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89" r:id="rId1"/>
  </p:sldMasterIdLst>
  <p:notesMasterIdLst>
    <p:notesMasterId r:id="rId25"/>
  </p:notesMasterIdLst>
  <p:handoutMasterIdLst>
    <p:handoutMasterId r:id="rId26"/>
  </p:handoutMasterIdLst>
  <p:sldIdLst>
    <p:sldId id="454" r:id="rId2"/>
    <p:sldId id="380" r:id="rId3"/>
    <p:sldId id="430" r:id="rId4"/>
    <p:sldId id="431" r:id="rId5"/>
    <p:sldId id="432" r:id="rId6"/>
    <p:sldId id="433" r:id="rId7"/>
    <p:sldId id="397" r:id="rId8"/>
    <p:sldId id="434" r:id="rId9"/>
    <p:sldId id="435" r:id="rId10"/>
    <p:sldId id="436" r:id="rId11"/>
    <p:sldId id="382" r:id="rId12"/>
    <p:sldId id="383" r:id="rId13"/>
    <p:sldId id="384" r:id="rId14"/>
    <p:sldId id="385" r:id="rId15"/>
    <p:sldId id="386" r:id="rId16"/>
    <p:sldId id="387" r:id="rId17"/>
    <p:sldId id="447" r:id="rId18"/>
    <p:sldId id="388" r:id="rId19"/>
    <p:sldId id="389" r:id="rId20"/>
    <p:sldId id="390" r:id="rId21"/>
    <p:sldId id="391" r:id="rId22"/>
    <p:sldId id="396" r:id="rId23"/>
    <p:sldId id="336" r:id="rId24"/>
  </p:sldIdLst>
  <p:sldSz cx="9144000" cy="6858000" type="screen4x3"/>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84" autoAdjust="0"/>
    <p:restoredTop sz="94586"/>
  </p:normalViewPr>
  <p:slideViewPr>
    <p:cSldViewPr snapToGrid="0">
      <p:cViewPr varScale="1">
        <p:scale>
          <a:sx n="110" d="100"/>
          <a:sy n="110" d="100"/>
        </p:scale>
        <p:origin x="1382"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0F8A4994-791B-411D-931F-2C122DFD43D2}" type="datetimeFigureOut">
              <a:rPr lang="en-GB" smtClean="0"/>
              <a:t>27/02/2023</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64439C43-8A9D-4F2B-AC40-677ACD314A48}" type="slidenum">
              <a:rPr lang="en-GB" smtClean="0"/>
              <a:t>‹#›</a:t>
            </a:fld>
            <a:endParaRPr lang="en-GB"/>
          </a:p>
        </p:txBody>
      </p:sp>
    </p:spTree>
    <p:extLst>
      <p:ext uri="{BB962C8B-B14F-4D97-AF65-F5344CB8AC3E}">
        <p14:creationId xmlns:p14="http://schemas.microsoft.com/office/powerpoint/2010/main" val="34057859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5C1584A7-CA54-4129-9F9A-459044CFD3C1}" type="datetimeFigureOut">
              <a:rPr lang="en-GB" smtClean="0"/>
              <a:t>27/02/2023</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7087FCA0-7AB6-47F1-B11D-4FF0A1129D0A}" type="slidenum">
              <a:rPr lang="en-GB" smtClean="0"/>
              <a:t>‹#›</a:t>
            </a:fld>
            <a:endParaRPr lang="en-GB"/>
          </a:p>
        </p:txBody>
      </p:sp>
    </p:spTree>
    <p:extLst>
      <p:ext uri="{BB962C8B-B14F-4D97-AF65-F5344CB8AC3E}">
        <p14:creationId xmlns:p14="http://schemas.microsoft.com/office/powerpoint/2010/main" val="2915576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87FCA0-7AB6-47F1-B11D-4FF0A1129D0A}" type="slidenum">
              <a:rPr lang="en-GB" smtClean="0"/>
              <a:t>13</a:t>
            </a:fld>
            <a:endParaRPr lang="en-GB"/>
          </a:p>
        </p:txBody>
      </p:sp>
    </p:spTree>
    <p:extLst>
      <p:ext uri="{BB962C8B-B14F-4D97-AF65-F5344CB8AC3E}">
        <p14:creationId xmlns:p14="http://schemas.microsoft.com/office/powerpoint/2010/main" val="28120950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87FCA0-7AB6-47F1-B11D-4FF0A1129D0A}" type="slidenum">
              <a:rPr lang="en-GB" smtClean="0"/>
              <a:t>14</a:t>
            </a:fld>
            <a:endParaRPr lang="en-GB"/>
          </a:p>
        </p:txBody>
      </p:sp>
    </p:spTree>
    <p:extLst>
      <p:ext uri="{BB962C8B-B14F-4D97-AF65-F5344CB8AC3E}">
        <p14:creationId xmlns:p14="http://schemas.microsoft.com/office/powerpoint/2010/main" val="34673209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95BE807-7A2E-452E-9CFB-BFC1E72D0CD5}"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1278F6-8A41-4394-A405-91FABC7454C4}" type="slidenum">
              <a:rPr lang="en-GB" smtClean="0"/>
              <a:t>‹#›</a:t>
            </a:fld>
            <a:endParaRPr lang="en-GB"/>
          </a:p>
        </p:txBody>
      </p:sp>
    </p:spTree>
    <p:extLst>
      <p:ext uri="{BB962C8B-B14F-4D97-AF65-F5344CB8AC3E}">
        <p14:creationId xmlns:p14="http://schemas.microsoft.com/office/powerpoint/2010/main" val="14976152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95BE807-7A2E-452E-9CFB-BFC1E72D0CD5}"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1278F6-8A41-4394-A405-91FABC7454C4}" type="slidenum">
              <a:rPr lang="en-GB" smtClean="0"/>
              <a:t>‹#›</a:t>
            </a:fld>
            <a:endParaRPr lang="en-GB"/>
          </a:p>
        </p:txBody>
      </p:sp>
    </p:spTree>
    <p:extLst>
      <p:ext uri="{BB962C8B-B14F-4D97-AF65-F5344CB8AC3E}">
        <p14:creationId xmlns:p14="http://schemas.microsoft.com/office/powerpoint/2010/main" val="306967499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95BE807-7A2E-452E-9CFB-BFC1E72D0CD5}"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01278F6-8A41-4394-A405-91FABC7454C4}" type="slidenum">
              <a:rPr lang="en-GB" smtClean="0"/>
              <a:t>‹#›</a:t>
            </a:fld>
            <a:endParaRPr lang="en-GB"/>
          </a:p>
        </p:txBody>
      </p:sp>
    </p:spTree>
    <p:extLst>
      <p:ext uri="{BB962C8B-B14F-4D97-AF65-F5344CB8AC3E}">
        <p14:creationId xmlns:p14="http://schemas.microsoft.com/office/powerpoint/2010/main" val="369288868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95BE807-7A2E-452E-9CFB-BFC1E72D0CD5}" type="datetimeFigureOut">
              <a:rPr lang="en-GB" smtClean="0"/>
              <a:t>27/02/2023</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01278F6-8A41-4394-A405-91FABC7454C4}" type="slidenum">
              <a:rPr lang="en-GB" smtClean="0"/>
              <a:t>‹#›</a:t>
            </a:fld>
            <a:endParaRPr lang="en-GB"/>
          </a:p>
        </p:txBody>
      </p:sp>
    </p:spTree>
    <p:extLst>
      <p:ext uri="{BB962C8B-B14F-4D97-AF65-F5344CB8AC3E}">
        <p14:creationId xmlns:p14="http://schemas.microsoft.com/office/powerpoint/2010/main" val="55263737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95BE807-7A2E-452E-9CFB-BFC1E72D0CD5}" type="datetimeFigureOut">
              <a:rPr lang="en-GB" smtClean="0"/>
              <a:t>27/02/2023</a:t>
            </a:fld>
            <a:endParaRPr lang="en-GB"/>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01278F6-8A41-4394-A405-91FABC7454C4}" type="slidenum">
              <a:rPr lang="en-GB" smtClean="0"/>
              <a:t>‹#›</a:t>
            </a:fld>
            <a:endParaRPr lang="en-GB"/>
          </a:p>
        </p:txBody>
      </p:sp>
    </p:spTree>
    <p:extLst>
      <p:ext uri="{BB962C8B-B14F-4D97-AF65-F5344CB8AC3E}">
        <p14:creationId xmlns:p14="http://schemas.microsoft.com/office/powerpoint/2010/main" val="337742000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95BE807-7A2E-452E-9CFB-BFC1E72D0CD5}" type="datetimeFigureOut">
              <a:rPr lang="en-GB" smtClean="0"/>
              <a:t>27/02/2023</a:t>
            </a:fld>
            <a:endParaRPr lang="en-GB"/>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01278F6-8A41-4394-A405-91FABC7454C4}" type="slidenum">
              <a:rPr lang="en-GB" smtClean="0"/>
              <a:t>‹#›</a:t>
            </a:fld>
            <a:endParaRPr lang="en-GB"/>
          </a:p>
        </p:txBody>
      </p:sp>
    </p:spTree>
    <p:extLst>
      <p:ext uri="{BB962C8B-B14F-4D97-AF65-F5344CB8AC3E}">
        <p14:creationId xmlns:p14="http://schemas.microsoft.com/office/powerpoint/2010/main" val="89441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5BE807-7A2E-452E-9CFB-BFC1E72D0CD5}" type="datetimeFigureOut">
              <a:rPr lang="en-GB" smtClean="0"/>
              <a:t>27/02/2023</a:t>
            </a:fld>
            <a:endParaRPr lang="en-GB"/>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01278F6-8A41-4394-A405-91FABC7454C4}" type="slidenum">
              <a:rPr lang="en-GB" smtClean="0"/>
              <a:t>‹#›</a:t>
            </a:fld>
            <a:endParaRPr lang="en-GB"/>
          </a:p>
        </p:txBody>
      </p:sp>
    </p:spTree>
    <p:extLst>
      <p:ext uri="{BB962C8B-B14F-4D97-AF65-F5344CB8AC3E}">
        <p14:creationId xmlns:p14="http://schemas.microsoft.com/office/powerpoint/2010/main" val="801664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895BE807-7A2E-452E-9CFB-BFC1E72D0CD5}" type="datetimeFigureOut">
              <a:rPr lang="en-GB" smtClean="0"/>
              <a:t>27/02/2023</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01278F6-8A41-4394-A405-91FABC7454C4}" type="slidenum">
              <a:rPr lang="en-GB" smtClean="0"/>
              <a:t>‹#›</a:t>
            </a:fld>
            <a:endParaRPr lang="en-GB"/>
          </a:p>
        </p:txBody>
      </p:sp>
    </p:spTree>
    <p:extLst>
      <p:ext uri="{BB962C8B-B14F-4D97-AF65-F5344CB8AC3E}">
        <p14:creationId xmlns:p14="http://schemas.microsoft.com/office/powerpoint/2010/main" val="302320744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95BE807-7A2E-452E-9CFB-BFC1E72D0CD5}" type="datetimeFigureOut">
              <a:rPr lang="en-GB" smtClean="0"/>
              <a:t>27/02/2023</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01278F6-8A41-4394-A405-91FABC7454C4}" type="slidenum">
              <a:rPr lang="en-GB" smtClean="0"/>
              <a:t>‹#›</a:t>
            </a:fld>
            <a:endParaRPr lang="en-GB"/>
          </a:p>
        </p:txBody>
      </p:sp>
    </p:spTree>
    <p:extLst>
      <p:ext uri="{BB962C8B-B14F-4D97-AF65-F5344CB8AC3E}">
        <p14:creationId xmlns:p14="http://schemas.microsoft.com/office/powerpoint/2010/main" val="706131933"/>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95BE807-7A2E-452E-9CFB-BFC1E72D0CD5}"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01278F6-8A41-4394-A405-91FABC7454C4}" type="slidenum">
              <a:rPr lang="en-GB" smtClean="0"/>
              <a:t>‹#›</a:t>
            </a:fld>
            <a:endParaRPr lang="en-GB"/>
          </a:p>
        </p:txBody>
      </p:sp>
    </p:spTree>
    <p:extLst>
      <p:ext uri="{BB962C8B-B14F-4D97-AF65-F5344CB8AC3E}">
        <p14:creationId xmlns:p14="http://schemas.microsoft.com/office/powerpoint/2010/main" val="44992340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95BE807-7A2E-452E-9CFB-BFC1E72D0CD5}"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01278F6-8A41-4394-A405-91FABC7454C4}"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96820147"/>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95BE807-7A2E-452E-9CFB-BFC1E72D0CD5}"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01278F6-8A41-4394-A405-91FABC7454C4}" type="slidenum">
              <a:rPr lang="en-GB" smtClean="0"/>
              <a:t>‹#›</a:t>
            </a:fld>
            <a:endParaRPr lang="en-GB"/>
          </a:p>
        </p:txBody>
      </p:sp>
    </p:spTree>
    <p:extLst>
      <p:ext uri="{BB962C8B-B14F-4D97-AF65-F5344CB8AC3E}">
        <p14:creationId xmlns:p14="http://schemas.microsoft.com/office/powerpoint/2010/main" val="4195350852"/>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95BE807-7A2E-452E-9CFB-BFC1E72D0CD5}"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01278F6-8A41-4394-A405-91FABC7454C4}"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66589043"/>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95BE807-7A2E-452E-9CFB-BFC1E72D0CD5}"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01278F6-8A41-4394-A405-91FABC7454C4}" type="slidenum">
              <a:rPr lang="en-GB" smtClean="0"/>
              <a:t>‹#›</a:t>
            </a:fld>
            <a:endParaRPr lang="en-GB"/>
          </a:p>
        </p:txBody>
      </p:sp>
    </p:spTree>
    <p:extLst>
      <p:ext uri="{BB962C8B-B14F-4D97-AF65-F5344CB8AC3E}">
        <p14:creationId xmlns:p14="http://schemas.microsoft.com/office/powerpoint/2010/main" val="45536645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95BE807-7A2E-452E-9CFB-BFC1E72D0CD5}"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01278F6-8A41-4394-A405-91FABC7454C4}" type="slidenum">
              <a:rPr lang="en-GB" smtClean="0"/>
              <a:t>‹#›</a:t>
            </a:fld>
            <a:endParaRPr lang="en-GB"/>
          </a:p>
        </p:txBody>
      </p:sp>
    </p:spTree>
    <p:extLst>
      <p:ext uri="{BB962C8B-B14F-4D97-AF65-F5344CB8AC3E}">
        <p14:creationId xmlns:p14="http://schemas.microsoft.com/office/powerpoint/2010/main" val="2677037906"/>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95BE807-7A2E-452E-9CFB-BFC1E72D0CD5}" type="datetimeFigureOut">
              <a:rPr lang="en-GB" smtClean="0"/>
              <a:t>27/02/2023</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01278F6-8A41-4394-A405-91FABC7454C4}" type="slidenum">
              <a:rPr lang="en-GB" smtClean="0"/>
              <a:t>‹#›</a:t>
            </a:fld>
            <a:endParaRPr lang="en-GB"/>
          </a:p>
        </p:txBody>
      </p:sp>
    </p:spTree>
    <p:extLst>
      <p:ext uri="{BB962C8B-B14F-4D97-AF65-F5344CB8AC3E}">
        <p14:creationId xmlns:p14="http://schemas.microsoft.com/office/powerpoint/2010/main" val="339236165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95BE807-7A2E-452E-9CFB-BFC1E72D0CD5}" type="datetimeFigureOut">
              <a:rPr lang="en-GB" smtClean="0"/>
              <a:t>27/02/2023</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201278F6-8A41-4394-A405-91FABC7454C4}" type="slidenum">
              <a:rPr lang="en-GB" smtClean="0"/>
              <a:t>‹#›</a:t>
            </a:fld>
            <a:endParaRPr lang="en-GB"/>
          </a:p>
        </p:txBody>
      </p:sp>
    </p:spTree>
    <p:extLst>
      <p:ext uri="{BB962C8B-B14F-4D97-AF65-F5344CB8AC3E}">
        <p14:creationId xmlns:p14="http://schemas.microsoft.com/office/powerpoint/2010/main" val="957466283"/>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journalslibrary.nihr.ac.uk/phr/phr03020/#/full-report"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youtu.be/cXO8BJ8v99U"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selfdetermination.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75912" y="2265724"/>
            <a:ext cx="5829300" cy="1102519"/>
          </a:xfrm>
        </p:spPr>
        <p:txBody>
          <a:bodyPr>
            <a:normAutofit fontScale="90000"/>
          </a:bodyPr>
          <a:lstStyle/>
          <a:p>
            <a:r>
              <a:rPr lang="en-GB" dirty="0" smtClean="0"/>
              <a:t>Theories of Motivation and </a:t>
            </a:r>
            <a:r>
              <a:rPr lang="en-GB" smtClean="0"/>
              <a:t>Behaviour </a:t>
            </a:r>
            <a:r>
              <a:rPr lang="en-GB" smtClean="0"/>
              <a:t>Change</a:t>
            </a:r>
            <a:br>
              <a:rPr lang="en-GB" smtClean="0"/>
            </a:br>
            <a:r>
              <a:rPr lang="en-GB" smtClean="0"/>
              <a:t>Part 2</a:t>
            </a:r>
            <a:endParaRPr lang="en-GB" dirty="0"/>
          </a:p>
        </p:txBody>
      </p:sp>
      <p:sp>
        <p:nvSpPr>
          <p:cNvPr id="3" name="Subtitle 2"/>
          <p:cNvSpPr>
            <a:spLocks noGrp="1"/>
          </p:cNvSpPr>
          <p:nvPr>
            <p:ph type="subTitle" idx="1"/>
          </p:nvPr>
        </p:nvSpPr>
        <p:spPr/>
        <p:txBody>
          <a:bodyPr>
            <a:normAutofit/>
          </a:bodyPr>
          <a:lstStyle/>
          <a:p>
            <a:r>
              <a:rPr lang="en-GB" dirty="0" smtClean="0">
                <a:solidFill>
                  <a:schemeClr val="tx1"/>
                </a:solidFill>
              </a:rPr>
              <a:t>Alison </a:t>
            </a:r>
            <a:r>
              <a:rPr lang="en-GB" dirty="0" err="1" smtClean="0">
                <a:solidFill>
                  <a:schemeClr val="tx1"/>
                </a:solidFill>
              </a:rPr>
              <a:t>Connaughton</a:t>
            </a:r>
            <a:endParaRPr lang="en-GB" dirty="0" smtClean="0">
              <a:solidFill>
                <a:schemeClr val="tx1"/>
              </a:solidFill>
            </a:endParaRPr>
          </a:p>
          <a:p>
            <a:r>
              <a:rPr lang="en-GB" smtClean="0">
                <a:solidFill>
                  <a:schemeClr val="tx1"/>
                </a:solidFill>
              </a:rPr>
              <a:t>BMSS5004</a:t>
            </a:r>
            <a:endParaRPr lang="en-GB" dirty="0">
              <a:solidFill>
                <a:schemeClr val="tx1"/>
              </a:solidFill>
            </a:endParaRPr>
          </a:p>
          <a:p>
            <a:endParaRPr lang="en-GB" dirty="0">
              <a:solidFill>
                <a:schemeClr val="tx1"/>
              </a:solidFill>
            </a:endParaRPr>
          </a:p>
        </p:txBody>
      </p:sp>
    </p:spTree>
    <p:extLst>
      <p:ext uri="{BB962C8B-B14F-4D97-AF65-F5344CB8AC3E}">
        <p14:creationId xmlns:p14="http://schemas.microsoft.com/office/powerpoint/2010/main" val="7793609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05403" y="2030196"/>
            <a:ext cx="5829300" cy="1102519"/>
          </a:xfrm>
        </p:spPr>
        <p:txBody>
          <a:bodyPr>
            <a:normAutofit fontScale="90000"/>
          </a:bodyPr>
          <a:lstStyle/>
          <a:p>
            <a:r>
              <a:rPr lang="en-GB" dirty="0" smtClean="0"/>
              <a:t>Health Belief Model </a:t>
            </a:r>
            <a:endParaRPr lang="en-GB" dirty="0"/>
          </a:p>
        </p:txBody>
      </p:sp>
      <p:sp>
        <p:nvSpPr>
          <p:cNvPr id="3" name="Subtitle 2"/>
          <p:cNvSpPr>
            <a:spLocks noGrp="1"/>
          </p:cNvSpPr>
          <p:nvPr>
            <p:ph type="subTitle" idx="1"/>
          </p:nvPr>
        </p:nvSpPr>
        <p:spPr/>
        <p:txBody>
          <a:bodyPr/>
          <a:lstStyle/>
          <a:p>
            <a:r>
              <a:rPr lang="en-GB" dirty="0" smtClean="0">
                <a:solidFill>
                  <a:schemeClr val="bg1"/>
                </a:solidFill>
              </a:rPr>
              <a:t>Alison Connaughton</a:t>
            </a:r>
          </a:p>
          <a:p>
            <a:endParaRPr lang="en-GB" dirty="0">
              <a:solidFill>
                <a:schemeClr val="bg1"/>
              </a:solidFill>
            </a:endParaRPr>
          </a:p>
        </p:txBody>
      </p:sp>
    </p:spTree>
    <p:extLst>
      <p:ext uri="{BB962C8B-B14F-4D97-AF65-F5344CB8AC3E}">
        <p14:creationId xmlns:p14="http://schemas.microsoft.com/office/powerpoint/2010/main" val="38644498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p:nvPr>
        </p:nvSpPr>
        <p:spPr/>
        <p:txBody>
          <a:bodyPr>
            <a:normAutofit fontScale="90000"/>
          </a:bodyPr>
          <a:lstStyle/>
          <a:p>
            <a:pPr eaLnBrk="1" hangingPunct="1"/>
            <a:r>
              <a:rPr lang="en-GB" altLang="en-US" sz="2800" b="1" dirty="0" smtClean="0">
                <a:solidFill>
                  <a:srgbClr val="0070C0"/>
                </a:solidFill>
                <a:latin typeface="Tahoma" panose="020B0604030504040204" pitchFamily="34" charset="0"/>
              </a:rPr>
              <a:t>HEALTH BELIEF MODEL </a:t>
            </a:r>
            <a:r>
              <a:rPr lang="en-GB" altLang="en-US" sz="2800" b="1" dirty="0" smtClean="0">
                <a:latin typeface="Arial" panose="020B0604020202020204" pitchFamily="34" charset="0"/>
              </a:rPr>
              <a:t>–</a:t>
            </a:r>
            <a:r>
              <a:rPr lang="en-GB" altLang="en-US" sz="2800" b="1" dirty="0" smtClean="0">
                <a:latin typeface="Tahoma" panose="020B0604030504040204" pitchFamily="34" charset="0"/>
              </a:rPr>
              <a:t> (Becker, 1979; Becker &amp; </a:t>
            </a:r>
            <a:r>
              <a:rPr lang="en-GB" altLang="en-US" sz="2800" b="1" dirty="0" err="1" smtClean="0">
                <a:latin typeface="Tahoma" panose="020B0604030504040204" pitchFamily="34" charset="0"/>
              </a:rPr>
              <a:t>Rosenstock</a:t>
            </a:r>
            <a:r>
              <a:rPr lang="en-GB" altLang="en-US" sz="2800" b="1" dirty="0" smtClean="0">
                <a:latin typeface="Tahoma" panose="020B0604030504040204" pitchFamily="34" charset="0"/>
              </a:rPr>
              <a:t>, 1984)</a:t>
            </a:r>
            <a:endParaRPr lang="en-GB" altLang="en-US" sz="2800" dirty="0" smtClean="0">
              <a:latin typeface="Tahoma" panose="020B0604030504040204" pitchFamily="34" charset="0"/>
            </a:endParaRPr>
          </a:p>
        </p:txBody>
      </p:sp>
      <p:sp>
        <p:nvSpPr>
          <p:cNvPr id="21507" name="Rectangle 3"/>
          <p:cNvSpPr>
            <a:spLocks noGrp="1"/>
          </p:cNvSpPr>
          <p:nvPr>
            <p:ph idx="1"/>
          </p:nvPr>
        </p:nvSpPr>
        <p:spPr/>
        <p:txBody>
          <a:bodyPr/>
          <a:lstStyle/>
          <a:p>
            <a:pPr eaLnBrk="1" hangingPunct="1">
              <a:buFontTx/>
              <a:buNone/>
            </a:pPr>
            <a:r>
              <a:rPr lang="en-GB" altLang="en-US" dirty="0" smtClean="0">
                <a:solidFill>
                  <a:schemeClr val="tx1"/>
                </a:solidFill>
              </a:rPr>
              <a:t>Proposes that people will not seek preventive health behaviours unless:</a:t>
            </a:r>
          </a:p>
          <a:p>
            <a:pPr eaLnBrk="1" hangingPunct="1"/>
            <a:r>
              <a:rPr lang="en-GB" altLang="en-US" dirty="0" smtClean="0"/>
              <a:t>a) they possess at least minimal levels of motivation and knowledge</a:t>
            </a:r>
          </a:p>
          <a:p>
            <a:pPr eaLnBrk="1" hangingPunct="1"/>
            <a:r>
              <a:rPr lang="en-GB" altLang="en-US" dirty="0" smtClean="0"/>
              <a:t>b) view themselves as potentially vulnerable</a:t>
            </a:r>
          </a:p>
          <a:p>
            <a:pPr eaLnBrk="1" hangingPunct="1"/>
            <a:r>
              <a:rPr lang="en-GB" altLang="en-US" dirty="0" smtClean="0"/>
              <a:t>c) view their condition as threatening</a:t>
            </a:r>
          </a:p>
          <a:p>
            <a:pPr eaLnBrk="1" hangingPunct="1">
              <a:buFontTx/>
              <a:buNone/>
            </a:pPr>
            <a:endParaRPr lang="en-GB" altLang="en-US" dirty="0" smtClean="0"/>
          </a:p>
        </p:txBody>
      </p:sp>
    </p:spTree>
    <p:extLst>
      <p:ext uri="{BB962C8B-B14F-4D97-AF65-F5344CB8AC3E}">
        <p14:creationId xmlns:p14="http://schemas.microsoft.com/office/powerpoint/2010/main" val="4498037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p:cNvSpPr>
          <p:nvPr>
            <p:ph type="title"/>
          </p:nvPr>
        </p:nvSpPr>
        <p:spPr/>
        <p:txBody>
          <a:bodyPr/>
          <a:lstStyle/>
          <a:p>
            <a:pPr eaLnBrk="1" hangingPunct="1"/>
            <a:r>
              <a:rPr lang="en-GB" altLang="en-US" sz="3200" b="1" dirty="0" smtClean="0">
                <a:solidFill>
                  <a:srgbClr val="0070C0"/>
                </a:solidFill>
                <a:latin typeface="Tahoma" panose="020B0604030504040204" pitchFamily="34" charset="0"/>
              </a:rPr>
              <a:t>HEALTH BELIEF MODEL</a:t>
            </a:r>
            <a:endParaRPr lang="en-GB" altLang="en-US" sz="3200" dirty="0" smtClean="0">
              <a:latin typeface="Tahoma" panose="020B0604030504040204" pitchFamily="34" charset="0"/>
            </a:endParaRPr>
          </a:p>
        </p:txBody>
      </p:sp>
      <p:sp>
        <p:nvSpPr>
          <p:cNvPr id="22531" name="Rectangle 3"/>
          <p:cNvSpPr>
            <a:spLocks noGrp="1"/>
          </p:cNvSpPr>
          <p:nvPr>
            <p:ph idx="1"/>
          </p:nvPr>
        </p:nvSpPr>
        <p:spPr/>
        <p:txBody>
          <a:bodyPr>
            <a:normAutofit fontScale="92500" lnSpcReduction="20000"/>
          </a:bodyPr>
          <a:lstStyle/>
          <a:p>
            <a:pPr eaLnBrk="1" hangingPunct="1">
              <a:lnSpc>
                <a:spcPct val="80000"/>
              </a:lnSpc>
            </a:pPr>
            <a:r>
              <a:rPr lang="en-GB" altLang="en-US" sz="1800" dirty="0" smtClean="0">
                <a:latin typeface="Tahoma" panose="020B0604030504040204" pitchFamily="34" charset="0"/>
                <a:cs typeface="Times New Roman" panose="02020603050405020304" pitchFamily="18" charset="0"/>
              </a:rPr>
              <a:t>d) are convinced of the efficacy of their action and </a:t>
            </a:r>
            <a:r>
              <a:rPr lang="ja-JP" altLang="en-GB" sz="1800" dirty="0" smtClean="0">
                <a:latin typeface="Arial" panose="020B0604020202020204" pitchFamily="34" charset="0"/>
                <a:ea typeface="MS Mincho" pitchFamily="49" charset="-128"/>
              </a:rPr>
              <a:t>“</a:t>
            </a:r>
            <a:r>
              <a:rPr lang="en-GB" altLang="ja-JP" sz="1800" dirty="0" smtClean="0">
                <a:latin typeface="Tahoma" panose="020B0604030504040204" pitchFamily="34" charset="0"/>
                <a:cs typeface="Times New Roman" panose="02020603050405020304" pitchFamily="18" charset="0"/>
              </a:rPr>
              <a:t>treatment</a:t>
            </a:r>
            <a:r>
              <a:rPr lang="ja-JP" altLang="en-GB" sz="1800" dirty="0" smtClean="0">
                <a:latin typeface="Arial" panose="020B0604020202020204" pitchFamily="34" charset="0"/>
                <a:ea typeface="MS Mincho" pitchFamily="49" charset="-128"/>
              </a:rPr>
              <a:t>”</a:t>
            </a:r>
            <a:r>
              <a:rPr lang="en-GB" altLang="ja-JP" sz="1800" dirty="0" smtClean="0">
                <a:latin typeface="Tahoma" panose="020B0604030504040204" pitchFamily="34" charset="0"/>
                <a:cs typeface="Times New Roman" panose="02020603050405020304" pitchFamily="18" charset="0"/>
              </a:rPr>
              <a:t> </a:t>
            </a:r>
          </a:p>
          <a:p>
            <a:pPr marL="0" indent="0" eaLnBrk="1" hangingPunct="1">
              <a:lnSpc>
                <a:spcPct val="80000"/>
              </a:lnSpc>
              <a:buNone/>
            </a:pPr>
            <a:endParaRPr lang="en-GB" altLang="ja-JP" sz="1800" dirty="0" smtClean="0">
              <a:latin typeface="Tahoma" panose="020B0604030504040204" pitchFamily="34" charset="0"/>
              <a:cs typeface="Times New Roman" panose="02020603050405020304" pitchFamily="18" charset="0"/>
            </a:endParaRPr>
          </a:p>
          <a:p>
            <a:pPr eaLnBrk="1" hangingPunct="1">
              <a:lnSpc>
                <a:spcPct val="80000"/>
              </a:lnSpc>
            </a:pPr>
            <a:r>
              <a:rPr lang="en-GB" altLang="en-US" sz="1800" dirty="0" smtClean="0">
                <a:latin typeface="Tahoma" panose="020B0604030504040204" pitchFamily="34" charset="0"/>
                <a:cs typeface="Times New Roman" panose="02020603050405020304" pitchFamily="18" charset="0"/>
              </a:rPr>
              <a:t>e) see few difficulties in undertaking the action.</a:t>
            </a:r>
          </a:p>
          <a:p>
            <a:pPr eaLnBrk="1" hangingPunct="1">
              <a:lnSpc>
                <a:spcPct val="80000"/>
              </a:lnSpc>
            </a:pPr>
            <a:endParaRPr lang="en-GB" altLang="en-US" sz="1800" i="1" dirty="0" smtClean="0">
              <a:solidFill>
                <a:srgbClr val="000000"/>
              </a:solidFill>
              <a:latin typeface="Tahoma" panose="020B0604030504040204" pitchFamily="34" charset="0"/>
              <a:cs typeface="Times New Roman" panose="02020603050405020304" pitchFamily="18" charset="0"/>
            </a:endParaRPr>
          </a:p>
          <a:p>
            <a:pPr eaLnBrk="1" hangingPunct="1">
              <a:lnSpc>
                <a:spcPct val="80000"/>
              </a:lnSpc>
            </a:pPr>
            <a:r>
              <a:rPr lang="en-GB" altLang="en-US" sz="1800" i="1" dirty="0" smtClean="0">
                <a:solidFill>
                  <a:srgbClr val="000000"/>
                </a:solidFill>
                <a:latin typeface="Tahoma" panose="020B0604030504040204" pitchFamily="34" charset="0"/>
                <a:cs typeface="Times New Roman" panose="02020603050405020304" pitchFamily="18" charset="0"/>
              </a:rPr>
              <a:t>However, this model is largely social-psychological &amp;  oriented towards illness cure and prevention rather than health promotion.</a:t>
            </a:r>
          </a:p>
          <a:p>
            <a:pPr eaLnBrk="1" hangingPunct="1">
              <a:lnSpc>
                <a:spcPct val="80000"/>
              </a:lnSpc>
            </a:pPr>
            <a:r>
              <a:rPr lang="en-GB" altLang="en-US" sz="1800" i="1" dirty="0" smtClean="0">
                <a:solidFill>
                  <a:srgbClr val="000000"/>
                </a:solidFill>
                <a:latin typeface="Tahoma" panose="020B0604030504040204" pitchFamily="34" charset="0"/>
                <a:cs typeface="Times New Roman" panose="02020603050405020304" pitchFamily="18" charset="0"/>
              </a:rPr>
              <a:t>Therefore fails to account for other important factors. What about people who don’t feel threatened?</a:t>
            </a:r>
          </a:p>
          <a:p>
            <a:pPr marL="0" indent="0" eaLnBrk="1" hangingPunct="1">
              <a:lnSpc>
                <a:spcPct val="80000"/>
              </a:lnSpc>
              <a:buNone/>
            </a:pPr>
            <a:endParaRPr lang="en-GB" altLang="en-US" sz="1800" i="1" dirty="0" smtClean="0">
              <a:solidFill>
                <a:srgbClr val="000000"/>
              </a:solidFill>
              <a:latin typeface="Tahoma" panose="020B0604030504040204" pitchFamily="34" charset="0"/>
              <a:cs typeface="Times New Roman" panose="02020603050405020304" pitchFamily="18" charset="0"/>
            </a:endParaRPr>
          </a:p>
          <a:p>
            <a:pPr eaLnBrk="1" hangingPunct="1">
              <a:lnSpc>
                <a:spcPct val="80000"/>
              </a:lnSpc>
            </a:pPr>
            <a:r>
              <a:rPr lang="en-GB" altLang="en-US" sz="1800" i="1" dirty="0" smtClean="0">
                <a:solidFill>
                  <a:srgbClr val="000000"/>
                </a:solidFill>
                <a:latin typeface="Tahoma" panose="020B0604030504040204" pitchFamily="34" charset="0"/>
                <a:cs typeface="Times New Roman" panose="02020603050405020304" pitchFamily="18" charset="0"/>
              </a:rPr>
              <a:t>Cues to action??</a:t>
            </a:r>
          </a:p>
          <a:p>
            <a:pPr eaLnBrk="1" hangingPunct="1">
              <a:lnSpc>
                <a:spcPct val="80000"/>
              </a:lnSpc>
            </a:pPr>
            <a:endParaRPr lang="en-GB" altLang="en-US" sz="1800" i="1" dirty="0" smtClean="0">
              <a:solidFill>
                <a:srgbClr val="000000"/>
              </a:solidFill>
              <a:latin typeface="Tahoma" panose="020B0604030504040204" pitchFamily="34" charset="0"/>
              <a:cs typeface="Times New Roman" panose="02020603050405020304" pitchFamily="18" charset="0"/>
            </a:endParaRPr>
          </a:p>
          <a:p>
            <a:pPr eaLnBrk="1" hangingPunct="1">
              <a:lnSpc>
                <a:spcPct val="80000"/>
              </a:lnSpc>
            </a:pPr>
            <a:r>
              <a:rPr lang="en-GB" altLang="en-US" sz="1800" i="1" dirty="0" smtClean="0">
                <a:solidFill>
                  <a:srgbClr val="000000"/>
                </a:solidFill>
                <a:latin typeface="Tahoma" panose="020B0604030504040204" pitchFamily="34" charset="0"/>
                <a:cs typeface="Times New Roman" panose="02020603050405020304" pitchFamily="18" charset="0"/>
              </a:rPr>
              <a:t>Practical implications </a:t>
            </a:r>
            <a:r>
              <a:rPr lang="en-US" altLang="en-US" sz="1800" i="1" dirty="0" smtClean="0">
                <a:solidFill>
                  <a:srgbClr val="000000"/>
                </a:solidFill>
                <a:latin typeface="Tahoma" panose="020B0604030504040204" pitchFamily="34" charset="0"/>
                <a:cs typeface="Times New Roman" panose="02020603050405020304" pitchFamily="18" charset="0"/>
              </a:rPr>
              <a:t>–</a:t>
            </a:r>
            <a:r>
              <a:rPr lang="en-GB" altLang="en-US" sz="1800" i="1" dirty="0" smtClean="0">
                <a:solidFill>
                  <a:srgbClr val="000000"/>
                </a:solidFill>
                <a:latin typeface="Tahoma" panose="020B0604030504040204" pitchFamily="34" charset="0"/>
                <a:cs typeface="Times New Roman" panose="02020603050405020304" pitchFamily="18" charset="0"/>
              </a:rPr>
              <a:t> how can you get people ‘to be aware’?</a:t>
            </a:r>
            <a:endParaRPr lang="en-GB" altLang="en-US" sz="1800" i="1" dirty="0" smtClean="0">
              <a:solidFill>
                <a:srgbClr val="000000"/>
              </a:solidFill>
              <a:latin typeface="Tahoma" panose="020B0604030504040204" pitchFamily="34" charset="0"/>
            </a:endParaRPr>
          </a:p>
        </p:txBody>
      </p:sp>
    </p:spTree>
    <p:extLst>
      <p:ext uri="{BB962C8B-B14F-4D97-AF65-F5344CB8AC3E}">
        <p14:creationId xmlns:p14="http://schemas.microsoft.com/office/powerpoint/2010/main" val="25048052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Group 2"/>
          <p:cNvGrpSpPr>
            <a:grpSpLocks noChangeAspect="1"/>
          </p:cNvGrpSpPr>
          <p:nvPr/>
        </p:nvGrpSpPr>
        <p:grpSpPr bwMode="auto">
          <a:xfrm>
            <a:off x="611188" y="1628775"/>
            <a:ext cx="8064500" cy="3816350"/>
            <a:chOff x="3339" y="139"/>
            <a:chExt cx="4548" cy="2347"/>
          </a:xfrm>
        </p:grpSpPr>
        <p:sp>
          <p:nvSpPr>
            <p:cNvPr id="23557" name="AutoShape 3"/>
            <p:cNvSpPr>
              <a:spLocks noChangeAspect="1" noChangeArrowheads="1"/>
            </p:cNvSpPr>
            <p:nvPr/>
          </p:nvSpPr>
          <p:spPr bwMode="auto">
            <a:xfrm>
              <a:off x="3339" y="139"/>
              <a:ext cx="4548" cy="2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eaLnBrk="1" hangingPunct="1">
                <a:spcBef>
                  <a:spcPct val="0"/>
                </a:spcBef>
                <a:buClrTx/>
                <a:buSzTx/>
                <a:buFontTx/>
                <a:buNone/>
              </a:pPr>
              <a:endParaRPr lang="en-US" altLang="en-US" sz="1800">
                <a:solidFill>
                  <a:srgbClr val="000000"/>
                </a:solidFill>
                <a:latin typeface="Tahoma" panose="020B0604030504040204" pitchFamily="34" charset="0"/>
              </a:endParaRPr>
            </a:p>
          </p:txBody>
        </p:sp>
        <p:sp>
          <p:nvSpPr>
            <p:cNvPr id="23558" name="Line 4"/>
            <p:cNvSpPr>
              <a:spLocks noChangeShapeType="1"/>
            </p:cNvSpPr>
            <p:nvPr/>
          </p:nvSpPr>
          <p:spPr bwMode="auto">
            <a:xfrm>
              <a:off x="5139" y="796"/>
              <a:ext cx="37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559" name="Line 5"/>
            <p:cNvSpPr>
              <a:spLocks noChangeShapeType="1"/>
            </p:cNvSpPr>
            <p:nvPr/>
          </p:nvSpPr>
          <p:spPr bwMode="auto">
            <a:xfrm>
              <a:off x="5139" y="326"/>
              <a:ext cx="37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560" name="Rectangle 6"/>
            <p:cNvSpPr>
              <a:spLocks noChangeArrowheads="1"/>
            </p:cNvSpPr>
            <p:nvPr/>
          </p:nvSpPr>
          <p:spPr bwMode="auto">
            <a:xfrm>
              <a:off x="3434" y="233"/>
              <a:ext cx="1707" cy="280"/>
            </a:xfrm>
            <a:prstGeom prst="rect">
              <a:avLst/>
            </a:prstGeom>
            <a:solidFill>
              <a:srgbClr val="FFFFFF"/>
            </a:solidFill>
            <a:ln w="9525">
              <a:solidFill>
                <a:srgbClr val="000000"/>
              </a:solidFill>
              <a:miter lim="800000"/>
              <a:headEnd/>
              <a:tailEnd/>
            </a:ln>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algn="ctr" eaLnBrk="1" hangingPunct="1">
                <a:spcBef>
                  <a:spcPct val="0"/>
                </a:spcBef>
                <a:buClrTx/>
                <a:buSzTx/>
                <a:buFontTx/>
                <a:buNone/>
              </a:pPr>
              <a:r>
                <a:rPr lang="en-GB" altLang="en-US" sz="1400" b="1">
                  <a:solidFill>
                    <a:srgbClr val="000000"/>
                  </a:solidFill>
                  <a:latin typeface="Arial" panose="020B0604020202020204" pitchFamily="34" charset="0"/>
                  <a:cs typeface="Arial" panose="020B0604020202020204" pitchFamily="34" charset="0"/>
                </a:rPr>
                <a:t>Perceived Susceptibility</a:t>
              </a:r>
            </a:p>
          </p:txBody>
        </p:sp>
        <p:sp>
          <p:nvSpPr>
            <p:cNvPr id="23561" name="Rectangle 7"/>
            <p:cNvSpPr>
              <a:spLocks noChangeArrowheads="1"/>
            </p:cNvSpPr>
            <p:nvPr/>
          </p:nvSpPr>
          <p:spPr bwMode="auto">
            <a:xfrm>
              <a:off x="3434" y="702"/>
              <a:ext cx="1707" cy="281"/>
            </a:xfrm>
            <a:prstGeom prst="rect">
              <a:avLst/>
            </a:prstGeom>
            <a:solidFill>
              <a:srgbClr val="FFFFFF"/>
            </a:solidFill>
            <a:ln w="9525">
              <a:solidFill>
                <a:srgbClr val="000000"/>
              </a:solidFill>
              <a:miter lim="800000"/>
              <a:headEnd/>
              <a:tailEnd/>
            </a:ln>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algn="ctr" eaLnBrk="1" hangingPunct="1">
                <a:spcBef>
                  <a:spcPct val="0"/>
                </a:spcBef>
                <a:buClrTx/>
                <a:buSzTx/>
                <a:buFontTx/>
                <a:buNone/>
              </a:pPr>
              <a:r>
                <a:rPr lang="en-GB" altLang="en-US" sz="1400" b="1">
                  <a:solidFill>
                    <a:srgbClr val="000000"/>
                  </a:solidFill>
                  <a:latin typeface="Arial" panose="020B0604020202020204" pitchFamily="34" charset="0"/>
                  <a:cs typeface="Arial" panose="020B0604020202020204" pitchFamily="34" charset="0"/>
                </a:rPr>
                <a:t>Perceived Severity</a:t>
              </a:r>
            </a:p>
          </p:txBody>
        </p:sp>
        <p:sp>
          <p:nvSpPr>
            <p:cNvPr id="23562" name="Rectangle 8"/>
            <p:cNvSpPr>
              <a:spLocks noChangeArrowheads="1"/>
            </p:cNvSpPr>
            <p:nvPr/>
          </p:nvSpPr>
          <p:spPr bwMode="auto">
            <a:xfrm>
              <a:off x="3434" y="1172"/>
              <a:ext cx="1707" cy="279"/>
            </a:xfrm>
            <a:prstGeom prst="rect">
              <a:avLst/>
            </a:prstGeom>
            <a:solidFill>
              <a:srgbClr val="FFFFFF"/>
            </a:solidFill>
            <a:ln w="9525">
              <a:solidFill>
                <a:srgbClr val="000000"/>
              </a:solidFill>
              <a:miter lim="800000"/>
              <a:headEnd/>
              <a:tailEnd/>
            </a:ln>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algn="ctr" eaLnBrk="1" hangingPunct="1">
                <a:spcBef>
                  <a:spcPct val="0"/>
                </a:spcBef>
                <a:buClrTx/>
                <a:buSzTx/>
                <a:buFontTx/>
                <a:buNone/>
              </a:pPr>
              <a:r>
                <a:rPr lang="en-GB" altLang="en-US" sz="1400" b="1">
                  <a:solidFill>
                    <a:srgbClr val="000000"/>
                  </a:solidFill>
                  <a:latin typeface="Arial" panose="020B0604020202020204" pitchFamily="34" charset="0"/>
                  <a:cs typeface="Arial" panose="020B0604020202020204" pitchFamily="34" charset="0"/>
                </a:rPr>
                <a:t>Health Motivation</a:t>
              </a:r>
            </a:p>
          </p:txBody>
        </p:sp>
        <p:sp>
          <p:nvSpPr>
            <p:cNvPr id="23563" name="Rectangle 9"/>
            <p:cNvSpPr>
              <a:spLocks noChangeArrowheads="1"/>
            </p:cNvSpPr>
            <p:nvPr/>
          </p:nvSpPr>
          <p:spPr bwMode="auto">
            <a:xfrm>
              <a:off x="3434" y="1641"/>
              <a:ext cx="1707" cy="280"/>
            </a:xfrm>
            <a:prstGeom prst="rect">
              <a:avLst/>
            </a:prstGeom>
            <a:solidFill>
              <a:srgbClr val="FFFFFF"/>
            </a:solidFill>
            <a:ln w="9525">
              <a:solidFill>
                <a:srgbClr val="000000"/>
              </a:solidFill>
              <a:miter lim="800000"/>
              <a:headEnd/>
              <a:tailEnd/>
            </a:ln>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algn="ctr" eaLnBrk="1" hangingPunct="1">
                <a:spcBef>
                  <a:spcPct val="0"/>
                </a:spcBef>
                <a:buClrTx/>
                <a:buSzTx/>
                <a:buFontTx/>
                <a:buNone/>
              </a:pPr>
              <a:r>
                <a:rPr lang="en-GB" altLang="en-US" sz="1400" b="1">
                  <a:solidFill>
                    <a:srgbClr val="000000"/>
                  </a:solidFill>
                  <a:latin typeface="Arial" panose="020B0604020202020204" pitchFamily="34" charset="0"/>
                  <a:cs typeface="Arial" panose="020B0604020202020204" pitchFamily="34" charset="0"/>
                </a:rPr>
                <a:t>Perceived Benefits</a:t>
              </a:r>
            </a:p>
          </p:txBody>
        </p:sp>
        <p:sp>
          <p:nvSpPr>
            <p:cNvPr id="23564" name="Rectangle 10"/>
            <p:cNvSpPr>
              <a:spLocks noChangeArrowheads="1"/>
            </p:cNvSpPr>
            <p:nvPr/>
          </p:nvSpPr>
          <p:spPr bwMode="auto">
            <a:xfrm>
              <a:off x="3434" y="2111"/>
              <a:ext cx="1707" cy="281"/>
            </a:xfrm>
            <a:prstGeom prst="rect">
              <a:avLst/>
            </a:prstGeom>
            <a:solidFill>
              <a:srgbClr val="FFFFFF"/>
            </a:solidFill>
            <a:ln w="9525">
              <a:solidFill>
                <a:srgbClr val="000000"/>
              </a:solidFill>
              <a:miter lim="800000"/>
              <a:headEnd/>
              <a:tailEnd/>
            </a:ln>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algn="ctr" eaLnBrk="1" hangingPunct="1">
                <a:spcBef>
                  <a:spcPct val="0"/>
                </a:spcBef>
                <a:buClrTx/>
                <a:buSzTx/>
                <a:buFontTx/>
                <a:buNone/>
              </a:pPr>
              <a:r>
                <a:rPr lang="en-GB" altLang="en-US" sz="1400" b="1">
                  <a:solidFill>
                    <a:srgbClr val="000000"/>
                  </a:solidFill>
                  <a:latin typeface="Arial" panose="020B0604020202020204" pitchFamily="34" charset="0"/>
                  <a:cs typeface="Arial" panose="020B0604020202020204" pitchFamily="34" charset="0"/>
                </a:rPr>
                <a:t>Perceived Barriers</a:t>
              </a:r>
            </a:p>
          </p:txBody>
        </p:sp>
        <p:sp>
          <p:nvSpPr>
            <p:cNvPr id="23565" name="Line 11"/>
            <p:cNvSpPr>
              <a:spLocks noChangeShapeType="1"/>
            </p:cNvSpPr>
            <p:nvPr/>
          </p:nvSpPr>
          <p:spPr bwMode="auto">
            <a:xfrm>
              <a:off x="5139" y="2299"/>
              <a:ext cx="379" cy="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566" name="Line 12"/>
            <p:cNvSpPr>
              <a:spLocks noChangeShapeType="1"/>
            </p:cNvSpPr>
            <p:nvPr/>
          </p:nvSpPr>
          <p:spPr bwMode="auto">
            <a:xfrm>
              <a:off x="5139" y="1735"/>
              <a:ext cx="379" cy="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567" name="Line 13"/>
            <p:cNvSpPr>
              <a:spLocks noChangeShapeType="1"/>
            </p:cNvSpPr>
            <p:nvPr/>
          </p:nvSpPr>
          <p:spPr bwMode="auto">
            <a:xfrm>
              <a:off x="5518" y="326"/>
              <a:ext cx="0" cy="47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568" name="Line 14"/>
            <p:cNvSpPr>
              <a:spLocks noChangeShapeType="1"/>
            </p:cNvSpPr>
            <p:nvPr/>
          </p:nvSpPr>
          <p:spPr bwMode="auto">
            <a:xfrm>
              <a:off x="5518" y="1735"/>
              <a:ext cx="0" cy="56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3569" name="Rectangle 15"/>
            <p:cNvSpPr>
              <a:spLocks noChangeArrowheads="1"/>
            </p:cNvSpPr>
            <p:nvPr/>
          </p:nvSpPr>
          <p:spPr bwMode="auto">
            <a:xfrm>
              <a:off x="6655" y="1172"/>
              <a:ext cx="758" cy="281"/>
            </a:xfrm>
            <a:prstGeom prst="rect">
              <a:avLst/>
            </a:prstGeom>
            <a:solidFill>
              <a:srgbClr val="FFFFFF"/>
            </a:solidFill>
            <a:ln w="9525">
              <a:solidFill>
                <a:srgbClr val="000000"/>
              </a:solidFill>
              <a:miter lim="800000"/>
              <a:headEnd/>
              <a:tailEnd/>
            </a:ln>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algn="ctr" eaLnBrk="1" hangingPunct="1">
                <a:spcBef>
                  <a:spcPct val="0"/>
                </a:spcBef>
                <a:buClrTx/>
                <a:buSzTx/>
                <a:buFontTx/>
                <a:buNone/>
              </a:pPr>
              <a:r>
                <a:rPr lang="en-GB" altLang="en-US" sz="1600" b="1">
                  <a:solidFill>
                    <a:srgbClr val="000000"/>
                  </a:solidFill>
                  <a:latin typeface="Arial" panose="020B0604020202020204" pitchFamily="34" charset="0"/>
                  <a:cs typeface="Arial" panose="020B0604020202020204" pitchFamily="34" charset="0"/>
                </a:rPr>
                <a:t>Action</a:t>
              </a:r>
            </a:p>
          </p:txBody>
        </p:sp>
        <p:sp>
          <p:nvSpPr>
            <p:cNvPr id="23570" name="Rectangle 16"/>
            <p:cNvSpPr>
              <a:spLocks noChangeArrowheads="1"/>
            </p:cNvSpPr>
            <p:nvPr/>
          </p:nvSpPr>
          <p:spPr bwMode="auto">
            <a:xfrm>
              <a:off x="6845" y="2017"/>
              <a:ext cx="947" cy="282"/>
            </a:xfrm>
            <a:prstGeom prst="rect">
              <a:avLst/>
            </a:prstGeom>
            <a:solidFill>
              <a:srgbClr val="FFFFFF"/>
            </a:solidFill>
            <a:ln w="9525">
              <a:solidFill>
                <a:srgbClr val="000000"/>
              </a:solidFill>
              <a:miter lim="800000"/>
              <a:headEnd/>
              <a:tailEnd/>
            </a:ln>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eaLnBrk="1" hangingPunct="1">
                <a:spcBef>
                  <a:spcPct val="0"/>
                </a:spcBef>
                <a:buClrTx/>
                <a:buSzTx/>
                <a:buFontTx/>
                <a:buNone/>
              </a:pPr>
              <a:r>
                <a:rPr lang="en-GB" altLang="en-US" sz="1600" b="1">
                  <a:solidFill>
                    <a:srgbClr val="000000"/>
                  </a:solidFill>
                  <a:latin typeface="Arial" panose="020B0604020202020204" pitchFamily="34" charset="0"/>
                  <a:cs typeface="Arial" panose="020B0604020202020204" pitchFamily="34" charset="0"/>
                </a:rPr>
                <a:t>Cues to action</a:t>
              </a:r>
            </a:p>
          </p:txBody>
        </p:sp>
        <p:sp>
          <p:nvSpPr>
            <p:cNvPr id="23571" name="Line 17"/>
            <p:cNvSpPr>
              <a:spLocks noChangeShapeType="1"/>
            </p:cNvSpPr>
            <p:nvPr/>
          </p:nvSpPr>
          <p:spPr bwMode="auto">
            <a:xfrm flipV="1">
              <a:off x="7129" y="1453"/>
              <a:ext cx="0" cy="564"/>
            </a:xfrm>
            <a:prstGeom prst="line">
              <a:avLst/>
            </a:prstGeom>
            <a:noFill/>
            <a:ln w="9525">
              <a:solidFill>
                <a:schemeClr val="tx1"/>
              </a:solidFill>
              <a:round/>
              <a:headEnd/>
              <a:tailEnd type="triangle" w="lg" len="med"/>
            </a:ln>
            <a:extLst>
              <a:ext uri="{909E8E84-426E-40DD-AFC4-6F175D3DCCD1}">
                <a14:hiddenFill xmlns:a14="http://schemas.microsoft.com/office/drawing/2010/main">
                  <a:noFill/>
                </a14:hiddenFill>
              </a:ext>
            </a:extLst>
          </p:spPr>
          <p:txBody>
            <a:bodyPr/>
            <a:lstStyle/>
            <a:p>
              <a:endParaRPr lang="en-GB"/>
            </a:p>
          </p:txBody>
        </p:sp>
        <p:sp>
          <p:nvSpPr>
            <p:cNvPr id="23572" name="Line 18"/>
            <p:cNvSpPr>
              <a:spLocks noChangeShapeType="1"/>
            </p:cNvSpPr>
            <p:nvPr/>
          </p:nvSpPr>
          <p:spPr bwMode="auto">
            <a:xfrm flipV="1">
              <a:off x="5518" y="1360"/>
              <a:ext cx="1137" cy="657"/>
            </a:xfrm>
            <a:prstGeom prst="line">
              <a:avLst/>
            </a:prstGeom>
            <a:noFill/>
            <a:ln w="9525">
              <a:solidFill>
                <a:schemeClr val="tx1"/>
              </a:solidFill>
              <a:round/>
              <a:headEnd/>
              <a:tailEnd type="triangle" w="lg" len="med"/>
            </a:ln>
            <a:extLst>
              <a:ext uri="{909E8E84-426E-40DD-AFC4-6F175D3DCCD1}">
                <a14:hiddenFill xmlns:a14="http://schemas.microsoft.com/office/drawing/2010/main">
                  <a:noFill/>
                </a14:hiddenFill>
              </a:ext>
            </a:extLst>
          </p:spPr>
          <p:txBody>
            <a:bodyPr/>
            <a:lstStyle/>
            <a:p>
              <a:endParaRPr lang="en-GB"/>
            </a:p>
          </p:txBody>
        </p:sp>
        <p:sp>
          <p:nvSpPr>
            <p:cNvPr id="23573" name="Line 19"/>
            <p:cNvSpPr>
              <a:spLocks noChangeShapeType="1"/>
            </p:cNvSpPr>
            <p:nvPr/>
          </p:nvSpPr>
          <p:spPr bwMode="auto">
            <a:xfrm>
              <a:off x="5139" y="1266"/>
              <a:ext cx="1516" cy="1"/>
            </a:xfrm>
            <a:prstGeom prst="line">
              <a:avLst/>
            </a:prstGeom>
            <a:noFill/>
            <a:ln w="9525">
              <a:solidFill>
                <a:schemeClr val="tx1"/>
              </a:solidFill>
              <a:round/>
              <a:headEnd/>
              <a:tailEnd type="triangle" w="lg" len="med"/>
            </a:ln>
            <a:extLst>
              <a:ext uri="{909E8E84-426E-40DD-AFC4-6F175D3DCCD1}">
                <a14:hiddenFill xmlns:a14="http://schemas.microsoft.com/office/drawing/2010/main">
                  <a:noFill/>
                </a14:hiddenFill>
              </a:ext>
            </a:extLst>
          </p:spPr>
          <p:txBody>
            <a:bodyPr/>
            <a:lstStyle/>
            <a:p>
              <a:endParaRPr lang="en-GB"/>
            </a:p>
          </p:txBody>
        </p:sp>
        <p:sp>
          <p:nvSpPr>
            <p:cNvPr id="23574" name="Line 20"/>
            <p:cNvSpPr>
              <a:spLocks noChangeShapeType="1"/>
            </p:cNvSpPr>
            <p:nvPr/>
          </p:nvSpPr>
          <p:spPr bwMode="auto">
            <a:xfrm>
              <a:off x="5518" y="514"/>
              <a:ext cx="1137" cy="658"/>
            </a:xfrm>
            <a:prstGeom prst="line">
              <a:avLst/>
            </a:prstGeom>
            <a:noFill/>
            <a:ln w="9525">
              <a:solidFill>
                <a:schemeClr val="tx1"/>
              </a:solidFill>
              <a:round/>
              <a:headEnd/>
              <a:tailEnd type="triangle" w="lg" len="med"/>
            </a:ln>
            <a:extLst>
              <a:ext uri="{909E8E84-426E-40DD-AFC4-6F175D3DCCD1}">
                <a14:hiddenFill xmlns:a14="http://schemas.microsoft.com/office/drawing/2010/main">
                  <a:noFill/>
                </a14:hiddenFill>
              </a:ext>
            </a:extLst>
          </p:spPr>
          <p:txBody>
            <a:bodyPr/>
            <a:lstStyle/>
            <a:p>
              <a:endParaRPr lang="en-GB"/>
            </a:p>
          </p:txBody>
        </p:sp>
      </p:grpSp>
      <p:sp>
        <p:nvSpPr>
          <p:cNvPr id="23555" name="Rectangle 21"/>
          <p:cNvSpPr>
            <a:spLocks noGrp="1"/>
          </p:cNvSpPr>
          <p:nvPr>
            <p:ph type="title"/>
          </p:nvPr>
        </p:nvSpPr>
        <p:spPr/>
        <p:txBody>
          <a:bodyPr/>
          <a:lstStyle/>
          <a:p>
            <a:pPr eaLnBrk="1" hangingPunct="1"/>
            <a:r>
              <a:rPr lang="en-GB" altLang="en-US" dirty="0" smtClean="0">
                <a:solidFill>
                  <a:srgbClr val="0070C0"/>
                </a:solidFill>
                <a:latin typeface="Tahoma" panose="020B0604030504040204" pitchFamily="34" charset="0"/>
              </a:rPr>
              <a:t>Health Belief Model</a:t>
            </a:r>
          </a:p>
        </p:txBody>
      </p:sp>
      <p:sp>
        <p:nvSpPr>
          <p:cNvPr id="23556" name="Rectangle 22"/>
          <p:cNvSpPr>
            <a:spLocks noGrp="1"/>
          </p:cNvSpPr>
          <p:nvPr>
            <p:ph idx="1"/>
          </p:nvPr>
        </p:nvSpPr>
        <p:spPr/>
        <p:txBody>
          <a:bodyPr/>
          <a:lstStyle/>
          <a:p>
            <a:pPr eaLnBrk="1" hangingPunct="1">
              <a:lnSpc>
                <a:spcPct val="90000"/>
              </a:lnSpc>
            </a:pPr>
            <a:endParaRPr lang="en-GB" altLang="en-US" smtClean="0"/>
          </a:p>
          <a:p>
            <a:pPr eaLnBrk="1" hangingPunct="1">
              <a:lnSpc>
                <a:spcPct val="90000"/>
              </a:lnSpc>
            </a:pPr>
            <a:endParaRPr lang="en-GB" altLang="en-US" smtClean="0"/>
          </a:p>
          <a:p>
            <a:pPr eaLnBrk="1" hangingPunct="1">
              <a:lnSpc>
                <a:spcPct val="90000"/>
              </a:lnSpc>
            </a:pPr>
            <a:endParaRPr lang="en-GB" altLang="en-US" smtClean="0"/>
          </a:p>
          <a:p>
            <a:pPr eaLnBrk="1" hangingPunct="1">
              <a:lnSpc>
                <a:spcPct val="90000"/>
              </a:lnSpc>
            </a:pPr>
            <a:endParaRPr lang="en-GB" altLang="en-US" smtClean="0"/>
          </a:p>
          <a:p>
            <a:pPr eaLnBrk="1" hangingPunct="1">
              <a:lnSpc>
                <a:spcPct val="90000"/>
              </a:lnSpc>
            </a:pPr>
            <a:endParaRPr lang="en-GB" altLang="en-US" smtClean="0"/>
          </a:p>
          <a:p>
            <a:pPr eaLnBrk="1" hangingPunct="1">
              <a:lnSpc>
                <a:spcPct val="90000"/>
              </a:lnSpc>
            </a:pPr>
            <a:endParaRPr lang="en-GB" altLang="en-US" smtClean="0"/>
          </a:p>
          <a:p>
            <a:pPr eaLnBrk="1" hangingPunct="1">
              <a:lnSpc>
                <a:spcPct val="90000"/>
              </a:lnSpc>
            </a:pPr>
            <a:endParaRPr lang="en-GB" altLang="en-US" smtClean="0"/>
          </a:p>
          <a:p>
            <a:pPr eaLnBrk="1" hangingPunct="1">
              <a:lnSpc>
                <a:spcPct val="90000"/>
              </a:lnSpc>
            </a:pPr>
            <a:endParaRPr lang="en-GB" altLang="en-US" smtClean="0"/>
          </a:p>
        </p:txBody>
      </p:sp>
    </p:spTree>
    <p:extLst>
      <p:ext uri="{BB962C8B-B14F-4D97-AF65-F5344CB8AC3E}">
        <p14:creationId xmlns:p14="http://schemas.microsoft.com/office/powerpoint/2010/main" val="33746721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2"/>
          <p:cNvGrpSpPr>
            <a:grpSpLocks noChangeAspect="1"/>
          </p:cNvGrpSpPr>
          <p:nvPr/>
        </p:nvGrpSpPr>
        <p:grpSpPr bwMode="auto">
          <a:xfrm>
            <a:off x="575469" y="1110029"/>
            <a:ext cx="8064500" cy="3744913"/>
            <a:chOff x="3339" y="139"/>
            <a:chExt cx="4548" cy="2347"/>
          </a:xfrm>
        </p:grpSpPr>
        <p:sp>
          <p:nvSpPr>
            <p:cNvPr id="24582" name="AutoShape 3"/>
            <p:cNvSpPr>
              <a:spLocks noChangeAspect="1" noChangeArrowheads="1"/>
            </p:cNvSpPr>
            <p:nvPr/>
          </p:nvSpPr>
          <p:spPr bwMode="auto">
            <a:xfrm>
              <a:off x="3339" y="139"/>
              <a:ext cx="4548" cy="2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eaLnBrk="1" hangingPunct="1">
                <a:spcBef>
                  <a:spcPct val="0"/>
                </a:spcBef>
                <a:buClrTx/>
                <a:buSzTx/>
                <a:buFontTx/>
                <a:buNone/>
              </a:pPr>
              <a:endParaRPr lang="en-US" altLang="en-US" sz="1800">
                <a:solidFill>
                  <a:srgbClr val="000000"/>
                </a:solidFill>
                <a:latin typeface="Tahoma" panose="020B0604030504040204" pitchFamily="34" charset="0"/>
              </a:endParaRPr>
            </a:p>
          </p:txBody>
        </p:sp>
        <p:sp>
          <p:nvSpPr>
            <p:cNvPr id="24583" name="Line 4"/>
            <p:cNvSpPr>
              <a:spLocks noChangeShapeType="1"/>
            </p:cNvSpPr>
            <p:nvPr/>
          </p:nvSpPr>
          <p:spPr bwMode="auto">
            <a:xfrm>
              <a:off x="5139" y="796"/>
              <a:ext cx="37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584" name="Line 5"/>
            <p:cNvSpPr>
              <a:spLocks noChangeShapeType="1"/>
            </p:cNvSpPr>
            <p:nvPr/>
          </p:nvSpPr>
          <p:spPr bwMode="auto">
            <a:xfrm>
              <a:off x="5139" y="326"/>
              <a:ext cx="379"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585" name="Rectangle 6"/>
            <p:cNvSpPr>
              <a:spLocks noChangeArrowheads="1"/>
            </p:cNvSpPr>
            <p:nvPr/>
          </p:nvSpPr>
          <p:spPr bwMode="auto">
            <a:xfrm>
              <a:off x="3434" y="233"/>
              <a:ext cx="1707" cy="280"/>
            </a:xfrm>
            <a:prstGeom prst="rect">
              <a:avLst/>
            </a:prstGeom>
            <a:solidFill>
              <a:srgbClr val="FFFFFF"/>
            </a:solidFill>
            <a:ln w="9525">
              <a:solidFill>
                <a:srgbClr val="000000"/>
              </a:solidFill>
              <a:miter lim="800000"/>
              <a:headEnd/>
              <a:tailEnd/>
            </a:ln>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algn="ctr" eaLnBrk="1" hangingPunct="1">
                <a:spcBef>
                  <a:spcPct val="0"/>
                </a:spcBef>
                <a:buClrTx/>
                <a:buSzTx/>
                <a:buFontTx/>
                <a:buNone/>
              </a:pPr>
              <a:r>
                <a:rPr lang="en-GB" altLang="en-US" sz="1400" b="1">
                  <a:solidFill>
                    <a:srgbClr val="000000"/>
                  </a:solidFill>
                  <a:latin typeface="Arial" panose="020B0604020202020204" pitchFamily="34" charset="0"/>
                  <a:cs typeface="Arial" panose="020B0604020202020204" pitchFamily="34" charset="0"/>
                </a:rPr>
                <a:t>Perceived Susceptibility</a:t>
              </a:r>
            </a:p>
          </p:txBody>
        </p:sp>
        <p:sp>
          <p:nvSpPr>
            <p:cNvPr id="24586" name="Rectangle 7"/>
            <p:cNvSpPr>
              <a:spLocks noChangeArrowheads="1"/>
            </p:cNvSpPr>
            <p:nvPr/>
          </p:nvSpPr>
          <p:spPr bwMode="auto">
            <a:xfrm>
              <a:off x="3434" y="702"/>
              <a:ext cx="1707" cy="281"/>
            </a:xfrm>
            <a:prstGeom prst="rect">
              <a:avLst/>
            </a:prstGeom>
            <a:solidFill>
              <a:srgbClr val="FFFFFF"/>
            </a:solidFill>
            <a:ln w="9525">
              <a:solidFill>
                <a:srgbClr val="000000"/>
              </a:solidFill>
              <a:miter lim="800000"/>
              <a:headEnd/>
              <a:tailEnd/>
            </a:ln>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algn="ctr" eaLnBrk="1" hangingPunct="1">
                <a:spcBef>
                  <a:spcPct val="0"/>
                </a:spcBef>
                <a:buClrTx/>
                <a:buSzTx/>
                <a:buFontTx/>
                <a:buNone/>
              </a:pPr>
              <a:r>
                <a:rPr lang="en-GB" altLang="en-US" sz="1400" b="1">
                  <a:solidFill>
                    <a:srgbClr val="000000"/>
                  </a:solidFill>
                  <a:latin typeface="Arial" panose="020B0604020202020204" pitchFamily="34" charset="0"/>
                  <a:cs typeface="Arial" panose="020B0604020202020204" pitchFamily="34" charset="0"/>
                </a:rPr>
                <a:t>Perceived Severity</a:t>
              </a:r>
            </a:p>
          </p:txBody>
        </p:sp>
        <p:sp>
          <p:nvSpPr>
            <p:cNvPr id="24587" name="Rectangle 8"/>
            <p:cNvSpPr>
              <a:spLocks noChangeArrowheads="1"/>
            </p:cNvSpPr>
            <p:nvPr/>
          </p:nvSpPr>
          <p:spPr bwMode="auto">
            <a:xfrm>
              <a:off x="3434" y="1172"/>
              <a:ext cx="1707" cy="279"/>
            </a:xfrm>
            <a:prstGeom prst="rect">
              <a:avLst/>
            </a:prstGeom>
            <a:solidFill>
              <a:srgbClr val="FFFFFF"/>
            </a:solidFill>
            <a:ln w="9525">
              <a:solidFill>
                <a:srgbClr val="000000"/>
              </a:solidFill>
              <a:miter lim="800000"/>
              <a:headEnd/>
              <a:tailEnd/>
            </a:ln>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algn="ctr" eaLnBrk="1" hangingPunct="1">
                <a:spcBef>
                  <a:spcPct val="0"/>
                </a:spcBef>
                <a:buClrTx/>
                <a:buSzTx/>
                <a:buFontTx/>
                <a:buNone/>
              </a:pPr>
              <a:r>
                <a:rPr lang="en-GB" altLang="en-US" sz="1400" b="1">
                  <a:solidFill>
                    <a:srgbClr val="000000"/>
                  </a:solidFill>
                  <a:latin typeface="Arial" panose="020B0604020202020204" pitchFamily="34" charset="0"/>
                  <a:cs typeface="Arial" panose="020B0604020202020204" pitchFamily="34" charset="0"/>
                </a:rPr>
                <a:t>Health Motivation</a:t>
              </a:r>
            </a:p>
          </p:txBody>
        </p:sp>
        <p:sp>
          <p:nvSpPr>
            <p:cNvPr id="24588" name="Rectangle 9"/>
            <p:cNvSpPr>
              <a:spLocks noChangeArrowheads="1"/>
            </p:cNvSpPr>
            <p:nvPr/>
          </p:nvSpPr>
          <p:spPr bwMode="auto">
            <a:xfrm>
              <a:off x="3434" y="1641"/>
              <a:ext cx="1707" cy="280"/>
            </a:xfrm>
            <a:prstGeom prst="rect">
              <a:avLst/>
            </a:prstGeom>
            <a:solidFill>
              <a:srgbClr val="FFFFFF"/>
            </a:solidFill>
            <a:ln w="9525">
              <a:solidFill>
                <a:srgbClr val="000000"/>
              </a:solidFill>
              <a:miter lim="800000"/>
              <a:headEnd/>
              <a:tailEnd/>
            </a:ln>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algn="ctr" eaLnBrk="1" hangingPunct="1">
                <a:spcBef>
                  <a:spcPct val="0"/>
                </a:spcBef>
                <a:buClrTx/>
                <a:buSzTx/>
                <a:buFontTx/>
                <a:buNone/>
              </a:pPr>
              <a:r>
                <a:rPr lang="en-GB" altLang="en-US" sz="1400" b="1">
                  <a:solidFill>
                    <a:srgbClr val="000000"/>
                  </a:solidFill>
                  <a:latin typeface="Arial" panose="020B0604020202020204" pitchFamily="34" charset="0"/>
                  <a:cs typeface="Arial" panose="020B0604020202020204" pitchFamily="34" charset="0"/>
                </a:rPr>
                <a:t>Perceived Benefits</a:t>
              </a:r>
            </a:p>
          </p:txBody>
        </p:sp>
        <p:sp>
          <p:nvSpPr>
            <p:cNvPr id="24589" name="Rectangle 10"/>
            <p:cNvSpPr>
              <a:spLocks noChangeArrowheads="1"/>
            </p:cNvSpPr>
            <p:nvPr/>
          </p:nvSpPr>
          <p:spPr bwMode="auto">
            <a:xfrm>
              <a:off x="3434" y="2111"/>
              <a:ext cx="1707" cy="281"/>
            </a:xfrm>
            <a:prstGeom prst="rect">
              <a:avLst/>
            </a:prstGeom>
            <a:solidFill>
              <a:srgbClr val="FFFFFF"/>
            </a:solidFill>
            <a:ln w="9525">
              <a:solidFill>
                <a:srgbClr val="000000"/>
              </a:solidFill>
              <a:miter lim="800000"/>
              <a:headEnd/>
              <a:tailEnd/>
            </a:ln>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algn="ctr" eaLnBrk="1" hangingPunct="1">
                <a:spcBef>
                  <a:spcPct val="0"/>
                </a:spcBef>
                <a:buClrTx/>
                <a:buSzTx/>
                <a:buFontTx/>
                <a:buNone/>
              </a:pPr>
              <a:r>
                <a:rPr lang="en-GB" altLang="en-US" sz="1400" b="1">
                  <a:solidFill>
                    <a:srgbClr val="000000"/>
                  </a:solidFill>
                  <a:latin typeface="Arial" panose="020B0604020202020204" pitchFamily="34" charset="0"/>
                  <a:cs typeface="Arial" panose="020B0604020202020204" pitchFamily="34" charset="0"/>
                </a:rPr>
                <a:t>Perceived Barriers</a:t>
              </a:r>
            </a:p>
          </p:txBody>
        </p:sp>
        <p:sp>
          <p:nvSpPr>
            <p:cNvPr id="24590" name="Line 11"/>
            <p:cNvSpPr>
              <a:spLocks noChangeShapeType="1"/>
            </p:cNvSpPr>
            <p:nvPr/>
          </p:nvSpPr>
          <p:spPr bwMode="auto">
            <a:xfrm>
              <a:off x="5139" y="2299"/>
              <a:ext cx="379" cy="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591" name="Line 12"/>
            <p:cNvSpPr>
              <a:spLocks noChangeShapeType="1"/>
            </p:cNvSpPr>
            <p:nvPr/>
          </p:nvSpPr>
          <p:spPr bwMode="auto">
            <a:xfrm>
              <a:off x="5139" y="1735"/>
              <a:ext cx="379" cy="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592" name="Line 13"/>
            <p:cNvSpPr>
              <a:spLocks noChangeShapeType="1"/>
            </p:cNvSpPr>
            <p:nvPr/>
          </p:nvSpPr>
          <p:spPr bwMode="auto">
            <a:xfrm>
              <a:off x="5518" y="326"/>
              <a:ext cx="0" cy="47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593" name="Line 14"/>
            <p:cNvSpPr>
              <a:spLocks noChangeShapeType="1"/>
            </p:cNvSpPr>
            <p:nvPr/>
          </p:nvSpPr>
          <p:spPr bwMode="auto">
            <a:xfrm>
              <a:off x="5518" y="1735"/>
              <a:ext cx="0" cy="564"/>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24594" name="Rectangle 15"/>
            <p:cNvSpPr>
              <a:spLocks noChangeArrowheads="1"/>
            </p:cNvSpPr>
            <p:nvPr/>
          </p:nvSpPr>
          <p:spPr bwMode="auto">
            <a:xfrm>
              <a:off x="6655" y="1172"/>
              <a:ext cx="758" cy="281"/>
            </a:xfrm>
            <a:prstGeom prst="rect">
              <a:avLst/>
            </a:prstGeom>
            <a:solidFill>
              <a:srgbClr val="FFFFFF"/>
            </a:solidFill>
            <a:ln w="9525">
              <a:solidFill>
                <a:srgbClr val="000000"/>
              </a:solidFill>
              <a:miter lim="800000"/>
              <a:headEnd/>
              <a:tailEnd/>
            </a:ln>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algn="ctr" eaLnBrk="1" hangingPunct="1">
                <a:spcBef>
                  <a:spcPct val="0"/>
                </a:spcBef>
                <a:buClrTx/>
                <a:buSzTx/>
                <a:buFontTx/>
                <a:buNone/>
              </a:pPr>
              <a:r>
                <a:rPr lang="en-GB" altLang="en-US" sz="1600" b="1">
                  <a:solidFill>
                    <a:srgbClr val="000000"/>
                  </a:solidFill>
                  <a:latin typeface="Arial" panose="020B0604020202020204" pitchFamily="34" charset="0"/>
                  <a:cs typeface="Arial" panose="020B0604020202020204" pitchFamily="34" charset="0"/>
                </a:rPr>
                <a:t>Action</a:t>
              </a:r>
            </a:p>
          </p:txBody>
        </p:sp>
        <p:sp>
          <p:nvSpPr>
            <p:cNvPr id="24595" name="Rectangle 16"/>
            <p:cNvSpPr>
              <a:spLocks noChangeArrowheads="1"/>
            </p:cNvSpPr>
            <p:nvPr/>
          </p:nvSpPr>
          <p:spPr bwMode="auto">
            <a:xfrm>
              <a:off x="6845" y="2017"/>
              <a:ext cx="947" cy="282"/>
            </a:xfrm>
            <a:prstGeom prst="rect">
              <a:avLst/>
            </a:prstGeom>
            <a:solidFill>
              <a:srgbClr val="FFFFFF"/>
            </a:solidFill>
            <a:ln w="9525">
              <a:solidFill>
                <a:srgbClr val="000000"/>
              </a:solidFill>
              <a:miter lim="800000"/>
              <a:headEnd/>
              <a:tailEnd/>
            </a:ln>
          </p:spPr>
          <p:txBody>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eaLnBrk="1" hangingPunct="1">
                <a:spcBef>
                  <a:spcPct val="0"/>
                </a:spcBef>
                <a:buClrTx/>
                <a:buSzTx/>
                <a:buFontTx/>
                <a:buNone/>
              </a:pPr>
              <a:r>
                <a:rPr lang="en-GB" altLang="en-US" sz="1600" b="1">
                  <a:solidFill>
                    <a:srgbClr val="000000"/>
                  </a:solidFill>
                  <a:latin typeface="Arial" panose="020B0604020202020204" pitchFamily="34" charset="0"/>
                  <a:cs typeface="Arial" panose="020B0604020202020204" pitchFamily="34" charset="0"/>
                </a:rPr>
                <a:t>Cues to action</a:t>
              </a:r>
            </a:p>
          </p:txBody>
        </p:sp>
        <p:sp>
          <p:nvSpPr>
            <p:cNvPr id="24596" name="Line 17"/>
            <p:cNvSpPr>
              <a:spLocks noChangeShapeType="1"/>
            </p:cNvSpPr>
            <p:nvPr/>
          </p:nvSpPr>
          <p:spPr bwMode="auto">
            <a:xfrm flipV="1">
              <a:off x="7129" y="1453"/>
              <a:ext cx="0" cy="564"/>
            </a:xfrm>
            <a:prstGeom prst="line">
              <a:avLst/>
            </a:prstGeom>
            <a:noFill/>
            <a:ln w="9525">
              <a:solidFill>
                <a:schemeClr val="tx1"/>
              </a:solidFill>
              <a:round/>
              <a:headEnd/>
              <a:tailEnd type="triangle" w="lg" len="med"/>
            </a:ln>
            <a:extLst>
              <a:ext uri="{909E8E84-426E-40DD-AFC4-6F175D3DCCD1}">
                <a14:hiddenFill xmlns:a14="http://schemas.microsoft.com/office/drawing/2010/main">
                  <a:noFill/>
                </a14:hiddenFill>
              </a:ext>
            </a:extLst>
          </p:spPr>
          <p:txBody>
            <a:bodyPr/>
            <a:lstStyle/>
            <a:p>
              <a:endParaRPr lang="en-GB"/>
            </a:p>
          </p:txBody>
        </p:sp>
        <p:sp>
          <p:nvSpPr>
            <p:cNvPr id="24597" name="Line 18"/>
            <p:cNvSpPr>
              <a:spLocks noChangeShapeType="1"/>
            </p:cNvSpPr>
            <p:nvPr/>
          </p:nvSpPr>
          <p:spPr bwMode="auto">
            <a:xfrm flipV="1">
              <a:off x="5518" y="1360"/>
              <a:ext cx="1137" cy="657"/>
            </a:xfrm>
            <a:prstGeom prst="line">
              <a:avLst/>
            </a:prstGeom>
            <a:noFill/>
            <a:ln w="9525">
              <a:solidFill>
                <a:schemeClr val="tx1"/>
              </a:solidFill>
              <a:round/>
              <a:headEnd/>
              <a:tailEnd type="triangle" w="lg" len="med"/>
            </a:ln>
            <a:extLst>
              <a:ext uri="{909E8E84-426E-40DD-AFC4-6F175D3DCCD1}">
                <a14:hiddenFill xmlns:a14="http://schemas.microsoft.com/office/drawing/2010/main">
                  <a:noFill/>
                </a14:hiddenFill>
              </a:ext>
            </a:extLst>
          </p:spPr>
          <p:txBody>
            <a:bodyPr/>
            <a:lstStyle/>
            <a:p>
              <a:endParaRPr lang="en-GB"/>
            </a:p>
          </p:txBody>
        </p:sp>
        <p:sp>
          <p:nvSpPr>
            <p:cNvPr id="24598" name="Line 19"/>
            <p:cNvSpPr>
              <a:spLocks noChangeShapeType="1"/>
            </p:cNvSpPr>
            <p:nvPr/>
          </p:nvSpPr>
          <p:spPr bwMode="auto">
            <a:xfrm>
              <a:off x="5139" y="1266"/>
              <a:ext cx="1516" cy="1"/>
            </a:xfrm>
            <a:prstGeom prst="line">
              <a:avLst/>
            </a:prstGeom>
            <a:noFill/>
            <a:ln w="9525">
              <a:solidFill>
                <a:schemeClr val="tx1"/>
              </a:solidFill>
              <a:round/>
              <a:headEnd/>
              <a:tailEnd type="triangle" w="lg" len="med"/>
            </a:ln>
            <a:extLst>
              <a:ext uri="{909E8E84-426E-40DD-AFC4-6F175D3DCCD1}">
                <a14:hiddenFill xmlns:a14="http://schemas.microsoft.com/office/drawing/2010/main">
                  <a:noFill/>
                </a14:hiddenFill>
              </a:ext>
            </a:extLst>
          </p:spPr>
          <p:txBody>
            <a:bodyPr/>
            <a:lstStyle/>
            <a:p>
              <a:endParaRPr lang="en-GB"/>
            </a:p>
          </p:txBody>
        </p:sp>
        <p:sp>
          <p:nvSpPr>
            <p:cNvPr id="24599" name="Line 20"/>
            <p:cNvSpPr>
              <a:spLocks noChangeShapeType="1"/>
            </p:cNvSpPr>
            <p:nvPr/>
          </p:nvSpPr>
          <p:spPr bwMode="auto">
            <a:xfrm>
              <a:off x="5518" y="514"/>
              <a:ext cx="1137" cy="658"/>
            </a:xfrm>
            <a:prstGeom prst="line">
              <a:avLst/>
            </a:prstGeom>
            <a:noFill/>
            <a:ln w="9525">
              <a:solidFill>
                <a:schemeClr val="tx1"/>
              </a:solidFill>
              <a:round/>
              <a:headEnd/>
              <a:tailEnd type="triangle" w="lg" len="med"/>
            </a:ln>
            <a:extLst>
              <a:ext uri="{909E8E84-426E-40DD-AFC4-6F175D3DCCD1}">
                <a14:hiddenFill xmlns:a14="http://schemas.microsoft.com/office/drawing/2010/main">
                  <a:noFill/>
                </a14:hiddenFill>
              </a:ext>
            </a:extLst>
          </p:spPr>
          <p:txBody>
            <a:bodyPr/>
            <a:lstStyle/>
            <a:p>
              <a:endParaRPr lang="en-GB"/>
            </a:p>
          </p:txBody>
        </p:sp>
      </p:grpSp>
      <p:sp>
        <p:nvSpPr>
          <p:cNvPr id="24579" name="Rectangle 21"/>
          <p:cNvSpPr>
            <a:spLocks noGrp="1"/>
          </p:cNvSpPr>
          <p:nvPr>
            <p:ph type="title"/>
          </p:nvPr>
        </p:nvSpPr>
        <p:spPr/>
        <p:txBody>
          <a:bodyPr/>
          <a:lstStyle/>
          <a:p>
            <a:pPr eaLnBrk="1" hangingPunct="1"/>
            <a:r>
              <a:rPr lang="en-GB" altLang="en-US" dirty="0" smtClean="0">
                <a:solidFill>
                  <a:srgbClr val="0070C0"/>
                </a:solidFill>
                <a:latin typeface="Tahoma" panose="020B0604030504040204" pitchFamily="34" charset="0"/>
              </a:rPr>
              <a:t>Health Belief Model: </a:t>
            </a:r>
            <a:br>
              <a:rPr lang="en-GB" altLang="en-US" dirty="0" smtClean="0">
                <a:solidFill>
                  <a:srgbClr val="0070C0"/>
                </a:solidFill>
                <a:latin typeface="Tahoma" panose="020B0604030504040204" pitchFamily="34" charset="0"/>
              </a:rPr>
            </a:br>
            <a:endParaRPr lang="en-GB" altLang="en-US" sz="2400" dirty="0" smtClean="0">
              <a:solidFill>
                <a:srgbClr val="0070C0"/>
              </a:solidFill>
              <a:latin typeface="Tahoma" panose="020B0604030504040204" pitchFamily="34" charset="0"/>
            </a:endParaRPr>
          </a:p>
        </p:txBody>
      </p:sp>
      <p:sp>
        <p:nvSpPr>
          <p:cNvPr id="24580" name="Rectangle 22"/>
          <p:cNvSpPr>
            <a:spLocks noGrp="1"/>
          </p:cNvSpPr>
          <p:nvPr>
            <p:ph idx="1"/>
          </p:nvPr>
        </p:nvSpPr>
        <p:spPr/>
        <p:txBody>
          <a:bodyPr/>
          <a:lstStyle/>
          <a:p>
            <a:pPr eaLnBrk="1" hangingPunct="1">
              <a:lnSpc>
                <a:spcPct val="90000"/>
              </a:lnSpc>
            </a:pPr>
            <a:endParaRPr lang="en-GB" altLang="en-US" smtClean="0"/>
          </a:p>
          <a:p>
            <a:pPr eaLnBrk="1" hangingPunct="1">
              <a:lnSpc>
                <a:spcPct val="90000"/>
              </a:lnSpc>
            </a:pPr>
            <a:endParaRPr lang="en-GB" altLang="en-US" smtClean="0"/>
          </a:p>
          <a:p>
            <a:pPr eaLnBrk="1" hangingPunct="1">
              <a:lnSpc>
                <a:spcPct val="90000"/>
              </a:lnSpc>
            </a:pPr>
            <a:endParaRPr lang="en-GB" altLang="en-US" smtClean="0"/>
          </a:p>
          <a:p>
            <a:pPr eaLnBrk="1" hangingPunct="1">
              <a:lnSpc>
                <a:spcPct val="90000"/>
              </a:lnSpc>
            </a:pPr>
            <a:endParaRPr lang="en-GB" altLang="en-US" smtClean="0"/>
          </a:p>
          <a:p>
            <a:pPr eaLnBrk="1" hangingPunct="1">
              <a:lnSpc>
                <a:spcPct val="90000"/>
              </a:lnSpc>
            </a:pPr>
            <a:endParaRPr lang="en-GB" altLang="en-US" smtClean="0"/>
          </a:p>
          <a:p>
            <a:pPr eaLnBrk="1" hangingPunct="1">
              <a:lnSpc>
                <a:spcPct val="90000"/>
              </a:lnSpc>
            </a:pPr>
            <a:endParaRPr lang="en-GB" altLang="en-US" smtClean="0"/>
          </a:p>
          <a:p>
            <a:pPr eaLnBrk="1" hangingPunct="1">
              <a:lnSpc>
                <a:spcPct val="90000"/>
              </a:lnSpc>
            </a:pPr>
            <a:endParaRPr lang="en-GB" altLang="en-US" smtClean="0"/>
          </a:p>
          <a:p>
            <a:pPr eaLnBrk="1" hangingPunct="1">
              <a:lnSpc>
                <a:spcPct val="90000"/>
              </a:lnSpc>
            </a:pPr>
            <a:endParaRPr lang="en-GB" altLang="en-US" smtClean="0"/>
          </a:p>
        </p:txBody>
      </p:sp>
      <p:sp>
        <p:nvSpPr>
          <p:cNvPr id="24581" name="TextBox 1"/>
          <p:cNvSpPr txBox="1">
            <a:spLocks noChangeArrowheads="1"/>
          </p:cNvSpPr>
          <p:nvPr/>
        </p:nvSpPr>
        <p:spPr bwMode="auto">
          <a:xfrm>
            <a:off x="743923" y="4812892"/>
            <a:ext cx="72723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000"/>
              </a:spcBef>
              <a:buClr>
                <a:schemeClr val="accent1"/>
              </a:buClr>
              <a:buSzPct val="90000"/>
              <a:buFont typeface="Wingdings" panose="05000000000000000000" pitchFamily="2" charset="2"/>
              <a:buChar char="S"/>
              <a:defRPr sz="2200">
                <a:solidFill>
                  <a:srgbClr val="595959"/>
                </a:solidFill>
                <a:latin typeface="Calisto MT" panose="02040603050505030304" pitchFamily="18" charset="0"/>
                <a:ea typeface="MS PGothic" panose="020B0600070205080204" pitchFamily="34" charset="-128"/>
              </a:defRPr>
            </a:lvl1pPr>
            <a:lvl2pPr marL="742950" indent="-285750">
              <a:spcBef>
                <a:spcPts val="600"/>
              </a:spcBef>
              <a:buClr>
                <a:srgbClr val="C1F944"/>
              </a:buClr>
              <a:buSzPct val="90000"/>
              <a:buFont typeface="Wingdings" panose="05000000000000000000" pitchFamily="2" charset="2"/>
              <a:buChar char="S"/>
              <a:defRPr sz="2000">
                <a:solidFill>
                  <a:srgbClr val="595959"/>
                </a:solidFill>
                <a:latin typeface="Calisto MT" panose="02040603050505030304" pitchFamily="18" charset="0"/>
                <a:ea typeface="MS PGothic" panose="020B0600070205080204" pitchFamily="34" charset="-128"/>
              </a:defRPr>
            </a:lvl2pPr>
            <a:lvl3pPr marL="11430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3pPr>
            <a:lvl4pPr marL="1600200" indent="-228600">
              <a:spcBef>
                <a:spcPts val="600"/>
              </a:spcBef>
              <a:buClr>
                <a:srgbClr val="C1F944"/>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4pPr>
            <a:lvl5pPr marL="2057400" indent="-228600">
              <a:spcBef>
                <a:spcPts val="600"/>
              </a:spcBef>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5pPr>
            <a:lvl6pPr marL="25146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6pPr>
            <a:lvl7pPr marL="29718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7pPr>
            <a:lvl8pPr marL="34290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8pPr>
            <a:lvl9pPr marL="3886200" indent="-228600" eaLnBrk="0" fontAlgn="base" hangingPunct="0">
              <a:spcBef>
                <a:spcPts val="600"/>
              </a:spcBef>
              <a:spcAft>
                <a:spcPct val="0"/>
              </a:spcAft>
              <a:buClr>
                <a:schemeClr val="accent1"/>
              </a:buClr>
              <a:buSzPct val="90000"/>
              <a:buFont typeface="Wingdings" panose="05000000000000000000" pitchFamily="2" charset="2"/>
              <a:buChar char="S"/>
              <a:defRPr>
                <a:solidFill>
                  <a:srgbClr val="595959"/>
                </a:solidFill>
                <a:latin typeface="Calisto MT" panose="02040603050505030304" pitchFamily="18" charset="0"/>
                <a:ea typeface="MS PGothic" panose="020B0600070205080204" pitchFamily="34" charset="-128"/>
              </a:defRPr>
            </a:lvl9pPr>
          </a:lstStyle>
          <a:p>
            <a:pPr eaLnBrk="1" hangingPunct="1">
              <a:spcBef>
                <a:spcPct val="0"/>
              </a:spcBef>
              <a:buClrTx/>
              <a:buSzTx/>
              <a:buFontTx/>
              <a:buNone/>
            </a:pPr>
            <a:r>
              <a:rPr lang="en-US" altLang="en-US" sz="1800" dirty="0">
                <a:solidFill>
                  <a:schemeClr val="tx1"/>
                </a:solidFill>
                <a:latin typeface="Tahoma" panose="020B0604030504040204" pitchFamily="34" charset="0"/>
              </a:rPr>
              <a:t>Practical application of HBM…</a:t>
            </a:r>
          </a:p>
          <a:p>
            <a:pPr eaLnBrk="1" hangingPunct="1">
              <a:spcBef>
                <a:spcPct val="0"/>
              </a:spcBef>
              <a:buClrTx/>
              <a:buSzTx/>
              <a:buFontTx/>
              <a:buNone/>
            </a:pPr>
            <a:r>
              <a:rPr lang="en-GB" altLang="en-US" sz="1800" dirty="0">
                <a:solidFill>
                  <a:schemeClr val="tx1"/>
                </a:solidFill>
                <a:latin typeface="Tahoma" panose="020B0604030504040204" pitchFamily="34" charset="0"/>
              </a:rPr>
              <a:t>Discuss a</a:t>
            </a:r>
            <a:r>
              <a:rPr lang="en-GB" altLang="en-US" sz="1800" dirty="0" smtClean="0">
                <a:solidFill>
                  <a:schemeClr val="tx1"/>
                </a:solidFill>
                <a:latin typeface="Tahoma" panose="020B0604030504040204" pitchFamily="34" charset="0"/>
              </a:rPr>
              <a:t> </a:t>
            </a:r>
            <a:r>
              <a:rPr lang="en-GB" altLang="en-US" sz="1800">
                <a:solidFill>
                  <a:schemeClr val="tx1"/>
                </a:solidFill>
                <a:latin typeface="Tahoma" panose="020B0604030504040204" pitchFamily="34" charset="0"/>
              </a:rPr>
              <a:t>hypothetical </a:t>
            </a:r>
            <a:r>
              <a:rPr lang="en-GB" altLang="en-US" sz="1800" smtClean="0">
                <a:solidFill>
                  <a:schemeClr val="tx1"/>
                </a:solidFill>
                <a:latin typeface="Tahoma" panose="020B0604030504040204" pitchFamily="34" charset="0"/>
              </a:rPr>
              <a:t>example in </a:t>
            </a:r>
            <a:r>
              <a:rPr lang="en-GB" altLang="en-US" sz="1800" dirty="0">
                <a:solidFill>
                  <a:schemeClr val="tx1"/>
                </a:solidFill>
                <a:latin typeface="Tahoma" panose="020B0604030504040204" pitchFamily="34" charset="0"/>
              </a:rPr>
              <a:t>relation to </a:t>
            </a:r>
            <a:r>
              <a:rPr lang="en-GB" altLang="en-US" sz="1800" dirty="0" smtClean="0">
                <a:solidFill>
                  <a:schemeClr val="tx1"/>
                </a:solidFill>
                <a:latin typeface="Tahoma" panose="020B0604030504040204" pitchFamily="34" charset="0"/>
              </a:rPr>
              <a:t>exercise</a:t>
            </a:r>
            <a:endParaRPr lang="en-US" altLang="en-US" sz="1800" dirty="0">
              <a:solidFill>
                <a:schemeClr val="tx1"/>
              </a:solidFill>
              <a:latin typeface="Tahoma" panose="020B0604030504040204" pitchFamily="34" charset="0"/>
            </a:endParaRPr>
          </a:p>
        </p:txBody>
      </p:sp>
    </p:spTree>
    <p:extLst>
      <p:ext uri="{BB962C8B-B14F-4D97-AF65-F5344CB8AC3E}">
        <p14:creationId xmlns:p14="http://schemas.microsoft.com/office/powerpoint/2010/main" val="36431550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FFIT - Campaign</a:t>
            </a:r>
            <a:endParaRPr lang="en-GB" dirty="0"/>
          </a:p>
        </p:txBody>
      </p:sp>
      <p:pic>
        <p:nvPicPr>
          <p:cNvPr id="4" name="Content Placeholder 3"/>
          <p:cNvPicPr>
            <a:picLocks noGrp="1" noChangeAspect="1"/>
          </p:cNvPicPr>
          <p:nvPr>
            <p:ph idx="1"/>
          </p:nvPr>
        </p:nvPicPr>
        <p:blipFill>
          <a:blip r:embed="rId2"/>
          <a:stretch>
            <a:fillRect/>
          </a:stretch>
        </p:blipFill>
        <p:spPr>
          <a:xfrm>
            <a:off x="1128712" y="1582615"/>
            <a:ext cx="6886575" cy="3112477"/>
          </a:xfrm>
          <a:prstGeom prst="rect">
            <a:avLst/>
          </a:prstGeom>
        </p:spPr>
      </p:pic>
      <p:sp>
        <p:nvSpPr>
          <p:cNvPr id="5" name="Rectangle 4"/>
          <p:cNvSpPr/>
          <p:nvPr/>
        </p:nvSpPr>
        <p:spPr>
          <a:xfrm>
            <a:off x="1521070" y="4860069"/>
            <a:ext cx="6348046" cy="646331"/>
          </a:xfrm>
          <a:prstGeom prst="rect">
            <a:avLst/>
          </a:prstGeom>
        </p:spPr>
        <p:txBody>
          <a:bodyPr wrap="square">
            <a:spAutoFit/>
          </a:bodyPr>
          <a:lstStyle/>
          <a:p>
            <a:r>
              <a:rPr lang="en-GB" dirty="0">
                <a:solidFill>
                  <a:srgbClr val="727272"/>
                </a:solidFill>
                <a:latin typeface="Source Sans Pro"/>
              </a:rPr>
              <a:t>It has been developed and successfully evaluated in a major research project led by the University of Glasgow</a:t>
            </a:r>
            <a:endParaRPr lang="en-GB" dirty="0"/>
          </a:p>
        </p:txBody>
      </p:sp>
    </p:spTree>
    <p:extLst>
      <p:ext uri="{BB962C8B-B14F-4D97-AF65-F5344CB8AC3E}">
        <p14:creationId xmlns:p14="http://schemas.microsoft.com/office/powerpoint/2010/main" val="2733986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400" dirty="0">
                <a:solidFill>
                  <a:srgbClr val="727272"/>
                </a:solidFill>
                <a:latin typeface="Source Sans Pro"/>
              </a:rPr>
              <a:t>The Football Fans in Training (FFIT) programme is a healthy living and weight loss programme that was carefully designed to appeal to men. </a:t>
            </a:r>
            <a:br>
              <a:rPr lang="en-GB" sz="2400" dirty="0">
                <a:solidFill>
                  <a:srgbClr val="727272"/>
                </a:solidFill>
                <a:latin typeface="Source Sans Pro"/>
              </a:rPr>
            </a:br>
            <a:endParaRPr lang="en-GB" sz="2400" dirty="0"/>
          </a:p>
        </p:txBody>
      </p:sp>
      <p:sp>
        <p:nvSpPr>
          <p:cNvPr id="3" name="Content Placeholder 2"/>
          <p:cNvSpPr>
            <a:spLocks noGrp="1"/>
          </p:cNvSpPr>
          <p:nvPr>
            <p:ph idx="1"/>
          </p:nvPr>
        </p:nvSpPr>
        <p:spPr>
          <a:xfrm>
            <a:off x="457200" y="1600200"/>
            <a:ext cx="8229600" cy="4510453"/>
          </a:xfrm>
        </p:spPr>
        <p:txBody>
          <a:bodyPr/>
          <a:lstStyle/>
          <a:p>
            <a:r>
              <a:rPr lang="en-GB" sz="2000" dirty="0" smtClean="0">
                <a:solidFill>
                  <a:srgbClr val="727272"/>
                </a:solidFill>
                <a:latin typeface="Source Sans Pro"/>
              </a:rPr>
              <a:t>It </a:t>
            </a:r>
            <a:r>
              <a:rPr lang="en-GB" sz="2000" dirty="0">
                <a:solidFill>
                  <a:srgbClr val="727272"/>
                </a:solidFill>
                <a:latin typeface="Source Sans Pro"/>
              </a:rPr>
              <a:t>incorporates the latest scientific approaches to weight loss, physical activity and diet and taps the potential of professional football clubs to engage overweight and obese men in weight loss. </a:t>
            </a:r>
            <a:endParaRPr lang="en-GB" sz="2000" dirty="0" smtClean="0">
              <a:solidFill>
                <a:srgbClr val="727272"/>
              </a:solidFill>
              <a:latin typeface="Source Sans Pro"/>
            </a:endParaRPr>
          </a:p>
          <a:p>
            <a:r>
              <a:rPr lang="en-GB" sz="2000" dirty="0" smtClean="0">
                <a:solidFill>
                  <a:srgbClr val="727272"/>
                </a:solidFill>
                <a:latin typeface="Source Sans Pro"/>
              </a:rPr>
              <a:t>In </a:t>
            </a:r>
            <a:r>
              <a:rPr lang="en-GB" sz="2000" dirty="0">
                <a:solidFill>
                  <a:srgbClr val="727272"/>
                </a:solidFill>
                <a:latin typeface="Source Sans Pro"/>
              </a:rPr>
              <a:t>the 12 weekly sessions, men learnt about diet and healthy living for weight loss, how to set goals and monitor their eating and physical activity, and top tips for making long-term changes. </a:t>
            </a:r>
            <a:endParaRPr lang="en-GB" sz="2000" dirty="0" smtClean="0">
              <a:solidFill>
                <a:srgbClr val="727272"/>
              </a:solidFill>
              <a:latin typeface="Source Sans Pro"/>
            </a:endParaRPr>
          </a:p>
          <a:p>
            <a:r>
              <a:rPr lang="en-GB" sz="2000" dirty="0" smtClean="0">
                <a:solidFill>
                  <a:srgbClr val="727272"/>
                </a:solidFill>
                <a:latin typeface="Source Sans Pro"/>
              </a:rPr>
              <a:t>The </a:t>
            </a:r>
            <a:r>
              <a:rPr lang="en-GB" sz="2000" dirty="0">
                <a:solidFill>
                  <a:srgbClr val="727272"/>
                </a:solidFill>
                <a:latin typeface="Source Sans Pro"/>
              </a:rPr>
              <a:t>FFIT programme also included a pedometer-based walking programme, group physical activity sessions at the club and some minimal ongoing support including a reunion session at the club</a:t>
            </a:r>
            <a:r>
              <a:rPr lang="en-GB" sz="2000" dirty="0" smtClean="0">
                <a:solidFill>
                  <a:srgbClr val="727272"/>
                </a:solidFill>
                <a:latin typeface="Source Sans Pro"/>
              </a:rPr>
              <a:t>.</a:t>
            </a:r>
            <a:endParaRPr lang="en-GB" sz="2000" dirty="0">
              <a:solidFill>
                <a:srgbClr val="727272"/>
              </a:solidFill>
              <a:latin typeface="Source Sans Pro"/>
            </a:endParaRPr>
          </a:p>
        </p:txBody>
      </p:sp>
    </p:spTree>
    <p:extLst>
      <p:ext uri="{BB962C8B-B14F-4D97-AF65-F5344CB8AC3E}">
        <p14:creationId xmlns:p14="http://schemas.microsoft.com/office/powerpoint/2010/main" val="3243001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Wych</a:t>
            </a:r>
            <a:r>
              <a:rPr lang="en-GB" dirty="0"/>
              <a:t> et al. (2015). </a:t>
            </a:r>
          </a:p>
        </p:txBody>
      </p:sp>
      <p:sp>
        <p:nvSpPr>
          <p:cNvPr id="3" name="Content Placeholder 2"/>
          <p:cNvSpPr>
            <a:spLocks noGrp="1"/>
          </p:cNvSpPr>
          <p:nvPr>
            <p:ph idx="1"/>
          </p:nvPr>
        </p:nvSpPr>
        <p:spPr/>
        <p:txBody>
          <a:bodyPr/>
          <a:lstStyle/>
          <a:p>
            <a:r>
              <a:rPr lang="en-GB" sz="2000" dirty="0"/>
              <a:t>Football Fans in Training (FFIT): a randomized controlled trial of a gender sensitised weight loss and healthy living programme delivered to men aged 35-65 by Scottish Premier League (SPL) football clubs</a:t>
            </a:r>
          </a:p>
          <a:p>
            <a:endParaRPr lang="en-GB" sz="2000" dirty="0" smtClean="0"/>
          </a:p>
          <a:p>
            <a:r>
              <a:rPr lang="en-GB" sz="2000" dirty="0" smtClean="0"/>
              <a:t>Report link:</a:t>
            </a:r>
            <a:endParaRPr lang="en-GB" dirty="0">
              <a:hlinkClick r:id="rId2"/>
            </a:endParaRPr>
          </a:p>
          <a:p>
            <a:r>
              <a:rPr lang="en-GB" sz="2400" dirty="0" smtClean="0">
                <a:hlinkClick r:id="rId2"/>
              </a:rPr>
              <a:t>https</a:t>
            </a:r>
            <a:r>
              <a:rPr lang="en-GB" sz="2400" dirty="0">
                <a:hlinkClick r:id="rId2"/>
              </a:rPr>
              <a:t>://www.journalslibrary.nihr.ac.uk/phr/phr03020/#/</a:t>
            </a:r>
            <a:r>
              <a:rPr lang="en-GB" sz="2400" dirty="0" smtClean="0">
                <a:hlinkClick r:id="rId2"/>
              </a:rPr>
              <a:t>full-report</a:t>
            </a:r>
            <a:endParaRPr lang="en-GB" sz="2400" dirty="0" smtClean="0"/>
          </a:p>
          <a:p>
            <a:endParaRPr lang="en-GB" dirty="0"/>
          </a:p>
        </p:txBody>
      </p:sp>
    </p:spTree>
    <p:extLst>
      <p:ext uri="{BB962C8B-B14F-4D97-AF65-F5344CB8AC3E}">
        <p14:creationId xmlns:p14="http://schemas.microsoft.com/office/powerpoint/2010/main" val="3981491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b="1" dirty="0" smtClean="0"/>
              <a:t>FFIT</a:t>
            </a:r>
            <a:r>
              <a:rPr lang="en-GB" sz="2800" dirty="0" smtClean="0"/>
              <a:t> - </a:t>
            </a:r>
            <a:r>
              <a:rPr lang="en-GB" sz="2800" b="1" dirty="0"/>
              <a:t>Documentary of FFIT in its early days, from BBC Scotland</a:t>
            </a:r>
            <a:endParaRPr lang="en-GB" sz="2800" dirty="0"/>
          </a:p>
        </p:txBody>
      </p:sp>
      <p:sp>
        <p:nvSpPr>
          <p:cNvPr id="3" name="Content Placeholder 2"/>
          <p:cNvSpPr>
            <a:spLocks noGrp="1"/>
          </p:cNvSpPr>
          <p:nvPr>
            <p:ph idx="1"/>
          </p:nvPr>
        </p:nvSpPr>
        <p:spPr/>
        <p:txBody>
          <a:bodyPr/>
          <a:lstStyle/>
          <a:p>
            <a:pPr marL="0" indent="0">
              <a:buNone/>
            </a:pPr>
            <a:r>
              <a:rPr lang="en-GB" dirty="0" smtClean="0"/>
              <a:t>Watch the FFIT documentary…(30 Minutes)</a:t>
            </a:r>
          </a:p>
          <a:p>
            <a:pPr marL="0" indent="0">
              <a:buNone/>
            </a:pPr>
            <a:r>
              <a:rPr lang="en-GB" dirty="0" smtClean="0"/>
              <a:t> </a:t>
            </a:r>
          </a:p>
          <a:p>
            <a:r>
              <a:rPr lang="en-GB" dirty="0" smtClean="0">
                <a:hlinkClick r:id="rId2"/>
              </a:rPr>
              <a:t>https</a:t>
            </a:r>
            <a:r>
              <a:rPr lang="en-GB" dirty="0">
                <a:hlinkClick r:id="rId2"/>
              </a:rPr>
              <a:t>://</a:t>
            </a:r>
            <a:r>
              <a:rPr lang="en-GB" dirty="0" smtClean="0">
                <a:hlinkClick r:id="rId2"/>
              </a:rPr>
              <a:t>youtu.be/cXO8BJ8v99U</a:t>
            </a:r>
            <a:endParaRPr lang="en-GB" sz="2800" dirty="0" smtClean="0"/>
          </a:p>
          <a:p>
            <a:r>
              <a:rPr lang="en-GB" sz="2800" dirty="0" smtClean="0"/>
              <a:t>Task: How does this intervention link to the following ?</a:t>
            </a:r>
          </a:p>
          <a:p>
            <a:pPr lvl="1"/>
            <a:r>
              <a:rPr lang="en-GB" sz="2000" dirty="0" smtClean="0"/>
              <a:t>Health belief model</a:t>
            </a:r>
          </a:p>
          <a:p>
            <a:pPr lvl="1"/>
            <a:r>
              <a:rPr lang="en-GB" sz="2000" dirty="0" smtClean="0"/>
              <a:t>Basic Needs Theory: Autonomy / Competence / Relatedness</a:t>
            </a:r>
          </a:p>
          <a:p>
            <a:pPr lvl="1"/>
            <a:r>
              <a:rPr lang="en-GB" sz="2000" dirty="0" smtClean="0"/>
              <a:t>Self efficacy theory</a:t>
            </a:r>
            <a:endParaRPr lang="en-GB" sz="2000" dirty="0"/>
          </a:p>
        </p:txBody>
      </p:sp>
    </p:spTree>
    <p:extLst>
      <p:ext uri="{BB962C8B-B14F-4D97-AF65-F5344CB8AC3E}">
        <p14:creationId xmlns:p14="http://schemas.microsoft.com/office/powerpoint/2010/main" val="7397478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55676" y="1801596"/>
            <a:ext cx="5829300" cy="1442645"/>
          </a:xfrm>
        </p:spPr>
        <p:txBody>
          <a:bodyPr>
            <a:normAutofit fontScale="90000"/>
          </a:bodyPr>
          <a:lstStyle/>
          <a:p>
            <a:r>
              <a:rPr lang="en-GB" dirty="0" smtClean="0"/>
              <a:t>Self Efficacy Theory (Bandura, 1986; 1997)</a:t>
            </a:r>
            <a:endParaRPr lang="en-GB" dirty="0"/>
          </a:p>
        </p:txBody>
      </p:sp>
      <p:sp>
        <p:nvSpPr>
          <p:cNvPr id="3" name="Subtitle 2"/>
          <p:cNvSpPr>
            <a:spLocks noGrp="1"/>
          </p:cNvSpPr>
          <p:nvPr>
            <p:ph type="subTitle" idx="1"/>
          </p:nvPr>
        </p:nvSpPr>
        <p:spPr/>
        <p:txBody>
          <a:bodyPr/>
          <a:lstStyle/>
          <a:p>
            <a:endParaRPr lang="en-GB" dirty="0">
              <a:solidFill>
                <a:schemeClr val="bg1"/>
              </a:solidFill>
            </a:endParaRPr>
          </a:p>
        </p:txBody>
      </p:sp>
    </p:spTree>
    <p:extLst>
      <p:ext uri="{BB962C8B-B14F-4D97-AF65-F5344CB8AC3E}">
        <p14:creationId xmlns:p14="http://schemas.microsoft.com/office/powerpoint/2010/main" val="6325420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lstStyle/>
          <a:p>
            <a:r>
              <a:rPr lang="en-US" dirty="0" smtClean="0"/>
              <a:t>Introduction to Self Efficacy Theory</a:t>
            </a:r>
          </a:p>
          <a:p>
            <a:r>
              <a:rPr lang="en-US" dirty="0" smtClean="0"/>
              <a:t>Sources of Self Efficacy</a:t>
            </a:r>
          </a:p>
          <a:p>
            <a:r>
              <a:rPr lang="en-US" dirty="0" smtClean="0"/>
              <a:t>Practical Applications</a:t>
            </a:r>
          </a:p>
          <a:p>
            <a:r>
              <a:rPr lang="en-US" dirty="0" smtClean="0"/>
              <a:t>Empirical Evidence</a:t>
            </a:r>
          </a:p>
          <a:p>
            <a:r>
              <a:rPr lang="en-US" dirty="0" smtClean="0"/>
              <a:t>Critiques</a:t>
            </a:r>
            <a:endParaRPr lang="en-US" dirty="0"/>
          </a:p>
        </p:txBody>
      </p:sp>
    </p:spTree>
    <p:extLst>
      <p:ext uri="{BB962C8B-B14F-4D97-AF65-F5344CB8AC3E}">
        <p14:creationId xmlns:p14="http://schemas.microsoft.com/office/powerpoint/2010/main" val="36166667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Self-efficacy</a:t>
            </a:r>
            <a:endParaRPr lang="en-US" dirty="0"/>
          </a:p>
        </p:txBody>
      </p:sp>
      <p:sp>
        <p:nvSpPr>
          <p:cNvPr id="3" name="Content Placeholder 2"/>
          <p:cNvSpPr>
            <a:spLocks noGrp="1"/>
          </p:cNvSpPr>
          <p:nvPr>
            <p:ph idx="1"/>
          </p:nvPr>
        </p:nvSpPr>
        <p:spPr/>
        <p:txBody>
          <a:bodyPr/>
          <a:lstStyle/>
          <a:p>
            <a:r>
              <a:rPr lang="en-US" dirty="0" smtClean="0"/>
              <a:t>“beliefs in one’s capabilities to organize and execute the courses of action required to produce given attainments” (Bandura, 1997, p. 3).</a:t>
            </a:r>
            <a:endParaRPr lang="en-US" dirty="0"/>
          </a:p>
        </p:txBody>
      </p:sp>
    </p:spTree>
    <p:extLst>
      <p:ext uri="{BB962C8B-B14F-4D97-AF65-F5344CB8AC3E}">
        <p14:creationId xmlns:p14="http://schemas.microsoft.com/office/powerpoint/2010/main" val="19505764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Self-efficacy</a:t>
            </a:r>
            <a:endParaRPr lang="en-US" dirty="0"/>
          </a:p>
        </p:txBody>
      </p:sp>
      <p:sp>
        <p:nvSpPr>
          <p:cNvPr id="3" name="Content Placeholder 2"/>
          <p:cNvSpPr>
            <a:spLocks noGrp="1"/>
          </p:cNvSpPr>
          <p:nvPr>
            <p:ph idx="1"/>
          </p:nvPr>
        </p:nvSpPr>
        <p:spPr/>
        <p:txBody>
          <a:bodyPr/>
          <a:lstStyle/>
          <a:p>
            <a:r>
              <a:rPr lang="en-US" dirty="0" smtClean="0"/>
              <a:t>Situation specific construct</a:t>
            </a:r>
          </a:p>
          <a:p>
            <a:r>
              <a:rPr lang="en-US" dirty="0" smtClean="0"/>
              <a:t>Fluctuates with:</a:t>
            </a:r>
          </a:p>
          <a:p>
            <a:pPr lvl="1"/>
            <a:r>
              <a:rPr lang="en-US" dirty="0" smtClean="0"/>
              <a:t>Demands of task</a:t>
            </a:r>
          </a:p>
          <a:p>
            <a:pPr lvl="1"/>
            <a:r>
              <a:rPr lang="en-US" dirty="0" smtClean="0"/>
              <a:t>Individual perceptions of their ability to produce desired </a:t>
            </a:r>
            <a:r>
              <a:rPr lang="en-US" dirty="0" err="1" smtClean="0"/>
              <a:t>behaviours</a:t>
            </a:r>
            <a:r>
              <a:rPr lang="en-US" dirty="0" smtClean="0"/>
              <a:t> or achieve a specific level of proficiency</a:t>
            </a:r>
            <a:endParaRPr lang="en-US" dirty="0"/>
          </a:p>
        </p:txBody>
      </p:sp>
    </p:spTree>
    <p:extLst>
      <p:ext uri="{BB962C8B-B14F-4D97-AF65-F5344CB8AC3E}">
        <p14:creationId xmlns:p14="http://schemas.microsoft.com/office/powerpoint/2010/main" val="23081796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a:t>
            </a:r>
            <a:endParaRPr lang="en-US" dirty="0"/>
          </a:p>
        </p:txBody>
      </p:sp>
      <p:sp>
        <p:nvSpPr>
          <p:cNvPr id="3" name="Content Placeholder 2"/>
          <p:cNvSpPr>
            <a:spLocks noGrp="1"/>
          </p:cNvSpPr>
          <p:nvPr>
            <p:ph idx="1"/>
          </p:nvPr>
        </p:nvSpPr>
        <p:spPr/>
        <p:txBody>
          <a:bodyPr/>
          <a:lstStyle/>
          <a:p>
            <a:r>
              <a:rPr lang="en-US" dirty="0" smtClean="0"/>
              <a:t>As a person learns how to use a new piece of equipment in the gym, the person's efficacy for working out using that specific piece of equipment increases.</a:t>
            </a:r>
            <a:endParaRPr lang="en-US" dirty="0"/>
          </a:p>
        </p:txBody>
      </p:sp>
    </p:spTree>
    <p:extLst>
      <p:ext uri="{BB962C8B-B14F-4D97-AF65-F5344CB8AC3E}">
        <p14:creationId xmlns:p14="http://schemas.microsoft.com/office/powerpoint/2010/main" val="171260003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Sources of Self-Efficacy</a:t>
            </a:r>
            <a:endParaRPr lang="en-US" dirty="0"/>
          </a:p>
        </p:txBody>
      </p:sp>
      <p:sp>
        <p:nvSpPr>
          <p:cNvPr id="4" name="Oval 3"/>
          <p:cNvSpPr/>
          <p:nvPr/>
        </p:nvSpPr>
        <p:spPr>
          <a:xfrm>
            <a:off x="457200" y="1417638"/>
            <a:ext cx="2373682" cy="84957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Mastery Experiences</a:t>
            </a:r>
            <a:endParaRPr lang="en-US" dirty="0"/>
          </a:p>
        </p:txBody>
      </p:sp>
      <p:sp>
        <p:nvSpPr>
          <p:cNvPr id="5" name="Oval 4"/>
          <p:cNvSpPr/>
          <p:nvPr/>
        </p:nvSpPr>
        <p:spPr>
          <a:xfrm>
            <a:off x="457200" y="2471912"/>
            <a:ext cx="2373682" cy="84957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Vicarious Experiences</a:t>
            </a:r>
            <a:endParaRPr lang="en-US" dirty="0"/>
          </a:p>
        </p:txBody>
      </p:sp>
      <p:sp>
        <p:nvSpPr>
          <p:cNvPr id="6" name="Oval 5"/>
          <p:cNvSpPr/>
          <p:nvPr/>
        </p:nvSpPr>
        <p:spPr>
          <a:xfrm>
            <a:off x="457200" y="3526186"/>
            <a:ext cx="2373682" cy="84957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Verbal Persuasion</a:t>
            </a:r>
            <a:endParaRPr lang="en-US" dirty="0"/>
          </a:p>
        </p:txBody>
      </p:sp>
      <p:sp>
        <p:nvSpPr>
          <p:cNvPr id="7" name="Oval 6"/>
          <p:cNvSpPr/>
          <p:nvPr/>
        </p:nvSpPr>
        <p:spPr>
          <a:xfrm>
            <a:off x="457200" y="4580460"/>
            <a:ext cx="2373682" cy="84957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Physiological </a:t>
            </a:r>
            <a:r>
              <a:rPr lang="en-US" smtClean="0"/>
              <a:t>or Affective States</a:t>
            </a:r>
            <a:endParaRPr lang="en-US" dirty="0"/>
          </a:p>
        </p:txBody>
      </p:sp>
      <p:sp>
        <p:nvSpPr>
          <p:cNvPr id="8" name="Oval 7"/>
          <p:cNvSpPr/>
          <p:nvPr/>
        </p:nvSpPr>
        <p:spPr>
          <a:xfrm>
            <a:off x="3845489" y="2896698"/>
            <a:ext cx="2242159" cy="84957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t>Self Efficacy</a:t>
            </a:r>
            <a:endParaRPr lang="en-US" dirty="0"/>
          </a:p>
        </p:txBody>
      </p:sp>
      <p:cxnSp>
        <p:nvCxnSpPr>
          <p:cNvPr id="10" name="Straight Arrow Connector 9"/>
          <p:cNvCxnSpPr>
            <a:stCxn id="4" idx="6"/>
            <a:endCxn id="8" idx="1"/>
          </p:cNvCxnSpPr>
          <p:nvPr/>
        </p:nvCxnSpPr>
        <p:spPr>
          <a:xfrm>
            <a:off x="2830882" y="1842425"/>
            <a:ext cx="1342964" cy="11786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5" idx="6"/>
          </p:cNvCxnSpPr>
          <p:nvPr/>
        </p:nvCxnSpPr>
        <p:spPr>
          <a:xfrm>
            <a:off x="2830882" y="2896699"/>
            <a:ext cx="1014607" cy="2974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6" idx="6"/>
          </p:cNvCxnSpPr>
          <p:nvPr/>
        </p:nvCxnSpPr>
        <p:spPr>
          <a:xfrm flipV="1">
            <a:off x="2830882" y="3526186"/>
            <a:ext cx="1014607" cy="4247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7" idx="6"/>
            <a:endCxn id="8" idx="3"/>
          </p:cNvCxnSpPr>
          <p:nvPr/>
        </p:nvCxnSpPr>
        <p:spPr>
          <a:xfrm flipV="1">
            <a:off x="2830882" y="3621854"/>
            <a:ext cx="1342964" cy="13833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59171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 relation to the FFIT video?</a:t>
            </a:r>
            <a:endParaRPr lang="en-GB" dirty="0"/>
          </a:p>
        </p:txBody>
      </p:sp>
    </p:spTree>
    <p:extLst>
      <p:ext uri="{BB962C8B-B14F-4D97-AF65-F5344CB8AC3E}">
        <p14:creationId xmlns:p14="http://schemas.microsoft.com/office/powerpoint/2010/main" val="13835253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0"/>
            <a:ext cx="8229600" cy="1143000"/>
          </a:xfrm>
        </p:spPr>
        <p:txBody>
          <a:bodyPr/>
          <a:lstStyle/>
          <a:p>
            <a:r>
              <a:rPr lang="en-US" dirty="0" smtClean="0"/>
              <a:t>Mastery Experiences</a:t>
            </a:r>
            <a:endParaRPr lang="en-US" dirty="0"/>
          </a:p>
        </p:txBody>
      </p:sp>
      <p:sp>
        <p:nvSpPr>
          <p:cNvPr id="4" name="Content Placeholder 3"/>
          <p:cNvSpPr>
            <a:spLocks noGrp="1"/>
          </p:cNvSpPr>
          <p:nvPr>
            <p:ph idx="1"/>
          </p:nvPr>
        </p:nvSpPr>
        <p:spPr>
          <a:xfrm>
            <a:off x="457200" y="808037"/>
            <a:ext cx="8229600" cy="3917032"/>
          </a:xfrm>
        </p:spPr>
        <p:txBody>
          <a:bodyPr>
            <a:normAutofit fontScale="85000" lnSpcReduction="10000"/>
          </a:bodyPr>
          <a:lstStyle/>
          <a:p>
            <a:r>
              <a:rPr lang="en-US" sz="2800" dirty="0" smtClean="0"/>
              <a:t>Past success</a:t>
            </a:r>
          </a:p>
          <a:p>
            <a:r>
              <a:rPr lang="en-US" sz="2800" dirty="0" smtClean="0"/>
              <a:t>Most influential</a:t>
            </a:r>
          </a:p>
          <a:p>
            <a:r>
              <a:rPr lang="en-US" sz="2800" dirty="0" smtClean="0"/>
              <a:t>Changes in SE result from cognitive processing of a performance – conveys information about capabilities</a:t>
            </a:r>
          </a:p>
          <a:p>
            <a:r>
              <a:rPr lang="en-US" sz="2800" dirty="0" smtClean="0"/>
              <a:t>Significant during early trials</a:t>
            </a:r>
          </a:p>
          <a:p>
            <a:r>
              <a:rPr lang="en-US" sz="2800" dirty="0" smtClean="0"/>
              <a:t>Failure undermines SE, highly resistant SE requires overcoming obstacles using persistence and effort</a:t>
            </a:r>
          </a:p>
          <a:p>
            <a:pPr marL="0" indent="0">
              <a:buNone/>
            </a:pPr>
            <a:r>
              <a:rPr lang="en-US" sz="2800" dirty="0" smtClean="0"/>
              <a:t>					(Gilson &amp; </a:t>
            </a:r>
            <a:r>
              <a:rPr lang="en-US" sz="2800" dirty="0" err="1" smtClean="0"/>
              <a:t>Feltz</a:t>
            </a:r>
            <a:r>
              <a:rPr lang="en-US" sz="2800" dirty="0" smtClean="0"/>
              <a:t>, 2012)</a:t>
            </a:r>
          </a:p>
          <a:p>
            <a:pPr marL="0" indent="0">
              <a:buNone/>
            </a:pPr>
            <a:r>
              <a:rPr lang="en-US" sz="2800" dirty="0" smtClean="0"/>
              <a:t>Goal Setting / BP Imagery</a:t>
            </a:r>
            <a:endParaRPr lang="en-US" sz="2800" dirty="0"/>
          </a:p>
        </p:txBody>
      </p:sp>
    </p:spTree>
    <p:extLst>
      <p:ext uri="{BB962C8B-B14F-4D97-AF65-F5344CB8AC3E}">
        <p14:creationId xmlns:p14="http://schemas.microsoft.com/office/powerpoint/2010/main" val="12825376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126856"/>
            <a:ext cx="8229600" cy="1143000"/>
          </a:xfrm>
        </p:spPr>
        <p:txBody>
          <a:bodyPr/>
          <a:lstStyle/>
          <a:p>
            <a:r>
              <a:rPr lang="en-US" dirty="0" smtClean="0"/>
              <a:t>Vicarious Experiences</a:t>
            </a:r>
            <a:endParaRPr lang="en-US" dirty="0"/>
          </a:p>
        </p:txBody>
      </p:sp>
      <p:sp>
        <p:nvSpPr>
          <p:cNvPr id="4" name="Content Placeholder 3"/>
          <p:cNvSpPr>
            <a:spLocks noGrp="1"/>
          </p:cNvSpPr>
          <p:nvPr>
            <p:ph idx="1"/>
          </p:nvPr>
        </p:nvSpPr>
        <p:spPr>
          <a:xfrm>
            <a:off x="457200" y="1218912"/>
            <a:ext cx="8229600" cy="3917032"/>
          </a:xfrm>
        </p:spPr>
        <p:txBody>
          <a:bodyPr/>
          <a:lstStyle/>
          <a:p>
            <a:r>
              <a:rPr lang="en-US" dirty="0" smtClean="0"/>
              <a:t>Comparing personal capabilities to that of others </a:t>
            </a:r>
          </a:p>
          <a:p>
            <a:r>
              <a:rPr lang="en-US" dirty="0" smtClean="0"/>
              <a:t>Modelling</a:t>
            </a:r>
          </a:p>
          <a:p>
            <a:r>
              <a:rPr lang="en-US" dirty="0" smtClean="0"/>
              <a:t>Provides model of how to best accomplish a skill or task – can strengthen beliefs</a:t>
            </a:r>
          </a:p>
          <a:p>
            <a:r>
              <a:rPr lang="en-US" dirty="0" smtClean="0"/>
              <a:t>Self-modelling – imagining oneself or others behaving successfully (cognitive process)</a:t>
            </a:r>
          </a:p>
          <a:p>
            <a:r>
              <a:rPr lang="en-US" dirty="0" smtClean="0"/>
              <a:t>Video / imagery</a:t>
            </a:r>
          </a:p>
          <a:p>
            <a:endParaRPr lang="en-US" dirty="0"/>
          </a:p>
        </p:txBody>
      </p:sp>
    </p:spTree>
    <p:extLst>
      <p:ext uri="{BB962C8B-B14F-4D97-AF65-F5344CB8AC3E}">
        <p14:creationId xmlns:p14="http://schemas.microsoft.com/office/powerpoint/2010/main" val="9528976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Verbal Persuasion</a:t>
            </a:r>
            <a:endParaRPr lang="en-US" dirty="0"/>
          </a:p>
        </p:txBody>
      </p:sp>
      <p:sp>
        <p:nvSpPr>
          <p:cNvPr id="4" name="Content Placeholder 3"/>
          <p:cNvSpPr>
            <a:spLocks noGrp="1"/>
          </p:cNvSpPr>
          <p:nvPr>
            <p:ph idx="1"/>
          </p:nvPr>
        </p:nvSpPr>
        <p:spPr/>
        <p:txBody>
          <a:bodyPr/>
          <a:lstStyle/>
          <a:p>
            <a:r>
              <a:rPr lang="en-US" dirty="0" smtClean="0"/>
              <a:t>Direct statements (including self statements)</a:t>
            </a:r>
          </a:p>
          <a:p>
            <a:r>
              <a:rPr lang="en-US" dirty="0" smtClean="0"/>
              <a:t>Social persuasion</a:t>
            </a:r>
          </a:p>
          <a:p>
            <a:r>
              <a:rPr lang="en-US" dirty="0" smtClean="0"/>
              <a:t>Expressing faith in one’s capabilities</a:t>
            </a:r>
          </a:p>
          <a:p>
            <a:r>
              <a:rPr lang="en-US" dirty="0" smtClean="0"/>
              <a:t>Care needed</a:t>
            </a:r>
          </a:p>
          <a:p>
            <a:r>
              <a:rPr lang="en-US" dirty="0" smtClean="0"/>
              <a:t>What factors will influence the effect of verbal persuasion?</a:t>
            </a:r>
          </a:p>
          <a:p>
            <a:r>
              <a:rPr lang="en-US" dirty="0" smtClean="0"/>
              <a:t>Self talk</a:t>
            </a:r>
          </a:p>
          <a:p>
            <a:endParaRPr lang="en-US" dirty="0"/>
          </a:p>
        </p:txBody>
      </p:sp>
    </p:spTree>
    <p:extLst>
      <p:ext uri="{BB962C8B-B14F-4D97-AF65-F5344CB8AC3E}">
        <p14:creationId xmlns:p14="http://schemas.microsoft.com/office/powerpoint/2010/main" val="236795106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Physiological/Affective States </a:t>
            </a:r>
            <a:endParaRPr lang="en-US" dirty="0"/>
          </a:p>
        </p:txBody>
      </p:sp>
      <p:sp>
        <p:nvSpPr>
          <p:cNvPr id="4" name="Content Placeholder 3"/>
          <p:cNvSpPr>
            <a:spLocks noGrp="1"/>
          </p:cNvSpPr>
          <p:nvPr>
            <p:ph idx="1"/>
          </p:nvPr>
        </p:nvSpPr>
        <p:spPr/>
        <p:txBody>
          <a:bodyPr/>
          <a:lstStyle/>
          <a:p>
            <a:r>
              <a:rPr lang="en-US" dirty="0" smtClean="0"/>
              <a:t>How perceive physiological/affective states (e.g., sweaty hands, fatigue)</a:t>
            </a:r>
          </a:p>
          <a:p>
            <a:endParaRPr lang="en-US" dirty="0"/>
          </a:p>
          <a:p>
            <a:r>
              <a:rPr lang="en-US" dirty="0" smtClean="0"/>
              <a:t>PM Relaxation</a:t>
            </a:r>
            <a:endParaRPr lang="en-US" dirty="0"/>
          </a:p>
        </p:txBody>
      </p:sp>
    </p:spTree>
    <p:extLst>
      <p:ext uri="{BB962C8B-B14F-4D97-AF65-F5344CB8AC3E}">
        <p14:creationId xmlns:p14="http://schemas.microsoft.com/office/powerpoint/2010/main" val="967704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rmAutofit fontScale="62500" lnSpcReduction="20000"/>
          </a:bodyPr>
          <a:lstStyle/>
          <a:p>
            <a:pPr marL="0" indent="0">
              <a:buNone/>
            </a:pPr>
            <a:r>
              <a:rPr lang="en-US" sz="1600" dirty="0"/>
              <a:t>Bandura, A. (1997). Self-efficacy: The exercise of control. New York: W.H. Freeman and Co.</a:t>
            </a:r>
            <a:endParaRPr lang="en-US" sz="1500" dirty="0"/>
          </a:p>
          <a:p>
            <a:pPr marL="0" indent="0">
              <a:buNone/>
            </a:pPr>
            <a:endParaRPr lang="en-US" sz="1500" dirty="0" smtClean="0"/>
          </a:p>
          <a:p>
            <a:pPr marL="0" indent="0">
              <a:buNone/>
            </a:pPr>
            <a:r>
              <a:rPr lang="en-US" sz="1500" dirty="0" smtClean="0"/>
              <a:t>Biddle</a:t>
            </a:r>
            <a:r>
              <a:rPr lang="en-US" sz="1500" dirty="0"/>
              <a:t>, </a:t>
            </a:r>
            <a:r>
              <a:rPr lang="en-US" sz="1500" dirty="0" err="1"/>
              <a:t>Mutrie</a:t>
            </a:r>
            <a:r>
              <a:rPr lang="en-US" sz="1500" dirty="0"/>
              <a:t> and </a:t>
            </a:r>
            <a:r>
              <a:rPr lang="en-US" sz="1500" dirty="0" err="1"/>
              <a:t>Gorley</a:t>
            </a:r>
            <a:r>
              <a:rPr lang="en-US" sz="1500" dirty="0"/>
              <a:t> (2015) </a:t>
            </a:r>
            <a:r>
              <a:rPr lang="en-US" sz="1500" i="1" dirty="0"/>
              <a:t>Psychology of Physical Activity: Determinants, Well-Being and Interventions</a:t>
            </a:r>
            <a:r>
              <a:rPr lang="en-US" sz="1500" dirty="0"/>
              <a:t>, Third Edition, Oxon: </a:t>
            </a:r>
            <a:r>
              <a:rPr lang="en-US" sz="1500" dirty="0" smtClean="0"/>
              <a:t>Routledge.</a:t>
            </a:r>
          </a:p>
          <a:p>
            <a:pPr marL="0" indent="0">
              <a:buNone/>
            </a:pPr>
            <a:endParaRPr lang="en-US" sz="1500" dirty="0"/>
          </a:p>
          <a:p>
            <a:pPr marL="0" indent="0">
              <a:buNone/>
            </a:pPr>
            <a:r>
              <a:rPr lang="en-US" sz="1600" dirty="0"/>
              <a:t>Biddle, S., </a:t>
            </a:r>
            <a:r>
              <a:rPr lang="en-US" sz="1600" dirty="0" err="1"/>
              <a:t>Atkin</a:t>
            </a:r>
            <a:r>
              <a:rPr lang="en-US" sz="1600" dirty="0"/>
              <a:t>, A., </a:t>
            </a:r>
            <a:r>
              <a:rPr lang="en-US" sz="1600" dirty="0" err="1"/>
              <a:t>Cavill</a:t>
            </a:r>
            <a:r>
              <a:rPr lang="en-US" sz="1600" dirty="0"/>
              <a:t>, N., &amp; Foster, C. (2011). Correlates of physical activity in youth: a review of quantitative systematic reviews. </a:t>
            </a:r>
            <a:r>
              <a:rPr lang="en-US" sz="1600" i="1" dirty="0"/>
              <a:t>International Review Of Sport And Exercise Psychology</a:t>
            </a:r>
            <a:r>
              <a:rPr lang="en-US" sz="1600" dirty="0"/>
              <a:t>, </a:t>
            </a:r>
            <a:r>
              <a:rPr lang="en-US" sz="1600" i="1" dirty="0"/>
              <a:t>4</a:t>
            </a:r>
            <a:r>
              <a:rPr lang="en-US" sz="1600" dirty="0"/>
              <a:t>(1), 25-49. </a:t>
            </a:r>
            <a:r>
              <a:rPr lang="en-US" sz="1600" dirty="0" err="1"/>
              <a:t>doi</a:t>
            </a:r>
            <a:r>
              <a:rPr lang="en-US" sz="1600" dirty="0"/>
              <a:t>: 10.1080/1750984x.2010.548528</a:t>
            </a:r>
            <a:endParaRPr lang="en-US" sz="1500" dirty="0" smtClean="0"/>
          </a:p>
          <a:p>
            <a:pPr marL="0" indent="0">
              <a:buNone/>
            </a:pPr>
            <a:endParaRPr lang="en-US" sz="1500" dirty="0" smtClean="0"/>
          </a:p>
          <a:p>
            <a:pPr marL="0" indent="0">
              <a:buNone/>
            </a:pPr>
            <a:r>
              <a:rPr lang="en-US" sz="1600" dirty="0" err="1"/>
              <a:t>Lubans</a:t>
            </a:r>
            <a:r>
              <a:rPr lang="en-US" sz="1600" dirty="0"/>
              <a:t>, D., Foster, C., &amp; Biddle, S. (2008). A review of mediators of behavior in interventions to promote physical activity among children and adolescents. </a:t>
            </a:r>
            <a:r>
              <a:rPr lang="en-US" sz="1600" i="1" dirty="0"/>
              <a:t>Preventive Medicine</a:t>
            </a:r>
            <a:r>
              <a:rPr lang="en-US" sz="1600" dirty="0"/>
              <a:t>, </a:t>
            </a:r>
            <a:r>
              <a:rPr lang="en-US" sz="1600" i="1" dirty="0"/>
              <a:t>47</a:t>
            </a:r>
            <a:r>
              <a:rPr lang="en-US" sz="1600" dirty="0"/>
              <a:t>(5), 463-470. </a:t>
            </a:r>
            <a:r>
              <a:rPr lang="en-US" sz="1600" dirty="0" err="1"/>
              <a:t>doi</a:t>
            </a:r>
            <a:r>
              <a:rPr lang="en-US" sz="1600" dirty="0"/>
              <a:t>: 10.1016/j.ypmed.2008.07.011</a:t>
            </a:r>
            <a:endParaRPr lang="en-US" sz="1500" dirty="0"/>
          </a:p>
          <a:p>
            <a:pPr marL="0" indent="0">
              <a:buNone/>
            </a:pPr>
            <a:endParaRPr lang="en-US" sz="1500" dirty="0"/>
          </a:p>
          <a:p>
            <a:pPr marL="0" indent="0">
              <a:buNone/>
            </a:pPr>
            <a:r>
              <a:rPr lang="en-US" sz="1500" dirty="0"/>
              <a:t>Weinberg, R. S. and Gould, D. (2015) </a:t>
            </a:r>
            <a:r>
              <a:rPr lang="en-US" sz="1500" i="1" dirty="0"/>
              <a:t>Foundations of Sport and Exercise Psychology, Sixth Edition</a:t>
            </a:r>
            <a:r>
              <a:rPr lang="en-US" sz="1500" dirty="0"/>
              <a:t>, Champaign, IL: Human Kinetics</a:t>
            </a:r>
          </a:p>
          <a:p>
            <a:pPr marL="0" indent="0">
              <a:buNone/>
            </a:pPr>
            <a:endParaRPr lang="en-US" sz="1500" dirty="0" smtClean="0"/>
          </a:p>
          <a:p>
            <a:pPr marL="0" indent="0">
              <a:buNone/>
            </a:pPr>
            <a:r>
              <a:rPr lang="en-US" sz="1600" dirty="0"/>
              <a:t>Williams, D. M., &amp; Rhodes, R. E. (2016). The confounded self-efficacy construct: Conceptual analysis and recommendations for future research. Health Psychology Review. [Advance online publication] doi:10.1080/17437199.17432014. 17941998</a:t>
            </a:r>
            <a:endParaRPr lang="en-US" sz="1500" dirty="0"/>
          </a:p>
          <a:p>
            <a:pPr marL="0" indent="0">
              <a:buNone/>
            </a:pPr>
            <a:endParaRPr lang="en-US" sz="1500" dirty="0"/>
          </a:p>
          <a:p>
            <a:pPr marL="0" indent="0">
              <a:buNone/>
            </a:pPr>
            <a:endParaRPr lang="en-US" sz="1500" dirty="0"/>
          </a:p>
        </p:txBody>
      </p:sp>
    </p:spTree>
    <p:extLst>
      <p:ext uri="{BB962C8B-B14F-4D97-AF65-F5344CB8AC3E}">
        <p14:creationId xmlns:p14="http://schemas.microsoft.com/office/powerpoint/2010/main" val="377724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SDT References</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sz="1500" dirty="0" err="1"/>
              <a:t>Deci</a:t>
            </a:r>
            <a:r>
              <a:rPr lang="en-US" sz="1500" dirty="0"/>
              <a:t>, E.L. and Ryan, R.M (2000) ‘The “What” and “Why” of Goal Pursuits: Human Needs and the </a:t>
            </a:r>
            <a:r>
              <a:rPr lang="en-US" sz="1500" dirty="0" smtClean="0"/>
              <a:t>Self-Determination </a:t>
            </a:r>
            <a:r>
              <a:rPr lang="en-US" sz="1500" dirty="0"/>
              <a:t>of Behavior’, </a:t>
            </a:r>
            <a:r>
              <a:rPr lang="en-US" sz="1500" i="1" dirty="0"/>
              <a:t>Psychological Inquiry,</a:t>
            </a:r>
            <a:r>
              <a:rPr lang="en-US" sz="1500" dirty="0"/>
              <a:t> vol. 11, no. 4, pp. 227–268</a:t>
            </a:r>
            <a:r>
              <a:rPr lang="en-US" sz="1500" b="1" dirty="0"/>
              <a:t> </a:t>
            </a:r>
            <a:endParaRPr lang="en-US" sz="1500" dirty="0"/>
          </a:p>
          <a:p>
            <a:pPr marL="0" indent="0">
              <a:buNone/>
            </a:pPr>
            <a:r>
              <a:rPr lang="en-US" sz="1500" dirty="0"/>
              <a:t>Biddle, </a:t>
            </a:r>
            <a:r>
              <a:rPr lang="en-US" sz="1500" dirty="0" err="1"/>
              <a:t>Mutrie</a:t>
            </a:r>
            <a:r>
              <a:rPr lang="en-US" sz="1500" dirty="0"/>
              <a:t> and </a:t>
            </a:r>
            <a:r>
              <a:rPr lang="en-US" sz="1500" dirty="0" err="1"/>
              <a:t>Gorley</a:t>
            </a:r>
            <a:r>
              <a:rPr lang="en-US" sz="1500" dirty="0"/>
              <a:t> (2015) </a:t>
            </a:r>
            <a:r>
              <a:rPr lang="en-US" sz="1500" i="1" dirty="0"/>
              <a:t>Psychology of Physical Activity: Determinants, Well-Being and </a:t>
            </a:r>
            <a:r>
              <a:rPr lang="en-US" sz="1500" i="1" dirty="0" smtClean="0"/>
              <a:t>Interventions</a:t>
            </a:r>
            <a:r>
              <a:rPr lang="en-US" sz="1500" dirty="0"/>
              <a:t>, </a:t>
            </a:r>
            <a:r>
              <a:rPr lang="en-US" sz="1500" dirty="0" smtClean="0"/>
              <a:t>Third </a:t>
            </a:r>
            <a:r>
              <a:rPr lang="en-US" sz="1500" dirty="0"/>
              <a:t>Edition, Oxon: </a:t>
            </a:r>
            <a:r>
              <a:rPr lang="en-US" sz="1500" dirty="0" smtClean="0"/>
              <a:t>Routledge</a:t>
            </a:r>
            <a:endParaRPr lang="en-US" sz="1500" dirty="0"/>
          </a:p>
          <a:p>
            <a:pPr marL="0" indent="0">
              <a:buNone/>
            </a:pPr>
            <a:r>
              <a:rPr lang="en-US" sz="1500" dirty="0" err="1"/>
              <a:t>Ntoumanis</a:t>
            </a:r>
            <a:r>
              <a:rPr lang="en-US" sz="1500" dirty="0"/>
              <a:t>, N. (2012) </a:t>
            </a:r>
            <a:r>
              <a:rPr lang="en-US" sz="1500" i="1" dirty="0"/>
              <a:t>A Self-Determination Theory perspective on motivation in Sport and Physical </a:t>
            </a:r>
            <a:r>
              <a:rPr lang="en-US" sz="1500" i="1" dirty="0" smtClean="0"/>
              <a:t>Education</a:t>
            </a:r>
            <a:r>
              <a:rPr lang="en-US" sz="1500" i="1" dirty="0"/>
              <a:t>: Current Trends and </a:t>
            </a:r>
            <a:r>
              <a:rPr lang="en-US" sz="1500" i="1" dirty="0" err="1"/>
              <a:t>Posible</a:t>
            </a:r>
            <a:r>
              <a:rPr lang="en-US" sz="1500" i="1" dirty="0"/>
              <a:t> Future Research Directions, </a:t>
            </a:r>
            <a:r>
              <a:rPr lang="en-US" sz="1500" dirty="0"/>
              <a:t>In Roberts, G. C. and </a:t>
            </a:r>
            <a:r>
              <a:rPr lang="en-US" sz="1500" dirty="0" smtClean="0"/>
              <a:t>Treasure</a:t>
            </a:r>
            <a:r>
              <a:rPr lang="en-US" sz="1500" dirty="0"/>
              <a:t>, D. C. ‘Advances in Motivation in Sport and Exercise</a:t>
            </a:r>
            <a:r>
              <a:rPr lang="en-US" sz="1500" dirty="0" smtClean="0"/>
              <a:t>’</a:t>
            </a:r>
            <a:endParaRPr lang="en-US" sz="1500" dirty="0"/>
          </a:p>
          <a:p>
            <a:pPr marL="0" indent="0">
              <a:buNone/>
            </a:pPr>
            <a:r>
              <a:rPr lang="en-US" sz="1500" dirty="0" smtClean="0">
                <a:hlinkClick r:id="rId2"/>
              </a:rPr>
              <a:t>www.selfdeterminationtheory.org</a:t>
            </a:r>
            <a:endParaRPr lang="en-US" sz="1500" dirty="0"/>
          </a:p>
          <a:p>
            <a:pPr marL="0" indent="0">
              <a:buNone/>
            </a:pPr>
            <a:r>
              <a:rPr lang="en-US" sz="1500" dirty="0" err="1"/>
              <a:t>Standage</a:t>
            </a:r>
            <a:r>
              <a:rPr lang="en-US" sz="1500" dirty="0"/>
              <a:t>, M. and Ryan, R. M. (2012) </a:t>
            </a:r>
            <a:r>
              <a:rPr lang="en-US" sz="1500" i="1" dirty="0"/>
              <a:t>Self Determination Theory and Exercise Motivation: Facilitating </a:t>
            </a:r>
            <a:r>
              <a:rPr lang="en-US" sz="1500" i="1" dirty="0" smtClean="0"/>
              <a:t>Self-Regulatory </a:t>
            </a:r>
            <a:r>
              <a:rPr lang="en-US" sz="1500" i="1" dirty="0"/>
              <a:t>Processes to Support and Maintain Health and Well-Being</a:t>
            </a:r>
            <a:r>
              <a:rPr lang="en-US" sz="1500" dirty="0"/>
              <a:t>, In Roberts, G. C. </a:t>
            </a:r>
            <a:r>
              <a:rPr lang="en-US" sz="1500" dirty="0" smtClean="0"/>
              <a:t>and </a:t>
            </a:r>
            <a:r>
              <a:rPr lang="en-US" sz="1500" dirty="0"/>
              <a:t>Treasure, D. C. ‘Advances in Motivation in Sport and Exercise</a:t>
            </a:r>
            <a:r>
              <a:rPr lang="en-US" sz="1500" dirty="0" smtClean="0"/>
              <a:t>’</a:t>
            </a:r>
            <a:endParaRPr lang="en-US" sz="1500" dirty="0"/>
          </a:p>
          <a:p>
            <a:pPr marL="0" indent="0">
              <a:buNone/>
            </a:pPr>
            <a:r>
              <a:rPr lang="en-US" sz="1500" dirty="0"/>
              <a:t>Weinberg, R. S. and Gould, D. (2015) </a:t>
            </a:r>
            <a:r>
              <a:rPr lang="en-US" sz="1500" i="1" dirty="0"/>
              <a:t>Foundations of Sport and Exercise Psychology, Sixth Edition</a:t>
            </a:r>
            <a:r>
              <a:rPr lang="en-US" sz="1500" dirty="0"/>
              <a:t>, </a:t>
            </a:r>
            <a:r>
              <a:rPr lang="en-US" sz="1500" dirty="0" smtClean="0"/>
              <a:t>Champaign</a:t>
            </a:r>
            <a:r>
              <a:rPr lang="en-US" sz="1500" dirty="0"/>
              <a:t>, IL: Human </a:t>
            </a:r>
            <a:r>
              <a:rPr lang="en-US" sz="1500" dirty="0" smtClean="0"/>
              <a:t>Kinetics</a:t>
            </a:r>
            <a:endParaRPr lang="en-US" sz="1500" dirty="0"/>
          </a:p>
        </p:txBody>
      </p:sp>
    </p:spTree>
    <p:extLst>
      <p:ext uri="{BB962C8B-B14F-4D97-AF65-F5344CB8AC3E}">
        <p14:creationId xmlns:p14="http://schemas.microsoft.com/office/powerpoint/2010/main" val="163463773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0</TotalTime>
  <Words>1149</Words>
  <Application>Microsoft Office PowerPoint</Application>
  <PresentationFormat>On-screen Show (4:3)</PresentationFormat>
  <Paragraphs>139</Paragraphs>
  <Slides>23</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23</vt:i4>
      </vt:variant>
    </vt:vector>
  </HeadingPairs>
  <TitlesOfParts>
    <vt:vector size="34" baseType="lpstr">
      <vt:lpstr>MS PGothic</vt:lpstr>
      <vt:lpstr>Arial</vt:lpstr>
      <vt:lpstr>Calibri</vt:lpstr>
      <vt:lpstr>メイリオ</vt:lpstr>
      <vt:lpstr>MS Mincho</vt:lpstr>
      <vt:lpstr>Source Sans Pro</vt:lpstr>
      <vt:lpstr>Tahoma</vt:lpstr>
      <vt:lpstr>Times New Roman</vt:lpstr>
      <vt:lpstr>Trebuchet MS</vt:lpstr>
      <vt:lpstr>Wingdings 3</vt:lpstr>
      <vt:lpstr>Facet</vt:lpstr>
      <vt:lpstr>Theories of Motivation and Behaviour Change Part 2</vt:lpstr>
      <vt:lpstr>Health Belief Model </vt:lpstr>
      <vt:lpstr>HEALTH BELIEF MODEL – (Becker, 1979; Becker &amp; Rosenstock, 1984)</vt:lpstr>
      <vt:lpstr>HEALTH BELIEF MODEL</vt:lpstr>
      <vt:lpstr>Health Belief Model</vt:lpstr>
      <vt:lpstr>Health Belief Model:  </vt:lpstr>
      <vt:lpstr>FFIT - Campaign</vt:lpstr>
      <vt:lpstr>The Football Fans in Training (FFIT) programme is a healthy living and weight loss programme that was carefully designed to appeal to men.  </vt:lpstr>
      <vt:lpstr>Wych et al. (2015). </vt:lpstr>
      <vt:lpstr>FFIT - Documentary of FFIT in its early days, from BBC Scotland</vt:lpstr>
      <vt:lpstr>Self Efficacy Theory (Bandura, 1986; 1997)</vt:lpstr>
      <vt:lpstr>Outline</vt:lpstr>
      <vt:lpstr>Self-efficacy</vt:lpstr>
      <vt:lpstr>Self-efficacy</vt:lpstr>
      <vt:lpstr>Example</vt:lpstr>
      <vt:lpstr>Sources of Self-Efficacy</vt:lpstr>
      <vt:lpstr>In relation to the FFIT video?</vt:lpstr>
      <vt:lpstr>Mastery Experiences</vt:lpstr>
      <vt:lpstr>Vicarious Experiences</vt:lpstr>
      <vt:lpstr>Verbal Persuasion</vt:lpstr>
      <vt:lpstr>Physiological/Affective States </vt:lpstr>
      <vt:lpstr>References</vt:lpstr>
      <vt:lpstr>SDT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2020-10-28T21:54:37Z</dcterms:created>
  <dcterms:modified xsi:type="dcterms:W3CDTF">2023-02-27T21:29:04Z</dcterms:modified>
</cp:coreProperties>
</file>