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
  </p:notesMasterIdLst>
  <p:sldIdLst>
    <p:sldId id="256" r:id="rId2"/>
  </p:sldIdLst>
  <p:sldSz cx="15124113" cy="10688638"/>
  <p:notesSz cx="10688638" cy="151241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p:scale>
          <a:sx n="75" d="100"/>
          <a:sy n="75" d="100"/>
        </p:scale>
        <p:origin x="-684" y="-2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58850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320040" y="320040"/>
            <a:ext cx="11007913" cy="1234440"/>
          </a:xfrm>
          <a:prstGeom prst="rect">
            <a:avLst/>
          </a:prstGeom>
          <a:solidFill>
            <a:srgbClr val="1F4E79"/>
          </a:solidFill>
          <a:ln/>
        </p:spPr>
        <p:txBody>
          <a:bodyPr/>
          <a:lstStyle/>
          <a:p>
            <a:endParaRPr lang="en-GB"/>
          </a:p>
        </p:txBody>
      </p:sp>
      <p:sp>
        <p:nvSpPr>
          <p:cNvPr id="3" name="Shape 1"/>
          <p:cNvSpPr/>
          <p:nvPr/>
        </p:nvSpPr>
        <p:spPr>
          <a:xfrm>
            <a:off x="11419393" y="320040"/>
            <a:ext cx="3384743" cy="1234440"/>
          </a:xfrm>
          <a:prstGeom prst="rect">
            <a:avLst/>
          </a:prstGeom>
          <a:solidFill>
            <a:srgbClr val="1F4E79"/>
          </a:solidFill>
          <a:ln/>
        </p:spPr>
        <p:txBody>
          <a:bodyPr/>
          <a:lstStyle/>
          <a:p>
            <a:endParaRPr lang="en-GB"/>
          </a:p>
        </p:txBody>
      </p:sp>
      <p:sp>
        <p:nvSpPr>
          <p:cNvPr id="4" name="Text 2"/>
          <p:cNvSpPr/>
          <p:nvPr/>
        </p:nvSpPr>
        <p:spPr>
          <a:xfrm>
            <a:off x="502920" y="393192"/>
            <a:ext cx="10642153" cy="685800"/>
          </a:xfrm>
          <a:prstGeom prst="rect">
            <a:avLst/>
          </a:prstGeom>
          <a:noFill/>
          <a:ln/>
        </p:spPr>
        <p:txBody>
          <a:bodyPr wrap="square" rtlCol="0" anchor="t"/>
          <a:lstStyle/>
          <a:p>
            <a:pPr marL="0" indent="0">
              <a:buNone/>
            </a:pPr>
            <a:r>
              <a:rPr lang="en-US" sz="2200" b="1" dirty="0">
                <a:solidFill>
                  <a:srgbClr val="FFFFFF"/>
                </a:solidFill>
                <a:latin typeface="Arial" pitchFamily="34" charset="0"/>
                <a:ea typeface="Arial" pitchFamily="34" charset="-122"/>
                <a:cs typeface="Arial" pitchFamily="34" charset="-120"/>
              </a:rPr>
              <a:t>CoughGuard: A Wearable Digital Health Promotion Intervention for Community Tuberculosis Detection</a:t>
            </a:r>
            <a:endParaRPr lang="en-US" sz="2200" dirty="0"/>
          </a:p>
        </p:txBody>
      </p:sp>
      <p:sp>
        <p:nvSpPr>
          <p:cNvPr id="5" name="Text 3"/>
          <p:cNvSpPr/>
          <p:nvPr/>
        </p:nvSpPr>
        <p:spPr>
          <a:xfrm>
            <a:off x="502920" y="1069848"/>
            <a:ext cx="10642153" cy="228600"/>
          </a:xfrm>
          <a:prstGeom prst="rect">
            <a:avLst/>
          </a:prstGeom>
          <a:noFill/>
          <a:ln/>
        </p:spPr>
        <p:txBody>
          <a:bodyPr wrap="square" rtlCol="0" anchor="ctr"/>
          <a:lstStyle/>
          <a:p>
            <a:pPr marL="0" indent="0">
              <a:buNone/>
            </a:pPr>
            <a:r>
              <a:rPr lang="en-US" sz="1100" dirty="0">
                <a:solidFill>
                  <a:srgbClr val="D9E6F2"/>
                </a:solidFill>
                <a:latin typeface="Arial" pitchFamily="34" charset="0"/>
                <a:ea typeface="Arial" pitchFamily="34" charset="-122"/>
                <a:cs typeface="Arial" pitchFamily="34" charset="-120"/>
              </a:rPr>
              <a:t>MSc Public Health and Social Care in Practice  |  LCHS7009  |  Population Health and Digital Health Promotion  |  Component 2: Poster</a:t>
            </a:r>
            <a:endParaRPr lang="en-US" sz="1100" dirty="0"/>
          </a:p>
        </p:txBody>
      </p:sp>
      <p:sp>
        <p:nvSpPr>
          <p:cNvPr id="6" name="Text 4"/>
          <p:cNvSpPr/>
          <p:nvPr/>
        </p:nvSpPr>
        <p:spPr>
          <a:xfrm>
            <a:off x="502920" y="1289304"/>
            <a:ext cx="10642153" cy="201168"/>
          </a:xfrm>
          <a:prstGeom prst="rect">
            <a:avLst/>
          </a:prstGeom>
          <a:noFill/>
          <a:ln/>
        </p:spPr>
        <p:txBody>
          <a:bodyPr wrap="square" rtlCol="0" anchor="ctr"/>
          <a:lstStyle/>
          <a:p>
            <a:pPr marL="0" indent="0">
              <a:buNone/>
            </a:pPr>
            <a:r>
              <a:rPr lang="en-US" sz="1000" dirty="0">
                <a:solidFill>
                  <a:srgbClr val="BFD3E8"/>
                </a:solidFill>
                <a:latin typeface="Arial" pitchFamily="34" charset="0"/>
                <a:ea typeface="Arial" pitchFamily="34" charset="-122"/>
                <a:cs typeface="Arial" pitchFamily="34" charset="-120"/>
              </a:rPr>
              <a:t>Student: </a:t>
            </a:r>
            <a:r>
              <a:rPr lang="en-US" sz="1000" b="1" dirty="0">
                <a:solidFill>
                  <a:srgbClr val="BFD3E8"/>
                </a:solidFill>
                <a:latin typeface="Arial" pitchFamily="34" charset="0"/>
                <a:ea typeface="Arial" pitchFamily="34" charset="-122"/>
                <a:cs typeface="Arial" pitchFamily="34" charset="-120"/>
              </a:rPr>
              <a:t>Ripon Kumar Kar  </a:t>
            </a:r>
            <a:r>
              <a:rPr lang="en-US" sz="1000" dirty="0">
                <a:solidFill>
                  <a:srgbClr val="BFD3E8"/>
                </a:solidFill>
                <a:latin typeface="Arial" pitchFamily="34" charset="0"/>
                <a:ea typeface="Arial" pitchFamily="34" charset="-122"/>
                <a:cs typeface="Arial" pitchFamily="34" charset="-120"/>
              </a:rPr>
              <a:t>|  Student Number: </a:t>
            </a:r>
            <a:r>
              <a:rPr lang="en-US" sz="1000" b="1" dirty="0">
                <a:solidFill>
                  <a:srgbClr val="BFD3E8"/>
                </a:solidFill>
                <a:latin typeface="Arial" pitchFamily="34" charset="0"/>
                <a:ea typeface="Arial" pitchFamily="34" charset="-122"/>
                <a:cs typeface="Arial" pitchFamily="34" charset="-120"/>
              </a:rPr>
              <a:t>2525519 </a:t>
            </a:r>
            <a:r>
              <a:rPr lang="en-US" sz="1000" dirty="0">
                <a:solidFill>
                  <a:srgbClr val="BFD3E8"/>
                </a:solidFill>
                <a:latin typeface="Arial" pitchFamily="34" charset="0"/>
                <a:ea typeface="Arial" pitchFamily="34" charset="-122"/>
                <a:cs typeface="Arial" pitchFamily="34" charset="-120"/>
              </a:rPr>
              <a:t> |  Lecturer: </a:t>
            </a:r>
            <a:r>
              <a:rPr lang="en-US" sz="1000" b="1" dirty="0">
                <a:solidFill>
                  <a:srgbClr val="BFD3E8"/>
                </a:solidFill>
                <a:latin typeface="Arial" pitchFamily="34" charset="0"/>
                <a:ea typeface="Arial" pitchFamily="34" charset="-122"/>
                <a:cs typeface="Arial" pitchFamily="34" charset="-120"/>
              </a:rPr>
              <a:t>Diola </a:t>
            </a:r>
            <a:r>
              <a:rPr lang="en-US" sz="1000" b="1" dirty="0" err="1">
                <a:solidFill>
                  <a:srgbClr val="BFD3E8"/>
                </a:solidFill>
                <a:latin typeface="Arial" pitchFamily="34" charset="0"/>
                <a:ea typeface="Arial" pitchFamily="34" charset="-122"/>
                <a:cs typeface="Arial" pitchFamily="34" charset="-120"/>
              </a:rPr>
              <a:t>Bijlhout</a:t>
            </a:r>
            <a:r>
              <a:rPr lang="en-US" sz="1000" b="1" dirty="0">
                <a:solidFill>
                  <a:srgbClr val="BFD3E8"/>
                </a:solidFill>
                <a:latin typeface="Arial" pitchFamily="34" charset="0"/>
                <a:ea typeface="Arial" pitchFamily="34" charset="-122"/>
                <a:cs typeface="Arial" pitchFamily="34" charset="-120"/>
              </a:rPr>
              <a:t> </a:t>
            </a:r>
            <a:endParaRPr lang="en-US" sz="1000" b="1" dirty="0"/>
          </a:p>
        </p:txBody>
      </p:sp>
      <p:sp>
        <p:nvSpPr>
          <p:cNvPr id="7" name="Shape 5"/>
          <p:cNvSpPr/>
          <p:nvPr/>
        </p:nvSpPr>
        <p:spPr>
          <a:xfrm>
            <a:off x="11510833" y="484632"/>
            <a:ext cx="3201863" cy="905256"/>
          </a:xfrm>
          <a:prstGeom prst="roundRect">
            <a:avLst>
              <a:gd name="adj" fmla="val 8081"/>
            </a:avLst>
          </a:prstGeom>
          <a:solidFill>
            <a:srgbClr val="F2B84B"/>
          </a:solidFill>
          <a:ln/>
        </p:spPr>
        <p:txBody>
          <a:bodyPr/>
          <a:lstStyle/>
          <a:p>
            <a:endParaRPr lang="en-GB"/>
          </a:p>
        </p:txBody>
      </p:sp>
      <p:sp>
        <p:nvSpPr>
          <p:cNvPr id="8" name="Text 6"/>
          <p:cNvSpPr/>
          <p:nvPr/>
        </p:nvSpPr>
        <p:spPr>
          <a:xfrm>
            <a:off x="11510833" y="502920"/>
            <a:ext cx="3201863" cy="868680"/>
          </a:xfrm>
          <a:prstGeom prst="rect">
            <a:avLst/>
          </a:prstGeom>
          <a:noFill/>
          <a:ln/>
        </p:spPr>
        <p:txBody>
          <a:bodyPr wrap="square" rtlCol="0" anchor="ctr"/>
          <a:lstStyle/>
          <a:p>
            <a:pPr marL="0" indent="0" algn="ctr">
              <a:buNone/>
            </a:pPr>
            <a:r>
              <a:rPr lang="en-US" sz="1600" b="1" dirty="0">
                <a:solidFill>
                  <a:srgbClr val="1F4E79"/>
                </a:solidFill>
                <a:latin typeface="Arial" pitchFamily="34" charset="0"/>
                <a:ea typeface="Arial" pitchFamily="34" charset="-122"/>
                <a:cs typeface="Arial" pitchFamily="34" charset="-120"/>
              </a:rPr>
              <a:t>1.3 MILLION
</a:t>
            </a:r>
            <a:r>
              <a:rPr lang="en-US" sz="800" b="1" dirty="0">
                <a:solidFill>
                  <a:srgbClr val="1F4E79"/>
                </a:solidFill>
                <a:latin typeface="Arial" pitchFamily="34" charset="0"/>
                <a:ea typeface="Arial" pitchFamily="34" charset="-122"/>
                <a:cs typeface="Arial" pitchFamily="34" charset="-120"/>
              </a:rPr>
              <a:t>GLOBAL TB DEATHS, RECENT YEAR
</a:t>
            </a:r>
            <a:r>
              <a:rPr lang="en-US" sz="700" i="1" dirty="0">
                <a:solidFill>
                  <a:srgbClr val="3A2A00"/>
                </a:solidFill>
                <a:latin typeface="Arial" pitchFamily="34" charset="0"/>
                <a:ea typeface="Arial" pitchFamily="34" charset="-122"/>
                <a:cs typeface="Arial" pitchFamily="34" charset="-120"/>
              </a:rPr>
              <a:t>World Health Organization, 2023</a:t>
            </a:r>
            <a:endParaRPr lang="en-US" sz="1600" dirty="0"/>
          </a:p>
        </p:txBody>
      </p:sp>
      <p:sp>
        <p:nvSpPr>
          <p:cNvPr id="9" name="Shape 7"/>
          <p:cNvSpPr/>
          <p:nvPr/>
        </p:nvSpPr>
        <p:spPr>
          <a:xfrm>
            <a:off x="320040" y="1719072"/>
            <a:ext cx="7104888" cy="384048"/>
          </a:xfrm>
          <a:prstGeom prst="rect">
            <a:avLst/>
          </a:prstGeom>
          <a:solidFill>
            <a:srgbClr val="1F4E79"/>
          </a:solidFill>
          <a:ln/>
        </p:spPr>
        <p:txBody>
          <a:bodyPr/>
          <a:lstStyle/>
          <a:p>
            <a:endParaRPr lang="en-GB"/>
          </a:p>
        </p:txBody>
      </p:sp>
      <p:sp>
        <p:nvSpPr>
          <p:cNvPr id="10" name="Text 8"/>
          <p:cNvSpPr/>
          <p:nvPr/>
        </p:nvSpPr>
        <p:spPr>
          <a:xfrm>
            <a:off x="457200" y="1719072"/>
            <a:ext cx="6830568" cy="384048"/>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①  </a:t>
            </a:r>
            <a:r>
              <a:rPr lang="en-US" sz="1400" b="1" dirty="0">
                <a:solidFill>
                  <a:srgbClr val="FFFFFF"/>
                </a:solidFill>
                <a:latin typeface="Arial" pitchFamily="34" charset="0"/>
                <a:ea typeface="Arial" pitchFamily="34" charset="-122"/>
                <a:cs typeface="Arial" pitchFamily="34" charset="-120"/>
              </a:rPr>
              <a:t>Background</a:t>
            </a:r>
            <a:endParaRPr lang="en-US" sz="1500" dirty="0"/>
          </a:p>
        </p:txBody>
      </p:sp>
      <p:sp>
        <p:nvSpPr>
          <p:cNvPr id="11" name="Shape 9"/>
          <p:cNvSpPr/>
          <p:nvPr/>
        </p:nvSpPr>
        <p:spPr>
          <a:xfrm>
            <a:off x="320040" y="2103120"/>
            <a:ext cx="7104888" cy="2496312"/>
          </a:xfrm>
          <a:prstGeom prst="rect">
            <a:avLst/>
          </a:prstGeom>
          <a:solidFill>
            <a:srgbClr val="EAF1F8"/>
          </a:solidFill>
          <a:ln/>
        </p:spPr>
        <p:txBody>
          <a:bodyPr/>
          <a:lstStyle/>
          <a:p>
            <a:endParaRPr lang="en-GB"/>
          </a:p>
        </p:txBody>
      </p:sp>
      <p:sp>
        <p:nvSpPr>
          <p:cNvPr id="12" name="Text 10"/>
          <p:cNvSpPr/>
          <p:nvPr/>
        </p:nvSpPr>
        <p:spPr>
          <a:xfrm>
            <a:off x="457200" y="2194560"/>
            <a:ext cx="4080053" cy="1261872"/>
          </a:xfrm>
          <a:prstGeom prst="rect">
            <a:avLst/>
          </a:prstGeom>
          <a:noFill/>
          <a:ln/>
        </p:spPr>
        <p:txBody>
          <a:bodyPr wrap="square" rtlCol="0" anchor="t"/>
          <a:lstStyle/>
          <a:p>
            <a:pPr algn="just">
              <a:lnSpc>
                <a:spcPct val="105000"/>
              </a:lnSpc>
            </a:pPr>
            <a:r>
              <a:rPr lang="en-GB" sz="900" dirty="0"/>
              <a:t>Approximately 1.3 million people died of tuberculosis (TB) last year, cementing its place as the greatest infectious killer in the world (World Health Organisation, 2023). Rates of TB in informal South African settlements are roughly four times higher than average rates within South Africa (Holtgrewe et al., 2024). Before COVID-19 impacted home visits, the use of non-digital and now videoed DOT to track treatment adherence has resulted in successful results, which we touched on in blog one (</a:t>
            </a:r>
            <a:r>
              <a:rPr lang="en-GB" sz="900" dirty="0" err="1"/>
              <a:t>Kumwichar</a:t>
            </a:r>
            <a:r>
              <a:rPr lang="en-GB" sz="900" dirty="0"/>
              <a:t>, </a:t>
            </a:r>
            <a:r>
              <a:rPr lang="en-GB" sz="900" dirty="0" err="1"/>
              <a:t>Chongsuvivatwong</a:t>
            </a:r>
            <a:r>
              <a:rPr lang="en-GB" sz="900" dirty="0"/>
              <a:t> and </a:t>
            </a:r>
            <a:r>
              <a:rPr lang="en-GB" sz="900" dirty="0" err="1"/>
              <a:t>Prappre</a:t>
            </a:r>
            <a:r>
              <a:rPr lang="en-GB" sz="900" dirty="0"/>
              <a:t>, 2022) (Sundaram et al., 2024). </a:t>
            </a:r>
            <a:r>
              <a:rPr lang="en-US" sz="900" dirty="0">
                <a:solidFill>
                  <a:srgbClr val="1A1A1A"/>
                </a:solidFill>
                <a:latin typeface="Arial" pitchFamily="34" charset="0"/>
                <a:ea typeface="Arial" pitchFamily="34" charset="-122"/>
                <a:cs typeface="Arial" pitchFamily="34" charset="-120"/>
              </a:rPr>
              <a:t>
</a:t>
            </a:r>
            <a:r>
              <a:rPr lang="en-GB" sz="900" dirty="0"/>
              <a:t> The poster builds upon </a:t>
            </a:r>
            <a:r>
              <a:rPr lang="en-GB" sz="900" dirty="0" err="1"/>
              <a:t>CoughGuard</a:t>
            </a:r>
            <a:r>
              <a:rPr lang="en-GB" sz="900" dirty="0"/>
              <a:t>, the wearable TB detector designed in Blog 2 - and not to monitor treatment adherence, extending cough monitoring research with it repurposed to screen as a routing alert via a community health worker device and not via individual broadband (Huddart et al., 2023).</a:t>
            </a:r>
            <a:endParaRPr lang="en-US" sz="900" dirty="0"/>
          </a:p>
        </p:txBody>
      </p:sp>
      <p:pic>
        <p:nvPicPr>
          <p:cNvPr id="13" name="Image 0" descr="/home/claude/blog1_fig1_tb_burden.png"/>
          <p:cNvPicPr>
            <a:picLocks noChangeAspect="1"/>
          </p:cNvPicPr>
          <p:nvPr/>
        </p:nvPicPr>
        <p:blipFill>
          <a:blip r:embed="rId3"/>
          <a:stretch>
            <a:fillRect/>
          </a:stretch>
        </p:blipFill>
        <p:spPr>
          <a:xfrm>
            <a:off x="4674413" y="2221992"/>
            <a:ext cx="2567635" cy="1529732"/>
          </a:xfrm>
          <a:prstGeom prst="rect">
            <a:avLst/>
          </a:prstGeom>
        </p:spPr>
      </p:pic>
      <p:sp>
        <p:nvSpPr>
          <p:cNvPr id="14" name="Text 11"/>
          <p:cNvSpPr/>
          <p:nvPr/>
        </p:nvSpPr>
        <p:spPr>
          <a:xfrm>
            <a:off x="4674413" y="3779156"/>
            <a:ext cx="2567635" cy="274320"/>
          </a:xfrm>
          <a:prstGeom prst="rect">
            <a:avLst/>
          </a:prstGeom>
          <a:noFill/>
          <a:ln/>
        </p:spPr>
        <p:txBody>
          <a:bodyPr wrap="square" rtlCol="0" anchor="ctr"/>
          <a:lstStyle/>
          <a:p>
            <a:pPr marL="0" indent="0" algn="ctr">
              <a:buNone/>
            </a:pPr>
            <a:r>
              <a:rPr lang="en-US" sz="650" i="1" dirty="0">
                <a:solidFill>
                  <a:srgbClr val="555555"/>
                </a:solidFill>
                <a:latin typeface="Arial" pitchFamily="34" charset="0"/>
                <a:ea typeface="Arial" pitchFamily="34" charset="-122"/>
                <a:cs typeface="Arial" pitchFamily="34" charset="-120"/>
              </a:rPr>
              <a:t>TB burden vs national average (Holtgrewe et al., 2024)</a:t>
            </a:r>
            <a:endParaRPr lang="en-US" sz="650" dirty="0"/>
          </a:p>
        </p:txBody>
      </p:sp>
      <p:sp>
        <p:nvSpPr>
          <p:cNvPr id="16" name="Text 13"/>
          <p:cNvSpPr/>
          <p:nvPr/>
        </p:nvSpPr>
        <p:spPr>
          <a:xfrm>
            <a:off x="411480" y="4069080"/>
            <a:ext cx="3461004" cy="457200"/>
          </a:xfrm>
          <a:prstGeom prst="rect">
            <a:avLst/>
          </a:prstGeom>
          <a:noFill/>
          <a:ln/>
        </p:spPr>
        <p:txBody>
          <a:bodyPr wrap="square" rtlCol="0" anchor="ctr"/>
          <a:lstStyle/>
          <a:p>
            <a:pPr marL="0" indent="0" algn="ctr">
              <a:buNone/>
            </a:pPr>
            <a:endParaRPr lang="en-US" sz="1200" dirty="0"/>
          </a:p>
        </p:txBody>
      </p:sp>
      <p:sp>
        <p:nvSpPr>
          <p:cNvPr id="17" name="Shape 14"/>
          <p:cNvSpPr/>
          <p:nvPr/>
        </p:nvSpPr>
        <p:spPr>
          <a:xfrm>
            <a:off x="4674412" y="4069080"/>
            <a:ext cx="2750515" cy="457200"/>
          </a:xfrm>
          <a:prstGeom prst="rect">
            <a:avLst/>
          </a:prstGeom>
          <a:solidFill>
            <a:srgbClr val="FFFFFF"/>
          </a:solidFill>
          <a:ln w="9525">
            <a:solidFill>
              <a:srgbClr val="CCCCCC"/>
            </a:solidFill>
            <a:prstDash val="solid"/>
          </a:ln>
        </p:spPr>
        <p:txBody>
          <a:bodyPr/>
          <a:lstStyle/>
          <a:p>
            <a:endParaRPr lang="en-GB"/>
          </a:p>
        </p:txBody>
      </p:sp>
      <p:sp>
        <p:nvSpPr>
          <p:cNvPr id="18" name="Text 15"/>
          <p:cNvSpPr/>
          <p:nvPr/>
        </p:nvSpPr>
        <p:spPr>
          <a:xfrm>
            <a:off x="3963924" y="4069080"/>
            <a:ext cx="3461004" cy="457200"/>
          </a:xfrm>
          <a:prstGeom prst="rect">
            <a:avLst/>
          </a:prstGeom>
          <a:noFill/>
          <a:ln/>
        </p:spPr>
        <p:txBody>
          <a:bodyPr wrap="square" rtlCol="0" anchor="ctr"/>
          <a:lstStyle/>
          <a:p>
            <a:pPr marL="0" indent="0" algn="ctr">
              <a:buNone/>
            </a:pPr>
            <a:r>
              <a:rPr lang="en-US" sz="1500" b="1" dirty="0">
                <a:solidFill>
                  <a:srgbClr val="1F4E79"/>
                </a:solidFill>
                <a:latin typeface="Arial" pitchFamily="34" charset="0"/>
                <a:ea typeface="Arial" pitchFamily="34" charset="-122"/>
                <a:cs typeface="Arial" pitchFamily="34" charset="-120"/>
              </a:rPr>
              <a:t>0
</a:t>
            </a:r>
            <a:r>
              <a:rPr lang="en-US" sz="600" b="1" dirty="0">
                <a:solidFill>
                  <a:srgbClr val="444444"/>
                </a:solidFill>
                <a:latin typeface="Arial" pitchFamily="34" charset="0"/>
                <a:ea typeface="Arial" pitchFamily="34" charset="-122"/>
                <a:cs typeface="Arial" pitchFamily="34" charset="-120"/>
              </a:rPr>
              <a:t>INDIVIDUAL BROADBAND NEEDED</a:t>
            </a:r>
            <a:endParaRPr lang="en-US" sz="1500" dirty="0"/>
          </a:p>
        </p:txBody>
      </p:sp>
      <p:sp>
        <p:nvSpPr>
          <p:cNvPr id="19" name="Shape 16"/>
          <p:cNvSpPr/>
          <p:nvPr/>
        </p:nvSpPr>
        <p:spPr>
          <a:xfrm>
            <a:off x="7699248" y="1719072"/>
            <a:ext cx="7104888" cy="384048"/>
          </a:xfrm>
          <a:prstGeom prst="rect">
            <a:avLst/>
          </a:prstGeom>
          <a:solidFill>
            <a:srgbClr val="2E6B45"/>
          </a:solidFill>
          <a:ln/>
        </p:spPr>
        <p:txBody>
          <a:bodyPr/>
          <a:lstStyle/>
          <a:p>
            <a:endParaRPr lang="en-GB"/>
          </a:p>
        </p:txBody>
      </p:sp>
      <p:sp>
        <p:nvSpPr>
          <p:cNvPr id="20" name="Text 17"/>
          <p:cNvSpPr/>
          <p:nvPr/>
        </p:nvSpPr>
        <p:spPr>
          <a:xfrm>
            <a:off x="7836408" y="1719072"/>
            <a:ext cx="6830568" cy="384048"/>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②  </a:t>
            </a:r>
            <a:r>
              <a:rPr lang="en-US" sz="1400" b="1" dirty="0">
                <a:solidFill>
                  <a:srgbClr val="FFFFFF"/>
                </a:solidFill>
                <a:latin typeface="Arial" pitchFamily="34" charset="0"/>
                <a:ea typeface="Arial" pitchFamily="34" charset="-122"/>
                <a:cs typeface="Arial" pitchFamily="34" charset="-120"/>
              </a:rPr>
              <a:t>Health Promotion Values &amp; Principles</a:t>
            </a:r>
            <a:endParaRPr lang="en-US" sz="1500" dirty="0"/>
          </a:p>
        </p:txBody>
      </p:sp>
      <p:sp>
        <p:nvSpPr>
          <p:cNvPr id="21" name="Shape 18"/>
          <p:cNvSpPr/>
          <p:nvPr/>
        </p:nvSpPr>
        <p:spPr>
          <a:xfrm>
            <a:off x="7699248" y="2103120"/>
            <a:ext cx="7104888" cy="2496312"/>
          </a:xfrm>
          <a:prstGeom prst="rect">
            <a:avLst/>
          </a:prstGeom>
          <a:solidFill>
            <a:srgbClr val="EAF5EE"/>
          </a:solidFill>
          <a:ln/>
        </p:spPr>
        <p:txBody>
          <a:bodyPr/>
          <a:lstStyle/>
          <a:p>
            <a:endParaRPr lang="en-GB"/>
          </a:p>
        </p:txBody>
      </p:sp>
      <p:sp>
        <p:nvSpPr>
          <p:cNvPr id="22" name="Text 19"/>
          <p:cNvSpPr/>
          <p:nvPr/>
        </p:nvSpPr>
        <p:spPr>
          <a:xfrm>
            <a:off x="7836408" y="2194560"/>
            <a:ext cx="6830568" cy="2331720"/>
          </a:xfrm>
          <a:prstGeom prst="rect">
            <a:avLst/>
          </a:prstGeom>
          <a:noFill/>
          <a:ln/>
        </p:spPr>
        <p:txBody>
          <a:bodyPr wrap="square" rtlCol="0" anchor="t"/>
          <a:lstStyle/>
          <a:p>
            <a:pPr algn="just"/>
            <a:r>
              <a:rPr lang="en-GB" sz="1200" dirty="0"/>
              <a:t>The Ottawa Charter promotes health on the principles of equity, empowerment and community participation in five action areas of building healthy public policy, creating supportive environments, strengthening community action, developing personal skills and re-orienting health services.</a:t>
            </a:r>
          </a:p>
          <a:p>
            <a:pPr algn="just"/>
            <a:endParaRPr lang="en-GB" sz="800" dirty="0"/>
          </a:p>
          <a:p>
            <a:pPr algn="just"/>
            <a:r>
              <a:rPr lang="en-GB" sz="1200" dirty="0"/>
              <a:t>These principles remain today, almost 40 years on, central to capacity building, even in digital information environments in which algorithms drive models of health behaviours.</a:t>
            </a:r>
          </a:p>
          <a:p>
            <a:pPr algn="just"/>
            <a:endParaRPr lang="en-GB" sz="800" dirty="0"/>
          </a:p>
          <a:p>
            <a:pPr algn="just"/>
            <a:r>
              <a:rPr lang="en-GB" sz="1200" dirty="0" err="1"/>
              <a:t>CoughGuard</a:t>
            </a:r>
            <a:r>
              <a:rPr lang="en-GB" sz="1200" dirty="0"/>
              <a:t> routes alerts via community health workers to extend health to people excluded by the digital divide and to re-orient care toward passive, community based than having patients symptomatically awaiting at clinics (World Health Organisation, 1986) (Biehl et al., 2026 and </a:t>
            </a:r>
            <a:r>
              <a:rPr lang="en-GB" sz="1200" dirty="0" err="1"/>
              <a:t>Purnat</a:t>
            </a:r>
            <a:r>
              <a:rPr lang="en-GB" sz="1200" dirty="0"/>
              <a:t> et al., 2025). To involve less served in adopting such tools, including in participatory work, can further strengthen community capacity (</a:t>
            </a:r>
            <a:r>
              <a:rPr lang="en-GB" sz="1200" dirty="0" err="1"/>
              <a:t>Pekmezaris</a:t>
            </a:r>
            <a:r>
              <a:rPr lang="en-GB" sz="1200" dirty="0"/>
              <a:t> et al., 2020).</a:t>
            </a:r>
            <a:endParaRPr lang="en-GB" sz="800" dirty="0">
              <a:effectLst/>
            </a:endParaRPr>
          </a:p>
        </p:txBody>
      </p:sp>
      <p:sp>
        <p:nvSpPr>
          <p:cNvPr id="23" name="Shape 20"/>
          <p:cNvSpPr/>
          <p:nvPr/>
        </p:nvSpPr>
        <p:spPr>
          <a:xfrm>
            <a:off x="320040" y="4764024"/>
            <a:ext cx="7104888" cy="384048"/>
          </a:xfrm>
          <a:prstGeom prst="rect">
            <a:avLst/>
          </a:prstGeom>
          <a:solidFill>
            <a:srgbClr val="8A4B00"/>
          </a:solidFill>
          <a:ln/>
        </p:spPr>
        <p:txBody>
          <a:bodyPr/>
          <a:lstStyle/>
          <a:p>
            <a:endParaRPr lang="en-GB"/>
          </a:p>
        </p:txBody>
      </p:sp>
      <p:sp>
        <p:nvSpPr>
          <p:cNvPr id="24" name="Text 21"/>
          <p:cNvSpPr/>
          <p:nvPr/>
        </p:nvSpPr>
        <p:spPr>
          <a:xfrm>
            <a:off x="457200" y="4764024"/>
            <a:ext cx="6830568" cy="384048"/>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③  </a:t>
            </a:r>
            <a:r>
              <a:rPr lang="en-US" sz="1400" b="1" dirty="0">
                <a:solidFill>
                  <a:srgbClr val="FFFFFF"/>
                </a:solidFill>
                <a:latin typeface="Arial" pitchFamily="34" charset="0"/>
                <a:ea typeface="Arial" pitchFamily="34" charset="-122"/>
                <a:cs typeface="Arial" pitchFamily="34" charset="-120"/>
              </a:rPr>
              <a:t>Behavioural Change Theory</a:t>
            </a:r>
            <a:endParaRPr lang="en-US" sz="1500" dirty="0"/>
          </a:p>
        </p:txBody>
      </p:sp>
      <p:sp>
        <p:nvSpPr>
          <p:cNvPr id="25" name="Shape 22"/>
          <p:cNvSpPr/>
          <p:nvPr/>
        </p:nvSpPr>
        <p:spPr>
          <a:xfrm>
            <a:off x="320040" y="5148072"/>
            <a:ext cx="7104888" cy="2862072"/>
          </a:xfrm>
          <a:prstGeom prst="rect">
            <a:avLst/>
          </a:prstGeom>
          <a:solidFill>
            <a:srgbClr val="FBF1E3"/>
          </a:solidFill>
          <a:ln/>
        </p:spPr>
        <p:txBody>
          <a:bodyPr/>
          <a:lstStyle/>
          <a:p>
            <a:endParaRPr lang="en-GB"/>
          </a:p>
        </p:txBody>
      </p:sp>
      <p:sp>
        <p:nvSpPr>
          <p:cNvPr id="26" name="Text 23"/>
          <p:cNvSpPr/>
          <p:nvPr/>
        </p:nvSpPr>
        <p:spPr>
          <a:xfrm>
            <a:off x="457200" y="5239512"/>
            <a:ext cx="6830568" cy="1673352"/>
          </a:xfrm>
          <a:prstGeom prst="rect">
            <a:avLst/>
          </a:prstGeom>
          <a:noFill/>
          <a:ln/>
        </p:spPr>
        <p:txBody>
          <a:bodyPr wrap="square" rtlCol="0" anchor="t"/>
          <a:lstStyle/>
          <a:p>
            <a:pPr algn="just">
              <a:lnSpc>
                <a:spcPct val="105000"/>
              </a:lnSpc>
            </a:pPr>
            <a:r>
              <a:rPr lang="en-GB" sz="1000" dirty="0"/>
              <a:t>The design of </a:t>
            </a:r>
            <a:r>
              <a:rPr lang="en-GB" sz="1000" dirty="0" err="1"/>
              <a:t>CoughGuard</a:t>
            </a:r>
            <a:r>
              <a:rPr lang="en-GB" sz="1000" dirty="0"/>
              <a:t> is underpinned by the Capability, Opportunity, Motivation-Behaviour model (Michie, van Stralen and West, 2011), because all three must be addressed as a group for continued behaviour change and not in silos. Barriers to Capability such as low digital literacy or difficulty recognising an early TB symptom, are overcome with passive monitoring, which requires the user to do nothing other than wear the device. Barriers to opportunity, the primary hurdle to adoption of telehealth among the underserved, being lack of personal broadband, are overcome using routing via community worker than private connection (Cortelyou-Ward et al., 2020 and Price-Haywood et al., 2023). Barriers to motivation, such as stigma from the need to wear the device in plain to view sight are overcome by using co-design to create the device alongside the community, an approach that is already being used in similarly deprived communities to improve engagement in Health projects (</a:t>
            </a:r>
            <a:r>
              <a:rPr lang="en-GB" sz="1000" dirty="0" err="1"/>
              <a:t>Ikwunne</a:t>
            </a:r>
            <a:r>
              <a:rPr lang="en-GB" sz="1000" dirty="0"/>
              <a:t>, Hederman and Wall, 2023).</a:t>
            </a:r>
            <a:endParaRPr lang="en-US" sz="1000" dirty="0"/>
          </a:p>
        </p:txBody>
      </p:sp>
      <p:graphicFrame>
        <p:nvGraphicFramePr>
          <p:cNvPr id="27" name="Table 0"/>
          <p:cNvGraphicFramePr>
            <a:graphicFrameLocks noGrp="1"/>
          </p:cNvGraphicFramePr>
          <p:nvPr>
            <p:extLst>
              <p:ext uri="{D42A27DB-BD31-4B8C-83A1-F6EECF244321}">
                <p14:modId xmlns:p14="http://schemas.microsoft.com/office/powerpoint/2010/main" val="1579011935"/>
              </p:ext>
            </p:extLst>
          </p:nvPr>
        </p:nvGraphicFramePr>
        <p:xfrm>
          <a:off x="457200" y="7187184"/>
          <a:ext cx="6830568" cy="922020"/>
        </p:xfrm>
        <a:graphic>
          <a:graphicData uri="http://schemas.openxmlformats.org/drawingml/2006/table">
            <a:tbl>
              <a:tblPr/>
              <a:tblGrid>
                <a:gridCol w="1502725">
                  <a:extLst>
                    <a:ext uri="{9D8B030D-6E8A-4147-A177-3AD203B41FA5}">
                      <a16:colId xmlns:a16="http://schemas.microsoft.com/office/drawing/2014/main" val="20000"/>
                    </a:ext>
                  </a:extLst>
                </a:gridCol>
                <a:gridCol w="1912559">
                  <a:extLst>
                    <a:ext uri="{9D8B030D-6E8A-4147-A177-3AD203B41FA5}">
                      <a16:colId xmlns:a16="http://schemas.microsoft.com/office/drawing/2014/main" val="20001"/>
                    </a:ext>
                  </a:extLst>
                </a:gridCol>
                <a:gridCol w="3415284">
                  <a:extLst>
                    <a:ext uri="{9D8B030D-6E8A-4147-A177-3AD203B41FA5}">
                      <a16:colId xmlns:a16="http://schemas.microsoft.com/office/drawing/2014/main" val="20002"/>
                    </a:ext>
                  </a:extLst>
                </a:gridCol>
              </a:tblGrid>
              <a:tr h="194310">
                <a:tc>
                  <a:txBody>
                    <a:bodyPr/>
                    <a:lstStyle/>
                    <a:p>
                      <a:pPr marL="0" indent="0" algn="l">
                        <a:buNone/>
                      </a:pPr>
                      <a:r>
                        <a:rPr lang="en-US" sz="950" b="1" dirty="0">
                          <a:solidFill>
                            <a:srgbClr val="FFFFFF"/>
                          </a:solidFill>
                          <a:latin typeface="Arial" pitchFamily="34" charset="0"/>
                          <a:ea typeface="Arial" pitchFamily="34" charset="-122"/>
                          <a:cs typeface="Arial" pitchFamily="34" charset="-120"/>
                        </a:rPr>
                        <a:t>COM-B component</a:t>
                      </a:r>
                      <a:endParaRPr lang="en-US" sz="95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8A4B00"/>
                    </a:solidFill>
                  </a:tcPr>
                </a:tc>
                <a:tc>
                  <a:txBody>
                    <a:bodyPr/>
                    <a:lstStyle/>
                    <a:p>
                      <a:pPr marL="0" indent="0" algn="l">
                        <a:buNone/>
                      </a:pPr>
                      <a:r>
                        <a:rPr lang="en-US" sz="950" b="1" dirty="0">
                          <a:solidFill>
                            <a:srgbClr val="FFFFFF"/>
                          </a:solidFill>
                          <a:latin typeface="Arial" pitchFamily="34" charset="0"/>
                          <a:ea typeface="Arial" pitchFamily="34" charset="-122"/>
                          <a:cs typeface="Arial" pitchFamily="34" charset="-120"/>
                        </a:rPr>
                        <a:t>Barrier</a:t>
                      </a:r>
                      <a:endParaRPr lang="en-US" sz="95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8A4B00"/>
                    </a:solidFill>
                  </a:tcPr>
                </a:tc>
                <a:tc>
                  <a:txBody>
                    <a:bodyPr/>
                    <a:lstStyle/>
                    <a:p>
                      <a:pPr marL="0" indent="0" algn="l">
                        <a:buNone/>
                      </a:pPr>
                      <a:r>
                        <a:rPr lang="en-US" sz="950" b="1" dirty="0">
                          <a:solidFill>
                            <a:srgbClr val="FFFFFF"/>
                          </a:solidFill>
                          <a:latin typeface="Arial" pitchFamily="34" charset="0"/>
                          <a:ea typeface="Arial" pitchFamily="34" charset="-122"/>
                          <a:cs typeface="Arial" pitchFamily="34" charset="-120"/>
                        </a:rPr>
                        <a:t>CoughGuard response</a:t>
                      </a:r>
                      <a:endParaRPr lang="en-US" sz="95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8A4B00"/>
                    </a:solidFill>
                  </a:tcPr>
                </a:tc>
                <a:extLst>
                  <a:ext uri="{0D108BD9-81ED-4DB2-BD59-A6C34878D82A}">
                    <a16:rowId xmlns:a16="http://schemas.microsoft.com/office/drawing/2014/main" val="10000"/>
                  </a:ext>
                </a:extLst>
              </a:tr>
              <a:tr h="194310">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Capability</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Low digital literacy</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Passive monitoring, no user input needed</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extLst>
                  <a:ext uri="{0D108BD9-81ED-4DB2-BD59-A6C34878D82A}">
                    <a16:rowId xmlns:a16="http://schemas.microsoft.com/office/drawing/2014/main" val="10001"/>
                  </a:ext>
                </a:extLst>
              </a:tr>
              <a:tr h="194310">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Opportunity</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No personal broadband</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Alerts routed via shared community worker device</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extLst>
                  <a:ext uri="{0D108BD9-81ED-4DB2-BD59-A6C34878D82A}">
                    <a16:rowId xmlns:a16="http://schemas.microsoft.com/office/drawing/2014/main" val="10002"/>
                  </a:ext>
                </a:extLst>
              </a:tr>
              <a:tr h="194310">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Motivation</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Stigma of a visible device</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tc>
                  <a:txBody>
                    <a:bodyPr/>
                    <a:lstStyle/>
                    <a:p>
                      <a:pPr marL="0" indent="0" algn="l">
                        <a:buNone/>
                      </a:pPr>
                      <a:r>
                        <a:rPr lang="en-US" sz="900" dirty="0">
                          <a:solidFill>
                            <a:srgbClr val="000000"/>
                          </a:solidFill>
                          <a:latin typeface="Arial" pitchFamily="34" charset="0"/>
                          <a:ea typeface="Arial" pitchFamily="34" charset="-122"/>
                          <a:cs typeface="Arial" pitchFamily="34" charset="-120"/>
                        </a:rPr>
                        <a:t>Community co-design (DECENT framework)</a:t>
                      </a:r>
                      <a:endParaRPr lang="en-US" sz="900" dirty="0">
                        <a:latin typeface="Arial" charset="0"/>
                        <a:ea typeface="Arial" charset="0"/>
                        <a:cs typeface="Arial" charset="0"/>
                      </a:endParaRPr>
                    </a:p>
                  </a:txBody>
                  <a:tcPr anchor="ctr">
                    <a:lnL w="6350" cap="flat" cmpd="sng" algn="ctr">
                      <a:solidFill>
                        <a:srgbClr val="D9C8A8"/>
                      </a:solidFill>
                      <a:prstDash val="solid"/>
                      <a:round/>
                      <a:headEnd type="none" w="med" len="med"/>
                      <a:tailEnd type="none" w="med" len="med"/>
                    </a:lnL>
                    <a:lnR w="6350" cap="flat" cmpd="sng" algn="ctr">
                      <a:solidFill>
                        <a:srgbClr val="D9C8A8"/>
                      </a:solidFill>
                      <a:prstDash val="solid"/>
                      <a:round/>
                      <a:headEnd type="none" w="med" len="med"/>
                      <a:tailEnd type="none" w="med" len="med"/>
                    </a:lnR>
                    <a:lnT w="6350" cap="flat" cmpd="sng" algn="ctr">
                      <a:solidFill>
                        <a:srgbClr val="D9C8A8"/>
                      </a:solidFill>
                      <a:prstDash val="solid"/>
                      <a:round/>
                      <a:headEnd type="none" w="med" len="med"/>
                      <a:tailEnd type="none" w="med" len="med"/>
                    </a:lnT>
                    <a:lnB w="6350" cap="flat" cmpd="sng" algn="ctr">
                      <a:solidFill>
                        <a:srgbClr val="D9C8A8"/>
                      </a:solidFill>
                      <a:prstDash val="solid"/>
                      <a:round/>
                      <a:headEnd type="none" w="med" len="med"/>
                      <a:tailEnd type="none" w="med" len="med"/>
                    </a:lnB>
                    <a:solidFill>
                      <a:srgbClr val="FBF1E3"/>
                    </a:solidFill>
                  </a:tcPr>
                </a:tc>
                <a:extLst>
                  <a:ext uri="{0D108BD9-81ED-4DB2-BD59-A6C34878D82A}">
                    <a16:rowId xmlns:a16="http://schemas.microsoft.com/office/drawing/2014/main" val="10003"/>
                  </a:ext>
                </a:extLst>
              </a:tr>
            </a:tbl>
          </a:graphicData>
        </a:graphic>
      </p:graphicFrame>
      <p:sp>
        <p:nvSpPr>
          <p:cNvPr id="28" name="Shape 24"/>
          <p:cNvSpPr/>
          <p:nvPr/>
        </p:nvSpPr>
        <p:spPr>
          <a:xfrm>
            <a:off x="7699248" y="4764024"/>
            <a:ext cx="7104888" cy="384048"/>
          </a:xfrm>
          <a:prstGeom prst="rect">
            <a:avLst/>
          </a:prstGeom>
          <a:solidFill>
            <a:srgbClr val="7A2E2E"/>
          </a:solidFill>
          <a:ln/>
        </p:spPr>
        <p:txBody>
          <a:bodyPr/>
          <a:lstStyle/>
          <a:p>
            <a:endParaRPr lang="en-GB"/>
          </a:p>
        </p:txBody>
      </p:sp>
      <p:sp>
        <p:nvSpPr>
          <p:cNvPr id="29" name="Text 25"/>
          <p:cNvSpPr/>
          <p:nvPr/>
        </p:nvSpPr>
        <p:spPr>
          <a:xfrm>
            <a:off x="7836408" y="4764024"/>
            <a:ext cx="6830568" cy="384048"/>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④  </a:t>
            </a:r>
            <a:r>
              <a:rPr lang="en-US" sz="1400" b="1" dirty="0">
                <a:solidFill>
                  <a:srgbClr val="FFFFFF"/>
                </a:solidFill>
                <a:latin typeface="Arial" pitchFamily="34" charset="0"/>
                <a:ea typeface="Arial" pitchFamily="34" charset="-122"/>
                <a:cs typeface="Arial" pitchFamily="34" charset="-120"/>
              </a:rPr>
              <a:t>Expected Outcome</a:t>
            </a:r>
            <a:endParaRPr lang="en-US" sz="1500" dirty="0"/>
          </a:p>
        </p:txBody>
      </p:sp>
      <p:sp>
        <p:nvSpPr>
          <p:cNvPr id="30" name="Shape 26"/>
          <p:cNvSpPr/>
          <p:nvPr/>
        </p:nvSpPr>
        <p:spPr>
          <a:xfrm>
            <a:off x="7699248" y="5148072"/>
            <a:ext cx="7104888" cy="2862072"/>
          </a:xfrm>
          <a:prstGeom prst="rect">
            <a:avLst/>
          </a:prstGeom>
          <a:solidFill>
            <a:srgbClr val="F8EAEA"/>
          </a:solidFill>
          <a:ln/>
        </p:spPr>
        <p:txBody>
          <a:bodyPr/>
          <a:lstStyle/>
          <a:p>
            <a:endParaRPr lang="en-GB"/>
          </a:p>
        </p:txBody>
      </p:sp>
      <p:sp>
        <p:nvSpPr>
          <p:cNvPr id="31" name="Text 27"/>
          <p:cNvSpPr/>
          <p:nvPr/>
        </p:nvSpPr>
        <p:spPr>
          <a:xfrm>
            <a:off x="7836408" y="5239512"/>
            <a:ext cx="6830568" cy="1051560"/>
          </a:xfrm>
          <a:prstGeom prst="rect">
            <a:avLst/>
          </a:prstGeom>
          <a:noFill/>
          <a:ln/>
        </p:spPr>
        <p:txBody>
          <a:bodyPr wrap="square" rtlCol="0" anchor="t"/>
          <a:lstStyle/>
          <a:p>
            <a:pPr algn="just">
              <a:lnSpc>
                <a:spcPct val="110000"/>
              </a:lnSpc>
            </a:pPr>
            <a:r>
              <a:rPr lang="en-GB" sz="1200" dirty="0"/>
              <a:t>If all three are tackled simultaneously, earlier identification and referral should follow, decreasing spread of the disease amongst the disadvantaged community. Acoustic AI would, however, need to be sensitive enough to detect all cases; A meta-analysis of seven studies into AI-based cough screening found 91% sensitivity and 89% specificity but assessed the risk of bias as high in all studies (Sahoo et al., 2026).</a:t>
            </a:r>
            <a:endParaRPr lang="en-US" sz="1200" dirty="0"/>
          </a:p>
        </p:txBody>
      </p:sp>
      <p:sp>
        <p:nvSpPr>
          <p:cNvPr id="32" name="Shape 28"/>
          <p:cNvSpPr/>
          <p:nvPr/>
        </p:nvSpPr>
        <p:spPr>
          <a:xfrm>
            <a:off x="7839075" y="6757416"/>
            <a:ext cx="6830568" cy="960120"/>
          </a:xfrm>
          <a:prstGeom prst="rect">
            <a:avLst/>
          </a:prstGeom>
          <a:solidFill>
            <a:srgbClr val="FBF1E3"/>
          </a:solidFill>
          <a:ln w="12700">
            <a:solidFill>
              <a:srgbClr val="8A4B00"/>
            </a:solidFill>
            <a:prstDash val="solid"/>
          </a:ln>
        </p:spPr>
        <p:txBody>
          <a:bodyPr/>
          <a:lstStyle/>
          <a:p>
            <a:endParaRPr lang="en-GB"/>
          </a:p>
        </p:txBody>
      </p:sp>
      <p:sp>
        <p:nvSpPr>
          <p:cNvPr id="33" name="Text 29"/>
          <p:cNvSpPr/>
          <p:nvPr/>
        </p:nvSpPr>
        <p:spPr>
          <a:xfrm>
            <a:off x="7973568" y="7004304"/>
            <a:ext cx="6556248" cy="713232"/>
          </a:xfrm>
          <a:prstGeom prst="rect">
            <a:avLst/>
          </a:prstGeom>
          <a:noFill/>
          <a:ln/>
        </p:spPr>
        <p:txBody>
          <a:bodyPr wrap="square" rtlCol="0" anchor="t"/>
          <a:lstStyle/>
          <a:p>
            <a:pPr marL="0" indent="0">
              <a:lnSpc>
                <a:spcPct val="105000"/>
              </a:lnSpc>
              <a:buNone/>
            </a:pPr>
            <a:r>
              <a:rPr lang="en-US" sz="1000" b="1" dirty="0">
                <a:solidFill>
                  <a:srgbClr val="5A3E00"/>
                </a:solidFill>
                <a:latin typeface="Arial" pitchFamily="34" charset="0"/>
                <a:ea typeface="Arial" pitchFamily="34" charset="-122"/>
                <a:cs typeface="Arial" pitchFamily="34" charset="-120"/>
              </a:rPr>
              <a:t>Accuracy check: </a:t>
            </a:r>
            <a:r>
              <a:rPr lang="en-US" sz="1000" dirty="0">
                <a:solidFill>
                  <a:srgbClr val="3A2A00"/>
                </a:solidFill>
                <a:latin typeface="Arial" pitchFamily="34" charset="0"/>
                <a:ea typeface="Arial" pitchFamily="34" charset="-122"/>
                <a:cs typeface="Arial" pitchFamily="34" charset="-120"/>
              </a:rPr>
              <a:t>91% sensitivity still means roughly 1 in 10 TB cases could be missed by acoustic AI alone, so community health workers must remain the final decision point instead of letting the device replace clinical judgement (Sahoo et al., 2026).</a:t>
            </a:r>
            <a:endParaRPr lang="en-US" sz="1000" dirty="0"/>
          </a:p>
        </p:txBody>
      </p:sp>
      <p:sp>
        <p:nvSpPr>
          <p:cNvPr id="34" name="Shape 30"/>
          <p:cNvSpPr/>
          <p:nvPr/>
        </p:nvSpPr>
        <p:spPr>
          <a:xfrm>
            <a:off x="320040" y="8174736"/>
            <a:ext cx="14484096" cy="384048"/>
          </a:xfrm>
          <a:prstGeom prst="rect">
            <a:avLst/>
          </a:prstGeom>
          <a:solidFill>
            <a:srgbClr val="1F4E79"/>
          </a:solidFill>
          <a:ln/>
        </p:spPr>
        <p:txBody>
          <a:bodyPr/>
          <a:lstStyle/>
          <a:p>
            <a:endParaRPr lang="en-GB"/>
          </a:p>
        </p:txBody>
      </p:sp>
      <p:sp>
        <p:nvSpPr>
          <p:cNvPr id="35" name="Text 31"/>
          <p:cNvSpPr/>
          <p:nvPr/>
        </p:nvSpPr>
        <p:spPr>
          <a:xfrm>
            <a:off x="457200" y="8174736"/>
            <a:ext cx="14209776" cy="384048"/>
          </a:xfrm>
          <a:prstGeom prst="rect">
            <a:avLst/>
          </a:prstGeom>
          <a:noFill/>
          <a:ln/>
        </p:spPr>
        <p:txBody>
          <a:bodyPr wrap="square" rtlCol="0" anchor="ctr"/>
          <a:lstStyle/>
          <a:p>
            <a:pPr marL="0" indent="0">
              <a:buNone/>
            </a:pPr>
            <a:r>
              <a:rPr lang="en-US" sz="1500" b="1" dirty="0">
                <a:solidFill>
                  <a:srgbClr val="FFFFFF"/>
                </a:solidFill>
                <a:latin typeface="Arial" pitchFamily="34" charset="0"/>
                <a:ea typeface="Arial" pitchFamily="34" charset="-122"/>
                <a:cs typeface="Arial" pitchFamily="34" charset="-120"/>
              </a:rPr>
              <a:t>⑤  </a:t>
            </a:r>
            <a:r>
              <a:rPr lang="en-US" sz="1400" b="1" dirty="0">
                <a:solidFill>
                  <a:srgbClr val="FFFFFF"/>
                </a:solidFill>
                <a:latin typeface="Arial" pitchFamily="34" charset="0"/>
                <a:ea typeface="Arial" pitchFamily="34" charset="-122"/>
                <a:cs typeface="Arial" pitchFamily="34" charset="-120"/>
              </a:rPr>
              <a:t>Conclusion &amp; Implications</a:t>
            </a:r>
            <a:endParaRPr lang="en-US" sz="1500" dirty="0"/>
          </a:p>
        </p:txBody>
      </p:sp>
      <p:sp>
        <p:nvSpPr>
          <p:cNvPr id="36" name="Text 32"/>
          <p:cNvSpPr/>
          <p:nvPr/>
        </p:nvSpPr>
        <p:spPr>
          <a:xfrm>
            <a:off x="411480" y="8613648"/>
            <a:ext cx="14301216" cy="384048"/>
          </a:xfrm>
          <a:prstGeom prst="rect">
            <a:avLst/>
          </a:prstGeom>
          <a:noFill/>
          <a:ln/>
        </p:spPr>
        <p:txBody>
          <a:bodyPr wrap="square" rtlCol="0" anchor="t"/>
          <a:lstStyle/>
          <a:p>
            <a:pPr marL="0" indent="0">
              <a:buNone/>
            </a:pPr>
            <a:r>
              <a:rPr lang="en-US" sz="1000" dirty="0">
                <a:solidFill>
                  <a:srgbClr val="1A1A1A"/>
                </a:solidFill>
                <a:latin typeface="Arial" pitchFamily="34" charset="0"/>
                <a:ea typeface="Arial" pitchFamily="34" charset="-122"/>
                <a:cs typeface="Arial" pitchFamily="34" charset="-120"/>
              </a:rPr>
              <a:t>CoughGuard illustrates how a wearable device, grounded in health promotion theory and reasonably strong diagnostic evidence, could support earlier TB detection without requiring individual broadband, addressing a distinct stage of the care pathway from the treatment-adherence technology discussed in Blog 1.</a:t>
            </a:r>
            <a:endParaRPr lang="en-US" sz="1000" dirty="0"/>
          </a:p>
        </p:txBody>
      </p:sp>
      <p:sp>
        <p:nvSpPr>
          <p:cNvPr id="37" name="Shape 33"/>
          <p:cNvSpPr/>
          <p:nvPr/>
        </p:nvSpPr>
        <p:spPr>
          <a:xfrm>
            <a:off x="320040" y="9015984"/>
            <a:ext cx="4736592" cy="365760"/>
          </a:xfrm>
          <a:prstGeom prst="rect">
            <a:avLst/>
          </a:prstGeom>
          <a:solidFill>
            <a:srgbClr val="2A3F5F"/>
          </a:solidFill>
          <a:ln/>
        </p:spPr>
        <p:txBody>
          <a:bodyPr/>
          <a:lstStyle/>
          <a:p>
            <a:endParaRPr lang="en-GB"/>
          </a:p>
        </p:txBody>
      </p:sp>
      <p:sp>
        <p:nvSpPr>
          <p:cNvPr id="38" name="Text 34"/>
          <p:cNvSpPr/>
          <p:nvPr/>
        </p:nvSpPr>
        <p:spPr>
          <a:xfrm>
            <a:off x="411480" y="9015984"/>
            <a:ext cx="4553712" cy="365760"/>
          </a:xfrm>
          <a:prstGeom prst="rect">
            <a:avLst/>
          </a:prstGeom>
          <a:noFill/>
          <a:ln/>
        </p:spPr>
        <p:txBody>
          <a:bodyPr wrap="square" rtlCol="0" anchor="ctr"/>
          <a:lstStyle/>
          <a:p>
            <a:pPr marL="0" indent="0">
              <a:buNone/>
            </a:pPr>
            <a:r>
              <a:rPr lang="en-US" sz="900" b="1" dirty="0">
                <a:solidFill>
                  <a:srgbClr val="F2B84B"/>
                </a:solidFill>
                <a:latin typeface="Arial" pitchFamily="34" charset="0"/>
                <a:ea typeface="Arial" pitchFamily="34" charset="-122"/>
                <a:cs typeface="Arial" pitchFamily="34" charset="-120"/>
              </a:rPr>
              <a:t>POLICY: </a:t>
            </a:r>
            <a:r>
              <a:rPr lang="en-US" sz="900" dirty="0">
                <a:solidFill>
                  <a:srgbClr val="FFFFFF"/>
                </a:solidFill>
                <a:latin typeface="Arial" pitchFamily="34" charset="0"/>
                <a:ea typeface="Arial" pitchFamily="34" charset="-122"/>
                <a:cs typeface="Arial" pitchFamily="34" charset="-120"/>
              </a:rPr>
              <a:t>Prioritise shared community infrastructure over individual connectivity for digital health investment.</a:t>
            </a:r>
            <a:endParaRPr lang="en-US" sz="900" dirty="0"/>
          </a:p>
        </p:txBody>
      </p:sp>
      <p:sp>
        <p:nvSpPr>
          <p:cNvPr id="39" name="Shape 35"/>
          <p:cNvSpPr/>
          <p:nvPr/>
        </p:nvSpPr>
        <p:spPr>
          <a:xfrm>
            <a:off x="5193792" y="9015984"/>
            <a:ext cx="4736592" cy="365760"/>
          </a:xfrm>
          <a:prstGeom prst="rect">
            <a:avLst/>
          </a:prstGeom>
          <a:solidFill>
            <a:srgbClr val="2A3F5F"/>
          </a:solidFill>
          <a:ln/>
        </p:spPr>
        <p:txBody>
          <a:bodyPr/>
          <a:lstStyle/>
          <a:p>
            <a:endParaRPr lang="en-GB"/>
          </a:p>
        </p:txBody>
      </p:sp>
      <p:sp>
        <p:nvSpPr>
          <p:cNvPr id="40" name="Text 36"/>
          <p:cNvSpPr/>
          <p:nvPr/>
        </p:nvSpPr>
        <p:spPr>
          <a:xfrm>
            <a:off x="5285232" y="9015984"/>
            <a:ext cx="4553712" cy="365760"/>
          </a:xfrm>
          <a:prstGeom prst="rect">
            <a:avLst/>
          </a:prstGeom>
          <a:noFill/>
          <a:ln/>
        </p:spPr>
        <p:txBody>
          <a:bodyPr wrap="square" rtlCol="0" anchor="ctr"/>
          <a:lstStyle/>
          <a:p>
            <a:pPr marL="0" indent="0">
              <a:buNone/>
            </a:pPr>
            <a:r>
              <a:rPr lang="en-US" sz="900" b="1" dirty="0">
                <a:solidFill>
                  <a:srgbClr val="F2B84B"/>
                </a:solidFill>
                <a:latin typeface="Arial" pitchFamily="34" charset="0"/>
                <a:ea typeface="Arial" pitchFamily="34" charset="-122"/>
                <a:cs typeface="Arial" pitchFamily="34" charset="-120"/>
              </a:rPr>
              <a:t>EDUCATION: </a:t>
            </a:r>
            <a:r>
              <a:rPr lang="en-US" sz="900" dirty="0">
                <a:solidFill>
                  <a:srgbClr val="FFFFFF"/>
                </a:solidFill>
                <a:latin typeface="Arial" pitchFamily="34" charset="0"/>
                <a:ea typeface="Arial" pitchFamily="34" charset="-122"/>
                <a:cs typeface="Arial" pitchFamily="34" charset="-120"/>
              </a:rPr>
              <a:t>Train community health workers to interpret and act on device alerts responsibly.</a:t>
            </a:r>
            <a:endParaRPr lang="en-US" sz="900" dirty="0"/>
          </a:p>
        </p:txBody>
      </p:sp>
      <p:sp>
        <p:nvSpPr>
          <p:cNvPr id="41" name="Shape 37"/>
          <p:cNvSpPr/>
          <p:nvPr/>
        </p:nvSpPr>
        <p:spPr>
          <a:xfrm>
            <a:off x="10067544" y="9015984"/>
            <a:ext cx="4736592" cy="365760"/>
          </a:xfrm>
          <a:prstGeom prst="rect">
            <a:avLst/>
          </a:prstGeom>
          <a:solidFill>
            <a:srgbClr val="2A3F5F"/>
          </a:solidFill>
          <a:ln/>
        </p:spPr>
        <p:txBody>
          <a:bodyPr/>
          <a:lstStyle/>
          <a:p>
            <a:endParaRPr lang="en-GB"/>
          </a:p>
        </p:txBody>
      </p:sp>
      <p:sp>
        <p:nvSpPr>
          <p:cNvPr id="42" name="Text 38"/>
          <p:cNvSpPr/>
          <p:nvPr/>
        </p:nvSpPr>
        <p:spPr>
          <a:xfrm>
            <a:off x="10158984" y="9015984"/>
            <a:ext cx="4553712" cy="365760"/>
          </a:xfrm>
          <a:prstGeom prst="rect">
            <a:avLst/>
          </a:prstGeom>
          <a:noFill/>
          <a:ln/>
        </p:spPr>
        <p:txBody>
          <a:bodyPr wrap="square" rtlCol="0" anchor="ctr"/>
          <a:lstStyle/>
          <a:p>
            <a:pPr marL="0" indent="0">
              <a:buNone/>
            </a:pPr>
            <a:r>
              <a:rPr lang="en-US" sz="900" b="1" dirty="0">
                <a:solidFill>
                  <a:srgbClr val="F2B84B"/>
                </a:solidFill>
                <a:latin typeface="Arial" pitchFamily="34" charset="0"/>
                <a:ea typeface="Arial" pitchFamily="34" charset="-122"/>
                <a:cs typeface="Arial" pitchFamily="34" charset="-120"/>
              </a:rPr>
              <a:t>RESEARCH: </a:t>
            </a:r>
            <a:r>
              <a:rPr lang="en-US" sz="900" dirty="0">
                <a:solidFill>
                  <a:srgbClr val="FFFFFF"/>
                </a:solidFill>
                <a:latin typeface="Arial" pitchFamily="34" charset="0"/>
                <a:ea typeface="Arial" pitchFamily="34" charset="-122"/>
                <a:cs typeface="Arial" pitchFamily="34" charset="-120"/>
              </a:rPr>
              <a:t>Validate acoustic AI accuracy in diverse, high-burden community settings before wider rollout.</a:t>
            </a:r>
            <a:endParaRPr lang="en-US" sz="900" dirty="0"/>
          </a:p>
        </p:txBody>
      </p:sp>
      <p:sp>
        <p:nvSpPr>
          <p:cNvPr id="43" name="Text 39"/>
          <p:cNvSpPr/>
          <p:nvPr/>
        </p:nvSpPr>
        <p:spPr>
          <a:xfrm>
            <a:off x="320040" y="9546336"/>
            <a:ext cx="14484096" cy="201168"/>
          </a:xfrm>
          <a:prstGeom prst="rect">
            <a:avLst/>
          </a:prstGeom>
          <a:noFill/>
          <a:ln/>
        </p:spPr>
        <p:txBody>
          <a:bodyPr wrap="square" rtlCol="0" anchor="ctr"/>
          <a:lstStyle/>
          <a:p>
            <a:pPr marL="0" indent="0">
              <a:buNone/>
            </a:pPr>
            <a:r>
              <a:rPr lang="en-US" sz="1100" b="1" dirty="0">
                <a:solidFill>
                  <a:srgbClr val="1F4E79"/>
                </a:solidFill>
                <a:latin typeface="Arial" pitchFamily="34" charset="0"/>
                <a:ea typeface="Arial" pitchFamily="34" charset="-122"/>
                <a:cs typeface="Arial" pitchFamily="34" charset="-120"/>
              </a:rPr>
              <a:t>References</a:t>
            </a:r>
            <a:endParaRPr lang="en-US" sz="1100" dirty="0"/>
          </a:p>
        </p:txBody>
      </p:sp>
      <p:sp>
        <p:nvSpPr>
          <p:cNvPr id="44" name="Text 40"/>
          <p:cNvSpPr/>
          <p:nvPr/>
        </p:nvSpPr>
        <p:spPr>
          <a:xfrm>
            <a:off x="320040" y="9765792"/>
            <a:ext cx="3552444" cy="548640"/>
          </a:xfrm>
          <a:prstGeom prst="rect">
            <a:avLst/>
          </a:prstGeom>
          <a:noFill/>
          <a:ln/>
        </p:spPr>
        <p:txBody>
          <a:bodyPr wrap="square" rtlCol="0" anchor="t"/>
          <a:lstStyle/>
          <a:p>
            <a:pPr marL="0" indent="0">
              <a:lnSpc>
                <a:spcPct val="105000"/>
              </a:lnSpc>
              <a:buNone/>
            </a:pPr>
            <a:r>
              <a:rPr lang="en-US" sz="750" dirty="0">
                <a:solidFill>
                  <a:srgbClr val="1A1A1A"/>
                </a:solidFill>
                <a:latin typeface="Arial" pitchFamily="34" charset="0"/>
                <a:ea typeface="Arial" pitchFamily="34" charset="-122"/>
                <a:cs typeface="Arial" pitchFamily="34" charset="-120"/>
              </a:rPr>
              <a:t>Biehl, V., Potvin, L., Plunger, P., Wahl, A. and Van den Broucke, S. (2026) 'Strengthening the capacity for health promotion: reflections on forty years since the Ottawa Charter', </a:t>
            </a:r>
            <a:r>
              <a:rPr lang="en-US" sz="750" i="1" dirty="0">
                <a:solidFill>
                  <a:srgbClr val="1A1A1A"/>
                </a:solidFill>
                <a:latin typeface="Arial" pitchFamily="34" charset="0"/>
                <a:ea typeface="Arial" pitchFamily="34" charset="-122"/>
                <a:cs typeface="Arial" pitchFamily="34" charset="-120"/>
              </a:rPr>
              <a:t>International Journal of Public Health</a:t>
            </a:r>
            <a:r>
              <a:rPr lang="en-US" sz="750" dirty="0">
                <a:solidFill>
                  <a:srgbClr val="1A1A1A"/>
                </a:solidFill>
                <a:latin typeface="Arial" pitchFamily="34" charset="0"/>
                <a:ea typeface="Arial" pitchFamily="34" charset="-122"/>
                <a:cs typeface="Arial" pitchFamily="34" charset="-120"/>
              </a:rPr>
              <a:t>, 71, 1609452.
Cortelyou-Ward, K. et al. (2020) 'Navigating the digital divide: barriers to telehealth in rural areas', </a:t>
            </a:r>
            <a:r>
              <a:rPr lang="en-US" sz="750" i="1" dirty="0">
                <a:solidFill>
                  <a:srgbClr val="1A1A1A"/>
                </a:solidFill>
                <a:latin typeface="Arial" pitchFamily="34" charset="0"/>
                <a:ea typeface="Arial" pitchFamily="34" charset="-122"/>
                <a:cs typeface="Arial" pitchFamily="34" charset="-120"/>
              </a:rPr>
              <a:t>Journal of Health Care for the Poor and Underserved</a:t>
            </a:r>
            <a:r>
              <a:rPr lang="en-US" sz="750" dirty="0">
                <a:solidFill>
                  <a:srgbClr val="1A1A1A"/>
                </a:solidFill>
                <a:latin typeface="Arial" pitchFamily="34" charset="0"/>
                <a:ea typeface="Arial" pitchFamily="34" charset="-122"/>
                <a:cs typeface="Arial" pitchFamily="34" charset="-120"/>
              </a:rPr>
              <a:t>, 31(4), pp.1546–1556.
Holtgrewe, L.M. et al. (2024) 'Burden of tuberculosis in underserved populations in South Africa: a systematic review and meta-analysis', </a:t>
            </a:r>
            <a:r>
              <a:rPr lang="en-US" sz="750" i="1" dirty="0">
                <a:solidFill>
                  <a:srgbClr val="1A1A1A"/>
                </a:solidFill>
                <a:latin typeface="Arial" pitchFamily="34" charset="0"/>
                <a:ea typeface="Arial" pitchFamily="34" charset="-122"/>
                <a:cs typeface="Arial" pitchFamily="34" charset="-120"/>
              </a:rPr>
              <a:t>PLOS Global Public Health</a:t>
            </a:r>
            <a:r>
              <a:rPr lang="en-US" sz="750" dirty="0">
                <a:solidFill>
                  <a:srgbClr val="1A1A1A"/>
                </a:solidFill>
                <a:latin typeface="Arial" pitchFamily="34" charset="0"/>
                <a:ea typeface="Arial" pitchFamily="34" charset="-122"/>
                <a:cs typeface="Arial" pitchFamily="34" charset="-120"/>
              </a:rPr>
              <a:t>, 4(10), e0003753.
Huddart, S. et al. (2023) 'Continuous cough monitoring: a novel digital biomarker for TB diagnosis and treatment response monitoring', </a:t>
            </a:r>
            <a:r>
              <a:rPr lang="en-US" sz="750" i="1" dirty="0">
                <a:solidFill>
                  <a:srgbClr val="1A1A1A"/>
                </a:solidFill>
                <a:latin typeface="Arial" pitchFamily="34" charset="0"/>
                <a:ea typeface="Arial" pitchFamily="34" charset="-122"/>
                <a:cs typeface="Arial" pitchFamily="34" charset="-120"/>
              </a:rPr>
              <a:t>International Journal of Tuberculosis and Lung Disease</a:t>
            </a:r>
            <a:r>
              <a:rPr lang="en-US" sz="750" dirty="0">
                <a:solidFill>
                  <a:srgbClr val="1A1A1A"/>
                </a:solidFill>
                <a:latin typeface="Arial" pitchFamily="34" charset="0"/>
                <a:ea typeface="Arial" pitchFamily="34" charset="-122"/>
                <a:cs typeface="Arial" pitchFamily="34" charset="-120"/>
              </a:rPr>
              <a:t>, 27(3), pp.221–227.</a:t>
            </a:r>
            <a:endParaRPr lang="en-US" sz="750" dirty="0"/>
          </a:p>
        </p:txBody>
      </p:sp>
      <p:sp>
        <p:nvSpPr>
          <p:cNvPr id="45" name="Text 41"/>
          <p:cNvSpPr/>
          <p:nvPr/>
        </p:nvSpPr>
        <p:spPr>
          <a:xfrm>
            <a:off x="3963924" y="9765792"/>
            <a:ext cx="3552444" cy="548640"/>
          </a:xfrm>
          <a:prstGeom prst="rect">
            <a:avLst/>
          </a:prstGeom>
          <a:noFill/>
          <a:ln/>
        </p:spPr>
        <p:txBody>
          <a:bodyPr wrap="square" rtlCol="0" anchor="t"/>
          <a:lstStyle/>
          <a:p>
            <a:pPr marL="0" indent="0">
              <a:lnSpc>
                <a:spcPct val="105000"/>
              </a:lnSpc>
              <a:buNone/>
            </a:pPr>
            <a:r>
              <a:rPr lang="en-US" sz="750" dirty="0">
                <a:solidFill>
                  <a:srgbClr val="1A1A1A"/>
                </a:solidFill>
                <a:latin typeface="Arial" pitchFamily="34" charset="0"/>
                <a:ea typeface="Arial" pitchFamily="34" charset="-122"/>
                <a:cs typeface="Arial" pitchFamily="34" charset="-120"/>
              </a:rPr>
              <a:t>Ikwunne, T., Hederman, L. and Wall, P.J. (2023) 'DECENT: a sociotechnical approach for developing mobile health apps in underserved settings', </a:t>
            </a:r>
            <a:r>
              <a:rPr lang="en-US" sz="750" i="1" dirty="0">
                <a:solidFill>
                  <a:srgbClr val="1A1A1A"/>
                </a:solidFill>
                <a:latin typeface="Arial" pitchFamily="34" charset="0"/>
                <a:ea typeface="Arial" pitchFamily="34" charset="-122"/>
                <a:cs typeface="Arial" pitchFamily="34" charset="-120"/>
              </a:rPr>
              <a:t>DIGITAL HEALTH</a:t>
            </a:r>
            <a:r>
              <a:rPr lang="en-US" sz="750" dirty="0">
                <a:solidFill>
                  <a:srgbClr val="1A1A1A"/>
                </a:solidFill>
                <a:latin typeface="Arial" pitchFamily="34" charset="0"/>
                <a:ea typeface="Arial" pitchFamily="34" charset="-122"/>
                <a:cs typeface="Arial" pitchFamily="34" charset="-120"/>
              </a:rPr>
              <a:t>, 9.
Kumwichar, P., Chongsuvivatwong, V. and Prappre, T. (2022) 'Tuberculosis treatment compliance under smartphone-based video-observed therapy versus community-based directly observed therapy: protocol for a cluster randomized controlled trial', </a:t>
            </a:r>
            <a:r>
              <a:rPr lang="en-US" sz="750" i="1" dirty="0">
                <a:solidFill>
                  <a:srgbClr val="1A1A1A"/>
                </a:solidFill>
                <a:latin typeface="Arial" pitchFamily="34" charset="0"/>
                <a:ea typeface="Arial" pitchFamily="34" charset="-122"/>
                <a:cs typeface="Arial" pitchFamily="34" charset="-120"/>
              </a:rPr>
              <a:t>JMIR Research Protocols</a:t>
            </a:r>
            <a:r>
              <a:rPr lang="en-US" sz="750" dirty="0">
                <a:solidFill>
                  <a:srgbClr val="1A1A1A"/>
                </a:solidFill>
                <a:latin typeface="Arial" pitchFamily="34" charset="0"/>
                <a:ea typeface="Arial" pitchFamily="34" charset="-122"/>
                <a:cs typeface="Arial" pitchFamily="34" charset="-120"/>
              </a:rPr>
              <a:t>, 11(7), e38796.
Kumwichar, P., Prappre, T. and Chongsuvivatwong, V. (2024) 'Tuberculosis treatment compliance under smartphone-based video-observed therapy versus community-based directly observed therapy: cluster randomized controlled trial', </a:t>
            </a:r>
            <a:r>
              <a:rPr lang="en-US" sz="750" i="1" dirty="0">
                <a:solidFill>
                  <a:srgbClr val="1A1A1A"/>
                </a:solidFill>
                <a:latin typeface="Arial" pitchFamily="34" charset="0"/>
                <a:ea typeface="Arial" pitchFamily="34" charset="-122"/>
                <a:cs typeface="Arial" pitchFamily="34" charset="-120"/>
              </a:rPr>
              <a:t>JMIR mHealth and uHealth</a:t>
            </a:r>
            <a:r>
              <a:rPr lang="en-US" sz="750" dirty="0">
                <a:solidFill>
                  <a:srgbClr val="1A1A1A"/>
                </a:solidFill>
                <a:latin typeface="Arial" pitchFamily="34" charset="0"/>
                <a:ea typeface="Arial" pitchFamily="34" charset="-122"/>
                <a:cs typeface="Arial" pitchFamily="34" charset="-120"/>
              </a:rPr>
              <a:t>, 12, e53411.
Michie, S., van Stralen, M.M. and West, R. (2011) 'The behaviour change wheel: a new method for characterising and designing behaviour change interventions', </a:t>
            </a:r>
            <a:r>
              <a:rPr lang="en-US" sz="750" i="1" dirty="0">
                <a:solidFill>
                  <a:srgbClr val="1A1A1A"/>
                </a:solidFill>
                <a:latin typeface="Arial" pitchFamily="34" charset="0"/>
                <a:ea typeface="Arial" pitchFamily="34" charset="-122"/>
                <a:cs typeface="Arial" pitchFamily="34" charset="-120"/>
              </a:rPr>
              <a:t>Implementation Science</a:t>
            </a:r>
            <a:r>
              <a:rPr lang="en-US" sz="750" dirty="0">
                <a:solidFill>
                  <a:srgbClr val="1A1A1A"/>
                </a:solidFill>
                <a:latin typeface="Arial" pitchFamily="34" charset="0"/>
                <a:ea typeface="Arial" pitchFamily="34" charset="-122"/>
                <a:cs typeface="Arial" pitchFamily="34" charset="-120"/>
              </a:rPr>
              <a:t>, 6, 42.</a:t>
            </a:r>
            <a:endParaRPr lang="en-US" sz="750" dirty="0"/>
          </a:p>
        </p:txBody>
      </p:sp>
      <p:sp>
        <p:nvSpPr>
          <p:cNvPr id="46" name="Text 42"/>
          <p:cNvSpPr/>
          <p:nvPr/>
        </p:nvSpPr>
        <p:spPr>
          <a:xfrm>
            <a:off x="7607808" y="9765792"/>
            <a:ext cx="3552444" cy="548640"/>
          </a:xfrm>
          <a:prstGeom prst="rect">
            <a:avLst/>
          </a:prstGeom>
          <a:noFill/>
          <a:ln/>
        </p:spPr>
        <p:txBody>
          <a:bodyPr wrap="square" rtlCol="0" anchor="t"/>
          <a:lstStyle/>
          <a:p>
            <a:pPr marL="0" indent="0">
              <a:lnSpc>
                <a:spcPct val="105000"/>
              </a:lnSpc>
              <a:buNone/>
            </a:pPr>
            <a:r>
              <a:rPr lang="en-US" sz="750" dirty="0">
                <a:solidFill>
                  <a:srgbClr val="1A1A1A"/>
                </a:solidFill>
                <a:latin typeface="Arial" pitchFamily="34" charset="0"/>
                <a:ea typeface="Arial" pitchFamily="34" charset="-122"/>
                <a:cs typeface="Arial" pitchFamily="34" charset="-120"/>
              </a:rPr>
              <a:t>Pekmezaris, R. et al. (2020) 'A telehealth-delivered pulmonary rehabilitation intervention in underserved Hispanic and African American patients with COPD: a community-based participatory research approach', </a:t>
            </a:r>
            <a:r>
              <a:rPr lang="en-US" sz="750" i="1" dirty="0">
                <a:solidFill>
                  <a:srgbClr val="1A1A1A"/>
                </a:solidFill>
                <a:latin typeface="Arial" pitchFamily="34" charset="0"/>
                <a:ea typeface="Arial" pitchFamily="34" charset="-122"/>
                <a:cs typeface="Arial" pitchFamily="34" charset="-120"/>
              </a:rPr>
              <a:t>JMIR Formative Research</a:t>
            </a:r>
            <a:r>
              <a:rPr lang="en-US" sz="750" dirty="0">
                <a:solidFill>
                  <a:srgbClr val="1A1A1A"/>
                </a:solidFill>
                <a:latin typeface="Arial" pitchFamily="34" charset="0"/>
                <a:ea typeface="Arial" pitchFamily="34" charset="-122"/>
                <a:cs typeface="Arial" pitchFamily="34" charset="-120"/>
              </a:rPr>
              <a:t>, 4(4), e13197.
Price-Haywood, E.G. et al. (2023) 'Stop the divide: facilitators and barriers to uptake of digital health interventions among socially disadvantaged populations', </a:t>
            </a:r>
            <a:r>
              <a:rPr lang="en-US" sz="750" i="1" dirty="0">
                <a:solidFill>
                  <a:srgbClr val="1A1A1A"/>
                </a:solidFill>
                <a:latin typeface="Arial" pitchFamily="34" charset="0"/>
                <a:ea typeface="Arial" pitchFamily="34" charset="-122"/>
                <a:cs typeface="Arial" pitchFamily="34" charset="-120"/>
              </a:rPr>
              <a:t>Ochsner Journal</a:t>
            </a:r>
            <a:r>
              <a:rPr lang="en-US" sz="750" dirty="0">
                <a:solidFill>
                  <a:srgbClr val="1A1A1A"/>
                </a:solidFill>
                <a:latin typeface="Arial" pitchFamily="34" charset="0"/>
                <a:ea typeface="Arial" pitchFamily="34" charset="-122"/>
                <a:cs typeface="Arial" pitchFamily="34" charset="-120"/>
              </a:rPr>
              <a:t>, 23(1), pp.34–42.
Purnat, T.D., Wilhelm, E., White, B.K., Okan, O., Rosario, R. and Scales, D. (2025) 'Health promotion in the algorithmic age: recognizing the information environment as a determinant of health', </a:t>
            </a:r>
            <a:r>
              <a:rPr lang="en-US" sz="750" i="1" dirty="0">
                <a:solidFill>
                  <a:srgbClr val="1A1A1A"/>
                </a:solidFill>
                <a:latin typeface="Arial" pitchFamily="34" charset="0"/>
                <a:ea typeface="Arial" pitchFamily="34" charset="-122"/>
                <a:cs typeface="Arial" pitchFamily="34" charset="-120"/>
              </a:rPr>
              <a:t>Health Promotion International</a:t>
            </a:r>
            <a:r>
              <a:rPr lang="en-US" sz="750" dirty="0">
                <a:solidFill>
                  <a:srgbClr val="1A1A1A"/>
                </a:solidFill>
                <a:latin typeface="Arial" pitchFamily="34" charset="0"/>
                <a:ea typeface="Arial" pitchFamily="34" charset="-122"/>
                <a:cs typeface="Arial" pitchFamily="34" charset="-120"/>
              </a:rPr>
              <a:t>, 40(5), daaf166.
Sahoo, R.K., Sahoo, K.C., Sinha, A., Talukdar, R., Mishra, M., Bhattacharya, D. and Pati, S. (2026) 'Diagnostic accuracy of artificial intelligence for tuberculosis detection from cough sounds: a systematic review and meta-analysis', </a:t>
            </a:r>
            <a:r>
              <a:rPr lang="en-US" sz="750" i="1" dirty="0">
                <a:solidFill>
                  <a:srgbClr val="1A1A1A"/>
                </a:solidFill>
                <a:latin typeface="Arial" pitchFamily="34" charset="0"/>
                <a:ea typeface="Arial" pitchFamily="34" charset="-122"/>
                <a:cs typeface="Arial" pitchFamily="34" charset="-120"/>
              </a:rPr>
              <a:t>Frontiers in Artificial Intelligence</a:t>
            </a:r>
            <a:r>
              <a:rPr lang="en-US" sz="750" dirty="0">
                <a:solidFill>
                  <a:srgbClr val="1A1A1A"/>
                </a:solidFill>
                <a:latin typeface="Arial" pitchFamily="34" charset="0"/>
                <a:ea typeface="Arial" pitchFamily="34" charset="-122"/>
                <a:cs typeface="Arial" pitchFamily="34" charset="-120"/>
              </a:rPr>
              <a:t>, 9, 1774125.</a:t>
            </a:r>
            <a:endParaRPr lang="en-US" sz="750" dirty="0"/>
          </a:p>
        </p:txBody>
      </p:sp>
      <p:sp>
        <p:nvSpPr>
          <p:cNvPr id="47" name="Text 43"/>
          <p:cNvSpPr/>
          <p:nvPr/>
        </p:nvSpPr>
        <p:spPr>
          <a:xfrm>
            <a:off x="11251692" y="9765792"/>
            <a:ext cx="3552444" cy="548640"/>
          </a:xfrm>
          <a:prstGeom prst="rect">
            <a:avLst/>
          </a:prstGeom>
          <a:noFill/>
          <a:ln/>
        </p:spPr>
        <p:txBody>
          <a:bodyPr wrap="square" rtlCol="0" anchor="t"/>
          <a:lstStyle/>
          <a:p>
            <a:pPr marL="0" indent="0">
              <a:lnSpc>
                <a:spcPct val="105000"/>
              </a:lnSpc>
              <a:buNone/>
            </a:pPr>
            <a:r>
              <a:rPr lang="en-US" sz="750" dirty="0">
                <a:solidFill>
                  <a:srgbClr val="1A1A1A"/>
                </a:solidFill>
                <a:latin typeface="Arial" pitchFamily="34" charset="0"/>
                <a:ea typeface="Arial" pitchFamily="34" charset="-122"/>
                <a:cs typeface="Arial" pitchFamily="34" charset="-120"/>
              </a:rPr>
              <a:t>Sundaram, K.K., Ahmad Zaki, R., Shankar, D., Hoe, V., Ahmad, N.A.R., Wong, C.K. and Norul Anhar, A.B. (2024) 'Effectiveness of video-observed therapy in tuberculosis management: a systematic review', </a:t>
            </a:r>
            <a:r>
              <a:rPr lang="en-US" sz="750" i="1" dirty="0">
                <a:solidFill>
                  <a:srgbClr val="1A1A1A"/>
                </a:solidFill>
                <a:latin typeface="Arial" pitchFamily="34" charset="0"/>
                <a:ea typeface="Arial" pitchFamily="34" charset="-122"/>
                <a:cs typeface="Arial" pitchFamily="34" charset="-120"/>
              </a:rPr>
              <a:t>Cureus</a:t>
            </a:r>
            <a:r>
              <a:rPr lang="en-US" sz="750" dirty="0">
                <a:solidFill>
                  <a:srgbClr val="1A1A1A"/>
                </a:solidFill>
                <a:latin typeface="Arial" pitchFamily="34" charset="0"/>
                <a:ea typeface="Arial" pitchFamily="34" charset="-122"/>
                <a:cs typeface="Arial" pitchFamily="34" charset="-120"/>
              </a:rPr>
              <a:t>, 16(10), e71610.
World Health Organization (1986) </a:t>
            </a:r>
            <a:r>
              <a:rPr lang="en-US" sz="750" i="1" dirty="0">
                <a:solidFill>
                  <a:srgbClr val="1A1A1A"/>
                </a:solidFill>
                <a:latin typeface="Arial" pitchFamily="34" charset="0"/>
                <a:ea typeface="Arial" pitchFamily="34" charset="-122"/>
                <a:cs typeface="Arial" pitchFamily="34" charset="-120"/>
              </a:rPr>
              <a:t>Ottawa Charter for Health Promotion</a:t>
            </a:r>
            <a:r>
              <a:rPr lang="en-US" sz="750" dirty="0">
                <a:solidFill>
                  <a:srgbClr val="1A1A1A"/>
                </a:solidFill>
                <a:latin typeface="Arial" pitchFamily="34" charset="0"/>
                <a:ea typeface="Arial" pitchFamily="34" charset="-122"/>
                <a:cs typeface="Arial" pitchFamily="34" charset="-120"/>
              </a:rPr>
              <a:t>. Geneva: World Health Organization.
World Health Organization (2023) </a:t>
            </a:r>
            <a:r>
              <a:rPr lang="en-US" sz="750" i="1" dirty="0">
                <a:solidFill>
                  <a:srgbClr val="1A1A1A"/>
                </a:solidFill>
                <a:latin typeface="Arial" pitchFamily="34" charset="0"/>
                <a:ea typeface="Arial" pitchFamily="34" charset="-122"/>
                <a:cs typeface="Arial" pitchFamily="34" charset="-120"/>
              </a:rPr>
              <a:t>Global Tuberculosis Report 2023</a:t>
            </a:r>
            <a:r>
              <a:rPr lang="en-US" sz="750" dirty="0">
                <a:solidFill>
                  <a:srgbClr val="1A1A1A"/>
                </a:solidFill>
                <a:latin typeface="Arial" pitchFamily="34" charset="0"/>
                <a:ea typeface="Arial" pitchFamily="34" charset="-122"/>
                <a:cs typeface="Arial" pitchFamily="34" charset="-120"/>
              </a:rPr>
              <a:t>. Geneva: World Health Organization.</a:t>
            </a:r>
            <a:endParaRPr lang="en-US" sz="7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1492</Words>
  <Application>Microsoft Office PowerPoint</Application>
  <PresentationFormat>Custom</PresentationFormat>
  <Paragraphs>42</Paragraphs>
  <Slides>1</Slides>
  <Notes>1</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vt:i4>
      </vt:variant>
    </vt:vector>
  </HeadingPairs>
  <TitlesOfParts>
    <vt:vector size="3" baseType="lpstr">
      <vt:lpstr>Arial</vt:lpstr>
      <vt:lpstr>Office Theme</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Ripon Kumar kar</cp:lastModifiedBy>
  <cp:revision>3</cp:revision>
  <dcterms:created xsi:type="dcterms:W3CDTF">2026-07-26T13:42:45Z</dcterms:created>
  <dcterms:modified xsi:type="dcterms:W3CDTF">2026-07-28T10:50:54Z</dcterms:modified>
</cp:coreProperties>
</file>