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8" r:id="rId2"/>
    <p:sldId id="259" r:id="rId3"/>
    <p:sldId id="260" r:id="rId4"/>
    <p:sldId id="263" r:id="rId5"/>
    <p:sldId id="262" r:id="rId6"/>
    <p:sldId id="268" r:id="rId7"/>
    <p:sldId id="266" r:id="rId8"/>
    <p:sldId id="261" r:id="rId9"/>
    <p:sldId id="267" r:id="rId10"/>
    <p:sldId id="265" r:id="rId11"/>
    <p:sldId id="269" r:id="rId12"/>
    <p:sldId id="264" r:id="rId13"/>
    <p:sldId id="270" r:id="rId14"/>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81" autoAdjust="0"/>
    <p:restoredTop sz="81280" autoAdjust="0"/>
  </p:normalViewPr>
  <p:slideViewPr>
    <p:cSldViewPr>
      <p:cViewPr varScale="1">
        <p:scale>
          <a:sx n="47" d="100"/>
          <a:sy n="47" d="100"/>
        </p:scale>
        <p:origin x="1320" y="36"/>
      </p:cViewPr>
      <p:guideLst>
        <p:guide orient="horz" pos="2160"/>
        <p:guide pos="2880"/>
      </p:guideLst>
    </p:cSldViewPr>
  </p:slideViewPr>
  <p:notesTextViewPr>
    <p:cViewPr>
      <p:scale>
        <a:sx n="1" d="1"/>
        <a:sy n="1" d="1"/>
      </p:scale>
      <p:origin x="0" y="-3162"/>
    </p:cViewPr>
  </p:notesTextViewPr>
  <p:notesViewPr>
    <p:cSldViewPr>
      <p:cViewPr varScale="1">
        <p:scale>
          <a:sx n="61" d="100"/>
          <a:sy n="61" d="100"/>
        </p:scale>
        <p:origin x="-2910"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F2BAB1A2-6278-4FF2-A5E1-726AB2A5B4BB}" type="datetimeFigureOut">
              <a:rPr lang="en-GB"/>
              <a:pPr>
                <a:defRPr/>
              </a:pPr>
              <a:t>11/05/2022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265B335D-1718-4660-8976-B33E2F7176C2}" type="slidenum">
              <a:rPr lang="en-GB"/>
              <a:pPr>
                <a:defRPr/>
              </a:pPr>
              <a:t>‹#›</a:t>
            </a:fld>
            <a:endParaRPr lang="en-GB"/>
          </a:p>
        </p:txBody>
      </p:sp>
    </p:spTree>
    <p:extLst>
      <p:ext uri="{BB962C8B-B14F-4D97-AF65-F5344CB8AC3E}">
        <p14:creationId xmlns:p14="http://schemas.microsoft.com/office/powerpoint/2010/main" val="769675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griffith.ox.ac.uk/gri/tut-files/Carter_051122.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Ethnography#cite_note-13"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pPr fontAlgn="base">
                <a:spcBef>
                  <a:spcPct val="0"/>
                </a:spcBef>
                <a:spcAft>
                  <a:spcPct val="0"/>
                </a:spcAft>
              </a:pPr>
              <a:t>1</a:t>
            </a:fld>
            <a:endParaRPr lang="en-GB" altLang="en-US" dirty="0"/>
          </a:p>
        </p:txBody>
      </p:sp>
    </p:spTree>
    <p:extLst>
      <p:ext uri="{BB962C8B-B14F-4D97-AF65-F5344CB8AC3E}">
        <p14:creationId xmlns:p14="http://schemas.microsoft.com/office/powerpoint/2010/main" val="1773943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effectLst/>
              </a:rPr>
              <a:t>A journal can cover a range of activities, a log, a blog, diaries, field notes,</a:t>
            </a:r>
            <a:r>
              <a:rPr lang="en-GB" i="1" baseline="0" dirty="0">
                <a:effectLst/>
              </a:rPr>
              <a:t> a range of formats BUT all are understood to mean a piece of reflective writing, recording the process, a set of experiences, and analysing their meaning, often through the process of on-going recording of events. </a:t>
            </a:r>
            <a:r>
              <a:rPr lang="en-GB" i="1" dirty="0">
                <a:effectLst/>
              </a:rPr>
              <a:t>… How do you write field notes, or a journal? What goes into them? How do you write about what you are learning? Do they come with experience ? Do you get taught them at </a:t>
            </a:r>
            <a:r>
              <a:rPr lang="en-GB" i="1" dirty="0" err="1">
                <a:effectLst/>
              </a:rPr>
              <a:t>uni</a:t>
            </a:r>
            <a:r>
              <a:rPr lang="en-GB" i="1" dirty="0">
                <a:effectLst/>
              </a:rPr>
              <a:t>? How much of your observations do you record? If you were to write everything – there would be no time for anything else -. We could only write a portion of what we observe. Perhaps only the salient portions…I don’t really know the answers to any of these questions – for you as they tend to be intensely personal things.</a:t>
            </a:r>
            <a:r>
              <a:rPr lang="en-GB" i="1" baseline="0" dirty="0">
                <a:effectLst/>
              </a:rPr>
              <a:t> But like many things new at university this is the start of a process that feeds into your development as an archaeologist, anthropologist or whatever.</a:t>
            </a:r>
            <a:r>
              <a:rPr lang="en-GB" i="1" dirty="0">
                <a:effectLst/>
              </a:rPr>
              <a:t>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a:t>
            </a:fld>
            <a:endParaRPr lang="en-GB"/>
          </a:p>
        </p:txBody>
      </p:sp>
    </p:spTree>
    <p:extLst>
      <p:ext uri="{BB962C8B-B14F-4D97-AF65-F5344CB8AC3E}">
        <p14:creationId xmlns:p14="http://schemas.microsoft.com/office/powerpoint/2010/main" val="2068951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3</a:t>
            </a:fld>
            <a:endParaRPr lang="en-GB"/>
          </a:p>
        </p:txBody>
      </p:sp>
    </p:spTree>
    <p:extLst>
      <p:ext uri="{BB962C8B-B14F-4D97-AF65-F5344CB8AC3E}">
        <p14:creationId xmlns:p14="http://schemas.microsoft.com/office/powerpoint/2010/main" val="3219688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a:solidFill>
                  <a:schemeClr val="bg1"/>
                </a:solidFill>
                <a:effectLst/>
                <a:latin typeface="+mn-lt"/>
                <a:ea typeface="+mn-ea"/>
                <a:cs typeface="+mn-cs"/>
              </a:rPr>
              <a:t>A primary source provides direct or first hand evidence about an event, object, person, or work of art.  Primary sources provide the original materials on which other research is based and enable students and other researchers to get as close as possible to what actually happened during a particular event or time period</a:t>
            </a:r>
          </a:p>
          <a:p>
            <a:endParaRPr lang="en-GB" sz="1100" b="0" kern="1200" dirty="0">
              <a:solidFill>
                <a:schemeClr val="bg1"/>
              </a:solidFill>
              <a:effectLst/>
              <a:latin typeface="+mn-lt"/>
              <a:ea typeface="+mn-ea"/>
              <a:cs typeface="+mn-cs"/>
            </a:endParaRPr>
          </a:p>
          <a:p>
            <a:r>
              <a:rPr lang="en-GB" sz="1100" dirty="0"/>
              <a:t>May indicate the social and economic status of the author.</a:t>
            </a:r>
          </a:p>
          <a:p>
            <a:r>
              <a:rPr lang="en-GB" sz="1100" dirty="0"/>
              <a:t>May offer insight into the emotional state of the author.</a:t>
            </a:r>
          </a:p>
          <a:p>
            <a:endParaRPr lang="en-GB" sz="1100" b="0" dirty="0">
              <a:solidFill>
                <a:schemeClr val="bg1"/>
              </a:solidFill>
            </a:endParaRPr>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4</a:t>
            </a:fld>
            <a:endParaRPr lang="en-GB"/>
          </a:p>
        </p:txBody>
      </p:sp>
    </p:spTree>
    <p:extLst>
      <p:ext uri="{BB962C8B-B14F-4D97-AF65-F5344CB8AC3E}">
        <p14:creationId xmlns:p14="http://schemas.microsoft.com/office/powerpoint/2010/main" val="4142861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Tutankhamun: Anatomy of an Excavation. Howard Carter's diaries and journals.</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first excavation season in the tomb of Tutankhamun. Part 1: October 28 to December 31, 1922</a:t>
            </a:r>
          </a:p>
          <a:p>
            <a:r>
              <a:rPr lang="en-GB" sz="1200" b="0" kern="1200" dirty="0">
                <a:solidFill>
                  <a:schemeClr val="tx1"/>
                </a:solidFill>
                <a:effectLst/>
                <a:latin typeface="+mn-lt"/>
                <a:ea typeface="+mn-ea"/>
                <a:cs typeface="+mn-cs"/>
                <a:hlinkClick r:id="rId3"/>
              </a:rPr>
              <a:t>Sunday, November 5.</a:t>
            </a:r>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Discovered tomb under tomb of Ramses VI</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Investigated same &amp; found seals intact.</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It took the whole of the preceding day and most of this day to free this excavation before the upper margins of the staircase could be demarcated on its four sides. As first conjectured it proved to be an opening (about 4 </a:t>
            </a:r>
            <a:r>
              <a:rPr lang="en-GB" sz="1200" b="0" kern="1200" dirty="0" err="1">
                <a:solidFill>
                  <a:schemeClr val="tx1"/>
                </a:solidFill>
                <a:effectLst/>
                <a:latin typeface="+mn-lt"/>
                <a:ea typeface="+mn-ea"/>
                <a:cs typeface="+mn-cs"/>
              </a:rPr>
              <a:t>ms</a:t>
            </a:r>
            <a:r>
              <a:rPr lang="en-GB" sz="1200" b="0" kern="1200" dirty="0">
                <a:solidFill>
                  <a:schemeClr val="tx1"/>
                </a:solidFill>
                <a:effectLst/>
                <a:latin typeface="+mn-lt"/>
                <a:ea typeface="+mn-ea"/>
                <a:cs typeface="+mn-cs"/>
              </a:rPr>
              <a:t> x 1.60 </a:t>
            </a:r>
            <a:r>
              <a:rPr lang="en-GB" sz="1200" b="0" kern="1200" dirty="0" err="1">
                <a:solidFill>
                  <a:schemeClr val="tx1"/>
                </a:solidFill>
                <a:effectLst/>
                <a:latin typeface="+mn-lt"/>
                <a:ea typeface="+mn-ea"/>
                <a:cs typeface="+mn-cs"/>
              </a:rPr>
              <a:t>ms</a:t>
            </a:r>
            <a:r>
              <a:rPr lang="en-GB" sz="1200" b="0" kern="1200" dirty="0">
                <a:solidFill>
                  <a:schemeClr val="tx1"/>
                </a:solidFill>
                <a:effectLst/>
                <a:latin typeface="+mn-lt"/>
                <a:ea typeface="+mn-ea"/>
                <a:cs typeface="+mn-cs"/>
              </a:rPr>
              <a:t>) excavated in the bed-rock, with its W. end abutting against the rock slope of the small hillock in which Ramses VI had excavated his tomb. As the work proceeded we found that the western end of the cutting receded under the slope of the rock, and thus was partly roofed over by the overhanging rock.</a:t>
            </a:r>
          </a:p>
          <a:p>
            <a:r>
              <a:rPr lang="en-GB" sz="1200" b="0" kern="1200" dirty="0">
                <a:solidFill>
                  <a:schemeClr val="tx1"/>
                </a:solidFill>
                <a:effectLst/>
                <a:latin typeface="+mn-lt"/>
                <a:ea typeface="+mn-ea"/>
                <a:cs typeface="+mn-cs"/>
              </a:rPr>
              <a:t>Towards sunset we had cleared down to the level of the 12th step, which was sufficient to expose a large part of the upper portion of a plastered and sealed doorway. Here before us was sufficient evidence to show that it really was an entrance to a tomb, and by the seals, to all outward appearances that it was intact.</a:t>
            </a:r>
          </a:p>
          <a:p>
            <a:r>
              <a:rPr lang="en-GB" sz="1200" b="0" kern="1200" dirty="0">
                <a:solidFill>
                  <a:schemeClr val="tx1"/>
                </a:solidFill>
                <a:effectLst/>
                <a:latin typeface="+mn-lt"/>
                <a:ea typeface="+mn-ea"/>
                <a:cs typeface="+mn-cs"/>
              </a:rPr>
              <a:t>I examined this exposed portion of the sealed doorway and noticed that the only decipherable impressions of the seals were those of the well-known Royal Necropolis seal, i.e., Anubis (symbolizing a king) over nine foes.</a:t>
            </a:r>
          </a:p>
          <a:p>
            <a:r>
              <a:rPr lang="en-GB" sz="1200" b="0" kern="1200" dirty="0">
                <a:solidFill>
                  <a:schemeClr val="tx1"/>
                </a:solidFill>
                <a:effectLst/>
                <a:latin typeface="+mn-lt"/>
                <a:ea typeface="+mn-ea"/>
                <a:cs typeface="+mn-cs"/>
              </a:rPr>
              <a:t>With the evidence of these seals, and the fact that the workmen's huts, which in all probabilities dated from the time of the construction of </a:t>
            </a:r>
            <a:r>
              <a:rPr lang="en-GB" sz="1200" b="0" kern="1200" dirty="0" err="1">
                <a:solidFill>
                  <a:schemeClr val="tx1"/>
                </a:solidFill>
                <a:effectLst/>
                <a:latin typeface="+mn-lt"/>
                <a:ea typeface="+mn-ea"/>
                <a:cs typeface="+mn-cs"/>
              </a:rPr>
              <a:t>Rameses</a:t>
            </a:r>
            <a:r>
              <a:rPr lang="en-GB" sz="1200" b="0" kern="1200" dirty="0">
                <a:solidFill>
                  <a:schemeClr val="tx1"/>
                </a:solidFill>
                <a:effectLst/>
                <a:latin typeface="+mn-lt"/>
                <a:ea typeface="+mn-ea"/>
                <a:cs typeface="+mn-cs"/>
              </a:rPr>
              <a:t> VI's tomb, were built over the mouth of the entrance of this newly discovered tomb without apparently disturbing it, it was clear that its content would be undisturbed at least since the </a:t>
            </a:r>
            <a:r>
              <a:rPr lang="en-GB" sz="1200" b="0" kern="1200" dirty="0" err="1">
                <a:solidFill>
                  <a:schemeClr val="tx1"/>
                </a:solidFill>
                <a:effectLst/>
                <a:latin typeface="+mn-lt"/>
                <a:ea typeface="+mn-ea"/>
                <a:cs typeface="+mn-cs"/>
              </a:rPr>
              <a:t>XXth</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Dyn</a:t>
            </a:r>
            <a:r>
              <a:rPr lang="en-GB" sz="1200" b="0" kern="1200" dirty="0">
                <a:solidFill>
                  <a:schemeClr val="tx1"/>
                </a:solidFill>
                <a:effectLst/>
                <a:latin typeface="+mn-lt"/>
                <a:ea typeface="+mn-ea"/>
                <a:cs typeface="+mn-cs"/>
              </a:rPr>
              <a:t>.</a:t>
            </a:r>
          </a:p>
          <a:p>
            <a:r>
              <a:rPr lang="en-GB" sz="1200" b="0" kern="1200" dirty="0">
                <a:solidFill>
                  <a:schemeClr val="tx1"/>
                </a:solidFill>
                <a:effectLst/>
                <a:latin typeface="+mn-lt"/>
                <a:ea typeface="+mn-ea"/>
                <a:cs typeface="+mn-cs"/>
              </a:rPr>
              <a:t>The seal-impressions suggested that it belonged to somebody of high standing but at that time I had not found any indications as to whom.</a:t>
            </a:r>
          </a:p>
          <a:p>
            <a:r>
              <a:rPr lang="en-GB" sz="1200" b="0" kern="1200" dirty="0">
                <a:solidFill>
                  <a:schemeClr val="tx1"/>
                </a:solidFill>
                <a:effectLst/>
                <a:latin typeface="+mn-lt"/>
                <a:ea typeface="+mn-ea"/>
                <a:cs typeface="+mn-cs"/>
              </a:rPr>
              <a:t>I noticed at the top of the doorway, where some of the cement-like plaster had fallen away, a heavy wooden lintel. To assure myself of the method in which the doorway was blocked, I made a small hole under this wooden lintel - the R. hand corner, about 35 x 15 </a:t>
            </a:r>
            <a:r>
              <a:rPr lang="en-GB" sz="1200" b="0" kern="1200" dirty="0" err="1">
                <a:solidFill>
                  <a:schemeClr val="tx1"/>
                </a:solidFill>
                <a:effectLst/>
                <a:latin typeface="+mn-lt"/>
                <a:ea typeface="+mn-ea"/>
                <a:cs typeface="+mn-cs"/>
              </a:rPr>
              <a:t>cms</a:t>
            </a:r>
            <a:r>
              <a:rPr lang="en-GB" sz="1200" b="0" kern="1200" dirty="0">
                <a:solidFill>
                  <a:schemeClr val="tx1"/>
                </a:solidFill>
                <a:effectLst/>
                <a:latin typeface="+mn-lt"/>
                <a:ea typeface="+mn-ea"/>
                <a:cs typeface="+mn-cs"/>
              </a:rPr>
              <a:t> in size. By this hole I was able to perceive with the aid of an electrical torch that a passage beyond was completely filled with stones and rubble up to its ceiling, which was again evidence of something that had required careful closing. It was a thrilling moment for an excavator, quite alone save his native staff of workmen, to suddenly find himself, after so many years of toilsome work, on the verge of what looked like a magnificent discovery - an untouched tomb. With certain reluctance I reclosed the small hole that I had made, and returned to another careful search among the seals to see if I could not find some indication that would point to the identity of the owner, but it was of no avail for the small space bared by my excavation did not expose any impression sufficiently clear to be made out, other than that of the Royal Necropolis seal already mentioned.</a:t>
            </a:r>
          </a:p>
          <a:p>
            <a:r>
              <a:rPr lang="en-GB" sz="1200" b="0" kern="1200" dirty="0">
                <a:solidFill>
                  <a:schemeClr val="tx1"/>
                </a:solidFill>
                <a:effectLst/>
                <a:latin typeface="+mn-lt"/>
                <a:ea typeface="+mn-ea"/>
                <a:cs typeface="+mn-cs"/>
              </a:rPr>
              <a:t>Though I was satisfied that I was on the verge of perhaps a magnificent find, probably one of the missing tombs that I had been seeking for many years, I was much puzzled by the smallness of the opening in comparison with those of other royal tombs in the valley. Its design was certainly of the </a:t>
            </a:r>
            <a:r>
              <a:rPr lang="en-GB" sz="1200" b="0" kern="1200" dirty="0" err="1">
                <a:solidFill>
                  <a:schemeClr val="tx1"/>
                </a:solidFill>
                <a:effectLst/>
                <a:latin typeface="+mn-lt"/>
                <a:ea typeface="+mn-ea"/>
                <a:cs typeface="+mn-cs"/>
              </a:rPr>
              <a:t>XVIIIth</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Dyn</a:t>
            </a:r>
            <a:r>
              <a:rPr lang="en-GB" sz="1200" b="0" kern="1200" dirty="0">
                <a:solidFill>
                  <a:schemeClr val="tx1"/>
                </a:solidFill>
                <a:effectLst/>
                <a:latin typeface="+mn-lt"/>
                <a:ea typeface="+mn-ea"/>
                <a:cs typeface="+mn-cs"/>
              </a:rPr>
              <a:t>. Could it be the tomb of a noble, buried there by royal consent? Or was it a royal cache? As far as my investigations had gone there was absolutely nothing to tell me. Had I known that by digging a few inches deeper I would have exposed seal impressions showing </a:t>
            </a:r>
            <a:r>
              <a:rPr lang="en-GB" sz="1200" b="0" kern="1200" dirty="0" err="1">
                <a:solidFill>
                  <a:schemeClr val="tx1"/>
                </a:solidFill>
                <a:effectLst/>
                <a:latin typeface="+mn-lt"/>
                <a:ea typeface="+mn-ea"/>
                <a:cs typeface="+mn-cs"/>
              </a:rPr>
              <a:t>Tut.ankh.Amen's</a:t>
            </a:r>
            <a:r>
              <a:rPr lang="en-GB" sz="1200" b="0" kern="1200" dirty="0">
                <a:solidFill>
                  <a:schemeClr val="tx1"/>
                </a:solidFill>
                <a:effectLst/>
                <a:latin typeface="+mn-lt"/>
                <a:ea typeface="+mn-ea"/>
                <a:cs typeface="+mn-cs"/>
              </a:rPr>
              <a:t> insignia distinctly I would have fervently worked on and set my mind at rest, but as it was, it was getting late, the night had fast set in, the full moon had risen high in the eastern heavens,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5</a:t>
            </a:fld>
            <a:endParaRPr lang="en-GB"/>
          </a:p>
        </p:txBody>
      </p:sp>
    </p:spTree>
    <p:extLst>
      <p:ext uri="{BB962C8B-B14F-4D97-AF65-F5344CB8AC3E}">
        <p14:creationId xmlns:p14="http://schemas.microsoft.com/office/powerpoint/2010/main" val="478262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6</a:t>
            </a:fld>
            <a:endParaRPr lang="en-GB"/>
          </a:p>
        </p:txBody>
      </p:sp>
    </p:spTree>
    <p:extLst>
      <p:ext uri="{BB962C8B-B14F-4D97-AF65-F5344CB8AC3E}">
        <p14:creationId xmlns:p14="http://schemas.microsoft.com/office/powerpoint/2010/main" val="1876729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I refilled the excavation for protection, and with my men selected for the occasion - they like myself delighted beyond all expectation - I returned home and cabled to Ld. C. (then in England) the following message:-</a:t>
            </a:r>
          </a:p>
          <a:p>
            <a:r>
              <a:rPr lang="en-GB" sz="1200" b="0" kern="1200" dirty="0">
                <a:solidFill>
                  <a:schemeClr val="tx1"/>
                </a:solidFill>
                <a:effectLst/>
                <a:latin typeface="+mn-lt"/>
                <a:ea typeface="+mn-ea"/>
                <a:cs typeface="+mn-cs"/>
              </a:rPr>
              <a:t>"At last have made wonderful discovery in Valley; a magnificent tomb with seals intact; re-covered same for your arrival; congratulations"</a:t>
            </a:r>
          </a:p>
          <a:p>
            <a:r>
              <a:rPr lang="en-GB" dirty="0"/>
              <a:t>Put this along side his published account – and what does this tell us about the</a:t>
            </a:r>
            <a:r>
              <a:rPr lang="en-GB" baseline="0" dirty="0"/>
              <a:t> </a:t>
            </a:r>
            <a:r>
              <a:rPr lang="en-GB" dirty="0"/>
              <a:t>man?</a:t>
            </a:r>
          </a:p>
          <a:p>
            <a:endParaRPr lang="en-GB" dirty="0"/>
          </a:p>
          <a:p>
            <a:r>
              <a:rPr lang="en-GB" dirty="0"/>
              <a:t>Given that he is that methodical – how much trust do</a:t>
            </a:r>
            <a:r>
              <a:rPr lang="en-GB" baseline="0" dirty="0"/>
              <a:t> we then place in him and his account – compared to him being gung-ho, impetuous, etc.</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7</a:t>
            </a:fld>
            <a:endParaRPr lang="en-GB"/>
          </a:p>
        </p:txBody>
      </p:sp>
    </p:spTree>
    <p:extLst>
      <p:ext uri="{BB962C8B-B14F-4D97-AF65-F5344CB8AC3E}">
        <p14:creationId xmlns:p14="http://schemas.microsoft.com/office/powerpoint/2010/main" val="395866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We can see from Carter’s account that he carefully documents</a:t>
            </a:r>
            <a:r>
              <a:rPr lang="en-GB" baseline="0" dirty="0">
                <a:effectLst/>
              </a:rPr>
              <a:t> the process, records the events, but also his feelings, he is apprehensive, cautious, and also poetic at times. He tries to make sense of what he sees with what he has learnt, what he knows about the various activities in Egypt, the workers huts on top tell him it has to be untouched form 20 Dynasty. It gives us insight to him (the author) but he as a researcher is not questioned, his authority, his integrity etc. is not part of the evaluation process. </a:t>
            </a:r>
          </a:p>
          <a:p>
            <a:r>
              <a:rPr lang="en-GB" baseline="0" dirty="0">
                <a:effectLst/>
              </a:rPr>
              <a:t>In some methodologies, the researcher is questioned, by themselves, this is often where people are involved and we are aware that we can have a great influence on other people. I</a:t>
            </a:r>
            <a:r>
              <a:rPr lang="en-GB" dirty="0">
                <a:effectLst/>
              </a:rPr>
              <a:t>n order to make the data collection and interpretation transparent, such as</a:t>
            </a:r>
            <a:r>
              <a:rPr lang="en-GB" baseline="0" dirty="0">
                <a:effectLst/>
              </a:rPr>
              <a:t> </a:t>
            </a:r>
            <a:r>
              <a:rPr lang="en-GB" dirty="0">
                <a:effectLst/>
              </a:rPr>
              <a:t>researchers creating ethnographies often attempt to be "reflexive". Reflexivity refers to the researcher's aim "to explore the ways in which [the] researcher's involvement with a particular study influences, acts upon and informs such research".</a:t>
            </a:r>
            <a:r>
              <a:rPr lang="en-GB" b="0" i="0" baseline="30000" dirty="0">
                <a:effectLst/>
                <a:hlinkClick r:id="rId3"/>
              </a:rPr>
              <a:t>[13]</a:t>
            </a:r>
            <a:r>
              <a:rPr lang="en-GB" dirty="0">
                <a:effectLst/>
              </a:rPr>
              <a:t> Despite these attempts of reflexivity, no researcher can be totally unbiased. This factor has provided a basis to criticize ethnography.</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8</a:t>
            </a:fld>
            <a:endParaRPr lang="en-GB"/>
          </a:p>
        </p:txBody>
      </p:sp>
    </p:spTree>
    <p:extLst>
      <p:ext uri="{BB962C8B-B14F-4D97-AF65-F5344CB8AC3E}">
        <p14:creationId xmlns:p14="http://schemas.microsoft.com/office/powerpoint/2010/main" val="2319316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see I measure – when in Pakistan worked after </a:t>
            </a:r>
            <a:r>
              <a:rPr lang="en-GB" dirty="0" err="1"/>
              <a:t>Mags</a:t>
            </a:r>
            <a:r>
              <a:rPr lang="en-GB" dirty="0"/>
              <a:t> – everything referred to food – fossil bones were ‘mars bar’ sized, make the standardisation difficult</a:t>
            </a:r>
            <a:r>
              <a:rPr lang="en-GB" baseline="0" dirty="0"/>
              <a:t> BUT are able to follow the logic. In Field notes (Or Lab notes – do next year) the emphasis is on accuracy of recording, following the instructions, or brief, observing protocols – here measurements on various parts of the anatomy which when interpreted as a whole, a collection, may tell us </a:t>
            </a:r>
            <a:r>
              <a:rPr lang="en-GB" baseline="0" dirty="0" err="1"/>
              <a:t>soemthign</a:t>
            </a:r>
            <a:r>
              <a:rPr lang="en-GB" baseline="0" dirty="0"/>
              <a:t> about behaviour patters – his lo didn’t need to use their legs a lot! </a:t>
            </a:r>
          </a:p>
          <a:p>
            <a:r>
              <a:rPr lang="en-GB" baseline="0" dirty="0"/>
              <a:t>What were the protocols for the surveying with the </a:t>
            </a:r>
            <a:r>
              <a:rPr lang="en-GB" baseline="0" dirty="0" err="1"/>
              <a:t>wots’it</a:t>
            </a:r>
            <a:r>
              <a:rPr lang="en-GB" baseline="0" dirty="0"/>
              <a:t> machine (no metal, one person does the machine that goes ping, one does the recording etc. so inaccuracies are kept to a minimum)</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9</a:t>
            </a:fld>
            <a:endParaRPr lang="en-GB"/>
          </a:p>
        </p:txBody>
      </p:sp>
    </p:spTree>
    <p:extLst>
      <p:ext uri="{BB962C8B-B14F-4D97-AF65-F5344CB8AC3E}">
        <p14:creationId xmlns:p14="http://schemas.microsoft.com/office/powerpoint/2010/main" val="1009716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 write in the field, the bare minimum:</a:t>
            </a:r>
            <a:endParaRPr lang="en-GB" dirty="0"/>
          </a:p>
          <a:p>
            <a:r>
              <a:rPr lang="en-GB" dirty="0"/>
              <a:t>Date &amp; time</a:t>
            </a:r>
          </a:p>
          <a:p>
            <a:r>
              <a:rPr lang="en-GB" dirty="0"/>
              <a:t>Who &amp; where</a:t>
            </a:r>
          </a:p>
          <a:p>
            <a:r>
              <a:rPr lang="en-GB" dirty="0"/>
              <a:t>Note where people are placed in relation to each other/main objects (</a:t>
            </a:r>
            <a:r>
              <a:rPr lang="en-GB" dirty="0" err="1"/>
              <a:t>i.e</a:t>
            </a:r>
            <a:r>
              <a:rPr lang="en-GB" dirty="0"/>
              <a:t> where was ‘</a:t>
            </a:r>
          </a:p>
          <a:p>
            <a:r>
              <a:rPr lang="en-GB" dirty="0"/>
              <a:t>2zero2, what is zero?)</a:t>
            </a:r>
          </a:p>
          <a:p>
            <a:r>
              <a:rPr lang="en-GB" dirty="0"/>
              <a:t>Dot point* main topics of discussion/event flows/observations</a:t>
            </a:r>
          </a:p>
          <a:p>
            <a:r>
              <a:rPr lang="en-GB" dirty="0"/>
              <a:t>Record </a:t>
            </a:r>
            <a:r>
              <a:rPr lang="en-GB" i="1" dirty="0"/>
              <a:t>verbatim</a:t>
            </a:r>
            <a:r>
              <a:rPr lang="en-GB" dirty="0"/>
              <a:t> any key quotes</a:t>
            </a:r>
          </a:p>
          <a:p>
            <a:r>
              <a:rPr lang="en-GB" dirty="0"/>
              <a:t>Record any questions the situation raises for you that require later clarification or follow up</a:t>
            </a:r>
          </a:p>
          <a:p>
            <a:r>
              <a:rPr lang="en-GB" dirty="0"/>
              <a:t>Record any ideas/creative zaps/insights you have whilst in-situ (place is </a:t>
            </a:r>
            <a:r>
              <a:rPr lang="en-GB" i="1" dirty="0"/>
              <a:t>powerful</a:t>
            </a:r>
            <a:r>
              <a:rPr lang="en-GB" dirty="0"/>
              <a:t>)</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10</a:t>
            </a:fld>
            <a:endParaRPr lang="en-GB"/>
          </a:p>
        </p:txBody>
      </p:sp>
    </p:spTree>
    <p:extLst>
      <p:ext uri="{BB962C8B-B14F-4D97-AF65-F5344CB8AC3E}">
        <p14:creationId xmlns:p14="http://schemas.microsoft.com/office/powerpoint/2010/main" val="2551917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base" latinLnBrk="0" hangingPunct="1">
              <a:lnSpc>
                <a:spcPct val="100000"/>
              </a:lnSpc>
              <a:spcBef>
                <a:spcPct val="30000"/>
              </a:spcBef>
              <a:spcAft>
                <a:spcPct val="0"/>
              </a:spcAft>
              <a:buClrTx/>
              <a:buSzTx/>
              <a:buFontTx/>
              <a:buNone/>
              <a:tabLst/>
              <a:defRPr/>
            </a:pPr>
            <a:r>
              <a:rPr lang="en-GB" dirty="0"/>
              <a:t>ALL work should be supported</a:t>
            </a:r>
            <a:r>
              <a:rPr lang="en-GB" baseline="0" dirty="0"/>
              <a:t> wherever possible, Hierarchy of supporting points and thoughts.</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11</a:t>
            </a:fld>
            <a:endParaRPr lang="en-GB"/>
          </a:p>
        </p:txBody>
      </p:sp>
    </p:spTree>
    <p:extLst>
      <p:ext uri="{BB962C8B-B14F-4D97-AF65-F5344CB8AC3E}">
        <p14:creationId xmlns:p14="http://schemas.microsoft.com/office/powerpoint/2010/main" val="3271174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point is, you do them for you. They are your record of learning, recording, understanding, interpretation. YOU decide what detail</a:t>
            </a:r>
            <a:r>
              <a:rPr lang="en-GB" baseline="0" dirty="0"/>
              <a:t> Is included, what the focus will be, what sense to make of them. They are your questions that you are constructing as you go along.</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12</a:t>
            </a:fld>
            <a:endParaRPr lang="en-GB"/>
          </a:p>
        </p:txBody>
      </p:sp>
    </p:spTree>
    <p:extLst>
      <p:ext uri="{BB962C8B-B14F-4D97-AF65-F5344CB8AC3E}">
        <p14:creationId xmlns:p14="http://schemas.microsoft.com/office/powerpoint/2010/main" val="350124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journal/field note book.</a:t>
            </a:r>
          </a:p>
          <a:p>
            <a:r>
              <a:rPr lang="en-GB" sz="1200" kern="1200" dirty="0">
                <a:solidFill>
                  <a:schemeClr val="tx1"/>
                </a:solidFill>
                <a:effectLst/>
                <a:latin typeface="+mn-lt"/>
                <a:ea typeface="+mn-ea"/>
                <a:cs typeface="+mn-cs"/>
              </a:rPr>
              <a:t>. Your field notes at the things you write a weekly account of. It is a record of factual events, thoughts, feelings etc. Who you worked with what roles each took in task, your role within the group etc. Your assessment task is to do a reflective report that sums up your experience, reflects on your experience and learning. IN the past students have commented on, if things, activities or information, took them by surprise, were unexpected, were easier that they thought. Equally students comment on the converse! Often we do things but actually not know the theory behind what the task is for, or why we do it this way.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Students often comment on how hard the theory may be, to understand how a map works from a lecture is hard but then to engage in a practical way often makes it easier. It is easier to see the point if you do it.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Your field notes should become a record of your learning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For a field note book is personal to you, It can become part of the archive, often crucial to interpretations of sites at a later date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What do you record?</a:t>
            </a:r>
          </a:p>
          <a:p>
            <a:r>
              <a:rPr lang="en-GB" sz="1200" kern="1200" dirty="0">
                <a:solidFill>
                  <a:schemeClr val="tx1"/>
                </a:solidFill>
                <a:effectLst/>
                <a:latin typeface="+mn-lt"/>
                <a:ea typeface="+mn-ea"/>
                <a:cs typeface="+mn-cs"/>
              </a:rPr>
              <a:t>Everything.</a:t>
            </a:r>
          </a:p>
          <a:p>
            <a:r>
              <a:rPr lang="en-GB" sz="1200" kern="1200" dirty="0">
                <a:solidFill>
                  <a:schemeClr val="tx1"/>
                </a:solidFill>
                <a:effectLst/>
                <a:latin typeface="+mn-lt"/>
                <a:ea typeface="+mn-ea"/>
                <a:cs typeface="+mn-cs"/>
              </a:rPr>
              <a:t>Factual detail, day, date, weather, time of year/season What you actually do, what is the lecture on, what does it cover, where does it sit within the discipline?</a:t>
            </a:r>
          </a:p>
          <a:p>
            <a:r>
              <a:rPr lang="en-GB" sz="1200" kern="1200" dirty="0">
                <a:solidFill>
                  <a:schemeClr val="tx1"/>
                </a:solidFill>
                <a:effectLst/>
                <a:latin typeface="+mn-lt"/>
                <a:ea typeface="+mn-ea"/>
                <a:cs typeface="+mn-cs"/>
              </a:rPr>
              <a:t>Record you learning basic skills that are the absolute essentials of being an archaeologists, reading maps, survey, planning, plotting, data generation.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 are creating an understanding on a flat platform, i.e. paper form, for elucidating the three dimensional world.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Purpose? To reflect on your learning at various stages of the module to where you were when you started, how have you moved and how far along the learning curve.</a:t>
            </a:r>
          </a:p>
          <a:p>
            <a:r>
              <a:rPr lang="en-GB" sz="1200" kern="1200" dirty="0">
                <a:solidFill>
                  <a:schemeClr val="tx1"/>
                </a:solidFill>
                <a:effectLst/>
                <a:latin typeface="+mn-lt"/>
                <a:ea typeface="+mn-ea"/>
                <a:cs typeface="+mn-cs"/>
              </a:rPr>
              <a:t>Sketch, scan and photograph what you do. You may all produce a plot or diagram but make sure you have a copy of it. Be warned - all students are expected to produce your own written work. For all you are collaborating on each task you will have your own interpretation of it.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Your field notes you write anyway you want. You hand write these, usually, and keep them. However, your reflective report is what you hand in for assessment. You hand this in electronically via Moodle. It should include a reflection on a number of learning events supported by wider reading along with any illustrative material as well.</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13</a:t>
            </a:fld>
            <a:endParaRPr lang="en-GB"/>
          </a:p>
        </p:txBody>
      </p:sp>
    </p:spTree>
    <p:extLst>
      <p:ext uri="{BB962C8B-B14F-4D97-AF65-F5344CB8AC3E}">
        <p14:creationId xmlns:p14="http://schemas.microsoft.com/office/powerpoint/2010/main" val="2976544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a:t>Click to edit Master subtitle style</a:t>
            </a:r>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11/05/2022</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2316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11/05/2022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20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11/05/2022</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133769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11/05/2022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397759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11/05/2022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1665330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11/05/2022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276558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11/05/2022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3515797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11/05/2022</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344386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11/05/2022</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411866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11/05/2022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116091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11/05/2022</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411859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a:t>Click to edit Master title style</a:t>
            </a:r>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11/05/2022</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0" r:id="rId5"/>
    <p:sldLayoutId id="2147483681" r:id="rId6"/>
    <p:sldLayoutId id="2147483685" r:id="rId7"/>
    <p:sldLayoutId id="2147483686" r:id="rId8"/>
    <p:sldLayoutId id="2147483687" r:id="rId9"/>
    <p:sldLayoutId id="2147483682" r:id="rId10"/>
    <p:sldLayoutId id="2147483688"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news.artnet.com/art-world/king-tut-photos-color-359033" TargetMode="Externa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ubtitle 3"/>
          <p:cNvSpPr>
            <a:spLocks noGrp="1"/>
          </p:cNvSpPr>
          <p:nvPr>
            <p:ph type="subTitle" idx="1"/>
          </p:nvPr>
        </p:nvSpPr>
        <p:spPr>
          <a:xfrm>
            <a:off x="323850" y="1828800"/>
            <a:ext cx="8439150" cy="1500188"/>
          </a:xfrm>
        </p:spPr>
        <p:txBody>
          <a:bodyPr/>
          <a:lstStyle/>
          <a:p>
            <a:r>
              <a:rPr lang="en-GB" altLang="en-US" sz="2800" dirty="0"/>
              <a:t>Journals, Field-Notes</a:t>
            </a:r>
          </a:p>
        </p:txBody>
      </p:sp>
      <p:sp>
        <p:nvSpPr>
          <p:cNvPr id="8196" name="TextBox 4"/>
          <p:cNvSpPr txBox="1">
            <a:spLocks noChangeArrowheads="1"/>
          </p:cNvSpPr>
          <p:nvPr/>
        </p:nvSpPr>
        <p:spPr bwMode="auto">
          <a:xfrm>
            <a:off x="1331913" y="5732463"/>
            <a:ext cx="47719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dirty="0"/>
              <a:t>Introduction to Fieldwork</a:t>
            </a:r>
          </a:p>
          <a:p>
            <a:r>
              <a:rPr lang="en-GB" altLang="en-US" dirty="0"/>
              <a:t>School of Archaeology, History and Anthropology</a:t>
            </a:r>
          </a:p>
        </p:txBody>
      </p:sp>
      <p:sp>
        <p:nvSpPr>
          <p:cNvPr id="2" name="Title 1"/>
          <p:cNvSpPr>
            <a:spLocks noGrp="1"/>
          </p:cNvSpPr>
          <p:nvPr>
            <p:ph type="ctrTitle"/>
          </p:nvPr>
        </p:nvSpPr>
        <p:spPr>
          <a:xfrm>
            <a:off x="251520" y="3355848"/>
            <a:ext cx="8511480" cy="1673352"/>
          </a:xfrm>
        </p:spPr>
        <p:txBody>
          <a:bodyPr/>
          <a:lstStyle/>
          <a:p>
            <a:pPr fontAlgn="auto">
              <a:spcAft>
                <a:spcPts val="0"/>
              </a:spcAft>
              <a:defRPr/>
            </a:pPr>
            <a:r>
              <a:rPr lang="en-GB" sz="4400" dirty="0">
                <a:solidFill>
                  <a:schemeClr val="accent1">
                    <a:satMod val="150000"/>
                  </a:schemeClr>
                </a:solidFill>
              </a:rPr>
              <a:t>Archaeologies in the ’field’</a:t>
            </a:r>
            <a:endParaRPr lang="en-GB" sz="2800" dirty="0">
              <a:solidFill>
                <a:schemeClr val="accent1">
                  <a:satMod val="1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Field notes</a:t>
            </a:r>
          </a:p>
        </p:txBody>
      </p:sp>
      <p:pic>
        <p:nvPicPr>
          <p:cNvPr id="4" name="Picture 3"/>
          <p:cNvPicPr>
            <a:picLocks noChangeAspect="1"/>
          </p:cNvPicPr>
          <p:nvPr/>
        </p:nvPicPr>
        <p:blipFill rotWithShape="1">
          <a:blip r:embed="rId3"/>
          <a:srcRect r="6024" b="7208"/>
          <a:stretch/>
        </p:blipFill>
        <p:spPr>
          <a:xfrm>
            <a:off x="3851921" y="1586256"/>
            <a:ext cx="5292080" cy="4002985"/>
          </a:xfrm>
          <a:prstGeom prst="rect">
            <a:avLst/>
          </a:prstGeom>
        </p:spPr>
      </p:pic>
      <p:sp>
        <p:nvSpPr>
          <p:cNvPr id="3" name="Content Placeholder 2"/>
          <p:cNvSpPr>
            <a:spLocks noGrp="1"/>
          </p:cNvSpPr>
          <p:nvPr>
            <p:ph idx="1"/>
          </p:nvPr>
        </p:nvSpPr>
        <p:spPr>
          <a:xfrm>
            <a:off x="323528" y="2636912"/>
            <a:ext cx="4005953" cy="4625975"/>
          </a:xfrm>
        </p:spPr>
        <p:txBody>
          <a:bodyPr/>
          <a:lstStyle/>
          <a:p>
            <a:r>
              <a:rPr lang="en-GB" dirty="0"/>
              <a:t>What are they?</a:t>
            </a:r>
          </a:p>
          <a:p>
            <a:r>
              <a:rPr lang="en-GB" dirty="0"/>
              <a:t>Who does them?</a:t>
            </a:r>
          </a:p>
          <a:p>
            <a:r>
              <a:rPr lang="en-GB" dirty="0"/>
              <a:t>Why do them?</a:t>
            </a:r>
          </a:p>
          <a:p>
            <a:r>
              <a:rPr lang="en-GB" dirty="0"/>
              <a:t>Who are they for?</a:t>
            </a:r>
          </a:p>
        </p:txBody>
      </p:sp>
      <p:sp>
        <p:nvSpPr>
          <p:cNvPr id="5" name="Rectangle 4"/>
          <p:cNvSpPr/>
          <p:nvPr/>
        </p:nvSpPr>
        <p:spPr>
          <a:xfrm>
            <a:off x="1475656" y="5639039"/>
            <a:ext cx="6264696" cy="923330"/>
          </a:xfrm>
          <a:prstGeom prst="rect">
            <a:avLst/>
          </a:prstGeom>
        </p:spPr>
        <p:txBody>
          <a:bodyPr wrap="square">
            <a:spAutoFit/>
          </a:bodyPr>
          <a:lstStyle/>
          <a:p>
            <a:r>
              <a:rPr lang="en-GB" dirty="0"/>
              <a:t>Peruvian archaeologist, Jorge </a:t>
            </a:r>
            <a:r>
              <a:rPr lang="en-GB" dirty="0" err="1"/>
              <a:t>Zegarra</a:t>
            </a:r>
            <a:r>
              <a:rPr lang="en-GB" dirty="0"/>
              <a:t> </a:t>
            </a:r>
            <a:r>
              <a:rPr lang="en-GB" dirty="0" err="1"/>
              <a:t>Galdos</a:t>
            </a:r>
            <a:r>
              <a:rPr lang="en-GB" dirty="0"/>
              <a:t>, journal from 60 years ago relating to the excavation of </a:t>
            </a:r>
            <a:r>
              <a:rPr lang="en-GB" dirty="0" err="1"/>
              <a:t>Huallamarca</a:t>
            </a:r>
            <a:r>
              <a:rPr lang="en-GB" dirty="0"/>
              <a:t>, an ancient pyramid in one of Lima, capital of Peru.</a:t>
            </a:r>
          </a:p>
        </p:txBody>
      </p:sp>
    </p:spTree>
    <p:extLst>
      <p:ext uri="{BB962C8B-B14F-4D97-AF65-F5344CB8AC3E}">
        <p14:creationId xmlns:p14="http://schemas.microsoft.com/office/powerpoint/2010/main" val="2612846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Field notes</a:t>
            </a:r>
          </a:p>
        </p:txBody>
      </p:sp>
      <p:sp>
        <p:nvSpPr>
          <p:cNvPr id="3" name="Content Placeholder 2"/>
          <p:cNvSpPr>
            <a:spLocks noGrp="1"/>
          </p:cNvSpPr>
          <p:nvPr>
            <p:ph idx="1"/>
          </p:nvPr>
        </p:nvSpPr>
        <p:spPr>
          <a:xfrm>
            <a:off x="422031" y="1916832"/>
            <a:ext cx="8721969" cy="4625975"/>
          </a:xfrm>
        </p:spPr>
        <p:txBody>
          <a:bodyPr/>
          <a:lstStyle/>
          <a:p>
            <a:r>
              <a:rPr lang="en-GB" dirty="0"/>
              <a:t>Not the preserve of archaeologists</a:t>
            </a:r>
          </a:p>
          <a:p>
            <a:pPr lvl="1"/>
            <a:r>
              <a:rPr lang="en-GB" dirty="0"/>
              <a:t>Anthropology</a:t>
            </a:r>
          </a:p>
          <a:p>
            <a:pPr lvl="1"/>
            <a:r>
              <a:rPr lang="en-GB" dirty="0"/>
              <a:t>History</a:t>
            </a:r>
          </a:p>
          <a:p>
            <a:pPr lvl="1"/>
            <a:r>
              <a:rPr lang="en-GB" dirty="0"/>
              <a:t>Psychology</a:t>
            </a:r>
          </a:p>
          <a:p>
            <a:pPr lvl="1"/>
            <a:r>
              <a:rPr lang="en-GB" dirty="0"/>
              <a:t>Geography </a:t>
            </a:r>
          </a:p>
          <a:p>
            <a:r>
              <a:rPr lang="en-GB" dirty="0"/>
              <a:t>But each discipline uses them differently</a:t>
            </a:r>
          </a:p>
          <a:p>
            <a:r>
              <a:rPr lang="en-GB" dirty="0"/>
              <a:t>Stems from basic notion of ‘data’ and how we understand that data be used, what it is for - ultimately.</a:t>
            </a:r>
          </a:p>
          <a:p>
            <a:endParaRPr lang="en-GB" dirty="0"/>
          </a:p>
        </p:txBody>
      </p:sp>
    </p:spTree>
    <p:extLst>
      <p:ext uri="{BB962C8B-B14F-4D97-AF65-F5344CB8AC3E}">
        <p14:creationId xmlns:p14="http://schemas.microsoft.com/office/powerpoint/2010/main" val="518208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166" y="188640"/>
            <a:ext cx="8229600" cy="1252728"/>
          </a:xfrm>
        </p:spPr>
        <p:txBody>
          <a:bodyPr/>
          <a:lstStyle/>
          <a:p>
            <a:r>
              <a:rPr lang="en-GB" dirty="0"/>
              <a:t>Sources of data</a:t>
            </a:r>
          </a:p>
        </p:txBody>
      </p:sp>
      <p:sp>
        <p:nvSpPr>
          <p:cNvPr id="3" name="Content Placeholder 2"/>
          <p:cNvSpPr>
            <a:spLocks noGrp="1"/>
          </p:cNvSpPr>
          <p:nvPr>
            <p:ph idx="1"/>
          </p:nvPr>
        </p:nvSpPr>
        <p:spPr/>
        <p:txBody>
          <a:bodyPr/>
          <a:lstStyle/>
          <a:p>
            <a:r>
              <a:rPr lang="en-GB" dirty="0"/>
              <a:t>Considered a ‘primary’ source</a:t>
            </a:r>
          </a:p>
          <a:p>
            <a:pPr lvl="1"/>
            <a:r>
              <a:rPr lang="en-GB" dirty="0"/>
              <a:t>Original material</a:t>
            </a:r>
          </a:p>
          <a:p>
            <a:pPr lvl="1"/>
            <a:r>
              <a:rPr lang="en-GB" dirty="0"/>
              <a:t>Gets ‘close’ to events – what actually happened</a:t>
            </a:r>
          </a:p>
          <a:p>
            <a:pPr lvl="1"/>
            <a:r>
              <a:rPr lang="en-GB" dirty="0"/>
              <a:t>Allows reconstruction – hugely important for us</a:t>
            </a:r>
          </a:p>
          <a:p>
            <a:pPr lvl="1"/>
            <a:r>
              <a:rPr lang="en-GB" dirty="0"/>
              <a:t>= Preservation by </a:t>
            </a:r>
            <a:r>
              <a:rPr lang="en-GB" dirty="0">
                <a:solidFill>
                  <a:schemeClr val="accent2"/>
                </a:solidFill>
              </a:rPr>
              <a:t>record</a:t>
            </a:r>
          </a:p>
          <a:p>
            <a:r>
              <a:rPr lang="en-GB" dirty="0"/>
              <a:t>Can tell us about the author and/or period - social or emotional, character of etc.</a:t>
            </a:r>
          </a:p>
          <a:p>
            <a:pPr marL="457200" lvl="1" indent="0">
              <a:buNone/>
            </a:pPr>
            <a:r>
              <a:rPr lang="en-GB" dirty="0"/>
              <a:t>For example…… </a:t>
            </a:r>
          </a:p>
        </p:txBody>
      </p:sp>
    </p:spTree>
    <p:extLst>
      <p:ext uri="{BB962C8B-B14F-4D97-AF65-F5344CB8AC3E}">
        <p14:creationId xmlns:p14="http://schemas.microsoft.com/office/powerpoint/2010/main" val="3604726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People: a time and place – but who?</a:t>
            </a:r>
          </a:p>
        </p:txBody>
      </p:sp>
      <p:sp>
        <p:nvSpPr>
          <p:cNvPr id="3" name="Content Placeholder 2"/>
          <p:cNvSpPr>
            <a:spLocks noGrp="1"/>
          </p:cNvSpPr>
          <p:nvPr>
            <p:ph idx="1"/>
          </p:nvPr>
        </p:nvSpPr>
        <p:spPr>
          <a:xfrm>
            <a:off x="457200" y="1556792"/>
            <a:ext cx="8229600" cy="4625975"/>
          </a:xfrm>
        </p:spPr>
        <p:txBody>
          <a:bodyPr/>
          <a:lstStyle/>
          <a:p>
            <a:pPr marL="119062" indent="0">
              <a:buNone/>
            </a:pPr>
            <a:r>
              <a:rPr lang="en-GB" sz="3000" dirty="0"/>
              <a:t>“It took the whole of the preceding day and most of this day to free this excavation before the upper margins of the staircase could be demarcated on its four sides…. sufficient to expose a large part of the upper portion of a plastered and sealed doorway……I was able to perceive with the aid of an electrical torch that a passage beyond was completely filled with stones and rubble up to its ceiling….. With certain reluctance I reclosed the small hole that I had made…..”</a:t>
            </a:r>
          </a:p>
          <a:p>
            <a:endParaRPr lang="en-GB" dirty="0"/>
          </a:p>
        </p:txBody>
      </p:sp>
    </p:spTree>
    <p:extLst>
      <p:ext uri="{BB962C8B-B14F-4D97-AF65-F5344CB8AC3E}">
        <p14:creationId xmlns:p14="http://schemas.microsoft.com/office/powerpoint/2010/main" val="129810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i="1" dirty="0"/>
            </a:br>
            <a:r>
              <a:rPr lang="en-GB" sz="4800" b="0" dirty="0" err="1">
                <a:solidFill>
                  <a:schemeClr val="accent1"/>
                </a:solidFill>
              </a:rPr>
              <a:t>Tut.ankh.Amen</a:t>
            </a:r>
            <a:br>
              <a:rPr lang="en-GB" i="1" dirty="0"/>
            </a:br>
            <a:endParaRPr lang="en-GB" dirty="0"/>
          </a:p>
        </p:txBody>
      </p:sp>
      <p:sp>
        <p:nvSpPr>
          <p:cNvPr id="6" name="Content Placeholder 5"/>
          <p:cNvSpPr>
            <a:spLocks noGrp="1"/>
          </p:cNvSpPr>
          <p:nvPr>
            <p:ph idx="1"/>
          </p:nvPr>
        </p:nvSpPr>
        <p:spPr/>
        <p:txBody>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0344" y="1916832"/>
            <a:ext cx="5703656" cy="427217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654342"/>
            <a:ext cx="3625973" cy="4797152"/>
          </a:xfrm>
          <a:prstGeom prst="rect">
            <a:avLst/>
          </a:prstGeom>
        </p:spPr>
      </p:pic>
      <p:sp>
        <p:nvSpPr>
          <p:cNvPr id="8" name="Rectangle 7"/>
          <p:cNvSpPr/>
          <p:nvPr/>
        </p:nvSpPr>
        <p:spPr>
          <a:xfrm>
            <a:off x="3625972" y="6128328"/>
            <a:ext cx="5410523" cy="523220"/>
          </a:xfrm>
          <a:prstGeom prst="rect">
            <a:avLst/>
          </a:prstGeom>
        </p:spPr>
        <p:txBody>
          <a:bodyPr wrap="square">
            <a:spAutoFit/>
          </a:bodyPr>
          <a:lstStyle/>
          <a:p>
            <a:r>
              <a:rPr lang="en-GB" sz="1400" dirty="0">
                <a:hlinkClick r:id="rId5"/>
              </a:rPr>
              <a:t>https://news.artnet.com/art-world/king-tut-photos-color-359033</a:t>
            </a:r>
            <a:r>
              <a:rPr lang="en-GB" sz="1400" dirty="0"/>
              <a:t> Photo: Courtesy the Griffith Institute, colorization by </a:t>
            </a:r>
            <a:r>
              <a:rPr lang="en-GB" sz="1400" dirty="0" err="1"/>
              <a:t>Dynamichrome</a:t>
            </a:r>
            <a:endParaRPr lang="en-GB" sz="1400" dirty="0"/>
          </a:p>
        </p:txBody>
      </p:sp>
    </p:spTree>
    <p:extLst>
      <p:ext uri="{BB962C8B-B14F-4D97-AF65-F5344CB8AC3E}">
        <p14:creationId xmlns:p14="http://schemas.microsoft.com/office/powerpoint/2010/main" val="449067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435280" cy="1252728"/>
          </a:xfrm>
        </p:spPr>
        <p:txBody>
          <a:bodyPr>
            <a:normAutofit fontScale="90000"/>
          </a:bodyPr>
          <a:lstStyle/>
          <a:p>
            <a:r>
              <a:rPr lang="en-GB" dirty="0"/>
              <a:t>What does this tell us about the man?</a:t>
            </a:r>
          </a:p>
        </p:txBody>
      </p:sp>
      <p:sp>
        <p:nvSpPr>
          <p:cNvPr id="3" name="Content Placeholder 2"/>
          <p:cNvSpPr>
            <a:spLocks noGrp="1"/>
          </p:cNvSpPr>
          <p:nvPr>
            <p:ph idx="1"/>
          </p:nvPr>
        </p:nvSpPr>
        <p:spPr>
          <a:xfrm>
            <a:off x="430705" y="1628800"/>
            <a:ext cx="8229600" cy="4625975"/>
          </a:xfrm>
        </p:spPr>
        <p:txBody>
          <a:bodyPr/>
          <a:lstStyle/>
          <a:p>
            <a:pPr marL="119062" indent="0">
              <a:buNone/>
            </a:pPr>
            <a:r>
              <a:rPr lang="en-GB" sz="2800" dirty="0"/>
              <a:t>“I refilled the excavation for protection, and with my men selected for the occasion - they like myself delighted beyond all expectation - I returned home and cabled to Ld. C. (then in England) the following message:-”</a:t>
            </a:r>
          </a:p>
          <a:p>
            <a:pPr marL="119062" indent="0">
              <a:buNone/>
            </a:pPr>
            <a:r>
              <a:rPr lang="en-GB" sz="2800" i="1" dirty="0"/>
              <a:t>"At last have made wonderful discovery in Valley; a magnificent tomb with seals intact; re-covered same for your arrival; congratulations“ </a:t>
            </a:r>
          </a:p>
          <a:p>
            <a:pPr marL="119062" indent="0">
              <a:buNone/>
            </a:pPr>
            <a:endParaRPr lang="en-GB" sz="2800" i="1" dirty="0"/>
          </a:p>
          <a:p>
            <a:pPr marL="119062" indent="0">
              <a:buNone/>
            </a:pPr>
            <a:r>
              <a:rPr lang="en-GB" sz="2800" i="1" dirty="0"/>
              <a:t> </a:t>
            </a:r>
            <a:r>
              <a:rPr lang="en-GB" sz="2800" dirty="0"/>
              <a:t>extracts from Howard Carter journal</a:t>
            </a:r>
          </a:p>
          <a:p>
            <a:pPr marL="119062" indent="0">
              <a:buNone/>
            </a:pPr>
            <a:r>
              <a:rPr lang="en-GB" sz="2800" dirty="0"/>
              <a:t> Part 1: October 28 to December 31, 1922</a:t>
            </a:r>
          </a:p>
          <a:p>
            <a:pPr marL="119062" indent="0">
              <a:buNone/>
            </a:pPr>
            <a:br>
              <a:rPr lang="en-GB" sz="2800" dirty="0"/>
            </a:br>
            <a:endParaRPr lang="en-GB" sz="2800" dirty="0"/>
          </a:p>
          <a:p>
            <a:endParaRPr lang="en-GB" dirty="0"/>
          </a:p>
        </p:txBody>
      </p:sp>
    </p:spTree>
    <p:extLst>
      <p:ext uri="{BB962C8B-B14F-4D97-AF65-F5344CB8AC3E}">
        <p14:creationId xmlns:p14="http://schemas.microsoft.com/office/powerpoint/2010/main" val="1337831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Methodology: different perspective </a:t>
            </a:r>
          </a:p>
        </p:txBody>
      </p:sp>
      <p:sp>
        <p:nvSpPr>
          <p:cNvPr id="4" name="Content Placeholder 3"/>
          <p:cNvSpPr>
            <a:spLocks noGrp="1"/>
          </p:cNvSpPr>
          <p:nvPr>
            <p:ph idx="1"/>
          </p:nvPr>
        </p:nvSpPr>
        <p:spPr/>
        <p:txBody>
          <a:bodyPr/>
          <a:lstStyle/>
          <a:p>
            <a:r>
              <a:rPr lang="en-GB" dirty="0"/>
              <a:t>Reflective – thoughtful, evaluative, insightful regarding something you want to understand</a:t>
            </a:r>
          </a:p>
          <a:p>
            <a:pPr lvl="1"/>
            <a:r>
              <a:rPr lang="en-GB" dirty="0"/>
              <a:t>An event, or body of knowledge, attempts to understand what you know now compared to what you knew before</a:t>
            </a:r>
          </a:p>
          <a:p>
            <a:r>
              <a:rPr lang="en-GB" dirty="0"/>
              <a:t>Reflexive – personal insight – of your position</a:t>
            </a:r>
          </a:p>
          <a:p>
            <a:pPr lvl="1"/>
            <a:r>
              <a:rPr lang="en-GB" dirty="0"/>
              <a:t>questions yourself, as a researcher, your stance – tries to be ‘unbiased’ whilst acknowledging that we are and how do we ‘deal’ with that. </a:t>
            </a:r>
          </a:p>
          <a:p>
            <a:endParaRPr lang="en-GB" dirty="0"/>
          </a:p>
        </p:txBody>
      </p:sp>
    </p:spTree>
    <p:extLst>
      <p:ext uri="{BB962C8B-B14F-4D97-AF65-F5344CB8AC3E}">
        <p14:creationId xmlns:p14="http://schemas.microsoft.com/office/powerpoint/2010/main" val="3977502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for you </a:t>
            </a:r>
            <a:r>
              <a:rPr lang="en-GB" u="sng" dirty="0"/>
              <a:t>and</a:t>
            </a:r>
            <a:r>
              <a:rPr lang="en-GB" dirty="0"/>
              <a:t> others</a:t>
            </a:r>
          </a:p>
        </p:txBody>
      </p:sp>
      <p:sp>
        <p:nvSpPr>
          <p:cNvPr id="4" name="Content Placeholder 3"/>
          <p:cNvSpPr>
            <a:spLocks noGrp="1"/>
          </p:cNvSpPr>
          <p:nvPr>
            <p:ph idx="1"/>
          </p:nvPr>
        </p:nvSpPr>
        <p:spPr>
          <a:xfrm>
            <a:off x="107504" y="1774825"/>
            <a:ext cx="3888432" cy="4625975"/>
          </a:xfrm>
        </p:spPr>
        <p:txBody>
          <a:bodyPr/>
          <a:lstStyle/>
          <a:p>
            <a:r>
              <a:rPr lang="en-GB" sz="2400" dirty="0"/>
              <a:t>My field journal note from Louise’s site in Cyprus</a:t>
            </a:r>
          </a:p>
          <a:p>
            <a:r>
              <a:rPr lang="en-GB" sz="2400" dirty="0"/>
              <a:t>Relate to measurements of the skeletal remains</a:t>
            </a:r>
          </a:p>
          <a:p>
            <a:r>
              <a:rPr lang="en-GB" sz="2400" dirty="0"/>
              <a:t>Done in 2012 – so a long time ago for me to remember the details</a:t>
            </a:r>
          </a:p>
          <a:p>
            <a:r>
              <a:rPr lang="en-GB" sz="2400" dirty="0"/>
              <a:t>Inform me as I write up </a:t>
            </a:r>
          </a:p>
          <a:p>
            <a:r>
              <a:rPr lang="en-GB" sz="2400" dirty="0"/>
              <a:t>Become part of the site ‘archive’ to be used by others</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3116"/>
          <a:stretch/>
        </p:blipFill>
        <p:spPr>
          <a:xfrm rot="10800000">
            <a:off x="3995936" y="1844824"/>
            <a:ext cx="4838252" cy="4176464"/>
          </a:xfrm>
          <a:prstGeom prst="rect">
            <a:avLst/>
          </a:prstGeom>
        </p:spPr>
      </p:pic>
      <p:sp>
        <p:nvSpPr>
          <p:cNvPr id="5" name="TextBox 4"/>
          <p:cNvSpPr txBox="1"/>
          <p:nvPr/>
        </p:nvSpPr>
        <p:spPr>
          <a:xfrm>
            <a:off x="3491880" y="6108461"/>
            <a:ext cx="5525743" cy="369332"/>
          </a:xfrm>
          <a:prstGeom prst="rect">
            <a:avLst/>
          </a:prstGeom>
          <a:noFill/>
        </p:spPr>
        <p:txBody>
          <a:bodyPr wrap="none" rtlCol="0">
            <a:spAutoFit/>
          </a:bodyPr>
          <a:lstStyle/>
          <a:p>
            <a:r>
              <a:rPr lang="en-GB" dirty="0"/>
              <a:t>Note relating to the left lower leg (femur) measurements</a:t>
            </a:r>
          </a:p>
        </p:txBody>
      </p:sp>
    </p:spTree>
    <p:extLst>
      <p:ext uri="{BB962C8B-B14F-4D97-AF65-F5344CB8AC3E}">
        <p14:creationId xmlns:p14="http://schemas.microsoft.com/office/powerpoint/2010/main" val="2250617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to include: just what to write</a:t>
            </a:r>
          </a:p>
        </p:txBody>
      </p:sp>
      <p:sp>
        <p:nvSpPr>
          <p:cNvPr id="4" name="Content Placeholder 3"/>
          <p:cNvSpPr>
            <a:spLocks noGrp="1"/>
          </p:cNvSpPr>
          <p:nvPr>
            <p:ph idx="1"/>
          </p:nvPr>
        </p:nvSpPr>
        <p:spPr>
          <a:xfrm>
            <a:off x="-29834" y="1484784"/>
            <a:ext cx="6495819" cy="4968552"/>
          </a:xfrm>
        </p:spPr>
        <p:txBody>
          <a:bodyPr/>
          <a:lstStyle/>
          <a:p>
            <a:r>
              <a:rPr lang="en-GB" dirty="0"/>
              <a:t>Date, place, time</a:t>
            </a:r>
          </a:p>
          <a:p>
            <a:r>
              <a:rPr lang="en-GB" dirty="0"/>
              <a:t>Main topics covered</a:t>
            </a:r>
          </a:p>
          <a:p>
            <a:pPr lvl="1"/>
            <a:r>
              <a:rPr lang="en-GB" dirty="0"/>
              <a:t>Observations</a:t>
            </a:r>
          </a:p>
          <a:p>
            <a:pPr lvl="1"/>
            <a:r>
              <a:rPr lang="en-GB" dirty="0"/>
              <a:t>Ideas</a:t>
            </a:r>
          </a:p>
          <a:p>
            <a:pPr lvl="1"/>
            <a:r>
              <a:rPr lang="en-GB" dirty="0"/>
              <a:t>Thoughts</a:t>
            </a:r>
          </a:p>
          <a:p>
            <a:r>
              <a:rPr lang="en-GB" dirty="0"/>
              <a:t>Who else involved– for group work </a:t>
            </a:r>
          </a:p>
          <a:p>
            <a:pPr lvl="1"/>
            <a:r>
              <a:rPr lang="en-GB" dirty="0"/>
              <a:t>helps you locate &amp; check details later</a:t>
            </a:r>
          </a:p>
          <a:p>
            <a:pPr lvl="1"/>
            <a:r>
              <a:rPr lang="en-GB" dirty="0"/>
              <a:t>what equipment did you all need </a:t>
            </a:r>
          </a:p>
          <a:p>
            <a:pPr lvl="1"/>
            <a:r>
              <a:rPr lang="en-GB" dirty="0"/>
              <a:t>What roles did you all take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832140" y="2528900"/>
            <a:ext cx="3744416" cy="2808312"/>
          </a:xfrm>
          <a:prstGeom prst="rect">
            <a:avLst/>
          </a:prstGeom>
        </p:spPr>
      </p:pic>
    </p:spTree>
    <p:extLst>
      <p:ext uri="{BB962C8B-B14F-4D97-AF65-F5344CB8AC3E}">
        <p14:creationId xmlns:p14="http://schemas.microsoft.com/office/powerpoint/2010/main" val="3646647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to include: Should I reference?</a:t>
            </a:r>
          </a:p>
        </p:txBody>
      </p:sp>
      <p:sp>
        <p:nvSpPr>
          <p:cNvPr id="3" name="Content Placeholder 2"/>
          <p:cNvSpPr>
            <a:spLocks noGrp="1"/>
          </p:cNvSpPr>
          <p:nvPr>
            <p:ph idx="1"/>
          </p:nvPr>
        </p:nvSpPr>
        <p:spPr>
          <a:xfrm>
            <a:off x="457200" y="1774824"/>
            <a:ext cx="8229600" cy="4625975"/>
          </a:xfrm>
        </p:spPr>
        <p:txBody>
          <a:bodyPr/>
          <a:lstStyle/>
          <a:p>
            <a:r>
              <a:rPr lang="en-GB" dirty="0"/>
              <a:t>? Why would you ask this question?</a:t>
            </a:r>
          </a:p>
          <a:p>
            <a:pPr marL="119062" indent="0">
              <a:buNone/>
            </a:pPr>
            <a:r>
              <a:rPr lang="en-GB" dirty="0"/>
              <a:t>	What do you think?</a:t>
            </a:r>
          </a:p>
          <a:p>
            <a:endParaRPr lang="en-GB" dirty="0"/>
          </a:p>
          <a:p>
            <a:r>
              <a:rPr lang="en-GB" b="1" dirty="0"/>
              <a:t>ALL work should ALWAYS be supported </a:t>
            </a:r>
          </a:p>
          <a:p>
            <a:pPr lvl="1"/>
            <a:r>
              <a:rPr lang="en-GB" dirty="0"/>
              <a:t>Personal observation</a:t>
            </a:r>
          </a:p>
          <a:p>
            <a:pPr lvl="1"/>
            <a:r>
              <a:rPr lang="en-GB" dirty="0"/>
              <a:t>Communications (Pers. Com.)</a:t>
            </a:r>
          </a:p>
          <a:p>
            <a:pPr lvl="1"/>
            <a:r>
              <a:rPr lang="en-GB" dirty="0"/>
              <a:t>Lecture notes/instructions</a:t>
            </a:r>
          </a:p>
          <a:p>
            <a:pPr lvl="1"/>
            <a:r>
              <a:rPr lang="en-GB" b="1" dirty="0"/>
              <a:t>PLUS </a:t>
            </a:r>
            <a:r>
              <a:rPr lang="en-GB" b="1" dirty="0">
                <a:solidFill>
                  <a:srgbClr val="00B0F0"/>
                </a:solidFill>
                <a:effectLst>
                  <a:outerShdw blurRad="38100" dist="38100" dir="2700000" algn="tl">
                    <a:srgbClr val="000000">
                      <a:alpha val="43137"/>
                    </a:srgbClr>
                  </a:outerShdw>
                </a:effectLst>
              </a:rPr>
              <a:t>reading</a:t>
            </a:r>
            <a:r>
              <a:rPr lang="en-GB" b="1" dirty="0"/>
              <a:t>, field methodology is well documented in the literature</a:t>
            </a:r>
          </a:p>
        </p:txBody>
      </p:sp>
      <p:sp>
        <p:nvSpPr>
          <p:cNvPr id="7" name="Down Arrow 6"/>
          <p:cNvSpPr/>
          <p:nvPr/>
        </p:nvSpPr>
        <p:spPr>
          <a:xfrm>
            <a:off x="457200" y="4087812"/>
            <a:ext cx="442392" cy="20774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7236296" y="4087812"/>
            <a:ext cx="432048" cy="20774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668344" y="4087812"/>
            <a:ext cx="1296143" cy="369332"/>
          </a:xfrm>
          <a:prstGeom prst="rect">
            <a:avLst/>
          </a:prstGeom>
          <a:noFill/>
        </p:spPr>
        <p:txBody>
          <a:bodyPr wrap="square" rtlCol="0">
            <a:spAutoFit/>
          </a:bodyPr>
          <a:lstStyle/>
          <a:p>
            <a:r>
              <a:rPr lang="en-GB" dirty="0"/>
              <a:t>Minimum</a:t>
            </a:r>
          </a:p>
        </p:txBody>
      </p:sp>
    </p:spTree>
    <p:extLst>
      <p:ext uri="{BB962C8B-B14F-4D97-AF65-F5344CB8AC3E}">
        <p14:creationId xmlns:p14="http://schemas.microsoft.com/office/powerpoint/2010/main" val="3915410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it’s your experience</a:t>
            </a:r>
          </a:p>
        </p:txBody>
      </p:sp>
      <p:sp>
        <p:nvSpPr>
          <p:cNvPr id="6" name="TextBox 5"/>
          <p:cNvSpPr txBox="1"/>
          <p:nvPr/>
        </p:nvSpPr>
        <p:spPr>
          <a:xfrm>
            <a:off x="179512" y="2276872"/>
            <a:ext cx="4248472" cy="3785652"/>
          </a:xfrm>
          <a:prstGeom prst="rect">
            <a:avLst/>
          </a:prstGeom>
          <a:noFill/>
        </p:spPr>
        <p:txBody>
          <a:bodyPr wrap="square" rtlCol="0">
            <a:spAutoFit/>
          </a:bodyPr>
          <a:lstStyle/>
          <a:p>
            <a:r>
              <a:rPr lang="en-GB" sz="2400" dirty="0"/>
              <a:t>The point is, you do them for YOU. They are your record of your learning, recording, your understanding, interpretation. </a:t>
            </a:r>
          </a:p>
          <a:p>
            <a:endParaRPr lang="en-GB" sz="2400" dirty="0"/>
          </a:p>
          <a:p>
            <a:r>
              <a:rPr lang="en-GB" sz="2400" dirty="0"/>
              <a:t>YOU decide what detail Is included, what the focus will be, what sense to make of them. They are your questions that you are constructing as you go along.</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4175617" y="2236334"/>
            <a:ext cx="5155637" cy="3866728"/>
          </a:xfrm>
          <a:prstGeom prst="rect">
            <a:avLst/>
          </a:prstGeom>
        </p:spPr>
      </p:pic>
    </p:spTree>
    <p:extLst>
      <p:ext uri="{BB962C8B-B14F-4D97-AF65-F5344CB8AC3E}">
        <p14:creationId xmlns:p14="http://schemas.microsoft.com/office/powerpoint/2010/main" val="1652598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15896"/>
            <a:ext cx="8229600" cy="1252728"/>
          </a:xfrm>
        </p:spPr>
        <p:txBody>
          <a:bodyPr>
            <a:normAutofit/>
          </a:bodyPr>
          <a:lstStyle/>
          <a:p>
            <a:r>
              <a:rPr lang="en-GB" sz="3100" dirty="0"/>
              <a:t>What they are on the real world and for assessment….</a:t>
            </a:r>
          </a:p>
        </p:txBody>
      </p:sp>
      <p:sp>
        <p:nvSpPr>
          <p:cNvPr id="4" name="Content Placeholder 3"/>
          <p:cNvSpPr>
            <a:spLocks noGrp="1"/>
          </p:cNvSpPr>
          <p:nvPr>
            <p:ph idx="1"/>
          </p:nvPr>
        </p:nvSpPr>
        <p:spPr>
          <a:xfrm>
            <a:off x="0" y="1340768"/>
            <a:ext cx="5580112" cy="4625975"/>
          </a:xfrm>
        </p:spPr>
        <p:txBody>
          <a:bodyPr/>
          <a:lstStyle/>
          <a:p>
            <a:r>
              <a:rPr lang="en-GB" dirty="0"/>
              <a:t>Your field notes are the things you write a daily account</a:t>
            </a:r>
          </a:p>
          <a:p>
            <a:pPr lvl="1"/>
            <a:r>
              <a:rPr lang="en-GB" dirty="0"/>
              <a:t>Write them how you want</a:t>
            </a:r>
          </a:p>
          <a:p>
            <a:pPr lvl="1"/>
            <a:r>
              <a:rPr lang="en-GB" dirty="0"/>
              <a:t>Include what you want, what is meaningful to you</a:t>
            </a:r>
          </a:p>
          <a:p>
            <a:pPr lvl="2"/>
            <a:r>
              <a:rPr lang="en-GB" dirty="0"/>
              <a:t>Sketches, images, drawings, notes, bullet points, personal communications, </a:t>
            </a:r>
            <a:r>
              <a:rPr lang="en-GB" i="1" dirty="0"/>
              <a:t>aid memoirs</a:t>
            </a:r>
            <a:r>
              <a:rPr lang="en-GB" dirty="0"/>
              <a:t>, examples etc.</a:t>
            </a:r>
          </a:p>
          <a:p>
            <a:pPr lvl="1"/>
            <a:r>
              <a:rPr lang="en-GB" dirty="0"/>
              <a:t>Demonstrate your engagement factual or emotional, objective or subjective…..</a:t>
            </a:r>
          </a:p>
        </p:txBody>
      </p:sp>
      <p:pic>
        <p:nvPicPr>
          <p:cNvPr id="1026" name="Picture 2">
            <a:extLst>
              <a:ext uri="{FF2B5EF4-FFF2-40B4-BE49-F238E27FC236}">
                <a16:creationId xmlns:a16="http://schemas.microsoft.com/office/drawing/2014/main" id="{ABBFC785-FDEA-4540-A083-3506B33D80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30" t="3185"/>
          <a:stretch/>
        </p:blipFill>
        <p:spPr bwMode="auto">
          <a:xfrm>
            <a:off x="5580112" y="1595296"/>
            <a:ext cx="3252444" cy="4625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7206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1165</TotalTime>
  <Words>2924</Words>
  <Application>Microsoft Office PowerPoint</Application>
  <PresentationFormat>On-screen Show (4:3)</PresentationFormat>
  <Paragraphs>147</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Wingdings</vt:lpstr>
      <vt:lpstr>Wingdings 2</vt:lpstr>
      <vt:lpstr>Wingdings 3</vt:lpstr>
      <vt:lpstr>Module</vt:lpstr>
      <vt:lpstr>Archaeologies in the ’field’</vt:lpstr>
      <vt:lpstr>Journals and Field notes</vt:lpstr>
      <vt:lpstr>Journals and Field notes</vt:lpstr>
      <vt:lpstr>Sources of data</vt:lpstr>
      <vt:lpstr>People: a time and place – but who?</vt:lpstr>
      <vt:lpstr> Tut.ankh.Amen </vt:lpstr>
      <vt:lpstr>What does this tell us about the man?</vt:lpstr>
      <vt:lpstr>Methodology: different perspective </vt:lpstr>
      <vt:lpstr>Personal, for you and others</vt:lpstr>
      <vt:lpstr>What to include: just what to write</vt:lpstr>
      <vt:lpstr>What to include: Should I reference?</vt:lpstr>
      <vt:lpstr>Conclusion: it’s your experience</vt:lpstr>
      <vt:lpstr>What they are on the real world and for assessment….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Battlefield Trauma</dc:title>
  <dc:creator>Ros Coard</dc:creator>
  <cp:lastModifiedBy>Ros Coard</cp:lastModifiedBy>
  <cp:revision>83</cp:revision>
  <cp:lastPrinted>2016-03-21T13:46:59Z</cp:lastPrinted>
  <dcterms:created xsi:type="dcterms:W3CDTF">2014-04-08T15:02:52Z</dcterms:created>
  <dcterms:modified xsi:type="dcterms:W3CDTF">2022-05-11T09:19:18Z</dcterms:modified>
</cp:coreProperties>
</file>