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svg"/><Relationship Id="rId1" Type="http://schemas.openxmlformats.org/officeDocument/2006/relationships/image" Target="../media/image3.png"/><Relationship Id="rId6" Type="http://schemas.openxmlformats.org/officeDocument/2006/relationships/image" Target="../media/image9.svg"/><Relationship Id="rId5" Type="http://schemas.openxmlformats.org/officeDocument/2006/relationships/image" Target="../media/image5.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svg"/><Relationship Id="rId1" Type="http://schemas.openxmlformats.org/officeDocument/2006/relationships/image" Target="../media/image3.png"/><Relationship Id="rId6" Type="http://schemas.openxmlformats.org/officeDocument/2006/relationships/image" Target="../media/image9.svg"/><Relationship Id="rId5" Type="http://schemas.openxmlformats.org/officeDocument/2006/relationships/image" Target="../media/image5.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E7725D-6AB2-4A41-B804-D1A887F87D5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320C631-C03B-4339-B3F4-059444B7D52E}">
      <dgm:prSet/>
      <dgm:spPr/>
      <dgm:t>
        <a:bodyPr/>
        <a:lstStyle/>
        <a:p>
          <a:r>
            <a:rPr lang="en-US"/>
            <a:t>It is important to have skills that are necessary for employability and academic development.</a:t>
          </a:r>
        </a:p>
      </dgm:t>
    </dgm:pt>
    <dgm:pt modelId="{0C844B28-B616-4A5E-88E1-F4CB0B1BF7EA}" type="parTrans" cxnId="{DFA2135D-E77C-4BC5-A3BD-11CEB8C6FFC7}">
      <dgm:prSet/>
      <dgm:spPr/>
      <dgm:t>
        <a:bodyPr/>
        <a:lstStyle/>
        <a:p>
          <a:endParaRPr lang="en-US"/>
        </a:p>
      </dgm:t>
    </dgm:pt>
    <dgm:pt modelId="{4074CA12-4EEA-4FD8-B065-FAFF38C4C31E}" type="sibTrans" cxnId="{DFA2135D-E77C-4BC5-A3BD-11CEB8C6FFC7}">
      <dgm:prSet/>
      <dgm:spPr/>
      <dgm:t>
        <a:bodyPr/>
        <a:lstStyle/>
        <a:p>
          <a:endParaRPr lang="en-US"/>
        </a:p>
      </dgm:t>
    </dgm:pt>
    <dgm:pt modelId="{B84CD500-A34E-444D-BB46-16A648EB0AA5}">
      <dgm:prSet/>
      <dgm:spPr/>
      <dgm:t>
        <a:bodyPr/>
        <a:lstStyle/>
        <a:p>
          <a:r>
            <a:rPr lang="en-US"/>
            <a:t>Skill Development also assists individuals in choosing careers and finding the best career for themselves.</a:t>
          </a:r>
        </a:p>
      </dgm:t>
    </dgm:pt>
    <dgm:pt modelId="{573A46C9-D756-41DA-8215-AA5E20BE91C8}" type="parTrans" cxnId="{68250751-309D-4AA1-AA0F-40E8FB734034}">
      <dgm:prSet/>
      <dgm:spPr/>
      <dgm:t>
        <a:bodyPr/>
        <a:lstStyle/>
        <a:p>
          <a:endParaRPr lang="en-US"/>
        </a:p>
      </dgm:t>
    </dgm:pt>
    <dgm:pt modelId="{FCE35F25-D5BC-477C-A99A-E99651F4379D}" type="sibTrans" cxnId="{68250751-309D-4AA1-AA0F-40E8FB734034}">
      <dgm:prSet/>
      <dgm:spPr/>
      <dgm:t>
        <a:bodyPr/>
        <a:lstStyle/>
        <a:p>
          <a:endParaRPr lang="en-US"/>
        </a:p>
      </dgm:t>
    </dgm:pt>
    <dgm:pt modelId="{837BCB6E-95EB-4330-972E-2EE4F2A7CCBF}">
      <dgm:prSet/>
      <dgm:spPr/>
      <dgm:t>
        <a:bodyPr/>
        <a:lstStyle/>
        <a:p>
          <a:r>
            <a:rPr lang="en-US"/>
            <a:t>The purpose of this presentation is to assess my academic and employability skills for my future in logistics and operation management. </a:t>
          </a:r>
        </a:p>
      </dgm:t>
    </dgm:pt>
    <dgm:pt modelId="{B84C39FC-F689-4608-93AB-C0B39079E866}" type="parTrans" cxnId="{5D59A892-020A-4BE8-99F6-AB365841C330}">
      <dgm:prSet/>
      <dgm:spPr/>
      <dgm:t>
        <a:bodyPr/>
        <a:lstStyle/>
        <a:p>
          <a:endParaRPr lang="en-US"/>
        </a:p>
      </dgm:t>
    </dgm:pt>
    <dgm:pt modelId="{803FD68B-9AB0-41BE-B447-69D35FA494D2}" type="sibTrans" cxnId="{5D59A892-020A-4BE8-99F6-AB365841C330}">
      <dgm:prSet/>
      <dgm:spPr/>
      <dgm:t>
        <a:bodyPr/>
        <a:lstStyle/>
        <a:p>
          <a:endParaRPr lang="en-US"/>
        </a:p>
      </dgm:t>
    </dgm:pt>
    <dgm:pt modelId="{79CB43D4-2287-4C9C-A719-3695795EAA5D}" type="pres">
      <dgm:prSet presAssocID="{AAE7725D-6AB2-4A41-B804-D1A887F87D53}" presName="root" presStyleCnt="0">
        <dgm:presLayoutVars>
          <dgm:dir/>
          <dgm:resizeHandles val="exact"/>
        </dgm:presLayoutVars>
      </dgm:prSet>
      <dgm:spPr/>
      <dgm:t>
        <a:bodyPr/>
        <a:lstStyle/>
        <a:p>
          <a:endParaRPr lang="en-US"/>
        </a:p>
      </dgm:t>
    </dgm:pt>
    <dgm:pt modelId="{881EAB9C-82CF-4461-96B3-F6AD7A552C44}" type="pres">
      <dgm:prSet presAssocID="{F320C631-C03B-4339-B3F4-059444B7D52E}" presName="compNode" presStyleCnt="0"/>
      <dgm:spPr/>
    </dgm:pt>
    <dgm:pt modelId="{E22CCD7C-F90C-470A-9A62-3D40F999EE2F}" type="pres">
      <dgm:prSet presAssocID="{F320C631-C03B-4339-B3F4-059444B7D52E}" presName="bgRect" presStyleLbl="bgShp" presStyleIdx="0" presStyleCnt="3"/>
      <dgm:spPr/>
    </dgm:pt>
    <dgm:pt modelId="{86599353-419D-44CE-96AD-AC1118A4B1E6}" type="pres">
      <dgm:prSet presAssocID="{F320C631-C03B-4339-B3F4-059444B7D52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Classroom"/>
        </a:ext>
      </dgm:extLst>
    </dgm:pt>
    <dgm:pt modelId="{4F0BAE59-F841-45A9-B6A6-5740212101E1}" type="pres">
      <dgm:prSet presAssocID="{F320C631-C03B-4339-B3F4-059444B7D52E}" presName="spaceRect" presStyleCnt="0"/>
      <dgm:spPr/>
    </dgm:pt>
    <dgm:pt modelId="{830C78EE-ABB0-4782-B1B0-747DE3CC0FDF}" type="pres">
      <dgm:prSet presAssocID="{F320C631-C03B-4339-B3F4-059444B7D52E}" presName="parTx" presStyleLbl="revTx" presStyleIdx="0" presStyleCnt="3">
        <dgm:presLayoutVars>
          <dgm:chMax val="0"/>
          <dgm:chPref val="0"/>
        </dgm:presLayoutVars>
      </dgm:prSet>
      <dgm:spPr/>
      <dgm:t>
        <a:bodyPr/>
        <a:lstStyle/>
        <a:p>
          <a:endParaRPr lang="en-US"/>
        </a:p>
      </dgm:t>
    </dgm:pt>
    <dgm:pt modelId="{F162056A-DA1A-43BE-98CD-9B4102B099DC}" type="pres">
      <dgm:prSet presAssocID="{4074CA12-4EEA-4FD8-B065-FAFF38C4C31E}" presName="sibTrans" presStyleCnt="0"/>
      <dgm:spPr/>
    </dgm:pt>
    <dgm:pt modelId="{673E3DCA-7D61-4A9D-8FED-01B48DF6335B}" type="pres">
      <dgm:prSet presAssocID="{B84CD500-A34E-444D-BB46-16A648EB0AA5}" presName="compNode" presStyleCnt="0"/>
      <dgm:spPr/>
    </dgm:pt>
    <dgm:pt modelId="{F056C401-9AD8-4E2C-A5EE-F026C2228B07}" type="pres">
      <dgm:prSet presAssocID="{B84CD500-A34E-444D-BB46-16A648EB0AA5}" presName="bgRect" presStyleLbl="bgShp" presStyleIdx="1" presStyleCnt="3"/>
      <dgm:spPr/>
    </dgm:pt>
    <dgm:pt modelId="{E4D2A8C7-BD49-4804-9275-7BB4E25D741A}" type="pres">
      <dgm:prSet presAssocID="{B84CD500-A34E-444D-BB46-16A648EB0AA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EFB9B2E5-026F-4300-98AE-F338ABA0A6BA}" type="pres">
      <dgm:prSet presAssocID="{B84CD500-A34E-444D-BB46-16A648EB0AA5}" presName="spaceRect" presStyleCnt="0"/>
      <dgm:spPr/>
    </dgm:pt>
    <dgm:pt modelId="{001736E0-EFA4-497B-8A2A-1440C052886D}" type="pres">
      <dgm:prSet presAssocID="{B84CD500-A34E-444D-BB46-16A648EB0AA5}" presName="parTx" presStyleLbl="revTx" presStyleIdx="1" presStyleCnt="3">
        <dgm:presLayoutVars>
          <dgm:chMax val="0"/>
          <dgm:chPref val="0"/>
        </dgm:presLayoutVars>
      </dgm:prSet>
      <dgm:spPr/>
      <dgm:t>
        <a:bodyPr/>
        <a:lstStyle/>
        <a:p>
          <a:endParaRPr lang="en-US"/>
        </a:p>
      </dgm:t>
    </dgm:pt>
    <dgm:pt modelId="{0A6C9952-4030-4D98-8AC6-E7A9F2967716}" type="pres">
      <dgm:prSet presAssocID="{FCE35F25-D5BC-477C-A99A-E99651F4379D}" presName="sibTrans" presStyleCnt="0"/>
      <dgm:spPr/>
    </dgm:pt>
    <dgm:pt modelId="{AA23DD26-37E0-4D9C-9C0F-1CAA928F56F4}" type="pres">
      <dgm:prSet presAssocID="{837BCB6E-95EB-4330-972E-2EE4F2A7CCBF}" presName="compNode" presStyleCnt="0"/>
      <dgm:spPr/>
    </dgm:pt>
    <dgm:pt modelId="{804B6A7B-D7E7-497A-A25C-36F6A776B1B9}" type="pres">
      <dgm:prSet presAssocID="{837BCB6E-95EB-4330-972E-2EE4F2A7CCBF}" presName="bgRect" presStyleLbl="bgShp" presStyleIdx="2" presStyleCnt="3"/>
      <dgm:spPr/>
    </dgm:pt>
    <dgm:pt modelId="{00764585-4CA9-414B-B18B-11DF9BB83FDE}" type="pres">
      <dgm:prSet presAssocID="{837BCB6E-95EB-4330-972E-2EE4F2A7CCB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Diploma Roll"/>
        </a:ext>
      </dgm:extLst>
    </dgm:pt>
    <dgm:pt modelId="{BE007364-56E7-4652-8221-A7EE2DAB9AAF}" type="pres">
      <dgm:prSet presAssocID="{837BCB6E-95EB-4330-972E-2EE4F2A7CCBF}" presName="spaceRect" presStyleCnt="0"/>
      <dgm:spPr/>
    </dgm:pt>
    <dgm:pt modelId="{6D1FC7C7-9EFD-44A6-9860-E8FBAD3ECE0A}" type="pres">
      <dgm:prSet presAssocID="{837BCB6E-95EB-4330-972E-2EE4F2A7CCBF}" presName="parTx" presStyleLbl="revTx" presStyleIdx="2" presStyleCnt="3">
        <dgm:presLayoutVars>
          <dgm:chMax val="0"/>
          <dgm:chPref val="0"/>
        </dgm:presLayoutVars>
      </dgm:prSet>
      <dgm:spPr/>
      <dgm:t>
        <a:bodyPr/>
        <a:lstStyle/>
        <a:p>
          <a:endParaRPr lang="en-US"/>
        </a:p>
      </dgm:t>
    </dgm:pt>
  </dgm:ptLst>
  <dgm:cxnLst>
    <dgm:cxn modelId="{BA827467-873D-4693-A35A-A8FADAA098BF}" type="presOf" srcId="{F320C631-C03B-4339-B3F4-059444B7D52E}" destId="{830C78EE-ABB0-4782-B1B0-747DE3CC0FDF}" srcOrd="0" destOrd="0" presId="urn:microsoft.com/office/officeart/2018/2/layout/IconVerticalSolidList"/>
    <dgm:cxn modelId="{6A7EB2CE-5308-451B-9FE5-EEFD38071476}" type="presOf" srcId="{AAE7725D-6AB2-4A41-B804-D1A887F87D53}" destId="{79CB43D4-2287-4C9C-A719-3695795EAA5D}" srcOrd="0" destOrd="0" presId="urn:microsoft.com/office/officeart/2018/2/layout/IconVerticalSolidList"/>
    <dgm:cxn modelId="{5D59A892-020A-4BE8-99F6-AB365841C330}" srcId="{AAE7725D-6AB2-4A41-B804-D1A887F87D53}" destId="{837BCB6E-95EB-4330-972E-2EE4F2A7CCBF}" srcOrd="2" destOrd="0" parTransId="{B84C39FC-F689-4608-93AB-C0B39079E866}" sibTransId="{803FD68B-9AB0-41BE-B447-69D35FA494D2}"/>
    <dgm:cxn modelId="{6D385B7C-398F-4884-ADD4-8C0753D94048}" type="presOf" srcId="{837BCB6E-95EB-4330-972E-2EE4F2A7CCBF}" destId="{6D1FC7C7-9EFD-44A6-9860-E8FBAD3ECE0A}" srcOrd="0" destOrd="0" presId="urn:microsoft.com/office/officeart/2018/2/layout/IconVerticalSolidList"/>
    <dgm:cxn modelId="{68250751-309D-4AA1-AA0F-40E8FB734034}" srcId="{AAE7725D-6AB2-4A41-B804-D1A887F87D53}" destId="{B84CD500-A34E-444D-BB46-16A648EB0AA5}" srcOrd="1" destOrd="0" parTransId="{573A46C9-D756-41DA-8215-AA5E20BE91C8}" sibTransId="{FCE35F25-D5BC-477C-A99A-E99651F4379D}"/>
    <dgm:cxn modelId="{637C3B11-43CA-4008-8D43-953265D2680B}" type="presOf" srcId="{B84CD500-A34E-444D-BB46-16A648EB0AA5}" destId="{001736E0-EFA4-497B-8A2A-1440C052886D}" srcOrd="0" destOrd="0" presId="urn:microsoft.com/office/officeart/2018/2/layout/IconVerticalSolidList"/>
    <dgm:cxn modelId="{DFA2135D-E77C-4BC5-A3BD-11CEB8C6FFC7}" srcId="{AAE7725D-6AB2-4A41-B804-D1A887F87D53}" destId="{F320C631-C03B-4339-B3F4-059444B7D52E}" srcOrd="0" destOrd="0" parTransId="{0C844B28-B616-4A5E-88E1-F4CB0B1BF7EA}" sibTransId="{4074CA12-4EEA-4FD8-B065-FAFF38C4C31E}"/>
    <dgm:cxn modelId="{EC521C29-1C0C-4E19-B178-368ED70DCA8D}" type="presParOf" srcId="{79CB43D4-2287-4C9C-A719-3695795EAA5D}" destId="{881EAB9C-82CF-4461-96B3-F6AD7A552C44}" srcOrd="0" destOrd="0" presId="urn:microsoft.com/office/officeart/2018/2/layout/IconVerticalSolidList"/>
    <dgm:cxn modelId="{11AB293C-FBBD-4B5B-92E1-5C53C172EB56}" type="presParOf" srcId="{881EAB9C-82CF-4461-96B3-F6AD7A552C44}" destId="{E22CCD7C-F90C-470A-9A62-3D40F999EE2F}" srcOrd="0" destOrd="0" presId="urn:microsoft.com/office/officeart/2018/2/layout/IconVerticalSolidList"/>
    <dgm:cxn modelId="{CBDD87B1-BEA0-44DF-A85A-75D20AB93AC3}" type="presParOf" srcId="{881EAB9C-82CF-4461-96B3-F6AD7A552C44}" destId="{86599353-419D-44CE-96AD-AC1118A4B1E6}" srcOrd="1" destOrd="0" presId="urn:microsoft.com/office/officeart/2018/2/layout/IconVerticalSolidList"/>
    <dgm:cxn modelId="{24E06B41-C13E-4B5C-8849-1B3BC05876A0}" type="presParOf" srcId="{881EAB9C-82CF-4461-96B3-F6AD7A552C44}" destId="{4F0BAE59-F841-45A9-B6A6-5740212101E1}" srcOrd="2" destOrd="0" presId="urn:microsoft.com/office/officeart/2018/2/layout/IconVerticalSolidList"/>
    <dgm:cxn modelId="{72BEA3D6-89C6-4B38-BCF6-567FB26A6796}" type="presParOf" srcId="{881EAB9C-82CF-4461-96B3-F6AD7A552C44}" destId="{830C78EE-ABB0-4782-B1B0-747DE3CC0FDF}" srcOrd="3" destOrd="0" presId="urn:microsoft.com/office/officeart/2018/2/layout/IconVerticalSolidList"/>
    <dgm:cxn modelId="{AC025AE4-C844-481E-B0EA-862027CEDB7C}" type="presParOf" srcId="{79CB43D4-2287-4C9C-A719-3695795EAA5D}" destId="{F162056A-DA1A-43BE-98CD-9B4102B099DC}" srcOrd="1" destOrd="0" presId="urn:microsoft.com/office/officeart/2018/2/layout/IconVerticalSolidList"/>
    <dgm:cxn modelId="{033D6A36-7E0D-45FB-AB20-334F424DFD3B}" type="presParOf" srcId="{79CB43D4-2287-4C9C-A719-3695795EAA5D}" destId="{673E3DCA-7D61-4A9D-8FED-01B48DF6335B}" srcOrd="2" destOrd="0" presId="urn:microsoft.com/office/officeart/2018/2/layout/IconVerticalSolidList"/>
    <dgm:cxn modelId="{3DE1B26E-03C8-4B6F-A368-29640240D736}" type="presParOf" srcId="{673E3DCA-7D61-4A9D-8FED-01B48DF6335B}" destId="{F056C401-9AD8-4E2C-A5EE-F026C2228B07}" srcOrd="0" destOrd="0" presId="urn:microsoft.com/office/officeart/2018/2/layout/IconVerticalSolidList"/>
    <dgm:cxn modelId="{A0854259-53BF-4A11-85D1-147E865CC90D}" type="presParOf" srcId="{673E3DCA-7D61-4A9D-8FED-01B48DF6335B}" destId="{E4D2A8C7-BD49-4804-9275-7BB4E25D741A}" srcOrd="1" destOrd="0" presId="urn:microsoft.com/office/officeart/2018/2/layout/IconVerticalSolidList"/>
    <dgm:cxn modelId="{2750905D-FCF0-4470-9973-FF4D5E0C69D8}" type="presParOf" srcId="{673E3DCA-7D61-4A9D-8FED-01B48DF6335B}" destId="{EFB9B2E5-026F-4300-98AE-F338ABA0A6BA}" srcOrd="2" destOrd="0" presId="urn:microsoft.com/office/officeart/2018/2/layout/IconVerticalSolidList"/>
    <dgm:cxn modelId="{7D3B85D1-DB55-4919-B3AC-01A8FDFD49A4}" type="presParOf" srcId="{673E3DCA-7D61-4A9D-8FED-01B48DF6335B}" destId="{001736E0-EFA4-497B-8A2A-1440C052886D}" srcOrd="3" destOrd="0" presId="urn:microsoft.com/office/officeart/2018/2/layout/IconVerticalSolidList"/>
    <dgm:cxn modelId="{14DDF592-6A82-4971-9736-CE50E8FB8833}" type="presParOf" srcId="{79CB43D4-2287-4C9C-A719-3695795EAA5D}" destId="{0A6C9952-4030-4D98-8AC6-E7A9F2967716}" srcOrd="3" destOrd="0" presId="urn:microsoft.com/office/officeart/2018/2/layout/IconVerticalSolidList"/>
    <dgm:cxn modelId="{E655A700-3117-48B5-8C5E-F6C280B061D8}" type="presParOf" srcId="{79CB43D4-2287-4C9C-A719-3695795EAA5D}" destId="{AA23DD26-37E0-4D9C-9C0F-1CAA928F56F4}" srcOrd="4" destOrd="0" presId="urn:microsoft.com/office/officeart/2018/2/layout/IconVerticalSolidList"/>
    <dgm:cxn modelId="{800DE9A4-D4E7-423A-9363-EB6E7393B478}" type="presParOf" srcId="{AA23DD26-37E0-4D9C-9C0F-1CAA928F56F4}" destId="{804B6A7B-D7E7-497A-A25C-36F6A776B1B9}" srcOrd="0" destOrd="0" presId="urn:microsoft.com/office/officeart/2018/2/layout/IconVerticalSolidList"/>
    <dgm:cxn modelId="{CCB60783-F8FD-4A3A-8590-3D49411BEC5A}" type="presParOf" srcId="{AA23DD26-37E0-4D9C-9C0F-1CAA928F56F4}" destId="{00764585-4CA9-414B-B18B-11DF9BB83FDE}" srcOrd="1" destOrd="0" presId="urn:microsoft.com/office/officeart/2018/2/layout/IconVerticalSolidList"/>
    <dgm:cxn modelId="{2D08D439-E393-490E-813F-A1E0CA5253AE}" type="presParOf" srcId="{AA23DD26-37E0-4D9C-9C0F-1CAA928F56F4}" destId="{BE007364-56E7-4652-8221-A7EE2DAB9AAF}" srcOrd="2" destOrd="0" presId="urn:microsoft.com/office/officeart/2018/2/layout/IconVerticalSolidList"/>
    <dgm:cxn modelId="{0546F781-826B-48E7-8075-E6E95EE17830}" type="presParOf" srcId="{AA23DD26-37E0-4D9C-9C0F-1CAA928F56F4}" destId="{6D1FC7C7-9EFD-44A6-9860-E8FBAD3ECE0A}"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BC17E7-FC8B-46C3-AC6E-C60F3316FFDE}"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C69FAB5F-3E5B-4CA3-B7E7-5B15B1126C7B}">
      <dgm:prSet/>
      <dgm:spPr/>
      <dgm:t>
        <a:bodyPr/>
        <a:lstStyle/>
        <a:p>
          <a:r>
            <a:rPr lang="en-US"/>
            <a:t>The career goal of my individual self is that I would wish to become an operation and logistic manager.</a:t>
          </a:r>
        </a:p>
      </dgm:t>
    </dgm:pt>
    <dgm:pt modelId="{DF29D895-E675-4693-829C-F841733EB9D1}" type="parTrans" cxnId="{66D438ED-C777-4538-9F93-7B716D6F1755}">
      <dgm:prSet/>
      <dgm:spPr/>
      <dgm:t>
        <a:bodyPr/>
        <a:lstStyle/>
        <a:p>
          <a:endParaRPr lang="en-US"/>
        </a:p>
      </dgm:t>
    </dgm:pt>
    <dgm:pt modelId="{7317DDA6-4523-441D-90F9-82A7024747FD}" type="sibTrans" cxnId="{66D438ED-C777-4538-9F93-7B716D6F1755}">
      <dgm:prSet/>
      <dgm:spPr/>
      <dgm:t>
        <a:bodyPr/>
        <a:lstStyle/>
        <a:p>
          <a:endParaRPr lang="en-US"/>
        </a:p>
      </dgm:t>
    </dgm:pt>
    <dgm:pt modelId="{10F0D582-76C6-4305-A361-38039B70BCBF}">
      <dgm:prSet/>
      <dgm:spPr/>
      <dgm:t>
        <a:bodyPr/>
        <a:lstStyle/>
        <a:p>
          <a:r>
            <a:rPr lang="en-US"/>
            <a:t>I also aim to upgrade my skills to be able to handle my particular job role and be more efficient.</a:t>
          </a:r>
        </a:p>
      </dgm:t>
    </dgm:pt>
    <dgm:pt modelId="{BC63239F-154C-4594-B61E-9424F74AED3F}" type="parTrans" cxnId="{EEBAD97D-B92D-4AAA-BE0E-E57CA2750F4C}">
      <dgm:prSet/>
      <dgm:spPr/>
      <dgm:t>
        <a:bodyPr/>
        <a:lstStyle/>
        <a:p>
          <a:endParaRPr lang="en-US"/>
        </a:p>
      </dgm:t>
    </dgm:pt>
    <dgm:pt modelId="{D858DC9D-449A-4E8E-8FBA-BBB34FA2778C}" type="sibTrans" cxnId="{EEBAD97D-B92D-4AAA-BE0E-E57CA2750F4C}">
      <dgm:prSet/>
      <dgm:spPr/>
      <dgm:t>
        <a:bodyPr/>
        <a:lstStyle/>
        <a:p>
          <a:endParaRPr lang="en-US"/>
        </a:p>
      </dgm:t>
    </dgm:pt>
    <dgm:pt modelId="{630145D2-D593-44EE-B6AA-3E73793A6ABA}" type="pres">
      <dgm:prSet presAssocID="{AFBC17E7-FC8B-46C3-AC6E-C60F3316FFDE}" presName="diagram" presStyleCnt="0">
        <dgm:presLayoutVars>
          <dgm:dir/>
          <dgm:resizeHandles val="exact"/>
        </dgm:presLayoutVars>
      </dgm:prSet>
      <dgm:spPr/>
      <dgm:t>
        <a:bodyPr/>
        <a:lstStyle/>
        <a:p>
          <a:endParaRPr lang="en-US"/>
        </a:p>
      </dgm:t>
    </dgm:pt>
    <dgm:pt modelId="{007665D1-A98E-419B-9EFA-EDD54FCE6F03}" type="pres">
      <dgm:prSet presAssocID="{C69FAB5F-3E5B-4CA3-B7E7-5B15B1126C7B}" presName="node" presStyleLbl="node1" presStyleIdx="0" presStyleCnt="2">
        <dgm:presLayoutVars>
          <dgm:bulletEnabled val="1"/>
        </dgm:presLayoutVars>
      </dgm:prSet>
      <dgm:spPr/>
      <dgm:t>
        <a:bodyPr/>
        <a:lstStyle/>
        <a:p>
          <a:endParaRPr lang="en-US"/>
        </a:p>
      </dgm:t>
    </dgm:pt>
    <dgm:pt modelId="{20FCA2BF-F5F9-4AEB-998D-F7036D09D5E6}" type="pres">
      <dgm:prSet presAssocID="{7317DDA6-4523-441D-90F9-82A7024747FD}" presName="sibTrans" presStyleCnt="0"/>
      <dgm:spPr/>
    </dgm:pt>
    <dgm:pt modelId="{05F585AF-4240-40C4-BAAD-D4D0B3556485}" type="pres">
      <dgm:prSet presAssocID="{10F0D582-76C6-4305-A361-38039B70BCBF}" presName="node" presStyleLbl="node1" presStyleIdx="1" presStyleCnt="2">
        <dgm:presLayoutVars>
          <dgm:bulletEnabled val="1"/>
        </dgm:presLayoutVars>
      </dgm:prSet>
      <dgm:spPr/>
      <dgm:t>
        <a:bodyPr/>
        <a:lstStyle/>
        <a:p>
          <a:endParaRPr lang="en-US"/>
        </a:p>
      </dgm:t>
    </dgm:pt>
  </dgm:ptLst>
  <dgm:cxnLst>
    <dgm:cxn modelId="{EEBAD97D-B92D-4AAA-BE0E-E57CA2750F4C}" srcId="{AFBC17E7-FC8B-46C3-AC6E-C60F3316FFDE}" destId="{10F0D582-76C6-4305-A361-38039B70BCBF}" srcOrd="1" destOrd="0" parTransId="{BC63239F-154C-4594-B61E-9424F74AED3F}" sibTransId="{D858DC9D-449A-4E8E-8FBA-BBB34FA2778C}"/>
    <dgm:cxn modelId="{66D438ED-C777-4538-9F93-7B716D6F1755}" srcId="{AFBC17E7-FC8B-46C3-AC6E-C60F3316FFDE}" destId="{C69FAB5F-3E5B-4CA3-B7E7-5B15B1126C7B}" srcOrd="0" destOrd="0" parTransId="{DF29D895-E675-4693-829C-F841733EB9D1}" sibTransId="{7317DDA6-4523-441D-90F9-82A7024747FD}"/>
    <dgm:cxn modelId="{901814BE-4387-4A1F-8DA6-40E7E863EA06}" type="presOf" srcId="{C69FAB5F-3E5B-4CA3-B7E7-5B15B1126C7B}" destId="{007665D1-A98E-419B-9EFA-EDD54FCE6F03}" srcOrd="0" destOrd="0" presId="urn:microsoft.com/office/officeart/2005/8/layout/default"/>
    <dgm:cxn modelId="{4DDC6861-7820-41D6-A60D-A4CA5C55B986}" type="presOf" srcId="{10F0D582-76C6-4305-A361-38039B70BCBF}" destId="{05F585AF-4240-40C4-BAAD-D4D0B3556485}" srcOrd="0" destOrd="0" presId="urn:microsoft.com/office/officeart/2005/8/layout/default"/>
    <dgm:cxn modelId="{D0C873C2-ABE0-46AC-B6A2-5D06B1EAC6E8}" type="presOf" srcId="{AFBC17E7-FC8B-46C3-AC6E-C60F3316FFDE}" destId="{630145D2-D593-44EE-B6AA-3E73793A6ABA}" srcOrd="0" destOrd="0" presId="urn:microsoft.com/office/officeart/2005/8/layout/default"/>
    <dgm:cxn modelId="{2D476E4C-33EE-44C9-B506-26FE0880CAE7}" type="presParOf" srcId="{630145D2-D593-44EE-B6AA-3E73793A6ABA}" destId="{007665D1-A98E-419B-9EFA-EDD54FCE6F03}" srcOrd="0" destOrd="0" presId="urn:microsoft.com/office/officeart/2005/8/layout/default"/>
    <dgm:cxn modelId="{50D7094A-CAD1-4C80-B2BC-87DE7F4002D6}" type="presParOf" srcId="{630145D2-D593-44EE-B6AA-3E73793A6ABA}" destId="{20FCA2BF-F5F9-4AEB-998D-F7036D09D5E6}" srcOrd="1" destOrd="0" presId="urn:microsoft.com/office/officeart/2005/8/layout/default"/>
    <dgm:cxn modelId="{CF769A78-5E55-47B1-A641-F02CBB02B834}" type="presParOf" srcId="{630145D2-D593-44EE-B6AA-3E73793A6ABA}" destId="{05F585AF-4240-40C4-BAAD-D4D0B3556485}"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482841-4FFE-4C26-AD72-712258A94629}"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en-US"/>
        </a:p>
      </dgm:t>
    </dgm:pt>
    <dgm:pt modelId="{CD4CA040-1CDE-462C-9296-510179AEA6DC}">
      <dgm:prSet/>
      <dgm:spPr/>
      <dgm:t>
        <a:bodyPr/>
        <a:lstStyle/>
        <a:p>
          <a:r>
            <a:rPr lang="en-US"/>
            <a:t>Academic skills help students or individuals to get through their university or academic years.</a:t>
          </a:r>
        </a:p>
      </dgm:t>
    </dgm:pt>
    <dgm:pt modelId="{9ADF29C5-5062-4352-84D2-C34FED73937B}" type="parTrans" cxnId="{B24F3F9A-472D-40AD-ABC7-661BEB514CE8}">
      <dgm:prSet/>
      <dgm:spPr/>
      <dgm:t>
        <a:bodyPr/>
        <a:lstStyle/>
        <a:p>
          <a:endParaRPr lang="en-US"/>
        </a:p>
      </dgm:t>
    </dgm:pt>
    <dgm:pt modelId="{F2DD3386-E38B-447E-86F5-06C8C9AE1991}" type="sibTrans" cxnId="{B24F3F9A-472D-40AD-ABC7-661BEB514CE8}">
      <dgm:prSet/>
      <dgm:spPr/>
      <dgm:t>
        <a:bodyPr/>
        <a:lstStyle/>
        <a:p>
          <a:endParaRPr lang="en-US"/>
        </a:p>
      </dgm:t>
    </dgm:pt>
    <dgm:pt modelId="{DF8078A0-9049-4B5F-848E-93540BE2CB63}">
      <dgm:prSet/>
      <dgm:spPr/>
      <dgm:t>
        <a:bodyPr/>
        <a:lstStyle/>
        <a:p>
          <a:r>
            <a:rPr lang="en-US"/>
            <a:t>Academic skills can help an individual in interview preparation, for a logistic manager as my chosen career it will help me in critical thinking.</a:t>
          </a:r>
        </a:p>
      </dgm:t>
    </dgm:pt>
    <dgm:pt modelId="{D1BF287E-372A-4D37-BC44-A3FC90C02042}" type="parTrans" cxnId="{E17C65BC-451D-41D2-BE96-D6AC969EDBA8}">
      <dgm:prSet/>
      <dgm:spPr/>
      <dgm:t>
        <a:bodyPr/>
        <a:lstStyle/>
        <a:p>
          <a:endParaRPr lang="en-US"/>
        </a:p>
      </dgm:t>
    </dgm:pt>
    <dgm:pt modelId="{D2EB3C20-8A29-4C51-8FFC-92099B1DCEBE}" type="sibTrans" cxnId="{E17C65BC-451D-41D2-BE96-D6AC969EDBA8}">
      <dgm:prSet/>
      <dgm:spPr/>
      <dgm:t>
        <a:bodyPr/>
        <a:lstStyle/>
        <a:p>
          <a:endParaRPr lang="en-US"/>
        </a:p>
      </dgm:t>
    </dgm:pt>
    <dgm:pt modelId="{8635670D-CBB5-4D10-827F-237389CB3409}">
      <dgm:prSet/>
      <dgm:spPr/>
      <dgm:t>
        <a:bodyPr/>
        <a:lstStyle/>
        <a:p>
          <a:r>
            <a:rPr lang="en-US"/>
            <a:t>Academic learning will also help me to multitask by managing my time and my presentation and public speaking skills will aid me to pitch my ideas and opinions and manage and influence my team. </a:t>
          </a:r>
        </a:p>
      </dgm:t>
    </dgm:pt>
    <dgm:pt modelId="{227C30B2-F14A-46D7-B604-2A5BBAF36D09}" type="parTrans" cxnId="{6BA69C76-DF9A-4159-804E-08044FC9129C}">
      <dgm:prSet/>
      <dgm:spPr/>
      <dgm:t>
        <a:bodyPr/>
        <a:lstStyle/>
        <a:p>
          <a:endParaRPr lang="en-US"/>
        </a:p>
      </dgm:t>
    </dgm:pt>
    <dgm:pt modelId="{9F8F1F70-4159-4771-A098-E8AFD056B9F0}" type="sibTrans" cxnId="{6BA69C76-DF9A-4159-804E-08044FC9129C}">
      <dgm:prSet/>
      <dgm:spPr/>
      <dgm:t>
        <a:bodyPr/>
        <a:lstStyle/>
        <a:p>
          <a:endParaRPr lang="en-US"/>
        </a:p>
      </dgm:t>
    </dgm:pt>
    <dgm:pt modelId="{48EBCB36-4165-48DA-A154-A9C8BAF10311}" type="pres">
      <dgm:prSet presAssocID="{34482841-4FFE-4C26-AD72-712258A94629}" presName="linear" presStyleCnt="0">
        <dgm:presLayoutVars>
          <dgm:animLvl val="lvl"/>
          <dgm:resizeHandles val="exact"/>
        </dgm:presLayoutVars>
      </dgm:prSet>
      <dgm:spPr/>
      <dgm:t>
        <a:bodyPr/>
        <a:lstStyle/>
        <a:p>
          <a:endParaRPr lang="en-US"/>
        </a:p>
      </dgm:t>
    </dgm:pt>
    <dgm:pt modelId="{01318587-6152-4738-8AD4-321B6EBC11E6}" type="pres">
      <dgm:prSet presAssocID="{CD4CA040-1CDE-462C-9296-510179AEA6DC}" presName="parentText" presStyleLbl="node1" presStyleIdx="0" presStyleCnt="3">
        <dgm:presLayoutVars>
          <dgm:chMax val="0"/>
          <dgm:bulletEnabled val="1"/>
        </dgm:presLayoutVars>
      </dgm:prSet>
      <dgm:spPr/>
      <dgm:t>
        <a:bodyPr/>
        <a:lstStyle/>
        <a:p>
          <a:endParaRPr lang="en-US"/>
        </a:p>
      </dgm:t>
    </dgm:pt>
    <dgm:pt modelId="{12645457-236B-46C6-B455-3DBBF13FF2CE}" type="pres">
      <dgm:prSet presAssocID="{F2DD3386-E38B-447E-86F5-06C8C9AE1991}" presName="spacer" presStyleCnt="0"/>
      <dgm:spPr/>
    </dgm:pt>
    <dgm:pt modelId="{4CCB2521-3529-48D5-A097-CF6668966C6A}" type="pres">
      <dgm:prSet presAssocID="{DF8078A0-9049-4B5F-848E-93540BE2CB63}" presName="parentText" presStyleLbl="node1" presStyleIdx="1" presStyleCnt="3">
        <dgm:presLayoutVars>
          <dgm:chMax val="0"/>
          <dgm:bulletEnabled val="1"/>
        </dgm:presLayoutVars>
      </dgm:prSet>
      <dgm:spPr/>
      <dgm:t>
        <a:bodyPr/>
        <a:lstStyle/>
        <a:p>
          <a:endParaRPr lang="en-US"/>
        </a:p>
      </dgm:t>
    </dgm:pt>
    <dgm:pt modelId="{E80AB22C-8412-4B96-B640-6462AEA282FE}" type="pres">
      <dgm:prSet presAssocID="{D2EB3C20-8A29-4C51-8FFC-92099B1DCEBE}" presName="spacer" presStyleCnt="0"/>
      <dgm:spPr/>
    </dgm:pt>
    <dgm:pt modelId="{B92B4FD5-110B-4627-8B9A-52DF33A8ED0A}" type="pres">
      <dgm:prSet presAssocID="{8635670D-CBB5-4D10-827F-237389CB3409}" presName="parentText" presStyleLbl="node1" presStyleIdx="2" presStyleCnt="3">
        <dgm:presLayoutVars>
          <dgm:chMax val="0"/>
          <dgm:bulletEnabled val="1"/>
        </dgm:presLayoutVars>
      </dgm:prSet>
      <dgm:spPr/>
      <dgm:t>
        <a:bodyPr/>
        <a:lstStyle/>
        <a:p>
          <a:endParaRPr lang="en-US"/>
        </a:p>
      </dgm:t>
    </dgm:pt>
  </dgm:ptLst>
  <dgm:cxnLst>
    <dgm:cxn modelId="{6BA69C76-DF9A-4159-804E-08044FC9129C}" srcId="{34482841-4FFE-4C26-AD72-712258A94629}" destId="{8635670D-CBB5-4D10-827F-237389CB3409}" srcOrd="2" destOrd="0" parTransId="{227C30B2-F14A-46D7-B604-2A5BBAF36D09}" sibTransId="{9F8F1F70-4159-4771-A098-E8AFD056B9F0}"/>
    <dgm:cxn modelId="{E17C65BC-451D-41D2-BE96-D6AC969EDBA8}" srcId="{34482841-4FFE-4C26-AD72-712258A94629}" destId="{DF8078A0-9049-4B5F-848E-93540BE2CB63}" srcOrd="1" destOrd="0" parTransId="{D1BF287E-372A-4D37-BC44-A3FC90C02042}" sibTransId="{D2EB3C20-8A29-4C51-8FFC-92099B1DCEBE}"/>
    <dgm:cxn modelId="{C31CE595-652B-4C53-B577-8770B58D1246}" type="presOf" srcId="{DF8078A0-9049-4B5F-848E-93540BE2CB63}" destId="{4CCB2521-3529-48D5-A097-CF6668966C6A}" srcOrd="0" destOrd="0" presId="urn:microsoft.com/office/officeart/2005/8/layout/vList2"/>
    <dgm:cxn modelId="{B24F3F9A-472D-40AD-ABC7-661BEB514CE8}" srcId="{34482841-4FFE-4C26-AD72-712258A94629}" destId="{CD4CA040-1CDE-462C-9296-510179AEA6DC}" srcOrd="0" destOrd="0" parTransId="{9ADF29C5-5062-4352-84D2-C34FED73937B}" sibTransId="{F2DD3386-E38B-447E-86F5-06C8C9AE1991}"/>
    <dgm:cxn modelId="{74D1F4F7-861F-4AA2-A52E-F3E7270973D5}" type="presOf" srcId="{8635670D-CBB5-4D10-827F-237389CB3409}" destId="{B92B4FD5-110B-4627-8B9A-52DF33A8ED0A}" srcOrd="0" destOrd="0" presId="urn:microsoft.com/office/officeart/2005/8/layout/vList2"/>
    <dgm:cxn modelId="{4A04BF76-3BC4-48F1-AFDF-863EB4822D65}" type="presOf" srcId="{CD4CA040-1CDE-462C-9296-510179AEA6DC}" destId="{01318587-6152-4738-8AD4-321B6EBC11E6}" srcOrd="0" destOrd="0" presId="urn:microsoft.com/office/officeart/2005/8/layout/vList2"/>
    <dgm:cxn modelId="{3FFA3E2A-35F9-4B1C-ACD8-67433B5B3CEB}" type="presOf" srcId="{34482841-4FFE-4C26-AD72-712258A94629}" destId="{48EBCB36-4165-48DA-A154-A9C8BAF10311}" srcOrd="0" destOrd="0" presId="urn:microsoft.com/office/officeart/2005/8/layout/vList2"/>
    <dgm:cxn modelId="{C393697F-85CE-40A5-8A28-D0D7E3BE71B8}" type="presParOf" srcId="{48EBCB36-4165-48DA-A154-A9C8BAF10311}" destId="{01318587-6152-4738-8AD4-321B6EBC11E6}" srcOrd="0" destOrd="0" presId="urn:microsoft.com/office/officeart/2005/8/layout/vList2"/>
    <dgm:cxn modelId="{FF47113F-4421-4740-BE6E-A2841BE0BC70}" type="presParOf" srcId="{48EBCB36-4165-48DA-A154-A9C8BAF10311}" destId="{12645457-236B-46C6-B455-3DBBF13FF2CE}" srcOrd="1" destOrd="0" presId="urn:microsoft.com/office/officeart/2005/8/layout/vList2"/>
    <dgm:cxn modelId="{D0D16A83-E20D-4AF0-8F18-F98ED4AF0F68}" type="presParOf" srcId="{48EBCB36-4165-48DA-A154-A9C8BAF10311}" destId="{4CCB2521-3529-48D5-A097-CF6668966C6A}" srcOrd="2" destOrd="0" presId="urn:microsoft.com/office/officeart/2005/8/layout/vList2"/>
    <dgm:cxn modelId="{04DC67FC-E0C1-4524-87DA-C468F8C7326B}" type="presParOf" srcId="{48EBCB36-4165-48DA-A154-A9C8BAF10311}" destId="{E80AB22C-8412-4B96-B640-6462AEA282FE}" srcOrd="3" destOrd="0" presId="urn:microsoft.com/office/officeart/2005/8/layout/vList2"/>
    <dgm:cxn modelId="{447F9DEE-E271-4DCC-838A-2980EF38EC28}" type="presParOf" srcId="{48EBCB36-4165-48DA-A154-A9C8BAF10311}" destId="{B92B4FD5-110B-4627-8B9A-52DF33A8ED0A}"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35763F4-1B8E-47DF-B018-57654CC890CA}"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7D747920-BD56-46AD-B50C-4FCFDA50D263}">
      <dgm:prSet/>
      <dgm:spPr/>
      <dgm:t>
        <a:bodyPr/>
        <a:lstStyle/>
        <a:p>
          <a:r>
            <a:rPr lang="en-US"/>
            <a:t>Employability skills are those skills that help an individual to be eligible for a job role or make them desirable for that particular job role.</a:t>
          </a:r>
        </a:p>
      </dgm:t>
    </dgm:pt>
    <dgm:pt modelId="{B520F2A9-3BDC-4B7B-9BAA-071A26975F76}" type="parTrans" cxnId="{506BD7C2-195B-4A05-B416-C1A2986591B1}">
      <dgm:prSet/>
      <dgm:spPr/>
      <dgm:t>
        <a:bodyPr/>
        <a:lstStyle/>
        <a:p>
          <a:endParaRPr lang="en-US"/>
        </a:p>
      </dgm:t>
    </dgm:pt>
    <dgm:pt modelId="{F5FD4E5B-2923-4DC5-809C-ACB42C222778}" type="sibTrans" cxnId="{506BD7C2-195B-4A05-B416-C1A2986591B1}">
      <dgm:prSet/>
      <dgm:spPr/>
      <dgm:t>
        <a:bodyPr/>
        <a:lstStyle/>
        <a:p>
          <a:endParaRPr lang="en-US"/>
        </a:p>
      </dgm:t>
    </dgm:pt>
    <dgm:pt modelId="{FC162ED4-0538-4818-AFF0-C16A9F420E0D}">
      <dgm:prSet/>
      <dgm:spPr/>
      <dgm:t>
        <a:bodyPr/>
        <a:lstStyle/>
        <a:p>
          <a:r>
            <a:rPr lang="en-US"/>
            <a:t>The employability skills that I have are time management and innovative skills.</a:t>
          </a:r>
        </a:p>
      </dgm:t>
    </dgm:pt>
    <dgm:pt modelId="{62B1C545-DE43-4710-A33F-AE249BE0F358}" type="parTrans" cxnId="{1513909A-7AC5-47C7-82C8-9282FF67A595}">
      <dgm:prSet/>
      <dgm:spPr/>
      <dgm:t>
        <a:bodyPr/>
        <a:lstStyle/>
        <a:p>
          <a:endParaRPr lang="en-US"/>
        </a:p>
      </dgm:t>
    </dgm:pt>
    <dgm:pt modelId="{3B5EA579-74A0-4902-9942-0E62B0D0F294}" type="sibTrans" cxnId="{1513909A-7AC5-47C7-82C8-9282FF67A595}">
      <dgm:prSet/>
      <dgm:spPr/>
      <dgm:t>
        <a:bodyPr/>
        <a:lstStyle/>
        <a:p>
          <a:endParaRPr lang="en-US"/>
        </a:p>
      </dgm:t>
    </dgm:pt>
    <dgm:pt modelId="{8F722ED0-D49F-44E8-9238-93FC2551059A}" type="pres">
      <dgm:prSet presAssocID="{435763F4-1B8E-47DF-B018-57654CC890CA}" presName="hierChild1" presStyleCnt="0">
        <dgm:presLayoutVars>
          <dgm:chPref val="1"/>
          <dgm:dir/>
          <dgm:animOne val="branch"/>
          <dgm:animLvl val="lvl"/>
          <dgm:resizeHandles/>
        </dgm:presLayoutVars>
      </dgm:prSet>
      <dgm:spPr/>
      <dgm:t>
        <a:bodyPr/>
        <a:lstStyle/>
        <a:p>
          <a:endParaRPr lang="en-US"/>
        </a:p>
      </dgm:t>
    </dgm:pt>
    <dgm:pt modelId="{D0A9ADB1-9376-48C8-8290-3111F42D2802}" type="pres">
      <dgm:prSet presAssocID="{7D747920-BD56-46AD-B50C-4FCFDA50D263}" presName="hierRoot1" presStyleCnt="0"/>
      <dgm:spPr/>
    </dgm:pt>
    <dgm:pt modelId="{FBC3D6B6-4373-4600-8355-239F78D06118}" type="pres">
      <dgm:prSet presAssocID="{7D747920-BD56-46AD-B50C-4FCFDA50D263}" presName="composite" presStyleCnt="0"/>
      <dgm:spPr/>
    </dgm:pt>
    <dgm:pt modelId="{02DEC243-C260-46FD-B5EB-69BD602D73A8}" type="pres">
      <dgm:prSet presAssocID="{7D747920-BD56-46AD-B50C-4FCFDA50D263}" presName="background" presStyleLbl="node0" presStyleIdx="0" presStyleCnt="2"/>
      <dgm:spPr/>
    </dgm:pt>
    <dgm:pt modelId="{1A33180F-9E09-4470-BE2D-22A02149030E}" type="pres">
      <dgm:prSet presAssocID="{7D747920-BD56-46AD-B50C-4FCFDA50D263}" presName="text" presStyleLbl="fgAcc0" presStyleIdx="0" presStyleCnt="2">
        <dgm:presLayoutVars>
          <dgm:chPref val="3"/>
        </dgm:presLayoutVars>
      </dgm:prSet>
      <dgm:spPr/>
      <dgm:t>
        <a:bodyPr/>
        <a:lstStyle/>
        <a:p>
          <a:endParaRPr lang="en-US"/>
        </a:p>
      </dgm:t>
    </dgm:pt>
    <dgm:pt modelId="{FD0A4665-BA0F-473A-8AA2-CCF44B1ACF17}" type="pres">
      <dgm:prSet presAssocID="{7D747920-BD56-46AD-B50C-4FCFDA50D263}" presName="hierChild2" presStyleCnt="0"/>
      <dgm:spPr/>
    </dgm:pt>
    <dgm:pt modelId="{27F8B44C-B2F4-41FF-90E6-D7893F00382A}" type="pres">
      <dgm:prSet presAssocID="{FC162ED4-0538-4818-AFF0-C16A9F420E0D}" presName="hierRoot1" presStyleCnt="0"/>
      <dgm:spPr/>
    </dgm:pt>
    <dgm:pt modelId="{94BA3F80-7EF3-4EA2-961D-150FAF331495}" type="pres">
      <dgm:prSet presAssocID="{FC162ED4-0538-4818-AFF0-C16A9F420E0D}" presName="composite" presStyleCnt="0"/>
      <dgm:spPr/>
    </dgm:pt>
    <dgm:pt modelId="{6EFB81AA-7FA5-4046-A3DD-1EB401386597}" type="pres">
      <dgm:prSet presAssocID="{FC162ED4-0538-4818-AFF0-C16A9F420E0D}" presName="background" presStyleLbl="node0" presStyleIdx="1" presStyleCnt="2"/>
      <dgm:spPr/>
    </dgm:pt>
    <dgm:pt modelId="{26F873CC-BA53-498C-AA6C-012FD5620C54}" type="pres">
      <dgm:prSet presAssocID="{FC162ED4-0538-4818-AFF0-C16A9F420E0D}" presName="text" presStyleLbl="fgAcc0" presStyleIdx="1" presStyleCnt="2">
        <dgm:presLayoutVars>
          <dgm:chPref val="3"/>
        </dgm:presLayoutVars>
      </dgm:prSet>
      <dgm:spPr/>
      <dgm:t>
        <a:bodyPr/>
        <a:lstStyle/>
        <a:p>
          <a:endParaRPr lang="en-US"/>
        </a:p>
      </dgm:t>
    </dgm:pt>
    <dgm:pt modelId="{55EF1F79-27E2-4AD8-9C98-AC33841C9FF9}" type="pres">
      <dgm:prSet presAssocID="{FC162ED4-0538-4818-AFF0-C16A9F420E0D}" presName="hierChild2" presStyleCnt="0"/>
      <dgm:spPr/>
    </dgm:pt>
  </dgm:ptLst>
  <dgm:cxnLst>
    <dgm:cxn modelId="{55780D46-7181-4E9B-914B-3E63E20502E5}" type="presOf" srcId="{435763F4-1B8E-47DF-B018-57654CC890CA}" destId="{8F722ED0-D49F-44E8-9238-93FC2551059A}" srcOrd="0" destOrd="0" presId="urn:microsoft.com/office/officeart/2005/8/layout/hierarchy1"/>
    <dgm:cxn modelId="{506BD7C2-195B-4A05-B416-C1A2986591B1}" srcId="{435763F4-1B8E-47DF-B018-57654CC890CA}" destId="{7D747920-BD56-46AD-B50C-4FCFDA50D263}" srcOrd="0" destOrd="0" parTransId="{B520F2A9-3BDC-4B7B-9BAA-071A26975F76}" sibTransId="{F5FD4E5B-2923-4DC5-809C-ACB42C222778}"/>
    <dgm:cxn modelId="{1513909A-7AC5-47C7-82C8-9282FF67A595}" srcId="{435763F4-1B8E-47DF-B018-57654CC890CA}" destId="{FC162ED4-0538-4818-AFF0-C16A9F420E0D}" srcOrd="1" destOrd="0" parTransId="{62B1C545-DE43-4710-A33F-AE249BE0F358}" sibTransId="{3B5EA579-74A0-4902-9942-0E62B0D0F294}"/>
    <dgm:cxn modelId="{4ACAFBE8-DD10-4C44-B38B-D8335D333131}" type="presOf" srcId="{7D747920-BD56-46AD-B50C-4FCFDA50D263}" destId="{1A33180F-9E09-4470-BE2D-22A02149030E}" srcOrd="0" destOrd="0" presId="urn:microsoft.com/office/officeart/2005/8/layout/hierarchy1"/>
    <dgm:cxn modelId="{0EEDE37F-7874-484F-80F4-22CEC074620D}" type="presOf" srcId="{FC162ED4-0538-4818-AFF0-C16A9F420E0D}" destId="{26F873CC-BA53-498C-AA6C-012FD5620C54}" srcOrd="0" destOrd="0" presId="urn:microsoft.com/office/officeart/2005/8/layout/hierarchy1"/>
    <dgm:cxn modelId="{918E0630-DD1A-4838-84EB-F96CDE5400B8}" type="presParOf" srcId="{8F722ED0-D49F-44E8-9238-93FC2551059A}" destId="{D0A9ADB1-9376-48C8-8290-3111F42D2802}" srcOrd="0" destOrd="0" presId="urn:microsoft.com/office/officeart/2005/8/layout/hierarchy1"/>
    <dgm:cxn modelId="{21572EAB-54AE-4CC5-B2AE-7F12150D82D3}" type="presParOf" srcId="{D0A9ADB1-9376-48C8-8290-3111F42D2802}" destId="{FBC3D6B6-4373-4600-8355-239F78D06118}" srcOrd="0" destOrd="0" presId="urn:microsoft.com/office/officeart/2005/8/layout/hierarchy1"/>
    <dgm:cxn modelId="{276C05EE-0CDD-414B-A773-27A88B7FF532}" type="presParOf" srcId="{FBC3D6B6-4373-4600-8355-239F78D06118}" destId="{02DEC243-C260-46FD-B5EB-69BD602D73A8}" srcOrd="0" destOrd="0" presId="urn:microsoft.com/office/officeart/2005/8/layout/hierarchy1"/>
    <dgm:cxn modelId="{CCB86AC8-0251-4962-9F8A-8FCE25174283}" type="presParOf" srcId="{FBC3D6B6-4373-4600-8355-239F78D06118}" destId="{1A33180F-9E09-4470-BE2D-22A02149030E}" srcOrd="1" destOrd="0" presId="urn:microsoft.com/office/officeart/2005/8/layout/hierarchy1"/>
    <dgm:cxn modelId="{D949A29C-C940-4127-AF76-0CD6C7E49ADE}" type="presParOf" srcId="{D0A9ADB1-9376-48C8-8290-3111F42D2802}" destId="{FD0A4665-BA0F-473A-8AA2-CCF44B1ACF17}" srcOrd="1" destOrd="0" presId="urn:microsoft.com/office/officeart/2005/8/layout/hierarchy1"/>
    <dgm:cxn modelId="{D8317A12-ECF0-4C98-94C1-04CFE68758FE}" type="presParOf" srcId="{8F722ED0-D49F-44E8-9238-93FC2551059A}" destId="{27F8B44C-B2F4-41FF-90E6-D7893F00382A}" srcOrd="1" destOrd="0" presId="urn:microsoft.com/office/officeart/2005/8/layout/hierarchy1"/>
    <dgm:cxn modelId="{BB826B7E-901C-40AA-9A83-B2EBC1A96373}" type="presParOf" srcId="{27F8B44C-B2F4-41FF-90E6-D7893F00382A}" destId="{94BA3F80-7EF3-4EA2-961D-150FAF331495}" srcOrd="0" destOrd="0" presId="urn:microsoft.com/office/officeart/2005/8/layout/hierarchy1"/>
    <dgm:cxn modelId="{CABAA95A-2427-473D-A0A4-2319D1837BF5}" type="presParOf" srcId="{94BA3F80-7EF3-4EA2-961D-150FAF331495}" destId="{6EFB81AA-7FA5-4046-A3DD-1EB401386597}" srcOrd="0" destOrd="0" presId="urn:microsoft.com/office/officeart/2005/8/layout/hierarchy1"/>
    <dgm:cxn modelId="{F9B16BE6-2401-48F0-A8B3-7E10D988614F}" type="presParOf" srcId="{94BA3F80-7EF3-4EA2-961D-150FAF331495}" destId="{26F873CC-BA53-498C-AA6C-012FD5620C54}" srcOrd="1" destOrd="0" presId="urn:microsoft.com/office/officeart/2005/8/layout/hierarchy1"/>
    <dgm:cxn modelId="{E653FBE1-016A-4637-9E5D-198D5FFC8475}" type="presParOf" srcId="{27F8B44C-B2F4-41FF-90E6-D7893F00382A}" destId="{55EF1F79-27E2-4AD8-9C98-AC33841C9FF9}"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304B6C-AB8C-4E32-90FF-E27DD93794D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DF19384-551B-4B12-9623-F80411FB00AB}">
      <dgm:prSet/>
      <dgm:spPr/>
      <dgm:t>
        <a:bodyPr/>
        <a:lstStyle/>
        <a:p>
          <a:r>
            <a:rPr lang="en-US"/>
            <a:t>Strengths- my strengths are that I am very much confident also which makes me not have any such stage fright therefore public speaking and presentation skills are my strengths, including my creativity and innovation skills.</a:t>
          </a:r>
        </a:p>
      </dgm:t>
    </dgm:pt>
    <dgm:pt modelId="{61DA32EF-7A96-451F-AE67-AC54BA8F10E7}" type="parTrans" cxnId="{1642CA89-6666-47C5-BD00-AF91E4A803E5}">
      <dgm:prSet/>
      <dgm:spPr/>
      <dgm:t>
        <a:bodyPr/>
        <a:lstStyle/>
        <a:p>
          <a:endParaRPr lang="en-US"/>
        </a:p>
      </dgm:t>
    </dgm:pt>
    <dgm:pt modelId="{4E2A1582-82D2-4DA7-AEBB-1F3D1CBB90D3}" type="sibTrans" cxnId="{1642CA89-6666-47C5-BD00-AF91E4A803E5}">
      <dgm:prSet/>
      <dgm:spPr/>
      <dgm:t>
        <a:bodyPr/>
        <a:lstStyle/>
        <a:p>
          <a:endParaRPr lang="en-US"/>
        </a:p>
      </dgm:t>
    </dgm:pt>
    <dgm:pt modelId="{E6C6B2C2-41AE-44C6-A74D-9E789593E8B2}">
      <dgm:prSet/>
      <dgm:spPr/>
      <dgm:t>
        <a:bodyPr/>
        <a:lstStyle/>
        <a:p>
          <a:r>
            <a:rPr lang="en-US"/>
            <a:t>Weaknesses- my weakness is that I have issues in managing my time and staying motivated at work to complete work on time.</a:t>
          </a:r>
        </a:p>
      </dgm:t>
    </dgm:pt>
    <dgm:pt modelId="{59BA89EE-2817-4F70-83C4-6426AF9E690D}" type="parTrans" cxnId="{D50F8741-350F-48CE-B054-D74AB5A09CC0}">
      <dgm:prSet/>
      <dgm:spPr/>
      <dgm:t>
        <a:bodyPr/>
        <a:lstStyle/>
        <a:p>
          <a:endParaRPr lang="en-US"/>
        </a:p>
      </dgm:t>
    </dgm:pt>
    <dgm:pt modelId="{912AA2B0-104A-4432-9506-F0C825657E44}" type="sibTrans" cxnId="{D50F8741-350F-48CE-B054-D74AB5A09CC0}">
      <dgm:prSet/>
      <dgm:spPr/>
      <dgm:t>
        <a:bodyPr/>
        <a:lstStyle/>
        <a:p>
          <a:endParaRPr lang="en-US"/>
        </a:p>
      </dgm:t>
    </dgm:pt>
    <dgm:pt modelId="{D6BA2CCD-3FC4-4665-97E5-6AD772DCFE4E}">
      <dgm:prSet/>
      <dgm:spPr/>
      <dgm:t>
        <a:bodyPr/>
        <a:lstStyle/>
        <a:p>
          <a:r>
            <a:rPr lang="en-US"/>
            <a:t>Opportunities- the opportunities in the role of operation and logistic manager is wide. A management position at a workplace is always beneficial since it directly takes an individual to one of the higher posts in the organization. </a:t>
          </a:r>
        </a:p>
      </dgm:t>
    </dgm:pt>
    <dgm:pt modelId="{B64EC183-9CA7-4BC0-B0C8-D7E69E0F67A0}" type="parTrans" cxnId="{36B12606-C10B-4699-9BE5-32BC4B82C86F}">
      <dgm:prSet/>
      <dgm:spPr/>
      <dgm:t>
        <a:bodyPr/>
        <a:lstStyle/>
        <a:p>
          <a:endParaRPr lang="en-US"/>
        </a:p>
      </dgm:t>
    </dgm:pt>
    <dgm:pt modelId="{19DD12C8-B534-467B-8326-538F2D36B83E}" type="sibTrans" cxnId="{36B12606-C10B-4699-9BE5-32BC4B82C86F}">
      <dgm:prSet/>
      <dgm:spPr/>
      <dgm:t>
        <a:bodyPr/>
        <a:lstStyle/>
        <a:p>
          <a:endParaRPr lang="en-US"/>
        </a:p>
      </dgm:t>
    </dgm:pt>
    <dgm:pt modelId="{7CA6E5E0-2354-4703-A778-95955D5F19E8}">
      <dgm:prSet/>
      <dgm:spPr/>
      <dgm:t>
        <a:bodyPr/>
        <a:lstStyle/>
        <a:p>
          <a:r>
            <a:rPr lang="en-US"/>
            <a:t>Threats- the recent job market is very poor.</a:t>
          </a:r>
        </a:p>
      </dgm:t>
    </dgm:pt>
    <dgm:pt modelId="{3650EDB8-EF27-477E-B2F6-0B26BB8A57AC}" type="parTrans" cxnId="{0E2FA0EC-25E0-4738-A429-A0DB66FBD4D4}">
      <dgm:prSet/>
      <dgm:spPr/>
      <dgm:t>
        <a:bodyPr/>
        <a:lstStyle/>
        <a:p>
          <a:endParaRPr lang="en-US"/>
        </a:p>
      </dgm:t>
    </dgm:pt>
    <dgm:pt modelId="{34D8FCF1-2639-4C0F-9514-4E9DF9C406B6}" type="sibTrans" cxnId="{0E2FA0EC-25E0-4738-A429-A0DB66FBD4D4}">
      <dgm:prSet/>
      <dgm:spPr/>
      <dgm:t>
        <a:bodyPr/>
        <a:lstStyle/>
        <a:p>
          <a:endParaRPr lang="en-US"/>
        </a:p>
      </dgm:t>
    </dgm:pt>
    <dgm:pt modelId="{A379284B-0CF6-4F9E-BDEB-7FCBB99B6D91}" type="pres">
      <dgm:prSet presAssocID="{89304B6C-AB8C-4E32-90FF-E27DD93794D8}" presName="linear" presStyleCnt="0">
        <dgm:presLayoutVars>
          <dgm:animLvl val="lvl"/>
          <dgm:resizeHandles val="exact"/>
        </dgm:presLayoutVars>
      </dgm:prSet>
      <dgm:spPr/>
      <dgm:t>
        <a:bodyPr/>
        <a:lstStyle/>
        <a:p>
          <a:endParaRPr lang="en-US"/>
        </a:p>
      </dgm:t>
    </dgm:pt>
    <dgm:pt modelId="{90EE9409-9621-46C0-B88D-67F5D5CF741B}" type="pres">
      <dgm:prSet presAssocID="{FDF19384-551B-4B12-9623-F80411FB00AB}" presName="parentText" presStyleLbl="node1" presStyleIdx="0" presStyleCnt="4">
        <dgm:presLayoutVars>
          <dgm:chMax val="0"/>
          <dgm:bulletEnabled val="1"/>
        </dgm:presLayoutVars>
      </dgm:prSet>
      <dgm:spPr/>
      <dgm:t>
        <a:bodyPr/>
        <a:lstStyle/>
        <a:p>
          <a:endParaRPr lang="en-US"/>
        </a:p>
      </dgm:t>
    </dgm:pt>
    <dgm:pt modelId="{1050E8A1-C969-4DFA-8C6F-0F5024CB406A}" type="pres">
      <dgm:prSet presAssocID="{4E2A1582-82D2-4DA7-AEBB-1F3D1CBB90D3}" presName="spacer" presStyleCnt="0"/>
      <dgm:spPr/>
    </dgm:pt>
    <dgm:pt modelId="{627DC271-2759-480B-88FD-4C9229741AE5}" type="pres">
      <dgm:prSet presAssocID="{E6C6B2C2-41AE-44C6-A74D-9E789593E8B2}" presName="parentText" presStyleLbl="node1" presStyleIdx="1" presStyleCnt="4">
        <dgm:presLayoutVars>
          <dgm:chMax val="0"/>
          <dgm:bulletEnabled val="1"/>
        </dgm:presLayoutVars>
      </dgm:prSet>
      <dgm:spPr/>
      <dgm:t>
        <a:bodyPr/>
        <a:lstStyle/>
        <a:p>
          <a:endParaRPr lang="en-US"/>
        </a:p>
      </dgm:t>
    </dgm:pt>
    <dgm:pt modelId="{225D451D-1ACA-41B4-9556-64A46AE78A48}" type="pres">
      <dgm:prSet presAssocID="{912AA2B0-104A-4432-9506-F0C825657E44}" presName="spacer" presStyleCnt="0"/>
      <dgm:spPr/>
    </dgm:pt>
    <dgm:pt modelId="{DE5F639C-6376-4366-82B8-374D9D5D35AF}" type="pres">
      <dgm:prSet presAssocID="{D6BA2CCD-3FC4-4665-97E5-6AD772DCFE4E}" presName="parentText" presStyleLbl="node1" presStyleIdx="2" presStyleCnt="4">
        <dgm:presLayoutVars>
          <dgm:chMax val="0"/>
          <dgm:bulletEnabled val="1"/>
        </dgm:presLayoutVars>
      </dgm:prSet>
      <dgm:spPr/>
      <dgm:t>
        <a:bodyPr/>
        <a:lstStyle/>
        <a:p>
          <a:endParaRPr lang="en-US"/>
        </a:p>
      </dgm:t>
    </dgm:pt>
    <dgm:pt modelId="{1653DD1D-9233-48C1-8FDF-AA58A2052CB8}" type="pres">
      <dgm:prSet presAssocID="{19DD12C8-B534-467B-8326-538F2D36B83E}" presName="spacer" presStyleCnt="0"/>
      <dgm:spPr/>
    </dgm:pt>
    <dgm:pt modelId="{58CA2424-83E4-4E2F-80E5-0424E34A93CD}" type="pres">
      <dgm:prSet presAssocID="{7CA6E5E0-2354-4703-A778-95955D5F19E8}" presName="parentText" presStyleLbl="node1" presStyleIdx="3" presStyleCnt="4">
        <dgm:presLayoutVars>
          <dgm:chMax val="0"/>
          <dgm:bulletEnabled val="1"/>
        </dgm:presLayoutVars>
      </dgm:prSet>
      <dgm:spPr/>
      <dgm:t>
        <a:bodyPr/>
        <a:lstStyle/>
        <a:p>
          <a:endParaRPr lang="en-US"/>
        </a:p>
      </dgm:t>
    </dgm:pt>
  </dgm:ptLst>
  <dgm:cxnLst>
    <dgm:cxn modelId="{D50F8741-350F-48CE-B054-D74AB5A09CC0}" srcId="{89304B6C-AB8C-4E32-90FF-E27DD93794D8}" destId="{E6C6B2C2-41AE-44C6-A74D-9E789593E8B2}" srcOrd="1" destOrd="0" parTransId="{59BA89EE-2817-4F70-83C4-6426AF9E690D}" sibTransId="{912AA2B0-104A-4432-9506-F0C825657E44}"/>
    <dgm:cxn modelId="{E36D9AE4-8ACC-43C7-AC78-96963F3EB4ED}" type="presOf" srcId="{E6C6B2C2-41AE-44C6-A74D-9E789593E8B2}" destId="{627DC271-2759-480B-88FD-4C9229741AE5}" srcOrd="0" destOrd="0" presId="urn:microsoft.com/office/officeart/2005/8/layout/vList2"/>
    <dgm:cxn modelId="{FDB19A25-F359-466F-A250-A4F7E141D91A}" type="presOf" srcId="{89304B6C-AB8C-4E32-90FF-E27DD93794D8}" destId="{A379284B-0CF6-4F9E-BDEB-7FCBB99B6D91}" srcOrd="0" destOrd="0" presId="urn:microsoft.com/office/officeart/2005/8/layout/vList2"/>
    <dgm:cxn modelId="{D2CACBA6-0688-47B8-B01B-17A703D9D7BF}" type="presOf" srcId="{D6BA2CCD-3FC4-4665-97E5-6AD772DCFE4E}" destId="{DE5F639C-6376-4366-82B8-374D9D5D35AF}" srcOrd="0" destOrd="0" presId="urn:microsoft.com/office/officeart/2005/8/layout/vList2"/>
    <dgm:cxn modelId="{9B6EF80E-5A43-4A40-8334-6E78DD980A17}" type="presOf" srcId="{7CA6E5E0-2354-4703-A778-95955D5F19E8}" destId="{58CA2424-83E4-4E2F-80E5-0424E34A93CD}" srcOrd="0" destOrd="0" presId="urn:microsoft.com/office/officeart/2005/8/layout/vList2"/>
    <dgm:cxn modelId="{BF7B0BD9-146D-4402-BFD0-CC0C7D97389F}" type="presOf" srcId="{FDF19384-551B-4B12-9623-F80411FB00AB}" destId="{90EE9409-9621-46C0-B88D-67F5D5CF741B}" srcOrd="0" destOrd="0" presId="urn:microsoft.com/office/officeart/2005/8/layout/vList2"/>
    <dgm:cxn modelId="{36B12606-C10B-4699-9BE5-32BC4B82C86F}" srcId="{89304B6C-AB8C-4E32-90FF-E27DD93794D8}" destId="{D6BA2CCD-3FC4-4665-97E5-6AD772DCFE4E}" srcOrd="2" destOrd="0" parTransId="{B64EC183-9CA7-4BC0-B0C8-D7E69E0F67A0}" sibTransId="{19DD12C8-B534-467B-8326-538F2D36B83E}"/>
    <dgm:cxn modelId="{0E2FA0EC-25E0-4738-A429-A0DB66FBD4D4}" srcId="{89304B6C-AB8C-4E32-90FF-E27DD93794D8}" destId="{7CA6E5E0-2354-4703-A778-95955D5F19E8}" srcOrd="3" destOrd="0" parTransId="{3650EDB8-EF27-477E-B2F6-0B26BB8A57AC}" sibTransId="{34D8FCF1-2639-4C0F-9514-4E9DF9C406B6}"/>
    <dgm:cxn modelId="{1642CA89-6666-47C5-BD00-AF91E4A803E5}" srcId="{89304B6C-AB8C-4E32-90FF-E27DD93794D8}" destId="{FDF19384-551B-4B12-9623-F80411FB00AB}" srcOrd="0" destOrd="0" parTransId="{61DA32EF-7A96-451F-AE67-AC54BA8F10E7}" sibTransId="{4E2A1582-82D2-4DA7-AEBB-1F3D1CBB90D3}"/>
    <dgm:cxn modelId="{C1846025-AE62-4284-8862-CCE6D95ED727}" type="presParOf" srcId="{A379284B-0CF6-4F9E-BDEB-7FCBB99B6D91}" destId="{90EE9409-9621-46C0-B88D-67F5D5CF741B}" srcOrd="0" destOrd="0" presId="urn:microsoft.com/office/officeart/2005/8/layout/vList2"/>
    <dgm:cxn modelId="{2BC4EC9E-D386-452A-8CE7-924868F92B98}" type="presParOf" srcId="{A379284B-0CF6-4F9E-BDEB-7FCBB99B6D91}" destId="{1050E8A1-C969-4DFA-8C6F-0F5024CB406A}" srcOrd="1" destOrd="0" presId="urn:microsoft.com/office/officeart/2005/8/layout/vList2"/>
    <dgm:cxn modelId="{81357F5E-C513-4BAC-A2FD-446BAF111D39}" type="presParOf" srcId="{A379284B-0CF6-4F9E-BDEB-7FCBB99B6D91}" destId="{627DC271-2759-480B-88FD-4C9229741AE5}" srcOrd="2" destOrd="0" presId="urn:microsoft.com/office/officeart/2005/8/layout/vList2"/>
    <dgm:cxn modelId="{1BD05AB3-DF61-4222-9631-9B74261033FF}" type="presParOf" srcId="{A379284B-0CF6-4F9E-BDEB-7FCBB99B6D91}" destId="{225D451D-1ACA-41B4-9556-64A46AE78A48}" srcOrd="3" destOrd="0" presId="urn:microsoft.com/office/officeart/2005/8/layout/vList2"/>
    <dgm:cxn modelId="{0371A088-E0F6-4DCA-959D-A4520E557D15}" type="presParOf" srcId="{A379284B-0CF6-4F9E-BDEB-7FCBB99B6D91}" destId="{DE5F639C-6376-4366-82B8-374D9D5D35AF}" srcOrd="4" destOrd="0" presId="urn:microsoft.com/office/officeart/2005/8/layout/vList2"/>
    <dgm:cxn modelId="{D5EC8BD5-7B81-405F-962D-3366DC57BFBE}" type="presParOf" srcId="{A379284B-0CF6-4F9E-BDEB-7FCBB99B6D91}" destId="{1653DD1D-9233-48C1-8FDF-AA58A2052CB8}" srcOrd="5" destOrd="0" presId="urn:microsoft.com/office/officeart/2005/8/layout/vList2"/>
    <dgm:cxn modelId="{1A21C301-85FD-4B5E-9A5B-95DD44A1588F}" type="presParOf" srcId="{A379284B-0CF6-4F9E-BDEB-7FCBB99B6D91}" destId="{58CA2424-83E4-4E2F-80E5-0424E34A93CD}"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D8CC3F-BDA1-4B0C-9904-DB62A06EDA0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DC52D42-5DC4-4D5C-9DD4-B58809B40BAD}">
      <dgm:prSet/>
      <dgm:spPr/>
      <dgm:t>
        <a:bodyPr/>
        <a:lstStyle/>
        <a:p>
          <a:r>
            <a:rPr lang="en-US"/>
            <a:t>Time management enables a person both in their academic and professional fields to be able to manage the time accordingly with their work.</a:t>
          </a:r>
        </a:p>
      </dgm:t>
    </dgm:pt>
    <dgm:pt modelId="{1AC1234C-06F5-48C0-AE18-13D6553BFDD7}" type="parTrans" cxnId="{8A687FAD-D877-4023-981B-1728CB8F8287}">
      <dgm:prSet/>
      <dgm:spPr/>
      <dgm:t>
        <a:bodyPr/>
        <a:lstStyle/>
        <a:p>
          <a:endParaRPr lang="en-US"/>
        </a:p>
      </dgm:t>
    </dgm:pt>
    <dgm:pt modelId="{A681BC00-C3D9-4A9A-A0BD-81F9FB56FAEB}" type="sibTrans" cxnId="{8A687FAD-D877-4023-981B-1728CB8F8287}">
      <dgm:prSet/>
      <dgm:spPr/>
      <dgm:t>
        <a:bodyPr/>
        <a:lstStyle/>
        <a:p>
          <a:endParaRPr lang="en-US"/>
        </a:p>
      </dgm:t>
    </dgm:pt>
    <dgm:pt modelId="{6E5C0083-1DBD-44B9-A5CD-5D7027C1F8C1}">
      <dgm:prSet/>
      <dgm:spPr/>
      <dgm:t>
        <a:bodyPr/>
        <a:lstStyle/>
        <a:p>
          <a:r>
            <a:rPr lang="en-US"/>
            <a:t>One of the most significant characteristics of a logistic and operations manager is their ability to work under pressure. </a:t>
          </a:r>
        </a:p>
      </dgm:t>
    </dgm:pt>
    <dgm:pt modelId="{D1DA798E-8F8A-4566-9141-A75FE29B1085}" type="parTrans" cxnId="{B36FDC3A-F240-454F-A721-A06DE60DFB60}">
      <dgm:prSet/>
      <dgm:spPr/>
      <dgm:t>
        <a:bodyPr/>
        <a:lstStyle/>
        <a:p>
          <a:endParaRPr lang="en-US"/>
        </a:p>
      </dgm:t>
    </dgm:pt>
    <dgm:pt modelId="{FB091F6E-9AE1-4B3F-BC1D-FC33600DB1A6}" type="sibTrans" cxnId="{B36FDC3A-F240-454F-A721-A06DE60DFB60}">
      <dgm:prSet/>
      <dgm:spPr/>
      <dgm:t>
        <a:bodyPr/>
        <a:lstStyle/>
        <a:p>
          <a:endParaRPr lang="en-US"/>
        </a:p>
      </dgm:t>
    </dgm:pt>
    <dgm:pt modelId="{89AF3CA8-AA1C-4F2F-A8FC-1D89DB07DB9E}">
      <dgm:prSet/>
      <dgm:spPr/>
      <dgm:t>
        <a:bodyPr/>
        <a:lstStyle/>
        <a:p>
          <a:r>
            <a:rPr lang="en-US"/>
            <a:t>An operations and logistics manager has a lot of tasks to do while also managing a lot of work at the same time, thus time management is crucial.</a:t>
          </a:r>
        </a:p>
      </dgm:t>
    </dgm:pt>
    <dgm:pt modelId="{EEF19230-537D-417C-9D79-349417C6A038}" type="parTrans" cxnId="{9CBF451F-464B-4C6F-93D1-41A8199E4704}">
      <dgm:prSet/>
      <dgm:spPr/>
      <dgm:t>
        <a:bodyPr/>
        <a:lstStyle/>
        <a:p>
          <a:endParaRPr lang="en-US"/>
        </a:p>
      </dgm:t>
    </dgm:pt>
    <dgm:pt modelId="{A5D40E4B-6D96-47E1-817B-1D47E98CDA19}" type="sibTrans" cxnId="{9CBF451F-464B-4C6F-93D1-41A8199E4704}">
      <dgm:prSet/>
      <dgm:spPr/>
      <dgm:t>
        <a:bodyPr/>
        <a:lstStyle/>
        <a:p>
          <a:endParaRPr lang="en-US"/>
        </a:p>
      </dgm:t>
    </dgm:pt>
    <dgm:pt modelId="{3D8C4EF7-4CE3-4198-B472-C04DA7B11CE9}" type="pres">
      <dgm:prSet presAssocID="{F3D8CC3F-BDA1-4B0C-9904-DB62A06EDA07}" presName="linear" presStyleCnt="0">
        <dgm:presLayoutVars>
          <dgm:animLvl val="lvl"/>
          <dgm:resizeHandles val="exact"/>
        </dgm:presLayoutVars>
      </dgm:prSet>
      <dgm:spPr/>
      <dgm:t>
        <a:bodyPr/>
        <a:lstStyle/>
        <a:p>
          <a:endParaRPr lang="en-US"/>
        </a:p>
      </dgm:t>
    </dgm:pt>
    <dgm:pt modelId="{0EE01582-95BC-434C-8E51-29C6626AA99C}" type="pres">
      <dgm:prSet presAssocID="{7DC52D42-5DC4-4D5C-9DD4-B58809B40BAD}" presName="parentText" presStyleLbl="node1" presStyleIdx="0" presStyleCnt="3">
        <dgm:presLayoutVars>
          <dgm:chMax val="0"/>
          <dgm:bulletEnabled val="1"/>
        </dgm:presLayoutVars>
      </dgm:prSet>
      <dgm:spPr/>
      <dgm:t>
        <a:bodyPr/>
        <a:lstStyle/>
        <a:p>
          <a:endParaRPr lang="en-US"/>
        </a:p>
      </dgm:t>
    </dgm:pt>
    <dgm:pt modelId="{D242DC7A-FFDE-4C16-8B82-95A736398C68}" type="pres">
      <dgm:prSet presAssocID="{A681BC00-C3D9-4A9A-A0BD-81F9FB56FAEB}" presName="spacer" presStyleCnt="0"/>
      <dgm:spPr/>
    </dgm:pt>
    <dgm:pt modelId="{950FAAE7-611B-4C2F-B9DA-F47285F38A1F}" type="pres">
      <dgm:prSet presAssocID="{6E5C0083-1DBD-44B9-A5CD-5D7027C1F8C1}" presName="parentText" presStyleLbl="node1" presStyleIdx="1" presStyleCnt="3">
        <dgm:presLayoutVars>
          <dgm:chMax val="0"/>
          <dgm:bulletEnabled val="1"/>
        </dgm:presLayoutVars>
      </dgm:prSet>
      <dgm:spPr/>
      <dgm:t>
        <a:bodyPr/>
        <a:lstStyle/>
        <a:p>
          <a:endParaRPr lang="en-US"/>
        </a:p>
      </dgm:t>
    </dgm:pt>
    <dgm:pt modelId="{FBB722EF-A060-42E6-B527-0B3B5D3FF56B}" type="pres">
      <dgm:prSet presAssocID="{FB091F6E-9AE1-4B3F-BC1D-FC33600DB1A6}" presName="spacer" presStyleCnt="0"/>
      <dgm:spPr/>
    </dgm:pt>
    <dgm:pt modelId="{30D4157A-679C-4AE6-8FA2-5F779E950C64}" type="pres">
      <dgm:prSet presAssocID="{89AF3CA8-AA1C-4F2F-A8FC-1D89DB07DB9E}" presName="parentText" presStyleLbl="node1" presStyleIdx="2" presStyleCnt="3">
        <dgm:presLayoutVars>
          <dgm:chMax val="0"/>
          <dgm:bulletEnabled val="1"/>
        </dgm:presLayoutVars>
      </dgm:prSet>
      <dgm:spPr/>
      <dgm:t>
        <a:bodyPr/>
        <a:lstStyle/>
        <a:p>
          <a:endParaRPr lang="en-US"/>
        </a:p>
      </dgm:t>
    </dgm:pt>
  </dgm:ptLst>
  <dgm:cxnLst>
    <dgm:cxn modelId="{7D876705-2BF6-49EE-8907-E6B8076B3244}" type="presOf" srcId="{F3D8CC3F-BDA1-4B0C-9904-DB62A06EDA07}" destId="{3D8C4EF7-4CE3-4198-B472-C04DA7B11CE9}" srcOrd="0" destOrd="0" presId="urn:microsoft.com/office/officeart/2005/8/layout/vList2"/>
    <dgm:cxn modelId="{69D61AF6-FEA5-4941-B8CB-35F6801A9AF1}" type="presOf" srcId="{7DC52D42-5DC4-4D5C-9DD4-B58809B40BAD}" destId="{0EE01582-95BC-434C-8E51-29C6626AA99C}" srcOrd="0" destOrd="0" presId="urn:microsoft.com/office/officeart/2005/8/layout/vList2"/>
    <dgm:cxn modelId="{B36FDC3A-F240-454F-A721-A06DE60DFB60}" srcId="{F3D8CC3F-BDA1-4B0C-9904-DB62A06EDA07}" destId="{6E5C0083-1DBD-44B9-A5CD-5D7027C1F8C1}" srcOrd="1" destOrd="0" parTransId="{D1DA798E-8F8A-4566-9141-A75FE29B1085}" sibTransId="{FB091F6E-9AE1-4B3F-BC1D-FC33600DB1A6}"/>
    <dgm:cxn modelId="{AA839C90-709D-4614-AE80-284F04F46AFD}" type="presOf" srcId="{6E5C0083-1DBD-44B9-A5CD-5D7027C1F8C1}" destId="{950FAAE7-611B-4C2F-B9DA-F47285F38A1F}" srcOrd="0" destOrd="0" presId="urn:microsoft.com/office/officeart/2005/8/layout/vList2"/>
    <dgm:cxn modelId="{9CBF451F-464B-4C6F-93D1-41A8199E4704}" srcId="{F3D8CC3F-BDA1-4B0C-9904-DB62A06EDA07}" destId="{89AF3CA8-AA1C-4F2F-A8FC-1D89DB07DB9E}" srcOrd="2" destOrd="0" parTransId="{EEF19230-537D-417C-9D79-349417C6A038}" sibTransId="{A5D40E4B-6D96-47E1-817B-1D47E98CDA19}"/>
    <dgm:cxn modelId="{8A687FAD-D877-4023-981B-1728CB8F8287}" srcId="{F3D8CC3F-BDA1-4B0C-9904-DB62A06EDA07}" destId="{7DC52D42-5DC4-4D5C-9DD4-B58809B40BAD}" srcOrd="0" destOrd="0" parTransId="{1AC1234C-06F5-48C0-AE18-13D6553BFDD7}" sibTransId="{A681BC00-C3D9-4A9A-A0BD-81F9FB56FAEB}"/>
    <dgm:cxn modelId="{9EA4FB0E-D687-413D-9D8D-8D372986C06E}" type="presOf" srcId="{89AF3CA8-AA1C-4F2F-A8FC-1D89DB07DB9E}" destId="{30D4157A-679C-4AE6-8FA2-5F779E950C64}" srcOrd="0" destOrd="0" presId="urn:microsoft.com/office/officeart/2005/8/layout/vList2"/>
    <dgm:cxn modelId="{E18B6117-870B-4573-B720-D90A501327E2}" type="presParOf" srcId="{3D8C4EF7-4CE3-4198-B472-C04DA7B11CE9}" destId="{0EE01582-95BC-434C-8E51-29C6626AA99C}" srcOrd="0" destOrd="0" presId="urn:microsoft.com/office/officeart/2005/8/layout/vList2"/>
    <dgm:cxn modelId="{55760C02-A5D7-4026-8CD6-6D4BF7B74FB1}" type="presParOf" srcId="{3D8C4EF7-4CE3-4198-B472-C04DA7B11CE9}" destId="{D242DC7A-FFDE-4C16-8B82-95A736398C68}" srcOrd="1" destOrd="0" presId="urn:microsoft.com/office/officeart/2005/8/layout/vList2"/>
    <dgm:cxn modelId="{0279A628-D282-454B-96D2-9DA7FF276156}" type="presParOf" srcId="{3D8C4EF7-4CE3-4198-B472-C04DA7B11CE9}" destId="{950FAAE7-611B-4C2F-B9DA-F47285F38A1F}" srcOrd="2" destOrd="0" presId="urn:microsoft.com/office/officeart/2005/8/layout/vList2"/>
    <dgm:cxn modelId="{97F6C674-342B-4246-A527-231DE17253FE}" type="presParOf" srcId="{3D8C4EF7-4CE3-4198-B472-C04DA7B11CE9}" destId="{FBB722EF-A060-42E6-B527-0B3B5D3FF56B}" srcOrd="3" destOrd="0" presId="urn:microsoft.com/office/officeart/2005/8/layout/vList2"/>
    <dgm:cxn modelId="{F117B1DE-52F6-4A07-B18D-7D9EFE7B3D4D}" type="presParOf" srcId="{3D8C4EF7-4CE3-4198-B472-C04DA7B11CE9}" destId="{30D4157A-679C-4AE6-8FA2-5F779E950C64}"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7F69765-D30F-4F50-AEA3-518E450CFC95}"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676CC622-5654-4AC0-B903-CA1224B5C5C6}">
      <dgm:prSet/>
      <dgm:spPr/>
      <dgm:t>
        <a:bodyPr/>
        <a:lstStyle/>
        <a:p>
          <a:r>
            <a:rPr lang="en-US"/>
            <a:t>A personal development plan is a flowchart that helps users to represent the various skills that need to be learned or enhanced and to show how they are going to achieve those particular skills in their recommended time.</a:t>
          </a:r>
        </a:p>
      </dgm:t>
    </dgm:pt>
    <dgm:pt modelId="{58041742-C2AE-442F-AA14-8B58C46AC901}" type="parTrans" cxnId="{E2E28145-6230-4BCD-A653-A8D2B6CA6B34}">
      <dgm:prSet/>
      <dgm:spPr/>
      <dgm:t>
        <a:bodyPr/>
        <a:lstStyle/>
        <a:p>
          <a:endParaRPr lang="en-US"/>
        </a:p>
      </dgm:t>
    </dgm:pt>
    <dgm:pt modelId="{7FFA6E0E-BD45-46E3-AAFD-767C28374402}" type="sibTrans" cxnId="{E2E28145-6230-4BCD-A653-A8D2B6CA6B34}">
      <dgm:prSet/>
      <dgm:spPr/>
      <dgm:t>
        <a:bodyPr/>
        <a:lstStyle/>
        <a:p>
          <a:endParaRPr lang="en-US"/>
        </a:p>
      </dgm:t>
    </dgm:pt>
    <dgm:pt modelId="{8646FA2F-7098-40E7-B0B0-2CC0C8DA613D}">
      <dgm:prSet/>
      <dgm:spPr/>
      <dgm:t>
        <a:bodyPr/>
        <a:lstStyle/>
        <a:p>
          <a:r>
            <a:rPr lang="en-US"/>
            <a:t>I have laid down my own personal development plans in which I have mentioned the skills that need to develop and enhance. </a:t>
          </a:r>
        </a:p>
      </dgm:t>
    </dgm:pt>
    <dgm:pt modelId="{2954C6A9-6FBC-4E6F-A278-DFA1074C4EF7}" type="parTrans" cxnId="{D74E9EDA-63C3-4360-A91D-BE60D2D043C5}">
      <dgm:prSet/>
      <dgm:spPr/>
      <dgm:t>
        <a:bodyPr/>
        <a:lstStyle/>
        <a:p>
          <a:endParaRPr lang="en-US"/>
        </a:p>
      </dgm:t>
    </dgm:pt>
    <dgm:pt modelId="{D5AC2C55-98C5-4015-8849-0BEFD07045FF}" type="sibTrans" cxnId="{D74E9EDA-63C3-4360-A91D-BE60D2D043C5}">
      <dgm:prSet/>
      <dgm:spPr/>
      <dgm:t>
        <a:bodyPr/>
        <a:lstStyle/>
        <a:p>
          <a:endParaRPr lang="en-US"/>
        </a:p>
      </dgm:t>
    </dgm:pt>
    <dgm:pt modelId="{A0B2D912-A4CF-42A9-9F71-C1004B20CFF3}">
      <dgm:prSet/>
      <dgm:spPr/>
      <dgm:t>
        <a:bodyPr/>
        <a:lstStyle/>
        <a:p>
          <a:r>
            <a:rPr lang="en-US"/>
            <a:t>A PDP helps a user to have a visual representation of various skills that are yet to be developed. </a:t>
          </a:r>
        </a:p>
      </dgm:t>
    </dgm:pt>
    <dgm:pt modelId="{47928F99-52B9-473A-A21A-C0B616F65F1C}" type="parTrans" cxnId="{106BBD0E-D86F-49B1-B761-088BA16967A0}">
      <dgm:prSet/>
      <dgm:spPr/>
      <dgm:t>
        <a:bodyPr/>
        <a:lstStyle/>
        <a:p>
          <a:endParaRPr lang="en-US"/>
        </a:p>
      </dgm:t>
    </dgm:pt>
    <dgm:pt modelId="{A3ED3CDD-D831-4B05-8706-0772B36257E4}" type="sibTrans" cxnId="{106BBD0E-D86F-49B1-B761-088BA16967A0}">
      <dgm:prSet/>
      <dgm:spPr/>
      <dgm:t>
        <a:bodyPr/>
        <a:lstStyle/>
        <a:p>
          <a:endParaRPr lang="en-US"/>
        </a:p>
      </dgm:t>
    </dgm:pt>
    <dgm:pt modelId="{B12144BF-B69C-4909-8D20-C958B6764568}" type="pres">
      <dgm:prSet presAssocID="{67F69765-D30F-4F50-AEA3-518E450CFC95}" presName="diagram" presStyleCnt="0">
        <dgm:presLayoutVars>
          <dgm:dir/>
          <dgm:resizeHandles val="exact"/>
        </dgm:presLayoutVars>
      </dgm:prSet>
      <dgm:spPr/>
      <dgm:t>
        <a:bodyPr/>
        <a:lstStyle/>
        <a:p>
          <a:endParaRPr lang="en-US"/>
        </a:p>
      </dgm:t>
    </dgm:pt>
    <dgm:pt modelId="{ADCC5E87-9F0F-4EF6-838D-29D9376F6DBE}" type="pres">
      <dgm:prSet presAssocID="{676CC622-5654-4AC0-B903-CA1224B5C5C6}" presName="node" presStyleLbl="node1" presStyleIdx="0" presStyleCnt="3">
        <dgm:presLayoutVars>
          <dgm:bulletEnabled val="1"/>
        </dgm:presLayoutVars>
      </dgm:prSet>
      <dgm:spPr/>
      <dgm:t>
        <a:bodyPr/>
        <a:lstStyle/>
        <a:p>
          <a:endParaRPr lang="en-US"/>
        </a:p>
      </dgm:t>
    </dgm:pt>
    <dgm:pt modelId="{EC6B2783-A40C-4460-B973-C325F034EB70}" type="pres">
      <dgm:prSet presAssocID="{7FFA6E0E-BD45-46E3-AAFD-767C28374402}" presName="sibTrans" presStyleCnt="0"/>
      <dgm:spPr/>
    </dgm:pt>
    <dgm:pt modelId="{07A65D82-7397-489B-869D-E964A9CB0634}" type="pres">
      <dgm:prSet presAssocID="{8646FA2F-7098-40E7-B0B0-2CC0C8DA613D}" presName="node" presStyleLbl="node1" presStyleIdx="1" presStyleCnt="3">
        <dgm:presLayoutVars>
          <dgm:bulletEnabled val="1"/>
        </dgm:presLayoutVars>
      </dgm:prSet>
      <dgm:spPr/>
      <dgm:t>
        <a:bodyPr/>
        <a:lstStyle/>
        <a:p>
          <a:endParaRPr lang="en-US"/>
        </a:p>
      </dgm:t>
    </dgm:pt>
    <dgm:pt modelId="{CB5C6B63-B370-4A92-B1AA-E50D52D746FE}" type="pres">
      <dgm:prSet presAssocID="{D5AC2C55-98C5-4015-8849-0BEFD07045FF}" presName="sibTrans" presStyleCnt="0"/>
      <dgm:spPr/>
    </dgm:pt>
    <dgm:pt modelId="{68FFB27C-929D-45A4-9A17-796E3AA2A565}" type="pres">
      <dgm:prSet presAssocID="{A0B2D912-A4CF-42A9-9F71-C1004B20CFF3}" presName="node" presStyleLbl="node1" presStyleIdx="2" presStyleCnt="3">
        <dgm:presLayoutVars>
          <dgm:bulletEnabled val="1"/>
        </dgm:presLayoutVars>
      </dgm:prSet>
      <dgm:spPr/>
      <dgm:t>
        <a:bodyPr/>
        <a:lstStyle/>
        <a:p>
          <a:endParaRPr lang="en-US"/>
        </a:p>
      </dgm:t>
    </dgm:pt>
  </dgm:ptLst>
  <dgm:cxnLst>
    <dgm:cxn modelId="{8CC251B3-5F9A-402F-BF11-DBBCE935C95B}" type="presOf" srcId="{A0B2D912-A4CF-42A9-9F71-C1004B20CFF3}" destId="{68FFB27C-929D-45A4-9A17-796E3AA2A565}" srcOrd="0" destOrd="0" presId="urn:microsoft.com/office/officeart/2005/8/layout/default"/>
    <dgm:cxn modelId="{6D54F176-457E-4EE1-B216-CF15CB135036}" type="presOf" srcId="{67F69765-D30F-4F50-AEA3-518E450CFC95}" destId="{B12144BF-B69C-4909-8D20-C958B6764568}" srcOrd="0" destOrd="0" presId="urn:microsoft.com/office/officeart/2005/8/layout/default"/>
    <dgm:cxn modelId="{106BBD0E-D86F-49B1-B761-088BA16967A0}" srcId="{67F69765-D30F-4F50-AEA3-518E450CFC95}" destId="{A0B2D912-A4CF-42A9-9F71-C1004B20CFF3}" srcOrd="2" destOrd="0" parTransId="{47928F99-52B9-473A-A21A-C0B616F65F1C}" sibTransId="{A3ED3CDD-D831-4B05-8706-0772B36257E4}"/>
    <dgm:cxn modelId="{D74E9EDA-63C3-4360-A91D-BE60D2D043C5}" srcId="{67F69765-D30F-4F50-AEA3-518E450CFC95}" destId="{8646FA2F-7098-40E7-B0B0-2CC0C8DA613D}" srcOrd="1" destOrd="0" parTransId="{2954C6A9-6FBC-4E6F-A278-DFA1074C4EF7}" sibTransId="{D5AC2C55-98C5-4015-8849-0BEFD07045FF}"/>
    <dgm:cxn modelId="{E2E28145-6230-4BCD-A653-A8D2B6CA6B34}" srcId="{67F69765-D30F-4F50-AEA3-518E450CFC95}" destId="{676CC622-5654-4AC0-B903-CA1224B5C5C6}" srcOrd="0" destOrd="0" parTransId="{58041742-C2AE-442F-AA14-8B58C46AC901}" sibTransId="{7FFA6E0E-BD45-46E3-AAFD-767C28374402}"/>
    <dgm:cxn modelId="{D051C154-F314-4AF6-BD4B-FE9200179C25}" type="presOf" srcId="{676CC622-5654-4AC0-B903-CA1224B5C5C6}" destId="{ADCC5E87-9F0F-4EF6-838D-29D9376F6DBE}" srcOrd="0" destOrd="0" presId="urn:microsoft.com/office/officeart/2005/8/layout/default"/>
    <dgm:cxn modelId="{6CC7EC86-DA93-4844-8D4D-2D8D9EE631CA}" type="presOf" srcId="{8646FA2F-7098-40E7-B0B0-2CC0C8DA613D}" destId="{07A65D82-7397-489B-869D-E964A9CB0634}" srcOrd="0" destOrd="0" presId="urn:microsoft.com/office/officeart/2005/8/layout/default"/>
    <dgm:cxn modelId="{5B0B1CE9-9C98-4BCF-A6E9-525A8A1E85B0}" type="presParOf" srcId="{B12144BF-B69C-4909-8D20-C958B6764568}" destId="{ADCC5E87-9F0F-4EF6-838D-29D9376F6DBE}" srcOrd="0" destOrd="0" presId="urn:microsoft.com/office/officeart/2005/8/layout/default"/>
    <dgm:cxn modelId="{B1293C28-2657-4BFB-9152-5CF5E5B44C4E}" type="presParOf" srcId="{B12144BF-B69C-4909-8D20-C958B6764568}" destId="{EC6B2783-A40C-4460-B973-C325F034EB70}" srcOrd="1" destOrd="0" presId="urn:microsoft.com/office/officeart/2005/8/layout/default"/>
    <dgm:cxn modelId="{286DF3E4-7EF1-4322-A5CA-F514A3A83547}" type="presParOf" srcId="{B12144BF-B69C-4909-8D20-C958B6764568}" destId="{07A65D82-7397-489B-869D-E964A9CB0634}" srcOrd="2" destOrd="0" presId="urn:microsoft.com/office/officeart/2005/8/layout/default"/>
    <dgm:cxn modelId="{BF5EB4CB-D7C2-46AD-B5C3-F88A432B4972}" type="presParOf" srcId="{B12144BF-B69C-4909-8D20-C958B6764568}" destId="{CB5C6B63-B370-4A92-B1AA-E50D52D746FE}" srcOrd="3" destOrd="0" presId="urn:microsoft.com/office/officeart/2005/8/layout/default"/>
    <dgm:cxn modelId="{B577BBAB-6C16-424E-B431-04C01D07E3F8}" type="presParOf" srcId="{B12144BF-B69C-4909-8D20-C958B6764568}" destId="{68FFB27C-929D-45A4-9A17-796E3AA2A56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7A45E62-A81B-4EBE-A80C-3BBF80AC370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C293472F-B7B8-4F60-8A32-1E61FFC6A0BC}">
      <dgm:prSet/>
      <dgm:spPr/>
      <dgm:t>
        <a:bodyPr/>
        <a:lstStyle/>
        <a:p>
          <a:r>
            <a:rPr lang="en-US"/>
            <a:t>It is critical to possess abilities that are required for employment and academic advancement. </a:t>
          </a:r>
        </a:p>
      </dgm:t>
    </dgm:pt>
    <dgm:pt modelId="{A4D62DE4-33B3-4A5D-BDD4-DFE2952E3D33}" type="parTrans" cxnId="{E49157B7-2B92-470A-BCC5-55FC0BA8EBF9}">
      <dgm:prSet/>
      <dgm:spPr/>
      <dgm:t>
        <a:bodyPr/>
        <a:lstStyle/>
        <a:p>
          <a:endParaRPr lang="en-US"/>
        </a:p>
      </dgm:t>
    </dgm:pt>
    <dgm:pt modelId="{C1A4C246-21EB-475F-954E-28A11DD7B751}" type="sibTrans" cxnId="{E49157B7-2B92-470A-BCC5-55FC0BA8EBF9}">
      <dgm:prSet/>
      <dgm:spPr/>
      <dgm:t>
        <a:bodyPr/>
        <a:lstStyle/>
        <a:p>
          <a:endParaRPr lang="en-US"/>
        </a:p>
      </dgm:t>
    </dgm:pt>
    <dgm:pt modelId="{94B2A7E1-8246-42B0-9F8D-09024D7D2D15}">
      <dgm:prSet/>
      <dgm:spPr/>
      <dgm:t>
        <a:bodyPr/>
        <a:lstStyle/>
        <a:p>
          <a:r>
            <a:rPr lang="en-US"/>
            <a:t>My organizational SWOT analysis, which evaluates my strengths, weaknesses, and opportunities, are included in the presentation.</a:t>
          </a:r>
        </a:p>
      </dgm:t>
    </dgm:pt>
    <dgm:pt modelId="{32A08A7C-EDA5-4A8D-9E0A-653BA6F2776C}" type="parTrans" cxnId="{1CF72867-A915-42A5-807F-885E3A78D271}">
      <dgm:prSet/>
      <dgm:spPr/>
      <dgm:t>
        <a:bodyPr/>
        <a:lstStyle/>
        <a:p>
          <a:endParaRPr lang="en-US"/>
        </a:p>
      </dgm:t>
    </dgm:pt>
    <dgm:pt modelId="{BE25F03B-0D4C-497D-B420-8702A25B57F7}" type="sibTrans" cxnId="{1CF72867-A915-42A5-807F-885E3A78D271}">
      <dgm:prSet/>
      <dgm:spPr/>
      <dgm:t>
        <a:bodyPr/>
        <a:lstStyle/>
        <a:p>
          <a:endParaRPr lang="en-US"/>
        </a:p>
      </dgm:t>
    </dgm:pt>
    <dgm:pt modelId="{704C40B1-B4F3-49BE-ACB3-CA101580F47F}" type="pres">
      <dgm:prSet presAssocID="{F7A45E62-A81B-4EBE-A80C-3BBF80AC370B}" presName="linear" presStyleCnt="0">
        <dgm:presLayoutVars>
          <dgm:animLvl val="lvl"/>
          <dgm:resizeHandles val="exact"/>
        </dgm:presLayoutVars>
      </dgm:prSet>
      <dgm:spPr/>
      <dgm:t>
        <a:bodyPr/>
        <a:lstStyle/>
        <a:p>
          <a:endParaRPr lang="en-US"/>
        </a:p>
      </dgm:t>
    </dgm:pt>
    <dgm:pt modelId="{B977C237-94A7-4ABB-A89C-37BDAB5ECF3E}" type="pres">
      <dgm:prSet presAssocID="{C293472F-B7B8-4F60-8A32-1E61FFC6A0BC}" presName="parentText" presStyleLbl="node1" presStyleIdx="0" presStyleCnt="2">
        <dgm:presLayoutVars>
          <dgm:chMax val="0"/>
          <dgm:bulletEnabled val="1"/>
        </dgm:presLayoutVars>
      </dgm:prSet>
      <dgm:spPr/>
      <dgm:t>
        <a:bodyPr/>
        <a:lstStyle/>
        <a:p>
          <a:endParaRPr lang="en-US"/>
        </a:p>
      </dgm:t>
    </dgm:pt>
    <dgm:pt modelId="{EFBE85E2-45B0-452A-B319-AD0EC0916AEB}" type="pres">
      <dgm:prSet presAssocID="{C1A4C246-21EB-475F-954E-28A11DD7B751}" presName="spacer" presStyleCnt="0"/>
      <dgm:spPr/>
    </dgm:pt>
    <dgm:pt modelId="{A33FF6AA-1E87-4929-9617-49EC17C4B7F3}" type="pres">
      <dgm:prSet presAssocID="{94B2A7E1-8246-42B0-9F8D-09024D7D2D15}" presName="parentText" presStyleLbl="node1" presStyleIdx="1" presStyleCnt="2">
        <dgm:presLayoutVars>
          <dgm:chMax val="0"/>
          <dgm:bulletEnabled val="1"/>
        </dgm:presLayoutVars>
      </dgm:prSet>
      <dgm:spPr/>
      <dgm:t>
        <a:bodyPr/>
        <a:lstStyle/>
        <a:p>
          <a:endParaRPr lang="en-US"/>
        </a:p>
      </dgm:t>
    </dgm:pt>
  </dgm:ptLst>
  <dgm:cxnLst>
    <dgm:cxn modelId="{DE12A251-CFA9-40C2-840C-7A5CEA0B982F}" type="presOf" srcId="{94B2A7E1-8246-42B0-9F8D-09024D7D2D15}" destId="{A33FF6AA-1E87-4929-9617-49EC17C4B7F3}" srcOrd="0" destOrd="0" presId="urn:microsoft.com/office/officeart/2005/8/layout/vList2"/>
    <dgm:cxn modelId="{1CF72867-A915-42A5-807F-885E3A78D271}" srcId="{F7A45E62-A81B-4EBE-A80C-3BBF80AC370B}" destId="{94B2A7E1-8246-42B0-9F8D-09024D7D2D15}" srcOrd="1" destOrd="0" parTransId="{32A08A7C-EDA5-4A8D-9E0A-653BA6F2776C}" sibTransId="{BE25F03B-0D4C-497D-B420-8702A25B57F7}"/>
    <dgm:cxn modelId="{42EF9C2E-0DE1-415F-8F1F-13823B063A03}" type="presOf" srcId="{C293472F-B7B8-4F60-8A32-1E61FFC6A0BC}" destId="{B977C237-94A7-4ABB-A89C-37BDAB5ECF3E}" srcOrd="0" destOrd="0" presId="urn:microsoft.com/office/officeart/2005/8/layout/vList2"/>
    <dgm:cxn modelId="{C5FA679C-EE89-4CBE-A8D7-D9784B79F5D2}" type="presOf" srcId="{F7A45E62-A81B-4EBE-A80C-3BBF80AC370B}" destId="{704C40B1-B4F3-49BE-ACB3-CA101580F47F}" srcOrd="0" destOrd="0" presId="urn:microsoft.com/office/officeart/2005/8/layout/vList2"/>
    <dgm:cxn modelId="{E49157B7-2B92-470A-BCC5-55FC0BA8EBF9}" srcId="{F7A45E62-A81B-4EBE-A80C-3BBF80AC370B}" destId="{C293472F-B7B8-4F60-8A32-1E61FFC6A0BC}" srcOrd="0" destOrd="0" parTransId="{A4D62DE4-33B3-4A5D-BDD4-DFE2952E3D33}" sibTransId="{C1A4C246-21EB-475F-954E-28A11DD7B751}"/>
    <dgm:cxn modelId="{436F17D7-6474-4DCA-B702-1E9AE145020D}" type="presParOf" srcId="{704C40B1-B4F3-49BE-ACB3-CA101580F47F}" destId="{B977C237-94A7-4ABB-A89C-37BDAB5ECF3E}" srcOrd="0" destOrd="0" presId="urn:microsoft.com/office/officeart/2005/8/layout/vList2"/>
    <dgm:cxn modelId="{A156018C-328D-4809-AF65-5552D95786F2}" type="presParOf" srcId="{704C40B1-B4F3-49BE-ACB3-CA101580F47F}" destId="{EFBE85E2-45B0-452A-B319-AD0EC0916AEB}" srcOrd="1" destOrd="0" presId="urn:microsoft.com/office/officeart/2005/8/layout/vList2"/>
    <dgm:cxn modelId="{96E2970E-37D4-46F0-8E54-EDFEB3C7B1A3}" type="presParOf" srcId="{704C40B1-B4F3-49BE-ACB3-CA101580F47F}" destId="{A33FF6AA-1E87-4929-9617-49EC17C4B7F3}"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2CCD7C-F90C-470A-9A62-3D40F999EE2F}">
      <dsp:nvSpPr>
        <dsp:cNvPr id="0" name=""/>
        <dsp:cNvSpPr/>
      </dsp:nvSpPr>
      <dsp:spPr>
        <a:xfrm>
          <a:off x="0" y="640"/>
          <a:ext cx="6391275" cy="14986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599353-419D-44CE-96AD-AC1118A4B1E6}">
      <dsp:nvSpPr>
        <dsp:cNvPr id="0" name=""/>
        <dsp:cNvSpPr/>
      </dsp:nvSpPr>
      <dsp:spPr>
        <a:xfrm>
          <a:off x="453352" y="337845"/>
          <a:ext cx="824278" cy="8242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30C78EE-ABB0-4782-B1B0-747DE3CC0FDF}">
      <dsp:nvSpPr>
        <dsp:cNvPr id="0" name=""/>
        <dsp:cNvSpPr/>
      </dsp:nvSpPr>
      <dsp:spPr>
        <a:xfrm>
          <a:off x="1730984" y="640"/>
          <a:ext cx="4660290" cy="1498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11" tIns="158611" rIns="158611" bIns="158611" numCol="1" spcCol="1270" anchor="ctr" anchorCtr="0">
          <a:noAutofit/>
        </a:bodyPr>
        <a:lstStyle/>
        <a:p>
          <a:pPr lvl="0" algn="l" defTabSz="755650">
            <a:lnSpc>
              <a:spcPct val="90000"/>
            </a:lnSpc>
            <a:spcBef>
              <a:spcPct val="0"/>
            </a:spcBef>
            <a:spcAft>
              <a:spcPct val="35000"/>
            </a:spcAft>
          </a:pPr>
          <a:r>
            <a:rPr lang="en-US" sz="1700" kern="1200"/>
            <a:t>It is important to have skills that are necessary for employability and academic development.</a:t>
          </a:r>
        </a:p>
      </dsp:txBody>
      <dsp:txXfrm>
        <a:off x="1730984" y="640"/>
        <a:ext cx="4660290" cy="1498687"/>
      </dsp:txXfrm>
    </dsp:sp>
    <dsp:sp modelId="{F056C401-9AD8-4E2C-A5EE-F026C2228B07}">
      <dsp:nvSpPr>
        <dsp:cNvPr id="0" name=""/>
        <dsp:cNvSpPr/>
      </dsp:nvSpPr>
      <dsp:spPr>
        <a:xfrm>
          <a:off x="0" y="1873999"/>
          <a:ext cx="6391275" cy="14986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D2A8C7-BD49-4804-9275-7BB4E25D741A}">
      <dsp:nvSpPr>
        <dsp:cNvPr id="0" name=""/>
        <dsp:cNvSpPr/>
      </dsp:nvSpPr>
      <dsp:spPr>
        <a:xfrm>
          <a:off x="453352" y="2211204"/>
          <a:ext cx="824278" cy="8242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01736E0-EFA4-497B-8A2A-1440C052886D}">
      <dsp:nvSpPr>
        <dsp:cNvPr id="0" name=""/>
        <dsp:cNvSpPr/>
      </dsp:nvSpPr>
      <dsp:spPr>
        <a:xfrm>
          <a:off x="1730984" y="1873999"/>
          <a:ext cx="4660290" cy="1498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11" tIns="158611" rIns="158611" bIns="158611" numCol="1" spcCol="1270" anchor="ctr" anchorCtr="0">
          <a:noAutofit/>
        </a:bodyPr>
        <a:lstStyle/>
        <a:p>
          <a:pPr lvl="0" algn="l" defTabSz="755650">
            <a:lnSpc>
              <a:spcPct val="90000"/>
            </a:lnSpc>
            <a:spcBef>
              <a:spcPct val="0"/>
            </a:spcBef>
            <a:spcAft>
              <a:spcPct val="35000"/>
            </a:spcAft>
          </a:pPr>
          <a:r>
            <a:rPr lang="en-US" sz="1700" kern="1200"/>
            <a:t>Skill Development also assists individuals in choosing careers and finding the best career for themselves.</a:t>
          </a:r>
        </a:p>
      </dsp:txBody>
      <dsp:txXfrm>
        <a:off x="1730984" y="1873999"/>
        <a:ext cx="4660290" cy="1498687"/>
      </dsp:txXfrm>
    </dsp:sp>
    <dsp:sp modelId="{804B6A7B-D7E7-497A-A25C-36F6A776B1B9}">
      <dsp:nvSpPr>
        <dsp:cNvPr id="0" name=""/>
        <dsp:cNvSpPr/>
      </dsp:nvSpPr>
      <dsp:spPr>
        <a:xfrm>
          <a:off x="0" y="3747359"/>
          <a:ext cx="6391275" cy="14986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764585-4CA9-414B-B18B-11DF9BB83FDE}">
      <dsp:nvSpPr>
        <dsp:cNvPr id="0" name=""/>
        <dsp:cNvSpPr/>
      </dsp:nvSpPr>
      <dsp:spPr>
        <a:xfrm>
          <a:off x="453352" y="4084563"/>
          <a:ext cx="824278" cy="8242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D1FC7C7-9EFD-44A6-9860-E8FBAD3ECE0A}">
      <dsp:nvSpPr>
        <dsp:cNvPr id="0" name=""/>
        <dsp:cNvSpPr/>
      </dsp:nvSpPr>
      <dsp:spPr>
        <a:xfrm>
          <a:off x="1730984" y="3747359"/>
          <a:ext cx="4660290" cy="1498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11" tIns="158611" rIns="158611" bIns="158611" numCol="1" spcCol="1270" anchor="ctr" anchorCtr="0">
          <a:noAutofit/>
        </a:bodyPr>
        <a:lstStyle/>
        <a:p>
          <a:pPr lvl="0" algn="l" defTabSz="755650">
            <a:lnSpc>
              <a:spcPct val="90000"/>
            </a:lnSpc>
            <a:spcBef>
              <a:spcPct val="0"/>
            </a:spcBef>
            <a:spcAft>
              <a:spcPct val="35000"/>
            </a:spcAft>
          </a:pPr>
          <a:r>
            <a:rPr lang="en-US" sz="1700" kern="1200"/>
            <a:t>The purpose of this presentation is to assess my academic and employability skills for my future in logistics and operation management. </a:t>
          </a:r>
        </a:p>
      </dsp:txBody>
      <dsp:txXfrm>
        <a:off x="1730984" y="3747359"/>
        <a:ext cx="4660290" cy="14986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7665D1-A98E-419B-9EFA-EDD54FCE6F03}">
      <dsp:nvSpPr>
        <dsp:cNvPr id="0" name=""/>
        <dsp:cNvSpPr/>
      </dsp:nvSpPr>
      <dsp:spPr>
        <a:xfrm>
          <a:off x="1174" y="336622"/>
          <a:ext cx="4582396" cy="2749438"/>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a:t>The career goal of my individual self is that I would wish to become an operation and logistic manager.</a:t>
          </a:r>
        </a:p>
      </dsp:txBody>
      <dsp:txXfrm>
        <a:off x="1174" y="336622"/>
        <a:ext cx="4582396" cy="2749438"/>
      </dsp:txXfrm>
    </dsp:sp>
    <dsp:sp modelId="{05F585AF-4240-40C4-BAAD-D4D0B3556485}">
      <dsp:nvSpPr>
        <dsp:cNvPr id="0" name=""/>
        <dsp:cNvSpPr/>
      </dsp:nvSpPr>
      <dsp:spPr>
        <a:xfrm>
          <a:off x="5041811" y="336622"/>
          <a:ext cx="4582396" cy="2749438"/>
        </a:xfrm>
        <a:prstGeom prst="rect">
          <a:avLst/>
        </a:prstGeom>
        <a:gradFill rotWithShape="0">
          <a:gsLst>
            <a:gs pos="0">
              <a:schemeClr val="accent2">
                <a:hueOff val="-19765721"/>
                <a:satOff val="901"/>
                <a:lumOff val="0"/>
                <a:alphaOff val="0"/>
                <a:tint val="98000"/>
                <a:lumMod val="114000"/>
              </a:schemeClr>
            </a:gs>
            <a:gs pos="100000">
              <a:schemeClr val="accent2">
                <a:hueOff val="-19765721"/>
                <a:satOff val="90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a:t>I also aim to upgrade my skills to be able to handle my particular job role and be more efficient.</a:t>
          </a:r>
        </a:p>
      </dsp:txBody>
      <dsp:txXfrm>
        <a:off x="5041811" y="336622"/>
        <a:ext cx="4582396" cy="27494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318587-6152-4738-8AD4-321B6EBC11E6}">
      <dsp:nvSpPr>
        <dsp:cNvPr id="0" name=""/>
        <dsp:cNvSpPr/>
      </dsp:nvSpPr>
      <dsp:spPr>
        <a:xfrm>
          <a:off x="0" y="67784"/>
          <a:ext cx="9625383" cy="950990"/>
        </a:xfrm>
        <a:prstGeom prst="roundRec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Academic skills help students or individuals to get through their university or academic years.</a:t>
          </a:r>
        </a:p>
      </dsp:txBody>
      <dsp:txXfrm>
        <a:off x="46424" y="114208"/>
        <a:ext cx="9532535" cy="858142"/>
      </dsp:txXfrm>
    </dsp:sp>
    <dsp:sp modelId="{4CCB2521-3529-48D5-A097-CF6668966C6A}">
      <dsp:nvSpPr>
        <dsp:cNvPr id="0" name=""/>
        <dsp:cNvSpPr/>
      </dsp:nvSpPr>
      <dsp:spPr>
        <a:xfrm>
          <a:off x="0" y="1067735"/>
          <a:ext cx="9625383" cy="950990"/>
        </a:xfrm>
        <a:prstGeom prst="roundRec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Academic skills can help an individual in interview preparation, for a logistic manager as my chosen career it will help me in critical thinking.</a:t>
          </a:r>
        </a:p>
      </dsp:txBody>
      <dsp:txXfrm>
        <a:off x="46424" y="1114159"/>
        <a:ext cx="9532535" cy="858142"/>
      </dsp:txXfrm>
    </dsp:sp>
    <dsp:sp modelId="{B92B4FD5-110B-4627-8B9A-52DF33A8ED0A}">
      <dsp:nvSpPr>
        <dsp:cNvPr id="0" name=""/>
        <dsp:cNvSpPr/>
      </dsp:nvSpPr>
      <dsp:spPr>
        <a:xfrm>
          <a:off x="0" y="2067685"/>
          <a:ext cx="9625383" cy="950990"/>
        </a:xfrm>
        <a:prstGeom prst="roundRec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Academic learning will also help me to multitask by managing my time and my presentation and public speaking skills will aid me to pitch my ideas and opinions and manage and influence my team. </a:t>
          </a:r>
        </a:p>
      </dsp:txBody>
      <dsp:txXfrm>
        <a:off x="46424" y="2114109"/>
        <a:ext cx="9532535" cy="85814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EC243-C260-46FD-B5EB-69BD602D73A8}">
      <dsp:nvSpPr>
        <dsp:cNvPr id="0" name=""/>
        <dsp:cNvSpPr/>
      </dsp:nvSpPr>
      <dsp:spPr>
        <a:xfrm>
          <a:off x="1174" y="184257"/>
          <a:ext cx="4124157" cy="2618839"/>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1A33180F-9E09-4470-BE2D-22A02149030E}">
      <dsp:nvSpPr>
        <dsp:cNvPr id="0" name=""/>
        <dsp:cNvSpPr/>
      </dsp:nvSpPr>
      <dsp:spPr>
        <a:xfrm>
          <a:off x="459414" y="619585"/>
          <a:ext cx="4124157" cy="2618839"/>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a:t>Employability skills are those skills that help an individual to be eligible for a job role or make them desirable for that particular job role.</a:t>
          </a:r>
        </a:p>
      </dsp:txBody>
      <dsp:txXfrm>
        <a:off x="536117" y="696288"/>
        <a:ext cx="3970751" cy="2465433"/>
      </dsp:txXfrm>
    </dsp:sp>
    <dsp:sp modelId="{6EFB81AA-7FA5-4046-A3DD-1EB401386597}">
      <dsp:nvSpPr>
        <dsp:cNvPr id="0" name=""/>
        <dsp:cNvSpPr/>
      </dsp:nvSpPr>
      <dsp:spPr>
        <a:xfrm>
          <a:off x="5041811" y="184257"/>
          <a:ext cx="4124157" cy="2618839"/>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6F873CC-BA53-498C-AA6C-012FD5620C54}">
      <dsp:nvSpPr>
        <dsp:cNvPr id="0" name=""/>
        <dsp:cNvSpPr/>
      </dsp:nvSpPr>
      <dsp:spPr>
        <a:xfrm>
          <a:off x="5500051" y="619585"/>
          <a:ext cx="4124157" cy="2618839"/>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a:t>The employability skills that I have are time management and innovative skills.</a:t>
          </a:r>
        </a:p>
      </dsp:txBody>
      <dsp:txXfrm>
        <a:off x="5576754" y="696288"/>
        <a:ext cx="3970751" cy="24654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EE9409-9621-46C0-B88D-67F5D5CF741B}">
      <dsp:nvSpPr>
        <dsp:cNvPr id="0" name=""/>
        <dsp:cNvSpPr/>
      </dsp:nvSpPr>
      <dsp:spPr>
        <a:xfrm>
          <a:off x="0" y="123323"/>
          <a:ext cx="6391275" cy="1213289"/>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Strengths- my strengths are that I am very much confident also which makes me not have any such stage fright therefore public speaking and presentation skills are my strengths, including my creativity and innovation skills.</a:t>
          </a:r>
        </a:p>
      </dsp:txBody>
      <dsp:txXfrm>
        <a:off x="59228" y="182551"/>
        <a:ext cx="6272819" cy="1094833"/>
      </dsp:txXfrm>
    </dsp:sp>
    <dsp:sp modelId="{627DC271-2759-480B-88FD-4C9229741AE5}">
      <dsp:nvSpPr>
        <dsp:cNvPr id="0" name=""/>
        <dsp:cNvSpPr/>
      </dsp:nvSpPr>
      <dsp:spPr>
        <a:xfrm>
          <a:off x="0" y="1385573"/>
          <a:ext cx="6391275" cy="1213289"/>
        </a:xfrm>
        <a:prstGeom prst="roundRect">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Weaknesses- my weakness is that I have issues in managing my time and staying motivated at work to complete work on time.</a:t>
          </a:r>
        </a:p>
      </dsp:txBody>
      <dsp:txXfrm>
        <a:off x="59228" y="1444801"/>
        <a:ext cx="6272819" cy="1094833"/>
      </dsp:txXfrm>
    </dsp:sp>
    <dsp:sp modelId="{DE5F639C-6376-4366-82B8-374D9D5D35AF}">
      <dsp:nvSpPr>
        <dsp:cNvPr id="0" name=""/>
        <dsp:cNvSpPr/>
      </dsp:nvSpPr>
      <dsp:spPr>
        <a:xfrm>
          <a:off x="0" y="2647823"/>
          <a:ext cx="6391275" cy="1213289"/>
        </a:xfrm>
        <a:prstGeom prst="roundRect">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Opportunities- the opportunities in the role of operation and logistic manager is wide. A management position at a workplace is always beneficial since it directly takes an individual to one of the higher posts in the organization. </a:t>
          </a:r>
        </a:p>
      </dsp:txBody>
      <dsp:txXfrm>
        <a:off x="59228" y="2707051"/>
        <a:ext cx="6272819" cy="1094833"/>
      </dsp:txXfrm>
    </dsp:sp>
    <dsp:sp modelId="{58CA2424-83E4-4E2F-80E5-0424E34A93CD}">
      <dsp:nvSpPr>
        <dsp:cNvPr id="0" name=""/>
        <dsp:cNvSpPr/>
      </dsp:nvSpPr>
      <dsp:spPr>
        <a:xfrm>
          <a:off x="0" y="3910073"/>
          <a:ext cx="6391275" cy="1213289"/>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Threats- the recent job market is very poor.</a:t>
          </a:r>
        </a:p>
      </dsp:txBody>
      <dsp:txXfrm>
        <a:off x="59228" y="3969301"/>
        <a:ext cx="6272819" cy="10948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E01582-95BC-434C-8E51-29C6626AA99C}">
      <dsp:nvSpPr>
        <dsp:cNvPr id="0" name=""/>
        <dsp:cNvSpPr/>
      </dsp:nvSpPr>
      <dsp:spPr>
        <a:xfrm>
          <a:off x="0" y="52869"/>
          <a:ext cx="8825659" cy="10670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a:t>Time management enables a person both in their academic and professional fields to be able to manage the time accordingly with their work.</a:t>
          </a:r>
        </a:p>
      </dsp:txBody>
      <dsp:txXfrm>
        <a:off x="52089" y="104958"/>
        <a:ext cx="8721481" cy="962862"/>
      </dsp:txXfrm>
    </dsp:sp>
    <dsp:sp modelId="{950FAAE7-611B-4C2F-B9DA-F47285F38A1F}">
      <dsp:nvSpPr>
        <dsp:cNvPr id="0" name=""/>
        <dsp:cNvSpPr/>
      </dsp:nvSpPr>
      <dsp:spPr>
        <a:xfrm>
          <a:off x="0" y="1174630"/>
          <a:ext cx="8825659" cy="10670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a:t>One of the most significant characteristics of a logistic and operations manager is their ability to work under pressure. </a:t>
          </a:r>
        </a:p>
      </dsp:txBody>
      <dsp:txXfrm>
        <a:off x="52089" y="1226719"/>
        <a:ext cx="8721481" cy="962862"/>
      </dsp:txXfrm>
    </dsp:sp>
    <dsp:sp modelId="{30D4157A-679C-4AE6-8FA2-5F779E950C64}">
      <dsp:nvSpPr>
        <dsp:cNvPr id="0" name=""/>
        <dsp:cNvSpPr/>
      </dsp:nvSpPr>
      <dsp:spPr>
        <a:xfrm>
          <a:off x="0" y="2296390"/>
          <a:ext cx="8825659" cy="10670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a:t>An operations and logistics manager has a lot of tasks to do while also managing a lot of work at the same time, thus time management is crucial.</a:t>
          </a:r>
        </a:p>
      </dsp:txBody>
      <dsp:txXfrm>
        <a:off x="52089" y="2348479"/>
        <a:ext cx="8721481" cy="9628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CC5E87-9F0F-4EF6-838D-29D9376F6DBE}">
      <dsp:nvSpPr>
        <dsp:cNvPr id="0" name=""/>
        <dsp:cNvSpPr/>
      </dsp:nvSpPr>
      <dsp:spPr>
        <a:xfrm>
          <a:off x="0" y="808961"/>
          <a:ext cx="3007932" cy="1804759"/>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a:t>A personal development plan is a flowchart that helps users to represent the various skills that need to be learned or enhanced and to show how they are going to achieve those particular skills in their recommended time.</a:t>
          </a:r>
        </a:p>
      </dsp:txBody>
      <dsp:txXfrm>
        <a:off x="0" y="808961"/>
        <a:ext cx="3007932" cy="1804759"/>
      </dsp:txXfrm>
    </dsp:sp>
    <dsp:sp modelId="{07A65D82-7397-489B-869D-E964A9CB0634}">
      <dsp:nvSpPr>
        <dsp:cNvPr id="0" name=""/>
        <dsp:cNvSpPr/>
      </dsp:nvSpPr>
      <dsp:spPr>
        <a:xfrm>
          <a:off x="3308725" y="808961"/>
          <a:ext cx="3007932" cy="1804759"/>
        </a:xfrm>
        <a:prstGeom prst="rect">
          <a:avLst/>
        </a:prstGeom>
        <a:gradFill rotWithShape="0">
          <a:gsLst>
            <a:gs pos="0">
              <a:schemeClr val="accent2">
                <a:hueOff val="-9882860"/>
                <a:satOff val="451"/>
                <a:lumOff val="0"/>
                <a:alphaOff val="0"/>
                <a:tint val="98000"/>
                <a:lumMod val="114000"/>
              </a:schemeClr>
            </a:gs>
            <a:gs pos="100000">
              <a:schemeClr val="accent2">
                <a:hueOff val="-9882860"/>
                <a:satOff val="45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a:t>I have laid down my own personal development plans in which I have mentioned the skills that need to develop and enhance. </a:t>
          </a:r>
        </a:p>
      </dsp:txBody>
      <dsp:txXfrm>
        <a:off x="3308725" y="808961"/>
        <a:ext cx="3007932" cy="1804759"/>
      </dsp:txXfrm>
    </dsp:sp>
    <dsp:sp modelId="{68FFB27C-929D-45A4-9A17-796E3AA2A565}">
      <dsp:nvSpPr>
        <dsp:cNvPr id="0" name=""/>
        <dsp:cNvSpPr/>
      </dsp:nvSpPr>
      <dsp:spPr>
        <a:xfrm>
          <a:off x="6617450" y="808961"/>
          <a:ext cx="3007932" cy="1804759"/>
        </a:xfrm>
        <a:prstGeom prst="rect">
          <a:avLst/>
        </a:prstGeom>
        <a:gradFill rotWithShape="0">
          <a:gsLst>
            <a:gs pos="0">
              <a:schemeClr val="accent2">
                <a:hueOff val="-19765721"/>
                <a:satOff val="901"/>
                <a:lumOff val="0"/>
                <a:alphaOff val="0"/>
                <a:tint val="98000"/>
                <a:lumMod val="114000"/>
              </a:schemeClr>
            </a:gs>
            <a:gs pos="100000">
              <a:schemeClr val="accent2">
                <a:hueOff val="-19765721"/>
                <a:satOff val="90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a:t>A PDP helps a user to have a visual representation of various skills that are yet to be developed. </a:t>
          </a:r>
        </a:p>
      </dsp:txBody>
      <dsp:txXfrm>
        <a:off x="6617450" y="808961"/>
        <a:ext cx="3007932" cy="180475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77C237-94A7-4ABB-A89C-37BDAB5ECF3E}">
      <dsp:nvSpPr>
        <dsp:cNvPr id="0" name=""/>
        <dsp:cNvSpPr/>
      </dsp:nvSpPr>
      <dsp:spPr>
        <a:xfrm>
          <a:off x="0" y="47303"/>
          <a:ext cx="9625383" cy="1622278"/>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US" sz="2900" kern="1200"/>
            <a:t>It is critical to possess abilities that are required for employment and academic advancement. </a:t>
          </a:r>
        </a:p>
      </dsp:txBody>
      <dsp:txXfrm>
        <a:off x="79193" y="126496"/>
        <a:ext cx="9466997" cy="1463892"/>
      </dsp:txXfrm>
    </dsp:sp>
    <dsp:sp modelId="{A33FF6AA-1E87-4929-9617-49EC17C4B7F3}">
      <dsp:nvSpPr>
        <dsp:cNvPr id="0" name=""/>
        <dsp:cNvSpPr/>
      </dsp:nvSpPr>
      <dsp:spPr>
        <a:xfrm>
          <a:off x="0" y="1753101"/>
          <a:ext cx="9625383" cy="1622278"/>
        </a:xfrm>
        <a:prstGeom prst="roundRect">
          <a:avLst/>
        </a:prstGeom>
        <a:gradFill rotWithShape="0">
          <a:gsLst>
            <a:gs pos="0">
              <a:schemeClr val="accent2">
                <a:hueOff val="-19765721"/>
                <a:satOff val="901"/>
                <a:lumOff val="0"/>
                <a:alphaOff val="0"/>
                <a:tint val="98000"/>
                <a:lumMod val="114000"/>
              </a:schemeClr>
            </a:gs>
            <a:gs pos="100000">
              <a:schemeClr val="accent2">
                <a:hueOff val="-19765721"/>
                <a:satOff val="90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US" sz="2900" kern="1200"/>
            <a:t>My organizational SWOT analysis, which evaluates my strengths, weaknesses, and opportunities, are included in the presentation.</a:t>
          </a:r>
        </a:p>
      </dsp:txBody>
      <dsp:txXfrm>
        <a:off x="79193" y="1832294"/>
        <a:ext cx="9466997" cy="146389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0D91C2-5B95-49D5-960A-5BF5C85A8B49}" type="datetimeFigureOut">
              <a:rPr lang="en-US" smtClean="0"/>
              <a:t>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8C8EEE-8FFD-4DBB-B5DF-867678AFD646}" type="slidenum">
              <a:rPr lang="en-US" smtClean="0"/>
              <a:t>‹#›</a:t>
            </a:fld>
            <a:endParaRPr lang="en-US"/>
          </a:p>
        </p:txBody>
      </p:sp>
    </p:spTree>
    <p:extLst>
      <p:ext uri="{BB962C8B-B14F-4D97-AF65-F5344CB8AC3E}">
        <p14:creationId xmlns:p14="http://schemas.microsoft.com/office/powerpoint/2010/main" val="2153110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It is important to have skills that are necessary for employability and academic development. Skill requirement is necessary because it develops a person into being more efficient and eligible. Skills development also creates a sense of responsibility among students or individuals to focus on their career and thus lead to the development of career planning. I have chosen my career path of becoming a logistics and operations manager. The purpose of this presentation is to assess my academic and employability skills for my future in logistics and operation management. This presentation will contain a series of skills and their evaluation and the way it will aid in my future. The presentation will also contain my SWOT analysis which will assess my strengths, weaknesses and opportunities. Also, this module will also help you covet and create my own personal development plan which will showcase my objectives, targets and the various ways I will achieve those targets.</a:t>
            </a:r>
            <a:endParaRPr lang="en-US" b="0" dirty="0">
              <a:effectLst/>
            </a:endParaRPr>
          </a:p>
          <a:p>
            <a:r>
              <a:rPr lang="en-US" dirty="0"/>
              <a:t/>
            </a:r>
            <a:br>
              <a:rPr lang="en-US" dirty="0"/>
            </a:b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2</a:t>
            </a:fld>
            <a:endParaRPr lang="en-US"/>
          </a:p>
        </p:txBody>
      </p:sp>
    </p:spTree>
    <p:extLst>
      <p:ext uri="{BB962C8B-B14F-4D97-AF65-F5344CB8AC3E}">
        <p14:creationId xmlns:p14="http://schemas.microsoft.com/office/powerpoint/2010/main" val="1322479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The career goal of my individual self is that I would wish to become an operation and logistic manager. I have experience in logistics, but not as a logistics manager but as I know about the operations in logistics I have seen my managers multitask and deal with difficult and complicated situations all at once. I aim to become a logistics and operations manager and therefore to achieve my aims and goals I also aim to upgrade my skills to be able to handle my particular job role and be more efficient. The job of the operations and logistic manager is to efficiently handle the supply chain of products. A logistics manager is supposed to plan out all the activities of the supply chain of a business and organize them according to the planning and then effectively implement them (</a:t>
            </a:r>
            <a:r>
              <a:rPr lang="en-US" sz="1200" b="0" i="0" u="none" strike="noStrike" kern="1200" dirty="0" err="1">
                <a:solidFill>
                  <a:schemeClr val="tx1"/>
                </a:solidFill>
                <a:effectLst/>
                <a:latin typeface="+mn-lt"/>
                <a:ea typeface="+mn-ea"/>
                <a:cs typeface="+mn-cs"/>
              </a:rPr>
              <a:t>Kazi</a:t>
            </a:r>
            <a:r>
              <a:rPr lang="en-US" sz="1200" b="0" i="0" u="none" strike="noStrike" kern="1200" dirty="0">
                <a:solidFill>
                  <a:schemeClr val="tx1"/>
                </a:solidFill>
                <a:effectLst/>
                <a:latin typeface="+mn-lt"/>
                <a:ea typeface="+mn-ea"/>
                <a:cs typeface="+mn-cs"/>
              </a:rPr>
              <a:t> and </a:t>
            </a:r>
            <a:r>
              <a:rPr lang="en-US" sz="1200" b="0" i="0" u="none" strike="noStrike" kern="1200" dirty="0" err="1">
                <a:solidFill>
                  <a:schemeClr val="tx1"/>
                </a:solidFill>
                <a:effectLst/>
                <a:latin typeface="+mn-lt"/>
                <a:ea typeface="+mn-ea"/>
                <a:cs typeface="+mn-cs"/>
              </a:rPr>
              <a:t>Akhlaq</a:t>
            </a:r>
            <a:r>
              <a:rPr lang="en-US" sz="1200" b="0" i="0" u="none" strike="noStrike" kern="1200" dirty="0">
                <a:solidFill>
                  <a:schemeClr val="tx1"/>
                </a:solidFill>
                <a:effectLst/>
                <a:latin typeface="+mn-lt"/>
                <a:ea typeface="+mn-ea"/>
                <a:cs typeface="+mn-cs"/>
              </a:rPr>
              <a:t>, 2017). This involves multitasking and a wide area of responsibilities. To be able to handle this job role I aim to develop and enhance my skills so that I can get this job and perform efficiently once I get this job. </a:t>
            </a: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3</a:t>
            </a:fld>
            <a:endParaRPr lang="en-US"/>
          </a:p>
        </p:txBody>
      </p:sp>
    </p:spTree>
    <p:extLst>
      <p:ext uri="{BB962C8B-B14F-4D97-AF65-F5344CB8AC3E}">
        <p14:creationId xmlns:p14="http://schemas.microsoft.com/office/powerpoint/2010/main" val="18638918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development of academic skills is being able to incorporate that skills which cover all the areas of academics and its proper execution (Rowe and </a:t>
            </a:r>
            <a:r>
              <a:rPr lang="en-US" sz="1200" b="0" i="0" u="none" strike="noStrike" kern="1200" dirty="0" err="1">
                <a:solidFill>
                  <a:schemeClr val="tx1"/>
                </a:solidFill>
                <a:effectLst/>
                <a:latin typeface="+mn-lt"/>
                <a:ea typeface="+mn-ea"/>
                <a:cs typeface="+mn-cs"/>
              </a:rPr>
              <a:t>Zegwaard</a:t>
            </a:r>
            <a:r>
              <a:rPr lang="en-US" sz="1200" b="0" i="0" u="none" strike="noStrike" kern="1200" dirty="0">
                <a:solidFill>
                  <a:schemeClr val="tx1"/>
                </a:solidFill>
                <a:effectLst/>
                <a:latin typeface="+mn-lt"/>
                <a:ea typeface="+mn-ea"/>
                <a:cs typeface="+mn-cs"/>
              </a:rPr>
              <a:t>, 2017). Academic skills help students or individuals to get through their university or academic years. Academic skills also cover other skills which are presentation skills, reduction skills, critical learning, public speaking, referencing, academic writing, time management and many more. The academic skills that I possess are presentation skills, public speaking, and academic writing. Academic skills are not just skills that are only necessary for an academic year, these skills also aid in career development and learning. Academic skills can help an individual in interview preparation, for a logistic manager as my chosen career it will help me in critical thinking. I can provide solutions at unfortunate serrations, my academic learning will aid me in planning supply and transportation. Academic learning will also help me to multitask by managing my time and my presentation and public speaking skills will aid me to pitch my ideas and opinions and manage and influence my team. </a:t>
            </a:r>
            <a:endParaRPr lang="en-US" b="0" dirty="0">
              <a:effectLst/>
            </a:endParaRPr>
          </a:p>
          <a:p>
            <a:r>
              <a:rPr lang="en-US" b="0" dirty="0">
                <a:effectLst/>
              </a:rPr>
              <a:t/>
            </a:r>
            <a:br>
              <a:rPr lang="en-US" b="0" dirty="0">
                <a:effectLst/>
              </a:rPr>
            </a:b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4</a:t>
            </a:fld>
            <a:endParaRPr lang="en-US"/>
          </a:p>
        </p:txBody>
      </p:sp>
    </p:spTree>
    <p:extLst>
      <p:ext uri="{BB962C8B-B14F-4D97-AF65-F5344CB8AC3E}">
        <p14:creationId xmlns:p14="http://schemas.microsoft.com/office/powerpoint/2010/main" val="506061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Employability skills are those skills that help an individual to be eligible for a job role or make them desirable for that particular job role. Employability skills help an individual to be efficient and highly productive with a wide knowledge capability and understanding (Van </a:t>
            </a:r>
            <a:r>
              <a:rPr lang="en-US" sz="1200" b="0" i="0" u="none" strike="noStrike" kern="1200" dirty="0" err="1">
                <a:solidFill>
                  <a:schemeClr val="tx1"/>
                </a:solidFill>
                <a:effectLst/>
                <a:latin typeface="+mn-lt"/>
                <a:ea typeface="+mn-ea"/>
                <a:cs typeface="+mn-cs"/>
              </a:rPr>
              <a:t>Rooij</a:t>
            </a:r>
            <a:r>
              <a:rPr lang="en-US" sz="1200" b="0" i="0" u="none" strike="noStrike" kern="1200" dirty="0">
                <a:solidFill>
                  <a:schemeClr val="tx1"/>
                </a:solidFill>
                <a:effectLst/>
                <a:latin typeface="+mn-lt"/>
                <a:ea typeface="+mn-ea"/>
                <a:cs typeface="+mn-cs"/>
              </a:rPr>
              <a:t>, Jansen and van de Grift, 2018). Employability skills can contain any particular skills such as time management, leadership, team management, adaptability, creative thinking and many more. The employability skills that I have are time management and innovative skills. According to my employability skills, those are the skills that are equally necessary with other skills for my career as an operations and logistics manager. As previously claimed by me, operations and logistic manager has huge responsibilities to cater to and at the same time manage a lot of work at the same time, therefore, time management skill is very important. I should be able to multitask and take on several responsibilities at one time. This is one of the most important criteria for a logistic and operations manager. Other than time management, a logistics and operation manager should also have the capability to plan out and incorporate creative and innovative ways to make logistic operations innovative. </a:t>
            </a:r>
            <a:endParaRPr lang="en-US" b="0" dirty="0">
              <a:effectLst/>
            </a:endParaRPr>
          </a:p>
          <a:p>
            <a:r>
              <a:rPr lang="en-US" dirty="0"/>
              <a:t/>
            </a:r>
            <a:br>
              <a:rPr lang="en-US" dirty="0"/>
            </a:b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5</a:t>
            </a:fld>
            <a:endParaRPr lang="en-US"/>
          </a:p>
        </p:txBody>
      </p:sp>
    </p:spTree>
    <p:extLst>
      <p:ext uri="{BB962C8B-B14F-4D97-AF65-F5344CB8AC3E}">
        <p14:creationId xmlns:p14="http://schemas.microsoft.com/office/powerpoint/2010/main" val="2455578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Strengths- my strengths are that I am very much confident also which makes me not have any such stage fright therefore public speaking and presentation skills are my strengths, including my creativity and innovation skills. The strengths that I have can help in my role of operation and logistic manager in various ways. I will require my creativity and innovation skills to plan out the processes effectively and innovatively. Also before incorporating my planning into the process I would have to get approval from senior authorities. As I have the skill to make great presentations and also I can publicly speak with confidence, therefore, pitching ideas and plans can be in my </a:t>
            </a:r>
            <a:r>
              <a:rPr lang="en-US" sz="1200" b="0" i="0" u="none" strike="noStrike" kern="1200" dirty="0" err="1">
                <a:solidFill>
                  <a:schemeClr val="tx1"/>
                </a:solidFill>
                <a:effectLst/>
                <a:latin typeface="+mn-lt"/>
                <a:ea typeface="+mn-ea"/>
                <a:cs typeface="+mn-cs"/>
              </a:rPr>
              <a:t>favour</a:t>
            </a:r>
            <a:r>
              <a:rPr lang="en-US" sz="1200" b="0" i="0" u="none" strike="noStrike" kern="1200" dirty="0">
                <a:solidFill>
                  <a:schemeClr val="tx1"/>
                </a:solidFill>
                <a:effectLst/>
                <a:latin typeface="+mn-lt"/>
                <a:ea typeface="+mn-ea"/>
                <a:cs typeface="+mn-cs"/>
              </a:rPr>
              <a:t>. </a:t>
            </a:r>
            <a:endParaRPr lang="en-US" b="0" dirty="0">
              <a:effectLst/>
            </a:endParaRPr>
          </a:p>
          <a:p>
            <a:pPr rtl="0"/>
            <a:r>
              <a:rPr lang="en-US" b="0" dirty="0">
                <a:effectLst/>
              </a:rPr>
              <a:t/>
            </a:r>
            <a:br>
              <a:rPr lang="en-US" b="0" dirty="0">
                <a:effectLst/>
              </a:rPr>
            </a:br>
            <a:r>
              <a:rPr lang="en-US" sz="1200" b="0" i="0" u="none" strike="noStrike" kern="1200" dirty="0">
                <a:solidFill>
                  <a:schemeClr val="tx1"/>
                </a:solidFill>
                <a:effectLst/>
                <a:latin typeface="+mn-lt"/>
                <a:ea typeface="+mn-ea"/>
                <a:cs typeface="+mn-cs"/>
              </a:rPr>
              <a:t>Weaknesses- my weakness is that I have issues in managing my time and staying motivated at work to complete work on time. I often get distracted at the workplace which makes me waste a lot of time. I also have issues with time management. Time management is important for operations and logistic managers because he has to carry out several responsibilities and also at the same time multitasking (</a:t>
            </a:r>
            <a:r>
              <a:rPr lang="en-US" sz="1200" b="0" i="0" u="none" strike="noStrike" kern="1200" dirty="0" err="1">
                <a:solidFill>
                  <a:schemeClr val="tx1"/>
                </a:solidFill>
                <a:effectLst/>
                <a:latin typeface="+mn-lt"/>
                <a:ea typeface="+mn-ea"/>
                <a:cs typeface="+mn-cs"/>
              </a:rPr>
              <a:t>Līce</a:t>
            </a:r>
            <a:r>
              <a:rPr lang="en-US" sz="1200" b="0" i="0" u="none" strike="noStrike" kern="1200" dirty="0">
                <a:solidFill>
                  <a:schemeClr val="tx1"/>
                </a:solidFill>
                <a:effectLst/>
                <a:latin typeface="+mn-lt"/>
                <a:ea typeface="+mn-ea"/>
                <a:cs typeface="+mn-cs"/>
              </a:rPr>
              <a:t> and </a:t>
            </a:r>
            <a:r>
              <a:rPr lang="en-US" sz="1200" b="0" i="0" u="none" strike="noStrike" kern="1200" dirty="0" err="1">
                <a:solidFill>
                  <a:schemeClr val="tx1"/>
                </a:solidFill>
                <a:effectLst/>
                <a:latin typeface="+mn-lt"/>
                <a:ea typeface="+mn-ea"/>
                <a:cs typeface="+mn-cs"/>
              </a:rPr>
              <a:t>Sloka</a:t>
            </a:r>
            <a:r>
              <a:rPr lang="en-US" sz="1200" b="0" i="0" u="none" strike="noStrike" kern="1200" dirty="0">
                <a:solidFill>
                  <a:schemeClr val="tx1"/>
                </a:solidFill>
                <a:effectLst/>
                <a:latin typeface="+mn-lt"/>
                <a:ea typeface="+mn-ea"/>
                <a:cs typeface="+mn-cs"/>
              </a:rPr>
              <a:t>, 2019). This is the skill I need to work on and develop, to do that I was introduced to the time management tool. The 4 D's of time management tool will help me to organize my work, prioritize them and help to manage my time. </a:t>
            </a:r>
            <a:endParaRPr lang="en-US" b="0" dirty="0">
              <a:effectLst/>
            </a:endParaRPr>
          </a:p>
          <a:p>
            <a:pPr rtl="0"/>
            <a:r>
              <a:rPr lang="en-US" b="0" dirty="0">
                <a:effectLst/>
              </a:rPr>
              <a:t/>
            </a:r>
            <a:br>
              <a:rPr lang="en-US" b="0" dirty="0">
                <a:effectLst/>
              </a:rPr>
            </a:br>
            <a:r>
              <a:rPr lang="en-US" sz="1200" b="0" i="0" u="none" strike="noStrike" kern="1200" dirty="0">
                <a:solidFill>
                  <a:schemeClr val="tx1"/>
                </a:solidFill>
                <a:effectLst/>
                <a:latin typeface="+mn-lt"/>
                <a:ea typeface="+mn-ea"/>
                <a:cs typeface="+mn-cs"/>
              </a:rPr>
              <a:t>Opportunities- the opportunities in the role of operation and logistic manager is wide. A management position at a workplace is always beneficial since it directly takes an individual to one of the higher posts in the organization (Lejeune, </a:t>
            </a:r>
            <a:r>
              <a:rPr lang="en-US" sz="1200" b="0" i="0" u="none" strike="noStrike" kern="1200" dirty="0" err="1">
                <a:solidFill>
                  <a:schemeClr val="tx1"/>
                </a:solidFill>
                <a:effectLst/>
                <a:latin typeface="+mn-lt"/>
                <a:ea typeface="+mn-ea"/>
                <a:cs typeface="+mn-cs"/>
              </a:rPr>
              <a:t>Beausaert</a:t>
            </a:r>
            <a:r>
              <a:rPr lang="en-US" sz="1200" b="0" i="0" u="none" strike="noStrike" kern="1200" dirty="0">
                <a:solidFill>
                  <a:schemeClr val="tx1"/>
                </a:solidFill>
                <a:effectLst/>
                <a:latin typeface="+mn-lt"/>
                <a:ea typeface="+mn-ea"/>
                <a:cs typeface="+mn-cs"/>
              </a:rPr>
              <a:t> and </a:t>
            </a:r>
            <a:r>
              <a:rPr lang="en-US" sz="1200" b="0" i="0" u="none" strike="noStrike" kern="1200" dirty="0" err="1">
                <a:solidFill>
                  <a:schemeClr val="tx1"/>
                </a:solidFill>
                <a:effectLst/>
                <a:latin typeface="+mn-lt"/>
                <a:ea typeface="+mn-ea"/>
                <a:cs typeface="+mn-cs"/>
              </a:rPr>
              <a:t>Raemdonck</a:t>
            </a:r>
            <a:r>
              <a:rPr lang="en-US" sz="1200" b="0" i="0" u="none" strike="noStrike" kern="1200" dirty="0">
                <a:solidFill>
                  <a:schemeClr val="tx1"/>
                </a:solidFill>
                <a:effectLst/>
                <a:latin typeface="+mn-lt"/>
                <a:ea typeface="+mn-ea"/>
                <a:cs typeface="+mn-cs"/>
              </a:rPr>
              <a:t>, 2021). The salaries of management positions are very huge and the position is very promising. The career opportunities and growth of a management position are varied. Also as it offers great career growth opportunities, it would help an individual to reach their goals and success. </a:t>
            </a:r>
            <a:endParaRPr lang="en-US" b="0" dirty="0">
              <a:effectLst/>
            </a:endParaRPr>
          </a:p>
          <a:p>
            <a:pPr rtl="0"/>
            <a:r>
              <a:rPr lang="en-US" b="0" dirty="0">
                <a:effectLst/>
              </a:rPr>
              <a:t/>
            </a:r>
            <a:br>
              <a:rPr lang="en-US" b="0" dirty="0">
                <a:effectLst/>
              </a:rPr>
            </a:br>
            <a:r>
              <a:rPr lang="en-US" sz="1200" b="0" i="0" u="none" strike="noStrike" kern="1200" dirty="0">
                <a:solidFill>
                  <a:schemeClr val="tx1"/>
                </a:solidFill>
                <a:effectLst/>
                <a:latin typeface="+mn-lt"/>
                <a:ea typeface="+mn-ea"/>
                <a:cs typeface="+mn-cs"/>
              </a:rPr>
              <a:t>Threats- the recent job market is very poor. Therefore the competition among individuals is very high to land a job. Which is the reason there can be highly skilled employees who are waiting for jobs in such a position. To win the race I need to increase my academic scores, skills and my employability skills to create an advantage for myself in this competition. </a:t>
            </a:r>
            <a:endParaRPr lang="en-US" b="0" dirty="0">
              <a:effectLst/>
            </a:endParaRPr>
          </a:p>
          <a:p>
            <a:r>
              <a:rPr lang="en-US" b="0" dirty="0">
                <a:effectLst/>
              </a:rPr>
              <a:t/>
            </a:r>
            <a:br>
              <a:rPr lang="en-US" b="0" dirty="0">
                <a:effectLst/>
              </a:rPr>
            </a:b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6</a:t>
            </a:fld>
            <a:endParaRPr lang="en-US"/>
          </a:p>
        </p:txBody>
      </p:sp>
    </p:spTree>
    <p:extLst>
      <p:ext uri="{BB962C8B-B14F-4D97-AF65-F5344CB8AC3E}">
        <p14:creationId xmlns:p14="http://schemas.microsoft.com/office/powerpoint/2010/main" val="6555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Time management is one of the most important requirements for an individual in any professional field. Time management enables a person both in their academic and professional fields to be able to manage the time accordingly with their work (Van </a:t>
            </a:r>
            <a:r>
              <a:rPr lang="en-US" sz="1200" b="0" i="0" u="none" strike="noStrike" kern="1200" dirty="0" err="1">
                <a:solidFill>
                  <a:schemeClr val="tx1"/>
                </a:solidFill>
                <a:effectLst/>
                <a:latin typeface="+mn-lt"/>
                <a:ea typeface="+mn-ea"/>
                <a:cs typeface="+mn-cs"/>
              </a:rPr>
              <a:t>Rooij</a:t>
            </a:r>
            <a:r>
              <a:rPr lang="en-US" sz="1200" b="0" i="0" u="none" strike="noStrike" kern="1200" dirty="0">
                <a:solidFill>
                  <a:schemeClr val="tx1"/>
                </a:solidFill>
                <a:effectLst/>
                <a:latin typeface="+mn-lt"/>
                <a:ea typeface="+mn-ea"/>
                <a:cs typeface="+mn-cs"/>
              </a:rPr>
              <a:t>, Jansen and van de Grift, 2018). Humans are always short on time as we have to execute so many tasks daily. Therefore organizations look for employees who can effectively manage their time to complete work. Also in academics, a student should be able to manage their time to complete tasks, study and do every other work. The logistics manager is in charge of ensuring that every aspect of operations management runs well. The manager's job is to keep track of stocks, warehouses, and product transportation (</a:t>
            </a:r>
            <a:r>
              <a:rPr lang="en-US" sz="1200" b="0" i="0" u="none" strike="noStrike" kern="1200" dirty="0" err="1">
                <a:solidFill>
                  <a:schemeClr val="tx1"/>
                </a:solidFill>
                <a:effectLst/>
                <a:latin typeface="+mn-lt"/>
                <a:ea typeface="+mn-ea"/>
                <a:cs typeface="+mn-cs"/>
              </a:rPr>
              <a:t>Aguinis</a:t>
            </a:r>
            <a:r>
              <a:rPr lang="en-US" sz="1200" b="0" i="0" u="none" strike="noStrike" kern="1200" dirty="0">
                <a:solidFill>
                  <a:schemeClr val="tx1"/>
                </a:solidFill>
                <a:effectLst/>
                <a:latin typeface="+mn-lt"/>
                <a:ea typeface="+mn-ea"/>
                <a:cs typeface="+mn-cs"/>
              </a:rPr>
              <a:t> and Gabriel, 2021). Multitasking and a broad range of tasks are required. I should be able to multitask and handle multiple tasks at the same time. One of the most significant characteristics of a logistic and operations manager is their ability to work under pressure. Therefore to manage my time my university courses have taught me to use time management tools to effectively plan put work. The time management tool that was introduced to me and provided my knowledge about is the 4 Ds of time management. </a:t>
            </a:r>
            <a:endParaRPr lang="en-US" b="0" dirty="0">
              <a:effectLst/>
            </a:endParaRPr>
          </a:p>
          <a:p>
            <a:r>
              <a:rPr lang="en-US" dirty="0"/>
              <a:t/>
            </a:r>
            <a:br>
              <a:rPr lang="en-US" dirty="0"/>
            </a:b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7</a:t>
            </a:fld>
            <a:endParaRPr lang="en-US"/>
          </a:p>
        </p:txBody>
      </p:sp>
    </p:spTree>
    <p:extLst>
      <p:ext uri="{BB962C8B-B14F-4D97-AF65-F5344CB8AC3E}">
        <p14:creationId xmlns:p14="http://schemas.microsoft.com/office/powerpoint/2010/main" val="928637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A personal development plan is a flowchart that helps users to represent the various skills that need to be learned or enhanced and to show how they are going to achieve those particular skills in their recommended time (</a:t>
            </a:r>
            <a:r>
              <a:rPr lang="en-US" sz="1200" b="0" i="0" u="none" strike="noStrike" kern="1200" dirty="0" err="1">
                <a:solidFill>
                  <a:schemeClr val="tx1"/>
                </a:solidFill>
                <a:effectLst/>
                <a:latin typeface="+mn-lt"/>
                <a:ea typeface="+mn-ea"/>
                <a:cs typeface="+mn-cs"/>
              </a:rPr>
              <a:t>Panadero</a:t>
            </a:r>
            <a:r>
              <a:rPr lang="en-US" sz="1200" b="0" i="0" u="none" strike="noStrike" kern="1200" dirty="0">
                <a:solidFill>
                  <a:schemeClr val="tx1"/>
                </a:solidFill>
                <a:effectLst/>
                <a:latin typeface="+mn-lt"/>
                <a:ea typeface="+mn-ea"/>
                <a:cs typeface="+mn-cs"/>
              </a:rPr>
              <a:t>, </a:t>
            </a:r>
            <a:r>
              <a:rPr lang="en-US" sz="1200" b="0" i="0" u="none" strike="noStrike" kern="1200" dirty="0" err="1">
                <a:solidFill>
                  <a:schemeClr val="tx1"/>
                </a:solidFill>
                <a:effectLst/>
                <a:latin typeface="+mn-lt"/>
                <a:ea typeface="+mn-ea"/>
                <a:cs typeface="+mn-cs"/>
              </a:rPr>
              <a:t>Jonsson</a:t>
            </a:r>
            <a:r>
              <a:rPr lang="en-US" sz="1200" b="0" i="0" u="none" strike="noStrike" kern="1200" dirty="0">
                <a:solidFill>
                  <a:schemeClr val="tx1"/>
                </a:solidFill>
                <a:effectLst/>
                <a:latin typeface="+mn-lt"/>
                <a:ea typeface="+mn-ea"/>
                <a:cs typeface="+mn-cs"/>
              </a:rPr>
              <a:t> and </a:t>
            </a:r>
            <a:r>
              <a:rPr lang="en-US" sz="1200" b="0" i="0" u="none" strike="noStrike" kern="1200" dirty="0" err="1">
                <a:solidFill>
                  <a:schemeClr val="tx1"/>
                </a:solidFill>
                <a:effectLst/>
                <a:latin typeface="+mn-lt"/>
                <a:ea typeface="+mn-ea"/>
                <a:cs typeface="+mn-cs"/>
              </a:rPr>
              <a:t>Botella</a:t>
            </a:r>
            <a:r>
              <a:rPr lang="en-US" sz="1200" b="0" i="0" u="none" strike="noStrike" kern="1200" dirty="0">
                <a:solidFill>
                  <a:schemeClr val="tx1"/>
                </a:solidFill>
                <a:effectLst/>
                <a:latin typeface="+mn-lt"/>
                <a:ea typeface="+mn-ea"/>
                <a:cs typeface="+mn-cs"/>
              </a:rPr>
              <a:t>, 2017). A PDP helps a user to have a visual representation of various skills that are yet to be developed. This creates motivation among individuals to keep working on their goals. I have laid down my own personal development plans in which I have mentioned the skills that need to develop and enhance. Related to my goals I have laid down my future skills that are associated with my career.</a:t>
            </a:r>
            <a:endParaRPr lang="en-US" b="0" dirty="0">
              <a:effectLst/>
            </a:endParaRPr>
          </a:p>
          <a:p>
            <a:pPr rtl="0" fontAlgn="t"/>
            <a:r>
              <a:rPr lang="en-US" b="0" dirty="0">
                <a:effectLst/>
              </a:rPr>
              <a:t/>
            </a:r>
            <a:br>
              <a:rPr lang="en-US" b="0" dirty="0">
                <a:effectLst/>
              </a:rPr>
            </a:br>
            <a:r>
              <a:rPr lang="en-US" b="0" dirty="0">
                <a:effectLst/>
              </a:rPr>
              <a:t/>
            </a:r>
            <a:br>
              <a:rPr lang="en-US" b="0" dirty="0">
                <a:effectLst/>
              </a:rPr>
            </a:br>
            <a:r>
              <a:rPr lang="en-US" sz="1200" b="0" i="0" u="none" strike="noStrike" kern="1200" dirty="0">
                <a:solidFill>
                  <a:schemeClr val="tx1"/>
                </a:solidFill>
                <a:effectLst/>
                <a:latin typeface="+mn-lt"/>
                <a:ea typeface="+mn-ea"/>
                <a:cs typeface="+mn-cs"/>
              </a:rPr>
              <a:t>Skills to develop</a:t>
            </a:r>
            <a:endParaRPr lang="en-US" b="0" dirty="0">
              <a:effectLst/>
            </a:endParaRPr>
          </a:p>
          <a:p>
            <a:pPr rtl="0" fontAlgn="t"/>
            <a:r>
              <a:rPr lang="en-US" sz="1200" b="0" i="0" u="none" strike="noStrike" kern="1200" dirty="0">
                <a:solidFill>
                  <a:schemeClr val="tx1"/>
                </a:solidFill>
                <a:effectLst/>
                <a:latin typeface="+mn-lt"/>
                <a:ea typeface="+mn-ea"/>
                <a:cs typeface="+mn-cs"/>
              </a:rPr>
              <a:t>Rationale</a:t>
            </a:r>
            <a:endParaRPr lang="en-US" b="0" dirty="0">
              <a:effectLst/>
            </a:endParaRPr>
          </a:p>
          <a:p>
            <a:pPr rtl="0" fontAlgn="t"/>
            <a:r>
              <a:rPr lang="en-US" sz="1200" b="0" i="0" u="none" strike="noStrike" kern="1200" dirty="0">
                <a:solidFill>
                  <a:schemeClr val="tx1"/>
                </a:solidFill>
                <a:effectLst/>
                <a:latin typeface="+mn-lt"/>
                <a:ea typeface="+mn-ea"/>
                <a:cs typeface="+mn-cs"/>
              </a:rPr>
              <a:t>Process</a:t>
            </a:r>
            <a:endParaRPr lang="en-US" b="0" dirty="0">
              <a:effectLst/>
            </a:endParaRPr>
          </a:p>
          <a:p>
            <a:pPr rtl="0" fontAlgn="t"/>
            <a:r>
              <a:rPr lang="en-US" sz="1200" b="0" i="0" u="none" strike="noStrike" kern="1200" dirty="0">
                <a:solidFill>
                  <a:schemeClr val="tx1"/>
                </a:solidFill>
                <a:effectLst/>
                <a:latin typeface="+mn-lt"/>
                <a:ea typeface="+mn-ea"/>
                <a:cs typeface="+mn-cs"/>
              </a:rPr>
              <a:t>Time</a:t>
            </a:r>
            <a:endParaRPr lang="en-US" b="0" dirty="0">
              <a:effectLst/>
            </a:endParaRPr>
          </a:p>
          <a:p>
            <a:pPr rtl="0" fontAlgn="t"/>
            <a:r>
              <a:rPr lang="en-US" sz="1200" b="0" i="0" u="none" strike="noStrike" kern="1200" dirty="0">
                <a:solidFill>
                  <a:schemeClr val="tx1"/>
                </a:solidFill>
                <a:effectLst/>
                <a:latin typeface="+mn-lt"/>
                <a:ea typeface="+mn-ea"/>
                <a:cs typeface="+mn-cs"/>
              </a:rPr>
              <a:t>Time management</a:t>
            </a:r>
            <a:endParaRPr lang="en-US" b="0" dirty="0">
              <a:effectLst/>
            </a:endParaRPr>
          </a:p>
          <a:p>
            <a:pPr rtl="0" fontAlgn="t"/>
            <a:r>
              <a:rPr lang="en-US" sz="1200" b="0" i="0" u="none" strike="noStrike" kern="1200" dirty="0">
                <a:solidFill>
                  <a:schemeClr val="tx1"/>
                </a:solidFill>
                <a:effectLst/>
                <a:latin typeface="+mn-lt"/>
                <a:ea typeface="+mn-ea"/>
                <a:cs typeface="+mn-cs"/>
              </a:rPr>
              <a:t>An logistic manager need to multitask therefore time management is important. </a:t>
            </a:r>
            <a:endParaRPr lang="en-US" b="0" dirty="0">
              <a:effectLst/>
            </a:endParaRPr>
          </a:p>
          <a:p>
            <a:pPr rtl="0" fontAlgn="t"/>
            <a:r>
              <a:rPr lang="en-US" sz="1200" b="0" i="0" u="none" strike="noStrike" kern="1200" dirty="0">
                <a:solidFill>
                  <a:schemeClr val="tx1"/>
                </a:solidFill>
                <a:effectLst/>
                <a:latin typeface="+mn-lt"/>
                <a:ea typeface="+mn-ea"/>
                <a:cs typeface="+mn-cs"/>
              </a:rPr>
              <a:t>Use the 4 D’s of time management to schedule work. </a:t>
            </a:r>
            <a:endParaRPr lang="en-US" b="0" dirty="0">
              <a:effectLst/>
            </a:endParaRPr>
          </a:p>
          <a:p>
            <a:pPr rtl="0" fontAlgn="t"/>
            <a:r>
              <a:rPr lang="en-US" sz="1200" b="0" i="0" u="none" strike="noStrike" kern="1200" dirty="0">
                <a:solidFill>
                  <a:schemeClr val="tx1"/>
                </a:solidFill>
                <a:effectLst/>
                <a:latin typeface="+mn-lt"/>
                <a:ea typeface="+mn-ea"/>
                <a:cs typeface="+mn-cs"/>
              </a:rPr>
              <a:t>12 months</a:t>
            </a:r>
            <a:endParaRPr lang="en-US" b="0" dirty="0">
              <a:effectLst/>
            </a:endParaRPr>
          </a:p>
          <a:p>
            <a:pPr rtl="0" fontAlgn="t"/>
            <a:r>
              <a:rPr lang="en-US" sz="1200" b="0" i="0" u="none" strike="noStrike" kern="1200" dirty="0">
                <a:solidFill>
                  <a:schemeClr val="tx1"/>
                </a:solidFill>
                <a:effectLst/>
                <a:latin typeface="+mn-lt"/>
                <a:ea typeface="+mn-ea"/>
                <a:cs typeface="+mn-cs"/>
              </a:rPr>
              <a:t>Reflection</a:t>
            </a:r>
            <a:endParaRPr lang="en-US" b="0" dirty="0">
              <a:effectLst/>
            </a:endParaRPr>
          </a:p>
          <a:p>
            <a:pPr rtl="0" fontAlgn="t"/>
            <a:r>
              <a:rPr lang="en-US" sz="1200" b="0" i="0" u="none" strike="noStrike" kern="1200" dirty="0">
                <a:solidFill>
                  <a:schemeClr val="tx1"/>
                </a:solidFill>
                <a:effectLst/>
                <a:latin typeface="+mn-lt"/>
                <a:ea typeface="+mn-ea"/>
                <a:cs typeface="+mn-cs"/>
              </a:rPr>
              <a:t>To be able to learn from past experiences. </a:t>
            </a:r>
            <a:endParaRPr lang="en-US" b="0" dirty="0">
              <a:effectLst/>
            </a:endParaRPr>
          </a:p>
          <a:p>
            <a:pPr rtl="0" fontAlgn="t"/>
            <a:r>
              <a:rPr lang="en-US" sz="1200" b="0" i="0" u="none" strike="noStrike" kern="1200" dirty="0">
                <a:solidFill>
                  <a:schemeClr val="tx1"/>
                </a:solidFill>
                <a:effectLst/>
                <a:latin typeface="+mn-lt"/>
                <a:ea typeface="+mn-ea"/>
                <a:cs typeface="+mn-cs"/>
              </a:rPr>
              <a:t>To do this I will use the Gibbs reflective tool.  </a:t>
            </a:r>
            <a:endParaRPr lang="en-US" b="0" dirty="0">
              <a:effectLst/>
            </a:endParaRPr>
          </a:p>
          <a:p>
            <a:pPr rtl="0" fontAlgn="t"/>
            <a:r>
              <a:rPr lang="en-US" sz="1200" b="0" i="0" u="none" strike="noStrike" kern="1200" dirty="0">
                <a:solidFill>
                  <a:schemeClr val="tx1"/>
                </a:solidFill>
                <a:effectLst/>
                <a:latin typeface="+mn-lt"/>
                <a:ea typeface="+mn-ea"/>
                <a:cs typeface="+mn-cs"/>
              </a:rPr>
              <a:t>12 months</a:t>
            </a:r>
            <a:endParaRPr lang="en-US" b="0" dirty="0">
              <a:effectLst/>
            </a:endParaRPr>
          </a:p>
          <a:p>
            <a:pPr rtl="0" fontAlgn="t"/>
            <a:r>
              <a:rPr lang="en-US" sz="1200" b="0" i="0" u="none" strike="noStrike" kern="1200" dirty="0">
                <a:solidFill>
                  <a:schemeClr val="tx1"/>
                </a:solidFill>
                <a:effectLst/>
                <a:latin typeface="+mn-lt"/>
                <a:ea typeface="+mn-ea"/>
                <a:cs typeface="+mn-cs"/>
              </a:rPr>
              <a:t>Public speaking and presentation</a:t>
            </a:r>
            <a:endParaRPr lang="en-US" b="0" dirty="0">
              <a:effectLst/>
            </a:endParaRPr>
          </a:p>
          <a:p>
            <a:pPr rtl="0" fontAlgn="t"/>
            <a:r>
              <a:rPr lang="en-US" sz="1200" b="0" i="0" u="none" strike="noStrike" kern="1200" dirty="0">
                <a:solidFill>
                  <a:schemeClr val="tx1"/>
                </a:solidFill>
                <a:effectLst/>
                <a:latin typeface="+mn-lt"/>
                <a:ea typeface="+mn-ea"/>
                <a:cs typeface="+mn-cs"/>
              </a:rPr>
              <a:t>To be able to pitch ideas and opinions. </a:t>
            </a:r>
            <a:endParaRPr lang="en-US" b="0" dirty="0">
              <a:effectLst/>
            </a:endParaRPr>
          </a:p>
          <a:p>
            <a:pPr rtl="0" fontAlgn="t"/>
            <a:r>
              <a:rPr lang="en-US" sz="1200" b="0" i="0" u="none" strike="noStrike" kern="1200" dirty="0">
                <a:solidFill>
                  <a:schemeClr val="tx1"/>
                </a:solidFill>
                <a:effectLst/>
                <a:latin typeface="+mn-lt"/>
                <a:ea typeface="+mn-ea"/>
                <a:cs typeface="+mn-cs"/>
              </a:rPr>
              <a:t>To do this I will take the help of various presentation tools. </a:t>
            </a:r>
            <a:endParaRPr lang="en-US" b="0" dirty="0">
              <a:effectLst/>
            </a:endParaRPr>
          </a:p>
          <a:p>
            <a:pPr rtl="0" fontAlgn="t"/>
            <a:r>
              <a:rPr lang="en-US" sz="1200" b="0" i="0" u="none" strike="noStrike" kern="1200" dirty="0">
                <a:solidFill>
                  <a:schemeClr val="tx1"/>
                </a:solidFill>
                <a:effectLst/>
                <a:latin typeface="+mn-lt"/>
                <a:ea typeface="+mn-ea"/>
                <a:cs typeface="+mn-cs"/>
              </a:rPr>
              <a:t>8 months</a:t>
            </a:r>
            <a:endParaRPr lang="en-US" b="0" dirty="0">
              <a:effectLst/>
            </a:endParaRPr>
          </a:p>
          <a:p>
            <a:pPr rtl="0" fontAlgn="t"/>
            <a:r>
              <a:rPr lang="en-US" sz="1200" b="0" i="0" u="none" strike="noStrike" kern="1200" dirty="0">
                <a:solidFill>
                  <a:schemeClr val="tx1"/>
                </a:solidFill>
                <a:effectLst/>
                <a:latin typeface="+mn-lt"/>
                <a:ea typeface="+mn-ea"/>
                <a:cs typeface="+mn-cs"/>
              </a:rPr>
              <a:t>Online learning experience</a:t>
            </a:r>
            <a:endParaRPr lang="en-US" b="0" dirty="0">
              <a:effectLst/>
            </a:endParaRPr>
          </a:p>
          <a:p>
            <a:pPr rtl="0" fontAlgn="t"/>
            <a:r>
              <a:rPr lang="en-US" sz="1200" b="0" i="0" u="none" strike="noStrike" kern="1200" dirty="0">
                <a:solidFill>
                  <a:schemeClr val="tx1"/>
                </a:solidFill>
                <a:effectLst/>
                <a:latin typeface="+mn-lt"/>
                <a:ea typeface="+mn-ea"/>
                <a:cs typeface="+mn-cs"/>
              </a:rPr>
              <a:t>To gather as much knowledge as possible. </a:t>
            </a:r>
            <a:endParaRPr lang="en-US" b="0" dirty="0">
              <a:effectLst/>
            </a:endParaRPr>
          </a:p>
          <a:p>
            <a:pPr rtl="0" fontAlgn="t"/>
            <a:r>
              <a:rPr lang="en-US" sz="1200" b="0" i="0" u="none" strike="noStrike" kern="1200" dirty="0">
                <a:solidFill>
                  <a:schemeClr val="tx1"/>
                </a:solidFill>
                <a:effectLst/>
                <a:latin typeface="+mn-lt"/>
                <a:ea typeface="+mn-ea"/>
                <a:cs typeface="+mn-cs"/>
              </a:rPr>
              <a:t>To do this I will take up various online courses. </a:t>
            </a:r>
            <a:endParaRPr lang="en-US" b="0" dirty="0">
              <a:effectLst/>
            </a:endParaRPr>
          </a:p>
          <a:p>
            <a:pPr rtl="0" fontAlgn="t"/>
            <a:r>
              <a:rPr lang="en-US" sz="1200" b="0" i="0" u="none" strike="noStrike" kern="1200" dirty="0">
                <a:solidFill>
                  <a:schemeClr val="tx1"/>
                </a:solidFill>
                <a:effectLst/>
                <a:latin typeface="+mn-lt"/>
                <a:ea typeface="+mn-ea"/>
                <a:cs typeface="+mn-cs"/>
              </a:rPr>
              <a:t>9 months.</a:t>
            </a:r>
            <a:endParaRPr lang="en-US" b="0" dirty="0">
              <a:effectLst/>
            </a:endParaRPr>
          </a:p>
          <a:p>
            <a:r>
              <a:rPr lang="en-US" b="0" dirty="0">
                <a:effectLst/>
              </a:rPr>
              <a:t/>
            </a:r>
            <a:br>
              <a:rPr lang="en-US" b="0" dirty="0">
                <a:effectLst/>
              </a:rPr>
            </a:br>
            <a:r>
              <a:rPr lang="en-US" b="0" dirty="0">
                <a:effectLst/>
              </a:rPr>
              <a:t/>
            </a:r>
            <a:br>
              <a:rPr lang="en-US" b="0" dirty="0">
                <a:effectLst/>
              </a:rPr>
            </a:b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8</a:t>
            </a:fld>
            <a:endParaRPr lang="en-US"/>
          </a:p>
        </p:txBody>
      </p:sp>
    </p:spTree>
    <p:extLst>
      <p:ext uri="{BB962C8B-B14F-4D97-AF65-F5344CB8AC3E}">
        <p14:creationId xmlns:p14="http://schemas.microsoft.com/office/powerpoint/2010/main" val="1948926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b="0" dirty="0">
                <a:effectLst/>
              </a:rPr>
              <a:t/>
            </a:r>
            <a:br>
              <a:rPr lang="en-US" b="0" dirty="0">
                <a:effectLst/>
              </a:rPr>
            </a:br>
            <a:r>
              <a:rPr lang="en-US" sz="1200" b="0" i="0" u="none" strike="noStrike" kern="1200" dirty="0">
                <a:solidFill>
                  <a:schemeClr val="tx1"/>
                </a:solidFill>
                <a:effectLst/>
                <a:latin typeface="+mn-lt"/>
                <a:ea typeface="+mn-ea"/>
                <a:cs typeface="+mn-cs"/>
              </a:rPr>
              <a:t>In conclusion, skill requirements are crucial since they help people become more efficient and qualified. As a result, skill development becomes an important aspect of an individual's professional development and future planning. Individuals can also use skill development to help them choose occupations and find the best fit for them. This presentation includes a list of talents, their appraisal, and how they will help me in the future. My organizational SWOT analysis, which evaluates my strengths, weaknesses, and opportunities, are included in the presentation. This module will also assist you in developing your own personal development plan, which will include my aims, targets, and the many methods by which I will reach those objectives.</a:t>
            </a:r>
            <a:endParaRPr lang="en-US" b="0" dirty="0">
              <a:effectLst/>
            </a:endParaRPr>
          </a:p>
          <a:p>
            <a:r>
              <a:rPr lang="en-US" dirty="0"/>
              <a:t/>
            </a:r>
            <a:br>
              <a:rPr lang="en-US" dirty="0"/>
            </a:br>
            <a:endParaRPr lang="en-US" dirty="0"/>
          </a:p>
        </p:txBody>
      </p:sp>
      <p:sp>
        <p:nvSpPr>
          <p:cNvPr id="4" name="Slide Number Placeholder 3"/>
          <p:cNvSpPr>
            <a:spLocks noGrp="1"/>
          </p:cNvSpPr>
          <p:nvPr>
            <p:ph type="sldNum" sz="quarter" idx="10"/>
          </p:nvPr>
        </p:nvSpPr>
        <p:spPr/>
        <p:txBody>
          <a:bodyPr/>
          <a:lstStyle/>
          <a:p>
            <a:fld id="{768C8EEE-8FFD-4DBB-B5DF-867678AFD646}" type="slidenum">
              <a:rPr lang="en-US" smtClean="0"/>
              <a:t>9</a:t>
            </a:fld>
            <a:endParaRPr lang="en-US"/>
          </a:p>
        </p:txBody>
      </p:sp>
    </p:spTree>
    <p:extLst>
      <p:ext uri="{BB962C8B-B14F-4D97-AF65-F5344CB8AC3E}">
        <p14:creationId xmlns:p14="http://schemas.microsoft.com/office/powerpoint/2010/main" val="5640384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1/1/2022</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1/1/2022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1/1/2022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1/1/2022</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1/1/2022</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1/1/2022</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1/1/2022</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1/1/2022</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1/1/2022</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e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jpeg"/><Relationship Id="rId7" Type="http://schemas.openxmlformats.org/officeDocument/2006/relationships/diagramColors" Target="../diagrams/colors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jpeg"/><Relationship Id="rId7" Type="http://schemas.openxmlformats.org/officeDocument/2006/relationships/diagramColors" Target="../diagrams/colors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0.xml.rels><?xml version="1.0" encoding="UTF-8" standalone="yes"?>
<Relationships xmlns="http://schemas.openxmlformats.org/package/2006/relationships"><Relationship Id="rId3" Type="http://schemas.openxmlformats.org/officeDocument/2006/relationships/hyperlink" Target="https://link.springer.com/article/10.1007/s10212-017-0347-8" TargetMode="External"/><Relationship Id="rId2" Type="http://schemas.openxmlformats.org/officeDocument/2006/relationships/hyperlink" Target="https://researchcommons.waikato.ac.nz/bitstream/handle/10289/11267/2017%20rowe%20zegwaard%20Asia-Pacific%20Journal%20of%20Cooperative%20Education.pdf?isAllowed=y&amp;sequence=2" TargetMode="External"/><Relationship Id="rId1" Type="http://schemas.openxmlformats.org/officeDocument/2006/relationships/slideLayout" Target="../slideLayouts/slideLayout2.xml"/><Relationship Id="rId5" Type="http://schemas.openxmlformats.org/officeDocument/2006/relationships/hyperlink" Target="https://www.researchgate.net/profile/Anita-Lice/publication/332510880_Which_Skills_Competencies_and_Attitudes_are_Employers_Looking_for_in_Recruitment_Process_in_Latvia/links/5cb8806092851c8d22f5a549/Which-Skills-Competencies-and-Attitudes-are-Employers-Looking-for-in-Recruitment-Process-in-Latvia.pdf" TargetMode="External"/><Relationship Id="rId4" Type="http://schemas.openxmlformats.org/officeDocument/2006/relationships/hyperlink" Target="https://www.tandfonline.com/doi/abs/10.1080/09585192.2018.1510848"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repositorio.uam.es/bitstream/handle/10486/680950/effects_panadero_err_ps.pdf?sequence=1" TargetMode="External"/><Relationship Id="rId2" Type="http://schemas.openxmlformats.org/officeDocument/2006/relationships/hyperlink" Target="https://journals.sagepub.com/doi/pdf/10.1177/00076503211014482" TargetMode="External"/><Relationship Id="rId1" Type="http://schemas.openxmlformats.org/officeDocument/2006/relationships/slideLayout" Target="../slideLayouts/slideLayout2.xml"/><Relationship Id="rId4" Type="http://schemas.openxmlformats.org/officeDocument/2006/relationships/hyperlink" Target="https://www.researchgate.net/profile/Asma-Shahid-Kazi/publication/325987918_Factors_Affecting_Students'_Career_Choice/links/5ba0ab3c299bf13e6038e19d/Factors-Affecting-Students-Career-Choic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109C5B-3B98-48EB-A942-8D11CEA374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93"/>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1" name="Freeform 5">
            <a:extLst>
              <a:ext uri="{FF2B5EF4-FFF2-40B4-BE49-F238E27FC236}">
                <a16:creationId xmlns:a16="http://schemas.microsoft.com/office/drawing/2014/main" id="{A9C389E4-003E-40C9-AC9E-ED821C16F5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13" name="Rectangle 12">
            <a:extLst>
              <a:ext uri="{FF2B5EF4-FFF2-40B4-BE49-F238E27FC236}">
                <a16:creationId xmlns:a16="http://schemas.microsoft.com/office/drawing/2014/main" id="{6C042684-2705-40BD-9104-A6B24CE1CA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274825" y="1143000"/>
            <a:ext cx="6268246" cy="3134032"/>
          </a:xfrm>
        </p:spPr>
        <p:txBody>
          <a:bodyPr>
            <a:normAutofit/>
          </a:bodyPr>
          <a:lstStyle/>
          <a:p>
            <a:pPr>
              <a:lnSpc>
                <a:spcPct val="90000"/>
              </a:lnSpc>
            </a:pPr>
            <a:r>
              <a:rPr lang="en-US" sz="3600">
                <a:solidFill>
                  <a:srgbClr val="EBEBEB"/>
                </a:solidFill>
              </a:rPr>
              <a:t/>
            </a:r>
            <a:br>
              <a:rPr lang="en-US" sz="3600">
                <a:solidFill>
                  <a:srgbClr val="EBEBEB"/>
                </a:solidFill>
              </a:rPr>
            </a:br>
            <a:r>
              <a:rPr lang="en-US" sz="3600">
                <a:solidFill>
                  <a:srgbClr val="EBEBEB"/>
                </a:solidFill>
              </a:rPr>
              <a:t/>
            </a:r>
            <a:br>
              <a:rPr lang="en-US" sz="3600">
                <a:solidFill>
                  <a:srgbClr val="EBEBEB"/>
                </a:solidFill>
              </a:rPr>
            </a:br>
            <a:r>
              <a:rPr lang="en-US" sz="3600">
                <a:solidFill>
                  <a:srgbClr val="EBEBEB"/>
                </a:solidFill>
              </a:rPr>
              <a:t>Academic and Employability Skills</a:t>
            </a:r>
            <a:br>
              <a:rPr lang="en-US" sz="3600">
                <a:solidFill>
                  <a:srgbClr val="EBEBEB"/>
                </a:solidFill>
              </a:rPr>
            </a:br>
            <a:r>
              <a:rPr lang="en-US" sz="3600">
                <a:solidFill>
                  <a:srgbClr val="EBEBEB"/>
                </a:solidFill>
              </a:rPr>
              <a:t/>
            </a:r>
            <a:br>
              <a:rPr lang="en-US" sz="3600">
                <a:solidFill>
                  <a:srgbClr val="EBEBEB"/>
                </a:solidFill>
              </a:rPr>
            </a:br>
            <a:endParaRPr lang="en-US" sz="3600">
              <a:solidFill>
                <a:srgbClr val="EBEBEB"/>
              </a:solidFill>
            </a:endParaRPr>
          </a:p>
        </p:txBody>
      </p:sp>
      <p:pic>
        <p:nvPicPr>
          <p:cNvPr id="6" name="Graphic 5" descr="Books">
            <a:extLst>
              <a:ext uri="{FF2B5EF4-FFF2-40B4-BE49-F238E27FC236}">
                <a16:creationId xmlns:a16="http://schemas.microsoft.com/office/drawing/2014/main" id="{86B69C26-5033-4F63-9EB1-5655B06C478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109764" y="1661911"/>
            <a:ext cx="3531062" cy="3531062"/>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355921949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973667"/>
            <a:ext cx="2942210" cy="4833745"/>
          </a:xfrm>
        </p:spPr>
        <p:txBody>
          <a:bodyPr>
            <a:normAutofit/>
          </a:bodyPr>
          <a:lstStyle/>
          <a:p>
            <a:r>
              <a:rPr lang="en-US" b="1">
                <a:solidFill>
                  <a:srgbClr val="EBEBEB"/>
                </a:solidFill>
              </a:rPr>
              <a:t>Introduction</a:t>
            </a:r>
            <a:endParaRPr lang="en-US">
              <a:solidFill>
                <a:srgbClr val="EBEBEB"/>
              </a:solidFill>
            </a:endParaRP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C4DE0AF6-6B54-4062-9BE2-8D28B42A1587}"/>
              </a:ext>
            </a:extLst>
          </p:cNvPr>
          <p:cNvGraphicFramePr>
            <a:graphicFrameLocks noGrp="1"/>
          </p:cNvGraphicFramePr>
          <p:nvPr>
            <p:ph idx="1"/>
            <p:extLst>
              <p:ext uri="{D42A27DB-BD31-4B8C-83A1-F6EECF244321}">
                <p14:modId xmlns:p14="http://schemas.microsoft.com/office/powerpoint/2010/main" val="130548502"/>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81743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2F448CB3-7B4F-45D7-B7C0-DF553DF6145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4" name="Rectangle 23">
              <a:extLst>
                <a:ext uri="{FF2B5EF4-FFF2-40B4-BE49-F238E27FC236}">
                  <a16:creationId xmlns:a16="http://schemas.microsoft.com/office/drawing/2014/main" id="{5C5305EA-7A88-413D-BE8A-47A02476F00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p:cNvSpPr>
            <a:spLocks noGrp="1"/>
          </p:cNvSpPr>
          <p:nvPr>
            <p:ph type="title"/>
          </p:nvPr>
        </p:nvSpPr>
        <p:spPr>
          <a:xfrm>
            <a:off x="1154954" y="973668"/>
            <a:ext cx="8761413" cy="706964"/>
          </a:xfrm>
        </p:spPr>
        <p:txBody>
          <a:bodyPr>
            <a:normAutofit/>
          </a:bodyPr>
          <a:lstStyle/>
          <a:p>
            <a:r>
              <a:rPr lang="en-US" b="1">
                <a:solidFill>
                  <a:srgbClr val="FFFFFF"/>
                </a:solidFill>
              </a:rPr>
              <a:t>Career goal</a:t>
            </a:r>
            <a:endParaRPr lang="en-US">
              <a:solidFill>
                <a:srgbClr val="FFFFFF"/>
              </a:solidFill>
            </a:endParaRPr>
          </a:p>
        </p:txBody>
      </p:sp>
      <p:sp>
        <p:nvSpPr>
          <p:cNvPr id="27" name="Rectangle 26">
            <a:extLst>
              <a:ext uri="{FF2B5EF4-FFF2-40B4-BE49-F238E27FC236}">
                <a16:creationId xmlns:a16="http://schemas.microsoft.com/office/drawing/2014/main" id="{F9ED434F-8767-46CC-B26B-5AF62FF01E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C6A8365F-71E7-4BCC-9494-4F7B851931E5}"/>
              </a:ext>
            </a:extLst>
          </p:cNvPr>
          <p:cNvGraphicFramePr>
            <a:graphicFrameLocks noGrp="1"/>
          </p:cNvGraphicFramePr>
          <p:nvPr>
            <p:ph idx="1"/>
            <p:extLst>
              <p:ext uri="{D42A27DB-BD31-4B8C-83A1-F6EECF244321}">
                <p14:modId xmlns:p14="http://schemas.microsoft.com/office/powerpoint/2010/main" val="1297516350"/>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6989666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2">
            <a:extLst>
              <a:ext uri="{FF2B5EF4-FFF2-40B4-BE49-F238E27FC236}">
                <a16:creationId xmlns:a16="http://schemas.microsoft.com/office/drawing/2014/main" id="{10DC0F2C-5C27-4EC6-9754-B361B0C725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9E77E138-7645-4D07-B09A-9F3642A685CF}"/>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0"/>
            <a:ext cx="12192000" cy="6858000"/>
            <a:chOff x="0" y="0"/>
            <a:chExt cx="12192000" cy="6858000"/>
          </a:xfrm>
        </p:grpSpPr>
        <p:sp>
          <p:nvSpPr>
            <p:cNvPr id="26" name="Rectangle 25">
              <a:extLst>
                <a:ext uri="{FF2B5EF4-FFF2-40B4-BE49-F238E27FC236}">
                  <a16:creationId xmlns:a16="http://schemas.microsoft.com/office/drawing/2014/main" id="{A56C5CFB-285C-4778-978B-B23EF471F51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Oval 26">
              <a:extLst>
                <a:ext uri="{FF2B5EF4-FFF2-40B4-BE49-F238E27FC236}">
                  <a16:creationId xmlns:a16="http://schemas.microsoft.com/office/drawing/2014/main" id="{50C4BFD8-0A80-40F1-9F9B-E9981F6B787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8" name="Oval 27">
              <a:extLst>
                <a:ext uri="{FF2B5EF4-FFF2-40B4-BE49-F238E27FC236}">
                  <a16:creationId xmlns:a16="http://schemas.microsoft.com/office/drawing/2014/main" id="{6F080229-11A6-48C1-B5FC-010FF29E7E9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9" name="Oval 28">
              <a:extLst>
                <a:ext uri="{FF2B5EF4-FFF2-40B4-BE49-F238E27FC236}">
                  <a16:creationId xmlns:a16="http://schemas.microsoft.com/office/drawing/2014/main" id="{434F3838-F7FD-4275-8FE5-11B53CF38C4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0" name="Oval 29">
              <a:extLst>
                <a:ext uri="{FF2B5EF4-FFF2-40B4-BE49-F238E27FC236}">
                  <a16:creationId xmlns:a16="http://schemas.microsoft.com/office/drawing/2014/main" id="{0014878A-F933-408B-A8C5-8853A9EB4D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1" name="Oval 30">
              <a:extLst>
                <a:ext uri="{FF2B5EF4-FFF2-40B4-BE49-F238E27FC236}">
                  <a16:creationId xmlns:a16="http://schemas.microsoft.com/office/drawing/2014/main" id="{A4358457-400C-407C-B1C7-322E3A951B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7" name="Freeform 5">
              <a:extLst>
                <a:ext uri="{FF2B5EF4-FFF2-40B4-BE49-F238E27FC236}">
                  <a16:creationId xmlns:a16="http://schemas.microsoft.com/office/drawing/2014/main" id="{BB5C445F-93DC-425D-8531-0B9FF44348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3" name="Freeform 5">
              <a:extLst>
                <a:ext uri="{FF2B5EF4-FFF2-40B4-BE49-F238E27FC236}">
                  <a16:creationId xmlns:a16="http://schemas.microsoft.com/office/drawing/2014/main" id="{FD7CA6C4-0411-42B4-9084-F7340B42A9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34" name="Freeform 5">
              <a:extLst>
                <a:ext uri="{FF2B5EF4-FFF2-40B4-BE49-F238E27FC236}">
                  <a16:creationId xmlns:a16="http://schemas.microsoft.com/office/drawing/2014/main" id="{B0122352-D2A8-463A-98F7-51B4C4409D1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5385410"/>
            <a:ext cx="8761413" cy="706964"/>
          </a:xfrm>
        </p:spPr>
        <p:txBody>
          <a:bodyPr>
            <a:normAutofit/>
          </a:bodyPr>
          <a:lstStyle/>
          <a:p>
            <a:r>
              <a:rPr lang="en-US" b="1">
                <a:solidFill>
                  <a:srgbClr val="EBEBEB"/>
                </a:solidFill>
              </a:rPr>
              <a:t>Academic skill</a:t>
            </a:r>
            <a:endParaRPr lang="en-US">
              <a:solidFill>
                <a:srgbClr val="EBEBEB"/>
              </a:solidFill>
            </a:endParaRPr>
          </a:p>
        </p:txBody>
      </p:sp>
      <p:sp>
        <p:nvSpPr>
          <p:cNvPr id="36" name="Rectangle 35">
            <a:extLst>
              <a:ext uri="{FF2B5EF4-FFF2-40B4-BE49-F238E27FC236}">
                <a16:creationId xmlns:a16="http://schemas.microsoft.com/office/drawing/2014/main" id="{8F6A0E89-562A-4A9E-98AC-2BA897ABB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AF66987D-8C08-4A69-9E6F-C9CADC076B19}"/>
              </a:ext>
            </a:extLst>
          </p:cNvPr>
          <p:cNvGraphicFramePr>
            <a:graphicFrameLocks noGrp="1"/>
          </p:cNvGraphicFramePr>
          <p:nvPr>
            <p:ph idx="1"/>
            <p:extLst>
              <p:ext uri="{D42A27DB-BD31-4B8C-83A1-F6EECF244321}">
                <p14:modId xmlns:p14="http://schemas.microsoft.com/office/powerpoint/2010/main" val="1088238591"/>
              </p:ext>
            </p:extLst>
          </p:nvPr>
        </p:nvGraphicFramePr>
        <p:xfrm>
          <a:off x="1286934" y="1164592"/>
          <a:ext cx="9625383" cy="30864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36225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F448CB3-7B4F-45D7-B7C0-DF553DF6145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C5305EA-7A88-413D-BE8A-47A02476F00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p:cNvSpPr>
            <a:spLocks noGrp="1"/>
          </p:cNvSpPr>
          <p:nvPr>
            <p:ph type="title"/>
          </p:nvPr>
        </p:nvSpPr>
        <p:spPr>
          <a:xfrm>
            <a:off x="1154954" y="973668"/>
            <a:ext cx="8761413" cy="706964"/>
          </a:xfrm>
        </p:spPr>
        <p:txBody>
          <a:bodyPr>
            <a:normAutofit/>
          </a:bodyPr>
          <a:lstStyle/>
          <a:p>
            <a:r>
              <a:rPr lang="en-US" b="1">
                <a:solidFill>
                  <a:srgbClr val="FFFFFF"/>
                </a:solidFill>
              </a:rPr>
              <a:t>Employability skill</a:t>
            </a:r>
            <a:endParaRPr lang="en-US">
              <a:solidFill>
                <a:srgbClr val="FFFFFF"/>
              </a:solidFill>
            </a:endParaRPr>
          </a:p>
        </p:txBody>
      </p:sp>
      <p:sp>
        <p:nvSpPr>
          <p:cNvPr id="13" name="Rectangle 12">
            <a:extLst>
              <a:ext uri="{FF2B5EF4-FFF2-40B4-BE49-F238E27FC236}">
                <a16:creationId xmlns:a16="http://schemas.microsoft.com/office/drawing/2014/main" id="{F9ED434F-8767-46CC-B26B-5AF62FF01E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44A593EF-91B3-4596-82DF-B3DDAF6BE4C6}"/>
              </a:ext>
            </a:extLst>
          </p:cNvPr>
          <p:cNvGraphicFramePr>
            <a:graphicFrameLocks noGrp="1"/>
          </p:cNvGraphicFramePr>
          <p:nvPr>
            <p:ph idx="1"/>
            <p:extLst>
              <p:ext uri="{D42A27DB-BD31-4B8C-83A1-F6EECF244321}">
                <p14:modId xmlns:p14="http://schemas.microsoft.com/office/powerpoint/2010/main" val="2380237449"/>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3693138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973667"/>
            <a:ext cx="2942210" cy="4833745"/>
          </a:xfrm>
        </p:spPr>
        <p:txBody>
          <a:bodyPr>
            <a:normAutofit/>
          </a:bodyPr>
          <a:lstStyle/>
          <a:p>
            <a:r>
              <a:rPr lang="en-US" b="1">
                <a:solidFill>
                  <a:srgbClr val="EBEBEB"/>
                </a:solidFill>
              </a:rPr>
              <a:t>Personal SWOT analysis</a:t>
            </a:r>
            <a:endParaRPr lang="en-US">
              <a:solidFill>
                <a:srgbClr val="EBEBEB"/>
              </a:solidFill>
            </a:endParaRP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2FBA20D6-FCE9-4552-823F-60614F03A3AC}"/>
              </a:ext>
            </a:extLst>
          </p:cNvPr>
          <p:cNvGraphicFramePr>
            <a:graphicFrameLocks noGrp="1"/>
          </p:cNvGraphicFramePr>
          <p:nvPr>
            <p:ph idx="1"/>
            <p:extLst>
              <p:ext uri="{D42A27DB-BD31-4B8C-83A1-F6EECF244321}">
                <p14:modId xmlns:p14="http://schemas.microsoft.com/office/powerpoint/2010/main" val="1211107901"/>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92710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Time management</a:t>
            </a:r>
            <a:endParaRPr lang="en-US" dirty="0"/>
          </a:p>
        </p:txBody>
      </p:sp>
      <p:graphicFrame>
        <p:nvGraphicFramePr>
          <p:cNvPr id="5" name="Content Placeholder 2">
            <a:extLst>
              <a:ext uri="{FF2B5EF4-FFF2-40B4-BE49-F238E27FC236}">
                <a16:creationId xmlns:a16="http://schemas.microsoft.com/office/drawing/2014/main" id="{79B7553F-9426-4DF2-9CC1-912E997EF4E7}"/>
              </a:ext>
            </a:extLst>
          </p:cNvPr>
          <p:cNvGraphicFramePr>
            <a:graphicFrameLocks noGrp="1"/>
          </p:cNvGraphicFramePr>
          <p:nvPr>
            <p:ph idx="1"/>
          </p:nvPr>
        </p:nvGraphicFramePr>
        <p:xfrm>
          <a:off x="1154954" y="2603500"/>
          <a:ext cx="8825659" cy="3416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089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2F448CB3-7B4F-45D7-B7C0-DF553DF6145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4" name="Rectangle 23">
              <a:extLst>
                <a:ext uri="{FF2B5EF4-FFF2-40B4-BE49-F238E27FC236}">
                  <a16:creationId xmlns:a16="http://schemas.microsoft.com/office/drawing/2014/main" id="{5C5305EA-7A88-413D-BE8A-47A02476F00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p:cNvSpPr>
            <a:spLocks noGrp="1"/>
          </p:cNvSpPr>
          <p:nvPr>
            <p:ph type="title"/>
          </p:nvPr>
        </p:nvSpPr>
        <p:spPr>
          <a:xfrm>
            <a:off x="1154954" y="973668"/>
            <a:ext cx="8761413" cy="706964"/>
          </a:xfrm>
        </p:spPr>
        <p:txBody>
          <a:bodyPr>
            <a:normAutofit/>
          </a:bodyPr>
          <a:lstStyle/>
          <a:p>
            <a:r>
              <a:rPr lang="en-US" b="1">
                <a:solidFill>
                  <a:srgbClr val="FFFFFF"/>
                </a:solidFill>
              </a:rPr>
              <a:t>Personal Development Plan </a:t>
            </a:r>
            <a:endParaRPr lang="en-US">
              <a:solidFill>
                <a:srgbClr val="FFFFFF"/>
              </a:solidFill>
            </a:endParaRPr>
          </a:p>
        </p:txBody>
      </p:sp>
      <p:sp>
        <p:nvSpPr>
          <p:cNvPr id="27" name="Rectangle 26">
            <a:extLst>
              <a:ext uri="{FF2B5EF4-FFF2-40B4-BE49-F238E27FC236}">
                <a16:creationId xmlns:a16="http://schemas.microsoft.com/office/drawing/2014/main" id="{F9ED434F-8767-46CC-B26B-5AF62FF01E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F62FD0D4-A919-4347-BDB6-D36F8A935827}"/>
              </a:ext>
            </a:extLst>
          </p:cNvPr>
          <p:cNvGraphicFramePr>
            <a:graphicFrameLocks noGrp="1"/>
          </p:cNvGraphicFramePr>
          <p:nvPr>
            <p:ph idx="1"/>
            <p:extLst>
              <p:ext uri="{D42A27DB-BD31-4B8C-83A1-F6EECF244321}">
                <p14:modId xmlns:p14="http://schemas.microsoft.com/office/powerpoint/2010/main" val="72276367"/>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77770890"/>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F448CB3-7B4F-45D7-B7C0-DF553DF6145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C5305EA-7A88-413D-BE8A-47A02476F00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p:cNvSpPr>
            <a:spLocks noGrp="1"/>
          </p:cNvSpPr>
          <p:nvPr>
            <p:ph type="title"/>
          </p:nvPr>
        </p:nvSpPr>
        <p:spPr>
          <a:xfrm>
            <a:off x="1154954" y="973668"/>
            <a:ext cx="8761413" cy="706964"/>
          </a:xfrm>
        </p:spPr>
        <p:txBody>
          <a:bodyPr>
            <a:normAutofit/>
          </a:bodyPr>
          <a:lstStyle/>
          <a:p>
            <a:r>
              <a:rPr lang="en-US" b="1">
                <a:solidFill>
                  <a:srgbClr val="FFFFFF"/>
                </a:solidFill>
              </a:rPr>
              <a:t>Conclusion</a:t>
            </a:r>
            <a:endParaRPr lang="en-US">
              <a:solidFill>
                <a:srgbClr val="FFFFFF"/>
              </a:solidFill>
            </a:endParaRPr>
          </a:p>
        </p:txBody>
      </p:sp>
      <p:sp>
        <p:nvSpPr>
          <p:cNvPr id="13" name="Rectangle 12">
            <a:extLst>
              <a:ext uri="{FF2B5EF4-FFF2-40B4-BE49-F238E27FC236}">
                <a16:creationId xmlns:a16="http://schemas.microsoft.com/office/drawing/2014/main" id="{F9ED434F-8767-46CC-B26B-5AF62FF01E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AE704F56-6DDD-4C51-921B-0FC6CA84B4D9}"/>
              </a:ext>
            </a:extLst>
          </p:cNvPr>
          <p:cNvGraphicFramePr>
            <a:graphicFrameLocks noGrp="1"/>
          </p:cNvGraphicFramePr>
          <p:nvPr>
            <p:ph idx="1"/>
            <p:extLst>
              <p:ext uri="{D42A27DB-BD31-4B8C-83A1-F6EECF244321}">
                <p14:modId xmlns:p14="http://schemas.microsoft.com/office/powerpoint/2010/main" val="2360547279"/>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0392568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p:cNvSpPr>
            <a:spLocks noGrp="1"/>
          </p:cNvSpPr>
          <p:nvPr>
            <p:ph type="title"/>
          </p:nvPr>
        </p:nvSpPr>
        <p:spPr>
          <a:xfrm>
            <a:off x="994087" y="1130603"/>
            <a:ext cx="3342442" cy="4596794"/>
          </a:xfrm>
        </p:spPr>
        <p:txBody>
          <a:bodyPr anchor="ctr">
            <a:normAutofit/>
          </a:bodyPr>
          <a:lstStyle/>
          <a:p>
            <a:r>
              <a:rPr lang="en-US" sz="3200" b="1">
                <a:solidFill>
                  <a:srgbClr val="EBEBEB"/>
                </a:solidFill>
              </a:rPr>
              <a:t>Reference list</a:t>
            </a:r>
            <a:endParaRPr lang="en-US" sz="3200">
              <a:solidFill>
                <a:srgbClr val="EBEBEB"/>
              </a:solidFill>
            </a:endParaRPr>
          </a:p>
        </p:txBody>
      </p:sp>
      <p:sp>
        <p:nvSpPr>
          <p:cNvPr id="3" name="Content Placeholder 2"/>
          <p:cNvSpPr>
            <a:spLocks noGrp="1"/>
          </p:cNvSpPr>
          <p:nvPr>
            <p:ph idx="1"/>
          </p:nvPr>
        </p:nvSpPr>
        <p:spPr>
          <a:xfrm>
            <a:off x="5290077" y="437513"/>
            <a:ext cx="5502614" cy="5954325"/>
          </a:xfrm>
        </p:spPr>
        <p:txBody>
          <a:bodyPr anchor="ctr">
            <a:normAutofit/>
          </a:bodyPr>
          <a:lstStyle/>
          <a:p>
            <a:pPr>
              <a:lnSpc>
                <a:spcPct val="90000"/>
              </a:lnSpc>
            </a:pPr>
            <a:r>
              <a:rPr lang="en-US" sz="1100"/>
              <a:t>Rowe, A.D. and Zegwaard, K.E., 2017. Developing graduate employability skills and attributes: Curriculum enhancement through work-integrated learning. Available at: </a:t>
            </a:r>
            <a:r>
              <a:rPr lang="en-US" sz="1100" u="sng">
                <a:hlinkClick r:id="rId2"/>
              </a:rPr>
              <a:t>https://researchcommons.waikato.ac.nz/bitstream/handle/10289/11267/2017%20rowe%20zegwaard%20Asia-Pacific%20Journal%20of%20Cooperative%20Education.pdf?isAllowed=y&amp;sequence=2</a:t>
            </a:r>
            <a:endParaRPr lang="en-US" sz="1100"/>
          </a:p>
          <a:p>
            <a:pPr>
              <a:lnSpc>
                <a:spcPct val="90000"/>
              </a:lnSpc>
            </a:pPr>
            <a:r>
              <a:rPr lang="en-US" sz="1100"/>
              <a:t>Van Rooij, E.C., Jansen, E.P. and van de Grift, W.J., 2018. First-year university students’ academic success: the importance of academic adjustment. </a:t>
            </a:r>
            <a:r>
              <a:rPr lang="en-US" sz="1100" i="1"/>
              <a:t>European Journal of Psychology of Education</a:t>
            </a:r>
            <a:r>
              <a:rPr lang="en-US" sz="1100"/>
              <a:t>, </a:t>
            </a:r>
            <a:r>
              <a:rPr lang="en-US" sz="1100" i="1"/>
              <a:t>33</a:t>
            </a:r>
            <a:r>
              <a:rPr lang="en-US" sz="1100"/>
              <a:t>(4), pp.749-767. Available at: </a:t>
            </a:r>
            <a:r>
              <a:rPr lang="en-US" sz="1100" u="sng">
                <a:hlinkClick r:id="rId3"/>
              </a:rPr>
              <a:t>https://link.springer.com/article/10.1007/s10212-017-0347-8</a:t>
            </a:r>
            <a:endParaRPr lang="en-US" sz="1100"/>
          </a:p>
          <a:p>
            <a:pPr>
              <a:lnSpc>
                <a:spcPct val="90000"/>
              </a:lnSpc>
            </a:pPr>
            <a:r>
              <a:rPr lang="en-US" sz="1100"/>
              <a:t/>
            </a:r>
            <a:br>
              <a:rPr lang="en-US" sz="1100"/>
            </a:br>
            <a:r>
              <a:rPr lang="en-US" sz="1100"/>
              <a:t>Lejeune, C., Beausaert, S. and Raemdonck, I., 2021. The impact on employees’ job performance of exercising self-directed learning within personal development plan practice. </a:t>
            </a:r>
            <a:r>
              <a:rPr lang="en-US" sz="1100" i="1"/>
              <a:t>The International Journal of Human Resource Management</a:t>
            </a:r>
            <a:r>
              <a:rPr lang="en-US" sz="1100"/>
              <a:t>, </a:t>
            </a:r>
            <a:r>
              <a:rPr lang="en-US" sz="1100" i="1"/>
              <a:t>32</a:t>
            </a:r>
            <a:r>
              <a:rPr lang="en-US" sz="1100"/>
              <a:t>(5), pp.1086-1112. Available at; </a:t>
            </a:r>
            <a:r>
              <a:rPr lang="en-US" sz="1100" u="sng">
                <a:hlinkClick r:id="rId4"/>
              </a:rPr>
              <a:t>https://www.tandfonline.com/doi/abs/10.1080/09585192.2018.1510848</a:t>
            </a:r>
            <a:endParaRPr lang="en-US" sz="1100"/>
          </a:p>
          <a:p>
            <a:pPr>
              <a:lnSpc>
                <a:spcPct val="90000"/>
              </a:lnSpc>
            </a:pPr>
            <a:r>
              <a:rPr lang="en-US" sz="1100"/>
              <a:t/>
            </a:r>
            <a:br>
              <a:rPr lang="en-US" sz="1100"/>
            </a:br>
            <a:r>
              <a:rPr lang="en-US" sz="1100"/>
              <a:t>Līce, A. and Sloka, B., 2019, May. Which skills, competencies and attitudes are employers looking for in recruitment process in Latvia. In </a:t>
            </a:r>
            <a:r>
              <a:rPr lang="en-US" sz="1100" i="1"/>
              <a:t>Proceedings of the International Scientific Conference “Contemporary Issues in Business, Management and Economics Engineering”, Vilnius, Lithuania</a:t>
            </a:r>
            <a:r>
              <a:rPr lang="en-US" sz="1100"/>
              <a:t> (pp. 7-17). Available at: </a:t>
            </a:r>
            <a:r>
              <a:rPr lang="en-US" sz="1100" u="sng">
                <a:hlinkClick r:id="rId5"/>
              </a:rPr>
              <a:t>https://www.researchgate.net/profile/Anita-Lice/publication/332510880_Which_Skills_Competencies_and_Attitudes_are_Employers_Looking_for_in_Recruitment_Process_in_Latvia/links/5cb8806092851c8d22f5a549/Which-Skills-Competencies-and-Attitudes-are-Employers-Looking-for-in-Recruitment-Process-in-Latvia.pdf</a:t>
            </a:r>
            <a:endParaRPr lang="en-US" sz="1100"/>
          </a:p>
          <a:p>
            <a:pPr>
              <a:lnSpc>
                <a:spcPct val="90000"/>
              </a:lnSpc>
            </a:pPr>
            <a:r>
              <a:rPr lang="en-US" sz="1100"/>
              <a:t/>
            </a:r>
            <a:br>
              <a:rPr lang="en-US" sz="1100"/>
            </a:br>
            <a:endParaRPr lang="en-US" sz="1100"/>
          </a:p>
        </p:txBody>
      </p:sp>
    </p:spTree>
    <p:extLst>
      <p:ext uri="{BB962C8B-B14F-4D97-AF65-F5344CB8AC3E}">
        <p14:creationId xmlns:p14="http://schemas.microsoft.com/office/powerpoint/2010/main" val="3995964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p:cNvSpPr>
            <a:spLocks noGrp="1"/>
          </p:cNvSpPr>
          <p:nvPr>
            <p:ph type="title"/>
          </p:nvPr>
        </p:nvSpPr>
        <p:spPr>
          <a:xfrm>
            <a:off x="994087" y="1130603"/>
            <a:ext cx="3342442" cy="4596794"/>
          </a:xfrm>
        </p:spPr>
        <p:txBody>
          <a:bodyPr anchor="ctr">
            <a:normAutofit/>
          </a:bodyPr>
          <a:lstStyle/>
          <a:p>
            <a:r>
              <a:rPr lang="en-US" sz="3200" b="1">
                <a:solidFill>
                  <a:srgbClr val="EBEBEB"/>
                </a:solidFill>
              </a:rPr>
              <a:t>Reference list</a:t>
            </a:r>
            <a:endParaRPr lang="en-US" sz="3200">
              <a:solidFill>
                <a:srgbClr val="EBEBEB"/>
              </a:solidFill>
            </a:endParaRPr>
          </a:p>
        </p:txBody>
      </p:sp>
      <p:sp>
        <p:nvSpPr>
          <p:cNvPr id="3" name="Content Placeholder 2"/>
          <p:cNvSpPr>
            <a:spLocks noGrp="1"/>
          </p:cNvSpPr>
          <p:nvPr>
            <p:ph idx="1"/>
          </p:nvPr>
        </p:nvSpPr>
        <p:spPr>
          <a:xfrm>
            <a:off x="5290077" y="437513"/>
            <a:ext cx="5502614" cy="5954325"/>
          </a:xfrm>
        </p:spPr>
        <p:txBody>
          <a:bodyPr anchor="ctr">
            <a:normAutofit/>
          </a:bodyPr>
          <a:lstStyle/>
          <a:p>
            <a:pPr>
              <a:lnSpc>
                <a:spcPct val="90000"/>
              </a:lnSpc>
            </a:pPr>
            <a:r>
              <a:rPr lang="en-US" sz="1400"/>
              <a:t>Aguinis, H. and Gabriel, K.P., 2021. If You are Serious About Impact, Create a Personal Impact Development Plan. </a:t>
            </a:r>
            <a:r>
              <a:rPr lang="en-US" sz="1400" i="1"/>
              <a:t>Business &amp; Society</a:t>
            </a:r>
            <a:r>
              <a:rPr lang="en-US" sz="1400"/>
              <a:t>, p.00076503211014482. Available at: </a:t>
            </a:r>
            <a:r>
              <a:rPr lang="en-US" sz="1400" u="sng">
                <a:hlinkClick r:id="rId2"/>
              </a:rPr>
              <a:t>https://journals.sagepub.com/doi/pdf/10.1177/00076503211014482</a:t>
            </a:r>
            <a:endParaRPr lang="en-US" sz="1400"/>
          </a:p>
          <a:p>
            <a:pPr>
              <a:lnSpc>
                <a:spcPct val="90000"/>
              </a:lnSpc>
            </a:pPr>
            <a:r>
              <a:rPr lang="en-US" sz="1400"/>
              <a:t/>
            </a:r>
            <a:br>
              <a:rPr lang="en-US" sz="1400"/>
            </a:br>
            <a:r>
              <a:rPr lang="en-US" sz="1400"/>
              <a:t>Panadero, E., Jonsson, A. and Botella, J., 2017. Effects of self-assessment on self-regulated learning and self-efficacy: Four meta-analyses. </a:t>
            </a:r>
            <a:r>
              <a:rPr lang="en-US" sz="1400" i="1"/>
              <a:t>Educational Research Review</a:t>
            </a:r>
            <a:r>
              <a:rPr lang="en-US" sz="1400"/>
              <a:t>, </a:t>
            </a:r>
            <a:r>
              <a:rPr lang="en-US" sz="1400" i="1"/>
              <a:t>22</a:t>
            </a:r>
            <a:r>
              <a:rPr lang="en-US" sz="1400"/>
              <a:t>, pp.74-98. Available at: </a:t>
            </a:r>
            <a:r>
              <a:rPr lang="en-US" sz="1400" u="sng">
                <a:hlinkClick r:id="rId3"/>
              </a:rPr>
              <a:t>https://repositorio.uam.es/bitstream/handle/10486/680950/effects_panadero_err_ps.pdf?sequence=1</a:t>
            </a:r>
            <a:endParaRPr lang="en-US" sz="1400"/>
          </a:p>
          <a:p>
            <a:pPr>
              <a:lnSpc>
                <a:spcPct val="90000"/>
              </a:lnSpc>
            </a:pPr>
            <a:r>
              <a:rPr lang="en-US" sz="1400"/>
              <a:t/>
            </a:r>
            <a:br>
              <a:rPr lang="en-US" sz="1400"/>
            </a:br>
            <a:r>
              <a:rPr lang="en-US" sz="1400"/>
              <a:t>Kazi, A.S. and Akhlaq, A., 2017. Factors Affecting Students' Career Choice. </a:t>
            </a:r>
            <a:r>
              <a:rPr lang="en-US" sz="1400" i="1"/>
              <a:t>Journal of Research &amp; Reflections in Education (JRRE)</a:t>
            </a:r>
            <a:r>
              <a:rPr lang="en-US" sz="1400"/>
              <a:t>, </a:t>
            </a:r>
            <a:r>
              <a:rPr lang="en-US" sz="1400" i="1"/>
              <a:t>11</a:t>
            </a:r>
            <a:r>
              <a:rPr lang="en-US" sz="1400"/>
              <a:t>(2). Available at: </a:t>
            </a:r>
            <a:r>
              <a:rPr lang="en-US" sz="1400" u="sng">
                <a:hlinkClick r:id="rId4"/>
              </a:rPr>
              <a:t>https://www.researchgate.net/profile/Asma-Shahid-Kazi/publication/325987918_Factors_Affecting_Students'_Career_Choice/links/5ba0ab3c299bf13e6038e19d/Factors-Affecting-Students-Career-Choice.pdf</a:t>
            </a:r>
            <a:endParaRPr lang="en-US" sz="1400"/>
          </a:p>
          <a:p>
            <a:pPr>
              <a:lnSpc>
                <a:spcPct val="90000"/>
              </a:lnSpc>
            </a:pPr>
            <a:r>
              <a:rPr lang="en-US" sz="1400"/>
              <a:t/>
            </a:r>
            <a:br>
              <a:rPr lang="en-US" sz="1400"/>
            </a:br>
            <a:endParaRPr lang="en-US" sz="1400"/>
          </a:p>
        </p:txBody>
      </p:sp>
    </p:spTree>
    <p:extLst>
      <p:ext uri="{BB962C8B-B14F-4D97-AF65-F5344CB8AC3E}">
        <p14:creationId xmlns:p14="http://schemas.microsoft.com/office/powerpoint/2010/main" val="16953440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1907</Words>
  <Application>Microsoft Office PowerPoint</Application>
  <PresentationFormat>Widescreen</PresentationFormat>
  <Paragraphs>88</Paragraphs>
  <Slides>11</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 Boardroom</vt:lpstr>
      <vt:lpstr>  Academic and Employability Skills  </vt:lpstr>
      <vt:lpstr>Introduction</vt:lpstr>
      <vt:lpstr>Career goal</vt:lpstr>
      <vt:lpstr>Academic skill</vt:lpstr>
      <vt:lpstr>Employability skill</vt:lpstr>
      <vt:lpstr>Personal SWOT analysis</vt:lpstr>
      <vt:lpstr>Time management</vt:lpstr>
      <vt:lpstr>Personal Development Plan </vt:lpstr>
      <vt:lpstr>Conclusion</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2021-12-10T03:12:45Z</dcterms:created>
  <dcterms:modified xsi:type="dcterms:W3CDTF">2022-01-01T13:32:51Z</dcterms:modified>
</cp:coreProperties>
</file>