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notesMasterIdLst>
    <p:notesMasterId r:id="rId37"/>
  </p:notesMasterIdLst>
  <p:sldIdLst>
    <p:sldId id="268" r:id="rId2"/>
    <p:sldId id="369" r:id="rId3"/>
    <p:sldId id="370" r:id="rId4"/>
    <p:sldId id="325" r:id="rId5"/>
    <p:sldId id="273" r:id="rId6"/>
    <p:sldId id="327" r:id="rId7"/>
    <p:sldId id="352" r:id="rId8"/>
    <p:sldId id="329" r:id="rId9"/>
    <p:sldId id="372" r:id="rId10"/>
    <p:sldId id="326" r:id="rId11"/>
    <p:sldId id="330" r:id="rId12"/>
    <p:sldId id="332" r:id="rId13"/>
    <p:sldId id="353" r:id="rId14"/>
    <p:sldId id="333" r:id="rId15"/>
    <p:sldId id="340" r:id="rId16"/>
    <p:sldId id="361" r:id="rId17"/>
    <p:sldId id="360" r:id="rId18"/>
    <p:sldId id="362" r:id="rId19"/>
    <p:sldId id="363" r:id="rId20"/>
    <p:sldId id="364" r:id="rId21"/>
    <p:sldId id="365" r:id="rId22"/>
    <p:sldId id="335" r:id="rId23"/>
    <p:sldId id="336" r:id="rId24"/>
    <p:sldId id="366" r:id="rId25"/>
    <p:sldId id="342" r:id="rId26"/>
    <p:sldId id="343" r:id="rId27"/>
    <p:sldId id="344" r:id="rId28"/>
    <p:sldId id="345" r:id="rId29"/>
    <p:sldId id="357" r:id="rId30"/>
    <p:sldId id="346" r:id="rId31"/>
    <p:sldId id="341" r:id="rId32"/>
    <p:sldId id="371" r:id="rId33"/>
    <p:sldId id="368" r:id="rId34"/>
    <p:sldId id="354" r:id="rId35"/>
    <p:sldId id="358" r:id="rId3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A01AC90-84F7-4164-9ECE-C3F23FE751A3}" v="161" dt="2023-01-05T09:02:43.8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79083" autoAdjust="0"/>
  </p:normalViewPr>
  <p:slideViewPr>
    <p:cSldViewPr snapToGrid="0">
      <p:cViewPr varScale="1">
        <p:scale>
          <a:sx n="90" d="100"/>
          <a:sy n="90" d="100"/>
        </p:scale>
        <p:origin x="1104"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A2E913-968B-4589-A3FE-01FBD01514D9}" type="datetimeFigureOut">
              <a:rPr lang="en-GB" smtClean="0"/>
              <a:t>17/01/2023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24EA6D-645A-460B-8DDD-73D0F89CBB5B}" type="slidenum">
              <a:rPr lang="en-GB" smtClean="0"/>
              <a:t>‹#›</a:t>
            </a:fld>
            <a:endParaRPr lang="en-GB"/>
          </a:p>
        </p:txBody>
      </p:sp>
    </p:spTree>
    <p:extLst>
      <p:ext uri="{BB962C8B-B14F-4D97-AF65-F5344CB8AC3E}">
        <p14:creationId xmlns:p14="http://schemas.microsoft.com/office/powerpoint/2010/main" val="12882391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verywellmind.com/what-is-autocratic-leadership-2795314"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tu-dresden.de/mn/psychologie/ipep/lehrlern/ressourcen/dateien/lehre/lehramt/lehrveranstaltungen/Lehrer_Schueler_Interaktion_SS_2011/Lewin_1939_original.pdf?lang=en"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imd.org/leadership/tl/transformational-leader/" TargetMode="External"/><Relationship Id="rId2" Type="http://schemas.openxmlformats.org/officeDocument/2006/relationships/slide" Target="../slides/slide23.xml"/><Relationship Id="rId1" Type="http://schemas.openxmlformats.org/officeDocument/2006/relationships/notesMaster" Target="../notesMasters/notesMaster1.xml"/><Relationship Id="rId4" Type="http://schemas.openxmlformats.org/officeDocument/2006/relationships/hyperlink" Target="https://www.imd.org/reflections/leadership-strengths/"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1</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203200" y="795338"/>
            <a:ext cx="7073900"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latin typeface="Times New Roman" panose="02020603050405020304" pitchFamily="18" charset="0"/>
            </a:endParaRPr>
          </a:p>
        </p:txBody>
      </p:sp>
    </p:spTree>
    <p:extLst>
      <p:ext uri="{BB962C8B-B14F-4D97-AF65-F5344CB8AC3E}">
        <p14:creationId xmlns:p14="http://schemas.microsoft.com/office/powerpoint/2010/main" val="22607280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68C8073-CAD2-48BF-B8DB-FCAF7D6ED014}" type="slidenum">
              <a:rPr lang="en-US" smtClean="0"/>
              <a:t>5</a:t>
            </a:fld>
            <a:endParaRPr lang="en-US"/>
          </a:p>
        </p:txBody>
      </p:sp>
    </p:spTree>
    <p:extLst>
      <p:ext uri="{BB962C8B-B14F-4D97-AF65-F5344CB8AC3E}">
        <p14:creationId xmlns:p14="http://schemas.microsoft.com/office/powerpoint/2010/main" val="29278047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See effective leadership styles</a:t>
            </a:r>
          </a:p>
        </p:txBody>
      </p:sp>
      <p:sp>
        <p:nvSpPr>
          <p:cNvPr id="4" name="Slide Number Placeholder 3"/>
          <p:cNvSpPr>
            <a:spLocks noGrp="1"/>
          </p:cNvSpPr>
          <p:nvPr>
            <p:ph type="sldNum" sz="quarter" idx="5"/>
          </p:nvPr>
        </p:nvSpPr>
        <p:spPr/>
        <p:txBody>
          <a:bodyPr/>
          <a:lstStyle/>
          <a:p>
            <a:fld id="{DF24EA6D-645A-460B-8DDD-73D0F89CBB5B}" type="slidenum">
              <a:rPr lang="en-GB" smtClean="0"/>
              <a:t>9</a:t>
            </a:fld>
            <a:endParaRPr lang="en-GB"/>
          </a:p>
        </p:txBody>
      </p:sp>
    </p:spTree>
    <p:extLst>
      <p:ext uri="{BB962C8B-B14F-4D97-AF65-F5344CB8AC3E}">
        <p14:creationId xmlns:p14="http://schemas.microsoft.com/office/powerpoint/2010/main" val="8174066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74320" indent="-274320">
              <a:lnSpc>
                <a:spcPct val="80000"/>
              </a:lnSpc>
              <a:buClr>
                <a:schemeClr val="accent3"/>
              </a:buClr>
              <a:buFont typeface="Wingdings 2"/>
              <a:buChar char=""/>
              <a:defRPr/>
            </a:pPr>
            <a:r>
              <a:rPr lang="en-GB" sz="1400" dirty="0"/>
              <a:t>Trait Approach fell into disrepute </a:t>
            </a:r>
          </a:p>
          <a:p>
            <a:pPr marL="640080" lvl="1" indent="-246888">
              <a:lnSpc>
                <a:spcPct val="80000"/>
              </a:lnSpc>
              <a:buFont typeface="Wingdings 2"/>
              <a:buChar char=""/>
              <a:defRPr/>
            </a:pPr>
            <a:r>
              <a:rPr lang="en-GB" sz="1400" dirty="0"/>
              <a:t>“too simplistic” Conger &amp; </a:t>
            </a:r>
            <a:r>
              <a:rPr lang="en-GB" sz="1400" dirty="0" err="1"/>
              <a:t>Kanungo</a:t>
            </a:r>
            <a:r>
              <a:rPr lang="en-GB" sz="1400" dirty="0"/>
              <a:t> (1998)</a:t>
            </a:r>
          </a:p>
          <a:p>
            <a:pPr marL="640080" lvl="1" indent="-246888">
              <a:lnSpc>
                <a:spcPct val="80000"/>
              </a:lnSpc>
              <a:buFont typeface="Wingdings 2"/>
              <a:buChar char=""/>
              <a:defRPr/>
            </a:pPr>
            <a:endParaRPr lang="en-GB" sz="1400" dirty="0"/>
          </a:p>
          <a:p>
            <a:pPr marL="640080" lvl="1" indent="-246888">
              <a:lnSpc>
                <a:spcPct val="80000"/>
              </a:lnSpc>
              <a:buFont typeface="Wingdings 2"/>
              <a:buChar char=""/>
              <a:defRPr/>
            </a:pPr>
            <a:r>
              <a:rPr lang="en-GB" sz="1400" dirty="0"/>
              <a:t>“It appeared that there were few, if any, universal traits associated with effective leadership… consensus that the search for universal traits was futile”. (House &amp; Aditya, 1997)</a:t>
            </a:r>
          </a:p>
          <a:p>
            <a:pPr marL="640080" lvl="1" indent="-246888">
              <a:lnSpc>
                <a:spcPct val="80000"/>
              </a:lnSpc>
              <a:buFont typeface="Wingdings 2"/>
              <a:buChar char=""/>
              <a:defRPr/>
            </a:pPr>
            <a:endParaRPr lang="en-GB" sz="1400" dirty="0"/>
          </a:p>
          <a:p>
            <a:pPr marL="274320" indent="-274320">
              <a:lnSpc>
                <a:spcPct val="80000"/>
              </a:lnSpc>
              <a:buClr>
                <a:schemeClr val="accent3"/>
              </a:buClr>
              <a:buFont typeface="Wingdings 2"/>
              <a:buChar char=""/>
              <a:defRPr/>
            </a:pPr>
            <a:r>
              <a:rPr lang="en-GB" sz="1400" dirty="0"/>
              <a:t>Revival of trait approach in 1980s</a:t>
            </a:r>
          </a:p>
          <a:p>
            <a:pPr marL="640080" lvl="1" indent="-246888">
              <a:lnSpc>
                <a:spcPct val="80000"/>
              </a:lnSpc>
              <a:buFont typeface="Wingdings 2"/>
              <a:buChar char=""/>
              <a:defRPr/>
            </a:pPr>
            <a:r>
              <a:rPr lang="en-GB" sz="1400" dirty="0"/>
              <a:t>Interest in intelligence and leadership</a:t>
            </a:r>
          </a:p>
          <a:p>
            <a:pPr marL="640080" lvl="1" indent="-246888">
              <a:lnSpc>
                <a:spcPct val="80000"/>
              </a:lnSpc>
              <a:buFont typeface="Wingdings 2"/>
              <a:buChar char=""/>
              <a:defRPr/>
            </a:pPr>
            <a:r>
              <a:rPr lang="en-GB" sz="1400" dirty="0"/>
              <a:t>Development of Five Factor model of personality</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11</a:t>
            </a:fld>
            <a:endParaRPr lang="en-US"/>
          </a:p>
        </p:txBody>
      </p:sp>
    </p:spTree>
    <p:extLst>
      <p:ext uri="{BB962C8B-B14F-4D97-AF65-F5344CB8AC3E}">
        <p14:creationId xmlns:p14="http://schemas.microsoft.com/office/powerpoint/2010/main" val="24161172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rPr>
              <a:t>other factors e.g. personality traits and situations factors also need to be considered when predicting leadership ability.</a:t>
            </a:r>
            <a:endParaRPr lang="en-GB" sz="1100" dirty="0">
              <a:ea typeface="Calibri"/>
            </a:endParaRP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13</a:t>
            </a:fld>
            <a:endParaRPr lang="en-US"/>
          </a:p>
        </p:txBody>
      </p:sp>
    </p:spTree>
    <p:extLst>
      <p:ext uri="{BB962C8B-B14F-4D97-AF65-F5344CB8AC3E}">
        <p14:creationId xmlns:p14="http://schemas.microsoft.com/office/powerpoint/2010/main" val="41927044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https://www.verywellmind.com/kurt-lewin-biography-1890-1947-2795540</a:t>
            </a:r>
          </a:p>
          <a:p>
            <a:endParaRPr lang="en-GB" dirty="0"/>
          </a:p>
          <a:p>
            <a:endParaRPr lang="en-GB" dirty="0"/>
          </a:p>
        </p:txBody>
      </p:sp>
      <p:sp>
        <p:nvSpPr>
          <p:cNvPr id="4" name="Slide Number Placeholder 3"/>
          <p:cNvSpPr>
            <a:spLocks noGrp="1"/>
          </p:cNvSpPr>
          <p:nvPr>
            <p:ph type="sldNum" sz="quarter" idx="5"/>
          </p:nvPr>
        </p:nvSpPr>
        <p:spPr/>
        <p:txBody>
          <a:bodyPr/>
          <a:lstStyle/>
          <a:p>
            <a:fld id="{DF24EA6D-645A-460B-8DDD-73D0F89CBB5B}" type="slidenum">
              <a:rPr lang="en-GB" smtClean="0"/>
              <a:t>16</a:t>
            </a:fld>
            <a:endParaRPr lang="en-GB"/>
          </a:p>
        </p:txBody>
      </p:sp>
    </p:spTree>
    <p:extLst>
      <p:ext uri="{BB962C8B-B14F-4D97-AF65-F5344CB8AC3E}">
        <p14:creationId xmlns:p14="http://schemas.microsoft.com/office/powerpoint/2010/main" val="38792318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111111"/>
                </a:solidFill>
                <a:effectLst/>
                <a:latin typeface="Fira Sans" panose="020B0604020202020204" pitchFamily="34" charset="0"/>
              </a:rPr>
              <a:t>German-American psychologist Kurt Lewin is credited with branding the basic leadership styles in 1939. Lewin and his researchers tasked schoolchildren with an arts and crafts project while the team observed </a:t>
            </a:r>
            <a:r>
              <a:rPr lang="en-GB" b="0" i="0" dirty="0" err="1">
                <a:solidFill>
                  <a:srgbClr val="111111"/>
                </a:solidFill>
                <a:effectLst/>
                <a:latin typeface="Fira Sans" panose="020B0604020202020204" pitchFamily="34" charset="0"/>
              </a:rPr>
              <a:t>behaviors</a:t>
            </a:r>
            <a:r>
              <a:rPr lang="en-GB" b="0" i="0" dirty="0">
                <a:solidFill>
                  <a:srgbClr val="111111"/>
                </a:solidFill>
                <a:effectLst/>
                <a:latin typeface="Fira Sans" panose="020B0604020202020204" pitchFamily="34" charset="0"/>
              </a:rPr>
              <a:t> and responses to different styles of leadership. The idea was to determine which style was most effective to use in business. </a:t>
            </a:r>
          </a:p>
          <a:p>
            <a:pPr algn="l" fontAlgn="base"/>
            <a:r>
              <a:rPr lang="en-GB" b="0" i="0" dirty="0">
                <a:solidFill>
                  <a:srgbClr val="111111"/>
                </a:solidFill>
                <a:effectLst/>
                <a:latin typeface="Fira Sans" panose="020B0604020202020204" pitchFamily="34" charset="0"/>
              </a:rPr>
              <a:t>Lewin identified three styles of leadership: Autocratic, Democratic, and Laissez-faire. Over time, more leadership styles have emerged, and one that is commonly grouped in with Lewin’s three is Transformational Leadership. Today, there are a variety of leadership styles in business, but the four primary leadership styles you’ll be exposed to include:</a:t>
            </a:r>
          </a:p>
          <a:p>
            <a:endParaRPr lang="en-GB" dirty="0"/>
          </a:p>
          <a:p>
            <a:r>
              <a:rPr lang="en-GB" dirty="0"/>
              <a:t>https://www.uagc.edu/blog/4-leadership-styles-in-business </a:t>
            </a:r>
          </a:p>
          <a:p>
            <a:endParaRPr lang="en-GB" dirty="0"/>
          </a:p>
          <a:p>
            <a:r>
              <a:rPr lang="en-GB" dirty="0"/>
              <a:t>https://www.imd.org/reflections/leadership-styles/</a:t>
            </a:r>
          </a:p>
          <a:p>
            <a:endParaRPr lang="en-GB" dirty="0"/>
          </a:p>
          <a:p>
            <a:r>
              <a:rPr lang="en-GB" dirty="0"/>
              <a:t>Styles in Blue are Lewin’s the rest have been added later.</a:t>
            </a:r>
          </a:p>
        </p:txBody>
      </p:sp>
      <p:sp>
        <p:nvSpPr>
          <p:cNvPr id="4" name="Slide Number Placeholder 3"/>
          <p:cNvSpPr>
            <a:spLocks noGrp="1"/>
          </p:cNvSpPr>
          <p:nvPr>
            <p:ph type="sldNum" sz="quarter" idx="5"/>
          </p:nvPr>
        </p:nvSpPr>
        <p:spPr/>
        <p:txBody>
          <a:bodyPr/>
          <a:lstStyle/>
          <a:p>
            <a:fld id="{DF24EA6D-645A-460B-8DDD-73D0F89CBB5B}" type="slidenum">
              <a:rPr lang="en-GB" smtClean="0"/>
              <a:t>17</a:t>
            </a:fld>
            <a:endParaRPr lang="en-GB"/>
          </a:p>
        </p:txBody>
      </p:sp>
    </p:spTree>
    <p:extLst>
      <p:ext uri="{BB962C8B-B14F-4D97-AF65-F5344CB8AC3E}">
        <p14:creationId xmlns:p14="http://schemas.microsoft.com/office/powerpoint/2010/main" val="31647292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212121"/>
                </a:solidFill>
                <a:effectLst/>
                <a:latin typeface="Merriweather" panose="00000500000000000000" pitchFamily="2" charset="0"/>
              </a:rPr>
              <a:t>Authoritarian leaders, also known as autocratic leaders, provide clear expectations for what needs to be done, when it should be done, and how it should be done. This style of leadership is strongly focused on both command by the leader and control of the followers. There is also a clear division between the leader and the members. Authoritarian leaders make decisions independently, with little or no input from the rest of the group.</a:t>
            </a:r>
          </a:p>
          <a:p>
            <a:pPr algn="l" fontAlgn="base"/>
            <a:r>
              <a:rPr lang="en-GB" b="0" i="0" dirty="0">
                <a:solidFill>
                  <a:srgbClr val="212121"/>
                </a:solidFill>
                <a:effectLst/>
                <a:latin typeface="Merriweather" panose="00000500000000000000" pitchFamily="2" charset="0"/>
              </a:rPr>
              <a:t>Researchers found that decision-making was less creative under authoritarian leadership.</a:t>
            </a:r>
            <a:r>
              <a:rPr lang="en-GB" b="0" i="0" u="none" strike="noStrike" baseline="30000" dirty="0">
                <a:solidFill>
                  <a:srgbClr val="0000EE"/>
                </a:solidFill>
                <a:effectLst/>
                <a:latin typeface="Merriweather" panose="00000500000000000000" pitchFamily="2" charset="0"/>
              </a:rPr>
              <a:t>1</a:t>
            </a:r>
            <a:r>
              <a:rPr lang="en-GB" b="0" i="0" dirty="0">
                <a:solidFill>
                  <a:srgbClr val="212121"/>
                </a:solidFill>
                <a:effectLst/>
                <a:latin typeface="Merriweather" panose="00000500000000000000" pitchFamily="2" charset="0"/>
              </a:rPr>
              <a:t>﻿ Lewin also concluded that it is harder to move from an authoritarian style to a democratic style than vice versa. Abuse of this method is usually viewed as controlling, bossy, and dictatorial.</a:t>
            </a:r>
          </a:p>
          <a:p>
            <a:pPr algn="l" fontAlgn="base"/>
            <a:r>
              <a:rPr lang="en-GB" b="0" i="0" dirty="0">
                <a:solidFill>
                  <a:srgbClr val="212121"/>
                </a:solidFill>
                <a:effectLst/>
                <a:latin typeface="FS Albert Extra Bold"/>
              </a:rPr>
              <a:t>Mental Health in the Workplace Webinar</a:t>
            </a:r>
          </a:p>
          <a:p>
            <a:pPr algn="l" fontAlgn="base"/>
            <a:r>
              <a:rPr lang="en-GB" b="0" i="0" dirty="0">
                <a:solidFill>
                  <a:srgbClr val="212121"/>
                </a:solidFill>
                <a:effectLst/>
                <a:latin typeface="Merriweather" panose="00000500000000000000" pitchFamily="2" charset="0"/>
              </a:rPr>
              <a:t>Authoritarian leadership is best applied to situations where there is little time for group decision-making or where the leader is the most knowledgeable member of the group. The autocratic approach can be a good one when the situation calls for rapid decisions and decisive actions. However, it tends to create dysfunctional and even hostile environments, often pitting followers against the domineering leader.</a:t>
            </a:r>
          </a:p>
          <a:p>
            <a:pPr algn="l" fontAlgn="base"/>
            <a:r>
              <a:rPr lang="en-GB" b="1" i="0" dirty="0">
                <a:solidFill>
                  <a:srgbClr val="212121"/>
                </a:solidFill>
                <a:effectLst/>
                <a:latin typeface="Merriweather" panose="00000500000000000000" pitchFamily="2" charset="0"/>
              </a:rPr>
              <a:t> </a:t>
            </a:r>
            <a:r>
              <a:rPr lang="en-GB" b="0" i="0" u="sng" dirty="0">
                <a:solidFill>
                  <a:srgbClr val="1A55AD"/>
                </a:solidFill>
                <a:effectLst/>
                <a:latin typeface="Merriweather" panose="00000500000000000000" pitchFamily="2" charset="0"/>
                <a:hlinkClick r:id="rId3"/>
              </a:rPr>
              <a:t>Pros and Cons of Autocratic Leadership</a:t>
            </a:r>
            <a:endParaRPr lang="en-GB" b="1" i="0" dirty="0">
              <a:solidFill>
                <a:srgbClr val="212121"/>
              </a:solidFill>
              <a:effectLst/>
              <a:latin typeface="Merriweather" panose="00000500000000000000" pitchFamily="2" charset="0"/>
            </a:endParaRPr>
          </a:p>
          <a:p>
            <a:endParaRPr lang="en-GB" dirty="0"/>
          </a:p>
        </p:txBody>
      </p:sp>
      <p:sp>
        <p:nvSpPr>
          <p:cNvPr id="4" name="Slide Number Placeholder 3"/>
          <p:cNvSpPr>
            <a:spLocks noGrp="1"/>
          </p:cNvSpPr>
          <p:nvPr>
            <p:ph type="sldNum" sz="quarter" idx="5"/>
          </p:nvPr>
        </p:nvSpPr>
        <p:spPr/>
        <p:txBody>
          <a:bodyPr/>
          <a:lstStyle/>
          <a:p>
            <a:fld id="{DF24EA6D-645A-460B-8DDD-73D0F89CBB5B}" type="slidenum">
              <a:rPr lang="en-GB" smtClean="0"/>
              <a:t>18</a:t>
            </a:fld>
            <a:endParaRPr lang="en-GB"/>
          </a:p>
        </p:txBody>
      </p:sp>
    </p:spTree>
    <p:extLst>
      <p:ext uri="{BB962C8B-B14F-4D97-AF65-F5344CB8AC3E}">
        <p14:creationId xmlns:p14="http://schemas.microsoft.com/office/powerpoint/2010/main" val="18703626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171719"/>
                </a:solidFill>
                <a:effectLst/>
                <a:latin typeface="DinPro"/>
              </a:rPr>
              <a:t>Authoritative leaders are often referred to a visionary. Leaders who adopt this style consider themselves mentors to their followers. Not to be confused with authoritarian leadership, authoritative leadership places more emphasis on a “follow me” approach. In this way leaders chart a course and encourage those around them to follow.</a:t>
            </a:r>
          </a:p>
          <a:p>
            <a:pPr algn="l"/>
            <a:r>
              <a:rPr lang="en-GB" b="0" i="0" dirty="0">
                <a:solidFill>
                  <a:srgbClr val="171719"/>
                </a:solidFill>
                <a:effectLst/>
                <a:latin typeface="DinPro"/>
              </a:rPr>
              <a:t>Leaders who display authoritative traits tend to motivate and inspire those around them. As they provide overall direction, they also provide guidance, feedback and motivation to their teams. This promotes a sense of accomplishment, or achievement.</a:t>
            </a:r>
          </a:p>
          <a:p>
            <a:pPr algn="l"/>
            <a:r>
              <a:rPr lang="en-GB" b="0" i="0" dirty="0">
                <a:solidFill>
                  <a:srgbClr val="171719"/>
                </a:solidFill>
                <a:effectLst/>
                <a:latin typeface="DinPro"/>
              </a:rPr>
              <a:t>The authoritative leadership style relies heavily on getting to know each member of a team. This allows a leader to provide guidance and feedback on a more personalized level, helping individuals to succeed. This means authoritative leaders need to be able to adapt, particularly as the size of their team grows.</a:t>
            </a:r>
          </a:p>
          <a:p>
            <a:pPr algn="l"/>
            <a:r>
              <a:rPr lang="en-GB" b="0" i="0" dirty="0">
                <a:solidFill>
                  <a:srgbClr val="171719"/>
                </a:solidFill>
                <a:effectLst/>
                <a:latin typeface="DinPro"/>
              </a:rPr>
              <a:t>Authoritative leadership is clearly very hands-on, but leaders must exercise caution not to micromanage. This is a tendency with this style, which can be overbearing for team members and creative negative sentiments.</a:t>
            </a:r>
          </a:p>
          <a:p>
            <a:br>
              <a:rPr lang="en-GB" dirty="0"/>
            </a:br>
            <a:endParaRPr lang="en-GB" dirty="0"/>
          </a:p>
        </p:txBody>
      </p:sp>
      <p:sp>
        <p:nvSpPr>
          <p:cNvPr id="4" name="Slide Number Placeholder 3"/>
          <p:cNvSpPr>
            <a:spLocks noGrp="1"/>
          </p:cNvSpPr>
          <p:nvPr>
            <p:ph type="sldNum" sz="quarter" idx="5"/>
          </p:nvPr>
        </p:nvSpPr>
        <p:spPr/>
        <p:txBody>
          <a:bodyPr/>
          <a:lstStyle/>
          <a:p>
            <a:fld id="{DF24EA6D-645A-460B-8DDD-73D0F89CBB5B}" type="slidenum">
              <a:rPr lang="en-GB" smtClean="0"/>
              <a:t>19</a:t>
            </a:fld>
            <a:endParaRPr lang="en-GB"/>
          </a:p>
        </p:txBody>
      </p:sp>
    </p:spTree>
    <p:extLst>
      <p:ext uri="{BB962C8B-B14F-4D97-AF65-F5344CB8AC3E}">
        <p14:creationId xmlns:p14="http://schemas.microsoft.com/office/powerpoint/2010/main" val="12109006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111111"/>
                </a:solidFill>
                <a:effectLst/>
                <a:latin typeface="Fira Sans" panose="020B0503050000020004" pitchFamily="34" charset="0"/>
              </a:rPr>
              <a:t>Also known as Participative Leadership, the Democratic Leadership approach involves gathering input from your subordinates and team members so everyone has a chance to contribute to the decision-making process. Democratic leaders are still the decision-makers, but their approach allows others to feel engaged and have a stake in the final outcome. Democratic leaders excel at sparking creativity among subordinates, and projects are enhanced when positive contributions come from all sides.</a:t>
            </a:r>
          </a:p>
          <a:p>
            <a:pPr algn="l" fontAlgn="base"/>
            <a:r>
              <a:rPr lang="en-GB" b="0" i="0" u="sng" dirty="0">
                <a:solidFill>
                  <a:srgbClr val="AB0520"/>
                </a:solidFill>
                <a:effectLst/>
                <a:latin typeface="Fira Sans" panose="020B0503050000020004" pitchFamily="34" charset="0"/>
                <a:hlinkClick r:id="rId3"/>
              </a:rPr>
              <a:t>Lewin’s research</a:t>
            </a:r>
            <a:r>
              <a:rPr lang="en-GB" b="0" i="0" dirty="0">
                <a:solidFill>
                  <a:srgbClr val="111111"/>
                </a:solidFill>
                <a:effectLst/>
                <a:latin typeface="Fira Sans" panose="020B0503050000020004" pitchFamily="34" charset="0"/>
              </a:rPr>
              <a:t> into the Democratic Leadership style uncovered these four </a:t>
            </a:r>
            <a:r>
              <a:rPr lang="en-GB" b="0" i="0" dirty="0" err="1">
                <a:solidFill>
                  <a:srgbClr val="111111"/>
                </a:solidFill>
                <a:effectLst/>
                <a:latin typeface="Fira Sans" panose="020B0503050000020004" pitchFamily="34" charset="0"/>
              </a:rPr>
              <a:t>behaviors</a:t>
            </a:r>
            <a:r>
              <a:rPr lang="en-GB" b="0" i="0" dirty="0">
                <a:solidFill>
                  <a:srgbClr val="111111"/>
                </a:solidFill>
                <a:effectLst/>
                <a:latin typeface="Fira Sans" panose="020B0503050000020004" pitchFamily="34" charset="0"/>
              </a:rPr>
              <a:t> and results:</a:t>
            </a:r>
          </a:p>
          <a:p>
            <a:pPr algn="l" fontAlgn="base">
              <a:buFont typeface="+mj-lt"/>
              <a:buAutoNum type="arabicPeriod"/>
            </a:pPr>
            <a:r>
              <a:rPr lang="en-GB" b="0" i="0" dirty="0">
                <a:solidFill>
                  <a:srgbClr val="111111"/>
                </a:solidFill>
                <a:effectLst/>
                <a:latin typeface="Fira Sans" panose="020B0503050000020004" pitchFamily="34" charset="0"/>
              </a:rPr>
              <a:t>All policies were a matter of group discussion and decision, encouraged and assisted by the leader.</a:t>
            </a:r>
          </a:p>
          <a:p>
            <a:pPr algn="l" fontAlgn="base">
              <a:buFont typeface="+mj-lt"/>
              <a:buAutoNum type="arabicPeriod"/>
            </a:pPr>
            <a:r>
              <a:rPr lang="en-GB" b="0" i="0" dirty="0">
                <a:solidFill>
                  <a:srgbClr val="111111"/>
                </a:solidFill>
                <a:effectLst/>
                <a:latin typeface="Fira Sans" panose="020B0503050000020004" pitchFamily="34" charset="0"/>
              </a:rPr>
              <a:t>Activity perspective was gained during the first discussion period. General steps to group goal were sketched, and where technical advice was needed, the leader suggested two or three alternative procedures from which a choice could be made.</a:t>
            </a:r>
          </a:p>
          <a:p>
            <a:pPr algn="l" fontAlgn="base">
              <a:buFont typeface="+mj-lt"/>
              <a:buAutoNum type="arabicPeriod"/>
            </a:pPr>
            <a:r>
              <a:rPr lang="en-GB" b="0" i="0" dirty="0">
                <a:solidFill>
                  <a:srgbClr val="111111"/>
                </a:solidFill>
                <a:effectLst/>
                <a:latin typeface="Fira Sans" panose="020B0503050000020004" pitchFamily="34" charset="0"/>
              </a:rPr>
              <a:t>The members were free to work with anyone, and division of tasks was left to the group leader.</a:t>
            </a:r>
          </a:p>
          <a:p>
            <a:pPr algn="l" fontAlgn="base">
              <a:buFont typeface="+mj-lt"/>
              <a:buAutoNum type="arabicPeriod"/>
            </a:pPr>
            <a:r>
              <a:rPr lang="en-GB" b="0" i="0" dirty="0">
                <a:solidFill>
                  <a:srgbClr val="111111"/>
                </a:solidFill>
                <a:effectLst/>
                <a:latin typeface="Fira Sans" panose="020B0503050000020004" pitchFamily="34" charset="0"/>
              </a:rPr>
              <a:t>The leader was “objective” or “fact-minded” in his praise and criticism and tried to be a regular group member in spirit without doing too much of the work.</a:t>
            </a:r>
          </a:p>
          <a:p>
            <a:pPr algn="l" fontAlgn="base"/>
            <a:r>
              <a:rPr lang="en-GB" b="0" i="0" dirty="0">
                <a:solidFill>
                  <a:srgbClr val="111111"/>
                </a:solidFill>
                <a:effectLst/>
                <a:latin typeface="Fira Sans" panose="020B0503050000020004" pitchFamily="34" charset="0"/>
              </a:rPr>
              <a:t>Microsoft Corporation co-founder Bill Gates, Nelson Mandela, and Walt Disney, President of The Walt Disney Company, are often cited as examples of democratic leaders. </a:t>
            </a:r>
          </a:p>
          <a:p>
            <a:pPr algn="l" fontAlgn="base"/>
            <a:endParaRPr lang="en-GB" b="0" i="0" dirty="0">
              <a:solidFill>
                <a:srgbClr val="111111"/>
              </a:solidFill>
              <a:effectLst/>
              <a:latin typeface="Fira Sans" panose="020B0503050000020004" pitchFamily="34" charset="0"/>
            </a:endParaRPr>
          </a:p>
          <a:p>
            <a:pPr algn="l" fontAlgn="base"/>
            <a:r>
              <a:rPr lang="en-GB" b="0" i="0" dirty="0">
                <a:solidFill>
                  <a:srgbClr val="212121"/>
                </a:solidFill>
                <a:effectLst/>
                <a:latin typeface="Merriweather" panose="00000500000000000000" pitchFamily="2" charset="0"/>
              </a:rPr>
              <a:t>Lewin’s study found that participative leadership, also known as democratic leadership, is typically the most effective leadership style.</a:t>
            </a:r>
            <a:r>
              <a:rPr lang="en-GB" b="0" i="0" u="none" strike="noStrike" baseline="30000" dirty="0">
                <a:solidFill>
                  <a:srgbClr val="0000EE"/>
                </a:solidFill>
                <a:effectLst/>
                <a:latin typeface="Merriweather" panose="00000500000000000000" pitchFamily="2" charset="0"/>
              </a:rPr>
              <a:t>1</a:t>
            </a:r>
            <a:r>
              <a:rPr lang="en-GB" b="0" i="0" dirty="0">
                <a:solidFill>
                  <a:srgbClr val="212121"/>
                </a:solidFill>
                <a:effectLst/>
                <a:latin typeface="Merriweather" panose="00000500000000000000" pitchFamily="2" charset="0"/>
              </a:rPr>
              <a:t> Democratic leaders offer guidance to group members, but they also participate in the group and allow input from other group members. In Lewin’s study, children in this group were less productive than the members of the authoritarian group, but their contributions were of a higher quality.</a:t>
            </a:r>
            <a:r>
              <a:rPr lang="en-GB" b="0" i="0" u="none" strike="noStrike" baseline="30000" dirty="0">
                <a:solidFill>
                  <a:srgbClr val="0000EE"/>
                </a:solidFill>
                <a:effectLst/>
                <a:latin typeface="Merriweather" panose="00000500000000000000" pitchFamily="2" charset="0"/>
              </a:rPr>
              <a:t>2</a:t>
            </a:r>
            <a:endParaRPr lang="en-GB" b="0" i="0" dirty="0">
              <a:solidFill>
                <a:srgbClr val="212121"/>
              </a:solidFill>
              <a:effectLst/>
              <a:latin typeface="Merriweather" panose="00000500000000000000" pitchFamily="2" charset="0"/>
            </a:endParaRPr>
          </a:p>
          <a:p>
            <a:pPr algn="l" fontAlgn="base"/>
            <a:r>
              <a:rPr lang="en-GB" b="0" i="0" dirty="0">
                <a:solidFill>
                  <a:srgbClr val="212121"/>
                </a:solidFill>
                <a:effectLst/>
                <a:latin typeface="Merriweather" panose="00000500000000000000" pitchFamily="2" charset="0"/>
              </a:rPr>
              <a:t>Participative leaders encourage group members to participate, but retain the final say in the decision-making process. Group members feel engaged in the process and are more motivated and creative. Democratic leaders tend to make followers feel like they are an important part of the team, which helps foster commitment to the goals of the group.</a:t>
            </a:r>
          </a:p>
          <a:p>
            <a:pPr algn="l" fontAlgn="base"/>
            <a:endParaRPr lang="en-GB" b="0" i="0" dirty="0">
              <a:solidFill>
                <a:srgbClr val="111111"/>
              </a:solidFill>
              <a:effectLst/>
              <a:latin typeface="Fira Sans" panose="020B0503050000020004" pitchFamily="34" charset="0"/>
            </a:endParaRPr>
          </a:p>
          <a:p>
            <a:endParaRPr lang="en-GB" dirty="0"/>
          </a:p>
        </p:txBody>
      </p:sp>
      <p:sp>
        <p:nvSpPr>
          <p:cNvPr id="4" name="Slide Number Placeholder 3"/>
          <p:cNvSpPr>
            <a:spLocks noGrp="1"/>
          </p:cNvSpPr>
          <p:nvPr>
            <p:ph type="sldNum" sz="quarter" idx="5"/>
          </p:nvPr>
        </p:nvSpPr>
        <p:spPr/>
        <p:txBody>
          <a:bodyPr/>
          <a:lstStyle/>
          <a:p>
            <a:fld id="{DF24EA6D-645A-460B-8DDD-73D0F89CBB5B}" type="slidenum">
              <a:rPr lang="en-GB" smtClean="0"/>
              <a:t>20</a:t>
            </a:fld>
            <a:endParaRPr lang="en-GB"/>
          </a:p>
        </p:txBody>
      </p:sp>
    </p:spTree>
    <p:extLst>
      <p:ext uri="{BB962C8B-B14F-4D97-AF65-F5344CB8AC3E}">
        <p14:creationId xmlns:p14="http://schemas.microsoft.com/office/powerpoint/2010/main" val="35638008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171719"/>
                </a:solidFill>
                <a:effectLst/>
                <a:latin typeface="DinPro"/>
              </a:rPr>
              <a:t>Often referred to as “laissez-faire”, a delegative leadership style focuses on delegating initiative to team members. This is generally known as one of the least intrusive forms of leadership, this literally translates to “let them do”. This is therefore considered a very hand-off leadership style.</a:t>
            </a:r>
          </a:p>
          <a:p>
            <a:pPr algn="l"/>
            <a:r>
              <a:rPr lang="en-GB" b="0" i="0" dirty="0">
                <a:solidFill>
                  <a:srgbClr val="171719"/>
                </a:solidFill>
                <a:effectLst/>
                <a:latin typeface="DinPro"/>
              </a:rPr>
              <a:t>Leaders who adopt this style have trust, relying on their employees to do their jobs. They don’t micromanage or get too involved in providing feedback or guidance. Instead delegative leaders give their employees the freedom to utilize their creativity, resources, and experience to help them meet their goals.</a:t>
            </a:r>
          </a:p>
          <a:p>
            <a:pPr algn="l"/>
            <a:r>
              <a:rPr lang="en-GB" b="0" i="0" dirty="0">
                <a:solidFill>
                  <a:srgbClr val="171719"/>
                </a:solidFill>
                <a:effectLst/>
                <a:latin typeface="DinPro"/>
              </a:rPr>
              <a:t>This can be a successful leadership strategy if team members are competent and take responsibility for their work. However, delegative leadership can also lead to disagreements among team members may split or divide a group.</a:t>
            </a:r>
          </a:p>
          <a:p>
            <a:pPr algn="l"/>
            <a:r>
              <a:rPr lang="en-GB" b="0" i="0" dirty="0">
                <a:solidFill>
                  <a:srgbClr val="171719"/>
                </a:solidFill>
                <a:effectLst/>
                <a:latin typeface="DinPro"/>
              </a:rPr>
              <a:t>It can be particularly difficult for newcomers to adapt to this style of leadership, or staff members to develop an understanding of who is ultimately in charge and responsible for outcomes. Therefore, it’s important that this leadership style is kept in check.</a:t>
            </a:r>
          </a:p>
          <a:p>
            <a:endParaRPr lang="en-GB" dirty="0"/>
          </a:p>
        </p:txBody>
      </p:sp>
      <p:sp>
        <p:nvSpPr>
          <p:cNvPr id="4" name="Slide Number Placeholder 3"/>
          <p:cNvSpPr>
            <a:spLocks noGrp="1"/>
          </p:cNvSpPr>
          <p:nvPr>
            <p:ph type="sldNum" sz="quarter" idx="5"/>
          </p:nvPr>
        </p:nvSpPr>
        <p:spPr/>
        <p:txBody>
          <a:bodyPr/>
          <a:lstStyle/>
          <a:p>
            <a:fld id="{DF24EA6D-645A-460B-8DDD-73D0F89CBB5B}" type="slidenum">
              <a:rPr lang="en-GB" smtClean="0"/>
              <a:t>21</a:t>
            </a:fld>
            <a:endParaRPr lang="en-GB"/>
          </a:p>
        </p:txBody>
      </p:sp>
    </p:spTree>
    <p:extLst>
      <p:ext uri="{BB962C8B-B14F-4D97-AF65-F5344CB8AC3E}">
        <p14:creationId xmlns:p14="http://schemas.microsoft.com/office/powerpoint/2010/main" val="36838103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171719"/>
                </a:solidFill>
                <a:effectLst/>
                <a:latin typeface="DinPro"/>
              </a:rPr>
              <a:t>Transactional leadership, often referred to as managerial leadership, is a leadership style that relies on rewards and punishments. This leadership style has a clear emphasis on structure, assuming individuals may not possess the motivation needed to complete their tasks.</a:t>
            </a:r>
          </a:p>
          <a:p>
            <a:pPr algn="l"/>
            <a:r>
              <a:rPr lang="en-GB" b="0" i="0" dirty="0">
                <a:solidFill>
                  <a:srgbClr val="171719"/>
                </a:solidFill>
                <a:effectLst/>
                <a:latin typeface="DinPro"/>
              </a:rPr>
              <a:t>With this reward based system a leader sets out clear goals, or tasks for their teams. Leaders also make it clear how their teams will be rewarded (or punished) for their work. Rewards can take many formats, but typically will involve financial recompense, such as pay, or a bonus.</a:t>
            </a:r>
          </a:p>
          <a:p>
            <a:pPr algn="l"/>
            <a:r>
              <a:rPr lang="en-GB" b="0" i="0" dirty="0">
                <a:solidFill>
                  <a:srgbClr val="171719"/>
                </a:solidFill>
                <a:effectLst/>
                <a:latin typeface="DinPro"/>
              </a:rPr>
              <a:t>This “give and take” leadership style is more concerned with following established routines and procedures in an efficient manner, than with making any transformational changes to an organization.</a:t>
            </a:r>
          </a:p>
          <a:p>
            <a:pPr algn="l"/>
            <a:r>
              <a:rPr lang="en-GB" b="0" i="0" dirty="0">
                <a:solidFill>
                  <a:srgbClr val="171719"/>
                </a:solidFill>
                <a:effectLst/>
                <a:latin typeface="DinPro"/>
              </a:rPr>
              <a:t>Transactional leadership establishes roles and responsibilities for each employee. However, it can lead to diminishing returns if employees are always aware of how much their effort is worth. Therefore it is important that incentives are consistent with company goals and supported by additional gestures of appreciation.</a:t>
            </a:r>
          </a:p>
          <a:p>
            <a:br>
              <a:rPr lang="en-GB" dirty="0"/>
            </a:br>
            <a:endParaRPr lang="en-GB" dirty="0"/>
          </a:p>
        </p:txBody>
      </p:sp>
      <p:sp>
        <p:nvSpPr>
          <p:cNvPr id="4" name="Slide Number Placeholder 3"/>
          <p:cNvSpPr>
            <a:spLocks noGrp="1"/>
          </p:cNvSpPr>
          <p:nvPr>
            <p:ph type="sldNum" sz="quarter" idx="5"/>
          </p:nvPr>
        </p:nvSpPr>
        <p:spPr/>
        <p:txBody>
          <a:bodyPr/>
          <a:lstStyle/>
          <a:p>
            <a:fld id="{DF24EA6D-645A-460B-8DDD-73D0F89CBB5B}" type="slidenum">
              <a:rPr lang="en-GB" smtClean="0"/>
              <a:t>22</a:t>
            </a:fld>
            <a:endParaRPr lang="en-GB"/>
          </a:p>
        </p:txBody>
      </p:sp>
    </p:spTree>
    <p:extLst>
      <p:ext uri="{BB962C8B-B14F-4D97-AF65-F5344CB8AC3E}">
        <p14:creationId xmlns:p14="http://schemas.microsoft.com/office/powerpoint/2010/main" val="28026768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171719"/>
                </a:solidFill>
                <a:effectLst/>
                <a:latin typeface="DinPro"/>
              </a:rPr>
              <a:t>We’ve likely all been in a group situation where someone took control, communicating with the group and creating a shared vision. Creating a unity, developing bonds, creating energy and instilling passion. This person is very likely to be considered a </a:t>
            </a:r>
            <a:r>
              <a:rPr lang="en-GB" b="0" i="0" u="sng" dirty="0">
                <a:solidFill>
                  <a:srgbClr val="000000"/>
                </a:solidFill>
                <a:effectLst/>
                <a:latin typeface="DinPro"/>
                <a:hlinkClick r:id="rId3" tooltip="TL – Overview"/>
              </a:rPr>
              <a:t>transformational leader.</a:t>
            </a:r>
            <a:endParaRPr lang="en-GB" b="0" i="0" dirty="0">
              <a:solidFill>
                <a:srgbClr val="171719"/>
              </a:solidFill>
              <a:effectLst/>
              <a:latin typeface="DinPro"/>
            </a:endParaRPr>
          </a:p>
          <a:p>
            <a:pPr algn="l"/>
            <a:r>
              <a:rPr lang="en-GB" b="0" i="0" dirty="0">
                <a:solidFill>
                  <a:srgbClr val="171719"/>
                </a:solidFill>
                <a:effectLst/>
                <a:latin typeface="DinPro"/>
              </a:rPr>
              <a:t>Transformational leadership is a leadership style that places emphasis on change and transformation. Leaders who adopt this approach strive to inspire their followers to achieve more than they ever thought possible by tapping into their individual potential. This type of leadership can be extremely effective in organizations that are looking to make major changes or transformations.</a:t>
            </a:r>
          </a:p>
          <a:p>
            <a:pPr algn="l"/>
            <a:r>
              <a:rPr lang="en-GB" b="0" i="0" dirty="0">
                <a:solidFill>
                  <a:srgbClr val="171719"/>
                </a:solidFill>
                <a:effectLst/>
                <a:latin typeface="DinPro"/>
              </a:rPr>
              <a:t>Some of the key characteristics of transformational leadership include:</a:t>
            </a:r>
          </a:p>
          <a:p>
            <a:pPr algn="l"/>
            <a:r>
              <a:rPr lang="en-GB" b="0" i="0" dirty="0">
                <a:solidFill>
                  <a:srgbClr val="171719"/>
                </a:solidFill>
                <a:effectLst/>
                <a:latin typeface="DinPro"/>
              </a:rPr>
              <a:t>A focus on the future: Transformational leaders are always looking ahead and thinking about what needs to be done in order to achieve the organization’s goals. They inspire their followers to do the same.</a:t>
            </a:r>
          </a:p>
          <a:p>
            <a:pPr algn="l"/>
            <a:r>
              <a:rPr lang="en-GB" b="0" i="0" dirty="0">
                <a:solidFill>
                  <a:srgbClr val="171719"/>
                </a:solidFill>
                <a:effectLst/>
                <a:latin typeface="DinPro"/>
              </a:rPr>
              <a:t>A focus on change: Transformational leaders are comfortable with change and understand that it is necessary for organizational success. They work to ensure that their followers are also comfortable with change and are able to adapt to it.</a:t>
            </a:r>
          </a:p>
          <a:p>
            <a:pPr algn="l"/>
            <a:r>
              <a:rPr lang="en-GB" b="0" i="0" dirty="0">
                <a:solidFill>
                  <a:srgbClr val="171719"/>
                </a:solidFill>
                <a:effectLst/>
                <a:latin typeface="DinPro"/>
              </a:rPr>
              <a:t>A focus on people: Transformational leaders see the potential in each and every one of their followers. They strive to develop their followers’ </a:t>
            </a:r>
            <a:r>
              <a:rPr lang="en-GB" b="0" i="0" u="sng" dirty="0">
                <a:solidFill>
                  <a:srgbClr val="000000"/>
                </a:solidFill>
                <a:effectLst/>
                <a:latin typeface="DinPro"/>
                <a:hlinkClick r:id="rId4" tooltip="The 8 best leadership strengths to focus on in 2022"/>
              </a:rPr>
              <a:t>individual strengths and abilities</a:t>
            </a:r>
            <a:r>
              <a:rPr lang="en-GB" b="0" i="0" dirty="0">
                <a:solidFill>
                  <a:srgbClr val="171719"/>
                </a:solidFill>
                <a:effectLst/>
                <a:latin typeface="DinPro"/>
              </a:rPr>
              <a:t> so that they can reach their full potential.</a:t>
            </a:r>
          </a:p>
          <a:p>
            <a:endParaRPr lang="en-GB" dirty="0"/>
          </a:p>
        </p:txBody>
      </p:sp>
      <p:sp>
        <p:nvSpPr>
          <p:cNvPr id="4" name="Slide Number Placeholder 3"/>
          <p:cNvSpPr>
            <a:spLocks noGrp="1"/>
          </p:cNvSpPr>
          <p:nvPr>
            <p:ph type="sldNum" sz="quarter" idx="5"/>
          </p:nvPr>
        </p:nvSpPr>
        <p:spPr/>
        <p:txBody>
          <a:bodyPr/>
          <a:lstStyle/>
          <a:p>
            <a:fld id="{DF24EA6D-645A-460B-8DDD-73D0F89CBB5B}" type="slidenum">
              <a:rPr lang="en-GB" smtClean="0"/>
              <a:t>23</a:t>
            </a:fld>
            <a:endParaRPr lang="en-GB"/>
          </a:p>
        </p:txBody>
      </p:sp>
    </p:spTree>
    <p:extLst>
      <p:ext uri="{BB962C8B-B14F-4D97-AF65-F5344CB8AC3E}">
        <p14:creationId xmlns:p14="http://schemas.microsoft.com/office/powerpoint/2010/main" val="303289717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846CE7D5-CF57-46EF-B807-FDD0502418D4}" type="datetimeFigureOut">
              <a:rPr lang="en-GB" smtClean="0"/>
              <a:t>17/01/2023</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330EA680-D336-4FF7-8B7A-9848BB0A1C32}" type="slidenum">
              <a:rPr lang="en-GB" smtClean="0"/>
              <a:t>‹#›</a:t>
            </a:fld>
            <a:endParaRPr lang="en-GB"/>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01920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17/01/2023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1725849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17/01/2023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474135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17/01/2023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652941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17/01/2023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799649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17/01/2023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124940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17/01/2023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17693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354209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5397481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7135915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17/01/2023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780440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17/01/2023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399163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17/01/2023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1448117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17/01/2023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000107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17/01/2023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748746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17/01/2023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098436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17/01/2023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982397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46CE7D5-CF57-46EF-B807-FDD0502418D4}" type="datetimeFigureOut">
              <a:rPr lang="en-GB" smtClean="0"/>
              <a:t>17/01/2023</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196241299"/>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6.jpeg"/><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8" Type="http://schemas.openxmlformats.org/officeDocument/2006/relationships/image" Target="../media/image11.jpeg"/><Relationship Id="rId13" Type="http://schemas.openxmlformats.org/officeDocument/2006/relationships/image" Target="../media/image16.jpeg"/><Relationship Id="rId18" Type="http://schemas.openxmlformats.org/officeDocument/2006/relationships/image" Target="../media/image21.jpeg"/><Relationship Id="rId3" Type="http://schemas.openxmlformats.org/officeDocument/2006/relationships/image" Target="../media/image2.jpeg"/><Relationship Id="rId21" Type="http://schemas.openxmlformats.org/officeDocument/2006/relationships/image" Target="../media/image24.jpeg"/><Relationship Id="rId7" Type="http://schemas.openxmlformats.org/officeDocument/2006/relationships/image" Target="../media/image10.jpeg"/><Relationship Id="rId12" Type="http://schemas.openxmlformats.org/officeDocument/2006/relationships/image" Target="../media/image15.jpeg"/><Relationship Id="rId17" Type="http://schemas.openxmlformats.org/officeDocument/2006/relationships/image" Target="../media/image20.jpeg"/><Relationship Id="rId2" Type="http://schemas.openxmlformats.org/officeDocument/2006/relationships/notesSlide" Target="../notesSlides/notesSlide2.xml"/><Relationship Id="rId16" Type="http://schemas.openxmlformats.org/officeDocument/2006/relationships/image" Target="../media/image19.jpeg"/><Relationship Id="rId20" Type="http://schemas.openxmlformats.org/officeDocument/2006/relationships/image" Target="../media/image23.jpeg"/><Relationship Id="rId1" Type="http://schemas.openxmlformats.org/officeDocument/2006/relationships/slideLayout" Target="../slideLayouts/slideLayout6.xml"/><Relationship Id="rId6" Type="http://schemas.openxmlformats.org/officeDocument/2006/relationships/image" Target="../media/image9.jpeg"/><Relationship Id="rId11" Type="http://schemas.openxmlformats.org/officeDocument/2006/relationships/image" Target="../media/image14.jpeg"/><Relationship Id="rId5" Type="http://schemas.openxmlformats.org/officeDocument/2006/relationships/image" Target="../media/image8.jpeg"/><Relationship Id="rId15" Type="http://schemas.openxmlformats.org/officeDocument/2006/relationships/image" Target="../media/image18.jpeg"/><Relationship Id="rId10" Type="http://schemas.openxmlformats.org/officeDocument/2006/relationships/image" Target="../media/image13.jpeg"/><Relationship Id="rId19" Type="http://schemas.openxmlformats.org/officeDocument/2006/relationships/image" Target="../media/image22.jpeg"/><Relationship Id="rId4" Type="http://schemas.openxmlformats.org/officeDocument/2006/relationships/image" Target="../media/image7.png"/><Relationship Id="rId9" Type="http://schemas.openxmlformats.org/officeDocument/2006/relationships/image" Target="../media/image12.jpeg"/><Relationship Id="rId14" Type="http://schemas.openxmlformats.org/officeDocument/2006/relationships/image" Target="../media/image17.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4.xml"/><Relationship Id="rId4" Type="http://schemas.openxmlformats.org/officeDocument/2006/relationships/image" Target="../media/image7.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jpeg"/><Relationship Id="rId1" Type="http://schemas.openxmlformats.org/officeDocument/2006/relationships/slideLayout" Target="../slideLayouts/slideLayout3.xml"/><Relationship Id="rId5" Type="http://schemas.openxmlformats.org/officeDocument/2006/relationships/image" Target="../media/image25.jpeg"/><Relationship Id="rId4" Type="http://schemas.openxmlformats.org/officeDocument/2006/relationships/image" Target="../media/image5.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AF0FCDC-7BF8-4C15-B0DF-39495ABCC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407"/>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sp>
        <p:nvSpPr>
          <p:cNvPr id="18" name="Rectangle 17">
            <a:extLst>
              <a:ext uri="{FF2B5EF4-FFF2-40B4-BE49-F238E27FC236}">
                <a16:creationId xmlns:a16="http://schemas.microsoft.com/office/drawing/2014/main" id="{D83D09F1-D65C-4360-A042-A28A88B8D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34656" cy="6858000"/>
          </a:xfrm>
          <a:prstGeom prst="rect">
            <a:avLst/>
          </a:prstGeom>
          <a:blipFill>
            <a:blip r:embed="rId4"/>
            <a:stretch>
              <a:fillRect/>
            </a:stretch>
          </a:blipFill>
          <a:ln>
            <a:noFill/>
          </a:ln>
          <a:effectLst>
            <a:innerShdw blurRad="88900" dist="254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sp>
        <p:nvSpPr>
          <p:cNvPr id="2" name="Title 1"/>
          <p:cNvSpPr>
            <a:spLocks noGrp="1"/>
          </p:cNvSpPr>
          <p:nvPr>
            <p:ph type="ctrTitle"/>
          </p:nvPr>
        </p:nvSpPr>
        <p:spPr>
          <a:xfrm>
            <a:off x="965200" y="938687"/>
            <a:ext cx="5925988" cy="4009233"/>
          </a:xfrm>
        </p:spPr>
        <p:txBody>
          <a:bodyPr anchor="ctr">
            <a:normAutofit fontScale="90000"/>
          </a:bodyPr>
          <a:lstStyle/>
          <a:p>
            <a:pPr algn="r"/>
            <a:r>
              <a:rPr lang="en-GB" dirty="0" err="1">
                <a:solidFill>
                  <a:srgbClr val="010001"/>
                </a:solidFill>
              </a:rPr>
              <a:t>Arweinyddiaeth</a:t>
            </a:r>
            <a:r>
              <a:rPr lang="en-GB" dirty="0">
                <a:solidFill>
                  <a:srgbClr val="010001"/>
                </a:solidFill>
              </a:rPr>
              <a:t> a Gwaith </a:t>
            </a:r>
            <a:r>
              <a:rPr lang="en-GB" dirty="0" err="1">
                <a:solidFill>
                  <a:srgbClr val="010001"/>
                </a:solidFill>
                <a:latin typeface="+mn-lt"/>
              </a:rPr>
              <a:t>T</a:t>
            </a:r>
            <a:r>
              <a:rPr lang="en-GB" dirty="0" err="1">
                <a:solidFill>
                  <a:srgbClr val="010001"/>
                </a:solidFill>
                <a:latin typeface="+mn-lt"/>
                <a:cs typeface="Calibri" panose="020F0502020204030204" pitchFamily="34" charset="0"/>
              </a:rPr>
              <a:t>îm</a:t>
            </a:r>
            <a:br>
              <a:rPr lang="en-GB" dirty="0">
                <a:solidFill>
                  <a:srgbClr val="010001"/>
                </a:solidFill>
                <a:latin typeface="Calibri" panose="020F0502020204030204" pitchFamily="34" charset="0"/>
                <a:cs typeface="Calibri" panose="020F0502020204030204" pitchFamily="34" charset="0"/>
              </a:rPr>
            </a:br>
            <a:br>
              <a:rPr lang="en-GB" dirty="0">
                <a:solidFill>
                  <a:srgbClr val="010001"/>
                </a:solidFill>
                <a:latin typeface="Calibri" panose="020F0502020204030204" pitchFamily="34" charset="0"/>
                <a:cs typeface="Calibri" panose="020F0502020204030204" pitchFamily="34" charset="0"/>
              </a:rPr>
            </a:br>
            <a:r>
              <a:rPr lang="en-GB" dirty="0">
                <a:solidFill>
                  <a:srgbClr val="010001"/>
                </a:solidFill>
              </a:rPr>
              <a:t>Leadership &amp; Teamwork </a:t>
            </a:r>
          </a:p>
        </p:txBody>
      </p:sp>
      <p:sp>
        <p:nvSpPr>
          <p:cNvPr id="10" name="Subtitle 9">
            <a:extLst>
              <a:ext uri="{FF2B5EF4-FFF2-40B4-BE49-F238E27FC236}">
                <a16:creationId xmlns:a16="http://schemas.microsoft.com/office/drawing/2014/main" id="{3021C9B5-8850-B24B-8B44-0E32973BE3A7}"/>
              </a:ext>
            </a:extLst>
          </p:cNvPr>
          <p:cNvSpPr>
            <a:spLocks noGrp="1"/>
          </p:cNvSpPr>
          <p:nvPr>
            <p:ph type="subTitle" idx="1"/>
          </p:nvPr>
        </p:nvSpPr>
        <p:spPr>
          <a:xfrm>
            <a:off x="965200" y="5080001"/>
            <a:ext cx="5925988" cy="944880"/>
          </a:xfrm>
        </p:spPr>
        <p:txBody>
          <a:bodyPr anchor="ctr">
            <a:normAutofit/>
          </a:bodyPr>
          <a:lstStyle/>
          <a:p>
            <a:pPr algn="r"/>
            <a:endParaRPr lang="en-GB" sz="2800">
              <a:solidFill>
                <a:srgbClr val="010001"/>
              </a:solidFill>
            </a:endParaRPr>
          </a:p>
        </p:txBody>
      </p:sp>
      <p:cxnSp>
        <p:nvCxnSpPr>
          <p:cNvPr id="20" name="Straight Connector 19">
            <a:extLst>
              <a:ext uri="{FF2B5EF4-FFF2-40B4-BE49-F238E27FC236}">
                <a16:creationId xmlns:a16="http://schemas.microsoft.com/office/drawing/2014/main" id="{DFE3C79B-5339-404D-AD57-DEFDC8C1135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69264" y="938687"/>
            <a:ext cx="5879592" cy="0"/>
          </a:xfrm>
          <a:prstGeom prst="line">
            <a:avLst/>
          </a:prstGeom>
          <a:ln>
            <a:solidFill>
              <a:schemeClr val="accent1"/>
            </a:solidFill>
          </a:ln>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04646B48-D72A-4B29-9974-5196657AF1A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69264" y="4960395"/>
            <a:ext cx="5879592" cy="0"/>
          </a:xfrm>
          <a:prstGeom prst="line">
            <a:avLst/>
          </a:prstGeom>
          <a:ln>
            <a:solidFill>
              <a:schemeClr val="accent1"/>
            </a:solidFill>
          </a:ln>
        </p:spPr>
        <p:style>
          <a:lnRef idx="2">
            <a:schemeClr val="accent1"/>
          </a:lnRef>
          <a:fillRef idx="0">
            <a:schemeClr val="accent1"/>
          </a:fillRef>
          <a:effectRef idx="1">
            <a:schemeClr val="accent1"/>
          </a:effectRef>
          <a:fontRef idx="minor">
            <a:schemeClr val="tx1"/>
          </a:fontRef>
        </p:style>
      </p:cxnSp>
      <p:pic>
        <p:nvPicPr>
          <p:cNvPr id="12" name="Picture 11" descr="Colourful carved figures of humans">
            <a:extLst>
              <a:ext uri="{FF2B5EF4-FFF2-40B4-BE49-F238E27FC236}">
                <a16:creationId xmlns:a16="http://schemas.microsoft.com/office/drawing/2014/main" id="{428E31A7-269F-6771-267B-697B0D4AA045}"/>
              </a:ext>
            </a:extLst>
          </p:cNvPr>
          <p:cNvPicPr>
            <a:picLocks noChangeAspect="1"/>
          </p:cNvPicPr>
          <p:nvPr/>
        </p:nvPicPr>
        <p:blipFill rotWithShape="1">
          <a:blip r:embed="rId5"/>
          <a:srcRect l="25923" r="25690" b="-1"/>
          <a:stretch/>
        </p:blipFill>
        <p:spPr>
          <a:xfrm>
            <a:off x="7534656" y="10"/>
            <a:ext cx="4657344" cy="6857990"/>
          </a:xfrm>
          <a:prstGeom prst="rect">
            <a:avLst/>
          </a:prstGeom>
        </p:spPr>
      </p:pic>
      <p:sp>
        <p:nvSpPr>
          <p:cNvPr id="5" name="Title 1"/>
          <p:cNvSpPr txBox="1">
            <a:spLocks/>
          </p:cNvSpPr>
          <p:nvPr/>
        </p:nvSpPr>
        <p:spPr>
          <a:xfrm>
            <a:off x="2253155" y="2538019"/>
            <a:ext cx="7886700" cy="1107483"/>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dirty="0"/>
          </a:p>
        </p:txBody>
      </p:sp>
    </p:spTree>
    <p:extLst>
      <p:ext uri="{BB962C8B-B14F-4D97-AF65-F5344CB8AC3E}">
        <p14:creationId xmlns:p14="http://schemas.microsoft.com/office/powerpoint/2010/main" val="2319100242"/>
      </p:ext>
    </p:extLst>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80EBA-B6DE-AE8A-B75F-5806DFCED434}"/>
              </a:ext>
            </a:extLst>
          </p:cNvPr>
          <p:cNvSpPr>
            <a:spLocks noGrp="1"/>
          </p:cNvSpPr>
          <p:nvPr>
            <p:ph type="title"/>
          </p:nvPr>
        </p:nvSpPr>
        <p:spPr/>
        <p:txBody>
          <a:bodyPr/>
          <a:lstStyle/>
          <a:p>
            <a:r>
              <a:rPr lang="en-GB" dirty="0" err="1"/>
              <a:t>Atgrynhoi</a:t>
            </a:r>
            <a:r>
              <a:rPr lang="en-GB" dirty="0"/>
              <a:t> / Recap</a:t>
            </a:r>
          </a:p>
        </p:txBody>
      </p:sp>
      <p:sp>
        <p:nvSpPr>
          <p:cNvPr id="3" name="Content Placeholder 2">
            <a:extLst>
              <a:ext uri="{FF2B5EF4-FFF2-40B4-BE49-F238E27FC236}">
                <a16:creationId xmlns:a16="http://schemas.microsoft.com/office/drawing/2014/main" id="{5CA58406-21DD-9AE2-C688-9E0F8D25C97C}"/>
              </a:ext>
            </a:extLst>
          </p:cNvPr>
          <p:cNvSpPr>
            <a:spLocks noGrp="1"/>
          </p:cNvSpPr>
          <p:nvPr>
            <p:ph sz="half" idx="1"/>
          </p:nvPr>
        </p:nvSpPr>
        <p:spPr>
          <a:xfrm>
            <a:off x="809369" y="2560320"/>
            <a:ext cx="5207384" cy="3310128"/>
          </a:xfrm>
        </p:spPr>
        <p:txBody>
          <a:bodyPr/>
          <a:lstStyle/>
          <a:p>
            <a:r>
              <a:rPr lang="cy-GB" dirty="0"/>
              <a:t>Beth ydym ni wedi’i gwmpasu hyd yma?</a:t>
            </a:r>
          </a:p>
          <a:p>
            <a:endParaRPr lang="cy-GB" dirty="0"/>
          </a:p>
          <a:p>
            <a:r>
              <a:rPr lang="cy-GB" dirty="0"/>
              <a:t>Oes gennych chi unrhyw gwestiynau?</a:t>
            </a:r>
          </a:p>
        </p:txBody>
      </p:sp>
      <p:sp>
        <p:nvSpPr>
          <p:cNvPr id="4" name="Content Placeholder 3">
            <a:extLst>
              <a:ext uri="{FF2B5EF4-FFF2-40B4-BE49-F238E27FC236}">
                <a16:creationId xmlns:a16="http://schemas.microsoft.com/office/drawing/2014/main" id="{88C10156-614E-B349-049E-AD714457EA06}"/>
              </a:ext>
            </a:extLst>
          </p:cNvPr>
          <p:cNvSpPr>
            <a:spLocks noGrp="1"/>
          </p:cNvSpPr>
          <p:nvPr>
            <p:ph sz="half" idx="2"/>
          </p:nvPr>
        </p:nvSpPr>
        <p:spPr/>
        <p:txBody>
          <a:bodyPr/>
          <a:lstStyle/>
          <a:p>
            <a:r>
              <a:rPr lang="en-GB" dirty="0"/>
              <a:t>What have we covered so far?</a:t>
            </a:r>
          </a:p>
          <a:p>
            <a:endParaRPr lang="en-GB" dirty="0"/>
          </a:p>
          <a:p>
            <a:r>
              <a:rPr lang="en-GB" dirty="0"/>
              <a:t>Do you have any questions?</a:t>
            </a:r>
          </a:p>
        </p:txBody>
      </p:sp>
    </p:spTree>
    <p:extLst>
      <p:ext uri="{BB962C8B-B14F-4D97-AF65-F5344CB8AC3E}">
        <p14:creationId xmlns:p14="http://schemas.microsoft.com/office/powerpoint/2010/main" val="23534869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AC327-16DC-1C8E-26AE-A3EA4045EDDD}"/>
              </a:ext>
            </a:extLst>
          </p:cNvPr>
          <p:cNvSpPr>
            <a:spLocks noGrp="1"/>
          </p:cNvSpPr>
          <p:nvPr>
            <p:ph type="title"/>
          </p:nvPr>
        </p:nvSpPr>
        <p:spPr/>
        <p:txBody>
          <a:bodyPr/>
          <a:lstStyle/>
          <a:p>
            <a:r>
              <a:rPr lang="en-GB" dirty="0" err="1"/>
              <a:t>Amcanion</a:t>
            </a:r>
            <a:r>
              <a:rPr lang="en-GB" dirty="0"/>
              <a:t> / Objectives</a:t>
            </a:r>
          </a:p>
        </p:txBody>
      </p:sp>
      <p:sp>
        <p:nvSpPr>
          <p:cNvPr id="3" name="Content Placeholder 2">
            <a:extLst>
              <a:ext uri="{FF2B5EF4-FFF2-40B4-BE49-F238E27FC236}">
                <a16:creationId xmlns:a16="http://schemas.microsoft.com/office/drawing/2014/main" id="{051B67E5-B37F-5EDF-5DB3-316F40573B4F}"/>
              </a:ext>
            </a:extLst>
          </p:cNvPr>
          <p:cNvSpPr>
            <a:spLocks noGrp="1"/>
          </p:cNvSpPr>
          <p:nvPr>
            <p:ph sz="half" idx="1"/>
          </p:nvPr>
        </p:nvSpPr>
        <p:spPr>
          <a:xfrm>
            <a:off x="840258" y="2560320"/>
            <a:ext cx="5176493" cy="3310128"/>
          </a:xfrm>
        </p:spPr>
        <p:txBody>
          <a:bodyPr/>
          <a:lstStyle/>
          <a:p>
            <a:r>
              <a:rPr lang="cy-GB" dirty="0"/>
              <a:t>Erbyn diwedd y sesiwn hon byddwch yn gallu:</a:t>
            </a:r>
          </a:p>
          <a:p>
            <a:pPr lvl="1"/>
            <a:r>
              <a:rPr lang="cy-GB" dirty="0"/>
              <a:t>Trafod y prif arddulliau arwain</a:t>
            </a:r>
          </a:p>
          <a:p>
            <a:pPr lvl="1"/>
            <a:r>
              <a:rPr lang="cy-GB" dirty="0"/>
              <a:t>Gwerthuso eu heffeithiolrwydd mewn gwahanol sefyllfaoedd</a:t>
            </a:r>
          </a:p>
          <a:p>
            <a:endParaRPr lang="en-GB" dirty="0"/>
          </a:p>
        </p:txBody>
      </p:sp>
      <p:sp>
        <p:nvSpPr>
          <p:cNvPr id="4" name="Content Placeholder 3">
            <a:extLst>
              <a:ext uri="{FF2B5EF4-FFF2-40B4-BE49-F238E27FC236}">
                <a16:creationId xmlns:a16="http://schemas.microsoft.com/office/drawing/2014/main" id="{65F6FF1D-A73C-2C9C-0A90-DEEA8F7662A4}"/>
              </a:ext>
            </a:extLst>
          </p:cNvPr>
          <p:cNvSpPr>
            <a:spLocks noGrp="1"/>
          </p:cNvSpPr>
          <p:nvPr>
            <p:ph sz="half" idx="2"/>
          </p:nvPr>
        </p:nvSpPr>
        <p:spPr/>
        <p:txBody>
          <a:bodyPr/>
          <a:lstStyle/>
          <a:p>
            <a:r>
              <a:rPr lang="en-GB" dirty="0"/>
              <a:t>By the end of this session you will be able to:</a:t>
            </a:r>
          </a:p>
          <a:p>
            <a:pPr lvl="1"/>
            <a:r>
              <a:rPr lang="en-GB" dirty="0"/>
              <a:t>Discuss key leadership styles</a:t>
            </a:r>
          </a:p>
          <a:p>
            <a:pPr lvl="1"/>
            <a:r>
              <a:rPr lang="en-GB" dirty="0"/>
              <a:t>Evaluate their efficacy in different situations</a:t>
            </a:r>
          </a:p>
        </p:txBody>
      </p:sp>
    </p:spTree>
    <p:extLst>
      <p:ext uri="{BB962C8B-B14F-4D97-AF65-F5344CB8AC3E}">
        <p14:creationId xmlns:p14="http://schemas.microsoft.com/office/powerpoint/2010/main" val="2614725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normAutofit fontScale="90000"/>
          </a:bodyPr>
          <a:lstStyle/>
          <a:p>
            <a:r>
              <a:rPr lang="en-GB" altLang="en-US" dirty="0"/>
              <a:t>Beth </a:t>
            </a:r>
            <a:r>
              <a:rPr lang="en-GB" altLang="en-US" dirty="0" err="1"/>
              <a:t>yw</a:t>
            </a:r>
            <a:r>
              <a:rPr lang="en-GB" altLang="en-US" dirty="0"/>
              <a:t> </a:t>
            </a:r>
            <a:r>
              <a:rPr lang="en-GB" altLang="en-US" dirty="0" err="1"/>
              <a:t>Arweinyddiaeth</a:t>
            </a:r>
            <a:r>
              <a:rPr lang="en-GB" altLang="en-US" dirty="0"/>
              <a:t> </a:t>
            </a:r>
            <a:r>
              <a:rPr lang="en-GB" altLang="en-US" dirty="0" err="1"/>
              <a:t>Gyfundrefnol</a:t>
            </a:r>
            <a:r>
              <a:rPr lang="en-GB" altLang="en-US" dirty="0"/>
              <a:t>?</a:t>
            </a:r>
            <a:br>
              <a:rPr lang="en-GB" altLang="en-US" dirty="0"/>
            </a:br>
            <a:r>
              <a:rPr lang="en-GB" altLang="en-US" dirty="0"/>
              <a:t>What is Organisational Leadership? </a:t>
            </a:r>
            <a:endParaRPr lang="en-US" altLang="en-US" dirty="0"/>
          </a:p>
        </p:txBody>
      </p:sp>
      <p:sp>
        <p:nvSpPr>
          <p:cNvPr id="6" name="Content Placeholder 5">
            <a:extLst>
              <a:ext uri="{FF2B5EF4-FFF2-40B4-BE49-F238E27FC236}">
                <a16:creationId xmlns:a16="http://schemas.microsoft.com/office/drawing/2014/main" id="{E7E9F137-2C69-D22B-A1BF-61677C61DC65}"/>
              </a:ext>
            </a:extLst>
          </p:cNvPr>
          <p:cNvSpPr>
            <a:spLocks noGrp="1"/>
          </p:cNvSpPr>
          <p:nvPr>
            <p:ph sz="half" idx="1"/>
          </p:nvPr>
        </p:nvSpPr>
        <p:spPr>
          <a:xfrm>
            <a:off x="772297" y="2560320"/>
            <a:ext cx="5244455" cy="3310128"/>
          </a:xfrm>
        </p:spPr>
        <p:txBody>
          <a:bodyPr>
            <a:normAutofit/>
          </a:bodyPr>
          <a:lstStyle/>
          <a:p>
            <a:r>
              <a:rPr lang="cy-GB" dirty="0"/>
              <a:t>Yn aml, caiff arweinwyr eu diffinio gan:</a:t>
            </a:r>
          </a:p>
          <a:p>
            <a:pPr lvl="1"/>
            <a:r>
              <a:rPr lang="cy-GB" dirty="0"/>
              <a:t>Ragoriaeth a chyrhaeddiad eithriadol yn y maes/proffesiwn</a:t>
            </a:r>
          </a:p>
          <a:p>
            <a:pPr lvl="1"/>
            <a:r>
              <a:rPr lang="cy-GB" dirty="0"/>
              <a:t>Y gallu i ddylanwadu ar eraill</a:t>
            </a:r>
          </a:p>
          <a:p>
            <a:pPr lvl="1"/>
            <a:endParaRPr lang="cy-GB" dirty="0"/>
          </a:p>
          <a:p>
            <a:r>
              <a:rPr lang="cy-GB" dirty="0"/>
              <a:t>Ydy hyn yn ddigon?</a:t>
            </a:r>
          </a:p>
        </p:txBody>
      </p:sp>
      <p:sp>
        <p:nvSpPr>
          <p:cNvPr id="3" name="Content Placeholder 2">
            <a:extLst>
              <a:ext uri="{FF2B5EF4-FFF2-40B4-BE49-F238E27FC236}">
                <a16:creationId xmlns:a16="http://schemas.microsoft.com/office/drawing/2014/main" id="{55D1964E-1879-0678-A9C8-61AACD3BAA36}"/>
              </a:ext>
            </a:extLst>
          </p:cNvPr>
          <p:cNvSpPr>
            <a:spLocks noGrp="1"/>
          </p:cNvSpPr>
          <p:nvPr>
            <p:ph sz="half" idx="2"/>
          </p:nvPr>
        </p:nvSpPr>
        <p:spPr/>
        <p:txBody>
          <a:bodyPr>
            <a:normAutofit/>
          </a:bodyPr>
          <a:lstStyle/>
          <a:p>
            <a:r>
              <a:rPr lang="en-GB" dirty="0"/>
              <a:t>Leaders often defined by:</a:t>
            </a:r>
          </a:p>
          <a:p>
            <a:pPr lvl="1"/>
            <a:r>
              <a:rPr lang="en-GB" dirty="0"/>
              <a:t>Excellence and outstanding achievement in the field/profession</a:t>
            </a:r>
          </a:p>
          <a:p>
            <a:pPr lvl="1"/>
            <a:r>
              <a:rPr lang="en-GB" dirty="0"/>
              <a:t>The capacity to influence others</a:t>
            </a:r>
          </a:p>
          <a:p>
            <a:endParaRPr lang="en-GB" dirty="0"/>
          </a:p>
          <a:p>
            <a:r>
              <a:rPr lang="en-GB" dirty="0"/>
              <a:t>Is this enough?</a:t>
            </a:r>
          </a:p>
        </p:txBody>
      </p:sp>
    </p:spTree>
    <p:extLst>
      <p:ext uri="{BB962C8B-B14F-4D97-AF65-F5344CB8AC3E}">
        <p14:creationId xmlns:p14="http://schemas.microsoft.com/office/powerpoint/2010/main" val="24477508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a:xfrm>
            <a:off x="1295402" y="585840"/>
            <a:ext cx="9601196" cy="1700159"/>
          </a:xfrm>
        </p:spPr>
        <p:txBody>
          <a:bodyPr vert="horz" lIns="91440" tIns="45720" rIns="91440" bIns="45720" rtlCol="0" anchor="ctr">
            <a:normAutofit/>
          </a:bodyPr>
          <a:lstStyle/>
          <a:p>
            <a:r>
              <a:rPr lang="en-US" dirty="0"/>
              <a:t> </a:t>
            </a:r>
            <a:r>
              <a:rPr lang="en-US" dirty="0" err="1"/>
              <a:t>Ystyriwch</a:t>
            </a:r>
            <a:r>
              <a:rPr lang="en-US" dirty="0"/>
              <a:t>…</a:t>
            </a:r>
            <a:r>
              <a:rPr lang="en-US" dirty="0" err="1"/>
              <a:t>pwy</a:t>
            </a:r>
            <a:r>
              <a:rPr lang="en-US" dirty="0"/>
              <a:t> </a:t>
            </a:r>
            <a:r>
              <a:rPr lang="en-US" dirty="0" err="1"/>
              <a:t>sy’n</a:t>
            </a:r>
            <a:r>
              <a:rPr lang="en-US" dirty="0"/>
              <a:t> </a:t>
            </a:r>
            <a:r>
              <a:rPr lang="en-US" dirty="0" err="1"/>
              <a:t>arweinydd</a:t>
            </a:r>
            <a:r>
              <a:rPr lang="en-US" dirty="0"/>
              <a:t> da?</a:t>
            </a:r>
            <a:br>
              <a:rPr lang="en-US" dirty="0"/>
            </a:br>
            <a:r>
              <a:rPr lang="en-US" dirty="0"/>
              <a:t>Consider… who makes a good leader?</a:t>
            </a:r>
          </a:p>
        </p:txBody>
      </p:sp>
      <p:pic>
        <p:nvPicPr>
          <p:cNvPr id="5" name="Content Placeholder 7"/>
          <p:cNvPicPr>
            <a:picLocks noGrp="1" noChangeAspect="1"/>
          </p:cNvPicPr>
          <p:nvPr>
            <p:ph sz="half" idx="4294967295"/>
          </p:nvPr>
        </p:nvPicPr>
        <p:blipFill rotWithShape="1">
          <a:blip r:embed="rId4"/>
          <a:srcRect l="20324" r="17818" b="-1"/>
          <a:stretch/>
        </p:blipFill>
        <p:spPr>
          <a:xfrm>
            <a:off x="9136469" y="4194952"/>
            <a:ext cx="1996248" cy="2077208"/>
          </a:xfrm>
          <a:prstGeom prst="rect">
            <a:avLst/>
          </a:prstGeom>
          <a:ln w="57150" cmpd="thickThin">
            <a:solidFill>
              <a:schemeClr val="tx1">
                <a:lumMod val="50000"/>
                <a:lumOff val="50000"/>
              </a:schemeClr>
            </a:solidFill>
            <a:miter lim="800000"/>
          </a:ln>
        </p:spPr>
      </p:pic>
      <p:pic>
        <p:nvPicPr>
          <p:cNvPr id="1028" name="Picture 4" descr="The Top 10 Best Political Leaders We Need Right Now | HuffPost Latest News">
            <a:extLst>
              <a:ext uri="{FF2B5EF4-FFF2-40B4-BE49-F238E27FC236}">
                <a16:creationId xmlns:a16="http://schemas.microsoft.com/office/drawing/2014/main" id="{4B31E609-823E-3221-5633-AE23B865B167}"/>
              </a:ext>
            </a:extLst>
          </p:cNvPr>
          <p:cNvPicPr>
            <a:picLocks noGrp="1" noChangeAspect="1" noChangeArrowheads="1"/>
          </p:cNvPicPr>
          <p:nvPr>
            <p:ph sz="half" idx="4294967295"/>
          </p:nvPr>
        </p:nvPicPr>
        <p:blipFill>
          <a:blip r:embed="rId5">
            <a:extLst>
              <a:ext uri="{28A0092B-C50C-407E-A947-70E740481C1C}">
                <a14:useLocalDpi xmlns:a14="http://schemas.microsoft.com/office/drawing/2010/main" val="0"/>
              </a:ext>
            </a:extLst>
          </a:blip>
          <a:srcRect/>
          <a:stretch>
            <a:fillRect/>
          </a:stretch>
        </p:blipFill>
        <p:spPr bwMode="auto">
          <a:xfrm>
            <a:off x="854716" y="2214351"/>
            <a:ext cx="1264370" cy="1264368"/>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Why our political leaders make terrible decisions - New Statesman">
            <a:extLst>
              <a:ext uri="{FF2B5EF4-FFF2-40B4-BE49-F238E27FC236}">
                <a16:creationId xmlns:a16="http://schemas.microsoft.com/office/drawing/2014/main" id="{F4B43FE5-C5ED-2630-0C2D-9BA3797E0C6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126646" y="2054061"/>
            <a:ext cx="1367176" cy="909792"/>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20 Female World Leaders - Women Politicians and Female World Leaders You  Should Know">
            <a:extLst>
              <a:ext uri="{FF2B5EF4-FFF2-40B4-BE49-F238E27FC236}">
                <a16:creationId xmlns:a16="http://schemas.microsoft.com/office/drawing/2014/main" id="{7F688B39-C92C-06B5-B394-2A7F6B8F445B}"/>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5852492" y="3274317"/>
            <a:ext cx="733148" cy="1101724"/>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The 14 Most Powerful World Leaders">
            <a:extLst>
              <a:ext uri="{FF2B5EF4-FFF2-40B4-BE49-F238E27FC236}">
                <a16:creationId xmlns:a16="http://schemas.microsoft.com/office/drawing/2014/main" id="{55E7EC21-5B6D-7CE4-E5BE-5878A8B137D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390716" y="2731915"/>
            <a:ext cx="1534654" cy="1149510"/>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Women Political Leaders">
            <a:extLst>
              <a:ext uri="{FF2B5EF4-FFF2-40B4-BE49-F238E27FC236}">
                <a16:creationId xmlns:a16="http://schemas.microsoft.com/office/drawing/2014/main" id="{550F36A4-0646-9716-FBCF-425FF272DF6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430866" y="4126336"/>
            <a:ext cx="1494504" cy="990922"/>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Full transcript of Zelenskyy's emotional appeal to Russians">
            <a:extLst>
              <a:ext uri="{FF2B5EF4-FFF2-40B4-BE49-F238E27FC236}">
                <a16:creationId xmlns:a16="http://schemas.microsoft.com/office/drawing/2014/main" id="{9D0329BE-A861-4C02-6883-ED254B5926BE}"/>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3976301" y="3032822"/>
            <a:ext cx="1644162" cy="1094114"/>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Nelson Mandela - Quotes, Spouse &amp; Death - Biography">
            <a:extLst>
              <a:ext uri="{FF2B5EF4-FFF2-40B4-BE49-F238E27FC236}">
                <a16:creationId xmlns:a16="http://schemas.microsoft.com/office/drawing/2014/main" id="{97DD3238-10D9-79EF-A980-9CA66765B793}"/>
              </a:ext>
            </a:extLst>
          </p:cNvPr>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862565" y="4898958"/>
            <a:ext cx="913274" cy="913272"/>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Liz Truss - Wikipedia">
            <a:extLst>
              <a:ext uri="{FF2B5EF4-FFF2-40B4-BE49-F238E27FC236}">
                <a16:creationId xmlns:a16="http://schemas.microsoft.com/office/drawing/2014/main" id="{4F9687CC-2945-E8E0-4850-38B81741ED26}"/>
              </a:ext>
            </a:extLst>
          </p:cNvPr>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5821739" y="2048796"/>
            <a:ext cx="705528" cy="984026"/>
          </a:xfrm>
          <a:prstGeom prst="rect">
            <a:avLst/>
          </a:prstGeom>
          <a:noFill/>
          <a:extLst>
            <a:ext uri="{909E8E84-426E-40DD-AFC4-6F175D3DCCD1}">
              <a14:hiddenFill xmlns:a14="http://schemas.microsoft.com/office/drawing/2010/main">
                <a:solidFill>
                  <a:srgbClr val="FFFFFF"/>
                </a:solidFill>
              </a14:hiddenFill>
            </a:ext>
          </a:extLst>
        </p:spPr>
      </p:pic>
      <p:pic>
        <p:nvPicPr>
          <p:cNvPr id="1042" name="Picture 18" descr="Battleground Republicans unload on Trump ahead of expected 2024 announcement">
            <a:extLst>
              <a:ext uri="{FF2B5EF4-FFF2-40B4-BE49-F238E27FC236}">
                <a16:creationId xmlns:a16="http://schemas.microsoft.com/office/drawing/2014/main" id="{1842859D-C979-2B4F-D8B6-CCE09505E2E0}"/>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652221" y="3706238"/>
            <a:ext cx="1727714" cy="967518"/>
          </a:xfrm>
          <a:prstGeom prst="rect">
            <a:avLst/>
          </a:prstGeom>
          <a:noFill/>
          <a:extLst>
            <a:ext uri="{909E8E84-426E-40DD-AFC4-6F175D3DCCD1}">
              <a14:hiddenFill xmlns:a14="http://schemas.microsoft.com/office/drawing/2010/main">
                <a:solidFill>
                  <a:srgbClr val="FFFFFF"/>
                </a:solidFill>
              </a14:hiddenFill>
            </a:ext>
          </a:extLst>
        </p:spPr>
      </p:pic>
      <p:pic>
        <p:nvPicPr>
          <p:cNvPr id="1044" name="Picture 20" descr="The 20 greatest Wales captains in the history of rugby - Wales Online">
            <a:extLst>
              <a:ext uri="{FF2B5EF4-FFF2-40B4-BE49-F238E27FC236}">
                <a16:creationId xmlns:a16="http://schemas.microsoft.com/office/drawing/2014/main" id="{E14397D8-2C4E-CD68-8F46-98AAEDABC47A}"/>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7384955" y="5133260"/>
            <a:ext cx="1504544" cy="967206"/>
          </a:xfrm>
          <a:prstGeom prst="rect">
            <a:avLst/>
          </a:prstGeom>
          <a:noFill/>
          <a:extLst>
            <a:ext uri="{909E8E84-426E-40DD-AFC4-6F175D3DCCD1}">
              <a14:hiddenFill xmlns:a14="http://schemas.microsoft.com/office/drawing/2010/main">
                <a:solidFill>
                  <a:srgbClr val="FFFFFF"/>
                </a:solidFill>
              </a14:hiddenFill>
            </a:ext>
          </a:extLst>
        </p:spPr>
      </p:pic>
      <p:pic>
        <p:nvPicPr>
          <p:cNvPr id="1046" name="Picture 22" descr="The 20 greatest Wales captains in the history of rugby - Wales Online">
            <a:extLst>
              <a:ext uri="{FF2B5EF4-FFF2-40B4-BE49-F238E27FC236}">
                <a16:creationId xmlns:a16="http://schemas.microsoft.com/office/drawing/2014/main" id="{9DD13648-7F7A-39E6-4F51-62DDEB6D3B53}"/>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5205423" y="4490245"/>
            <a:ext cx="1932562" cy="1286030"/>
          </a:xfrm>
          <a:prstGeom prst="rect">
            <a:avLst/>
          </a:prstGeom>
          <a:noFill/>
          <a:extLst>
            <a:ext uri="{909E8E84-426E-40DD-AFC4-6F175D3DCCD1}">
              <a14:hiddenFill xmlns:a14="http://schemas.microsoft.com/office/drawing/2010/main">
                <a:solidFill>
                  <a:srgbClr val="FFFFFF"/>
                </a:solidFill>
              </a14:hiddenFill>
            </a:ext>
          </a:extLst>
        </p:spPr>
      </p:pic>
      <p:pic>
        <p:nvPicPr>
          <p:cNvPr id="1048" name="Picture 24" descr="Wales Captain Gareth Bale Confirms MLS Move To Los Angeles FC | Football  News">
            <a:extLst>
              <a:ext uri="{FF2B5EF4-FFF2-40B4-BE49-F238E27FC236}">
                <a16:creationId xmlns:a16="http://schemas.microsoft.com/office/drawing/2014/main" id="{C91F937A-5E82-0D22-D7B8-3C815960BA26}"/>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2124455" y="5133260"/>
            <a:ext cx="1452664" cy="966680"/>
          </a:xfrm>
          <a:prstGeom prst="rect">
            <a:avLst/>
          </a:prstGeom>
          <a:noFill/>
          <a:extLst>
            <a:ext uri="{909E8E84-426E-40DD-AFC4-6F175D3DCCD1}">
              <a14:hiddenFill xmlns:a14="http://schemas.microsoft.com/office/drawing/2010/main">
                <a:solidFill>
                  <a:srgbClr val="FFFFFF"/>
                </a:solidFill>
              </a14:hiddenFill>
            </a:ext>
          </a:extLst>
        </p:spPr>
      </p:pic>
      <p:pic>
        <p:nvPicPr>
          <p:cNvPr id="1050" name="Picture 26" descr="Sophie Ingle - Wikipedia">
            <a:extLst>
              <a:ext uri="{FF2B5EF4-FFF2-40B4-BE49-F238E27FC236}">
                <a16:creationId xmlns:a16="http://schemas.microsoft.com/office/drawing/2014/main" id="{DC412228-7274-7EEF-4171-C6BAAFF9EBCF}"/>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4022173" y="4852971"/>
            <a:ext cx="1116448" cy="1394170"/>
          </a:xfrm>
          <a:prstGeom prst="rect">
            <a:avLst/>
          </a:prstGeom>
          <a:noFill/>
          <a:extLst>
            <a:ext uri="{909E8E84-426E-40DD-AFC4-6F175D3DCCD1}">
              <a14:hiddenFill xmlns:a14="http://schemas.microsoft.com/office/drawing/2010/main">
                <a:solidFill>
                  <a:srgbClr val="FFFFFF"/>
                </a:solidFill>
              </a14:hiddenFill>
            </a:ext>
          </a:extLst>
        </p:spPr>
      </p:pic>
      <p:pic>
        <p:nvPicPr>
          <p:cNvPr id="1052" name="Picture 28" descr="Biggest honour': Williamson named England captain for Women's Euros | England  women's football team | The Guardian">
            <a:extLst>
              <a:ext uri="{FF2B5EF4-FFF2-40B4-BE49-F238E27FC236}">
                <a16:creationId xmlns:a16="http://schemas.microsoft.com/office/drawing/2014/main" id="{009A5DDC-172D-C35D-BB6A-F549726AD46C}"/>
              </a:ext>
            </a:extLst>
          </p:cNvPr>
          <p:cNvPicPr>
            <a:picLocks noChangeAspect="1" noChangeArrowheads="1"/>
          </p:cNvPicPr>
          <p:nvPr/>
        </p:nvPicPr>
        <p:blipFill>
          <a:blip r:embed="rId18" cstate="print">
            <a:extLst>
              <a:ext uri="{28A0092B-C50C-407E-A947-70E740481C1C}">
                <a14:useLocalDpi xmlns:a14="http://schemas.microsoft.com/office/drawing/2010/main" val="0"/>
              </a:ext>
            </a:extLst>
          </a:blip>
          <a:srcRect/>
          <a:stretch>
            <a:fillRect/>
          </a:stretch>
        </p:blipFill>
        <p:spPr bwMode="auto">
          <a:xfrm>
            <a:off x="9756224" y="2540809"/>
            <a:ext cx="1511784" cy="1511784"/>
          </a:xfrm>
          <a:prstGeom prst="rect">
            <a:avLst/>
          </a:prstGeom>
          <a:noFill/>
          <a:extLst>
            <a:ext uri="{909E8E84-426E-40DD-AFC4-6F175D3DCCD1}">
              <a14:hiddenFill xmlns:a14="http://schemas.microsoft.com/office/drawing/2010/main">
                <a:solidFill>
                  <a:srgbClr val="FFFFFF"/>
                </a:solidFill>
              </a14:hiddenFill>
            </a:ext>
          </a:extLst>
        </p:spPr>
      </p:pic>
      <p:pic>
        <p:nvPicPr>
          <p:cNvPr id="1054" name="Picture 30" descr="Harry Kane - Wikipedia">
            <a:extLst>
              <a:ext uri="{FF2B5EF4-FFF2-40B4-BE49-F238E27FC236}">
                <a16:creationId xmlns:a16="http://schemas.microsoft.com/office/drawing/2014/main" id="{981B0EBB-00C6-0F74-871A-1D85688E3FC9}"/>
              </a:ext>
            </a:extLst>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6834650" y="2185986"/>
            <a:ext cx="926740" cy="1321098"/>
          </a:xfrm>
          <a:prstGeom prst="rect">
            <a:avLst/>
          </a:prstGeom>
          <a:noFill/>
          <a:extLst>
            <a:ext uri="{909E8E84-426E-40DD-AFC4-6F175D3DCCD1}">
              <a14:hiddenFill xmlns:a14="http://schemas.microsoft.com/office/drawing/2010/main">
                <a:solidFill>
                  <a:srgbClr val="FFFFFF"/>
                </a:solidFill>
              </a14:hiddenFill>
            </a:ext>
          </a:extLst>
        </p:spPr>
      </p:pic>
      <p:pic>
        <p:nvPicPr>
          <p:cNvPr id="1056" name="Picture 32" descr="Gareth Southgate - Wikipedia">
            <a:extLst>
              <a:ext uri="{FF2B5EF4-FFF2-40B4-BE49-F238E27FC236}">
                <a16:creationId xmlns:a16="http://schemas.microsoft.com/office/drawing/2014/main" id="{7558CBF4-53EE-9F24-7A54-299A6D5029FE}"/>
              </a:ext>
            </a:extLst>
          </p:cNvPr>
          <p:cNvPicPr>
            <a:picLocks noChangeAspect="1" noChangeArrowheads="1"/>
          </p:cNvPicPr>
          <p:nvPr/>
        </p:nvPicPr>
        <p:blipFill>
          <a:blip r:embed="rId20" cstate="print">
            <a:extLst>
              <a:ext uri="{28A0092B-C50C-407E-A947-70E740481C1C}">
                <a14:useLocalDpi xmlns:a14="http://schemas.microsoft.com/office/drawing/2010/main" val="0"/>
              </a:ext>
            </a:extLst>
          </a:blip>
          <a:srcRect/>
          <a:stretch>
            <a:fillRect/>
          </a:stretch>
        </p:blipFill>
        <p:spPr bwMode="auto">
          <a:xfrm>
            <a:off x="8374324" y="2576065"/>
            <a:ext cx="1030350" cy="1508852"/>
          </a:xfrm>
          <a:prstGeom prst="rect">
            <a:avLst/>
          </a:prstGeom>
          <a:noFill/>
          <a:extLst>
            <a:ext uri="{909E8E84-426E-40DD-AFC4-6F175D3DCCD1}">
              <a14:hiddenFill xmlns:a14="http://schemas.microsoft.com/office/drawing/2010/main">
                <a:solidFill>
                  <a:srgbClr val="FFFFFF"/>
                </a:solidFill>
              </a14:hiddenFill>
            </a:ext>
          </a:extLst>
        </p:spPr>
      </p:pic>
      <p:pic>
        <p:nvPicPr>
          <p:cNvPr id="1058" name="Picture 34" descr="Mark Drakeford - Wikipedia">
            <a:extLst>
              <a:ext uri="{FF2B5EF4-FFF2-40B4-BE49-F238E27FC236}">
                <a16:creationId xmlns:a16="http://schemas.microsoft.com/office/drawing/2014/main" id="{7FDA3E80-A35F-92F1-6905-DFF7A9FAB655}"/>
              </a:ext>
            </a:extLst>
          </p:cNvPr>
          <p:cNvPicPr>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a:off x="7253368" y="3706238"/>
            <a:ext cx="1016044" cy="13322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778012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803189" y="982132"/>
            <a:ext cx="10093409" cy="1303867"/>
          </a:xfrm>
        </p:spPr>
        <p:txBody>
          <a:bodyPr>
            <a:normAutofit fontScale="90000"/>
          </a:bodyPr>
          <a:lstStyle/>
          <a:p>
            <a:r>
              <a:rPr lang="cy-GB" altLang="en-US" dirty="0"/>
              <a:t>Sut ydym ni’n beirniadu arweinyddiaeth effeithiol?</a:t>
            </a:r>
            <a:br>
              <a:rPr lang="en-GB" altLang="en-US" dirty="0"/>
            </a:br>
            <a:r>
              <a:rPr lang="en-GB" altLang="en-US" dirty="0"/>
              <a:t>How do we judge effective leadership? </a:t>
            </a:r>
            <a:endParaRPr lang="en-US" altLang="en-US" dirty="0"/>
          </a:p>
        </p:txBody>
      </p:sp>
      <p:sp>
        <p:nvSpPr>
          <p:cNvPr id="8" name="Content Placeholder 7">
            <a:extLst>
              <a:ext uri="{FF2B5EF4-FFF2-40B4-BE49-F238E27FC236}">
                <a16:creationId xmlns:a16="http://schemas.microsoft.com/office/drawing/2014/main" id="{F9866851-3017-08CB-1CEA-0327DDB2F0B5}"/>
              </a:ext>
            </a:extLst>
          </p:cNvPr>
          <p:cNvSpPr>
            <a:spLocks noGrp="1"/>
          </p:cNvSpPr>
          <p:nvPr>
            <p:ph sz="half" idx="1"/>
          </p:nvPr>
        </p:nvSpPr>
        <p:spPr>
          <a:xfrm>
            <a:off x="1025611" y="2560320"/>
            <a:ext cx="4991141" cy="3310128"/>
          </a:xfrm>
        </p:spPr>
        <p:txBody>
          <a:bodyPr>
            <a:normAutofit lnSpcReduction="10000"/>
          </a:bodyPr>
          <a:lstStyle/>
          <a:p>
            <a:r>
              <a:rPr lang="cy-GB" dirty="0"/>
              <a:t>Mesurau perfformiad gwrthrychol?</a:t>
            </a:r>
          </a:p>
          <a:p>
            <a:r>
              <a:rPr lang="cy-GB" dirty="0"/>
              <a:t>Canfyddiadau goddrychol yr arweinydd neu’r unigolyn sy’n uwchraddol arnynt?</a:t>
            </a:r>
          </a:p>
          <a:p>
            <a:r>
              <a:rPr lang="cy-GB" dirty="0"/>
              <a:t>Canfyddiadau goddrychol y dilynwyr?</a:t>
            </a:r>
          </a:p>
          <a:p>
            <a:r>
              <a:rPr lang="cy-GB" dirty="0"/>
              <a:t>Dyfodiad arweinyddiaeth yn erbyn effeithiolrwydd arweinyddiaeth?</a:t>
            </a:r>
          </a:p>
        </p:txBody>
      </p:sp>
      <p:sp>
        <p:nvSpPr>
          <p:cNvPr id="5" name="Content Placeholder 4">
            <a:extLst>
              <a:ext uri="{FF2B5EF4-FFF2-40B4-BE49-F238E27FC236}">
                <a16:creationId xmlns:a16="http://schemas.microsoft.com/office/drawing/2014/main" id="{4C36C830-1664-87E4-9580-020A696F3E3D}"/>
              </a:ext>
            </a:extLst>
          </p:cNvPr>
          <p:cNvSpPr>
            <a:spLocks noGrp="1"/>
          </p:cNvSpPr>
          <p:nvPr>
            <p:ph sz="half" idx="2"/>
          </p:nvPr>
        </p:nvSpPr>
        <p:spPr/>
        <p:txBody>
          <a:bodyPr>
            <a:normAutofit lnSpcReduction="10000"/>
          </a:bodyPr>
          <a:lstStyle/>
          <a:p>
            <a:r>
              <a:rPr lang="en-GB" altLang="en-US" dirty="0"/>
              <a:t>Objective measures of performance?</a:t>
            </a:r>
          </a:p>
          <a:p>
            <a:r>
              <a:rPr lang="en-GB" altLang="en-US" dirty="0"/>
              <a:t>Subjective perceptions of the leader or their superordinate?</a:t>
            </a:r>
          </a:p>
          <a:p>
            <a:r>
              <a:rPr lang="en-GB" altLang="en-US" dirty="0"/>
              <a:t>Subjective perceptions of the followers?</a:t>
            </a:r>
          </a:p>
          <a:p>
            <a:r>
              <a:rPr lang="en-GB" altLang="en-US" dirty="0"/>
              <a:t>Leadership emergence V leadership effectiveness?</a:t>
            </a:r>
          </a:p>
          <a:p>
            <a:endParaRPr lang="en-GB" dirty="0"/>
          </a:p>
        </p:txBody>
      </p:sp>
    </p:spTree>
    <p:extLst>
      <p:ext uri="{BB962C8B-B14F-4D97-AF65-F5344CB8AC3E}">
        <p14:creationId xmlns:p14="http://schemas.microsoft.com/office/powerpoint/2010/main" val="32115242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3315" y="982132"/>
            <a:ext cx="11751274" cy="1303867"/>
          </a:xfrm>
        </p:spPr>
        <p:txBody>
          <a:bodyPr>
            <a:noAutofit/>
          </a:bodyPr>
          <a:lstStyle/>
          <a:p>
            <a:r>
              <a:rPr lang="en-GB" sz="3600" dirty="0" err="1"/>
              <a:t>Ystyriwch</a:t>
            </a:r>
            <a:r>
              <a:rPr lang="en-GB" sz="3600" dirty="0"/>
              <a:t>…</a:t>
            </a:r>
            <a:r>
              <a:rPr lang="en-GB" sz="3600" dirty="0" err="1"/>
              <a:t>oes</a:t>
            </a:r>
            <a:r>
              <a:rPr lang="en-GB" sz="3600" dirty="0"/>
              <a:t> </a:t>
            </a:r>
            <a:r>
              <a:rPr lang="en-GB" sz="3600" dirty="0" err="1"/>
              <a:t>gennych</a:t>
            </a:r>
            <a:r>
              <a:rPr lang="en-GB" sz="3600" dirty="0"/>
              <a:t> </a:t>
            </a:r>
            <a:r>
              <a:rPr lang="en-GB" sz="3600" dirty="0" err="1"/>
              <a:t>chi’r</a:t>
            </a:r>
            <a:r>
              <a:rPr lang="en-GB" sz="3600" dirty="0"/>
              <a:t> </a:t>
            </a:r>
            <a:r>
              <a:rPr lang="en-GB" sz="3600" dirty="0" err="1"/>
              <a:t>potensial</a:t>
            </a:r>
            <a:r>
              <a:rPr lang="en-GB" sz="3600" dirty="0"/>
              <a:t> i </a:t>
            </a:r>
            <a:r>
              <a:rPr lang="en-GB" sz="3600" dirty="0" err="1"/>
              <a:t>fod</a:t>
            </a:r>
            <a:r>
              <a:rPr lang="en-GB" sz="3600" dirty="0"/>
              <a:t> </a:t>
            </a:r>
            <a:r>
              <a:rPr lang="en-GB" sz="3600" dirty="0" err="1"/>
              <a:t>yn</a:t>
            </a:r>
            <a:r>
              <a:rPr lang="en-GB" sz="3600" dirty="0"/>
              <a:t> </a:t>
            </a:r>
            <a:r>
              <a:rPr lang="en-GB" sz="3600" dirty="0" err="1"/>
              <a:t>arweinydd</a:t>
            </a:r>
            <a:r>
              <a:rPr lang="en-GB" sz="3600" dirty="0"/>
              <a:t> da?</a:t>
            </a:r>
            <a:br>
              <a:rPr lang="en-GB" sz="3600" dirty="0"/>
            </a:br>
            <a:r>
              <a:rPr lang="en-GB" sz="3600" dirty="0"/>
              <a:t>Consider… do you have the potential to be a good leader? </a:t>
            </a:r>
          </a:p>
        </p:txBody>
      </p:sp>
      <p:sp>
        <p:nvSpPr>
          <p:cNvPr id="3" name="Content Placeholder 2"/>
          <p:cNvSpPr>
            <a:spLocks noGrp="1"/>
          </p:cNvSpPr>
          <p:nvPr>
            <p:ph sz="half" idx="1"/>
          </p:nvPr>
        </p:nvSpPr>
        <p:spPr/>
        <p:txBody>
          <a:bodyPr/>
          <a:lstStyle/>
          <a:p>
            <a:r>
              <a:rPr lang="en-GB" dirty="0"/>
              <a:t>Pam?</a:t>
            </a:r>
          </a:p>
          <a:p>
            <a:endParaRPr lang="en-GB" dirty="0"/>
          </a:p>
          <a:p>
            <a:endParaRPr lang="en-GB" dirty="0"/>
          </a:p>
          <a:p>
            <a:r>
              <a:rPr lang="en-GB" dirty="0"/>
              <a:t>Pam </a:t>
            </a:r>
            <a:r>
              <a:rPr lang="en-GB" dirty="0" err="1"/>
              <a:t>Ddim</a:t>
            </a:r>
            <a:r>
              <a:rPr lang="en-GB" dirty="0"/>
              <a:t>?</a:t>
            </a:r>
          </a:p>
        </p:txBody>
      </p:sp>
      <p:sp>
        <p:nvSpPr>
          <p:cNvPr id="4" name="Content Placeholder 3"/>
          <p:cNvSpPr>
            <a:spLocks noGrp="1"/>
          </p:cNvSpPr>
          <p:nvPr>
            <p:ph sz="half" idx="2"/>
          </p:nvPr>
        </p:nvSpPr>
        <p:spPr/>
        <p:txBody>
          <a:bodyPr/>
          <a:lstStyle/>
          <a:p>
            <a:r>
              <a:rPr lang="en-GB" dirty="0"/>
              <a:t>Why? </a:t>
            </a:r>
          </a:p>
          <a:p>
            <a:endParaRPr lang="en-GB" dirty="0"/>
          </a:p>
          <a:p>
            <a:endParaRPr lang="en-GB" dirty="0"/>
          </a:p>
          <a:p>
            <a:r>
              <a:rPr lang="en-GB" dirty="0"/>
              <a:t>Why Not? </a:t>
            </a:r>
          </a:p>
        </p:txBody>
      </p:sp>
    </p:spTree>
    <p:extLst>
      <p:ext uri="{BB962C8B-B14F-4D97-AF65-F5344CB8AC3E}">
        <p14:creationId xmlns:p14="http://schemas.microsoft.com/office/powerpoint/2010/main" val="30306181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a:xfrm>
            <a:off x="1295402" y="988310"/>
            <a:ext cx="9601196" cy="1303867"/>
          </a:xfrm>
        </p:spPr>
        <p:txBody>
          <a:bodyPr/>
          <a:lstStyle/>
          <a:p>
            <a:r>
              <a:rPr lang="en-GB" altLang="en-US" dirty="0" err="1"/>
              <a:t>Arweinyddiaeth</a:t>
            </a:r>
            <a:r>
              <a:rPr lang="en-GB" altLang="en-US" dirty="0"/>
              <a:t> / Leadership</a:t>
            </a:r>
          </a:p>
        </p:txBody>
      </p:sp>
      <p:sp>
        <p:nvSpPr>
          <p:cNvPr id="22531" name="Content Placeholder 2"/>
          <p:cNvSpPr>
            <a:spLocks noGrp="1"/>
          </p:cNvSpPr>
          <p:nvPr>
            <p:ph sz="half" idx="1"/>
          </p:nvPr>
        </p:nvSpPr>
        <p:spPr/>
        <p:txBody>
          <a:bodyPr>
            <a:normAutofit fontScale="85000" lnSpcReduction="20000"/>
          </a:bodyPr>
          <a:lstStyle/>
          <a:p>
            <a:r>
              <a:rPr lang="cy-GB" altLang="en-US" dirty="0"/>
              <a:t>Ymagweddau nodweddion</a:t>
            </a:r>
          </a:p>
          <a:p>
            <a:pPr lvl="1"/>
            <a:r>
              <a:rPr lang="cy-GB" altLang="en-US" dirty="0"/>
              <a:t>Pa nodweddion/priodoleddau sy’n diffinio arweinwyr?</a:t>
            </a:r>
          </a:p>
          <a:p>
            <a:r>
              <a:rPr lang="cy-GB" altLang="en-US" dirty="0"/>
              <a:t>Ymagweddau </a:t>
            </a:r>
            <a:r>
              <a:rPr lang="cy-GB" altLang="en-US" dirty="0" err="1"/>
              <a:t>sefyllfaol</a:t>
            </a:r>
            <a:r>
              <a:rPr lang="cy-GB" altLang="en-US" dirty="0"/>
              <a:t> (modelau wrth gefn)</a:t>
            </a:r>
          </a:p>
          <a:p>
            <a:pPr lvl="1"/>
            <a:r>
              <a:rPr lang="cy-GB" altLang="en-US" dirty="0"/>
              <a:t>Ydy arweinyddiaeth yn cael ei bennu’n fwy gan newidynnau </a:t>
            </a:r>
            <a:r>
              <a:rPr lang="cy-GB" altLang="en-US" dirty="0" err="1"/>
              <a:t>sefyllfaol</a:t>
            </a:r>
            <a:r>
              <a:rPr lang="cy-GB" altLang="en-US" dirty="0"/>
              <a:t>?  </a:t>
            </a:r>
          </a:p>
          <a:p>
            <a:r>
              <a:rPr lang="cy-GB" altLang="en-US" dirty="0"/>
              <a:t>Ymagweddau ymddygiadol</a:t>
            </a:r>
          </a:p>
          <a:p>
            <a:pPr lvl="1"/>
            <a:r>
              <a:rPr lang="cy-GB" altLang="en-US" dirty="0"/>
              <a:t>Pa arddulliau arwain sy’n fwyaf effeithiol (ac ym mha amgylchiadau?).</a:t>
            </a:r>
          </a:p>
          <a:p>
            <a:pPr lvl="1"/>
            <a:endParaRPr lang="cy-GB" altLang="en-US" dirty="0"/>
          </a:p>
          <a:p>
            <a:pPr lvl="1"/>
            <a:endParaRPr lang="en-GB" altLang="en-US" dirty="0"/>
          </a:p>
          <a:p>
            <a:pPr lvl="1"/>
            <a:endParaRPr lang="en-GB" altLang="en-US" dirty="0"/>
          </a:p>
        </p:txBody>
      </p:sp>
      <p:sp>
        <p:nvSpPr>
          <p:cNvPr id="4" name="Content Placeholder 3">
            <a:extLst>
              <a:ext uri="{FF2B5EF4-FFF2-40B4-BE49-F238E27FC236}">
                <a16:creationId xmlns:a16="http://schemas.microsoft.com/office/drawing/2014/main" id="{135060B8-CA7C-6C8E-BF5D-1D35A0F418B6}"/>
              </a:ext>
            </a:extLst>
          </p:cNvPr>
          <p:cNvSpPr>
            <a:spLocks noGrp="1"/>
          </p:cNvSpPr>
          <p:nvPr>
            <p:ph sz="half" idx="2"/>
          </p:nvPr>
        </p:nvSpPr>
        <p:spPr/>
        <p:txBody>
          <a:bodyPr>
            <a:normAutofit fontScale="85000" lnSpcReduction="20000"/>
          </a:bodyPr>
          <a:lstStyle/>
          <a:p>
            <a:r>
              <a:rPr lang="en-GB" altLang="en-US" dirty="0"/>
              <a:t>Trait approaches</a:t>
            </a:r>
          </a:p>
          <a:p>
            <a:pPr lvl="1"/>
            <a:r>
              <a:rPr lang="en-GB" altLang="en-US" dirty="0"/>
              <a:t>What psychological characteristics/attributes define leaders?</a:t>
            </a:r>
          </a:p>
          <a:p>
            <a:r>
              <a:rPr lang="en-GB" altLang="en-US" dirty="0"/>
              <a:t>Situational approaches (contingency models)</a:t>
            </a:r>
          </a:p>
          <a:p>
            <a:pPr lvl="1"/>
            <a:r>
              <a:rPr lang="en-GB" altLang="en-US" dirty="0"/>
              <a:t>Is leadership more determined by situational variables?  </a:t>
            </a:r>
          </a:p>
          <a:p>
            <a:r>
              <a:rPr lang="en-GB" altLang="en-US" dirty="0"/>
              <a:t>Behavioural approaches</a:t>
            </a:r>
          </a:p>
          <a:p>
            <a:pPr lvl="1"/>
            <a:r>
              <a:rPr lang="en-GB" altLang="en-US" dirty="0"/>
              <a:t>What styles of leadership are the most effective (and in what situations?).</a:t>
            </a:r>
          </a:p>
        </p:txBody>
      </p:sp>
    </p:spTree>
    <p:extLst>
      <p:ext uri="{BB962C8B-B14F-4D97-AF65-F5344CB8AC3E}">
        <p14:creationId xmlns:p14="http://schemas.microsoft.com/office/powerpoint/2010/main" val="20491457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normAutofit fontScale="90000"/>
          </a:bodyPr>
          <a:lstStyle/>
          <a:p>
            <a:r>
              <a:rPr lang="en-GB" altLang="en-US" dirty="0" err="1"/>
              <a:t>Ydy</a:t>
            </a:r>
            <a:r>
              <a:rPr lang="en-GB" altLang="en-US" dirty="0"/>
              <a:t> </a:t>
            </a:r>
            <a:r>
              <a:rPr lang="en-GB" altLang="en-US" dirty="0" err="1"/>
              <a:t>Arweinyddiaeth</a:t>
            </a:r>
            <a:r>
              <a:rPr lang="en-GB" altLang="en-US" dirty="0"/>
              <a:t> </a:t>
            </a:r>
            <a:r>
              <a:rPr lang="en-GB" altLang="en-US" dirty="0" err="1"/>
              <a:t>Gyfundrefnol</a:t>
            </a:r>
            <a:r>
              <a:rPr lang="en-GB" altLang="en-US" dirty="0"/>
              <a:t> </a:t>
            </a:r>
            <a:r>
              <a:rPr lang="en-GB" altLang="en-US" dirty="0" err="1"/>
              <a:t>yn</a:t>
            </a:r>
            <a:r>
              <a:rPr lang="en-GB" altLang="en-US" dirty="0"/>
              <a:t> </a:t>
            </a:r>
            <a:r>
              <a:rPr lang="en-GB" altLang="en-US" dirty="0" err="1"/>
              <a:t>bwysig</a:t>
            </a:r>
            <a:r>
              <a:rPr lang="en-GB" altLang="en-US" dirty="0"/>
              <a:t>?</a:t>
            </a:r>
            <a:br>
              <a:rPr lang="en-GB" altLang="en-US" dirty="0"/>
            </a:br>
            <a:r>
              <a:rPr lang="en-GB" altLang="en-US" dirty="0"/>
              <a:t>Is Organisational Leadership important? </a:t>
            </a:r>
            <a:endParaRPr lang="en-US" altLang="en-US" dirty="0"/>
          </a:p>
        </p:txBody>
      </p:sp>
      <p:sp>
        <p:nvSpPr>
          <p:cNvPr id="19459" name="Rectangle 3"/>
          <p:cNvSpPr>
            <a:spLocks noGrp="1" noChangeArrowheads="1"/>
          </p:cNvSpPr>
          <p:nvPr>
            <p:ph sz="half" idx="1"/>
          </p:nvPr>
        </p:nvSpPr>
        <p:spPr>
          <a:xfrm>
            <a:off x="982362" y="2560320"/>
            <a:ext cx="5034390" cy="3310128"/>
          </a:xfrm>
        </p:spPr>
        <p:txBody>
          <a:bodyPr>
            <a:normAutofit lnSpcReduction="10000"/>
          </a:bodyPr>
          <a:lstStyle/>
          <a:p>
            <a:r>
              <a:rPr lang="cy-GB" dirty="0"/>
              <a:t>5 swyddogaeth bwysig arweinyddiaeth</a:t>
            </a:r>
          </a:p>
          <a:p>
            <a:pPr lvl="1"/>
            <a:r>
              <a:rPr lang="cy-GB" dirty="0"/>
              <a:t>Creu a ffocysu ar weledigaeth</a:t>
            </a:r>
          </a:p>
          <a:p>
            <a:pPr lvl="1"/>
            <a:r>
              <a:rPr lang="cy-GB" dirty="0"/>
              <a:t>Creu t</a:t>
            </a:r>
            <a:r>
              <a:rPr lang="cy-GB" dirty="0">
                <a:cs typeface="Calibri" panose="020F0502020204030204" pitchFamily="34" charset="0"/>
              </a:rPr>
              <a:t>îm sy’n perfformio’n uchel</a:t>
            </a:r>
          </a:p>
          <a:p>
            <a:pPr lvl="1"/>
            <a:r>
              <a:rPr lang="cy-GB" dirty="0"/>
              <a:t>Symbylu’r t</a:t>
            </a:r>
            <a:r>
              <a:rPr lang="cy-GB" dirty="0">
                <a:cs typeface="Calibri" panose="020F0502020204030204" pitchFamily="34" charset="0"/>
              </a:rPr>
              <a:t>îm</a:t>
            </a:r>
            <a:endParaRPr lang="cy-GB" dirty="0"/>
          </a:p>
          <a:p>
            <a:pPr lvl="1"/>
            <a:r>
              <a:rPr lang="cy-GB" dirty="0"/>
              <a:t>Cynnal perthynas a rhannu gwybodaeth</a:t>
            </a:r>
          </a:p>
          <a:p>
            <a:pPr lvl="1"/>
            <a:r>
              <a:rPr lang="cy-GB" dirty="0"/>
              <a:t>Bodloni gweithwyr</a:t>
            </a:r>
          </a:p>
          <a:p>
            <a:pPr lvl="1" algn="r"/>
            <a:r>
              <a:rPr lang="cy-GB" dirty="0"/>
              <a:t>(</a:t>
            </a:r>
            <a:r>
              <a:rPr lang="cy-GB" dirty="0" err="1"/>
              <a:t>Sethuraman</a:t>
            </a:r>
            <a:r>
              <a:rPr lang="cy-GB" dirty="0"/>
              <a:t> a </a:t>
            </a:r>
            <a:r>
              <a:rPr lang="cy-GB" dirty="0" err="1"/>
              <a:t>Suresh</a:t>
            </a:r>
            <a:r>
              <a:rPr lang="cy-GB" dirty="0"/>
              <a:t>, 2014)</a:t>
            </a:r>
            <a:r>
              <a:rPr lang="en-GB" dirty="0"/>
              <a:t> </a:t>
            </a:r>
          </a:p>
          <a:p>
            <a:pPr lvl="1"/>
            <a:endParaRPr lang="en-GB" altLang="en-US" dirty="0"/>
          </a:p>
          <a:p>
            <a:endParaRPr lang="en-GB" altLang="en-US" dirty="0"/>
          </a:p>
          <a:p>
            <a:pPr lvl="1"/>
            <a:endParaRPr lang="en-GB" altLang="en-US" dirty="0"/>
          </a:p>
        </p:txBody>
      </p:sp>
      <p:sp>
        <p:nvSpPr>
          <p:cNvPr id="4" name="Content Placeholder 3">
            <a:extLst>
              <a:ext uri="{FF2B5EF4-FFF2-40B4-BE49-F238E27FC236}">
                <a16:creationId xmlns:a16="http://schemas.microsoft.com/office/drawing/2014/main" id="{0023DF67-DB00-929B-2D54-99A6A070822E}"/>
              </a:ext>
            </a:extLst>
          </p:cNvPr>
          <p:cNvSpPr>
            <a:spLocks noGrp="1"/>
          </p:cNvSpPr>
          <p:nvPr>
            <p:ph sz="half" idx="2"/>
          </p:nvPr>
        </p:nvSpPr>
        <p:spPr/>
        <p:txBody>
          <a:bodyPr>
            <a:normAutofit lnSpcReduction="10000"/>
          </a:bodyPr>
          <a:lstStyle/>
          <a:p>
            <a:r>
              <a:rPr lang="en-GB" dirty="0"/>
              <a:t>5 major functions of leadership</a:t>
            </a:r>
          </a:p>
          <a:p>
            <a:pPr lvl="1"/>
            <a:r>
              <a:rPr lang="en-GB" dirty="0"/>
              <a:t>Create and focus on a vision</a:t>
            </a:r>
          </a:p>
          <a:p>
            <a:pPr lvl="1"/>
            <a:r>
              <a:rPr lang="en-GB" dirty="0"/>
              <a:t>Create a high performance team</a:t>
            </a:r>
          </a:p>
          <a:p>
            <a:pPr lvl="1"/>
            <a:r>
              <a:rPr lang="en-GB" dirty="0"/>
              <a:t>Motivate the team</a:t>
            </a:r>
          </a:p>
          <a:p>
            <a:pPr lvl="1"/>
            <a:r>
              <a:rPr lang="en-GB" dirty="0"/>
              <a:t>Maintain a rapport  and share information</a:t>
            </a:r>
          </a:p>
          <a:p>
            <a:pPr lvl="1"/>
            <a:r>
              <a:rPr lang="en-GB" dirty="0"/>
              <a:t>Satisfy employees</a:t>
            </a:r>
          </a:p>
          <a:p>
            <a:pPr lvl="1" algn="r"/>
            <a:r>
              <a:rPr lang="en-GB" dirty="0"/>
              <a:t>(</a:t>
            </a:r>
            <a:r>
              <a:rPr lang="en-GB" dirty="0" err="1"/>
              <a:t>Sethuraman</a:t>
            </a:r>
            <a:r>
              <a:rPr lang="en-GB" dirty="0"/>
              <a:t> and Suresh, 2014) </a:t>
            </a:r>
          </a:p>
        </p:txBody>
      </p:sp>
    </p:spTree>
    <p:extLst>
      <p:ext uri="{BB962C8B-B14F-4D97-AF65-F5344CB8AC3E}">
        <p14:creationId xmlns:p14="http://schemas.microsoft.com/office/powerpoint/2010/main" val="16442871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normAutofit fontScale="90000"/>
          </a:bodyPr>
          <a:lstStyle/>
          <a:p>
            <a:r>
              <a:rPr lang="en-GB" altLang="en-US" dirty="0" err="1"/>
              <a:t>Ydy</a:t>
            </a:r>
            <a:r>
              <a:rPr lang="en-GB" altLang="en-US" dirty="0"/>
              <a:t> </a:t>
            </a:r>
            <a:r>
              <a:rPr lang="en-GB" altLang="en-US" dirty="0" err="1"/>
              <a:t>Arweinyddiaeth</a:t>
            </a:r>
            <a:r>
              <a:rPr lang="en-GB" altLang="en-US" dirty="0"/>
              <a:t> </a:t>
            </a:r>
            <a:r>
              <a:rPr lang="en-GB" altLang="en-US" dirty="0" err="1"/>
              <a:t>Gyfundrefnol</a:t>
            </a:r>
            <a:r>
              <a:rPr lang="en-GB" altLang="en-US" dirty="0"/>
              <a:t> </a:t>
            </a:r>
            <a:r>
              <a:rPr lang="en-GB" altLang="en-US" dirty="0" err="1"/>
              <a:t>yn</a:t>
            </a:r>
            <a:r>
              <a:rPr lang="en-GB" altLang="en-US" dirty="0"/>
              <a:t> </a:t>
            </a:r>
            <a:r>
              <a:rPr lang="en-GB" altLang="en-US" dirty="0" err="1"/>
              <a:t>bwysig</a:t>
            </a:r>
            <a:r>
              <a:rPr lang="en-GB" altLang="en-US" dirty="0"/>
              <a:t>?</a:t>
            </a:r>
            <a:br>
              <a:rPr lang="en-GB" altLang="en-US" dirty="0"/>
            </a:br>
            <a:r>
              <a:rPr lang="en-GB" altLang="en-US" dirty="0"/>
              <a:t>Is Organisational Leadership important? </a:t>
            </a:r>
            <a:endParaRPr lang="en-US" altLang="en-US" dirty="0"/>
          </a:p>
        </p:txBody>
      </p:sp>
      <p:sp>
        <p:nvSpPr>
          <p:cNvPr id="19459" name="Rectangle 3"/>
          <p:cNvSpPr>
            <a:spLocks noGrp="1" noChangeArrowheads="1"/>
          </p:cNvSpPr>
          <p:nvPr>
            <p:ph sz="half" idx="1"/>
          </p:nvPr>
        </p:nvSpPr>
        <p:spPr/>
        <p:txBody>
          <a:bodyPr>
            <a:normAutofit/>
          </a:bodyPr>
          <a:lstStyle/>
          <a:p>
            <a:r>
              <a:rPr lang="cy-GB" altLang="en-US" dirty="0"/>
              <a:t>Hogan &amp; </a:t>
            </a:r>
            <a:r>
              <a:rPr lang="cy-GB" altLang="en-US" dirty="0" err="1"/>
              <a:t>Kaiser</a:t>
            </a:r>
            <a:r>
              <a:rPr lang="cy-GB" altLang="en-US" dirty="0"/>
              <a:t> (2005)</a:t>
            </a:r>
          </a:p>
          <a:p>
            <a:pPr lvl="1"/>
            <a:r>
              <a:rPr lang="cy-GB" altLang="en-US" dirty="0"/>
              <a:t>Mae arweinyddiaeth yn ymwneud </a:t>
            </a:r>
            <a:r>
              <a:rPr lang="cy-GB" altLang="en-US" dirty="0">
                <a:cs typeface="Calibri" panose="020F0502020204030204" pitchFamily="34" charset="0"/>
              </a:rPr>
              <a:t>â pherfformiad timau, grwpiau a sefydliadau</a:t>
            </a:r>
          </a:p>
          <a:p>
            <a:pPr lvl="1"/>
            <a:r>
              <a:rPr lang="cy-GB" altLang="en-US" dirty="0"/>
              <a:t>Mae arweinyddiaeth dda yn hyrwyddo perfformiad t</a:t>
            </a:r>
            <a:r>
              <a:rPr lang="cy-GB" altLang="en-US" dirty="0">
                <a:cs typeface="Calibri" panose="020F0502020204030204" pitchFamily="34" charset="0"/>
              </a:rPr>
              <a:t>îm</a:t>
            </a:r>
            <a:r>
              <a:rPr lang="cy-GB" altLang="en-US" dirty="0"/>
              <a:t> a gr</a:t>
            </a:r>
            <a:r>
              <a:rPr lang="cy-GB" altLang="en-US" dirty="0">
                <a:cs typeface="Calibri" panose="020F0502020204030204" pitchFamily="34" charset="0"/>
              </a:rPr>
              <a:t>ŵp effeithiol</a:t>
            </a:r>
          </a:p>
          <a:p>
            <a:pPr lvl="1"/>
            <a:r>
              <a:rPr lang="cy-GB" altLang="en-US" dirty="0"/>
              <a:t>Gall rhai nodweddion personoliaeth ragfynegi arweinyddiaeth dda</a:t>
            </a:r>
          </a:p>
          <a:p>
            <a:endParaRPr lang="en-GB" altLang="en-US" dirty="0"/>
          </a:p>
          <a:p>
            <a:pPr lvl="1"/>
            <a:endParaRPr lang="en-GB" altLang="en-US" dirty="0"/>
          </a:p>
        </p:txBody>
      </p:sp>
      <p:sp>
        <p:nvSpPr>
          <p:cNvPr id="4" name="Content Placeholder 3">
            <a:extLst>
              <a:ext uri="{FF2B5EF4-FFF2-40B4-BE49-F238E27FC236}">
                <a16:creationId xmlns:a16="http://schemas.microsoft.com/office/drawing/2014/main" id="{0023DF67-DB00-929B-2D54-99A6A070822E}"/>
              </a:ext>
            </a:extLst>
          </p:cNvPr>
          <p:cNvSpPr>
            <a:spLocks noGrp="1"/>
          </p:cNvSpPr>
          <p:nvPr>
            <p:ph sz="half" idx="2"/>
          </p:nvPr>
        </p:nvSpPr>
        <p:spPr/>
        <p:txBody>
          <a:bodyPr>
            <a:normAutofit/>
          </a:bodyPr>
          <a:lstStyle/>
          <a:p>
            <a:r>
              <a:rPr lang="en-GB" altLang="en-US" dirty="0"/>
              <a:t>Hogan &amp; Kaiser (2005)</a:t>
            </a:r>
          </a:p>
          <a:p>
            <a:pPr lvl="1"/>
            <a:r>
              <a:rPr lang="en-GB" altLang="en-US" dirty="0"/>
              <a:t>Leadership is about the performance of teams, groups and organisations</a:t>
            </a:r>
          </a:p>
          <a:p>
            <a:pPr lvl="1"/>
            <a:r>
              <a:rPr lang="en-GB" altLang="en-US" dirty="0"/>
              <a:t>Good leadership promotes effective team and group performance</a:t>
            </a:r>
          </a:p>
          <a:p>
            <a:pPr lvl="1"/>
            <a:r>
              <a:rPr lang="en-GB" altLang="en-US" dirty="0"/>
              <a:t>Some personality traits can predict good leadership</a:t>
            </a:r>
          </a:p>
          <a:p>
            <a:endParaRPr lang="en-GB" dirty="0"/>
          </a:p>
        </p:txBody>
      </p:sp>
    </p:spTree>
    <p:extLst>
      <p:ext uri="{BB962C8B-B14F-4D97-AF65-F5344CB8AC3E}">
        <p14:creationId xmlns:p14="http://schemas.microsoft.com/office/powerpoint/2010/main" val="21740308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normAutofit fontScale="90000"/>
          </a:bodyPr>
          <a:lstStyle/>
          <a:p>
            <a:r>
              <a:rPr lang="en-GB" altLang="en-US" dirty="0" err="1"/>
              <a:t>Ymagwedd</a:t>
            </a:r>
            <a:r>
              <a:rPr lang="en-GB" altLang="en-US" dirty="0"/>
              <a:t> </a:t>
            </a:r>
            <a:r>
              <a:rPr lang="en-GB" altLang="en-US" dirty="0" err="1"/>
              <a:t>Nodweddion</a:t>
            </a:r>
            <a:r>
              <a:rPr lang="en-GB" altLang="en-US" dirty="0"/>
              <a:t> </a:t>
            </a:r>
            <a:r>
              <a:rPr lang="en-GB" altLang="en-US" dirty="0" err="1"/>
              <a:t>Cynnar</a:t>
            </a:r>
            <a:br>
              <a:rPr lang="en-GB" altLang="en-US" dirty="0"/>
            </a:br>
            <a:r>
              <a:rPr lang="en-GB" altLang="en-US" dirty="0"/>
              <a:t>Early Trait Approach</a:t>
            </a:r>
            <a:endParaRPr lang="en-US" altLang="en-US" dirty="0"/>
          </a:p>
        </p:txBody>
      </p:sp>
      <p:sp>
        <p:nvSpPr>
          <p:cNvPr id="23555" name="Rectangle 3"/>
          <p:cNvSpPr>
            <a:spLocks noGrp="1" noChangeArrowheads="1"/>
          </p:cNvSpPr>
          <p:nvPr>
            <p:ph sz="half" idx="1"/>
          </p:nvPr>
        </p:nvSpPr>
        <p:spPr/>
        <p:txBody>
          <a:bodyPr>
            <a:normAutofit fontScale="47500" lnSpcReduction="20000"/>
          </a:bodyPr>
          <a:lstStyle/>
          <a:p>
            <a:r>
              <a:rPr lang="cy-GB" altLang="en-US" sz="2600" dirty="0" err="1"/>
              <a:t>Stogdill</a:t>
            </a:r>
            <a:r>
              <a:rPr lang="cy-GB" altLang="en-US" sz="2600" dirty="0"/>
              <a:t> (1948)</a:t>
            </a:r>
          </a:p>
          <a:p>
            <a:pPr lvl="1"/>
            <a:r>
              <a:rPr lang="cy-GB" altLang="en-US" sz="2600" dirty="0"/>
              <a:t>adolygiad o dros 100 o astudiaethau yn y 1930au a 1940au</a:t>
            </a:r>
          </a:p>
          <a:p>
            <a:pPr lvl="1"/>
            <a:r>
              <a:rPr lang="cy-GB" altLang="en-US" sz="2600" dirty="0"/>
              <a:t>Estyniad ar y ddamcaniaeth Dyn Mawr (‘</a:t>
            </a:r>
            <a:r>
              <a:rPr lang="cy-GB" altLang="en-US" sz="2600" dirty="0" err="1"/>
              <a:t>Great</a:t>
            </a:r>
            <a:r>
              <a:rPr lang="cy-GB" altLang="en-US" sz="2600" dirty="0"/>
              <a:t> Man </a:t>
            </a:r>
            <a:r>
              <a:rPr lang="cy-GB" altLang="en-US" sz="2600" dirty="0" err="1"/>
              <a:t>Theory</a:t>
            </a:r>
            <a:r>
              <a:rPr lang="cy-GB" altLang="en-US" sz="2600" dirty="0"/>
              <a:t>’)</a:t>
            </a:r>
          </a:p>
          <a:p>
            <a:pPr lvl="1"/>
            <a:r>
              <a:rPr lang="cy-GB" altLang="en-US" sz="2600" dirty="0"/>
              <a:t>Roedd nodweddion a gysylltwyd </a:t>
            </a:r>
            <a:r>
              <a:rPr lang="cy-GB" altLang="en-US" sz="2600" dirty="0">
                <a:cs typeface="Calibri" panose="020F0502020204030204" pitchFamily="34" charset="0"/>
              </a:rPr>
              <a:t>ag arweinyddiaeth yn cynnwys</a:t>
            </a:r>
            <a:r>
              <a:rPr lang="cy-GB" altLang="en-US" sz="2600" dirty="0"/>
              <a:t>:</a:t>
            </a:r>
          </a:p>
          <a:p>
            <a:pPr lvl="2"/>
            <a:r>
              <a:rPr lang="cy-GB" altLang="en-US" sz="2600" dirty="0"/>
              <a:t>Hunan-hyder</a:t>
            </a:r>
          </a:p>
          <a:p>
            <a:pPr lvl="2"/>
            <a:r>
              <a:rPr lang="cy-GB" altLang="en-US" sz="2600" dirty="0"/>
              <a:t>Goruchafiaeth</a:t>
            </a:r>
          </a:p>
          <a:p>
            <a:pPr lvl="2"/>
            <a:r>
              <a:rPr lang="cy-GB" altLang="en-US" sz="2600" dirty="0"/>
              <a:t>Diplomyddiaeth</a:t>
            </a:r>
          </a:p>
          <a:p>
            <a:pPr lvl="2"/>
            <a:r>
              <a:rPr lang="cy-GB" altLang="en-US" sz="2600" dirty="0"/>
              <a:t>Allblygedd</a:t>
            </a:r>
          </a:p>
          <a:p>
            <a:pPr lvl="2"/>
            <a:r>
              <a:rPr lang="cy-GB" altLang="en-US" sz="2600" dirty="0"/>
              <a:t>Deallusrwydd</a:t>
            </a:r>
          </a:p>
          <a:p>
            <a:pPr lvl="2"/>
            <a:r>
              <a:rPr lang="cy-GB" altLang="en-US" sz="2600" dirty="0"/>
              <a:t>Cyfrifoldeb</a:t>
            </a:r>
          </a:p>
          <a:p>
            <a:r>
              <a:rPr lang="cy-GB" altLang="en-US" sz="2500" dirty="0"/>
              <a:t>Ond wedi’i ddylanwadu/gymedroli bob tro gan ffactorau </a:t>
            </a:r>
            <a:r>
              <a:rPr lang="cy-GB" altLang="en-US" sz="2500" dirty="0" err="1"/>
              <a:t>sefyllfaol</a:t>
            </a:r>
            <a:endParaRPr lang="cy-GB" altLang="en-US" sz="2500" dirty="0"/>
          </a:p>
          <a:p>
            <a:pPr lvl="1"/>
            <a:endParaRPr lang="en-GB" altLang="en-US" dirty="0"/>
          </a:p>
          <a:p>
            <a:endParaRPr lang="en-GB" altLang="en-US" dirty="0"/>
          </a:p>
          <a:p>
            <a:pPr lvl="1"/>
            <a:endParaRPr lang="en-US" altLang="en-US" dirty="0"/>
          </a:p>
        </p:txBody>
      </p:sp>
      <p:sp>
        <p:nvSpPr>
          <p:cNvPr id="4" name="Content Placeholder 3">
            <a:extLst>
              <a:ext uri="{FF2B5EF4-FFF2-40B4-BE49-F238E27FC236}">
                <a16:creationId xmlns:a16="http://schemas.microsoft.com/office/drawing/2014/main" id="{80159072-6CBB-42D0-79DA-EE826E29AD8E}"/>
              </a:ext>
            </a:extLst>
          </p:cNvPr>
          <p:cNvSpPr>
            <a:spLocks noGrp="1"/>
          </p:cNvSpPr>
          <p:nvPr>
            <p:ph sz="half" idx="2"/>
          </p:nvPr>
        </p:nvSpPr>
        <p:spPr/>
        <p:txBody>
          <a:bodyPr>
            <a:normAutofit fontScale="47500" lnSpcReduction="20000"/>
          </a:bodyPr>
          <a:lstStyle/>
          <a:p>
            <a:r>
              <a:rPr lang="en-GB" altLang="en-US" sz="2600" dirty="0"/>
              <a:t>Stogdill (1948)</a:t>
            </a:r>
          </a:p>
          <a:p>
            <a:pPr lvl="1"/>
            <a:r>
              <a:rPr lang="en-GB" altLang="en-US" sz="2600" dirty="0"/>
              <a:t>review of over 100 studies in 1930’s &amp; 1940’s</a:t>
            </a:r>
          </a:p>
          <a:p>
            <a:pPr lvl="1"/>
            <a:r>
              <a:rPr lang="en-GB" altLang="en-US" sz="2600" dirty="0"/>
              <a:t>Extension of the Great Man hypothesis</a:t>
            </a:r>
          </a:p>
          <a:p>
            <a:pPr lvl="1"/>
            <a:r>
              <a:rPr lang="en-GB" altLang="en-US" sz="2600" dirty="0"/>
              <a:t>Traits associated with leadership included:</a:t>
            </a:r>
          </a:p>
          <a:p>
            <a:pPr lvl="2"/>
            <a:r>
              <a:rPr lang="en-GB" altLang="en-US" sz="2600" dirty="0"/>
              <a:t>Self-confidence</a:t>
            </a:r>
          </a:p>
          <a:p>
            <a:pPr lvl="2"/>
            <a:r>
              <a:rPr lang="en-GB" altLang="en-US" sz="2600" dirty="0"/>
              <a:t>Dominance</a:t>
            </a:r>
          </a:p>
          <a:p>
            <a:pPr lvl="2"/>
            <a:r>
              <a:rPr lang="en-GB" altLang="en-US" sz="2600" dirty="0"/>
              <a:t>Diplomacy</a:t>
            </a:r>
          </a:p>
          <a:p>
            <a:pPr lvl="2"/>
            <a:r>
              <a:rPr lang="en-GB" altLang="en-US" sz="2600" dirty="0"/>
              <a:t>Extraversion</a:t>
            </a:r>
          </a:p>
          <a:p>
            <a:pPr lvl="2"/>
            <a:r>
              <a:rPr lang="en-GB" altLang="en-US" sz="2600" dirty="0"/>
              <a:t>Intelligence</a:t>
            </a:r>
          </a:p>
          <a:p>
            <a:pPr lvl="2"/>
            <a:r>
              <a:rPr lang="en-GB" altLang="en-US" sz="2600" dirty="0"/>
              <a:t>Responsibility</a:t>
            </a:r>
          </a:p>
          <a:p>
            <a:r>
              <a:rPr lang="en-GB" altLang="en-US" sz="2600" dirty="0"/>
              <a:t>But always influenced/moderated by situational factors</a:t>
            </a:r>
          </a:p>
          <a:p>
            <a:endParaRPr lang="en-GB" dirty="0"/>
          </a:p>
        </p:txBody>
      </p:sp>
    </p:spTree>
    <p:extLst>
      <p:ext uri="{BB962C8B-B14F-4D97-AF65-F5344CB8AC3E}">
        <p14:creationId xmlns:p14="http://schemas.microsoft.com/office/powerpoint/2010/main" val="36618123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normAutofit fontScale="90000"/>
          </a:bodyPr>
          <a:lstStyle/>
          <a:p>
            <a:r>
              <a:rPr lang="en-GB" altLang="en-US" dirty="0" err="1"/>
              <a:t>Deallusrwydd</a:t>
            </a:r>
            <a:r>
              <a:rPr lang="en-GB" altLang="en-US" dirty="0"/>
              <a:t> ac </a:t>
            </a:r>
            <a:r>
              <a:rPr lang="en-GB" altLang="en-US" dirty="0" err="1"/>
              <a:t>Arweinyddiaeth</a:t>
            </a:r>
            <a:br>
              <a:rPr lang="en-GB" altLang="en-US" dirty="0"/>
            </a:br>
            <a:r>
              <a:rPr lang="en-GB" altLang="en-US" dirty="0"/>
              <a:t>Intelligence &amp; Leadership</a:t>
            </a:r>
          </a:p>
        </p:txBody>
      </p:sp>
      <p:sp>
        <p:nvSpPr>
          <p:cNvPr id="7" name="Content Placeholder 6">
            <a:extLst>
              <a:ext uri="{FF2B5EF4-FFF2-40B4-BE49-F238E27FC236}">
                <a16:creationId xmlns:a16="http://schemas.microsoft.com/office/drawing/2014/main" id="{8684D383-0BE1-91DC-783D-29B76229FD0A}"/>
              </a:ext>
            </a:extLst>
          </p:cNvPr>
          <p:cNvSpPr>
            <a:spLocks noGrp="1"/>
          </p:cNvSpPr>
          <p:nvPr>
            <p:ph sz="half" idx="1"/>
          </p:nvPr>
        </p:nvSpPr>
        <p:spPr/>
        <p:txBody>
          <a:bodyPr>
            <a:normAutofit fontScale="92500" lnSpcReduction="10000"/>
          </a:bodyPr>
          <a:lstStyle/>
          <a:p>
            <a:r>
              <a:rPr lang="cy-GB" altLang="en-US" dirty="0"/>
              <a:t>Awgrymodd astudiaethau ymchwil cynnar y gall bod deallusrwydd yn gysylltiedig ag arweinyddiaeth dda</a:t>
            </a:r>
          </a:p>
          <a:p>
            <a:pPr lvl="1"/>
            <a:r>
              <a:rPr lang="cy-GB" altLang="en-US" dirty="0" err="1"/>
              <a:t>Lord</a:t>
            </a:r>
            <a:r>
              <a:rPr lang="cy-GB" altLang="en-US" dirty="0"/>
              <a:t> </a:t>
            </a:r>
            <a:r>
              <a:rPr lang="cy-GB" altLang="en-US" dirty="0" err="1"/>
              <a:t>et</a:t>
            </a:r>
            <a:r>
              <a:rPr lang="cy-GB" altLang="en-US" dirty="0"/>
              <a:t> </a:t>
            </a:r>
            <a:r>
              <a:rPr lang="cy-GB" altLang="en-US" dirty="0" err="1"/>
              <a:t>al</a:t>
            </a:r>
            <a:r>
              <a:rPr lang="cy-GB" altLang="en-US" dirty="0"/>
              <a:t>. (1986)</a:t>
            </a:r>
          </a:p>
          <a:p>
            <a:endParaRPr lang="cy-GB" altLang="en-US" dirty="0"/>
          </a:p>
          <a:p>
            <a:r>
              <a:rPr lang="cy-GB" altLang="en-US" dirty="0"/>
              <a:t>Dengys meta-ddadansoddiadau diweddar ddilysrwydd rhagfynegi isel ar gyfer deallusrwydd ac arweinyddiaeth e.e. Judge </a:t>
            </a:r>
            <a:r>
              <a:rPr lang="cy-GB" altLang="en-US" dirty="0" err="1"/>
              <a:t>et</a:t>
            </a:r>
            <a:r>
              <a:rPr lang="cy-GB" altLang="en-US" dirty="0"/>
              <a:t> </a:t>
            </a:r>
            <a:r>
              <a:rPr lang="cy-GB" altLang="en-US" dirty="0" err="1"/>
              <a:t>al</a:t>
            </a:r>
            <a:r>
              <a:rPr lang="cy-GB" altLang="en-US" dirty="0"/>
              <a:t>. (2004)</a:t>
            </a:r>
            <a:endParaRPr lang="cy-GB" dirty="0"/>
          </a:p>
          <a:p>
            <a:endParaRPr lang="en-GB" dirty="0"/>
          </a:p>
        </p:txBody>
      </p:sp>
      <p:sp>
        <p:nvSpPr>
          <p:cNvPr id="4" name="Content Placeholder 3">
            <a:extLst>
              <a:ext uri="{FF2B5EF4-FFF2-40B4-BE49-F238E27FC236}">
                <a16:creationId xmlns:a16="http://schemas.microsoft.com/office/drawing/2014/main" id="{0D4D0C34-2541-F298-B9AC-E2C8F62D3D53}"/>
              </a:ext>
            </a:extLst>
          </p:cNvPr>
          <p:cNvSpPr>
            <a:spLocks noGrp="1"/>
          </p:cNvSpPr>
          <p:nvPr>
            <p:ph sz="half" idx="2"/>
          </p:nvPr>
        </p:nvSpPr>
        <p:spPr/>
        <p:txBody>
          <a:bodyPr>
            <a:normAutofit fontScale="92500" lnSpcReduction="10000"/>
          </a:bodyPr>
          <a:lstStyle/>
          <a:p>
            <a:r>
              <a:rPr lang="en-GB" altLang="en-US" dirty="0"/>
              <a:t>Early research studies suggested intelligence may be associated with good leadership</a:t>
            </a:r>
          </a:p>
          <a:p>
            <a:pPr lvl="1"/>
            <a:r>
              <a:rPr lang="en-GB" altLang="en-US" dirty="0"/>
              <a:t>Lord et al. (1986)</a:t>
            </a:r>
          </a:p>
          <a:p>
            <a:endParaRPr lang="en-GB" altLang="en-US" dirty="0"/>
          </a:p>
          <a:p>
            <a:r>
              <a:rPr lang="en-GB" altLang="en-US" dirty="0"/>
              <a:t>Recent meta-analyses indicate low predictive validity for intelligence and leadership e.g. Judge et al. (2004)</a:t>
            </a:r>
            <a:endParaRPr lang="en-GB" dirty="0"/>
          </a:p>
        </p:txBody>
      </p:sp>
    </p:spTree>
    <p:extLst>
      <p:ext uri="{BB962C8B-B14F-4D97-AF65-F5344CB8AC3E}">
        <p14:creationId xmlns:p14="http://schemas.microsoft.com/office/powerpoint/2010/main" val="34678693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normAutofit fontScale="90000"/>
          </a:bodyPr>
          <a:lstStyle/>
          <a:p>
            <a:r>
              <a:rPr lang="en-GB" dirty="0" err="1"/>
              <a:t>Deallusrwydd</a:t>
            </a:r>
            <a:r>
              <a:rPr lang="en-GB" dirty="0"/>
              <a:t> ac </a:t>
            </a:r>
            <a:r>
              <a:rPr lang="en-GB" dirty="0" err="1"/>
              <a:t>Arwenyddiaeth</a:t>
            </a:r>
            <a:br>
              <a:rPr lang="en-GB" dirty="0"/>
            </a:br>
            <a:r>
              <a:rPr lang="en-GB" dirty="0"/>
              <a:t>Intelligence &amp; Leadership</a:t>
            </a:r>
          </a:p>
        </p:txBody>
      </p:sp>
      <p:sp>
        <p:nvSpPr>
          <p:cNvPr id="3" name="Content Placeholder 2"/>
          <p:cNvSpPr>
            <a:spLocks noGrp="1"/>
          </p:cNvSpPr>
          <p:nvPr>
            <p:ph sz="half" idx="1"/>
          </p:nvPr>
        </p:nvSpPr>
        <p:spPr/>
        <p:txBody>
          <a:bodyPr>
            <a:normAutofit fontScale="85000" lnSpcReduction="10000"/>
          </a:bodyPr>
          <a:lstStyle/>
          <a:p>
            <a:r>
              <a:rPr lang="cy-GB" dirty="0"/>
              <a:t>Mae ffactorau cymedroli wedi’u nodi yn y cyswllt rhwng arweinyddiaeth-deallusrwydd (Judge </a:t>
            </a:r>
            <a:r>
              <a:rPr lang="cy-GB" dirty="0" err="1"/>
              <a:t>et</a:t>
            </a:r>
            <a:r>
              <a:rPr lang="cy-GB" dirty="0"/>
              <a:t> </a:t>
            </a:r>
            <a:r>
              <a:rPr lang="cy-GB" dirty="0" err="1"/>
              <a:t>al</a:t>
            </a:r>
            <a:r>
              <a:rPr lang="cy-GB" dirty="0"/>
              <a:t>., 2004)</a:t>
            </a:r>
          </a:p>
          <a:p>
            <a:endParaRPr lang="cy-GB" dirty="0"/>
          </a:p>
          <a:p>
            <a:r>
              <a:rPr lang="cy-GB" dirty="0"/>
              <a:t>Mae cydberthynasau rhwng deallusrwydd ac arweinyddiaeth yn amrywio yn </a:t>
            </a:r>
            <a:r>
              <a:rPr lang="cy-GB" dirty="0">
                <a:cs typeface="Calibri" panose="020F0502020204030204" pitchFamily="34" charset="0"/>
              </a:rPr>
              <a:t>ôl sut caiff arweinyddiaeth ei diffinio/mesur e.e </a:t>
            </a:r>
            <a:endParaRPr lang="cy-GB" dirty="0"/>
          </a:p>
          <a:p>
            <a:pPr lvl="1"/>
            <a:r>
              <a:rPr lang="cy-GB" dirty="0"/>
              <a:t>perfformiad gr</a:t>
            </a:r>
            <a:r>
              <a:rPr lang="cy-GB" dirty="0">
                <a:cs typeface="Calibri" panose="020F0502020204030204" pitchFamily="34" charset="0"/>
              </a:rPr>
              <a:t>ŵp </a:t>
            </a:r>
            <a:r>
              <a:rPr lang="cy-GB" dirty="0" err="1">
                <a:cs typeface="Calibri" panose="020F0502020204030204" pitchFamily="34" charset="0"/>
              </a:rPr>
              <a:t>canfyddedig</a:t>
            </a:r>
            <a:endParaRPr lang="cy-GB" dirty="0"/>
          </a:p>
          <a:p>
            <a:pPr lvl="1"/>
            <a:r>
              <a:rPr lang="cy-GB" dirty="0"/>
              <a:t>effeithiolrwydd gwrthrychol</a:t>
            </a:r>
          </a:p>
          <a:p>
            <a:pPr lvl="1"/>
            <a:endParaRPr lang="en-GB" dirty="0"/>
          </a:p>
          <a:p>
            <a:endParaRPr lang="en-GB" dirty="0"/>
          </a:p>
          <a:p>
            <a:endParaRPr lang="en-GB" dirty="0"/>
          </a:p>
        </p:txBody>
      </p:sp>
      <p:sp>
        <p:nvSpPr>
          <p:cNvPr id="6" name="Content Placeholder 5">
            <a:extLst>
              <a:ext uri="{FF2B5EF4-FFF2-40B4-BE49-F238E27FC236}">
                <a16:creationId xmlns:a16="http://schemas.microsoft.com/office/drawing/2014/main" id="{147583C0-CFD6-27FB-DB4B-5E0859DEDD37}"/>
              </a:ext>
            </a:extLst>
          </p:cNvPr>
          <p:cNvSpPr>
            <a:spLocks noGrp="1"/>
          </p:cNvSpPr>
          <p:nvPr>
            <p:ph sz="half" idx="2"/>
          </p:nvPr>
        </p:nvSpPr>
        <p:spPr/>
        <p:txBody>
          <a:bodyPr>
            <a:normAutofit fontScale="85000" lnSpcReduction="10000"/>
          </a:bodyPr>
          <a:lstStyle/>
          <a:p>
            <a:r>
              <a:rPr lang="en-GB" dirty="0"/>
              <a:t>Moderating factors have been identified in the leadership-intelligence link (Judge et al., 2004)</a:t>
            </a:r>
          </a:p>
          <a:p>
            <a:endParaRPr lang="en-GB" dirty="0"/>
          </a:p>
          <a:p>
            <a:r>
              <a:rPr lang="en-GB" dirty="0"/>
              <a:t>Correlations between intelligence and leadership vary depending upon</a:t>
            </a:r>
          </a:p>
          <a:p>
            <a:r>
              <a:rPr lang="en-GB" dirty="0"/>
              <a:t> how leadership is defined/measured e.g.</a:t>
            </a:r>
          </a:p>
          <a:p>
            <a:pPr lvl="1"/>
            <a:r>
              <a:rPr lang="en-GB" dirty="0"/>
              <a:t>perceived group performance</a:t>
            </a:r>
          </a:p>
          <a:p>
            <a:pPr lvl="1"/>
            <a:r>
              <a:rPr lang="en-GB" dirty="0"/>
              <a:t>Objective effectiveness</a:t>
            </a:r>
          </a:p>
          <a:p>
            <a:endParaRPr lang="en-GB" dirty="0"/>
          </a:p>
        </p:txBody>
      </p:sp>
    </p:spTree>
    <p:extLst>
      <p:ext uri="{BB962C8B-B14F-4D97-AF65-F5344CB8AC3E}">
        <p14:creationId xmlns:p14="http://schemas.microsoft.com/office/powerpoint/2010/main" val="19036431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4"/>
          <p:cNvSpPr>
            <a:spLocks noGrp="1" noChangeArrowheads="1"/>
          </p:cNvSpPr>
          <p:nvPr>
            <p:ph type="title"/>
          </p:nvPr>
        </p:nvSpPr>
        <p:spPr/>
        <p:txBody>
          <a:bodyPr>
            <a:normAutofit fontScale="90000"/>
          </a:bodyPr>
          <a:lstStyle/>
          <a:p>
            <a:r>
              <a:rPr lang="en-US" altLang="en-US" dirty="0" err="1"/>
              <a:t>Arweinyddiaeth</a:t>
            </a:r>
            <a:r>
              <a:rPr lang="en-US" altLang="en-US" dirty="0"/>
              <a:t> a </a:t>
            </a:r>
            <a:r>
              <a:rPr lang="en-US" altLang="en-US" dirty="0" err="1"/>
              <a:t>Phersonoliaeth</a:t>
            </a:r>
            <a:br>
              <a:rPr lang="en-US" altLang="en-US" dirty="0"/>
            </a:br>
            <a:r>
              <a:rPr lang="en-US" altLang="en-US" dirty="0"/>
              <a:t>Leadership &amp; Personality</a:t>
            </a:r>
          </a:p>
        </p:txBody>
      </p:sp>
      <p:sp>
        <p:nvSpPr>
          <p:cNvPr id="10" name="Content Placeholder 9">
            <a:extLst>
              <a:ext uri="{FF2B5EF4-FFF2-40B4-BE49-F238E27FC236}">
                <a16:creationId xmlns:a16="http://schemas.microsoft.com/office/drawing/2014/main" id="{766358FB-5FE2-9818-B3F1-13BACAA2F1FF}"/>
              </a:ext>
            </a:extLst>
          </p:cNvPr>
          <p:cNvSpPr>
            <a:spLocks noGrp="1"/>
          </p:cNvSpPr>
          <p:nvPr>
            <p:ph sz="half" idx="1"/>
          </p:nvPr>
        </p:nvSpPr>
        <p:spPr/>
        <p:txBody>
          <a:bodyPr>
            <a:normAutofit fontScale="55000" lnSpcReduction="20000"/>
          </a:bodyPr>
          <a:lstStyle/>
          <a:p>
            <a:r>
              <a:rPr lang="cy-GB" altLang="en-US" dirty="0"/>
              <a:t>Judge </a:t>
            </a:r>
            <a:r>
              <a:rPr lang="cy-GB" altLang="en-US" dirty="0" err="1"/>
              <a:t>et</a:t>
            </a:r>
            <a:r>
              <a:rPr lang="cy-GB" altLang="en-US" dirty="0"/>
              <a:t> </a:t>
            </a:r>
            <a:r>
              <a:rPr lang="cy-GB" altLang="en-US" dirty="0" err="1"/>
              <a:t>al</a:t>
            </a:r>
            <a:r>
              <a:rPr lang="cy-GB" altLang="en-US" dirty="0"/>
              <a:t>. (2002) Personoliaeth ac Arweinyddiaeth</a:t>
            </a:r>
          </a:p>
          <a:p>
            <a:r>
              <a:rPr lang="cy-GB" altLang="en-US" dirty="0"/>
              <a:t>cydberthnasau gydag arweinyddiaeth</a:t>
            </a:r>
          </a:p>
          <a:p>
            <a:pPr lvl="1"/>
            <a:r>
              <a:rPr lang="cy-GB" altLang="en-US" dirty="0"/>
              <a:t>Meta-ddadansoddi gan ddefnyddio’r 5 Mawr</a:t>
            </a:r>
          </a:p>
          <a:p>
            <a:pPr lvl="1"/>
            <a:r>
              <a:rPr lang="cy-GB" altLang="en-US" dirty="0" err="1"/>
              <a:t>Niwrotiaeth</a:t>
            </a:r>
            <a:endParaRPr lang="cy-GB" altLang="en-US" dirty="0"/>
          </a:p>
          <a:p>
            <a:pPr lvl="1"/>
            <a:r>
              <a:rPr lang="cy-GB" altLang="en-US" dirty="0"/>
              <a:t>Allblygedd</a:t>
            </a:r>
          </a:p>
          <a:p>
            <a:pPr lvl="1"/>
            <a:r>
              <a:rPr lang="cy-GB" altLang="en-US" dirty="0"/>
              <a:t>Bod yn agored i brofiadau</a:t>
            </a:r>
          </a:p>
          <a:p>
            <a:pPr lvl="1"/>
            <a:r>
              <a:rPr lang="cy-GB" altLang="en-US" dirty="0"/>
              <a:t>Natur ddymunol</a:t>
            </a:r>
          </a:p>
          <a:p>
            <a:pPr lvl="1"/>
            <a:r>
              <a:rPr lang="cy-GB" altLang="en-US" dirty="0" err="1"/>
              <a:t>Cydwybodolrwyddd</a:t>
            </a:r>
            <a:endParaRPr lang="cy-GB" altLang="en-US" dirty="0"/>
          </a:p>
          <a:p>
            <a:r>
              <a:rPr lang="cy-GB" altLang="en-US" dirty="0"/>
              <a:t>Ystyriwyd bod allblygedd yn ragfynegydd cyffredinol cyson ar draws lleoliadau a meini prawf (effeithiolrwydd arweinydd a dyfodiad arweinydd)</a:t>
            </a:r>
          </a:p>
          <a:p>
            <a:r>
              <a:rPr lang="cy-GB" altLang="en-US" dirty="0"/>
              <a:t>Cydberthynasau Niferus– yn dangos cefnogaeth gref ar gyfer y safbwynt nodweddion arweinydd</a:t>
            </a:r>
          </a:p>
          <a:p>
            <a:endParaRPr lang="en-GB" dirty="0"/>
          </a:p>
        </p:txBody>
      </p:sp>
      <p:sp>
        <p:nvSpPr>
          <p:cNvPr id="4" name="Content Placeholder 3">
            <a:extLst>
              <a:ext uri="{FF2B5EF4-FFF2-40B4-BE49-F238E27FC236}">
                <a16:creationId xmlns:a16="http://schemas.microsoft.com/office/drawing/2014/main" id="{8B7523B1-B983-631F-19D2-34E11157B596}"/>
              </a:ext>
            </a:extLst>
          </p:cNvPr>
          <p:cNvSpPr>
            <a:spLocks noGrp="1"/>
          </p:cNvSpPr>
          <p:nvPr>
            <p:ph sz="half" idx="2"/>
          </p:nvPr>
        </p:nvSpPr>
        <p:spPr/>
        <p:txBody>
          <a:bodyPr>
            <a:normAutofit fontScale="55000" lnSpcReduction="20000"/>
          </a:bodyPr>
          <a:lstStyle/>
          <a:p>
            <a:r>
              <a:rPr lang="en-GB" altLang="en-US" dirty="0"/>
              <a:t>Judge et al. (2002) Personality &amp; Leadership</a:t>
            </a:r>
          </a:p>
          <a:p>
            <a:r>
              <a:rPr lang="en-GB" altLang="en-US" dirty="0"/>
              <a:t>correlations with leadership</a:t>
            </a:r>
          </a:p>
          <a:p>
            <a:pPr lvl="1"/>
            <a:r>
              <a:rPr lang="en-GB" altLang="en-US" dirty="0"/>
              <a:t>Meta-analysis using Big 5</a:t>
            </a:r>
          </a:p>
          <a:p>
            <a:pPr lvl="1"/>
            <a:r>
              <a:rPr lang="en-GB" altLang="en-US" dirty="0"/>
              <a:t>Neuroticism</a:t>
            </a:r>
          </a:p>
          <a:p>
            <a:pPr lvl="1"/>
            <a:r>
              <a:rPr lang="en-GB" altLang="en-US" dirty="0"/>
              <a:t>Extraversion</a:t>
            </a:r>
          </a:p>
          <a:p>
            <a:pPr lvl="1"/>
            <a:r>
              <a:rPr lang="en-GB" altLang="en-US" dirty="0"/>
              <a:t>Openness to experience </a:t>
            </a:r>
          </a:p>
          <a:p>
            <a:pPr lvl="1"/>
            <a:r>
              <a:rPr lang="en-GB" altLang="en-US" dirty="0"/>
              <a:t>Agreeableness </a:t>
            </a:r>
          </a:p>
          <a:p>
            <a:pPr lvl="1"/>
            <a:r>
              <a:rPr lang="en-GB" altLang="en-US" dirty="0"/>
              <a:t>Conscientiousness</a:t>
            </a:r>
          </a:p>
          <a:p>
            <a:r>
              <a:rPr lang="en-GB" altLang="en-US" dirty="0"/>
              <a:t>Extraversion was consistent general predictor across settings &amp; criteria (leader effectiveness &amp; leader emergence)</a:t>
            </a:r>
          </a:p>
          <a:p>
            <a:r>
              <a:rPr lang="en-GB" altLang="en-US" dirty="0"/>
              <a:t>Multiple Correlation – indicating strong support for the leader trait perspective</a:t>
            </a:r>
          </a:p>
        </p:txBody>
      </p:sp>
    </p:spTree>
    <p:extLst>
      <p:ext uri="{BB962C8B-B14F-4D97-AF65-F5344CB8AC3E}">
        <p14:creationId xmlns:p14="http://schemas.microsoft.com/office/powerpoint/2010/main" val="5359644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4"/>
          <p:cNvSpPr>
            <a:spLocks noGrp="1" noChangeArrowheads="1"/>
          </p:cNvSpPr>
          <p:nvPr>
            <p:ph type="title"/>
          </p:nvPr>
        </p:nvSpPr>
        <p:spPr/>
        <p:txBody>
          <a:bodyPr>
            <a:normAutofit fontScale="90000"/>
          </a:bodyPr>
          <a:lstStyle/>
          <a:p>
            <a:r>
              <a:rPr lang="en-US" altLang="en-US" dirty="0" err="1"/>
              <a:t>Arweinyddiaeth</a:t>
            </a:r>
            <a:r>
              <a:rPr lang="en-US" altLang="en-US" dirty="0"/>
              <a:t> a </a:t>
            </a:r>
            <a:r>
              <a:rPr lang="en-US" altLang="en-US" dirty="0" err="1"/>
              <a:t>Phersonoliaeth</a:t>
            </a:r>
            <a:br>
              <a:rPr lang="en-US" altLang="en-US" dirty="0"/>
            </a:br>
            <a:r>
              <a:rPr lang="en-US" altLang="en-US" dirty="0"/>
              <a:t>Leadership &amp; Personality</a:t>
            </a:r>
          </a:p>
        </p:txBody>
      </p:sp>
      <p:sp>
        <p:nvSpPr>
          <p:cNvPr id="4" name="Content Placeholder 3"/>
          <p:cNvSpPr>
            <a:spLocks noGrp="1"/>
          </p:cNvSpPr>
          <p:nvPr>
            <p:ph sz="half" idx="1"/>
          </p:nvPr>
        </p:nvSpPr>
        <p:spPr/>
        <p:txBody>
          <a:bodyPr>
            <a:normAutofit fontScale="70000" lnSpcReduction="20000"/>
          </a:bodyPr>
          <a:lstStyle/>
          <a:p>
            <a:r>
              <a:rPr lang="cy-GB" dirty="0"/>
              <a:t>Bono &amp; Judge (2004)</a:t>
            </a:r>
          </a:p>
          <a:p>
            <a:pPr lvl="1"/>
            <a:r>
              <a:rPr lang="cy-GB" dirty="0"/>
              <a:t>Perthnasau rhwng nodweddion personoliaeth a chyfraddau arweinyddiaeth drawsnewidiol a </a:t>
            </a:r>
            <a:r>
              <a:rPr lang="cy-GB" dirty="0" err="1"/>
              <a:t>rhyngweithredol</a:t>
            </a:r>
            <a:endParaRPr lang="cy-GB" dirty="0"/>
          </a:p>
          <a:p>
            <a:r>
              <a:rPr lang="cy-GB" dirty="0"/>
              <a:t>Arweinyddiaeth drawsnewidiol: </a:t>
            </a:r>
          </a:p>
          <a:p>
            <a:pPr lvl="1"/>
            <a:r>
              <a:rPr lang="cy-GB" dirty="0"/>
              <a:t>Allblygedd yw’r cydberthynas </a:t>
            </a:r>
            <a:r>
              <a:rPr lang="cy-GB" dirty="0" err="1"/>
              <a:t>gryfaf</a:t>
            </a:r>
            <a:endParaRPr lang="cy-GB" dirty="0"/>
          </a:p>
          <a:p>
            <a:pPr lvl="1"/>
            <a:r>
              <a:rPr lang="cy-GB" dirty="0"/>
              <a:t>Cysylltiad negyddol gan </a:t>
            </a:r>
            <a:r>
              <a:rPr lang="cy-GB" dirty="0" err="1"/>
              <a:t>Niwrotiaeth</a:t>
            </a:r>
            <a:endParaRPr lang="cy-GB" dirty="0"/>
          </a:p>
          <a:p>
            <a:r>
              <a:rPr lang="cy-GB" dirty="0"/>
              <a:t>Arweinyddiaeth </a:t>
            </a:r>
            <a:r>
              <a:rPr lang="cy-GB" dirty="0" err="1"/>
              <a:t>ryngweithredol</a:t>
            </a:r>
            <a:r>
              <a:rPr lang="cy-GB" dirty="0"/>
              <a:t>:</a:t>
            </a:r>
          </a:p>
          <a:p>
            <a:pPr lvl="1"/>
            <a:r>
              <a:rPr lang="cy-GB" dirty="0"/>
              <a:t>Llai o gefnogaeth ar gyfer nodweddion personoliaeth</a:t>
            </a:r>
          </a:p>
          <a:p>
            <a:r>
              <a:rPr lang="cy-GB" dirty="0"/>
              <a:t>Awgrymu’r angen i archwilio nodweddion personoliaeth mwy cul ac elfennau ar arweinyddiaeth nad ydynt yn gysylltiedig </a:t>
            </a:r>
            <a:r>
              <a:rPr lang="cy-GB" dirty="0">
                <a:cs typeface="Calibri" panose="020F0502020204030204" pitchFamily="34" charset="0"/>
              </a:rPr>
              <a:t>â natur</a:t>
            </a:r>
            <a:endParaRPr lang="en-GB" dirty="0"/>
          </a:p>
        </p:txBody>
      </p:sp>
      <p:sp>
        <p:nvSpPr>
          <p:cNvPr id="5" name="Content Placeholder 4">
            <a:extLst>
              <a:ext uri="{FF2B5EF4-FFF2-40B4-BE49-F238E27FC236}">
                <a16:creationId xmlns:a16="http://schemas.microsoft.com/office/drawing/2014/main" id="{BDD9522D-AAB8-A91D-2386-E9001C01DC28}"/>
              </a:ext>
            </a:extLst>
          </p:cNvPr>
          <p:cNvSpPr>
            <a:spLocks noGrp="1"/>
          </p:cNvSpPr>
          <p:nvPr>
            <p:ph sz="half" idx="2"/>
          </p:nvPr>
        </p:nvSpPr>
        <p:spPr/>
        <p:txBody>
          <a:bodyPr>
            <a:normAutofit fontScale="70000" lnSpcReduction="20000"/>
          </a:bodyPr>
          <a:lstStyle/>
          <a:p>
            <a:r>
              <a:rPr lang="en-GB" dirty="0"/>
              <a:t>Bono &amp; Judge (2004)</a:t>
            </a:r>
          </a:p>
          <a:p>
            <a:pPr lvl="1"/>
            <a:r>
              <a:rPr lang="en-GB" dirty="0"/>
              <a:t>Relationships between personality traits and ratings of transformational and transactional leadership</a:t>
            </a:r>
          </a:p>
          <a:p>
            <a:r>
              <a:rPr lang="en-GB" dirty="0"/>
              <a:t>Transformational leadership: </a:t>
            </a:r>
          </a:p>
          <a:p>
            <a:pPr lvl="1"/>
            <a:r>
              <a:rPr lang="en-GB" dirty="0"/>
              <a:t>Extraversion strongest correlate</a:t>
            </a:r>
          </a:p>
          <a:p>
            <a:pPr lvl="1"/>
            <a:r>
              <a:rPr lang="en-GB" dirty="0"/>
              <a:t>Neuroticism negatively associated</a:t>
            </a:r>
          </a:p>
          <a:p>
            <a:r>
              <a:rPr lang="en-GB" dirty="0"/>
              <a:t>Transactional leadership:</a:t>
            </a:r>
          </a:p>
          <a:p>
            <a:pPr lvl="1"/>
            <a:r>
              <a:rPr lang="en-GB" dirty="0"/>
              <a:t>Less support for personality traits </a:t>
            </a:r>
          </a:p>
          <a:p>
            <a:r>
              <a:rPr lang="en-GB" dirty="0"/>
              <a:t>Suggest need to explore narrower personality traits and non-dispositional elements of leadership</a:t>
            </a:r>
          </a:p>
          <a:p>
            <a:endParaRPr lang="en-GB" dirty="0"/>
          </a:p>
        </p:txBody>
      </p:sp>
    </p:spTree>
    <p:extLst>
      <p:ext uri="{BB962C8B-B14F-4D97-AF65-F5344CB8AC3E}">
        <p14:creationId xmlns:p14="http://schemas.microsoft.com/office/powerpoint/2010/main" val="39684857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947C34F-2D65-71E8-59DB-C0C0CA5EC41B}"/>
              </a:ext>
            </a:extLst>
          </p:cNvPr>
          <p:cNvSpPr>
            <a:spLocks noGrp="1"/>
          </p:cNvSpPr>
          <p:nvPr>
            <p:ph type="title"/>
          </p:nvPr>
        </p:nvSpPr>
        <p:spPr/>
        <p:txBody>
          <a:bodyPr>
            <a:normAutofit fontScale="90000"/>
          </a:bodyPr>
          <a:lstStyle/>
          <a:p>
            <a:r>
              <a:rPr lang="en-GB" dirty="0" err="1"/>
              <a:t>Modelau</a:t>
            </a:r>
            <a:r>
              <a:rPr lang="en-GB" dirty="0"/>
              <a:t> </a:t>
            </a:r>
            <a:r>
              <a:rPr lang="en-GB" dirty="0" err="1"/>
              <a:t>Arweinyddiaeth</a:t>
            </a:r>
            <a:br>
              <a:rPr lang="en-GB" dirty="0"/>
            </a:br>
            <a:r>
              <a:rPr lang="en-GB" dirty="0"/>
              <a:t>Models of Leadership</a:t>
            </a:r>
          </a:p>
        </p:txBody>
      </p:sp>
      <p:sp>
        <p:nvSpPr>
          <p:cNvPr id="6" name="Text Placeholder 5">
            <a:extLst>
              <a:ext uri="{FF2B5EF4-FFF2-40B4-BE49-F238E27FC236}">
                <a16:creationId xmlns:a16="http://schemas.microsoft.com/office/drawing/2014/main" id="{BC08C030-2C44-211C-CC6E-1C690A0461B3}"/>
              </a:ext>
            </a:extLst>
          </p:cNvPr>
          <p:cNvSpPr>
            <a:spLocks noGrp="1"/>
          </p:cNvSpPr>
          <p:nvPr>
            <p:ph type="body" idx="1"/>
          </p:nvPr>
        </p:nvSpPr>
        <p:spPr/>
        <p:txBody>
          <a:bodyPr/>
          <a:lstStyle/>
          <a:p>
            <a:r>
              <a:rPr lang="en-GB" dirty="0"/>
              <a:t>DAMCANIAETHWYR ALLWEDDOL</a:t>
            </a:r>
          </a:p>
        </p:txBody>
      </p:sp>
      <p:sp>
        <p:nvSpPr>
          <p:cNvPr id="7" name="Content Placeholder 6">
            <a:extLst>
              <a:ext uri="{FF2B5EF4-FFF2-40B4-BE49-F238E27FC236}">
                <a16:creationId xmlns:a16="http://schemas.microsoft.com/office/drawing/2014/main" id="{C6F07FB8-E7D4-140B-469A-CC7245034167}"/>
              </a:ext>
            </a:extLst>
          </p:cNvPr>
          <p:cNvSpPr>
            <a:spLocks noGrp="1"/>
          </p:cNvSpPr>
          <p:nvPr>
            <p:ph sz="half" idx="2"/>
          </p:nvPr>
        </p:nvSpPr>
        <p:spPr/>
        <p:txBody>
          <a:bodyPr>
            <a:normAutofit fontScale="85000" lnSpcReduction="20000"/>
          </a:bodyPr>
          <a:lstStyle/>
          <a:p>
            <a:r>
              <a:rPr lang="cy-GB" dirty="0" err="1"/>
              <a:t>Kurt</a:t>
            </a:r>
            <a:r>
              <a:rPr lang="cy-GB" dirty="0"/>
              <a:t> </a:t>
            </a:r>
            <a:r>
              <a:rPr lang="cy-GB" dirty="0" err="1"/>
              <a:t>Lewin</a:t>
            </a:r>
            <a:endParaRPr lang="cy-GB" dirty="0"/>
          </a:p>
          <a:p>
            <a:r>
              <a:rPr lang="cy-GB" dirty="0"/>
              <a:t>Seicolegydd Cymdeithasol</a:t>
            </a:r>
          </a:p>
          <a:p>
            <a:r>
              <a:rPr lang="cy-GB" dirty="0"/>
              <a:t>Diddordeb mewn Seicoleg </a:t>
            </a:r>
            <a:r>
              <a:rPr lang="cy-GB" dirty="0" err="1"/>
              <a:t>Gestalt</a:t>
            </a:r>
            <a:endParaRPr lang="cy-GB" dirty="0"/>
          </a:p>
          <a:p>
            <a:r>
              <a:rPr lang="cy-GB" dirty="0"/>
              <a:t>Ymchwiliodd i Ddynameg Gr</a:t>
            </a:r>
            <a:r>
              <a:rPr lang="cy-GB" dirty="0">
                <a:cs typeface="Calibri" panose="020F0502020204030204" pitchFamily="34" charset="0"/>
              </a:rPr>
              <a:t>ŵp </a:t>
            </a:r>
            <a:endParaRPr lang="cy-GB" dirty="0"/>
          </a:p>
          <a:p>
            <a:r>
              <a:rPr lang="cy-GB" dirty="0"/>
              <a:t>Mae damcaniaethau’n galw am gymwysiadau ymarferol</a:t>
            </a:r>
          </a:p>
          <a:p>
            <a:pPr algn="r"/>
            <a:r>
              <a:rPr lang="en-GB" dirty="0"/>
              <a:t>(Cherry, 2020)</a:t>
            </a:r>
          </a:p>
          <a:p>
            <a:endParaRPr lang="en-GB" dirty="0"/>
          </a:p>
        </p:txBody>
      </p:sp>
      <p:sp>
        <p:nvSpPr>
          <p:cNvPr id="8" name="Text Placeholder 7">
            <a:extLst>
              <a:ext uri="{FF2B5EF4-FFF2-40B4-BE49-F238E27FC236}">
                <a16:creationId xmlns:a16="http://schemas.microsoft.com/office/drawing/2014/main" id="{F372A62F-2AC6-CD42-BB31-F9BAAADE7F35}"/>
              </a:ext>
            </a:extLst>
          </p:cNvPr>
          <p:cNvSpPr>
            <a:spLocks noGrp="1"/>
          </p:cNvSpPr>
          <p:nvPr>
            <p:ph type="body" sz="quarter" idx="3"/>
          </p:nvPr>
        </p:nvSpPr>
        <p:spPr/>
        <p:txBody>
          <a:bodyPr/>
          <a:lstStyle/>
          <a:p>
            <a:r>
              <a:rPr lang="en-GB" dirty="0"/>
              <a:t>KEY THEORIST</a:t>
            </a:r>
          </a:p>
        </p:txBody>
      </p:sp>
      <p:sp>
        <p:nvSpPr>
          <p:cNvPr id="9" name="Content Placeholder 8">
            <a:extLst>
              <a:ext uri="{FF2B5EF4-FFF2-40B4-BE49-F238E27FC236}">
                <a16:creationId xmlns:a16="http://schemas.microsoft.com/office/drawing/2014/main" id="{0CF50CAB-2358-0289-1530-DB5A12DC2DEA}"/>
              </a:ext>
            </a:extLst>
          </p:cNvPr>
          <p:cNvSpPr>
            <a:spLocks noGrp="1"/>
          </p:cNvSpPr>
          <p:nvPr>
            <p:ph sz="quarter" idx="4"/>
          </p:nvPr>
        </p:nvSpPr>
        <p:spPr/>
        <p:txBody>
          <a:bodyPr>
            <a:normAutofit fontScale="85000" lnSpcReduction="20000"/>
          </a:bodyPr>
          <a:lstStyle/>
          <a:p>
            <a:r>
              <a:rPr lang="en-GB" dirty="0"/>
              <a:t>Kurt Lewin</a:t>
            </a:r>
          </a:p>
          <a:p>
            <a:r>
              <a:rPr lang="en-GB" dirty="0"/>
              <a:t>Social Psychologist</a:t>
            </a:r>
          </a:p>
          <a:p>
            <a:r>
              <a:rPr lang="en-GB" dirty="0"/>
              <a:t>Interested in Gestalt Psychology</a:t>
            </a:r>
          </a:p>
          <a:p>
            <a:r>
              <a:rPr lang="en-GB" dirty="0"/>
              <a:t>Researched Group Dynamics</a:t>
            </a:r>
          </a:p>
          <a:p>
            <a:r>
              <a:rPr lang="en-GB" dirty="0"/>
              <a:t>Theories require practical applications</a:t>
            </a:r>
          </a:p>
          <a:p>
            <a:pPr algn="r"/>
            <a:r>
              <a:rPr lang="en-GB" dirty="0"/>
              <a:t>(Cherry, 2020)</a:t>
            </a:r>
          </a:p>
        </p:txBody>
      </p:sp>
    </p:spTree>
    <p:extLst>
      <p:ext uri="{BB962C8B-B14F-4D97-AF65-F5344CB8AC3E}">
        <p14:creationId xmlns:p14="http://schemas.microsoft.com/office/powerpoint/2010/main" val="15980217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DEC4B-C0FC-032B-4CF8-D29D3AEB3F52}"/>
              </a:ext>
            </a:extLst>
          </p:cNvPr>
          <p:cNvSpPr>
            <a:spLocks noGrp="1"/>
          </p:cNvSpPr>
          <p:nvPr>
            <p:ph type="title"/>
          </p:nvPr>
        </p:nvSpPr>
        <p:spPr/>
        <p:txBody>
          <a:bodyPr>
            <a:normAutofit fontScale="90000"/>
          </a:bodyPr>
          <a:lstStyle/>
          <a:p>
            <a:r>
              <a:rPr lang="en-GB" altLang="en-US" dirty="0" err="1"/>
              <a:t>Modelau</a:t>
            </a:r>
            <a:r>
              <a:rPr lang="en-GB" altLang="en-US" dirty="0"/>
              <a:t> </a:t>
            </a:r>
            <a:r>
              <a:rPr lang="en-GB" altLang="en-US" dirty="0" err="1"/>
              <a:t>arweinyddiaeth</a:t>
            </a:r>
            <a:br>
              <a:rPr lang="en-GB" altLang="en-US" dirty="0"/>
            </a:br>
            <a:r>
              <a:rPr lang="en-GB" altLang="en-US" dirty="0"/>
              <a:t>Models of leadership</a:t>
            </a:r>
            <a:endParaRPr lang="en-GB" dirty="0"/>
          </a:p>
        </p:txBody>
      </p:sp>
      <p:sp>
        <p:nvSpPr>
          <p:cNvPr id="3" name="Content Placeholder 2">
            <a:extLst>
              <a:ext uri="{FF2B5EF4-FFF2-40B4-BE49-F238E27FC236}">
                <a16:creationId xmlns:a16="http://schemas.microsoft.com/office/drawing/2014/main" id="{8285B2D2-81CE-751C-E3DD-42EFA24572F7}"/>
              </a:ext>
            </a:extLst>
          </p:cNvPr>
          <p:cNvSpPr>
            <a:spLocks noGrp="1"/>
          </p:cNvSpPr>
          <p:nvPr>
            <p:ph sz="half" idx="1"/>
          </p:nvPr>
        </p:nvSpPr>
        <p:spPr/>
        <p:txBody>
          <a:bodyPr/>
          <a:lstStyle/>
          <a:p>
            <a:r>
              <a:rPr lang="cy-GB" dirty="0">
                <a:solidFill>
                  <a:srgbClr val="0070C0"/>
                </a:solidFill>
              </a:rPr>
              <a:t>Awtocratig</a:t>
            </a:r>
            <a:r>
              <a:rPr lang="cy-GB" dirty="0"/>
              <a:t> (Gwna fel rwy’n dweud)</a:t>
            </a:r>
          </a:p>
          <a:p>
            <a:r>
              <a:rPr lang="cy-GB" dirty="0"/>
              <a:t>Awdurdodol (Dilyna fi)</a:t>
            </a:r>
          </a:p>
          <a:p>
            <a:r>
              <a:rPr lang="cy-GB" dirty="0">
                <a:solidFill>
                  <a:srgbClr val="0070C0"/>
                </a:solidFill>
              </a:rPr>
              <a:t>Democrataidd</a:t>
            </a:r>
            <a:r>
              <a:rPr lang="cy-GB" dirty="0"/>
              <a:t> / Cyfranogol</a:t>
            </a:r>
          </a:p>
          <a:p>
            <a:r>
              <a:rPr lang="cy-GB" dirty="0" err="1">
                <a:solidFill>
                  <a:srgbClr val="0070C0"/>
                </a:solidFill>
              </a:rPr>
              <a:t>Laissez-faire</a:t>
            </a:r>
            <a:r>
              <a:rPr lang="cy-GB" dirty="0"/>
              <a:t> / Dirprwyol</a:t>
            </a:r>
          </a:p>
          <a:p>
            <a:r>
              <a:rPr lang="cy-GB" dirty="0"/>
              <a:t>Trawsnewidiol</a:t>
            </a:r>
          </a:p>
          <a:p>
            <a:r>
              <a:rPr lang="cy-GB" dirty="0" err="1"/>
              <a:t>Rhyngweithredol</a:t>
            </a:r>
            <a:endParaRPr lang="cy-GB" dirty="0"/>
          </a:p>
          <a:p>
            <a:endParaRPr lang="en-GB" dirty="0"/>
          </a:p>
        </p:txBody>
      </p:sp>
      <p:sp>
        <p:nvSpPr>
          <p:cNvPr id="4" name="Content Placeholder 3">
            <a:extLst>
              <a:ext uri="{FF2B5EF4-FFF2-40B4-BE49-F238E27FC236}">
                <a16:creationId xmlns:a16="http://schemas.microsoft.com/office/drawing/2014/main" id="{5E3C7197-3F31-0D8A-6E56-0928FA778C41}"/>
              </a:ext>
            </a:extLst>
          </p:cNvPr>
          <p:cNvSpPr>
            <a:spLocks noGrp="1"/>
          </p:cNvSpPr>
          <p:nvPr>
            <p:ph sz="half" idx="2"/>
          </p:nvPr>
        </p:nvSpPr>
        <p:spPr/>
        <p:txBody>
          <a:bodyPr/>
          <a:lstStyle/>
          <a:p>
            <a:r>
              <a:rPr lang="en-GB" dirty="0">
                <a:solidFill>
                  <a:srgbClr val="0070C0"/>
                </a:solidFill>
              </a:rPr>
              <a:t>Autocratic</a:t>
            </a:r>
            <a:r>
              <a:rPr lang="en-GB" dirty="0"/>
              <a:t> (Do as I say)</a:t>
            </a:r>
          </a:p>
          <a:p>
            <a:r>
              <a:rPr lang="en-GB" dirty="0"/>
              <a:t>Authoritative (Follow me)</a:t>
            </a:r>
          </a:p>
          <a:p>
            <a:r>
              <a:rPr lang="en-GB" dirty="0">
                <a:solidFill>
                  <a:srgbClr val="0070C0"/>
                </a:solidFill>
              </a:rPr>
              <a:t>Democratic</a:t>
            </a:r>
            <a:r>
              <a:rPr lang="en-GB" dirty="0"/>
              <a:t> / Participative</a:t>
            </a:r>
          </a:p>
          <a:p>
            <a:r>
              <a:rPr lang="en-GB" dirty="0">
                <a:solidFill>
                  <a:srgbClr val="0070C0"/>
                </a:solidFill>
              </a:rPr>
              <a:t>Laissez-faire</a:t>
            </a:r>
            <a:r>
              <a:rPr lang="en-GB" dirty="0"/>
              <a:t> / Delegative</a:t>
            </a:r>
          </a:p>
          <a:p>
            <a:r>
              <a:rPr lang="en-GB" dirty="0"/>
              <a:t>Transformational</a:t>
            </a:r>
          </a:p>
          <a:p>
            <a:r>
              <a:rPr lang="en-GB" dirty="0"/>
              <a:t>Transactional</a:t>
            </a:r>
          </a:p>
        </p:txBody>
      </p:sp>
    </p:spTree>
    <p:extLst>
      <p:ext uri="{BB962C8B-B14F-4D97-AF65-F5344CB8AC3E}">
        <p14:creationId xmlns:p14="http://schemas.microsoft.com/office/powerpoint/2010/main" val="1310036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545F9-6138-8B54-A0E7-F01C5F380BB2}"/>
              </a:ext>
            </a:extLst>
          </p:cNvPr>
          <p:cNvSpPr>
            <a:spLocks noGrp="1"/>
          </p:cNvSpPr>
          <p:nvPr>
            <p:ph type="title"/>
          </p:nvPr>
        </p:nvSpPr>
        <p:spPr/>
        <p:txBody>
          <a:bodyPr>
            <a:normAutofit fontScale="90000"/>
          </a:bodyPr>
          <a:lstStyle/>
          <a:p>
            <a:r>
              <a:rPr lang="en-GB" dirty="0" err="1"/>
              <a:t>Awtocratig</a:t>
            </a:r>
            <a:br>
              <a:rPr lang="en-GB" dirty="0"/>
            </a:br>
            <a:r>
              <a:rPr lang="en-GB" dirty="0"/>
              <a:t>Autocratic</a:t>
            </a:r>
          </a:p>
        </p:txBody>
      </p:sp>
      <p:sp>
        <p:nvSpPr>
          <p:cNvPr id="3" name="Content Placeholder 2">
            <a:extLst>
              <a:ext uri="{FF2B5EF4-FFF2-40B4-BE49-F238E27FC236}">
                <a16:creationId xmlns:a16="http://schemas.microsoft.com/office/drawing/2014/main" id="{AC10313B-6437-92A0-DC0B-212D9914F0FF}"/>
              </a:ext>
            </a:extLst>
          </p:cNvPr>
          <p:cNvSpPr>
            <a:spLocks noGrp="1"/>
          </p:cNvSpPr>
          <p:nvPr>
            <p:ph sz="half" idx="1"/>
          </p:nvPr>
        </p:nvSpPr>
        <p:spPr>
          <a:xfrm>
            <a:off x="1093573" y="2560320"/>
            <a:ext cx="4923179" cy="3310128"/>
          </a:xfrm>
        </p:spPr>
        <p:txBody>
          <a:bodyPr>
            <a:normAutofit/>
          </a:bodyPr>
          <a:lstStyle/>
          <a:p>
            <a:r>
              <a:rPr lang="cy-GB" dirty="0"/>
              <a:t>Disgwyliadau clir o ran yr hyn sydd angen ei wneud</a:t>
            </a:r>
          </a:p>
          <a:p>
            <a:r>
              <a:rPr lang="cy-GB" dirty="0"/>
              <a:t>Rhaniad rhwng arweinydd a’r rhai sy’n gweithio danynt</a:t>
            </a:r>
          </a:p>
          <a:p>
            <a:r>
              <a:rPr lang="cy-GB" dirty="0"/>
              <a:t>Gwneud penderfyniadau annibynnol</a:t>
            </a:r>
          </a:p>
          <a:p>
            <a:r>
              <a:rPr lang="cy-GB" dirty="0"/>
              <a:t>Allwch chi feddwl am enghraifft o arweinydd Awtocratig?</a:t>
            </a:r>
          </a:p>
          <a:p>
            <a:endParaRPr lang="en-GB" dirty="0"/>
          </a:p>
        </p:txBody>
      </p:sp>
      <p:sp>
        <p:nvSpPr>
          <p:cNvPr id="4" name="Content Placeholder 3">
            <a:extLst>
              <a:ext uri="{FF2B5EF4-FFF2-40B4-BE49-F238E27FC236}">
                <a16:creationId xmlns:a16="http://schemas.microsoft.com/office/drawing/2014/main" id="{77379A72-B84F-4D90-673D-A1F6B7B72D2A}"/>
              </a:ext>
            </a:extLst>
          </p:cNvPr>
          <p:cNvSpPr>
            <a:spLocks noGrp="1"/>
          </p:cNvSpPr>
          <p:nvPr>
            <p:ph sz="half" idx="2"/>
          </p:nvPr>
        </p:nvSpPr>
        <p:spPr/>
        <p:txBody>
          <a:bodyPr>
            <a:normAutofit/>
          </a:bodyPr>
          <a:lstStyle/>
          <a:p>
            <a:r>
              <a:rPr lang="en-GB" dirty="0"/>
              <a:t>Clear expectations of what needs to be done</a:t>
            </a:r>
          </a:p>
          <a:p>
            <a:r>
              <a:rPr lang="en-GB" dirty="0"/>
              <a:t>Division between leader and subordinate</a:t>
            </a:r>
          </a:p>
          <a:p>
            <a:r>
              <a:rPr lang="en-GB" dirty="0"/>
              <a:t>Independent decision making</a:t>
            </a:r>
          </a:p>
          <a:p>
            <a:r>
              <a:rPr lang="en-GB" dirty="0"/>
              <a:t>Can you think of an example of an Autocratic leader?</a:t>
            </a:r>
          </a:p>
        </p:txBody>
      </p:sp>
    </p:spTree>
    <p:extLst>
      <p:ext uri="{BB962C8B-B14F-4D97-AF65-F5344CB8AC3E}">
        <p14:creationId xmlns:p14="http://schemas.microsoft.com/office/powerpoint/2010/main" val="16508821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7F5F5-D0D5-B34A-7B65-9AE46E44624E}"/>
              </a:ext>
            </a:extLst>
          </p:cNvPr>
          <p:cNvSpPr>
            <a:spLocks noGrp="1"/>
          </p:cNvSpPr>
          <p:nvPr>
            <p:ph type="title"/>
          </p:nvPr>
        </p:nvSpPr>
        <p:spPr/>
        <p:txBody>
          <a:bodyPr>
            <a:normAutofit fontScale="90000"/>
          </a:bodyPr>
          <a:lstStyle/>
          <a:p>
            <a:r>
              <a:rPr lang="en-GB" dirty="0" err="1"/>
              <a:t>Awdurdodol</a:t>
            </a:r>
            <a:br>
              <a:rPr lang="en-GB" dirty="0"/>
            </a:br>
            <a:r>
              <a:rPr lang="en-GB" dirty="0"/>
              <a:t>Authoritative</a:t>
            </a:r>
          </a:p>
        </p:txBody>
      </p:sp>
      <p:sp>
        <p:nvSpPr>
          <p:cNvPr id="3" name="Content Placeholder 2">
            <a:extLst>
              <a:ext uri="{FF2B5EF4-FFF2-40B4-BE49-F238E27FC236}">
                <a16:creationId xmlns:a16="http://schemas.microsoft.com/office/drawing/2014/main" id="{B6C80923-5B6F-0AF7-E22A-EB2423683AA5}"/>
              </a:ext>
            </a:extLst>
          </p:cNvPr>
          <p:cNvSpPr>
            <a:spLocks noGrp="1"/>
          </p:cNvSpPr>
          <p:nvPr>
            <p:ph sz="half" idx="1"/>
          </p:nvPr>
        </p:nvSpPr>
        <p:spPr/>
        <p:txBody>
          <a:bodyPr/>
          <a:lstStyle/>
          <a:p>
            <a:r>
              <a:rPr lang="cy-GB" dirty="0"/>
              <a:t>Ddim i’w ddrysu ag Awtocratig</a:t>
            </a:r>
          </a:p>
          <a:p>
            <a:r>
              <a:rPr lang="cy-GB" dirty="0"/>
              <a:t>Yn aml yn weledydd</a:t>
            </a:r>
          </a:p>
          <a:p>
            <a:r>
              <a:rPr lang="cy-GB" dirty="0"/>
              <a:t>Canllaw, adborth a chymhelliant</a:t>
            </a:r>
          </a:p>
          <a:p>
            <a:r>
              <a:rPr lang="cy-GB" dirty="0"/>
              <a:t>Allwch chi feddwl am enghraifft o arweinydd Awdurdodol?</a:t>
            </a:r>
          </a:p>
          <a:p>
            <a:endParaRPr lang="en-GB" dirty="0"/>
          </a:p>
        </p:txBody>
      </p:sp>
      <p:sp>
        <p:nvSpPr>
          <p:cNvPr id="4" name="Content Placeholder 3">
            <a:extLst>
              <a:ext uri="{FF2B5EF4-FFF2-40B4-BE49-F238E27FC236}">
                <a16:creationId xmlns:a16="http://schemas.microsoft.com/office/drawing/2014/main" id="{0794098A-F5E2-080E-1557-C2EFA4E8AACC}"/>
              </a:ext>
            </a:extLst>
          </p:cNvPr>
          <p:cNvSpPr>
            <a:spLocks noGrp="1"/>
          </p:cNvSpPr>
          <p:nvPr>
            <p:ph sz="half" idx="2"/>
          </p:nvPr>
        </p:nvSpPr>
        <p:spPr/>
        <p:txBody>
          <a:bodyPr/>
          <a:lstStyle/>
          <a:p>
            <a:r>
              <a:rPr lang="en-GB" dirty="0"/>
              <a:t>Not to be confused with Autocratic</a:t>
            </a:r>
          </a:p>
          <a:p>
            <a:r>
              <a:rPr lang="en-GB" dirty="0"/>
              <a:t>Often visionary</a:t>
            </a:r>
          </a:p>
          <a:p>
            <a:r>
              <a:rPr lang="en-GB" dirty="0"/>
              <a:t>Guidance, feedback and motivation</a:t>
            </a:r>
          </a:p>
          <a:p>
            <a:r>
              <a:rPr lang="en-GB" dirty="0"/>
              <a:t>Can you think of an example of an Authoritative leader?</a:t>
            </a:r>
          </a:p>
          <a:p>
            <a:endParaRPr lang="en-GB" dirty="0"/>
          </a:p>
        </p:txBody>
      </p:sp>
    </p:spTree>
    <p:extLst>
      <p:ext uri="{BB962C8B-B14F-4D97-AF65-F5344CB8AC3E}">
        <p14:creationId xmlns:p14="http://schemas.microsoft.com/office/powerpoint/2010/main" val="37912250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3248BA-2198-31BA-5983-4E2EDBEE94CD}"/>
              </a:ext>
            </a:extLst>
          </p:cNvPr>
          <p:cNvSpPr>
            <a:spLocks noGrp="1"/>
          </p:cNvSpPr>
          <p:nvPr>
            <p:ph type="title"/>
          </p:nvPr>
        </p:nvSpPr>
        <p:spPr/>
        <p:txBody>
          <a:bodyPr>
            <a:normAutofit fontScale="90000"/>
          </a:bodyPr>
          <a:lstStyle/>
          <a:p>
            <a:r>
              <a:rPr lang="en-GB" dirty="0" err="1"/>
              <a:t>Democrataidd</a:t>
            </a:r>
            <a:br>
              <a:rPr lang="en-GB" dirty="0"/>
            </a:br>
            <a:r>
              <a:rPr lang="en-GB" dirty="0"/>
              <a:t>Democratic</a:t>
            </a:r>
          </a:p>
        </p:txBody>
      </p:sp>
      <p:sp>
        <p:nvSpPr>
          <p:cNvPr id="3" name="Content Placeholder 2">
            <a:extLst>
              <a:ext uri="{FF2B5EF4-FFF2-40B4-BE49-F238E27FC236}">
                <a16:creationId xmlns:a16="http://schemas.microsoft.com/office/drawing/2014/main" id="{8D398428-B889-2036-9A32-0F4170FA406D}"/>
              </a:ext>
            </a:extLst>
          </p:cNvPr>
          <p:cNvSpPr>
            <a:spLocks noGrp="1"/>
          </p:cNvSpPr>
          <p:nvPr>
            <p:ph sz="half" idx="1"/>
          </p:nvPr>
        </p:nvSpPr>
        <p:spPr>
          <a:xfrm>
            <a:off x="889686" y="2560320"/>
            <a:ext cx="5127066" cy="3310128"/>
          </a:xfrm>
        </p:spPr>
        <p:txBody>
          <a:bodyPr/>
          <a:lstStyle/>
          <a:p>
            <a:r>
              <a:rPr lang="cy-GB" dirty="0"/>
              <a:t>Yn casglu mewnbwn</a:t>
            </a:r>
          </a:p>
          <a:p>
            <a:r>
              <a:rPr lang="cy-GB" dirty="0"/>
              <a:t>Penderfyniad terfynol gyda’r arweinydd</a:t>
            </a:r>
          </a:p>
          <a:p>
            <a:r>
              <a:rPr lang="cy-GB" dirty="0"/>
              <a:t>Cyfraniadau ansawdd uchel</a:t>
            </a:r>
          </a:p>
          <a:p>
            <a:r>
              <a:rPr lang="cy-GB" dirty="0"/>
              <a:t>Allwch chi feddwl am enghraifft o arweinydd Democrataidd?</a:t>
            </a:r>
          </a:p>
          <a:p>
            <a:endParaRPr lang="en-GB" dirty="0"/>
          </a:p>
        </p:txBody>
      </p:sp>
      <p:sp>
        <p:nvSpPr>
          <p:cNvPr id="4" name="Content Placeholder 3">
            <a:extLst>
              <a:ext uri="{FF2B5EF4-FFF2-40B4-BE49-F238E27FC236}">
                <a16:creationId xmlns:a16="http://schemas.microsoft.com/office/drawing/2014/main" id="{211375D5-28FD-0ABC-D4EF-DEA28A460B7E}"/>
              </a:ext>
            </a:extLst>
          </p:cNvPr>
          <p:cNvSpPr>
            <a:spLocks noGrp="1"/>
          </p:cNvSpPr>
          <p:nvPr>
            <p:ph sz="half" idx="2"/>
          </p:nvPr>
        </p:nvSpPr>
        <p:spPr/>
        <p:txBody>
          <a:bodyPr/>
          <a:lstStyle/>
          <a:p>
            <a:r>
              <a:rPr lang="en-GB" dirty="0"/>
              <a:t>Gathers input </a:t>
            </a:r>
          </a:p>
          <a:p>
            <a:r>
              <a:rPr lang="en-GB" dirty="0"/>
              <a:t>Final decision with the leader</a:t>
            </a:r>
          </a:p>
          <a:p>
            <a:r>
              <a:rPr lang="en-GB" dirty="0"/>
              <a:t>High quality contributions</a:t>
            </a:r>
          </a:p>
          <a:p>
            <a:r>
              <a:rPr lang="en-GB" dirty="0"/>
              <a:t>Can you think of an example of a Democratic leader?</a:t>
            </a:r>
          </a:p>
          <a:p>
            <a:endParaRPr lang="en-GB" dirty="0"/>
          </a:p>
          <a:p>
            <a:endParaRPr lang="en-GB" dirty="0"/>
          </a:p>
        </p:txBody>
      </p:sp>
    </p:spTree>
    <p:extLst>
      <p:ext uri="{BB962C8B-B14F-4D97-AF65-F5344CB8AC3E}">
        <p14:creationId xmlns:p14="http://schemas.microsoft.com/office/powerpoint/2010/main" val="5979692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DBE9C-3414-72BA-CF8A-09535F44B620}"/>
              </a:ext>
            </a:extLst>
          </p:cNvPr>
          <p:cNvSpPr>
            <a:spLocks noGrp="1"/>
          </p:cNvSpPr>
          <p:nvPr>
            <p:ph type="title"/>
          </p:nvPr>
        </p:nvSpPr>
        <p:spPr>
          <a:xfrm>
            <a:off x="1295402" y="988310"/>
            <a:ext cx="9601196" cy="1303867"/>
          </a:xfrm>
        </p:spPr>
        <p:txBody>
          <a:bodyPr/>
          <a:lstStyle/>
          <a:p>
            <a:r>
              <a:rPr lang="en-GB" dirty="0"/>
              <a:t>Laissez-Faire</a:t>
            </a:r>
          </a:p>
        </p:txBody>
      </p:sp>
      <p:sp>
        <p:nvSpPr>
          <p:cNvPr id="3" name="Content Placeholder 2">
            <a:extLst>
              <a:ext uri="{FF2B5EF4-FFF2-40B4-BE49-F238E27FC236}">
                <a16:creationId xmlns:a16="http://schemas.microsoft.com/office/drawing/2014/main" id="{3961ED47-C978-6E05-2853-5B407162ED3C}"/>
              </a:ext>
            </a:extLst>
          </p:cNvPr>
          <p:cNvSpPr>
            <a:spLocks noGrp="1"/>
          </p:cNvSpPr>
          <p:nvPr>
            <p:ph sz="half" idx="1"/>
          </p:nvPr>
        </p:nvSpPr>
        <p:spPr/>
        <p:txBody>
          <a:bodyPr/>
          <a:lstStyle/>
          <a:p>
            <a:r>
              <a:rPr lang="cy-GB" dirty="0"/>
              <a:t>Dirprwyo</a:t>
            </a:r>
          </a:p>
          <a:p>
            <a:r>
              <a:rPr lang="cy-GB" dirty="0"/>
              <a:t>Ymddiried mewn aelodau’r t</a:t>
            </a:r>
            <a:r>
              <a:rPr lang="cy-GB" dirty="0">
                <a:cs typeface="Calibri" panose="020F0502020204030204" pitchFamily="34" charset="0"/>
              </a:rPr>
              <a:t>îm</a:t>
            </a:r>
          </a:p>
          <a:p>
            <a:endParaRPr lang="cy-GB" dirty="0">
              <a:cs typeface="Calibri" panose="020F0502020204030204" pitchFamily="34" charset="0"/>
            </a:endParaRPr>
          </a:p>
          <a:p>
            <a:r>
              <a:rPr lang="cy-GB" dirty="0">
                <a:cs typeface="Calibri" panose="020F0502020204030204" pitchFamily="34" charset="0"/>
              </a:rPr>
              <a:t>Allwch chi feddwl am enghraifft o arweinydd </a:t>
            </a:r>
            <a:r>
              <a:rPr lang="cy-GB" dirty="0" err="1">
                <a:cs typeface="Calibri" panose="020F0502020204030204" pitchFamily="34" charset="0"/>
              </a:rPr>
              <a:t>Laissez-Faire</a:t>
            </a:r>
            <a:r>
              <a:rPr lang="cy-GB" dirty="0">
                <a:cs typeface="Calibri" panose="020F0502020204030204" pitchFamily="34" charset="0"/>
              </a:rPr>
              <a:t>?</a:t>
            </a:r>
            <a:endParaRPr lang="cy-GB" dirty="0"/>
          </a:p>
        </p:txBody>
      </p:sp>
      <p:sp>
        <p:nvSpPr>
          <p:cNvPr id="4" name="Content Placeholder 3">
            <a:extLst>
              <a:ext uri="{FF2B5EF4-FFF2-40B4-BE49-F238E27FC236}">
                <a16:creationId xmlns:a16="http://schemas.microsoft.com/office/drawing/2014/main" id="{8490683C-5A41-1389-3A0B-679D79C3131C}"/>
              </a:ext>
            </a:extLst>
          </p:cNvPr>
          <p:cNvSpPr>
            <a:spLocks noGrp="1"/>
          </p:cNvSpPr>
          <p:nvPr>
            <p:ph sz="half" idx="2"/>
          </p:nvPr>
        </p:nvSpPr>
        <p:spPr/>
        <p:txBody>
          <a:bodyPr/>
          <a:lstStyle/>
          <a:p>
            <a:r>
              <a:rPr lang="en-GB" dirty="0"/>
              <a:t>Delegates</a:t>
            </a:r>
          </a:p>
          <a:p>
            <a:r>
              <a:rPr lang="en-GB" dirty="0"/>
              <a:t>Trust team members</a:t>
            </a:r>
          </a:p>
          <a:p>
            <a:endParaRPr lang="en-GB" dirty="0"/>
          </a:p>
          <a:p>
            <a:r>
              <a:rPr lang="en-GB" dirty="0"/>
              <a:t>Can you think of an example of a Laissez-Faire leader?</a:t>
            </a:r>
          </a:p>
          <a:p>
            <a:endParaRPr lang="en-GB" dirty="0"/>
          </a:p>
          <a:p>
            <a:endParaRPr lang="en-GB" dirty="0"/>
          </a:p>
        </p:txBody>
      </p:sp>
    </p:spTree>
    <p:extLst>
      <p:ext uri="{BB962C8B-B14F-4D97-AF65-F5344CB8AC3E}">
        <p14:creationId xmlns:p14="http://schemas.microsoft.com/office/powerpoint/2010/main" val="17841354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7538" name="Rectangle 2"/>
          <p:cNvSpPr>
            <a:spLocks noGrp="1" noChangeArrowheads="1"/>
          </p:cNvSpPr>
          <p:nvPr>
            <p:ph type="title"/>
          </p:nvPr>
        </p:nvSpPr>
        <p:spPr/>
        <p:txBody>
          <a:bodyPr>
            <a:normAutofit fontScale="90000"/>
          </a:bodyPr>
          <a:lstStyle/>
          <a:p>
            <a:r>
              <a:rPr lang="en-GB" dirty="0"/>
              <a:t> </a:t>
            </a:r>
            <a:r>
              <a:rPr lang="en-GB" dirty="0" err="1"/>
              <a:t>Arweinyddiaeth</a:t>
            </a:r>
            <a:r>
              <a:rPr lang="en-GB" dirty="0"/>
              <a:t> </a:t>
            </a:r>
            <a:r>
              <a:rPr lang="en-GB" dirty="0" err="1"/>
              <a:t>Ryngweithredol</a:t>
            </a:r>
            <a:br>
              <a:rPr lang="en-GB" dirty="0"/>
            </a:br>
            <a:r>
              <a:rPr lang="en-GB" dirty="0"/>
              <a:t>Transactional Leadership</a:t>
            </a:r>
            <a:endParaRPr lang="en-US" dirty="0"/>
          </a:p>
        </p:txBody>
      </p:sp>
      <p:sp>
        <p:nvSpPr>
          <p:cNvPr id="7" name="Content Placeholder 6">
            <a:extLst>
              <a:ext uri="{FF2B5EF4-FFF2-40B4-BE49-F238E27FC236}">
                <a16:creationId xmlns:a16="http://schemas.microsoft.com/office/drawing/2014/main" id="{AF857A78-88EE-DF46-B8EE-7F1BC992A740}"/>
              </a:ext>
            </a:extLst>
          </p:cNvPr>
          <p:cNvSpPr>
            <a:spLocks noGrp="1"/>
          </p:cNvSpPr>
          <p:nvPr>
            <p:ph sz="half" idx="1"/>
          </p:nvPr>
        </p:nvSpPr>
        <p:spPr/>
        <p:txBody>
          <a:bodyPr>
            <a:normAutofit lnSpcReduction="10000"/>
          </a:bodyPr>
          <a:lstStyle/>
          <a:p>
            <a:r>
              <a:rPr lang="cy-GB" dirty="0"/>
              <a:t>Cymell rhai sy’n gweithio danynt trwy arsylwi perfformiad, a gwobrwyo ymddygiad priodol</a:t>
            </a:r>
          </a:p>
          <a:p>
            <a:r>
              <a:rPr lang="cy-GB" dirty="0"/>
              <a:t>Diffinio goliau gwaith priodol</a:t>
            </a:r>
          </a:p>
          <a:p>
            <a:r>
              <a:rPr lang="cy-GB" dirty="0"/>
              <a:t>Wedi’i seilio ar </a:t>
            </a:r>
            <a:r>
              <a:rPr lang="cy-GB" dirty="0" err="1"/>
              <a:t>ryngweithiau</a:t>
            </a:r>
            <a:r>
              <a:rPr lang="cy-GB" dirty="0"/>
              <a:t> gyda’r rhai sy’n gweithio danynt </a:t>
            </a:r>
          </a:p>
          <a:p>
            <a:r>
              <a:rPr lang="cy-GB" dirty="0"/>
              <a:t>Allwch chi feddwl am enghraifft o arweinydd </a:t>
            </a:r>
            <a:r>
              <a:rPr lang="cy-GB" dirty="0" err="1"/>
              <a:t>Rhyngweithredol</a:t>
            </a:r>
            <a:r>
              <a:rPr lang="cy-GB" dirty="0"/>
              <a:t>?</a:t>
            </a:r>
          </a:p>
        </p:txBody>
      </p:sp>
      <p:sp>
        <p:nvSpPr>
          <p:cNvPr id="4" name="Content Placeholder 3">
            <a:extLst>
              <a:ext uri="{FF2B5EF4-FFF2-40B4-BE49-F238E27FC236}">
                <a16:creationId xmlns:a16="http://schemas.microsoft.com/office/drawing/2014/main" id="{61198E0E-499E-2BA5-A310-02557FE968B0}"/>
              </a:ext>
            </a:extLst>
          </p:cNvPr>
          <p:cNvSpPr>
            <a:spLocks noGrp="1"/>
          </p:cNvSpPr>
          <p:nvPr>
            <p:ph sz="half" idx="2"/>
          </p:nvPr>
        </p:nvSpPr>
        <p:spPr/>
        <p:txBody>
          <a:bodyPr>
            <a:normAutofit lnSpcReduction="10000"/>
          </a:bodyPr>
          <a:lstStyle/>
          <a:p>
            <a:r>
              <a:rPr lang="en-GB" altLang="en-US" dirty="0"/>
              <a:t>Motivate subordinates through observing performance, and rewarding appropriate behaviour </a:t>
            </a:r>
          </a:p>
          <a:p>
            <a:r>
              <a:rPr lang="en-GB" altLang="en-US" dirty="0"/>
              <a:t>Define appropriate work goals</a:t>
            </a:r>
          </a:p>
          <a:p>
            <a:r>
              <a:rPr lang="en-GB" altLang="en-US" dirty="0"/>
              <a:t>Based on transactions with subordinates</a:t>
            </a:r>
          </a:p>
          <a:p>
            <a:r>
              <a:rPr lang="en-GB" dirty="0"/>
              <a:t>Can you think of an example of a Transactional leader?</a:t>
            </a:r>
          </a:p>
          <a:p>
            <a:endParaRPr lang="en-GB" altLang="en-US" dirty="0"/>
          </a:p>
          <a:p>
            <a:endParaRPr lang="en-GB" dirty="0"/>
          </a:p>
        </p:txBody>
      </p:sp>
    </p:spTree>
    <p:extLst>
      <p:ext uri="{BB962C8B-B14F-4D97-AF65-F5344CB8AC3E}">
        <p14:creationId xmlns:p14="http://schemas.microsoft.com/office/powerpoint/2010/main" val="39716140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45F43-F468-CF43-026D-CEDCB2195EFA}"/>
              </a:ext>
            </a:extLst>
          </p:cNvPr>
          <p:cNvSpPr>
            <a:spLocks noGrp="1"/>
          </p:cNvSpPr>
          <p:nvPr>
            <p:ph type="title"/>
          </p:nvPr>
        </p:nvSpPr>
        <p:spPr/>
        <p:txBody>
          <a:bodyPr>
            <a:normAutofit fontScale="90000"/>
          </a:bodyPr>
          <a:lstStyle/>
          <a:p>
            <a:r>
              <a:rPr lang="en-GB" dirty="0" err="1"/>
              <a:t>Arweinwyr</a:t>
            </a:r>
            <a:r>
              <a:rPr lang="en-GB" dirty="0"/>
              <a:t> </a:t>
            </a:r>
            <a:r>
              <a:rPr lang="en-GB" dirty="0" err="1"/>
              <a:t>Trawsnewidiol</a:t>
            </a:r>
            <a:br>
              <a:rPr lang="en-GB" dirty="0"/>
            </a:br>
            <a:r>
              <a:rPr lang="en-GB" dirty="0"/>
              <a:t>Transformational Leaders</a:t>
            </a:r>
          </a:p>
        </p:txBody>
      </p:sp>
      <p:sp>
        <p:nvSpPr>
          <p:cNvPr id="29698" name="Rectangle 3"/>
          <p:cNvSpPr>
            <a:spLocks noGrp="1" noChangeArrowheads="1"/>
          </p:cNvSpPr>
          <p:nvPr>
            <p:ph sz="half" idx="1"/>
          </p:nvPr>
        </p:nvSpPr>
        <p:spPr/>
        <p:txBody>
          <a:bodyPr>
            <a:normAutofit fontScale="70000" lnSpcReduction="20000"/>
          </a:bodyPr>
          <a:lstStyle/>
          <a:p>
            <a:pPr marL="381000" indent="-381000">
              <a:lnSpc>
                <a:spcPct val="80000"/>
              </a:lnSpc>
            </a:pPr>
            <a:r>
              <a:rPr lang="cy-GB" altLang="en-US" dirty="0"/>
              <a:t>R</a:t>
            </a:r>
            <a:r>
              <a:rPr lang="cy-GB" altLang="en-US" dirty="0">
                <a:cs typeface="Calibri" panose="020F0502020204030204" pitchFamily="34" charset="0"/>
              </a:rPr>
              <a:t>ô</a:t>
            </a:r>
            <a:r>
              <a:rPr lang="cy-GB" altLang="en-US" dirty="0"/>
              <a:t>l ganolog charisma (y gair Groegaidd am  ‘rhodd a ysbrydolir yn ddwyfol’)</a:t>
            </a:r>
          </a:p>
          <a:p>
            <a:pPr marL="381000" indent="-381000">
              <a:lnSpc>
                <a:spcPct val="80000"/>
              </a:lnSpc>
            </a:pPr>
            <a:r>
              <a:rPr lang="cy-GB" altLang="en-US" dirty="0"/>
              <a:t>Mae arweinwyr effeithiol yn meddu ar rinweddau personol eithriadol</a:t>
            </a:r>
          </a:p>
          <a:p>
            <a:pPr marL="381000" indent="-381000">
              <a:lnSpc>
                <a:spcPct val="80000"/>
              </a:lnSpc>
            </a:pPr>
            <a:r>
              <a:rPr lang="cy-GB" altLang="en-US" dirty="0"/>
              <a:t>Thema graidd: Mae angen gweledigaeth ar arweinwyr ac maent yn ysbrydoli ffyddlondeb ac ymlyniad emosiynol</a:t>
            </a:r>
          </a:p>
          <a:p>
            <a:pPr marL="381000" indent="-381000">
              <a:lnSpc>
                <a:spcPct val="80000"/>
              </a:lnSpc>
              <a:spcBef>
                <a:spcPct val="0"/>
              </a:spcBef>
            </a:pPr>
            <a:r>
              <a:rPr lang="cy-GB" altLang="en-US" b="1" dirty="0"/>
              <a:t>Arweinwyr trawsnewidiol</a:t>
            </a:r>
          </a:p>
          <a:p>
            <a:pPr lvl="1">
              <a:lnSpc>
                <a:spcPct val="80000"/>
              </a:lnSpc>
              <a:spcBef>
                <a:spcPct val="0"/>
              </a:spcBef>
            </a:pPr>
            <a:r>
              <a:rPr lang="cy-GB" altLang="en-US" dirty="0"/>
              <a:t>Datblygu ac ysbrydoli’r rhai sy’n gweithio danynt</a:t>
            </a:r>
          </a:p>
          <a:p>
            <a:pPr lvl="1">
              <a:lnSpc>
                <a:spcPct val="80000"/>
              </a:lnSpc>
              <a:spcBef>
                <a:spcPct val="0"/>
              </a:spcBef>
            </a:pPr>
            <a:r>
              <a:rPr lang="cy-GB" altLang="en-US" dirty="0"/>
              <a:t>Herio deallusrwydd ac annog hunan-ddatblygiad</a:t>
            </a:r>
          </a:p>
          <a:p>
            <a:pPr lvl="1">
              <a:lnSpc>
                <a:spcPct val="80000"/>
              </a:lnSpc>
              <a:spcBef>
                <a:spcPct val="0"/>
              </a:spcBef>
            </a:pPr>
            <a:r>
              <a:rPr lang="cy-GB" altLang="en-US" dirty="0"/>
              <a:t>Gosod esiampl bersonol</a:t>
            </a:r>
          </a:p>
          <a:p>
            <a:pPr lvl="1">
              <a:lnSpc>
                <a:spcPct val="80000"/>
              </a:lnSpc>
              <a:spcBef>
                <a:spcPct val="0"/>
              </a:spcBef>
            </a:pPr>
            <a:r>
              <a:rPr lang="cy-GB" altLang="en-US" dirty="0"/>
              <a:t>Mae’r rhai sy’n gweithio danynt yn cael eu cymell ac yn ymrwymo i’r arweinydd</a:t>
            </a:r>
          </a:p>
          <a:p>
            <a:pPr>
              <a:lnSpc>
                <a:spcPct val="80000"/>
              </a:lnSpc>
              <a:spcBef>
                <a:spcPct val="0"/>
              </a:spcBef>
            </a:pPr>
            <a:r>
              <a:rPr lang="cy-GB" dirty="0"/>
              <a:t>Allwch chi feddwl am enghraifft o arweinydd Trawsnewidiol?</a:t>
            </a:r>
          </a:p>
          <a:p>
            <a:pPr marL="381000" indent="-381000">
              <a:lnSpc>
                <a:spcPct val="80000"/>
              </a:lnSpc>
            </a:pPr>
            <a:endParaRPr lang="en-GB" altLang="en-US" sz="2400" dirty="0"/>
          </a:p>
        </p:txBody>
      </p:sp>
      <p:sp>
        <p:nvSpPr>
          <p:cNvPr id="3" name="Content Placeholder 2">
            <a:extLst>
              <a:ext uri="{FF2B5EF4-FFF2-40B4-BE49-F238E27FC236}">
                <a16:creationId xmlns:a16="http://schemas.microsoft.com/office/drawing/2014/main" id="{89B16A02-23DD-9B97-06B1-1496BDE0A027}"/>
              </a:ext>
            </a:extLst>
          </p:cNvPr>
          <p:cNvSpPr>
            <a:spLocks noGrp="1"/>
          </p:cNvSpPr>
          <p:nvPr>
            <p:ph sz="half" idx="2"/>
          </p:nvPr>
        </p:nvSpPr>
        <p:spPr/>
        <p:txBody>
          <a:bodyPr>
            <a:normAutofit fontScale="70000" lnSpcReduction="20000"/>
          </a:bodyPr>
          <a:lstStyle/>
          <a:p>
            <a:pPr marL="381000" indent="-381000">
              <a:lnSpc>
                <a:spcPct val="80000"/>
              </a:lnSpc>
            </a:pPr>
            <a:r>
              <a:rPr lang="en-GB" altLang="en-US" dirty="0"/>
              <a:t>Central role of charisma (Greek for divinely inspired gift)</a:t>
            </a:r>
          </a:p>
          <a:p>
            <a:pPr marL="381000" indent="-381000">
              <a:lnSpc>
                <a:spcPct val="80000"/>
              </a:lnSpc>
            </a:pPr>
            <a:r>
              <a:rPr lang="en-GB" altLang="en-US" dirty="0"/>
              <a:t>Effective leaders possess exceptional personal qualities. </a:t>
            </a:r>
          </a:p>
          <a:p>
            <a:pPr marL="381000" indent="-381000">
              <a:lnSpc>
                <a:spcPct val="80000"/>
              </a:lnSpc>
            </a:pPr>
            <a:r>
              <a:rPr lang="en-GB" altLang="en-US" dirty="0"/>
              <a:t>Core theme: Leaders need vision and inspire loyalty and emotional attachment</a:t>
            </a:r>
          </a:p>
          <a:p>
            <a:pPr marL="381000" indent="-381000">
              <a:lnSpc>
                <a:spcPct val="80000"/>
              </a:lnSpc>
              <a:spcBef>
                <a:spcPct val="0"/>
              </a:spcBef>
            </a:pPr>
            <a:r>
              <a:rPr lang="en-GB" altLang="en-US" b="1" dirty="0"/>
              <a:t>Transformational leaders</a:t>
            </a:r>
          </a:p>
          <a:p>
            <a:pPr lvl="1">
              <a:lnSpc>
                <a:spcPct val="80000"/>
              </a:lnSpc>
              <a:spcBef>
                <a:spcPct val="0"/>
              </a:spcBef>
            </a:pPr>
            <a:r>
              <a:rPr lang="en-GB" altLang="en-US" dirty="0"/>
              <a:t>Develop and inspire subordinates</a:t>
            </a:r>
          </a:p>
          <a:p>
            <a:pPr lvl="1">
              <a:lnSpc>
                <a:spcPct val="80000"/>
              </a:lnSpc>
              <a:spcBef>
                <a:spcPct val="0"/>
              </a:spcBef>
            </a:pPr>
            <a:r>
              <a:rPr lang="en-GB" altLang="en-US" dirty="0"/>
              <a:t>Challenge intellect and encourage self-development </a:t>
            </a:r>
          </a:p>
          <a:p>
            <a:pPr lvl="1">
              <a:lnSpc>
                <a:spcPct val="80000"/>
              </a:lnSpc>
              <a:spcBef>
                <a:spcPct val="0"/>
              </a:spcBef>
            </a:pPr>
            <a:r>
              <a:rPr lang="en-GB" altLang="en-US" dirty="0"/>
              <a:t>Set a personal example </a:t>
            </a:r>
          </a:p>
          <a:p>
            <a:pPr lvl="1">
              <a:lnSpc>
                <a:spcPct val="80000"/>
              </a:lnSpc>
              <a:spcBef>
                <a:spcPct val="0"/>
              </a:spcBef>
            </a:pPr>
            <a:r>
              <a:rPr lang="en-GB" altLang="en-US" dirty="0"/>
              <a:t>Subordinates feel motivated and committed to the leader</a:t>
            </a:r>
          </a:p>
          <a:p>
            <a:pPr>
              <a:lnSpc>
                <a:spcPct val="80000"/>
              </a:lnSpc>
              <a:spcBef>
                <a:spcPct val="0"/>
              </a:spcBef>
            </a:pPr>
            <a:r>
              <a:rPr lang="en-GB" dirty="0"/>
              <a:t>Can you think of an example of a Transformational leader?</a:t>
            </a:r>
          </a:p>
          <a:p>
            <a:pPr>
              <a:lnSpc>
                <a:spcPct val="80000"/>
              </a:lnSpc>
              <a:spcBef>
                <a:spcPct val="0"/>
              </a:spcBef>
            </a:pPr>
            <a:endParaRPr lang="en-GB" altLang="en-US" dirty="0"/>
          </a:p>
          <a:p>
            <a:endParaRPr lang="en-GB" dirty="0"/>
          </a:p>
        </p:txBody>
      </p:sp>
    </p:spTree>
    <p:extLst>
      <p:ext uri="{BB962C8B-B14F-4D97-AF65-F5344CB8AC3E}">
        <p14:creationId xmlns:p14="http://schemas.microsoft.com/office/powerpoint/2010/main" val="35697881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01E17-092A-FAA8-51DF-79F9E75D87D1}"/>
              </a:ext>
            </a:extLst>
          </p:cNvPr>
          <p:cNvSpPr>
            <a:spLocks noGrp="1"/>
          </p:cNvSpPr>
          <p:nvPr>
            <p:ph type="title"/>
          </p:nvPr>
        </p:nvSpPr>
        <p:spPr/>
        <p:txBody>
          <a:bodyPr>
            <a:normAutofit fontScale="90000"/>
          </a:bodyPr>
          <a:lstStyle/>
          <a:p>
            <a:r>
              <a:rPr lang="en-GB" dirty="0" err="1"/>
              <a:t>Tasg</a:t>
            </a:r>
            <a:br>
              <a:rPr lang="en-GB" dirty="0"/>
            </a:br>
            <a:r>
              <a:rPr lang="en-GB" dirty="0"/>
              <a:t>Task</a:t>
            </a:r>
          </a:p>
        </p:txBody>
      </p:sp>
      <p:sp>
        <p:nvSpPr>
          <p:cNvPr id="3" name="Content Placeholder 2">
            <a:extLst>
              <a:ext uri="{FF2B5EF4-FFF2-40B4-BE49-F238E27FC236}">
                <a16:creationId xmlns:a16="http://schemas.microsoft.com/office/drawing/2014/main" id="{CBD2E62F-A01D-4CE1-6CD2-984248620A54}"/>
              </a:ext>
            </a:extLst>
          </p:cNvPr>
          <p:cNvSpPr>
            <a:spLocks noGrp="1"/>
          </p:cNvSpPr>
          <p:nvPr>
            <p:ph sz="half" idx="1"/>
          </p:nvPr>
        </p:nvSpPr>
        <p:spPr/>
        <p:txBody>
          <a:bodyPr/>
          <a:lstStyle/>
          <a:p>
            <a:r>
              <a:rPr lang="cy-GB" dirty="0"/>
              <a:t>Mewn grwpiau, ymchwiliwch fanteision ac anfanteision yr arddulliau arwain a drafodwyd.</a:t>
            </a:r>
          </a:p>
          <a:p>
            <a:r>
              <a:rPr lang="cy-GB" dirty="0"/>
              <a:t>Ystyriwch sefyllfaoedd lle bydd pob arddull yn briodol neu’n amhriodol</a:t>
            </a:r>
            <a:r>
              <a:rPr lang="en-GB" dirty="0"/>
              <a:t>.</a:t>
            </a:r>
          </a:p>
        </p:txBody>
      </p:sp>
      <p:sp>
        <p:nvSpPr>
          <p:cNvPr id="4" name="Content Placeholder 3">
            <a:extLst>
              <a:ext uri="{FF2B5EF4-FFF2-40B4-BE49-F238E27FC236}">
                <a16:creationId xmlns:a16="http://schemas.microsoft.com/office/drawing/2014/main" id="{A2B6433D-3356-4C92-6CE7-83F8BCC9E562}"/>
              </a:ext>
            </a:extLst>
          </p:cNvPr>
          <p:cNvSpPr>
            <a:spLocks noGrp="1"/>
          </p:cNvSpPr>
          <p:nvPr>
            <p:ph sz="half" idx="2"/>
          </p:nvPr>
        </p:nvSpPr>
        <p:spPr/>
        <p:txBody>
          <a:bodyPr/>
          <a:lstStyle/>
          <a:p>
            <a:r>
              <a:rPr lang="en-GB" dirty="0"/>
              <a:t>In groups research the pro’s and cons of the leadership styles discussed.</a:t>
            </a:r>
          </a:p>
          <a:p>
            <a:r>
              <a:rPr lang="en-GB" dirty="0"/>
              <a:t>Consider situations where each style is appropriate or inappropriate.</a:t>
            </a:r>
          </a:p>
        </p:txBody>
      </p:sp>
    </p:spTree>
    <p:extLst>
      <p:ext uri="{BB962C8B-B14F-4D97-AF65-F5344CB8AC3E}">
        <p14:creationId xmlns:p14="http://schemas.microsoft.com/office/powerpoint/2010/main" val="31248258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6892F0B-8C5A-C1F6-6196-0C26332C36C7}"/>
              </a:ext>
            </a:extLst>
          </p:cNvPr>
          <p:cNvSpPr>
            <a:spLocks noGrp="1"/>
          </p:cNvSpPr>
          <p:nvPr>
            <p:ph type="title"/>
          </p:nvPr>
        </p:nvSpPr>
        <p:spPr/>
        <p:txBody>
          <a:bodyPr>
            <a:normAutofit fontScale="90000"/>
          </a:bodyPr>
          <a:lstStyle/>
          <a:p>
            <a:r>
              <a:rPr lang="cy-GB" dirty="0"/>
              <a:t>Ymagweddau </a:t>
            </a:r>
            <a:r>
              <a:rPr lang="cy-GB" dirty="0" err="1"/>
              <a:t>Sefyllfaol</a:t>
            </a:r>
            <a:r>
              <a:rPr lang="cy-GB" dirty="0"/>
              <a:t>/Wrth Gefn</a:t>
            </a:r>
            <a:br>
              <a:rPr lang="cy-GB" dirty="0"/>
            </a:br>
            <a:r>
              <a:rPr lang="cy-GB" dirty="0" err="1"/>
              <a:t>Situational</a:t>
            </a:r>
            <a:r>
              <a:rPr lang="cy-GB" dirty="0"/>
              <a:t>/</a:t>
            </a:r>
            <a:r>
              <a:rPr lang="cy-GB" dirty="0" err="1"/>
              <a:t>Contingency</a:t>
            </a:r>
            <a:r>
              <a:rPr lang="cy-GB" dirty="0"/>
              <a:t> </a:t>
            </a:r>
            <a:r>
              <a:rPr lang="cy-GB" dirty="0" err="1"/>
              <a:t>Approaches</a:t>
            </a:r>
            <a:endParaRPr lang="cy-GB" dirty="0"/>
          </a:p>
        </p:txBody>
      </p:sp>
      <p:sp>
        <p:nvSpPr>
          <p:cNvPr id="573443" name="Rectangle 3"/>
          <p:cNvSpPr>
            <a:spLocks noGrp="1" noChangeArrowheads="1"/>
          </p:cNvSpPr>
          <p:nvPr>
            <p:ph sz="half" idx="1"/>
          </p:nvPr>
        </p:nvSpPr>
        <p:spPr/>
        <p:txBody>
          <a:bodyPr>
            <a:normAutofit fontScale="92500" lnSpcReduction="20000"/>
          </a:bodyPr>
          <a:lstStyle/>
          <a:p>
            <a:r>
              <a:rPr lang="cy-GB" dirty="0"/>
              <a:t>Mae effeithiolrwydd unrhyw arddull arwain yn amodol ar y sefyllfa</a:t>
            </a:r>
          </a:p>
          <a:p>
            <a:endParaRPr lang="cy-GB" dirty="0"/>
          </a:p>
          <a:p>
            <a:endParaRPr lang="cy-GB" dirty="0"/>
          </a:p>
          <a:p>
            <a:r>
              <a:rPr lang="cy-GB" dirty="0"/>
              <a:t>O dan amodau rheolaeth isel neu uchel, rheolwyr </a:t>
            </a:r>
            <a:r>
              <a:rPr lang="cy-GB" dirty="0" err="1"/>
              <a:t>rhyngweithredol</a:t>
            </a:r>
            <a:r>
              <a:rPr lang="cy-GB" dirty="0"/>
              <a:t> sy’n perfformio gorau, ond o dan amodau rheolaeth cymedrol, rheolwyr trawsnewidiol sy’n perfformio gorau (</a:t>
            </a:r>
            <a:r>
              <a:rPr lang="cy-GB" dirty="0" err="1"/>
              <a:t>House</a:t>
            </a:r>
            <a:r>
              <a:rPr lang="cy-GB" dirty="0"/>
              <a:t> &amp; </a:t>
            </a:r>
            <a:r>
              <a:rPr lang="cy-GB" dirty="0" err="1"/>
              <a:t>Aditya</a:t>
            </a:r>
            <a:r>
              <a:rPr lang="cy-GB" dirty="0"/>
              <a:t>, 1997).</a:t>
            </a:r>
          </a:p>
          <a:p>
            <a:endParaRPr lang="en-GB" dirty="0"/>
          </a:p>
          <a:p>
            <a:pPr lvl="1"/>
            <a:endParaRPr lang="en-GB" dirty="0"/>
          </a:p>
        </p:txBody>
      </p:sp>
      <p:sp>
        <p:nvSpPr>
          <p:cNvPr id="5" name="Content Placeholder 4">
            <a:extLst>
              <a:ext uri="{FF2B5EF4-FFF2-40B4-BE49-F238E27FC236}">
                <a16:creationId xmlns:a16="http://schemas.microsoft.com/office/drawing/2014/main" id="{8A46F089-5DAC-C555-82A9-A302A2F41566}"/>
              </a:ext>
            </a:extLst>
          </p:cNvPr>
          <p:cNvSpPr>
            <a:spLocks noGrp="1"/>
          </p:cNvSpPr>
          <p:nvPr>
            <p:ph sz="half" idx="2"/>
          </p:nvPr>
        </p:nvSpPr>
        <p:spPr/>
        <p:txBody>
          <a:bodyPr>
            <a:normAutofit fontScale="92500" lnSpcReduction="20000"/>
          </a:bodyPr>
          <a:lstStyle/>
          <a:p>
            <a:r>
              <a:rPr lang="en-GB" dirty="0"/>
              <a:t>Effectiveness of any given leadership style is contingent on the situation </a:t>
            </a:r>
          </a:p>
          <a:p>
            <a:endParaRPr lang="en-GB" dirty="0"/>
          </a:p>
          <a:p>
            <a:endParaRPr lang="en-GB" dirty="0"/>
          </a:p>
          <a:p>
            <a:r>
              <a:rPr lang="en-GB" dirty="0"/>
              <a:t>Under conditions of low or high control, transactional managers perform best, whereas under conditions of moderate control, transformational managers perform best (House &amp; Aditya, 1997).</a:t>
            </a:r>
          </a:p>
          <a:p>
            <a:endParaRPr lang="en-GB" dirty="0"/>
          </a:p>
        </p:txBody>
      </p:sp>
    </p:spTree>
    <p:extLst>
      <p:ext uri="{BB962C8B-B14F-4D97-AF65-F5344CB8AC3E}">
        <p14:creationId xmlns:p14="http://schemas.microsoft.com/office/powerpoint/2010/main" val="8092693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2CB124C-C362-93BB-7CF5-B49C733490B9}"/>
              </a:ext>
            </a:extLst>
          </p:cNvPr>
          <p:cNvSpPr>
            <a:spLocks noGrp="1"/>
          </p:cNvSpPr>
          <p:nvPr>
            <p:ph type="title"/>
          </p:nvPr>
        </p:nvSpPr>
        <p:spPr/>
        <p:txBody>
          <a:bodyPr>
            <a:normAutofit fontScale="90000"/>
          </a:bodyPr>
          <a:lstStyle/>
          <a:p>
            <a:r>
              <a:rPr lang="en-GB" dirty="0" err="1"/>
              <a:t>Ymagweddau</a:t>
            </a:r>
            <a:r>
              <a:rPr lang="en-GB" dirty="0"/>
              <a:t> </a:t>
            </a:r>
            <a:r>
              <a:rPr lang="en-GB" dirty="0" err="1"/>
              <a:t>Sefyllfaol</a:t>
            </a:r>
            <a:r>
              <a:rPr lang="en-GB" dirty="0"/>
              <a:t>/</a:t>
            </a:r>
            <a:r>
              <a:rPr lang="en-GB" dirty="0" err="1"/>
              <a:t>Wrth</a:t>
            </a:r>
            <a:r>
              <a:rPr lang="en-GB" dirty="0"/>
              <a:t> </a:t>
            </a:r>
            <a:r>
              <a:rPr lang="en-GB" dirty="0" err="1"/>
              <a:t>Gefn</a:t>
            </a:r>
            <a:br>
              <a:rPr lang="en-GB" dirty="0"/>
            </a:br>
            <a:r>
              <a:rPr lang="en-GB" dirty="0"/>
              <a:t>Situational/Contingency Approaches</a:t>
            </a:r>
          </a:p>
        </p:txBody>
      </p:sp>
      <p:sp>
        <p:nvSpPr>
          <p:cNvPr id="573443" name="Rectangle 3"/>
          <p:cNvSpPr>
            <a:spLocks noGrp="1" noChangeArrowheads="1"/>
          </p:cNvSpPr>
          <p:nvPr>
            <p:ph sz="half" idx="1"/>
          </p:nvPr>
        </p:nvSpPr>
        <p:spPr/>
        <p:txBody>
          <a:bodyPr>
            <a:normAutofit fontScale="70000" lnSpcReduction="20000"/>
          </a:bodyPr>
          <a:lstStyle/>
          <a:p>
            <a:r>
              <a:rPr lang="cy-GB" dirty="0"/>
              <a:t>Tasg yn erbyn arweinyddiaeth emosiynol (</a:t>
            </a:r>
            <a:r>
              <a:rPr lang="cy-GB" dirty="0" err="1"/>
              <a:t>Fielder</a:t>
            </a:r>
            <a:r>
              <a:rPr lang="cy-GB" dirty="0"/>
              <a:t>, 1967, 1993).</a:t>
            </a:r>
          </a:p>
          <a:p>
            <a:r>
              <a:rPr lang="cy-GB" dirty="0"/>
              <a:t>mae effeithiolrwydd math o arweinyddiaeth yn amodol ar ofynion sefyllfa</a:t>
            </a:r>
          </a:p>
          <a:p>
            <a:r>
              <a:rPr lang="cy-GB" dirty="0"/>
              <a:t>Tasg glir + th</a:t>
            </a:r>
            <a:r>
              <a:rPr lang="cy-GB" dirty="0">
                <a:cs typeface="Calibri" panose="020F0502020204030204" pitchFamily="34" charset="0"/>
              </a:rPr>
              <a:t>îm cefnogol</a:t>
            </a:r>
            <a:r>
              <a:rPr lang="cy-GB" dirty="0"/>
              <a:t>  = gorau tasg</a:t>
            </a:r>
          </a:p>
          <a:p>
            <a:r>
              <a:rPr lang="cy-GB" dirty="0"/>
              <a:t>Tasg aneglur/ansicrwydd = gorau emosiynol</a:t>
            </a:r>
          </a:p>
          <a:p>
            <a:endParaRPr lang="cy-GB" dirty="0"/>
          </a:p>
          <a:p>
            <a:r>
              <a:rPr lang="cy-GB" dirty="0" err="1"/>
              <a:t>Fiedler</a:t>
            </a:r>
            <a:r>
              <a:rPr lang="cy-GB" dirty="0"/>
              <a:t> (1996) – Mewn sefyllfaoedd straen uchel mae profiad yn nodwedd fwy pwysig na deallusrwydd</a:t>
            </a:r>
          </a:p>
          <a:p>
            <a:pPr lvl="1"/>
            <a:endParaRPr lang="en-GB" dirty="0"/>
          </a:p>
        </p:txBody>
      </p:sp>
      <p:sp>
        <p:nvSpPr>
          <p:cNvPr id="6" name="Content Placeholder 5">
            <a:extLst>
              <a:ext uri="{FF2B5EF4-FFF2-40B4-BE49-F238E27FC236}">
                <a16:creationId xmlns:a16="http://schemas.microsoft.com/office/drawing/2014/main" id="{E4EA420D-6C89-BD3E-E105-498B5DBE32C6}"/>
              </a:ext>
            </a:extLst>
          </p:cNvPr>
          <p:cNvSpPr>
            <a:spLocks noGrp="1"/>
          </p:cNvSpPr>
          <p:nvPr>
            <p:ph sz="half" idx="2"/>
          </p:nvPr>
        </p:nvSpPr>
        <p:spPr/>
        <p:txBody>
          <a:bodyPr>
            <a:normAutofit fontScale="70000" lnSpcReduction="20000"/>
          </a:bodyPr>
          <a:lstStyle/>
          <a:p>
            <a:r>
              <a:rPr lang="en-GB" dirty="0"/>
              <a:t>Task versus emotional leadership (Fielder, 1967, 1993).</a:t>
            </a:r>
          </a:p>
          <a:p>
            <a:r>
              <a:rPr lang="en-GB" dirty="0"/>
              <a:t> effectiveness of type of leadership depends upon demands of situation</a:t>
            </a:r>
          </a:p>
          <a:p>
            <a:endParaRPr lang="en-GB" dirty="0"/>
          </a:p>
          <a:p>
            <a:r>
              <a:rPr lang="en-GB" dirty="0"/>
              <a:t>Clear task + supportive team  = task best</a:t>
            </a:r>
          </a:p>
          <a:p>
            <a:r>
              <a:rPr lang="en-GB" dirty="0"/>
              <a:t>Unclear task/uncertainty = emotional best</a:t>
            </a:r>
          </a:p>
          <a:p>
            <a:endParaRPr lang="en-GB" dirty="0"/>
          </a:p>
          <a:p>
            <a:r>
              <a:rPr lang="en-GB" dirty="0"/>
              <a:t>Fiedler (1996) – In high stress situations experience is a more important attribute than intelligence</a:t>
            </a:r>
          </a:p>
          <a:p>
            <a:endParaRPr lang="en-GB" dirty="0"/>
          </a:p>
        </p:txBody>
      </p:sp>
    </p:spTree>
    <p:extLst>
      <p:ext uri="{BB962C8B-B14F-4D97-AF65-F5344CB8AC3E}">
        <p14:creationId xmlns:p14="http://schemas.microsoft.com/office/powerpoint/2010/main" val="82529303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normAutofit fontScale="90000"/>
          </a:bodyPr>
          <a:lstStyle/>
          <a:p>
            <a:r>
              <a:rPr lang="en-GB" altLang="en-US" dirty="0" err="1"/>
              <a:t>Deallusrwydd</a:t>
            </a:r>
            <a:r>
              <a:rPr lang="en-GB" altLang="en-US" dirty="0"/>
              <a:t> ac </a:t>
            </a:r>
            <a:r>
              <a:rPr lang="en-GB" altLang="en-US" dirty="0" err="1"/>
              <a:t>Arweinyddiaeth</a:t>
            </a:r>
            <a:br>
              <a:rPr lang="en-GB" altLang="en-US" dirty="0"/>
            </a:br>
            <a:r>
              <a:rPr lang="en-GB" altLang="en-US" dirty="0"/>
              <a:t>Intelligence &amp; Leadership</a:t>
            </a:r>
          </a:p>
        </p:txBody>
      </p:sp>
      <p:sp>
        <p:nvSpPr>
          <p:cNvPr id="3" name="Content Placeholder 2"/>
          <p:cNvSpPr>
            <a:spLocks noGrp="1"/>
          </p:cNvSpPr>
          <p:nvPr>
            <p:ph sz="half" idx="1"/>
          </p:nvPr>
        </p:nvSpPr>
        <p:spPr/>
        <p:txBody>
          <a:bodyPr>
            <a:normAutofit fontScale="92500"/>
          </a:bodyPr>
          <a:lstStyle/>
          <a:p>
            <a:r>
              <a:rPr lang="cy-GB" dirty="0"/>
              <a:t>Faint o straen mae’r sefyllfa’n ei greu; </a:t>
            </a:r>
          </a:p>
          <a:p>
            <a:pPr lvl="1"/>
            <a:r>
              <a:rPr lang="cy-GB" dirty="0"/>
              <a:t>Dim straen </a:t>
            </a:r>
            <a:r>
              <a:rPr lang="cy-GB" dirty="0">
                <a:sym typeface="Wingdings" panose="05000000000000000000" pitchFamily="2" charset="2"/>
              </a:rPr>
              <a:t> Straen Uchel</a:t>
            </a:r>
            <a:endParaRPr lang="cy-GB" dirty="0"/>
          </a:p>
          <a:p>
            <a:pPr lvl="1"/>
            <a:endParaRPr lang="cy-GB" dirty="0"/>
          </a:p>
          <a:p>
            <a:r>
              <a:rPr lang="cy-GB" dirty="0"/>
              <a:t>gwrthrychol yn erbyn galluoedd arwain </a:t>
            </a:r>
            <a:r>
              <a:rPr lang="cy-GB" dirty="0" err="1"/>
              <a:t>canfyddedig</a:t>
            </a:r>
            <a:r>
              <a:rPr lang="cy-GB" dirty="0"/>
              <a:t> – cydberthynas cryfach ar gyfer priodoleddau </a:t>
            </a:r>
            <a:r>
              <a:rPr lang="cy-GB" dirty="0" err="1"/>
              <a:t>canfyddedig</a:t>
            </a:r>
            <a:r>
              <a:rPr lang="cy-GB" dirty="0"/>
              <a:t>!</a:t>
            </a:r>
          </a:p>
          <a:p>
            <a:pPr lvl="1"/>
            <a:r>
              <a:rPr lang="cy-GB" dirty="0"/>
              <a:t>Priodoliadau arweinyddiaeth</a:t>
            </a:r>
          </a:p>
          <a:p>
            <a:endParaRPr lang="en-GB" dirty="0"/>
          </a:p>
          <a:p>
            <a:pPr lvl="1"/>
            <a:endParaRPr lang="en-GB" dirty="0"/>
          </a:p>
          <a:p>
            <a:endParaRPr lang="en-GB" dirty="0"/>
          </a:p>
        </p:txBody>
      </p:sp>
      <p:sp>
        <p:nvSpPr>
          <p:cNvPr id="5" name="Content Placeholder 4">
            <a:extLst>
              <a:ext uri="{FF2B5EF4-FFF2-40B4-BE49-F238E27FC236}">
                <a16:creationId xmlns:a16="http://schemas.microsoft.com/office/drawing/2014/main" id="{1904C699-9F4A-224F-FA67-8726D7A056A9}"/>
              </a:ext>
            </a:extLst>
          </p:cNvPr>
          <p:cNvSpPr>
            <a:spLocks noGrp="1"/>
          </p:cNvSpPr>
          <p:nvPr>
            <p:ph sz="half" idx="2"/>
          </p:nvPr>
        </p:nvSpPr>
        <p:spPr/>
        <p:txBody>
          <a:bodyPr>
            <a:normAutofit fontScale="92500"/>
          </a:bodyPr>
          <a:lstStyle/>
          <a:p>
            <a:r>
              <a:rPr lang="en-GB" dirty="0"/>
              <a:t>stressfulness of situation; </a:t>
            </a:r>
          </a:p>
          <a:p>
            <a:pPr lvl="1"/>
            <a:r>
              <a:rPr lang="en-GB" dirty="0"/>
              <a:t>No stress </a:t>
            </a:r>
            <a:r>
              <a:rPr lang="en-GB" dirty="0">
                <a:sym typeface="Wingdings" panose="05000000000000000000" pitchFamily="2" charset="2"/>
              </a:rPr>
              <a:t> H</a:t>
            </a:r>
            <a:r>
              <a:rPr lang="en-GB" dirty="0"/>
              <a:t>igh stress </a:t>
            </a:r>
          </a:p>
          <a:p>
            <a:pPr lvl="1"/>
            <a:endParaRPr lang="en-GB" dirty="0"/>
          </a:p>
          <a:p>
            <a:r>
              <a:rPr lang="en-GB" dirty="0"/>
              <a:t>objective versus perceived leadership abilities – stronger correlation for perceived attributes!</a:t>
            </a:r>
          </a:p>
          <a:p>
            <a:pPr lvl="1"/>
            <a:r>
              <a:rPr lang="en-GB" dirty="0"/>
              <a:t>Attributions of leadership</a:t>
            </a:r>
          </a:p>
          <a:p>
            <a:endParaRPr lang="en-GB" dirty="0"/>
          </a:p>
        </p:txBody>
      </p:sp>
    </p:spTree>
    <p:extLst>
      <p:ext uri="{BB962C8B-B14F-4D97-AF65-F5344CB8AC3E}">
        <p14:creationId xmlns:p14="http://schemas.microsoft.com/office/powerpoint/2010/main" val="2576438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BF38140-D5BC-9051-A2EC-6A4799D0FC13}"/>
              </a:ext>
            </a:extLst>
          </p:cNvPr>
          <p:cNvSpPr>
            <a:spLocks noGrp="1"/>
          </p:cNvSpPr>
          <p:nvPr>
            <p:ph type="title"/>
          </p:nvPr>
        </p:nvSpPr>
        <p:spPr/>
        <p:txBody>
          <a:bodyPr>
            <a:normAutofit fontScale="90000"/>
          </a:bodyPr>
          <a:lstStyle/>
          <a:p>
            <a:r>
              <a:rPr lang="en-GB" altLang="en-US" dirty="0" err="1"/>
              <a:t>Deallusrwydd</a:t>
            </a:r>
            <a:r>
              <a:rPr lang="en-GB" altLang="en-US" dirty="0"/>
              <a:t> ac </a:t>
            </a:r>
            <a:r>
              <a:rPr lang="en-GB" altLang="en-US" dirty="0" err="1"/>
              <a:t>Arweinyddiaeth</a:t>
            </a:r>
            <a:br>
              <a:rPr lang="en-GB" altLang="en-US" dirty="0"/>
            </a:br>
            <a:r>
              <a:rPr lang="en-GB" altLang="en-US" dirty="0"/>
              <a:t>Intelligence &amp; Leadership</a:t>
            </a:r>
            <a:endParaRPr lang="en-GB" dirty="0"/>
          </a:p>
        </p:txBody>
      </p:sp>
      <p:sp>
        <p:nvSpPr>
          <p:cNvPr id="38914" name="Rectangle 3"/>
          <p:cNvSpPr>
            <a:spLocks noGrp="1" noChangeArrowheads="1"/>
          </p:cNvSpPr>
          <p:nvPr>
            <p:ph sz="half" idx="1"/>
          </p:nvPr>
        </p:nvSpPr>
        <p:spPr/>
        <p:txBody>
          <a:bodyPr>
            <a:normAutofit fontScale="85000" lnSpcReduction="10000"/>
          </a:bodyPr>
          <a:lstStyle/>
          <a:p>
            <a:r>
              <a:rPr lang="cy-GB" altLang="en-US" dirty="0"/>
              <a:t>Ffactorau sy’n lleihau cysondeb </a:t>
            </a:r>
            <a:r>
              <a:rPr lang="cy-GB" altLang="en-US" dirty="0" err="1"/>
              <a:t>sefyllfaol</a:t>
            </a:r>
            <a:r>
              <a:rPr lang="cy-GB" altLang="en-US" dirty="0"/>
              <a:t>:</a:t>
            </a:r>
          </a:p>
          <a:p>
            <a:pPr lvl="1"/>
            <a:r>
              <a:rPr lang="cy-GB" altLang="en-US" dirty="0"/>
              <a:t>Nodweddion personoliaeth yn rhyngweithio gyda nodweddion eraill, yn ogystal </a:t>
            </a:r>
            <a:r>
              <a:rPr lang="cy-GB" altLang="en-US" dirty="0">
                <a:cs typeface="Calibri" panose="020F0502020204030204" pitchFamily="34" charset="0"/>
              </a:rPr>
              <a:t>â phriodoleddau gwahanol sefyllfaoedd</a:t>
            </a:r>
            <a:endParaRPr lang="cy-GB" altLang="en-US" dirty="0"/>
          </a:p>
          <a:p>
            <a:pPr lvl="1"/>
            <a:r>
              <a:rPr lang="cy-GB" altLang="en-US" dirty="0"/>
              <a:t>Wedi’i ddylanwadu gan ba mor bwysig yw nodwedd penodol ar gyfer person</a:t>
            </a:r>
          </a:p>
          <a:p>
            <a:pPr lvl="1"/>
            <a:r>
              <a:rPr lang="cy-GB" altLang="en-US" dirty="0"/>
              <a:t>Gwahaniaethau yn y tueddiad i deilwra ymddygiad yn </a:t>
            </a:r>
            <a:r>
              <a:rPr lang="cy-GB" altLang="en-US" dirty="0">
                <a:cs typeface="Calibri" panose="020F0502020204030204" pitchFamily="34" charset="0"/>
              </a:rPr>
              <a:t>ôl sefyllfa benodol</a:t>
            </a:r>
          </a:p>
          <a:p>
            <a:pPr lvl="2"/>
            <a:r>
              <a:rPr lang="cy-GB" altLang="en-US" dirty="0"/>
              <a:t>Hunan-fonitro: pobl sy’n talu sylw manwl i giwiau </a:t>
            </a:r>
            <a:r>
              <a:rPr lang="cy-GB" altLang="en-US" dirty="0" err="1"/>
              <a:t>sefyllfaol</a:t>
            </a:r>
            <a:r>
              <a:rPr lang="cy-GB" altLang="en-US" dirty="0"/>
              <a:t> ac addasu eu hymddygiad i’r hyn maent yn meddwl sy’n fwyaf addas</a:t>
            </a:r>
          </a:p>
        </p:txBody>
      </p:sp>
      <p:sp>
        <p:nvSpPr>
          <p:cNvPr id="5" name="Content Placeholder 4">
            <a:extLst>
              <a:ext uri="{FF2B5EF4-FFF2-40B4-BE49-F238E27FC236}">
                <a16:creationId xmlns:a16="http://schemas.microsoft.com/office/drawing/2014/main" id="{59007B0C-E4E7-9996-0729-3DA2A992DECA}"/>
              </a:ext>
            </a:extLst>
          </p:cNvPr>
          <p:cNvSpPr>
            <a:spLocks noGrp="1"/>
          </p:cNvSpPr>
          <p:nvPr>
            <p:ph sz="half" idx="2"/>
          </p:nvPr>
        </p:nvSpPr>
        <p:spPr/>
        <p:txBody>
          <a:bodyPr>
            <a:normAutofit fontScale="85000" lnSpcReduction="10000"/>
          </a:bodyPr>
          <a:lstStyle/>
          <a:p>
            <a:r>
              <a:rPr lang="en-US" altLang="en-US" dirty="0"/>
              <a:t>Factors that reduce situational consistency:</a:t>
            </a:r>
          </a:p>
          <a:p>
            <a:pPr lvl="1"/>
            <a:r>
              <a:rPr lang="en-US" altLang="en-US" dirty="0"/>
              <a:t>Personality traits interact with other traits, as well as with characteristics of different situations</a:t>
            </a:r>
          </a:p>
          <a:p>
            <a:pPr lvl="1"/>
            <a:r>
              <a:rPr lang="en-US" altLang="en-US" dirty="0"/>
              <a:t>Influenced by how important a given trait is for a person</a:t>
            </a:r>
          </a:p>
          <a:p>
            <a:pPr lvl="1"/>
            <a:r>
              <a:rPr lang="en-US" altLang="en-US" dirty="0"/>
              <a:t>Differences in the tendency to tailor </a:t>
            </a:r>
            <a:r>
              <a:rPr lang="en-US" altLang="en-US" dirty="0" err="1"/>
              <a:t>behaviour</a:t>
            </a:r>
            <a:r>
              <a:rPr lang="en-US" altLang="en-US" dirty="0"/>
              <a:t> to a given situation</a:t>
            </a:r>
          </a:p>
          <a:p>
            <a:pPr lvl="2"/>
            <a:r>
              <a:rPr lang="en-US" altLang="en-US" dirty="0"/>
              <a:t>Self-monitoring: people who are attentive to situational cues and adapt </a:t>
            </a:r>
            <a:r>
              <a:rPr lang="en-US" altLang="en-US" dirty="0" err="1"/>
              <a:t>behaviour</a:t>
            </a:r>
            <a:r>
              <a:rPr lang="en-US" altLang="en-US" dirty="0"/>
              <a:t> to what they think would be most appropriate</a:t>
            </a:r>
          </a:p>
          <a:p>
            <a:endParaRPr lang="en-GB" dirty="0"/>
          </a:p>
        </p:txBody>
      </p:sp>
    </p:spTree>
    <p:extLst>
      <p:ext uri="{BB962C8B-B14F-4D97-AF65-F5344CB8AC3E}">
        <p14:creationId xmlns:p14="http://schemas.microsoft.com/office/powerpoint/2010/main" val="267010938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normAutofit fontScale="90000"/>
          </a:bodyPr>
          <a:lstStyle/>
          <a:p>
            <a:r>
              <a:rPr lang="en-GB" altLang="en-US" dirty="0" err="1"/>
              <a:t>Personoliaeth</a:t>
            </a:r>
            <a:r>
              <a:rPr lang="en-GB" altLang="en-US" dirty="0"/>
              <a:t>, </a:t>
            </a:r>
            <a:r>
              <a:rPr lang="en-GB" altLang="en-US" dirty="0" err="1"/>
              <a:t>Arweinyddiaeth</a:t>
            </a:r>
            <a:r>
              <a:rPr lang="en-GB" altLang="en-US" dirty="0"/>
              <a:t> a Gwaith </a:t>
            </a:r>
            <a:r>
              <a:rPr lang="en-GB" altLang="en-US" dirty="0" err="1">
                <a:latin typeface="+mn-lt"/>
              </a:rPr>
              <a:t>T</a:t>
            </a:r>
            <a:r>
              <a:rPr lang="en-GB" altLang="en-US" dirty="0" err="1">
                <a:latin typeface="+mn-lt"/>
                <a:cs typeface="Calibri" panose="020F0502020204030204" pitchFamily="34" charset="0"/>
              </a:rPr>
              <a:t>îm</a:t>
            </a:r>
            <a:br>
              <a:rPr lang="en-GB" altLang="en-US" dirty="0">
                <a:latin typeface="Calibri" panose="020F0502020204030204" pitchFamily="34" charset="0"/>
                <a:cs typeface="Calibri" panose="020F0502020204030204" pitchFamily="34" charset="0"/>
              </a:rPr>
            </a:br>
            <a:r>
              <a:rPr lang="en-GB" altLang="en-US" dirty="0"/>
              <a:t>Personality, Leadership &amp; Teamwork </a:t>
            </a:r>
          </a:p>
        </p:txBody>
      </p:sp>
      <p:sp>
        <p:nvSpPr>
          <p:cNvPr id="39939" name="Content Placeholder 2"/>
          <p:cNvSpPr>
            <a:spLocks noGrp="1"/>
          </p:cNvSpPr>
          <p:nvPr>
            <p:ph sz="half" idx="1"/>
          </p:nvPr>
        </p:nvSpPr>
        <p:spPr>
          <a:xfrm>
            <a:off x="815546" y="2560320"/>
            <a:ext cx="5201206" cy="3310128"/>
          </a:xfrm>
        </p:spPr>
        <p:txBody>
          <a:bodyPr>
            <a:normAutofit fontScale="92500"/>
          </a:bodyPr>
          <a:lstStyle/>
          <a:p>
            <a:r>
              <a:rPr lang="cy-GB" dirty="0" err="1"/>
              <a:t>Kickul</a:t>
            </a:r>
            <a:r>
              <a:rPr lang="cy-GB" dirty="0"/>
              <a:t>  &amp; </a:t>
            </a:r>
            <a:r>
              <a:rPr lang="cy-GB" dirty="0" err="1"/>
              <a:t>Neuman</a:t>
            </a:r>
            <a:r>
              <a:rPr lang="cy-GB" dirty="0"/>
              <a:t> (2000)</a:t>
            </a:r>
          </a:p>
          <a:p>
            <a:r>
              <a:rPr lang="cy-GB" dirty="0"/>
              <a:t>Mae allblygedd, bod yn agored i brofiadau a gallu gwybyddol yn rhagfynegi ymddygiad arweinyddiaeth sy’n dod i’r amlwg</a:t>
            </a:r>
          </a:p>
          <a:p>
            <a:endParaRPr lang="cy-GB" dirty="0"/>
          </a:p>
          <a:p>
            <a:r>
              <a:rPr lang="cy-GB" dirty="0"/>
              <a:t>Roedd bod yn gydwybodol a gallu gwybyddol yn gysylltiedig </a:t>
            </a:r>
            <a:r>
              <a:rPr lang="cy-GB" dirty="0">
                <a:cs typeface="Calibri" panose="020F0502020204030204" pitchFamily="34" charset="0"/>
              </a:rPr>
              <a:t>â pherfformiad t</a:t>
            </a:r>
            <a:r>
              <a:rPr lang="cy-GB" dirty="0">
                <a:latin typeface="+mj-lt"/>
                <a:cs typeface="Calibri" panose="020F0502020204030204" pitchFamily="34" charset="0"/>
              </a:rPr>
              <a:t>îm.</a:t>
            </a:r>
            <a:endParaRPr lang="cy-GB" dirty="0">
              <a:latin typeface="+mj-lt"/>
            </a:endParaRPr>
          </a:p>
          <a:p>
            <a:endParaRPr lang="en-GB" altLang="en-US" dirty="0"/>
          </a:p>
          <a:p>
            <a:endParaRPr lang="en-GB" altLang="en-US" dirty="0"/>
          </a:p>
        </p:txBody>
      </p:sp>
      <p:sp>
        <p:nvSpPr>
          <p:cNvPr id="4" name="Content Placeholder 3">
            <a:extLst>
              <a:ext uri="{FF2B5EF4-FFF2-40B4-BE49-F238E27FC236}">
                <a16:creationId xmlns:a16="http://schemas.microsoft.com/office/drawing/2014/main" id="{437E00D8-D1D0-6B90-2405-A27DD885FB3A}"/>
              </a:ext>
            </a:extLst>
          </p:cNvPr>
          <p:cNvSpPr>
            <a:spLocks noGrp="1"/>
          </p:cNvSpPr>
          <p:nvPr>
            <p:ph sz="half" idx="2"/>
          </p:nvPr>
        </p:nvSpPr>
        <p:spPr/>
        <p:txBody>
          <a:bodyPr>
            <a:normAutofit fontScale="92500"/>
          </a:bodyPr>
          <a:lstStyle/>
          <a:p>
            <a:r>
              <a:rPr lang="en-GB" dirty="0" err="1"/>
              <a:t>Kickul</a:t>
            </a:r>
            <a:r>
              <a:rPr lang="en-GB" dirty="0"/>
              <a:t>  &amp; Neuman (2000)</a:t>
            </a:r>
          </a:p>
          <a:p>
            <a:r>
              <a:rPr lang="en-GB" dirty="0"/>
              <a:t>Extroversion, openness to experience and cognitive ability predictive of emergent leadership behaviours</a:t>
            </a:r>
          </a:p>
          <a:p>
            <a:endParaRPr lang="en-GB" dirty="0"/>
          </a:p>
          <a:p>
            <a:r>
              <a:rPr lang="en-GB" dirty="0"/>
              <a:t>Conscientiousness and cognitive ability were associated with team performance. </a:t>
            </a:r>
          </a:p>
          <a:p>
            <a:endParaRPr lang="en-GB" dirty="0"/>
          </a:p>
        </p:txBody>
      </p:sp>
    </p:spTree>
    <p:extLst>
      <p:ext uri="{BB962C8B-B14F-4D97-AF65-F5344CB8AC3E}">
        <p14:creationId xmlns:p14="http://schemas.microsoft.com/office/powerpoint/2010/main" val="178941942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normAutofit fontScale="90000"/>
          </a:bodyPr>
          <a:lstStyle/>
          <a:p>
            <a:r>
              <a:rPr lang="en-GB" altLang="en-US" dirty="0" err="1"/>
              <a:t>Arweinyddiaeth</a:t>
            </a:r>
            <a:r>
              <a:rPr lang="en-GB" altLang="en-US" dirty="0"/>
              <a:t>: </a:t>
            </a:r>
            <a:r>
              <a:rPr lang="en-GB" altLang="en-US" dirty="0" err="1"/>
              <a:t>crynodeb</a:t>
            </a:r>
            <a:br>
              <a:rPr lang="en-GB" altLang="en-US" dirty="0"/>
            </a:br>
            <a:r>
              <a:rPr lang="en-GB" altLang="en-US" dirty="0"/>
              <a:t>Leadership: summary</a:t>
            </a:r>
          </a:p>
        </p:txBody>
      </p:sp>
      <p:sp>
        <p:nvSpPr>
          <p:cNvPr id="39939" name="Content Placeholder 2"/>
          <p:cNvSpPr>
            <a:spLocks noGrp="1"/>
          </p:cNvSpPr>
          <p:nvPr>
            <p:ph sz="half" idx="1"/>
          </p:nvPr>
        </p:nvSpPr>
        <p:spPr>
          <a:xfrm>
            <a:off x="1130643" y="2560320"/>
            <a:ext cx="4886109" cy="3310128"/>
          </a:xfrm>
        </p:spPr>
        <p:txBody>
          <a:bodyPr>
            <a:normAutofit fontScale="70000" lnSpcReduction="20000"/>
          </a:bodyPr>
          <a:lstStyle/>
          <a:p>
            <a:r>
              <a:rPr lang="cy-GB" altLang="en-US" dirty="0"/>
              <a:t>Nid oes un nodwedd unigol wedi sefyll allan fel y prif nodwedd bwysig wrth bennu arweinyddiaeth effeithiol.  </a:t>
            </a:r>
          </a:p>
          <a:p>
            <a:pPr lvl="1"/>
            <a:r>
              <a:rPr lang="cy-GB" altLang="en-US" dirty="0"/>
              <a:t>Mae cyd-destun yn bwysig!</a:t>
            </a:r>
          </a:p>
          <a:p>
            <a:r>
              <a:rPr lang="cy-GB" altLang="en-US" dirty="0"/>
              <a:t>Gall nodweddion ryngweithio i bennu ansawdd yr arweinyddiaeth</a:t>
            </a:r>
          </a:p>
          <a:p>
            <a:r>
              <a:rPr lang="cy-GB" altLang="en-US" dirty="0"/>
              <a:t>Mae angen integreiddio ymagweddau </a:t>
            </a:r>
            <a:r>
              <a:rPr lang="cy-GB" altLang="en-US" dirty="0" err="1"/>
              <a:t>sefyllfaol</a:t>
            </a:r>
            <a:r>
              <a:rPr lang="cy-GB" altLang="en-US" dirty="0"/>
              <a:t> a nodweddion</a:t>
            </a:r>
          </a:p>
          <a:p>
            <a:r>
              <a:rPr lang="cy-GB" altLang="en-US" dirty="0" err="1"/>
              <a:t>Zaccaro</a:t>
            </a:r>
            <a:r>
              <a:rPr lang="cy-GB" altLang="en-US" dirty="0"/>
              <a:t> (2007): model arweinyddiaeth integreiddiol</a:t>
            </a:r>
          </a:p>
          <a:p>
            <a:pPr lvl="1"/>
            <a:r>
              <a:rPr lang="cy-GB" altLang="en-US" dirty="0"/>
              <a:t>Gall nodweddion fel gallu emosiynol/cymdeithasol olygu bod arweinwyr yn fwy abl i addasu eu harddull arwain i weddu gofynion sefyllfa benodol</a:t>
            </a:r>
            <a:endParaRPr lang="en-GB" altLang="en-US" dirty="0"/>
          </a:p>
        </p:txBody>
      </p:sp>
      <p:sp>
        <p:nvSpPr>
          <p:cNvPr id="4" name="Content Placeholder 3">
            <a:extLst>
              <a:ext uri="{FF2B5EF4-FFF2-40B4-BE49-F238E27FC236}">
                <a16:creationId xmlns:a16="http://schemas.microsoft.com/office/drawing/2014/main" id="{9EDAC981-D70E-32FE-8D11-E9C80CFB98A3}"/>
              </a:ext>
            </a:extLst>
          </p:cNvPr>
          <p:cNvSpPr>
            <a:spLocks noGrp="1"/>
          </p:cNvSpPr>
          <p:nvPr>
            <p:ph sz="half" idx="2"/>
          </p:nvPr>
        </p:nvSpPr>
        <p:spPr/>
        <p:txBody>
          <a:bodyPr>
            <a:normAutofit fontScale="70000" lnSpcReduction="20000"/>
          </a:bodyPr>
          <a:lstStyle/>
          <a:p>
            <a:r>
              <a:rPr lang="en-GB" altLang="en-US" dirty="0"/>
              <a:t>No one trait has stood out as the single most important determinant of effective leadership.  </a:t>
            </a:r>
          </a:p>
          <a:p>
            <a:pPr lvl="1"/>
            <a:r>
              <a:rPr lang="en-GB" altLang="en-US" dirty="0"/>
              <a:t>Context matters!</a:t>
            </a:r>
          </a:p>
          <a:p>
            <a:r>
              <a:rPr lang="en-GB" altLang="en-US" dirty="0"/>
              <a:t>Traits may interact to determine quality of leadership </a:t>
            </a:r>
          </a:p>
          <a:p>
            <a:r>
              <a:rPr lang="en-GB" altLang="en-US" dirty="0"/>
              <a:t>Need to integrate situational and trait approaches </a:t>
            </a:r>
          </a:p>
          <a:p>
            <a:r>
              <a:rPr lang="en-GB" altLang="en-US" dirty="0" err="1"/>
              <a:t>Zaccaro</a:t>
            </a:r>
            <a:r>
              <a:rPr lang="en-GB" altLang="en-US" dirty="0"/>
              <a:t> (2007): an integrative model of leadership</a:t>
            </a:r>
          </a:p>
          <a:p>
            <a:pPr lvl="1"/>
            <a:r>
              <a:rPr lang="en-GB" altLang="en-US" dirty="0"/>
              <a:t>Traits such as emotional/social competence may make leaders better able to adapt their leadership style to the demands of a specific situation</a:t>
            </a:r>
          </a:p>
          <a:p>
            <a:endParaRPr lang="en-GB" dirty="0"/>
          </a:p>
        </p:txBody>
      </p:sp>
    </p:spTree>
    <p:extLst>
      <p:ext uri="{BB962C8B-B14F-4D97-AF65-F5344CB8AC3E}">
        <p14:creationId xmlns:p14="http://schemas.microsoft.com/office/powerpoint/2010/main" val="214494027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34823" name="Picture 34822">
            <a:extLst>
              <a:ext uri="{FF2B5EF4-FFF2-40B4-BE49-F238E27FC236}">
                <a16:creationId xmlns:a16="http://schemas.microsoft.com/office/drawing/2014/main" id="{54173A58-B122-4342-8641-2C7187495DC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cxnSp>
        <p:nvCxnSpPr>
          <p:cNvPr id="34825" name="Straight Connector 34824">
            <a:extLst>
              <a:ext uri="{FF2B5EF4-FFF2-40B4-BE49-F238E27FC236}">
                <a16:creationId xmlns:a16="http://schemas.microsoft.com/office/drawing/2014/main" id="{9E3E38EB-06F9-40C9-B3E2-7CC1363B99E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34818" name="Title 1"/>
          <p:cNvSpPr>
            <a:spLocks noGrp="1"/>
          </p:cNvSpPr>
          <p:nvPr>
            <p:ph type="title"/>
          </p:nvPr>
        </p:nvSpPr>
        <p:spPr>
          <a:xfrm>
            <a:off x="1295402" y="982132"/>
            <a:ext cx="9601196" cy="1303867"/>
          </a:xfrm>
        </p:spPr>
        <p:txBody>
          <a:bodyPr vert="horz" lIns="91440" tIns="45720" rIns="91440" bIns="45720" rtlCol="0" anchor="ctr">
            <a:normAutofit fontScale="90000"/>
          </a:bodyPr>
          <a:lstStyle/>
          <a:p>
            <a:r>
              <a:rPr lang="en-US" altLang="en-US" dirty="0" err="1"/>
              <a:t>Ydy</a:t>
            </a:r>
            <a:r>
              <a:rPr lang="en-US" altLang="en-US" dirty="0"/>
              <a:t> </a:t>
            </a:r>
            <a:r>
              <a:rPr lang="en-US" altLang="en-US" dirty="0" err="1"/>
              <a:t>arweinwyr</a:t>
            </a:r>
            <a:r>
              <a:rPr lang="en-US" altLang="en-US" dirty="0"/>
              <a:t> da </a:t>
            </a:r>
            <a:r>
              <a:rPr lang="en-US" altLang="en-US" dirty="0" err="1"/>
              <a:t>yn</a:t>
            </a:r>
            <a:r>
              <a:rPr lang="en-US" altLang="en-US" dirty="0"/>
              <a:t> </a:t>
            </a:r>
            <a:r>
              <a:rPr lang="en-US" altLang="en-US" dirty="0" err="1"/>
              <a:t>arweinwyr</a:t>
            </a:r>
            <a:r>
              <a:rPr lang="en-US" altLang="en-US" dirty="0"/>
              <a:t> da o </a:t>
            </a:r>
            <a:r>
              <a:rPr lang="en-US" altLang="en-US" dirty="0" err="1"/>
              <a:t>hyd</a:t>
            </a:r>
            <a:r>
              <a:rPr lang="en-US" altLang="en-US" dirty="0"/>
              <a:t>?</a:t>
            </a:r>
            <a:br>
              <a:rPr lang="en-US" altLang="en-US" dirty="0"/>
            </a:br>
            <a:r>
              <a:rPr lang="en-US" altLang="en-US" dirty="0"/>
              <a:t>Are good leaders always good leaders?</a:t>
            </a:r>
          </a:p>
        </p:txBody>
      </p:sp>
      <p:pic>
        <p:nvPicPr>
          <p:cNvPr id="3" name="Content Placeholder 7"/>
          <p:cNvPicPr>
            <a:picLocks noGrp="1" noChangeAspect="1"/>
          </p:cNvPicPr>
          <p:nvPr>
            <p:ph sz="half" idx="1"/>
          </p:nvPr>
        </p:nvPicPr>
        <p:blipFill rotWithShape="1">
          <a:blip r:embed="rId4"/>
          <a:srcRect l="20324" r="17818" b="-1"/>
          <a:stretch/>
        </p:blipFill>
        <p:spPr>
          <a:xfrm>
            <a:off x="1434269" y="2701180"/>
            <a:ext cx="2739728" cy="2852640"/>
          </a:xfrm>
          <a:prstGeom prst="rect">
            <a:avLst/>
          </a:prstGeom>
          <a:ln w="57150" cmpd="thickThin">
            <a:solidFill>
              <a:schemeClr val="tx1">
                <a:lumMod val="50000"/>
                <a:lumOff val="50000"/>
              </a:schemeClr>
            </a:solidFill>
            <a:miter lim="800000"/>
          </a:ln>
        </p:spPr>
      </p:pic>
      <p:sp>
        <p:nvSpPr>
          <p:cNvPr id="5" name="Content Placeholder 4"/>
          <p:cNvSpPr>
            <a:spLocks noGrp="1"/>
          </p:cNvSpPr>
          <p:nvPr>
            <p:ph sz="half" idx="2"/>
          </p:nvPr>
        </p:nvSpPr>
        <p:spPr>
          <a:xfrm>
            <a:off x="4639732" y="2556932"/>
            <a:ext cx="6256863" cy="3318936"/>
          </a:xfrm>
        </p:spPr>
        <p:txBody>
          <a:bodyPr vert="horz" lIns="91440" tIns="45720" rIns="91440" bIns="45720" rtlCol="0" anchor="t">
            <a:normAutofit fontScale="92500" lnSpcReduction="10000"/>
          </a:bodyPr>
          <a:lstStyle/>
          <a:p>
            <a:r>
              <a:rPr lang="en-US" dirty="0" err="1">
                <a:solidFill>
                  <a:srgbClr val="FF0000"/>
                </a:solidFill>
              </a:rPr>
              <a:t>Nodwch</a:t>
            </a:r>
            <a:r>
              <a:rPr lang="en-US" dirty="0">
                <a:solidFill>
                  <a:srgbClr val="FF0000"/>
                </a:solidFill>
              </a:rPr>
              <a:t> </a:t>
            </a:r>
            <a:r>
              <a:rPr lang="en-US" dirty="0" err="1">
                <a:solidFill>
                  <a:srgbClr val="FF0000"/>
                </a:solidFill>
              </a:rPr>
              <a:t>achlysur</a:t>
            </a:r>
            <a:r>
              <a:rPr lang="en-US" dirty="0">
                <a:solidFill>
                  <a:srgbClr val="FF0000"/>
                </a:solidFill>
              </a:rPr>
              <a:t> pan </a:t>
            </a:r>
            <a:r>
              <a:rPr lang="en-US" dirty="0" err="1">
                <a:solidFill>
                  <a:srgbClr val="FF0000"/>
                </a:solidFill>
              </a:rPr>
              <a:t>gwnaethoch</a:t>
            </a:r>
            <a:r>
              <a:rPr lang="en-US" dirty="0">
                <a:solidFill>
                  <a:srgbClr val="FF0000"/>
                </a:solidFill>
              </a:rPr>
              <a:t> </a:t>
            </a:r>
            <a:r>
              <a:rPr lang="en-US" dirty="0" err="1">
                <a:solidFill>
                  <a:srgbClr val="FF0000"/>
                </a:solidFill>
              </a:rPr>
              <a:t>weithredu</a:t>
            </a:r>
            <a:r>
              <a:rPr lang="en-US" dirty="0">
                <a:solidFill>
                  <a:srgbClr val="FF0000"/>
                </a:solidFill>
              </a:rPr>
              <a:t> </a:t>
            </a:r>
            <a:r>
              <a:rPr lang="en-US" dirty="0" err="1">
                <a:solidFill>
                  <a:srgbClr val="FF0000"/>
                </a:solidFill>
              </a:rPr>
              <a:t>fel</a:t>
            </a:r>
            <a:r>
              <a:rPr lang="en-US" dirty="0">
                <a:solidFill>
                  <a:srgbClr val="FF0000"/>
                </a:solidFill>
              </a:rPr>
              <a:t> </a:t>
            </a:r>
            <a:r>
              <a:rPr lang="en-US" dirty="0" err="1">
                <a:solidFill>
                  <a:srgbClr val="FF0000"/>
                </a:solidFill>
              </a:rPr>
              <a:t>arweinydd</a:t>
            </a:r>
            <a:r>
              <a:rPr lang="en-US" dirty="0">
                <a:solidFill>
                  <a:srgbClr val="FF0000"/>
                </a:solidFill>
              </a:rPr>
              <a:t> </a:t>
            </a:r>
            <a:r>
              <a:rPr lang="en-US" dirty="0" err="1">
                <a:solidFill>
                  <a:srgbClr val="FF0000"/>
                </a:solidFill>
              </a:rPr>
              <a:t>mewn</a:t>
            </a:r>
            <a:r>
              <a:rPr lang="en-US" dirty="0">
                <a:solidFill>
                  <a:srgbClr val="FF0000"/>
                </a:solidFill>
              </a:rPr>
              <a:t> </a:t>
            </a:r>
            <a:r>
              <a:rPr lang="en-US" dirty="0" err="1">
                <a:solidFill>
                  <a:srgbClr val="FF0000"/>
                </a:solidFill>
              </a:rPr>
              <a:t>sefyllfa</a:t>
            </a:r>
            <a:r>
              <a:rPr lang="en-US" dirty="0">
                <a:solidFill>
                  <a:srgbClr val="FF0000"/>
                </a:solidFill>
              </a:rPr>
              <a:t> </a:t>
            </a:r>
            <a:r>
              <a:rPr lang="en-US" dirty="0" err="1">
                <a:solidFill>
                  <a:srgbClr val="FF0000"/>
                </a:solidFill>
              </a:rPr>
              <a:t>benodol</a:t>
            </a:r>
            <a:endParaRPr lang="en-US" dirty="0">
              <a:solidFill>
                <a:srgbClr val="FF0000"/>
              </a:solidFill>
            </a:endParaRPr>
          </a:p>
          <a:p>
            <a:r>
              <a:rPr lang="en-US" dirty="0">
                <a:solidFill>
                  <a:srgbClr val="FF0000"/>
                </a:solidFill>
              </a:rPr>
              <a:t>Beth </a:t>
            </a:r>
            <a:r>
              <a:rPr lang="en-US" dirty="0" err="1">
                <a:solidFill>
                  <a:srgbClr val="FF0000"/>
                </a:solidFill>
              </a:rPr>
              <a:t>oedd</a:t>
            </a:r>
            <a:r>
              <a:rPr lang="en-US" dirty="0">
                <a:solidFill>
                  <a:srgbClr val="FF0000"/>
                </a:solidFill>
              </a:rPr>
              <a:t> </a:t>
            </a:r>
            <a:r>
              <a:rPr lang="en-US" dirty="0" err="1">
                <a:solidFill>
                  <a:srgbClr val="FF0000"/>
                </a:solidFill>
              </a:rPr>
              <a:t>yn</a:t>
            </a:r>
            <a:r>
              <a:rPr lang="en-US" dirty="0">
                <a:solidFill>
                  <a:srgbClr val="FF0000"/>
                </a:solidFill>
              </a:rPr>
              <a:t> </a:t>
            </a:r>
            <a:r>
              <a:rPr lang="en-US" dirty="0" err="1">
                <a:solidFill>
                  <a:srgbClr val="FF0000"/>
                </a:solidFill>
              </a:rPr>
              <a:t>arbennig</a:t>
            </a:r>
            <a:r>
              <a:rPr lang="en-US" dirty="0">
                <a:solidFill>
                  <a:srgbClr val="FF0000"/>
                </a:solidFill>
              </a:rPr>
              <a:t> am y </a:t>
            </a:r>
            <a:r>
              <a:rPr lang="en-US" dirty="0" err="1">
                <a:solidFill>
                  <a:srgbClr val="FF0000"/>
                </a:solidFill>
              </a:rPr>
              <a:t>sefyllfa</a:t>
            </a:r>
            <a:r>
              <a:rPr lang="en-US" dirty="0">
                <a:solidFill>
                  <a:srgbClr val="FF0000"/>
                </a:solidFill>
              </a:rPr>
              <a:t> hon?</a:t>
            </a:r>
          </a:p>
          <a:p>
            <a:r>
              <a:rPr lang="en-US" dirty="0" err="1">
                <a:solidFill>
                  <a:srgbClr val="FF0000"/>
                </a:solidFill>
              </a:rPr>
              <a:t>Oeddech</a:t>
            </a:r>
            <a:r>
              <a:rPr lang="en-US" dirty="0">
                <a:solidFill>
                  <a:srgbClr val="FF0000"/>
                </a:solidFill>
              </a:rPr>
              <a:t> </a:t>
            </a:r>
            <a:r>
              <a:rPr lang="en-US" dirty="0" err="1">
                <a:solidFill>
                  <a:srgbClr val="FF0000"/>
                </a:solidFill>
              </a:rPr>
              <a:t>chi’n</a:t>
            </a:r>
            <a:r>
              <a:rPr lang="en-US" dirty="0">
                <a:solidFill>
                  <a:srgbClr val="FF0000"/>
                </a:solidFill>
              </a:rPr>
              <a:t> </a:t>
            </a:r>
            <a:r>
              <a:rPr lang="en-US" dirty="0" err="1">
                <a:solidFill>
                  <a:srgbClr val="FF0000"/>
                </a:solidFill>
              </a:rPr>
              <a:t>arweinydd</a:t>
            </a:r>
            <a:r>
              <a:rPr lang="en-US" dirty="0">
                <a:solidFill>
                  <a:srgbClr val="FF0000"/>
                </a:solidFill>
              </a:rPr>
              <a:t> “da”?</a:t>
            </a:r>
          </a:p>
          <a:p>
            <a:r>
              <a:rPr lang="en-US" dirty="0"/>
              <a:t>Identify a time when you have acted as a leader in a particular situation</a:t>
            </a:r>
          </a:p>
          <a:p>
            <a:r>
              <a:rPr lang="en-US" dirty="0"/>
              <a:t>What was it about this situation?</a:t>
            </a:r>
          </a:p>
          <a:p>
            <a:r>
              <a:rPr lang="en-US" dirty="0"/>
              <a:t>Were you a “good” leader? </a:t>
            </a:r>
          </a:p>
        </p:txBody>
      </p:sp>
    </p:spTree>
    <p:extLst>
      <p:ext uri="{BB962C8B-B14F-4D97-AF65-F5344CB8AC3E}">
        <p14:creationId xmlns:p14="http://schemas.microsoft.com/office/powerpoint/2010/main" val="261963584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AC327-16DC-1C8E-26AE-A3EA4045EDDD}"/>
              </a:ext>
            </a:extLst>
          </p:cNvPr>
          <p:cNvSpPr>
            <a:spLocks noGrp="1"/>
          </p:cNvSpPr>
          <p:nvPr>
            <p:ph type="title"/>
          </p:nvPr>
        </p:nvSpPr>
        <p:spPr/>
        <p:txBody>
          <a:bodyPr>
            <a:normAutofit fontScale="90000"/>
          </a:bodyPr>
          <a:lstStyle/>
          <a:p>
            <a:r>
              <a:rPr lang="en-GB" dirty="0" err="1"/>
              <a:t>Amcanion</a:t>
            </a:r>
            <a:br>
              <a:rPr lang="en-GB" dirty="0"/>
            </a:br>
            <a:r>
              <a:rPr lang="en-GB" dirty="0"/>
              <a:t>Objectives</a:t>
            </a:r>
          </a:p>
        </p:txBody>
      </p:sp>
      <p:sp>
        <p:nvSpPr>
          <p:cNvPr id="3" name="Content Placeholder 2">
            <a:extLst>
              <a:ext uri="{FF2B5EF4-FFF2-40B4-BE49-F238E27FC236}">
                <a16:creationId xmlns:a16="http://schemas.microsoft.com/office/drawing/2014/main" id="{051B67E5-B37F-5EDF-5DB3-316F40573B4F}"/>
              </a:ext>
            </a:extLst>
          </p:cNvPr>
          <p:cNvSpPr>
            <a:spLocks noGrp="1"/>
          </p:cNvSpPr>
          <p:nvPr>
            <p:ph sz="half" idx="1"/>
          </p:nvPr>
        </p:nvSpPr>
        <p:spPr>
          <a:xfrm>
            <a:off x="1149178" y="2560320"/>
            <a:ext cx="4867574" cy="3310128"/>
          </a:xfrm>
        </p:spPr>
        <p:txBody>
          <a:bodyPr/>
          <a:lstStyle/>
          <a:p>
            <a:r>
              <a:rPr lang="en-GB" dirty="0" err="1"/>
              <a:t>Ar</a:t>
            </a:r>
            <a:r>
              <a:rPr lang="en-GB" dirty="0"/>
              <a:t> </a:t>
            </a:r>
            <a:r>
              <a:rPr lang="en-GB" dirty="0" err="1"/>
              <a:t>ddiwedd</a:t>
            </a:r>
            <a:r>
              <a:rPr lang="en-GB" dirty="0"/>
              <a:t> y </a:t>
            </a:r>
            <a:r>
              <a:rPr lang="en-GB" dirty="0" err="1"/>
              <a:t>sesiwn</a:t>
            </a:r>
            <a:r>
              <a:rPr lang="en-GB" dirty="0"/>
              <a:t> </a:t>
            </a:r>
            <a:r>
              <a:rPr lang="en-GB" dirty="0" err="1"/>
              <a:t>ydych</a:t>
            </a:r>
            <a:r>
              <a:rPr lang="en-GB" dirty="0"/>
              <a:t> </a:t>
            </a:r>
            <a:r>
              <a:rPr lang="en-GB" dirty="0" err="1"/>
              <a:t>chi’n</a:t>
            </a:r>
            <a:r>
              <a:rPr lang="en-GB" dirty="0"/>
              <a:t> </a:t>
            </a:r>
            <a:r>
              <a:rPr lang="en-GB" dirty="0" err="1"/>
              <a:t>gallu</a:t>
            </a:r>
            <a:r>
              <a:rPr lang="en-GB" dirty="0"/>
              <a:t>:</a:t>
            </a:r>
          </a:p>
          <a:p>
            <a:pPr lvl="1"/>
            <a:r>
              <a:rPr lang="en-GB" dirty="0" err="1"/>
              <a:t>Trafod</a:t>
            </a:r>
            <a:r>
              <a:rPr lang="en-GB" dirty="0"/>
              <a:t> y </a:t>
            </a:r>
            <a:r>
              <a:rPr lang="en-GB" dirty="0" err="1"/>
              <a:t>prif</a:t>
            </a:r>
            <a:r>
              <a:rPr lang="en-GB" dirty="0"/>
              <a:t> </a:t>
            </a:r>
            <a:r>
              <a:rPr lang="en-GB" dirty="0" err="1"/>
              <a:t>arddulliau</a:t>
            </a:r>
            <a:r>
              <a:rPr lang="en-GB" dirty="0"/>
              <a:t> </a:t>
            </a:r>
            <a:r>
              <a:rPr lang="en-GB" dirty="0" err="1"/>
              <a:t>arwain</a:t>
            </a:r>
            <a:endParaRPr lang="en-GB" dirty="0"/>
          </a:p>
          <a:p>
            <a:pPr lvl="1"/>
            <a:r>
              <a:rPr lang="en-GB" dirty="0" err="1"/>
              <a:t>Gwerthuso</a:t>
            </a:r>
            <a:r>
              <a:rPr lang="en-GB" dirty="0"/>
              <a:t> </a:t>
            </a:r>
            <a:r>
              <a:rPr lang="en-GB" dirty="0" err="1"/>
              <a:t>eu</a:t>
            </a:r>
            <a:r>
              <a:rPr lang="en-GB" dirty="0"/>
              <a:t> </a:t>
            </a:r>
            <a:r>
              <a:rPr lang="en-GB" dirty="0" err="1"/>
              <a:t>heffeithiolrwydd</a:t>
            </a:r>
            <a:r>
              <a:rPr lang="en-GB" dirty="0"/>
              <a:t> </a:t>
            </a:r>
            <a:r>
              <a:rPr lang="en-GB" dirty="0" err="1"/>
              <a:t>mewn</a:t>
            </a:r>
            <a:r>
              <a:rPr lang="en-GB" dirty="0"/>
              <a:t> </a:t>
            </a:r>
            <a:r>
              <a:rPr lang="en-GB" dirty="0" err="1"/>
              <a:t>gwahanol</a:t>
            </a:r>
            <a:r>
              <a:rPr lang="en-GB" dirty="0"/>
              <a:t> </a:t>
            </a:r>
            <a:r>
              <a:rPr lang="en-GB" dirty="0" err="1"/>
              <a:t>sefyllfaoedd</a:t>
            </a:r>
            <a:endParaRPr lang="en-GB" dirty="0"/>
          </a:p>
        </p:txBody>
      </p:sp>
      <p:sp>
        <p:nvSpPr>
          <p:cNvPr id="4" name="Content Placeholder 3">
            <a:extLst>
              <a:ext uri="{FF2B5EF4-FFF2-40B4-BE49-F238E27FC236}">
                <a16:creationId xmlns:a16="http://schemas.microsoft.com/office/drawing/2014/main" id="{65F6FF1D-A73C-2C9C-0A90-DEEA8F7662A4}"/>
              </a:ext>
            </a:extLst>
          </p:cNvPr>
          <p:cNvSpPr>
            <a:spLocks noGrp="1"/>
          </p:cNvSpPr>
          <p:nvPr>
            <p:ph sz="half" idx="2"/>
          </p:nvPr>
        </p:nvSpPr>
        <p:spPr/>
        <p:txBody>
          <a:bodyPr/>
          <a:lstStyle/>
          <a:p>
            <a:r>
              <a:rPr lang="en-GB" dirty="0"/>
              <a:t>At the end of the session are you able to:</a:t>
            </a:r>
          </a:p>
          <a:p>
            <a:pPr lvl="1"/>
            <a:r>
              <a:rPr lang="en-GB" dirty="0"/>
              <a:t>Discuss key leadership styles</a:t>
            </a:r>
          </a:p>
          <a:p>
            <a:pPr lvl="1"/>
            <a:r>
              <a:rPr lang="en-GB" dirty="0"/>
              <a:t>Evaluate their efficacy in different situations</a:t>
            </a:r>
          </a:p>
        </p:txBody>
      </p:sp>
    </p:spTree>
    <p:extLst>
      <p:ext uri="{BB962C8B-B14F-4D97-AF65-F5344CB8AC3E}">
        <p14:creationId xmlns:p14="http://schemas.microsoft.com/office/powerpoint/2010/main" val="305346268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23B04196-EE2E-4500-AF8D-C6E01DA9B5F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cxnSp>
        <p:nvCxnSpPr>
          <p:cNvPr id="14" name="Straight Connector 13">
            <a:extLst>
              <a:ext uri="{FF2B5EF4-FFF2-40B4-BE49-F238E27FC236}">
                <a16:creationId xmlns:a16="http://schemas.microsoft.com/office/drawing/2014/main" id="{85B95145-40F9-436B-89CD-8054CBB2E3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useBgFill="1">
        <p:nvSpPr>
          <p:cNvPr id="16" name="Rectangle 15">
            <a:extLst>
              <a:ext uri="{FF2B5EF4-FFF2-40B4-BE49-F238E27FC236}">
                <a16:creationId xmlns:a16="http://schemas.microsoft.com/office/drawing/2014/main" id="{7AF0FCDC-7BF8-4C15-B0DF-39495ABCC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407"/>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sp>
        <p:nvSpPr>
          <p:cNvPr id="18" name="Rectangle 17">
            <a:extLst>
              <a:ext uri="{FF2B5EF4-FFF2-40B4-BE49-F238E27FC236}">
                <a16:creationId xmlns:a16="http://schemas.microsoft.com/office/drawing/2014/main" id="{D83D09F1-D65C-4360-A042-A28A88B8D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34656" cy="6858000"/>
          </a:xfrm>
          <a:prstGeom prst="rect">
            <a:avLst/>
          </a:prstGeom>
          <a:blipFill>
            <a:blip r:embed="rId4"/>
            <a:stretch>
              <a:fillRect/>
            </a:stretch>
          </a:blipFill>
          <a:ln>
            <a:noFill/>
          </a:ln>
          <a:effectLst>
            <a:innerShdw blurRad="88900" dist="254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sp>
        <p:nvSpPr>
          <p:cNvPr id="5" name="Title 4">
            <a:extLst>
              <a:ext uri="{FF2B5EF4-FFF2-40B4-BE49-F238E27FC236}">
                <a16:creationId xmlns:a16="http://schemas.microsoft.com/office/drawing/2014/main" id="{0C5CE576-249A-8203-1DA5-251B422196E4}"/>
              </a:ext>
            </a:extLst>
          </p:cNvPr>
          <p:cNvSpPr>
            <a:spLocks noGrp="1"/>
          </p:cNvSpPr>
          <p:nvPr>
            <p:ph type="title"/>
          </p:nvPr>
        </p:nvSpPr>
        <p:spPr>
          <a:xfrm>
            <a:off x="965200" y="938687"/>
            <a:ext cx="5925988" cy="4009233"/>
          </a:xfrm>
        </p:spPr>
        <p:txBody>
          <a:bodyPr vert="horz" lIns="91440" tIns="45720" rIns="91440" bIns="45720" rtlCol="0" anchor="ctr">
            <a:normAutofit/>
          </a:bodyPr>
          <a:lstStyle/>
          <a:p>
            <a:pPr algn="r"/>
            <a:r>
              <a:rPr lang="en-US" sz="5400" dirty="0" err="1">
                <a:solidFill>
                  <a:srgbClr val="010001"/>
                </a:solidFill>
              </a:rPr>
              <a:t>Cwestiynau</a:t>
            </a:r>
            <a:r>
              <a:rPr lang="en-US" sz="5400" dirty="0">
                <a:solidFill>
                  <a:srgbClr val="010001"/>
                </a:solidFill>
              </a:rPr>
              <a:t>?</a:t>
            </a:r>
            <a:br>
              <a:rPr lang="en-US" sz="5400" dirty="0">
                <a:solidFill>
                  <a:srgbClr val="010001"/>
                </a:solidFill>
              </a:rPr>
            </a:br>
            <a:r>
              <a:rPr lang="en-US" sz="5400" dirty="0">
                <a:solidFill>
                  <a:srgbClr val="010001"/>
                </a:solidFill>
              </a:rPr>
              <a:t>Questions? </a:t>
            </a:r>
          </a:p>
        </p:txBody>
      </p:sp>
      <p:sp>
        <p:nvSpPr>
          <p:cNvPr id="6" name="Text Placeholder 5">
            <a:extLst>
              <a:ext uri="{FF2B5EF4-FFF2-40B4-BE49-F238E27FC236}">
                <a16:creationId xmlns:a16="http://schemas.microsoft.com/office/drawing/2014/main" id="{DF4414A8-3028-94AA-2980-65923FB1E5F9}"/>
              </a:ext>
            </a:extLst>
          </p:cNvPr>
          <p:cNvSpPr>
            <a:spLocks noGrp="1"/>
          </p:cNvSpPr>
          <p:nvPr>
            <p:ph type="body" idx="1"/>
          </p:nvPr>
        </p:nvSpPr>
        <p:spPr>
          <a:xfrm>
            <a:off x="965200" y="5080001"/>
            <a:ext cx="5925988" cy="944880"/>
          </a:xfrm>
        </p:spPr>
        <p:txBody>
          <a:bodyPr vert="horz" lIns="91440" tIns="45720" rIns="91440" bIns="45720" rtlCol="0" anchor="ctr">
            <a:normAutofit/>
          </a:bodyPr>
          <a:lstStyle/>
          <a:p>
            <a:pPr algn="r"/>
            <a:endParaRPr lang="en-US" sz="2800">
              <a:solidFill>
                <a:srgbClr val="010001"/>
              </a:solidFill>
            </a:endParaRPr>
          </a:p>
        </p:txBody>
      </p:sp>
      <p:cxnSp>
        <p:nvCxnSpPr>
          <p:cNvPr id="20" name="Straight Connector 19">
            <a:extLst>
              <a:ext uri="{FF2B5EF4-FFF2-40B4-BE49-F238E27FC236}">
                <a16:creationId xmlns:a16="http://schemas.microsoft.com/office/drawing/2014/main" id="{DFE3C79B-5339-404D-AD57-DEFDC8C1135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69264" y="938687"/>
            <a:ext cx="5879592" cy="0"/>
          </a:xfrm>
          <a:prstGeom prst="line">
            <a:avLst/>
          </a:prstGeom>
          <a:ln>
            <a:solidFill>
              <a:schemeClr val="accent1"/>
            </a:solidFill>
          </a:ln>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04646B48-D72A-4B29-9974-5196657AF1A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69264" y="4960395"/>
            <a:ext cx="5879592" cy="0"/>
          </a:xfrm>
          <a:prstGeom prst="line">
            <a:avLst/>
          </a:prstGeom>
          <a:ln>
            <a:solidFill>
              <a:schemeClr val="accent1"/>
            </a:solidFill>
          </a:ln>
        </p:spPr>
        <p:style>
          <a:lnRef idx="2">
            <a:schemeClr val="accent1"/>
          </a:lnRef>
          <a:fillRef idx="0">
            <a:schemeClr val="accent1"/>
          </a:fillRef>
          <a:effectRef idx="1">
            <a:schemeClr val="accent1"/>
          </a:effectRef>
          <a:fontRef idx="minor">
            <a:schemeClr val="tx1"/>
          </a:fontRef>
        </p:style>
      </p:cxnSp>
      <p:pic>
        <p:nvPicPr>
          <p:cNvPr id="8" name="Picture 7" descr="Question marks in a line and one question mark is lit">
            <a:extLst>
              <a:ext uri="{FF2B5EF4-FFF2-40B4-BE49-F238E27FC236}">
                <a16:creationId xmlns:a16="http://schemas.microsoft.com/office/drawing/2014/main" id="{21047174-05A0-D2C7-84B8-3D1AC25B49D9}"/>
              </a:ext>
            </a:extLst>
          </p:cNvPr>
          <p:cNvPicPr>
            <a:picLocks noChangeAspect="1"/>
          </p:cNvPicPr>
          <p:nvPr/>
        </p:nvPicPr>
        <p:blipFill rotWithShape="1">
          <a:blip r:embed="rId5"/>
          <a:srcRect l="4877" r="49792" b="-1"/>
          <a:stretch/>
        </p:blipFill>
        <p:spPr>
          <a:xfrm>
            <a:off x="7534656" y="10"/>
            <a:ext cx="4657344" cy="6857990"/>
          </a:xfrm>
          <a:prstGeom prst="rect">
            <a:avLst/>
          </a:prstGeom>
        </p:spPr>
      </p:pic>
    </p:spTree>
    <p:extLst>
      <p:ext uri="{BB962C8B-B14F-4D97-AF65-F5344CB8AC3E}">
        <p14:creationId xmlns:p14="http://schemas.microsoft.com/office/powerpoint/2010/main" val="115346956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F2D07E8-48D0-6BEF-BE9E-D7078B8D9FAF}"/>
              </a:ext>
            </a:extLst>
          </p:cNvPr>
          <p:cNvSpPr>
            <a:spLocks noGrp="1"/>
          </p:cNvSpPr>
          <p:nvPr>
            <p:ph type="title"/>
          </p:nvPr>
        </p:nvSpPr>
        <p:spPr>
          <a:xfrm>
            <a:off x="1295402" y="1421027"/>
            <a:ext cx="9601196" cy="864972"/>
          </a:xfrm>
        </p:spPr>
        <p:txBody>
          <a:bodyPr>
            <a:normAutofit fontScale="90000"/>
          </a:bodyPr>
          <a:lstStyle/>
          <a:p>
            <a:r>
              <a:rPr lang="en-GB" altLang="en-US" sz="4400" b="1" dirty="0" err="1">
                <a:cs typeface="Times New Roman" panose="02020603050405020304" pitchFamily="18" charset="0"/>
              </a:rPr>
              <a:t>Darllen</a:t>
            </a:r>
            <a:r>
              <a:rPr lang="en-GB" altLang="en-US" sz="4400" b="1" dirty="0">
                <a:cs typeface="Times New Roman" panose="02020603050405020304" pitchFamily="18" charset="0"/>
              </a:rPr>
              <a:t> a </a:t>
            </a:r>
            <a:r>
              <a:rPr lang="en-GB" altLang="en-US" sz="4400" b="1" dirty="0" err="1">
                <a:cs typeface="Times New Roman" panose="02020603050405020304" pitchFamily="18" charset="0"/>
              </a:rPr>
              <a:t>Argymhellir</a:t>
            </a:r>
            <a:br>
              <a:rPr lang="en-GB" altLang="en-US" sz="4400" b="1" dirty="0">
                <a:cs typeface="Times New Roman" panose="02020603050405020304" pitchFamily="18" charset="0"/>
              </a:rPr>
            </a:br>
            <a:r>
              <a:rPr lang="en-GB" altLang="en-US" sz="4400" b="1" dirty="0">
                <a:cs typeface="Times New Roman" panose="02020603050405020304" pitchFamily="18" charset="0"/>
              </a:rPr>
              <a:t>Recommended Readings </a:t>
            </a:r>
            <a:br>
              <a:rPr lang="en-GB" altLang="en-US" sz="4400" b="1" dirty="0">
                <a:cs typeface="Times New Roman" panose="02020603050405020304" pitchFamily="18" charset="0"/>
              </a:rPr>
            </a:br>
            <a:endParaRPr lang="en-GB" dirty="0"/>
          </a:p>
        </p:txBody>
      </p:sp>
      <p:sp>
        <p:nvSpPr>
          <p:cNvPr id="5" name="Content Placeholder 4">
            <a:extLst>
              <a:ext uri="{FF2B5EF4-FFF2-40B4-BE49-F238E27FC236}">
                <a16:creationId xmlns:a16="http://schemas.microsoft.com/office/drawing/2014/main" id="{9A0255E3-E0DE-638A-ECF4-C582586FCB2E}"/>
              </a:ext>
            </a:extLst>
          </p:cNvPr>
          <p:cNvSpPr>
            <a:spLocks noGrp="1"/>
          </p:cNvSpPr>
          <p:nvPr>
            <p:ph idx="1"/>
          </p:nvPr>
        </p:nvSpPr>
        <p:spPr/>
        <p:txBody>
          <a:bodyPr>
            <a:normAutofit lnSpcReduction="10000"/>
          </a:bodyPr>
          <a:lstStyle/>
          <a:p>
            <a:r>
              <a:rPr lang="en-GB" altLang="en-US" sz="2400" dirty="0">
                <a:cs typeface="Times New Roman" panose="02020603050405020304" pitchFamily="18" charset="0"/>
              </a:rPr>
              <a:t>Chamorro-</a:t>
            </a:r>
            <a:r>
              <a:rPr lang="en-GB" altLang="en-US" sz="2400" dirty="0" err="1">
                <a:cs typeface="Times New Roman" panose="02020603050405020304" pitchFamily="18" charset="0"/>
              </a:rPr>
              <a:t>Premuzic</a:t>
            </a:r>
            <a:r>
              <a:rPr lang="en-GB" altLang="en-US" sz="2400" dirty="0">
                <a:cs typeface="Times New Roman" panose="02020603050405020304" pitchFamily="18" charset="0"/>
              </a:rPr>
              <a:t>, T. &amp; Furnham, A. (2010).  </a:t>
            </a:r>
            <a:r>
              <a:rPr lang="en-GB" altLang="en-US" sz="2400" i="1" dirty="0">
                <a:cs typeface="Times New Roman" panose="02020603050405020304" pitchFamily="18" charset="0"/>
              </a:rPr>
              <a:t>The Psychology of Personnel Selection.</a:t>
            </a:r>
            <a:r>
              <a:rPr lang="en-GB" altLang="en-US" sz="2400" dirty="0">
                <a:cs typeface="Times New Roman" panose="02020603050405020304" pitchFamily="18" charset="0"/>
              </a:rPr>
              <a:t>   </a:t>
            </a:r>
            <a:r>
              <a:rPr lang="en-GB" altLang="en-US" sz="2400" dirty="0" err="1">
                <a:cs typeface="Times New Roman" panose="02020603050405020304" pitchFamily="18" charset="0"/>
              </a:rPr>
              <a:t>Caergrawnt</a:t>
            </a:r>
            <a:r>
              <a:rPr lang="en-GB" altLang="en-US" sz="2400" dirty="0">
                <a:cs typeface="Times New Roman" panose="02020603050405020304" pitchFamily="18" charset="0"/>
              </a:rPr>
              <a:t>/Cambridge: Cambridge University Press.  </a:t>
            </a:r>
            <a:r>
              <a:rPr lang="en-GB" altLang="en-US" sz="2400" dirty="0" err="1">
                <a:cs typeface="Times New Roman" panose="02020603050405020304" pitchFamily="18" charset="0"/>
              </a:rPr>
              <a:t>Pennod</a:t>
            </a:r>
            <a:r>
              <a:rPr lang="en-GB" altLang="en-US" sz="2400" dirty="0">
                <a:cs typeface="Times New Roman" panose="02020603050405020304" pitchFamily="18" charset="0"/>
              </a:rPr>
              <a:t> Saith/Chapter Seven. </a:t>
            </a:r>
            <a:r>
              <a:rPr lang="en-GB" altLang="en-US" sz="2400" i="1" dirty="0" err="1">
                <a:cs typeface="Times New Roman" panose="02020603050405020304" pitchFamily="18" charset="0"/>
              </a:rPr>
              <a:t>Ar</a:t>
            </a:r>
            <a:r>
              <a:rPr lang="en-GB" altLang="en-US" sz="2400" i="1" dirty="0">
                <a:cs typeface="Times New Roman" panose="02020603050405020304" pitchFamily="18" charset="0"/>
              </a:rPr>
              <a:t> </a:t>
            </a:r>
            <a:r>
              <a:rPr lang="en-GB" altLang="en-US" sz="2400" i="1" dirty="0" err="1">
                <a:cs typeface="Times New Roman" panose="02020603050405020304" pitchFamily="18" charset="0"/>
              </a:rPr>
              <a:t>gael</a:t>
            </a:r>
            <a:r>
              <a:rPr lang="en-GB" altLang="en-US" sz="2400" i="1" dirty="0">
                <a:cs typeface="Times New Roman" panose="02020603050405020304" pitchFamily="18" charset="0"/>
              </a:rPr>
              <a:t> </a:t>
            </a:r>
            <a:r>
              <a:rPr lang="en-GB" altLang="en-US" sz="2400" i="1" dirty="0" err="1">
                <a:cs typeface="Times New Roman" panose="02020603050405020304" pitchFamily="18" charset="0"/>
              </a:rPr>
              <a:t>fel</a:t>
            </a:r>
            <a:r>
              <a:rPr lang="en-GB" altLang="en-US" sz="2400" i="1" dirty="0">
                <a:cs typeface="Times New Roman" panose="02020603050405020304" pitchFamily="18" charset="0"/>
              </a:rPr>
              <a:t> e-</a:t>
            </a:r>
            <a:r>
              <a:rPr lang="en-GB" altLang="en-US" sz="2400" i="1" dirty="0" err="1">
                <a:cs typeface="Times New Roman" panose="02020603050405020304" pitchFamily="18" charset="0"/>
              </a:rPr>
              <a:t>lyfr</a:t>
            </a:r>
            <a:r>
              <a:rPr lang="en-GB" altLang="en-US" sz="2400" i="1" dirty="0">
                <a:cs typeface="Times New Roman" panose="02020603050405020304" pitchFamily="18" charset="0"/>
              </a:rPr>
              <a:t> a </a:t>
            </a:r>
            <a:r>
              <a:rPr lang="en-GB" altLang="en-US" sz="2400" i="1" dirty="0" err="1">
                <a:cs typeface="Times New Roman" panose="02020603050405020304" pitchFamily="18" charset="0"/>
              </a:rPr>
              <a:t>chopi</a:t>
            </a:r>
            <a:r>
              <a:rPr lang="en-GB" altLang="en-US" sz="2400" i="1" dirty="0">
                <a:cs typeface="Times New Roman" panose="02020603050405020304" pitchFamily="18" charset="0"/>
              </a:rPr>
              <a:t> </a:t>
            </a:r>
            <a:r>
              <a:rPr lang="en-GB" altLang="en-US" sz="2400" i="1" dirty="0" err="1">
                <a:cs typeface="Times New Roman" panose="02020603050405020304" pitchFamily="18" charset="0"/>
              </a:rPr>
              <a:t>caled</a:t>
            </a:r>
            <a:r>
              <a:rPr lang="en-GB" altLang="en-US" sz="2400" i="1" dirty="0">
                <a:cs typeface="Times New Roman" panose="02020603050405020304" pitchFamily="18" charset="0"/>
              </a:rPr>
              <a:t> </a:t>
            </a:r>
            <a:r>
              <a:rPr lang="en-GB" altLang="en-US" sz="2400" i="1" dirty="0" err="1">
                <a:cs typeface="Times New Roman" panose="02020603050405020304" pitchFamily="18" charset="0"/>
              </a:rPr>
              <a:t>yn</a:t>
            </a:r>
            <a:r>
              <a:rPr lang="en-GB" altLang="en-US" sz="2400" i="1" dirty="0">
                <a:cs typeface="Times New Roman" panose="02020603050405020304" pitchFamily="18" charset="0"/>
              </a:rPr>
              <a:t> y </a:t>
            </a:r>
            <a:r>
              <a:rPr lang="en-GB" altLang="en-US" sz="2400" i="1" dirty="0" err="1">
                <a:cs typeface="Times New Roman" panose="02020603050405020304" pitchFamily="18" charset="0"/>
              </a:rPr>
              <a:t>llyfrgell</a:t>
            </a:r>
            <a:r>
              <a:rPr lang="en-GB" altLang="en-US" sz="2400" i="1" dirty="0">
                <a:cs typeface="Times New Roman" panose="02020603050405020304" pitchFamily="18" charset="0"/>
              </a:rPr>
              <a:t>/Available as e-book and hard copy in library</a:t>
            </a:r>
          </a:p>
          <a:p>
            <a:endParaRPr lang="en-GB" altLang="en-US" i="1" dirty="0">
              <a:cs typeface="Times New Roman" panose="02020603050405020304" pitchFamily="18" charset="0"/>
            </a:endParaRPr>
          </a:p>
          <a:p>
            <a:r>
              <a:rPr lang="en-GB" dirty="0" err="1"/>
              <a:t>Kickul</a:t>
            </a:r>
            <a:r>
              <a:rPr lang="en-GB" dirty="0"/>
              <a:t>, J., &amp; Neuman, G. (2000). Emergent leadership </a:t>
            </a:r>
            <a:r>
              <a:rPr lang="en-GB" dirty="0" err="1"/>
              <a:t>behaviors</a:t>
            </a:r>
            <a:r>
              <a:rPr lang="en-GB" dirty="0"/>
              <a:t>: The function of personality and cognitive ability in determining teamwork performance and KSAs. </a:t>
            </a:r>
            <a:r>
              <a:rPr lang="en-GB" i="1" dirty="0"/>
              <a:t>Journal of Business and Psychology</a:t>
            </a:r>
            <a:r>
              <a:rPr lang="en-GB" dirty="0"/>
              <a:t>, </a:t>
            </a:r>
            <a:r>
              <a:rPr lang="en-GB" i="1" dirty="0"/>
              <a:t>15</a:t>
            </a:r>
            <a:r>
              <a:rPr lang="en-GB" dirty="0"/>
              <a:t>(1), 27-51.</a:t>
            </a:r>
          </a:p>
          <a:p>
            <a:endParaRPr lang="en-GB" altLang="en-US" sz="2400" i="1" dirty="0">
              <a:cs typeface="Times New Roman" panose="02020603050405020304" pitchFamily="18" charset="0"/>
            </a:endParaRPr>
          </a:p>
          <a:p>
            <a:endParaRPr lang="en-GB" altLang="en-US" sz="2400" i="1" dirty="0"/>
          </a:p>
          <a:p>
            <a:endParaRPr lang="en-GB" altLang="en-US" sz="1200" dirty="0"/>
          </a:p>
          <a:p>
            <a:endParaRPr lang="en-GB" dirty="0"/>
          </a:p>
        </p:txBody>
      </p:sp>
    </p:spTree>
    <p:extLst>
      <p:ext uri="{BB962C8B-B14F-4D97-AF65-F5344CB8AC3E}">
        <p14:creationId xmlns:p14="http://schemas.microsoft.com/office/powerpoint/2010/main" val="59979626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3C5082-1AA6-0011-673D-B57C8A0ABF8E}"/>
              </a:ext>
            </a:extLst>
          </p:cNvPr>
          <p:cNvSpPr>
            <a:spLocks noGrp="1"/>
          </p:cNvSpPr>
          <p:nvPr>
            <p:ph type="title"/>
          </p:nvPr>
        </p:nvSpPr>
        <p:spPr/>
        <p:txBody>
          <a:bodyPr>
            <a:normAutofit fontScale="90000"/>
          </a:bodyPr>
          <a:lstStyle/>
          <a:p>
            <a:r>
              <a:rPr lang="en-GB" altLang="en-US" b="1" dirty="0" err="1">
                <a:cs typeface="Times New Roman" panose="02020603050405020304" pitchFamily="18" charset="0"/>
              </a:rPr>
              <a:t>Darllen</a:t>
            </a:r>
            <a:r>
              <a:rPr lang="en-GB" altLang="en-US" b="1" dirty="0">
                <a:cs typeface="Times New Roman" panose="02020603050405020304" pitchFamily="18" charset="0"/>
              </a:rPr>
              <a:t> </a:t>
            </a:r>
            <a:r>
              <a:rPr lang="en-GB" altLang="en-US" b="1" dirty="0" err="1">
                <a:cs typeface="Times New Roman" panose="02020603050405020304" pitchFamily="18" charset="0"/>
              </a:rPr>
              <a:t>Ychwanegol</a:t>
            </a:r>
            <a:br>
              <a:rPr lang="en-GB" altLang="en-US" b="1" dirty="0">
                <a:cs typeface="Times New Roman" panose="02020603050405020304" pitchFamily="18" charset="0"/>
              </a:rPr>
            </a:br>
            <a:r>
              <a:rPr lang="en-GB" altLang="en-US" b="1" dirty="0">
                <a:cs typeface="Times New Roman" panose="02020603050405020304" pitchFamily="18" charset="0"/>
              </a:rPr>
              <a:t>Additional Readings</a:t>
            </a:r>
            <a:endParaRPr lang="en-GB" dirty="0"/>
          </a:p>
        </p:txBody>
      </p:sp>
      <p:sp>
        <p:nvSpPr>
          <p:cNvPr id="3" name="Content Placeholder 2">
            <a:extLst>
              <a:ext uri="{FF2B5EF4-FFF2-40B4-BE49-F238E27FC236}">
                <a16:creationId xmlns:a16="http://schemas.microsoft.com/office/drawing/2014/main" id="{3FAF90EC-199A-FDFE-ADD7-D88C352D7508}"/>
              </a:ext>
            </a:extLst>
          </p:cNvPr>
          <p:cNvSpPr>
            <a:spLocks noGrp="1"/>
          </p:cNvSpPr>
          <p:nvPr>
            <p:ph idx="1"/>
          </p:nvPr>
        </p:nvSpPr>
        <p:spPr/>
        <p:txBody>
          <a:bodyPr>
            <a:normAutofit fontScale="92500" lnSpcReduction="20000"/>
          </a:bodyPr>
          <a:lstStyle/>
          <a:p>
            <a:endParaRPr lang="en-GB" altLang="en-US" sz="1400" dirty="0"/>
          </a:p>
          <a:p>
            <a:r>
              <a:rPr lang="en-GB" altLang="en-US" sz="2800" dirty="0">
                <a:cs typeface="Times New Roman" panose="02020603050405020304" pitchFamily="18" charset="0"/>
              </a:rPr>
              <a:t>Furnham , A. (2007). </a:t>
            </a:r>
            <a:r>
              <a:rPr lang="en-GB" altLang="en-US" sz="2800" i="1" dirty="0">
                <a:cs typeface="Times New Roman" panose="02020603050405020304" pitchFamily="18" charset="0"/>
              </a:rPr>
              <a:t>Personality and intelligence at work: exploring and explaining individual differences at work. </a:t>
            </a:r>
            <a:r>
              <a:rPr lang="en-GB" altLang="en-US" sz="2800" dirty="0">
                <a:cs typeface="Times New Roman" panose="02020603050405020304" pitchFamily="18" charset="0"/>
              </a:rPr>
              <a:t> </a:t>
            </a:r>
            <a:r>
              <a:rPr lang="en-GB" altLang="en-US" sz="2800" dirty="0" err="1">
                <a:cs typeface="Times New Roman" panose="02020603050405020304" pitchFamily="18" charset="0"/>
              </a:rPr>
              <a:t>Llundain</a:t>
            </a:r>
            <a:r>
              <a:rPr lang="en-GB" altLang="en-US" sz="2800" dirty="0">
                <a:cs typeface="Times New Roman" panose="02020603050405020304" pitchFamily="18" charset="0"/>
              </a:rPr>
              <a:t>/London; Routledge</a:t>
            </a:r>
            <a:endParaRPr lang="en-GB" altLang="en-US" sz="1400" dirty="0"/>
          </a:p>
          <a:p>
            <a:endParaRPr lang="en-GB" altLang="en-US" sz="2400" dirty="0">
              <a:cs typeface="Times New Roman" panose="02020603050405020304" pitchFamily="18" charset="0"/>
            </a:endParaRPr>
          </a:p>
          <a:p>
            <a:r>
              <a:rPr lang="en-GB" altLang="en-US" sz="2400" dirty="0">
                <a:cs typeface="Times New Roman" panose="02020603050405020304" pitchFamily="18" charset="0"/>
              </a:rPr>
              <a:t>Arnold, J. (2005). </a:t>
            </a:r>
            <a:r>
              <a:rPr lang="en-GB" altLang="en-US" sz="2400" i="1" dirty="0">
                <a:cs typeface="Times New Roman" panose="02020603050405020304" pitchFamily="18" charset="0"/>
              </a:rPr>
              <a:t>Work psychology: Understanding human behaviour in the workplace</a:t>
            </a:r>
            <a:r>
              <a:rPr lang="en-GB" altLang="en-US" sz="2400" dirty="0">
                <a:cs typeface="Times New Roman" panose="02020603050405020304" pitchFamily="18" charset="0"/>
              </a:rPr>
              <a:t> (4</a:t>
            </a:r>
            <a:r>
              <a:rPr lang="en-GB" altLang="en-US" sz="2400" baseline="30000" dirty="0">
                <a:cs typeface="Times New Roman" panose="02020603050405020304" pitchFamily="18" charset="0"/>
              </a:rPr>
              <a:t>ydd</a:t>
            </a:r>
            <a:r>
              <a:rPr lang="en-GB" altLang="en-US" sz="2400" dirty="0">
                <a:cs typeface="Times New Roman" panose="02020603050405020304" pitchFamily="18" charset="0"/>
              </a:rPr>
              <a:t> arg./4</a:t>
            </a:r>
            <a:r>
              <a:rPr lang="en-GB" altLang="en-US" sz="2400" baseline="30000" dirty="0">
                <a:cs typeface="Times New Roman" panose="02020603050405020304" pitchFamily="18" charset="0"/>
              </a:rPr>
              <a:t>th</a:t>
            </a:r>
            <a:r>
              <a:rPr lang="en-GB" altLang="en-US" sz="2400" dirty="0">
                <a:cs typeface="Times New Roman" panose="02020603050405020304" pitchFamily="18" charset="0"/>
              </a:rPr>
              <a:t> ed.). Harlow, UK: Pearson.</a:t>
            </a:r>
          </a:p>
          <a:p>
            <a:endParaRPr lang="en-GB" altLang="en-US" sz="1400" dirty="0"/>
          </a:p>
          <a:p>
            <a:r>
              <a:rPr lang="en-GB" altLang="en-US" sz="2400" dirty="0">
                <a:cs typeface="Times New Roman" panose="02020603050405020304" pitchFamily="18" charset="0"/>
              </a:rPr>
              <a:t>Chamorro-</a:t>
            </a:r>
            <a:r>
              <a:rPr lang="en-GB" altLang="en-US" sz="2400" dirty="0" err="1">
                <a:cs typeface="Times New Roman" panose="02020603050405020304" pitchFamily="18" charset="0"/>
              </a:rPr>
              <a:t>Premuzic.T</a:t>
            </a:r>
            <a:r>
              <a:rPr lang="en-GB" altLang="en-US" sz="2400" dirty="0">
                <a:cs typeface="Times New Roman" panose="02020603050405020304" pitchFamily="18" charset="0"/>
              </a:rPr>
              <a:t>, von Stumm S. &amp; Furnham A. (2011).  </a:t>
            </a:r>
            <a:r>
              <a:rPr lang="en-GB" altLang="en-US" sz="2400" i="1" dirty="0">
                <a:cs typeface="Times New Roman" panose="02020603050405020304" pitchFamily="18" charset="0"/>
              </a:rPr>
              <a:t>Handbook of Personality &amp; Individual Differences.</a:t>
            </a:r>
            <a:r>
              <a:rPr lang="en-GB" altLang="en-US" sz="2400" dirty="0">
                <a:cs typeface="Times New Roman" panose="02020603050405020304" pitchFamily="18" charset="0"/>
              </a:rPr>
              <a:t>  </a:t>
            </a:r>
            <a:r>
              <a:rPr lang="en-GB" altLang="en-US" sz="2400" dirty="0" err="1">
                <a:cs typeface="Times New Roman" panose="02020603050405020304" pitchFamily="18" charset="0"/>
              </a:rPr>
              <a:t>Llundain</a:t>
            </a:r>
            <a:r>
              <a:rPr lang="en-GB" altLang="en-US" sz="2400" dirty="0">
                <a:cs typeface="Times New Roman" panose="02020603050405020304" pitchFamily="18" charset="0"/>
              </a:rPr>
              <a:t>/London: Wiley-Blackwell</a:t>
            </a:r>
          </a:p>
          <a:p>
            <a:endParaRPr lang="en-GB" dirty="0"/>
          </a:p>
        </p:txBody>
      </p:sp>
    </p:spTree>
    <p:extLst>
      <p:ext uri="{BB962C8B-B14F-4D97-AF65-F5344CB8AC3E}">
        <p14:creationId xmlns:p14="http://schemas.microsoft.com/office/powerpoint/2010/main" val="67325161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2788</TotalTime>
  <Words>4134</Words>
  <Application>Microsoft Office PowerPoint</Application>
  <PresentationFormat>Widescreen</PresentationFormat>
  <Paragraphs>428</Paragraphs>
  <Slides>35</Slides>
  <Notes>13</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35</vt:i4>
      </vt:variant>
    </vt:vector>
  </HeadingPairs>
  <TitlesOfParts>
    <vt:vector size="45" baseType="lpstr">
      <vt:lpstr>DinPro</vt:lpstr>
      <vt:lpstr>FS Albert Extra Bold</vt:lpstr>
      <vt:lpstr>Arial</vt:lpstr>
      <vt:lpstr>Calibri</vt:lpstr>
      <vt:lpstr>Fira Sans</vt:lpstr>
      <vt:lpstr>Garamond</vt:lpstr>
      <vt:lpstr>Merriweather</vt:lpstr>
      <vt:lpstr>Times New Roman</vt:lpstr>
      <vt:lpstr>Wingdings 2</vt:lpstr>
      <vt:lpstr>Organic</vt:lpstr>
      <vt:lpstr>Arweinyddiaeth a Gwaith Tîm  Leadership &amp; Teamwork </vt:lpstr>
      <vt:lpstr>Atgrynhoi / Recap</vt:lpstr>
      <vt:lpstr>Amcanion / Objectives</vt:lpstr>
      <vt:lpstr>Beth yw Arweinyddiaeth Gyfundrefnol? What is Organisational Leadership? </vt:lpstr>
      <vt:lpstr> Ystyriwch…pwy sy’n arweinydd da? Consider… who makes a good leader?</vt:lpstr>
      <vt:lpstr>Sut ydym ni’n beirniadu arweinyddiaeth effeithiol? How do we judge effective leadership? </vt:lpstr>
      <vt:lpstr>Ystyriwch…oes gennych chi’r potensial i fod yn arweinydd da? Consider… do you have the potential to be a good leader? </vt:lpstr>
      <vt:lpstr>Arweinyddiaeth / Leadership</vt:lpstr>
      <vt:lpstr>Ydy Arweinyddiaeth Gyfundrefnol yn bwysig? Is Organisational Leadership important? </vt:lpstr>
      <vt:lpstr>Ydy Arweinyddiaeth Gyfundrefnol yn bwysig? Is Organisational Leadership important? </vt:lpstr>
      <vt:lpstr>Ymagwedd Nodweddion Cynnar Early Trait Approach</vt:lpstr>
      <vt:lpstr>Deallusrwydd ac Arweinyddiaeth Intelligence &amp; Leadership</vt:lpstr>
      <vt:lpstr>Deallusrwydd ac Arwenyddiaeth Intelligence &amp; Leadership</vt:lpstr>
      <vt:lpstr>Arweinyddiaeth a Phersonoliaeth Leadership &amp; Personality</vt:lpstr>
      <vt:lpstr>Arweinyddiaeth a Phersonoliaeth Leadership &amp; Personality</vt:lpstr>
      <vt:lpstr>Modelau Arweinyddiaeth Models of Leadership</vt:lpstr>
      <vt:lpstr>Modelau arweinyddiaeth Models of leadership</vt:lpstr>
      <vt:lpstr>Awtocratig Autocratic</vt:lpstr>
      <vt:lpstr>Awdurdodol Authoritative</vt:lpstr>
      <vt:lpstr>Democrataidd Democratic</vt:lpstr>
      <vt:lpstr>Laissez-Faire</vt:lpstr>
      <vt:lpstr> Arweinyddiaeth Ryngweithredol Transactional Leadership</vt:lpstr>
      <vt:lpstr>Arweinwyr Trawsnewidiol Transformational Leaders</vt:lpstr>
      <vt:lpstr>Tasg Task</vt:lpstr>
      <vt:lpstr>Ymagweddau Sefyllfaol/Wrth Gefn Situational/Contingency Approaches</vt:lpstr>
      <vt:lpstr>Ymagweddau Sefyllfaol/Wrth Gefn Situational/Contingency Approaches</vt:lpstr>
      <vt:lpstr>Deallusrwydd ac Arweinyddiaeth Intelligence &amp; Leadership</vt:lpstr>
      <vt:lpstr>Deallusrwydd ac Arweinyddiaeth Intelligence &amp; Leadership</vt:lpstr>
      <vt:lpstr>Personoliaeth, Arweinyddiaeth a Gwaith Tîm Personality, Leadership &amp; Teamwork </vt:lpstr>
      <vt:lpstr>Arweinyddiaeth: crynodeb Leadership: summary</vt:lpstr>
      <vt:lpstr>Ydy arweinwyr da yn arweinwyr da o hyd? Are good leaders always good leaders?</vt:lpstr>
      <vt:lpstr>Amcanion Objectives</vt:lpstr>
      <vt:lpstr>Cwestiynau? Questions? </vt:lpstr>
      <vt:lpstr>Darllen a Argymhellir Recommended Readings  </vt:lpstr>
      <vt:lpstr>Darllen Ychwanegol Additional Readings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Sioned Pugh</dc:creator>
  <cp:lastModifiedBy>Ross Phillips</cp:lastModifiedBy>
  <cp:revision>25</cp:revision>
  <dcterms:created xsi:type="dcterms:W3CDTF">2023-01-04T11:29:31Z</dcterms:created>
  <dcterms:modified xsi:type="dcterms:W3CDTF">2023-01-17T13:11:59Z</dcterms:modified>
</cp:coreProperties>
</file>