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7"/>
  </p:notesMasterIdLst>
  <p:sldIdLst>
    <p:sldId id="257" r:id="rId2"/>
    <p:sldId id="265" r:id="rId3"/>
    <p:sldId id="259" r:id="rId4"/>
    <p:sldId id="260" r:id="rId5"/>
    <p:sldId id="261" r:id="rId6"/>
    <p:sldId id="263" r:id="rId7"/>
    <p:sldId id="264" r:id="rId8"/>
    <p:sldId id="266" r:id="rId9"/>
    <p:sldId id="267" r:id="rId10"/>
    <p:sldId id="268" r:id="rId11"/>
    <p:sldId id="269" r:id="rId12"/>
    <p:sldId id="270" r:id="rId13"/>
    <p:sldId id="271" r:id="rId14"/>
    <p:sldId id="272" r:id="rId15"/>
    <p:sldId id="276" r:id="rId16"/>
    <p:sldId id="273" r:id="rId17"/>
    <p:sldId id="274" r:id="rId18"/>
    <p:sldId id="277" r:id="rId19"/>
    <p:sldId id="278" r:id="rId20"/>
    <p:sldId id="279" r:id="rId21"/>
    <p:sldId id="280" r:id="rId22"/>
    <p:sldId id="283" r:id="rId23"/>
    <p:sldId id="284" r:id="rId24"/>
    <p:sldId id="285" r:id="rId25"/>
    <p:sldId id="286" r:id="rId26"/>
    <p:sldId id="287" r:id="rId27"/>
    <p:sldId id="290" r:id="rId28"/>
    <p:sldId id="293" r:id="rId29"/>
    <p:sldId id="294" r:id="rId30"/>
    <p:sldId id="295" r:id="rId31"/>
    <p:sldId id="296" r:id="rId32"/>
    <p:sldId id="297" r:id="rId33"/>
    <p:sldId id="298" r:id="rId34"/>
    <p:sldId id="299" r:id="rId35"/>
    <p:sldId id="300" r:id="rId36"/>
    <p:sldId id="301" r:id="rId37"/>
    <p:sldId id="302" r:id="rId38"/>
    <p:sldId id="303" r:id="rId39"/>
    <p:sldId id="304" r:id="rId40"/>
    <p:sldId id="305" r:id="rId41"/>
    <p:sldId id="306" r:id="rId42"/>
    <p:sldId id="307" r:id="rId43"/>
    <p:sldId id="308" r:id="rId44"/>
    <p:sldId id="309" r:id="rId45"/>
    <p:sldId id="310" r:id="rId46"/>
    <p:sldId id="321" r:id="rId47"/>
    <p:sldId id="311" r:id="rId48"/>
    <p:sldId id="313" r:id="rId49"/>
    <p:sldId id="314" r:id="rId50"/>
    <p:sldId id="315" r:id="rId51"/>
    <p:sldId id="316" r:id="rId52"/>
    <p:sldId id="317" r:id="rId53"/>
    <p:sldId id="318" r:id="rId54"/>
    <p:sldId id="319" r:id="rId55"/>
    <p:sldId id="320"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38"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7.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9.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DC6C90-1251-47D8-8B2C-54250BD6E4BC}" type="datetimeFigureOut">
              <a:rPr lang="en-GB" smtClean="0"/>
              <a:t>26/10/2018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E4F7CF-DBD1-4660-A1B8-126EEF24EAD6}" type="slidenum">
              <a:rPr lang="en-GB" smtClean="0"/>
              <a:t>‹#›</a:t>
            </a:fld>
            <a:endParaRPr lang="en-GB"/>
          </a:p>
        </p:txBody>
      </p:sp>
    </p:spTree>
    <p:extLst>
      <p:ext uri="{BB962C8B-B14F-4D97-AF65-F5344CB8AC3E}">
        <p14:creationId xmlns:p14="http://schemas.microsoft.com/office/powerpoint/2010/main" val="3164948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0478A3D-81BF-40CE-AF3F-0BFD8B3D4AB2}" type="slidenum">
              <a:rPr lang="en-US"/>
              <a:pPr/>
              <a:t>1</a:t>
            </a:fld>
            <a:endParaRPr lang="en-US" dirty="0"/>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3418588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619E21-8809-4A51-BFA2-C0E1DF6126D2}" type="slidenum">
              <a:rPr lang="en-US"/>
              <a:pPr/>
              <a:t>2</a:t>
            </a:fld>
            <a:endParaRPr lang="en-US" dirty="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799925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EB99ED-0865-45C6-A443-354560AE1874}" type="slidenum">
              <a:rPr lang="en-US"/>
              <a:pPr/>
              <a:t>4</a:t>
            </a:fld>
            <a:endParaRPr lang="en-US" dirty="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9502050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4D58FA-62D1-4576-9301-878AABEB71E4}" type="slidenum">
              <a:rPr lang="en-US"/>
              <a:pPr/>
              <a:t>5</a:t>
            </a:fld>
            <a:endParaRPr lang="en-US" dirty="0"/>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995344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B7DF84-AFCF-4F9F-949B-33CD4BAF43DC}" type="slidenum">
              <a:rPr lang="en-US"/>
              <a:pPr/>
              <a:t>9</a:t>
            </a:fld>
            <a:endParaRPr lang="en-US" dirty="0"/>
          </a:p>
        </p:txBody>
      </p:sp>
      <p:sp>
        <p:nvSpPr>
          <p:cNvPr id="54274" name="Rectangle 1026"/>
          <p:cNvSpPr>
            <a:spLocks noGrp="1" noRot="1" noChangeAspect="1" noChangeArrowheads="1" noTextEdit="1"/>
          </p:cNvSpPr>
          <p:nvPr>
            <p:ph type="sldImg"/>
          </p:nvPr>
        </p:nvSpPr>
        <p:spPr>
          <a:ln/>
        </p:spPr>
      </p:sp>
      <p:sp>
        <p:nvSpPr>
          <p:cNvPr id="54275" name="Rectangle 1027"/>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2090598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9775"/>
            <a:ext cx="6581775" cy="3703638"/>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E17889B-980F-4D3F-AFEE-EEC61C993D1A}" type="slidenum">
              <a:rPr lang="en-US" smtClean="0"/>
              <a:pPr>
                <a:defRPr/>
              </a:pPr>
              <a:t>10</a:t>
            </a:fld>
            <a:endParaRPr lang="en-US"/>
          </a:p>
        </p:txBody>
      </p:sp>
    </p:spTree>
    <p:extLst>
      <p:ext uri="{BB962C8B-B14F-4D97-AF65-F5344CB8AC3E}">
        <p14:creationId xmlns:p14="http://schemas.microsoft.com/office/powerpoint/2010/main" val="2340421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9F5736-EFE4-493A-A637-022ACB99B281}" type="slidenum">
              <a:rPr lang="en-US"/>
              <a:pPr/>
              <a:t>15</a:t>
            </a:fld>
            <a:endParaRPr lang="en-US"/>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17978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2128223-07A9-44A3-A383-576EFCFBF03A}" type="slidenum">
              <a:rPr lang="en-US"/>
              <a:pPr/>
              <a:t>18</a:t>
            </a:fld>
            <a:endParaRPr lang="en-US"/>
          </a:p>
        </p:txBody>
      </p:sp>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95036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2DC0FF-1E84-49AE-B8FE-27A16DAA172A}" type="slidenum">
              <a:rPr lang="en-US"/>
              <a:pPr/>
              <a:t>19</a:t>
            </a:fld>
            <a:endParaRPr lang="en-US"/>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702939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B8599D-1FB5-44BC-969D-82681D93D61C}" type="slidenum">
              <a:rPr lang="en-US"/>
              <a:pPr/>
              <a:t>21</a:t>
            </a:fld>
            <a:endParaRPr lang="en-US"/>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1392724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F47EF7A-8232-4AC0-A153-B6D2127A59D7}" type="slidenum">
              <a:rPr lang="en-US"/>
              <a:pPr/>
              <a:t>22</a:t>
            </a:fld>
            <a:endParaRPr lang="en-US"/>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36397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565B4F-BAB7-4AAA-B3F8-195D63A366DB}" type="slidenum">
              <a:rPr lang="en-US"/>
              <a:pPr/>
              <a:t>24</a:t>
            </a:fld>
            <a:endParaRPr lang="en-US"/>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1223416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B220D3-A957-4082-9219-A559651AAA33}" type="slidenum">
              <a:rPr lang="en-US"/>
              <a:pPr/>
              <a:t>25</a:t>
            </a:fld>
            <a:endParaRPr lang="en-US"/>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653610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71BC86-A202-4E14-A802-FEA71DB85A7D}" type="slidenum">
              <a:rPr lang="en-US"/>
              <a:pPr/>
              <a:t>28</a:t>
            </a:fld>
            <a:endParaRPr lang="en-US"/>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312998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9B1CB2-6DB9-40F7-9353-6D9373D665C6}" type="slidenum">
              <a:rPr lang="en-US"/>
              <a:pPr/>
              <a:t>29</a:t>
            </a:fld>
            <a:endParaRPr 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r>
              <a:rPr lang="en-US"/>
              <a:t>Cardiac output affects circulating blood volume. * Any increase in circulating blood volume * will cause a corresponding increase in cardiac output. * The increased cardiac output * will increase blood volume * causing an increase in the blood pressure. </a:t>
            </a:r>
          </a:p>
          <a:p>
            <a:r>
              <a:rPr lang="en-US"/>
              <a:t>As cardiac output is determined by multiplying the heart rate times the stroke volume, * any increase in either of them * * will increase cardiac output * and effect an increase in blood pressure.</a:t>
            </a:r>
          </a:p>
          <a:p>
            <a:r>
              <a:rPr lang="en-US"/>
              <a:t>* For instance, an increased heart rate due to the release of epinephrine by the adrenal glands into the blood during an emergency, * will increase blood pressure. *</a:t>
            </a:r>
          </a:p>
        </p:txBody>
      </p:sp>
    </p:spTree>
    <p:extLst>
      <p:ext uri="{BB962C8B-B14F-4D97-AF65-F5344CB8AC3E}">
        <p14:creationId xmlns:p14="http://schemas.microsoft.com/office/powerpoint/2010/main" val="11904203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2F32EB-BD89-4791-9B5F-9F3F588DB0CC}" type="slidenum">
              <a:rPr lang="en-US"/>
              <a:pPr/>
              <a:t>30</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2112246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87A233-E64F-4575-8853-F7E47AA30292}" type="slidenum">
              <a:rPr lang="en-US"/>
              <a:pPr/>
              <a:t>31</a:t>
            </a:fld>
            <a:endParaRPr lang="en-US"/>
          </a:p>
        </p:txBody>
      </p:sp>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50988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97D41B-ED37-4494-B061-0D69B42249C7}" type="slidenum">
              <a:rPr lang="en-US"/>
              <a:pPr/>
              <a:t>32</a:t>
            </a:fld>
            <a:endParaRPr 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r>
              <a:rPr lang="en-US" b="1"/>
              <a:t>Cardiac output</a:t>
            </a:r>
            <a:r>
              <a:rPr lang="en-US"/>
              <a:t> * refers to the amount of blood pumped by a single ventricle per minute. It may be reported in milliliters or Liters per minute.</a:t>
            </a:r>
          </a:p>
          <a:p>
            <a:r>
              <a:rPr lang="en-US" b="1"/>
              <a:t>Heart rate</a:t>
            </a:r>
            <a:r>
              <a:rPr lang="en-US"/>
              <a:t> * is the number of cardiac cycles per minute. The average heart rate for adult males is from 64-72 beats/minute. The average heart rate for adult females varies from 72-80/minute.</a:t>
            </a:r>
          </a:p>
          <a:p>
            <a:r>
              <a:rPr lang="en-US" b="1"/>
              <a:t>Stroke volume</a:t>
            </a:r>
            <a:r>
              <a:rPr lang="en-US"/>
              <a:t> * refers to the amount of blood pumped out of a ventricle with each beat (contraction). The average stroke volume for an adult is around 70 ml.</a:t>
            </a:r>
          </a:p>
          <a:p>
            <a:r>
              <a:rPr lang="en-US"/>
              <a:t>Knowing the heart rate and the stroke volume, one can calculate the cardiac output by simply multiplying the two. For instance, if the heart rate is 70/minute and the stroke volume is 70 ml, what would be the cardiac output?</a:t>
            </a:r>
          </a:p>
          <a:p>
            <a:r>
              <a:rPr lang="en-US"/>
              <a:t>	70/minute x 70ml = 4,900 ml (4.9 L.) *</a:t>
            </a:r>
            <a:endParaRPr lang="en-US" b="1"/>
          </a:p>
        </p:txBody>
      </p:sp>
    </p:spTree>
    <p:extLst>
      <p:ext uri="{BB962C8B-B14F-4D97-AF65-F5344CB8AC3E}">
        <p14:creationId xmlns:p14="http://schemas.microsoft.com/office/powerpoint/2010/main" val="18974085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1DC0F91-5F89-43F5-B88B-E60B841B9D5F}" type="slidenum">
              <a:rPr lang="en-US"/>
              <a:pPr/>
              <a:t>33</a:t>
            </a:fld>
            <a:endParaRPr lang="en-US"/>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8738044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91BDC7-8B37-4575-8E8C-D14C4EC8E378}" type="slidenum">
              <a:rPr lang="en-US"/>
              <a:pPr/>
              <a:t>34</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2506113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8BE58F0-A0A5-48D8-ACE0-B84AF2BA1C29}" type="slidenum">
              <a:rPr lang="en-US"/>
              <a:pPr/>
              <a:t>35</a:t>
            </a:fld>
            <a:endParaRPr lang="en-US"/>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461691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5E81E3-FAF5-44BB-A51E-C3E60C64BC52}" type="slidenum">
              <a:rPr lang="en-US"/>
              <a:pPr/>
              <a:t>37</a:t>
            </a:fld>
            <a:endParaRPr lang="en-US"/>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4963427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DC2F3D-E043-44E0-A5B9-BCA09EF35E68}" type="slidenum">
              <a:rPr lang="en-US"/>
              <a:pPr/>
              <a:t>38</a:t>
            </a:fld>
            <a:endParaRPr lang="en-US"/>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358855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6195E2-562A-491C-B63B-280619E52894}" type="slidenum">
              <a:rPr lang="en-US"/>
              <a:pPr/>
              <a:t>39</a:t>
            </a:fld>
            <a:endParaRPr lang="en-US"/>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6981706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9BC2223-8EB7-4727-AB94-A1D1DFEB84A7}" type="slidenum">
              <a:rPr lang="en-US"/>
              <a:pPr/>
              <a:t>40</a:t>
            </a:fld>
            <a:endParaRPr lang="en-US"/>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33880574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E4246C-CDC6-4A6B-BB8A-B8CD590B6B0F}" type="slidenum">
              <a:rPr lang="en-US"/>
              <a:pPr/>
              <a:t>42</a:t>
            </a:fld>
            <a:endParaRPr lang="en-US" dirty="0"/>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4227656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DB6503-E405-40A8-9694-3A16B763732F}" type="slidenum">
              <a:rPr lang="en-US"/>
              <a:pPr/>
              <a:t>44</a:t>
            </a:fld>
            <a:endParaRPr lang="en-US" dirty="0"/>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5786918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12833F3A-91BF-42A9-860B-DF2EDFD09B1E}" type="slidenum">
              <a:rPr lang="en-US" smtClean="0"/>
              <a:pPr/>
              <a:t>45</a:t>
            </a:fld>
            <a:endParaRPr lang="en-US" smtClean="0"/>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1674806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03511F-EAFE-48B7-8C61-C701190EE4AA}" type="slidenum">
              <a:rPr lang="en-US"/>
              <a:pPr/>
              <a:t>52</a:t>
            </a:fld>
            <a:endParaRPr lang="en-US" dirty="0"/>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r>
              <a:rPr lang="en-US" dirty="0"/>
              <a:t>Homeostatic mechanisms for the regulation of blood pressure include the following reflex centers in the medulla </a:t>
            </a:r>
            <a:r>
              <a:rPr lang="en-US" dirty="0" smtClean="0"/>
              <a:t>oblongata: </a:t>
            </a:r>
            <a:r>
              <a:rPr lang="en-US" dirty="0"/>
              <a:t>*</a:t>
            </a:r>
          </a:p>
          <a:p>
            <a:r>
              <a:rPr lang="en-US" dirty="0"/>
              <a:t>* the </a:t>
            </a:r>
            <a:r>
              <a:rPr lang="en-US" dirty="0" smtClean="0"/>
              <a:t>Cardioacceleratory </a:t>
            </a:r>
            <a:r>
              <a:rPr lang="en-US" dirty="0"/>
              <a:t>center, which increases heart rate, </a:t>
            </a:r>
          </a:p>
          <a:p>
            <a:r>
              <a:rPr lang="en-US" dirty="0"/>
              <a:t>* the </a:t>
            </a:r>
            <a:r>
              <a:rPr lang="en-US" dirty="0" smtClean="0"/>
              <a:t>Cardioinhibitory </a:t>
            </a:r>
            <a:r>
              <a:rPr lang="en-US" dirty="0"/>
              <a:t>center, which decreases heart rate, and </a:t>
            </a:r>
          </a:p>
          <a:p>
            <a:r>
              <a:rPr lang="en-US" dirty="0"/>
              <a:t>* the vasomotor center in the aortic arch and the carotid sinuses, which can change the diameter of the arteries and arterioles causing vasoconstriction or vasodilation.</a:t>
            </a:r>
          </a:p>
          <a:p>
            <a:r>
              <a:rPr lang="en-US" dirty="0"/>
              <a:t>In addition to the reflex centers in the medulla, there are peripheral baroreceptors * in the walls of the aortic arch , the carotid sinuses and nearly every other elastic artery in the heck and thorax which are sensitive to changes in blood pressure. * </a:t>
            </a:r>
          </a:p>
          <a:p>
            <a:r>
              <a:rPr lang="en-US" dirty="0"/>
              <a:t>* A sudden increase in blood pressure * will cause the </a:t>
            </a:r>
            <a:r>
              <a:rPr lang="en-US" dirty="0" smtClean="0"/>
              <a:t>Cardioinhibitory </a:t>
            </a:r>
            <a:r>
              <a:rPr lang="en-US" dirty="0"/>
              <a:t>center  * to decrease heart rate * and will stimulate the vasomotor center * to increase the diameter of arterioles, thus reducing the blood pressure.</a:t>
            </a:r>
          </a:p>
          <a:p>
            <a:r>
              <a:rPr lang="en-US" dirty="0"/>
              <a:t>* A sudden drop in blood pressure noted by the baroreceptors * will stimulate the </a:t>
            </a:r>
            <a:r>
              <a:rPr lang="en-US" dirty="0" smtClean="0"/>
              <a:t>Cardioacceleratory </a:t>
            </a:r>
            <a:r>
              <a:rPr lang="en-US" dirty="0"/>
              <a:t>center  to increase heart rate * while stimulating the vasomotor center  to decrease * the diameter of arterioles to increase blood pressure. *</a:t>
            </a:r>
          </a:p>
        </p:txBody>
      </p:sp>
    </p:spTree>
    <p:extLst>
      <p:ext uri="{BB962C8B-B14F-4D97-AF65-F5344CB8AC3E}">
        <p14:creationId xmlns:p14="http://schemas.microsoft.com/office/powerpoint/2010/main" val="10368867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C88D9A-0981-429D-8611-71209E7BDF0E}" type="slidenum">
              <a:rPr lang="en-US"/>
              <a:pPr/>
              <a:t>53</a:t>
            </a:fld>
            <a:endParaRPr lang="en-US"/>
          </a:p>
        </p:txBody>
      </p:sp>
      <p:sp>
        <p:nvSpPr>
          <p:cNvPr id="44034" name="Rectangle 2"/>
          <p:cNvSpPr>
            <a:spLocks noGrp="1" noRot="1" noChangeAspect="1" noChangeArrowheads="1" noTextEdit="1"/>
          </p:cNvSpPr>
          <p:nvPr>
            <p:ph type="sldImg"/>
          </p:nvPr>
        </p:nvSpPr>
        <p:spPr bwMode="auto">
          <a:xfrm>
            <a:off x="109538" y="741363"/>
            <a:ext cx="6580187" cy="3702050"/>
          </a:xfrm>
          <a:prstGeom prst="rect">
            <a:avLst/>
          </a:prstGeom>
          <a:solidFill>
            <a:srgbClr val="FFFFFF"/>
          </a:solidFill>
          <a:ln>
            <a:solidFill>
              <a:srgbClr val="000000"/>
            </a:solidFill>
            <a:miter lim="800000"/>
            <a:headEnd/>
            <a:tailEnd/>
          </a:ln>
        </p:spPr>
      </p:sp>
      <p:sp>
        <p:nvSpPr>
          <p:cNvPr id="44035" name="Rectangle 3"/>
          <p:cNvSpPr>
            <a:spLocks noGrp="1" noChangeArrowheads="1"/>
          </p:cNvSpPr>
          <p:nvPr>
            <p:ph type="body" idx="1"/>
          </p:nvPr>
        </p:nvSpPr>
        <p:spPr bwMode="auto">
          <a:xfrm>
            <a:off x="679450" y="4689475"/>
            <a:ext cx="5438775" cy="4443413"/>
          </a:xfrm>
          <a:prstGeom prst="rect">
            <a:avLst/>
          </a:prstGeom>
          <a:solidFill>
            <a:srgbClr val="FFFFFF"/>
          </a:solidFill>
          <a:ln>
            <a:solidFill>
              <a:srgbClr val="000000"/>
            </a:solidFill>
            <a:miter lim="800000"/>
            <a:headEnd/>
            <a:tailEnd/>
          </a:ln>
        </p:spPr>
        <p:txBody>
          <a:bodyPr lIns="92821" tIns="46410" rIns="92821" bIns="46410"/>
          <a:lstStyle/>
          <a:p>
            <a:r>
              <a:rPr lang="en-GB"/>
              <a:t>WHAT is the Splanchnic circulation?</a:t>
            </a:r>
          </a:p>
        </p:txBody>
      </p:sp>
    </p:spTree>
    <p:extLst>
      <p:ext uri="{BB962C8B-B14F-4D97-AF65-F5344CB8AC3E}">
        <p14:creationId xmlns:p14="http://schemas.microsoft.com/office/powerpoint/2010/main" val="2665879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301625"/>
            <a:ext cx="10363200" cy="1462088"/>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39"/>
          <p:cNvSpPr>
            <a:spLocks noGrp="1" noChangeArrowheads="1"/>
          </p:cNvSpPr>
          <p:nvPr>
            <p:ph type="dt" sz="half" idx="10"/>
          </p:nvPr>
        </p:nvSpPr>
        <p:spPr/>
        <p:txBody>
          <a:bodyPr/>
          <a:lstStyle>
            <a:lvl1pPr>
              <a:defRPr/>
            </a:lvl1pPr>
          </a:lstStyle>
          <a:p>
            <a:pPr>
              <a:defRPr/>
            </a:pPr>
            <a:endParaRPr lang="en-US" altLang="zh-CN"/>
          </a:p>
        </p:txBody>
      </p:sp>
      <p:sp>
        <p:nvSpPr>
          <p:cNvPr id="6" name="Rectangle 140"/>
          <p:cNvSpPr>
            <a:spLocks noGrp="1" noChangeArrowheads="1"/>
          </p:cNvSpPr>
          <p:nvPr>
            <p:ph type="ftr" sz="quarter" idx="11"/>
          </p:nvPr>
        </p:nvSpPr>
        <p:spPr/>
        <p:txBody>
          <a:bodyPr/>
          <a:lstStyle>
            <a:lvl1pPr>
              <a:defRPr/>
            </a:lvl1pPr>
          </a:lstStyle>
          <a:p>
            <a:pPr>
              <a:defRPr/>
            </a:pPr>
            <a:endParaRPr lang="en-US" altLang="zh-CN"/>
          </a:p>
        </p:txBody>
      </p:sp>
      <p:sp>
        <p:nvSpPr>
          <p:cNvPr id="7" name="Rectangle 141"/>
          <p:cNvSpPr>
            <a:spLocks noGrp="1" noChangeArrowheads="1"/>
          </p:cNvSpPr>
          <p:nvPr>
            <p:ph type="sldNum" sz="quarter" idx="12"/>
          </p:nvPr>
        </p:nvSpPr>
        <p:spPr/>
        <p:txBody>
          <a:bodyPr/>
          <a:lstStyle>
            <a:lvl1pPr>
              <a:defRPr/>
            </a:lvl1pPr>
          </a:lstStyle>
          <a:p>
            <a:pPr>
              <a:defRPr/>
            </a:pPr>
            <a:fld id="{2F4704AF-18E5-483D-8F47-1FD0A634B1E0}" type="slidenum">
              <a:rPr lang="en-US" altLang="zh-CN"/>
              <a:pPr>
                <a:defRPr/>
              </a:pPr>
              <a:t>‹#›</a:t>
            </a:fld>
            <a:endParaRPr lang="en-US" altLang="zh-CN"/>
          </a:p>
        </p:txBody>
      </p:sp>
    </p:spTree>
    <p:extLst>
      <p:ext uri="{BB962C8B-B14F-4D97-AF65-F5344CB8AC3E}">
        <p14:creationId xmlns:p14="http://schemas.microsoft.com/office/powerpoint/2010/main" val="2527091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10/26/2018</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 id="2147483669"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bhsoc.or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bhsoc.org/bp_monitors/BLOOD_PRESSURE_1784b.pdf"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7.emf"/><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25.wmf"/><Relationship Id="rId4" Type="http://schemas.openxmlformats.org/officeDocument/2006/relationships/oleObject" Target="../embeddings/oleObject2.bin"/></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7.xml"/><Relationship Id="rId1" Type="http://schemas.openxmlformats.org/officeDocument/2006/relationships/video" Target="https://www.youtube.com/embed/ajLgwCygHsc" TargetMode="External"/></Relationships>
</file>

<file path=ppt/slides/_rels/slide4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29.emf"/></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2956560" y="1772816"/>
            <a:ext cx="7406640" cy="1080120"/>
          </a:xfrm>
        </p:spPr>
        <p:txBody>
          <a:bodyPr/>
          <a:lstStyle/>
          <a:p>
            <a:r>
              <a:rPr lang="en-GB" b="1" dirty="0"/>
              <a:t>Blood Pressure</a:t>
            </a:r>
          </a:p>
        </p:txBody>
      </p:sp>
      <p:sp>
        <p:nvSpPr>
          <p:cNvPr id="4099" name="Rectangle 3"/>
          <p:cNvSpPr>
            <a:spLocks noGrp="1" noChangeArrowheads="1"/>
          </p:cNvSpPr>
          <p:nvPr>
            <p:ph type="subTitle" idx="1"/>
          </p:nvPr>
        </p:nvSpPr>
        <p:spPr>
          <a:xfrm>
            <a:off x="2956560" y="3356992"/>
            <a:ext cx="7406640" cy="1152128"/>
          </a:xfrm>
        </p:spPr>
        <p:txBody>
          <a:bodyPr>
            <a:normAutofit/>
          </a:bodyPr>
          <a:lstStyle/>
          <a:p>
            <a:endParaRPr lang="en-GB" sz="3600" dirty="0">
              <a:solidFill>
                <a:srgbClr val="0900BA"/>
              </a:solidFill>
            </a:endParaRPr>
          </a:p>
        </p:txBody>
      </p:sp>
    </p:spTree>
    <p:extLst>
      <p:ext uri="{BB962C8B-B14F-4D97-AF65-F5344CB8AC3E}">
        <p14:creationId xmlns:p14="http://schemas.microsoft.com/office/powerpoint/2010/main" val="3879790664"/>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981200" y="274638"/>
            <a:ext cx="8229600" cy="715962"/>
          </a:xfrm>
        </p:spPr>
        <p:txBody>
          <a:bodyPr>
            <a:normAutofit/>
          </a:bodyPr>
          <a:lstStyle/>
          <a:p>
            <a:r>
              <a:rPr lang="en-GB" dirty="0"/>
              <a:t>Learning Outcomes</a:t>
            </a:r>
          </a:p>
        </p:txBody>
      </p:sp>
      <p:sp>
        <p:nvSpPr>
          <p:cNvPr id="5123" name="Rectangle 3"/>
          <p:cNvSpPr>
            <a:spLocks noGrp="1" noChangeArrowheads="1"/>
          </p:cNvSpPr>
          <p:nvPr>
            <p:ph idx="1"/>
          </p:nvPr>
        </p:nvSpPr>
        <p:spPr>
          <a:xfrm>
            <a:off x="1524000" y="990600"/>
            <a:ext cx="9144000" cy="5867400"/>
          </a:xfrm>
        </p:spPr>
        <p:txBody>
          <a:bodyPr>
            <a:normAutofit/>
          </a:bodyPr>
          <a:lstStyle/>
          <a:p>
            <a:r>
              <a:rPr lang="en-GB" sz="2400" dirty="0"/>
              <a:t>Define blood </a:t>
            </a:r>
            <a:r>
              <a:rPr lang="en-GB" sz="2400" dirty="0"/>
              <a:t>pressure</a:t>
            </a:r>
          </a:p>
          <a:p>
            <a:r>
              <a:rPr lang="en-US" sz="2400" dirty="0">
                <a:solidFill>
                  <a:srgbClr val="FF3300"/>
                </a:solidFill>
              </a:rPr>
              <a:t>State why its important to study normal mechanism of blood pressure – for example what is the effect of hypertension</a:t>
            </a:r>
            <a:endParaRPr lang="en-GB" sz="2400" dirty="0">
              <a:solidFill>
                <a:srgbClr val="FF3300"/>
              </a:solidFill>
            </a:endParaRPr>
          </a:p>
          <a:p>
            <a:r>
              <a:rPr lang="en-GB" sz="2400" dirty="0"/>
              <a:t>State the function of blood pressure</a:t>
            </a:r>
          </a:p>
          <a:p>
            <a:r>
              <a:rPr lang="en-GB" sz="2400" dirty="0"/>
              <a:t>Explain how blood pressure is commonly </a:t>
            </a:r>
            <a:r>
              <a:rPr lang="en-GB" sz="2400" dirty="0"/>
              <a:t>measured</a:t>
            </a:r>
          </a:p>
          <a:p>
            <a:r>
              <a:rPr lang="en-US" sz="2400" dirty="0"/>
              <a:t>Name factors that influence blood pressure.</a:t>
            </a:r>
            <a:endParaRPr lang="en-GB" sz="2400" dirty="0"/>
          </a:p>
          <a:p>
            <a:r>
              <a:rPr lang="en-GB" sz="2400" dirty="0"/>
              <a:t>Define cardiac output and state how it is calculated</a:t>
            </a:r>
          </a:p>
          <a:p>
            <a:r>
              <a:rPr lang="en-GB" sz="2400" dirty="0"/>
              <a:t>Discuss the factors that are involved in cardiac output  </a:t>
            </a:r>
          </a:p>
          <a:p>
            <a:r>
              <a:rPr lang="en-US" sz="2400" dirty="0"/>
              <a:t> Describe the main control mechanism for regulation of the blood pressure</a:t>
            </a:r>
            <a:endParaRPr lang="en-GB" sz="2400" dirty="0"/>
          </a:p>
          <a:p>
            <a:endParaRPr lang="en-GB" dirty="0">
              <a:latin typeface="Times New Roman" pitchFamily="18" charset="0"/>
            </a:endParaRPr>
          </a:p>
        </p:txBody>
      </p:sp>
    </p:spTree>
    <p:extLst>
      <p:ext uri="{BB962C8B-B14F-4D97-AF65-F5344CB8AC3E}">
        <p14:creationId xmlns:p14="http://schemas.microsoft.com/office/powerpoint/2010/main" val="27895363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ext Box 2"/>
          <p:cNvSpPr txBox="1">
            <a:spLocks noChangeArrowheads="1"/>
          </p:cNvSpPr>
          <p:nvPr/>
        </p:nvSpPr>
        <p:spPr bwMode="auto">
          <a:xfrm>
            <a:off x="3657600" y="157163"/>
            <a:ext cx="5390728" cy="461665"/>
          </a:xfrm>
          <a:prstGeom prst="rect">
            <a:avLst/>
          </a:prstGeom>
          <a:noFill/>
          <a:ln w="9525">
            <a:noFill/>
            <a:miter lim="800000"/>
            <a:headEnd/>
            <a:tailEnd/>
          </a:ln>
          <a:effectLst/>
        </p:spPr>
        <p:txBody>
          <a:bodyPr wrap="square">
            <a:spAutoFit/>
          </a:bodyPr>
          <a:lstStyle/>
          <a:p>
            <a:pPr eaLnBrk="0" hangingPunct="0"/>
            <a:r>
              <a:rPr lang="en-GB" sz="2400" b="1" dirty="0">
                <a:solidFill>
                  <a:srgbClr val="7030A0"/>
                </a:solidFill>
                <a:latin typeface="Comic Sans MS" pitchFamily="66" charset="0"/>
              </a:rPr>
              <a:t>ARTERIAL BLOOD </a:t>
            </a:r>
            <a:r>
              <a:rPr lang="en-GB" sz="2400" b="1" dirty="0">
                <a:solidFill>
                  <a:srgbClr val="7030A0"/>
                </a:solidFill>
                <a:latin typeface="Comic Sans MS" pitchFamily="66" charset="0"/>
              </a:rPr>
              <a:t>PRESSURE-</a:t>
            </a:r>
            <a:endParaRPr lang="en-GB" sz="2400" b="1" dirty="0">
              <a:solidFill>
                <a:srgbClr val="7030A0"/>
              </a:solidFill>
              <a:latin typeface="Comic Sans MS" pitchFamily="66" charset="0"/>
            </a:endParaRPr>
          </a:p>
        </p:txBody>
      </p:sp>
      <p:sp>
        <p:nvSpPr>
          <p:cNvPr id="73731" name="Text Box 3"/>
          <p:cNvSpPr txBox="1">
            <a:spLocks noChangeArrowheads="1"/>
          </p:cNvSpPr>
          <p:nvPr/>
        </p:nvSpPr>
        <p:spPr bwMode="auto">
          <a:xfrm>
            <a:off x="1919288" y="1124743"/>
            <a:ext cx="3124200" cy="4302716"/>
          </a:xfrm>
          <a:prstGeom prst="rect">
            <a:avLst/>
          </a:prstGeom>
          <a:noFill/>
          <a:ln w="9525">
            <a:noFill/>
            <a:miter lim="800000"/>
            <a:headEnd/>
            <a:tailEnd/>
          </a:ln>
          <a:effectLst/>
        </p:spPr>
        <p:txBody>
          <a:bodyPr wrap="square">
            <a:spAutoFit/>
          </a:bodyPr>
          <a:lstStyle/>
          <a:p>
            <a:pPr eaLnBrk="0" hangingPunct="0"/>
            <a:r>
              <a:rPr lang="en-GB" sz="2400" b="1" dirty="0">
                <a:solidFill>
                  <a:srgbClr val="7030A0"/>
                </a:solidFill>
                <a:latin typeface="Comic Sans MS" pitchFamily="66" charset="0"/>
              </a:rPr>
              <a:t>Too low a value of arterial blood pressure </a:t>
            </a:r>
          </a:p>
          <a:p>
            <a:pPr eaLnBrk="0" hangingPunct="0">
              <a:lnSpc>
                <a:spcPct val="70000"/>
              </a:lnSpc>
            </a:pPr>
            <a:endParaRPr lang="en-GB" sz="2400" b="1" dirty="0">
              <a:latin typeface="Comic Sans MS" pitchFamily="66" charset="0"/>
            </a:endParaRPr>
          </a:p>
          <a:p>
            <a:pPr eaLnBrk="0" hangingPunct="0"/>
            <a:r>
              <a:rPr lang="en-GB" sz="2400" b="1" dirty="0">
                <a:solidFill>
                  <a:schemeClr val="accent2"/>
                </a:solidFill>
                <a:latin typeface="Comic Sans MS" pitchFamily="66" charset="0"/>
              </a:rPr>
              <a:t>hypotension</a:t>
            </a:r>
          </a:p>
          <a:p>
            <a:pPr eaLnBrk="0" hangingPunct="0">
              <a:lnSpc>
                <a:spcPct val="70000"/>
              </a:lnSpc>
            </a:pPr>
            <a:endParaRPr lang="en-GB" sz="2400" b="1" dirty="0">
              <a:latin typeface="Comic Sans MS" pitchFamily="66" charset="0"/>
            </a:endParaRPr>
          </a:p>
          <a:p>
            <a:pPr eaLnBrk="0" hangingPunct="0"/>
            <a:r>
              <a:rPr lang="en-GB" sz="2400" b="1" dirty="0">
                <a:solidFill>
                  <a:srgbClr val="7030A0"/>
                </a:solidFill>
                <a:latin typeface="Comic Sans MS" pitchFamily="66" charset="0"/>
              </a:rPr>
              <a:t>blood flow to the tissues will be reduced</a:t>
            </a:r>
          </a:p>
          <a:p>
            <a:pPr eaLnBrk="0" hangingPunct="0"/>
            <a:r>
              <a:rPr lang="en-GB" sz="2400" b="1" dirty="0">
                <a:solidFill>
                  <a:srgbClr val="7030A0"/>
                </a:solidFill>
                <a:latin typeface="Comic Sans MS" pitchFamily="66" charset="0"/>
              </a:rPr>
              <a:t>(for example to the brain and induce a faint</a:t>
            </a:r>
          </a:p>
        </p:txBody>
      </p:sp>
      <p:sp>
        <p:nvSpPr>
          <p:cNvPr id="73732" name="Text Box 4"/>
          <p:cNvSpPr txBox="1">
            <a:spLocks noChangeArrowheads="1"/>
          </p:cNvSpPr>
          <p:nvPr/>
        </p:nvSpPr>
        <p:spPr bwMode="auto">
          <a:xfrm>
            <a:off x="5303838" y="1268760"/>
            <a:ext cx="4464050" cy="3933384"/>
          </a:xfrm>
          <a:prstGeom prst="rect">
            <a:avLst/>
          </a:prstGeom>
          <a:noFill/>
          <a:ln w="9525">
            <a:noFill/>
            <a:miter lim="800000"/>
            <a:headEnd/>
            <a:tailEnd/>
          </a:ln>
          <a:effectLst/>
        </p:spPr>
        <p:txBody>
          <a:bodyPr wrap="square">
            <a:spAutoFit/>
          </a:bodyPr>
          <a:lstStyle/>
          <a:p>
            <a:pPr eaLnBrk="0" hangingPunct="0"/>
            <a:r>
              <a:rPr lang="en-GB" sz="2400" b="1" dirty="0">
                <a:solidFill>
                  <a:srgbClr val="7030A0"/>
                </a:solidFill>
                <a:latin typeface="Comic Sans MS" pitchFamily="66" charset="0"/>
              </a:rPr>
              <a:t>Too </a:t>
            </a:r>
            <a:r>
              <a:rPr lang="en-GB" sz="2400" b="1" dirty="0">
                <a:solidFill>
                  <a:srgbClr val="7030A0"/>
                </a:solidFill>
                <a:latin typeface="Comic Sans MS" pitchFamily="66" charset="0"/>
              </a:rPr>
              <a:t>high a </a:t>
            </a:r>
            <a:r>
              <a:rPr lang="en-GB" sz="2400" b="1" dirty="0">
                <a:solidFill>
                  <a:srgbClr val="7030A0"/>
                </a:solidFill>
                <a:latin typeface="Comic Sans MS" pitchFamily="66" charset="0"/>
              </a:rPr>
              <a:t>value of arterial blood pressure </a:t>
            </a:r>
          </a:p>
          <a:p>
            <a:pPr eaLnBrk="0" hangingPunct="0">
              <a:lnSpc>
                <a:spcPct val="70000"/>
              </a:lnSpc>
            </a:pPr>
            <a:endParaRPr lang="en-GB" sz="2400" b="1" dirty="0">
              <a:solidFill>
                <a:srgbClr val="7030A0"/>
              </a:solidFill>
              <a:latin typeface="Comic Sans MS" pitchFamily="66" charset="0"/>
            </a:endParaRPr>
          </a:p>
          <a:p>
            <a:pPr eaLnBrk="0" hangingPunct="0"/>
            <a:r>
              <a:rPr lang="en-GB" sz="2400" b="1" dirty="0">
                <a:solidFill>
                  <a:srgbClr val="7030A0"/>
                </a:solidFill>
                <a:latin typeface="Comic Sans MS" pitchFamily="66" charset="0"/>
              </a:rPr>
              <a:t>hypertension</a:t>
            </a:r>
          </a:p>
          <a:p>
            <a:pPr eaLnBrk="0" hangingPunct="0">
              <a:lnSpc>
                <a:spcPct val="70000"/>
              </a:lnSpc>
            </a:pPr>
            <a:endParaRPr lang="en-GB" sz="2400" b="1" dirty="0">
              <a:solidFill>
                <a:srgbClr val="7030A0"/>
              </a:solidFill>
              <a:latin typeface="Comic Sans MS" pitchFamily="66" charset="0"/>
            </a:endParaRPr>
          </a:p>
          <a:p>
            <a:pPr eaLnBrk="0" hangingPunct="0"/>
            <a:r>
              <a:rPr lang="en-GB" sz="2400" b="1" dirty="0">
                <a:solidFill>
                  <a:srgbClr val="7030A0"/>
                </a:solidFill>
                <a:latin typeface="Comic Sans MS" pitchFamily="66" charset="0"/>
              </a:rPr>
              <a:t>this may cause excessive capillary pressures and damage</a:t>
            </a:r>
          </a:p>
          <a:p>
            <a:pPr eaLnBrk="0" hangingPunct="0"/>
            <a:r>
              <a:rPr lang="en-GB" sz="2400" b="1" dirty="0" err="1">
                <a:solidFill>
                  <a:srgbClr val="7030A0"/>
                </a:solidFill>
                <a:latin typeface="Comic Sans MS" pitchFamily="66" charset="0"/>
              </a:rPr>
              <a:t>e.g</a:t>
            </a:r>
            <a:r>
              <a:rPr lang="en-GB" sz="2400" b="1" dirty="0">
                <a:solidFill>
                  <a:srgbClr val="7030A0"/>
                </a:solidFill>
                <a:latin typeface="Comic Sans MS" pitchFamily="66" charset="0"/>
              </a:rPr>
              <a:t> heart (myocardial infarction) kidneys, brain (stroke) and eyes</a:t>
            </a:r>
          </a:p>
        </p:txBody>
      </p:sp>
      <p:pic>
        <p:nvPicPr>
          <p:cNvPr id="73733" name="Picture 5"/>
          <p:cNvPicPr>
            <a:picLocks noChangeAspect="1" noChangeArrowheads="1"/>
          </p:cNvPicPr>
          <p:nvPr/>
        </p:nvPicPr>
        <p:blipFill>
          <a:blip r:embed="rId2" cstate="print"/>
          <a:srcRect/>
          <a:stretch>
            <a:fillRect/>
          </a:stretch>
        </p:blipFill>
        <p:spPr bwMode="auto">
          <a:xfrm>
            <a:off x="3619500" y="5157788"/>
            <a:ext cx="1619250" cy="1700212"/>
          </a:xfrm>
          <a:prstGeom prst="rect">
            <a:avLst/>
          </a:prstGeom>
          <a:noFill/>
          <a:ln w="12700">
            <a:noFill/>
            <a:miter lim="800000"/>
            <a:headEnd/>
            <a:tailEnd/>
          </a:ln>
          <a:effectLst/>
        </p:spPr>
      </p:pic>
      <p:pic>
        <p:nvPicPr>
          <p:cNvPr id="73734" name="Picture 6"/>
          <p:cNvPicPr>
            <a:picLocks noChangeAspect="1" noChangeArrowheads="1"/>
          </p:cNvPicPr>
          <p:nvPr/>
        </p:nvPicPr>
        <p:blipFill>
          <a:blip r:embed="rId3" cstate="print"/>
          <a:srcRect l="8458" r="8017" b="63739"/>
          <a:stretch>
            <a:fillRect/>
          </a:stretch>
        </p:blipFill>
        <p:spPr bwMode="auto">
          <a:xfrm>
            <a:off x="6959601" y="5734050"/>
            <a:ext cx="1800225" cy="1123950"/>
          </a:xfrm>
          <a:prstGeom prst="rect">
            <a:avLst/>
          </a:prstGeom>
          <a:noFill/>
          <a:ln w="12700">
            <a:noFill/>
            <a:miter lim="800000"/>
            <a:headEnd/>
            <a:tailEnd/>
          </a:ln>
          <a:effectLst/>
        </p:spPr>
      </p:pic>
      <p:sp>
        <p:nvSpPr>
          <p:cNvPr id="73735" name="Line 7"/>
          <p:cNvSpPr>
            <a:spLocks noChangeShapeType="1"/>
          </p:cNvSpPr>
          <p:nvPr/>
        </p:nvSpPr>
        <p:spPr bwMode="auto">
          <a:xfrm flipH="1">
            <a:off x="6477000" y="4038600"/>
            <a:ext cx="914400" cy="762000"/>
          </a:xfrm>
          <a:prstGeom prst="line">
            <a:avLst/>
          </a:prstGeom>
          <a:noFill/>
          <a:ln w="38100">
            <a:solidFill>
              <a:srgbClr val="FFFFFF"/>
            </a:solidFill>
            <a:round/>
            <a:headEnd/>
            <a:tailEnd type="triangle" w="med" len="med"/>
          </a:ln>
          <a:effectLst/>
        </p:spPr>
        <p:txBody>
          <a:bodyPr wrap="none" anchor="ctr"/>
          <a:lstStyle/>
          <a:p>
            <a:endParaRPr lang="en-GB"/>
          </a:p>
        </p:txBody>
      </p:sp>
    </p:spTree>
    <p:extLst>
      <p:ext uri="{BB962C8B-B14F-4D97-AF65-F5344CB8AC3E}">
        <p14:creationId xmlns:p14="http://schemas.microsoft.com/office/powerpoint/2010/main" val="1193119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r>
              <a:rPr lang="en-US" sz="4000" dirty="0">
                <a:solidFill>
                  <a:srgbClr val="7030A0"/>
                </a:solidFill>
              </a:rPr>
              <a:t>Effects of High Blood Pressure on Your Body</a:t>
            </a:r>
            <a:endParaRPr lang="en-GB" sz="4000" dirty="0">
              <a:solidFill>
                <a:srgbClr val="7030A0"/>
              </a:solidFill>
            </a:endParaRPr>
          </a:p>
        </p:txBody>
      </p:sp>
      <p:sp>
        <p:nvSpPr>
          <p:cNvPr id="7171" name="Rectangle 3"/>
          <p:cNvSpPr>
            <a:spLocks noGrp="1" noChangeArrowheads="1"/>
          </p:cNvSpPr>
          <p:nvPr>
            <p:ph idx="1"/>
          </p:nvPr>
        </p:nvSpPr>
        <p:spPr/>
        <p:txBody>
          <a:bodyPr/>
          <a:lstStyle/>
          <a:p>
            <a:r>
              <a:rPr lang="en-US" dirty="0">
                <a:solidFill>
                  <a:srgbClr val="7030A0"/>
                </a:solidFill>
                <a:latin typeface="Times New Roman" pitchFamily="18" charset="0"/>
              </a:rPr>
              <a:t>Artery Damage</a:t>
            </a:r>
            <a:endParaRPr lang="en-GB" dirty="0">
              <a:solidFill>
                <a:srgbClr val="7030A0"/>
              </a:solidFill>
              <a:latin typeface="Times New Roman" pitchFamily="18" charset="0"/>
            </a:endParaRPr>
          </a:p>
          <a:p>
            <a:pPr>
              <a:buFontTx/>
              <a:buNone/>
            </a:pPr>
            <a:endParaRPr lang="en-GB" dirty="0"/>
          </a:p>
          <a:p>
            <a:endParaRPr lang="en-GB" dirty="0"/>
          </a:p>
        </p:txBody>
      </p:sp>
      <p:pic>
        <p:nvPicPr>
          <p:cNvPr id="7172" name="Picture 4"/>
          <p:cNvPicPr>
            <a:picLocks noChangeAspect="1" noChangeArrowheads="1"/>
          </p:cNvPicPr>
          <p:nvPr/>
        </p:nvPicPr>
        <p:blipFill>
          <a:blip r:embed="rId3" cstate="print"/>
          <a:srcRect/>
          <a:stretch>
            <a:fillRect/>
          </a:stretch>
        </p:blipFill>
        <p:spPr bwMode="auto">
          <a:xfrm>
            <a:off x="3010940" y="1721910"/>
            <a:ext cx="3529013" cy="2332037"/>
          </a:xfrm>
          <a:prstGeom prst="rect">
            <a:avLst/>
          </a:prstGeom>
          <a:solidFill>
            <a:srgbClr val="298947"/>
          </a:solidFill>
          <a:ln w="9525">
            <a:noFill/>
            <a:miter lim="800000"/>
            <a:headEnd/>
            <a:tailEnd/>
          </a:ln>
          <a:effectLst/>
        </p:spPr>
      </p:pic>
      <p:pic>
        <p:nvPicPr>
          <p:cNvPr id="7173" name="Picture 5"/>
          <p:cNvPicPr>
            <a:picLocks noChangeAspect="1" noChangeArrowheads="1"/>
          </p:cNvPicPr>
          <p:nvPr/>
        </p:nvPicPr>
        <p:blipFill>
          <a:blip r:embed="rId4" cstate="print"/>
          <a:srcRect/>
          <a:stretch>
            <a:fillRect/>
          </a:stretch>
        </p:blipFill>
        <p:spPr bwMode="auto">
          <a:xfrm>
            <a:off x="7700415" y="2787824"/>
            <a:ext cx="3844925" cy="2563813"/>
          </a:xfrm>
          <a:prstGeom prst="rect">
            <a:avLst/>
          </a:prstGeom>
          <a:noFill/>
          <a:ln w="9525">
            <a:noFill/>
            <a:miter lim="800000"/>
            <a:headEnd/>
            <a:tailEnd/>
          </a:ln>
          <a:effectLst/>
        </p:spPr>
      </p:pic>
      <p:sp>
        <p:nvSpPr>
          <p:cNvPr id="6" name="Cloud Callout 5"/>
          <p:cNvSpPr/>
          <p:nvPr/>
        </p:nvSpPr>
        <p:spPr>
          <a:xfrm>
            <a:off x="8616280" y="1052736"/>
            <a:ext cx="1512168" cy="136815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8F8F8"/>
                </a:solidFill>
              </a:rPr>
              <a:t>Food for thought</a:t>
            </a:r>
          </a:p>
          <a:p>
            <a:pPr algn="ctr"/>
            <a:endParaRPr lang="en-GB" dirty="0"/>
          </a:p>
        </p:txBody>
      </p:sp>
    </p:spTree>
    <p:extLst>
      <p:ext uri="{BB962C8B-B14F-4D97-AF65-F5344CB8AC3E}">
        <p14:creationId xmlns:p14="http://schemas.microsoft.com/office/powerpoint/2010/main" val="2405867373"/>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en-US" sz="2800" dirty="0"/>
              <a:t>            </a:t>
            </a:r>
            <a:r>
              <a:rPr lang="en-US" sz="2800" dirty="0">
                <a:solidFill>
                  <a:srgbClr val="7030A0"/>
                </a:solidFill>
              </a:rPr>
              <a:t>Effects </a:t>
            </a:r>
            <a:r>
              <a:rPr lang="en-US" sz="2800" dirty="0">
                <a:solidFill>
                  <a:srgbClr val="7030A0"/>
                </a:solidFill>
              </a:rPr>
              <a:t>of High Blood Pressure on </a:t>
            </a:r>
            <a:r>
              <a:rPr lang="en-US" sz="2800" dirty="0">
                <a:solidFill>
                  <a:srgbClr val="7030A0"/>
                </a:solidFill>
              </a:rPr>
              <a:t>Body</a:t>
            </a:r>
            <a:endParaRPr lang="en-GB" sz="2800" dirty="0">
              <a:solidFill>
                <a:srgbClr val="7030A0"/>
              </a:solidFill>
            </a:endParaRPr>
          </a:p>
        </p:txBody>
      </p:sp>
      <p:sp>
        <p:nvSpPr>
          <p:cNvPr id="8195" name="Rectangle 3"/>
          <p:cNvSpPr>
            <a:spLocks noGrp="1" noChangeArrowheads="1"/>
          </p:cNvSpPr>
          <p:nvPr>
            <p:ph type="body" sz="half" idx="1"/>
          </p:nvPr>
        </p:nvSpPr>
        <p:spPr/>
        <p:txBody>
          <a:bodyPr>
            <a:normAutofit lnSpcReduction="10000"/>
          </a:bodyPr>
          <a:lstStyle/>
          <a:p>
            <a:r>
              <a:rPr lang="en-US" sz="3600" dirty="0">
                <a:solidFill>
                  <a:srgbClr val="7030A0"/>
                </a:solidFill>
              </a:rPr>
              <a:t>Hardening of the arteries</a:t>
            </a:r>
          </a:p>
          <a:p>
            <a:r>
              <a:rPr lang="en-US" sz="3600" dirty="0">
                <a:solidFill>
                  <a:srgbClr val="7030A0"/>
                </a:solidFill>
              </a:rPr>
              <a:t>Stroke</a:t>
            </a:r>
          </a:p>
          <a:p>
            <a:r>
              <a:rPr lang="en-US" sz="3600" dirty="0">
                <a:solidFill>
                  <a:srgbClr val="7030A0"/>
                </a:solidFill>
              </a:rPr>
              <a:t>Heart attack</a:t>
            </a:r>
          </a:p>
          <a:p>
            <a:r>
              <a:rPr lang="en-US" sz="3600" dirty="0">
                <a:solidFill>
                  <a:srgbClr val="7030A0"/>
                </a:solidFill>
              </a:rPr>
              <a:t>Kidney </a:t>
            </a:r>
            <a:r>
              <a:rPr lang="en-US" sz="3600" dirty="0">
                <a:solidFill>
                  <a:srgbClr val="7030A0"/>
                </a:solidFill>
              </a:rPr>
              <a:t>damage</a:t>
            </a:r>
          </a:p>
          <a:p>
            <a:r>
              <a:rPr lang="en-US" sz="3600" dirty="0">
                <a:solidFill>
                  <a:srgbClr val="7030A0"/>
                </a:solidFill>
              </a:rPr>
              <a:t>Blindness</a:t>
            </a:r>
            <a:endParaRPr lang="en-GB" sz="3600" dirty="0">
              <a:solidFill>
                <a:srgbClr val="7030A0"/>
              </a:solidFill>
            </a:endParaRPr>
          </a:p>
        </p:txBody>
      </p:sp>
      <p:sp>
        <p:nvSpPr>
          <p:cNvPr id="2" name="Content Placeholder 1"/>
          <p:cNvSpPr>
            <a:spLocks noGrp="1"/>
          </p:cNvSpPr>
          <p:nvPr>
            <p:ph sz="half" idx="2"/>
          </p:nvPr>
        </p:nvSpPr>
        <p:spPr/>
        <p:txBody>
          <a:bodyPr/>
          <a:lstStyle/>
          <a:p>
            <a:endParaRPr lang="en-GB"/>
          </a:p>
        </p:txBody>
      </p:sp>
      <p:pic>
        <p:nvPicPr>
          <p:cNvPr id="8196" name="Picture 4"/>
          <p:cNvPicPr>
            <a:picLocks noChangeAspect="1" noChangeArrowheads="1"/>
          </p:cNvPicPr>
          <p:nvPr/>
        </p:nvPicPr>
        <p:blipFill>
          <a:blip r:embed="rId3" cstate="print"/>
          <a:srcRect/>
          <a:stretch>
            <a:fillRect/>
          </a:stretch>
        </p:blipFill>
        <p:spPr bwMode="auto">
          <a:xfrm>
            <a:off x="6096000" y="4496555"/>
            <a:ext cx="1296144" cy="2195820"/>
          </a:xfrm>
          <a:prstGeom prst="rect">
            <a:avLst/>
          </a:prstGeom>
          <a:noFill/>
          <a:ln w="9525">
            <a:noFill/>
            <a:miter lim="800000"/>
            <a:headEnd/>
            <a:tailEnd/>
          </a:ln>
          <a:effectLst/>
        </p:spPr>
      </p:pic>
      <p:pic>
        <p:nvPicPr>
          <p:cNvPr id="8197" name="Picture 5"/>
          <p:cNvPicPr>
            <a:picLocks noChangeAspect="1" noChangeArrowheads="1"/>
          </p:cNvPicPr>
          <p:nvPr/>
        </p:nvPicPr>
        <p:blipFill>
          <a:blip r:embed="rId4" cstate="print"/>
          <a:srcRect/>
          <a:stretch>
            <a:fillRect/>
          </a:stretch>
        </p:blipFill>
        <p:spPr bwMode="auto">
          <a:xfrm>
            <a:off x="6096000" y="1981200"/>
            <a:ext cx="1528763" cy="2514600"/>
          </a:xfrm>
          <a:prstGeom prst="rect">
            <a:avLst/>
          </a:prstGeom>
          <a:noFill/>
          <a:ln w="9525">
            <a:noFill/>
            <a:miter lim="800000"/>
            <a:headEnd/>
            <a:tailEnd/>
          </a:ln>
          <a:effectLst/>
        </p:spPr>
      </p:pic>
      <p:pic>
        <p:nvPicPr>
          <p:cNvPr id="8198" name="Picture 6"/>
          <p:cNvPicPr>
            <a:picLocks noChangeAspect="1" noChangeArrowheads="1"/>
          </p:cNvPicPr>
          <p:nvPr/>
        </p:nvPicPr>
        <p:blipFill>
          <a:blip r:embed="rId5" cstate="print"/>
          <a:srcRect/>
          <a:stretch>
            <a:fillRect/>
          </a:stretch>
        </p:blipFill>
        <p:spPr bwMode="auto">
          <a:xfrm>
            <a:off x="7493744" y="4453170"/>
            <a:ext cx="1554163" cy="1828800"/>
          </a:xfrm>
          <a:prstGeom prst="rect">
            <a:avLst/>
          </a:prstGeom>
          <a:noFill/>
          <a:ln w="9525">
            <a:noFill/>
            <a:miter lim="800000"/>
            <a:headEnd/>
            <a:tailEnd/>
          </a:ln>
          <a:effectLst/>
        </p:spPr>
      </p:pic>
      <p:pic>
        <p:nvPicPr>
          <p:cNvPr id="8199" name="Picture 7"/>
          <p:cNvPicPr>
            <a:picLocks noChangeAspect="1" noChangeArrowheads="1"/>
          </p:cNvPicPr>
          <p:nvPr/>
        </p:nvPicPr>
        <p:blipFill>
          <a:blip r:embed="rId6" cstate="print"/>
          <a:srcRect/>
          <a:stretch>
            <a:fillRect/>
          </a:stretch>
        </p:blipFill>
        <p:spPr bwMode="auto">
          <a:xfrm>
            <a:off x="7605026" y="1990261"/>
            <a:ext cx="1393825" cy="2362200"/>
          </a:xfrm>
          <a:prstGeom prst="rect">
            <a:avLst/>
          </a:prstGeom>
          <a:noFill/>
          <a:ln w="9525">
            <a:noFill/>
            <a:miter lim="800000"/>
            <a:headEnd/>
            <a:tailEnd/>
          </a:ln>
          <a:effectLst/>
        </p:spPr>
      </p:pic>
      <p:pic>
        <p:nvPicPr>
          <p:cNvPr id="8200" name="Picture 8"/>
          <p:cNvPicPr>
            <a:picLocks noChangeAspect="1" noChangeArrowheads="1"/>
          </p:cNvPicPr>
          <p:nvPr/>
        </p:nvPicPr>
        <p:blipFill>
          <a:blip r:embed="rId7" cstate="print"/>
          <a:srcRect/>
          <a:stretch>
            <a:fillRect/>
          </a:stretch>
        </p:blipFill>
        <p:spPr bwMode="auto">
          <a:xfrm>
            <a:off x="8735591" y="1488726"/>
            <a:ext cx="1393825" cy="2362200"/>
          </a:xfrm>
          <a:prstGeom prst="rect">
            <a:avLst/>
          </a:prstGeom>
          <a:noFill/>
          <a:ln w="9525">
            <a:noFill/>
            <a:miter lim="800000"/>
            <a:headEnd/>
            <a:tailEnd/>
          </a:ln>
          <a:effectLst/>
        </p:spPr>
      </p:pic>
    </p:spTree>
    <p:extLst>
      <p:ext uri="{BB962C8B-B14F-4D97-AF65-F5344CB8AC3E}">
        <p14:creationId xmlns:p14="http://schemas.microsoft.com/office/powerpoint/2010/main" val="2239733576"/>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22" y="-289942"/>
            <a:ext cx="8534400" cy="1507067"/>
          </a:xfrm>
        </p:spPr>
        <p:txBody>
          <a:bodyPr>
            <a:normAutofit/>
          </a:bodyPr>
          <a:lstStyle/>
          <a:p>
            <a:r>
              <a:rPr lang="en-GB" dirty="0">
                <a:solidFill>
                  <a:srgbClr val="7030A0"/>
                </a:solidFill>
                <a:latin typeface="+mn-lt"/>
              </a:rPr>
              <a:t>Blood Pressure and Children</a:t>
            </a:r>
            <a:endParaRPr lang="en-GB" dirty="0">
              <a:solidFill>
                <a:srgbClr val="7030A0"/>
              </a:solidFill>
              <a:latin typeface="+mn-lt"/>
            </a:endParaRPr>
          </a:p>
        </p:txBody>
      </p:sp>
      <p:sp>
        <p:nvSpPr>
          <p:cNvPr id="3" name="Content Placeholder 2"/>
          <p:cNvSpPr>
            <a:spLocks noGrp="1"/>
          </p:cNvSpPr>
          <p:nvPr>
            <p:ph idx="1"/>
          </p:nvPr>
        </p:nvSpPr>
        <p:spPr/>
        <p:txBody>
          <a:bodyPr>
            <a:normAutofit fontScale="62500" lnSpcReduction="20000"/>
          </a:bodyPr>
          <a:lstStyle/>
          <a:p>
            <a:endParaRPr lang="en-GB" sz="2800" dirty="0" smtClean="0">
              <a:solidFill>
                <a:srgbClr val="7030A0"/>
              </a:solidFill>
            </a:endParaRPr>
          </a:p>
          <a:p>
            <a:endParaRPr lang="en-GB" sz="2800" dirty="0">
              <a:solidFill>
                <a:srgbClr val="7030A0"/>
              </a:solidFill>
            </a:endParaRPr>
          </a:p>
          <a:p>
            <a:r>
              <a:rPr lang="en-GB" sz="2800" dirty="0" smtClean="0">
                <a:solidFill>
                  <a:srgbClr val="7030A0"/>
                </a:solidFill>
              </a:rPr>
              <a:t>One </a:t>
            </a:r>
            <a:r>
              <a:rPr lang="en-GB" sz="2800" dirty="0">
                <a:solidFill>
                  <a:srgbClr val="7030A0"/>
                </a:solidFill>
              </a:rPr>
              <a:t>in three children in Wales are above a healthy weight (WAG, 2010)</a:t>
            </a:r>
          </a:p>
          <a:p>
            <a:r>
              <a:rPr lang="en-GB" sz="2800" dirty="0">
                <a:solidFill>
                  <a:srgbClr val="7030A0"/>
                </a:solidFill>
              </a:rPr>
              <a:t>The Health Behaviour in School-Aged Children (HBSC) Survey found that among 13-year-olds 22% of boys and 17% of girls are classed as overweight, and 4% of boys and 2% of girls classed as obese</a:t>
            </a:r>
          </a:p>
          <a:p>
            <a:r>
              <a:rPr lang="en-GB" sz="2800" dirty="0">
                <a:solidFill>
                  <a:srgbClr val="7030A0"/>
                </a:solidFill>
              </a:rPr>
              <a:t>Obese children have approximately a 3-fold higher risk for hypertension than non obese</a:t>
            </a:r>
            <a:r>
              <a:rPr lang="en-GB" sz="2800" baseline="30000" dirty="0">
                <a:solidFill>
                  <a:srgbClr val="7030A0"/>
                </a:solidFill>
              </a:rPr>
              <a:t> </a:t>
            </a:r>
            <a:r>
              <a:rPr lang="en-GB" sz="2800" dirty="0">
                <a:solidFill>
                  <a:srgbClr val="7030A0"/>
                </a:solidFill>
              </a:rPr>
              <a:t>children (</a:t>
            </a:r>
            <a:r>
              <a:rPr lang="en-GB" sz="2800" dirty="0" err="1">
                <a:solidFill>
                  <a:srgbClr val="7030A0"/>
                </a:solidFill>
              </a:rPr>
              <a:t>Sorof</a:t>
            </a:r>
            <a:r>
              <a:rPr lang="en-GB" sz="2800" dirty="0">
                <a:solidFill>
                  <a:srgbClr val="7030A0"/>
                </a:solidFill>
              </a:rPr>
              <a:t> and Daniels, 2002).</a:t>
            </a:r>
          </a:p>
          <a:p>
            <a:r>
              <a:rPr lang="en-GB" sz="2800" dirty="0">
                <a:solidFill>
                  <a:srgbClr val="C00000"/>
                </a:solidFill>
              </a:rPr>
              <a:t>Hypertension in childhood is due to renal causes and  only occasionally drug treatment (eg steroids)</a:t>
            </a:r>
          </a:p>
        </p:txBody>
      </p:sp>
    </p:spTree>
    <p:extLst>
      <p:ext uri="{BB962C8B-B14F-4D97-AF65-F5344CB8AC3E}">
        <p14:creationId xmlns:p14="http://schemas.microsoft.com/office/powerpoint/2010/main" val="245945181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9656" y="476672"/>
            <a:ext cx="7211144" cy="940966"/>
          </a:xfrm>
        </p:spPr>
        <p:txBody>
          <a:bodyPr>
            <a:noAutofit/>
          </a:bodyPr>
          <a:lstStyle/>
          <a:p>
            <a:r>
              <a:rPr lang="en-GB" sz="2400" dirty="0">
                <a:solidFill>
                  <a:srgbClr val="7030A0"/>
                </a:solidFill>
              </a:rPr>
              <a:t>An adult’s blood pressure is considered high when the readings are greater than </a:t>
            </a:r>
            <a:r>
              <a:rPr lang="en-GB" sz="2400" dirty="0" smtClean="0">
                <a:solidFill>
                  <a:srgbClr val="7030A0"/>
                </a:solidFill>
              </a:rPr>
              <a:t>140 </a:t>
            </a:r>
            <a:r>
              <a:rPr lang="en-GB" sz="2400" dirty="0">
                <a:solidFill>
                  <a:srgbClr val="7030A0"/>
                </a:solidFill>
              </a:rPr>
              <a:t>mm Hg systolic or 90 mm Hg diastolic (BHS, 2004)</a:t>
            </a:r>
          </a:p>
        </p:txBody>
      </p:sp>
      <p:sp>
        <p:nvSpPr>
          <p:cNvPr id="3" name="Content Placeholder 2"/>
          <p:cNvSpPr>
            <a:spLocks noGrp="1"/>
          </p:cNvSpPr>
          <p:nvPr>
            <p:ph sz="half" idx="1"/>
          </p:nvPr>
        </p:nvSpPr>
        <p:spPr>
          <a:xfrm>
            <a:off x="2438400" y="1772816"/>
            <a:ext cx="3749040" cy="4246984"/>
          </a:xfrm>
        </p:spPr>
        <p:txBody>
          <a:bodyPr>
            <a:normAutofit fontScale="62500" lnSpcReduction="20000"/>
          </a:bodyPr>
          <a:lstStyle/>
          <a:p>
            <a:pPr>
              <a:buNone/>
            </a:pPr>
            <a:r>
              <a:rPr lang="en-GB" sz="3100" b="1" u="sng" dirty="0">
                <a:solidFill>
                  <a:srgbClr val="FF0000"/>
                </a:solidFill>
              </a:rPr>
              <a:t>Non-modifiable Risk Factors:</a:t>
            </a:r>
          </a:p>
          <a:p>
            <a:r>
              <a:rPr lang="en-GB" sz="3100" dirty="0">
                <a:solidFill>
                  <a:srgbClr val="7030A0"/>
                </a:solidFill>
              </a:rPr>
              <a:t>Age</a:t>
            </a:r>
          </a:p>
          <a:p>
            <a:r>
              <a:rPr lang="en-GB" sz="3100" dirty="0">
                <a:solidFill>
                  <a:srgbClr val="7030A0"/>
                </a:solidFill>
              </a:rPr>
              <a:t> male sex</a:t>
            </a:r>
          </a:p>
          <a:p>
            <a:r>
              <a:rPr lang="en-GB" sz="3100" dirty="0">
                <a:solidFill>
                  <a:srgbClr val="7030A0"/>
                </a:solidFill>
              </a:rPr>
              <a:t> family history</a:t>
            </a:r>
          </a:p>
          <a:p>
            <a:r>
              <a:rPr lang="en-GB" sz="3100" dirty="0">
                <a:solidFill>
                  <a:srgbClr val="7030A0"/>
                </a:solidFill>
              </a:rPr>
              <a:t>Primary cause of raised cholesterol (genetic)</a:t>
            </a:r>
          </a:p>
          <a:p>
            <a:r>
              <a:rPr lang="en-GB" sz="3100" dirty="0">
                <a:solidFill>
                  <a:srgbClr val="7030A0"/>
                </a:solidFill>
              </a:rPr>
              <a:t>diabetes mellitus (autoimmune)</a:t>
            </a:r>
          </a:p>
          <a:p>
            <a:pPr lvl="1"/>
            <a:endParaRPr lang="en-GB" dirty="0" smtClean="0"/>
          </a:p>
          <a:p>
            <a:endParaRPr lang="en-GB" dirty="0" smtClean="0">
              <a:solidFill>
                <a:srgbClr val="C00000"/>
              </a:solidFill>
            </a:endParaRPr>
          </a:p>
        </p:txBody>
      </p:sp>
      <p:sp>
        <p:nvSpPr>
          <p:cNvPr id="4" name="Content Placeholder 3"/>
          <p:cNvSpPr>
            <a:spLocks noGrp="1"/>
          </p:cNvSpPr>
          <p:nvPr>
            <p:ph sz="half" idx="2"/>
          </p:nvPr>
        </p:nvSpPr>
        <p:spPr>
          <a:xfrm>
            <a:off x="6457950" y="1772816"/>
            <a:ext cx="3749040" cy="4246984"/>
          </a:xfrm>
        </p:spPr>
        <p:txBody>
          <a:bodyPr>
            <a:normAutofit fontScale="62500" lnSpcReduction="20000"/>
          </a:bodyPr>
          <a:lstStyle/>
          <a:p>
            <a:pPr>
              <a:buNone/>
            </a:pPr>
            <a:r>
              <a:rPr lang="en-GB" sz="3000" b="1" u="sng" dirty="0">
                <a:solidFill>
                  <a:srgbClr val="FF0000"/>
                </a:solidFill>
              </a:rPr>
              <a:t>Modifiable Risk Factors</a:t>
            </a:r>
          </a:p>
          <a:p>
            <a:r>
              <a:rPr lang="en-GB" sz="3000" dirty="0">
                <a:solidFill>
                  <a:srgbClr val="7030A0"/>
                </a:solidFill>
              </a:rPr>
              <a:t>Excess alcohol (43 units/day)</a:t>
            </a:r>
          </a:p>
          <a:p>
            <a:r>
              <a:rPr lang="en-GB" sz="3000" dirty="0">
                <a:solidFill>
                  <a:srgbClr val="7030A0"/>
                </a:solidFill>
              </a:rPr>
              <a:t>Excess salt intake</a:t>
            </a:r>
          </a:p>
          <a:p>
            <a:r>
              <a:rPr lang="en-GB" sz="3000" dirty="0">
                <a:solidFill>
                  <a:srgbClr val="7030A0"/>
                </a:solidFill>
              </a:rPr>
              <a:t>Lack of exercise</a:t>
            </a:r>
          </a:p>
          <a:p>
            <a:r>
              <a:rPr lang="en-GB" sz="3000" dirty="0">
                <a:solidFill>
                  <a:srgbClr val="7030A0"/>
                </a:solidFill>
              </a:rPr>
              <a:t>Environmental stress</a:t>
            </a:r>
          </a:p>
          <a:p>
            <a:r>
              <a:rPr lang="en-GB" sz="3000" dirty="0">
                <a:solidFill>
                  <a:srgbClr val="7030A0"/>
                </a:solidFill>
              </a:rPr>
              <a:t>smoking</a:t>
            </a:r>
          </a:p>
          <a:p>
            <a:r>
              <a:rPr lang="en-GB" sz="3000" dirty="0">
                <a:solidFill>
                  <a:srgbClr val="7030A0"/>
                </a:solidFill>
              </a:rPr>
              <a:t>Overweight (obesity) </a:t>
            </a:r>
          </a:p>
          <a:p>
            <a:r>
              <a:rPr lang="en-GB" sz="3000" dirty="0">
                <a:solidFill>
                  <a:srgbClr val="7030A0"/>
                </a:solidFill>
              </a:rPr>
              <a:t>Type II -Diabetes </a:t>
            </a:r>
          </a:p>
          <a:p>
            <a:pPr>
              <a:buNone/>
            </a:pPr>
            <a:r>
              <a:rPr lang="en-GB" sz="3000" dirty="0">
                <a:solidFill>
                  <a:srgbClr val="7030A0"/>
                </a:solidFill>
              </a:rPr>
              <a:t>(Type II can often coexists with obesity, dyslipidaemia, hypertension)</a:t>
            </a:r>
          </a:p>
          <a:p>
            <a:pPr lvl="1"/>
            <a:endParaRPr lang="en-GB" dirty="0" smtClean="0"/>
          </a:p>
          <a:p>
            <a:endParaRPr lang="en-GB" dirty="0"/>
          </a:p>
        </p:txBody>
      </p:sp>
    </p:spTree>
    <p:extLst>
      <p:ext uri="{BB962C8B-B14F-4D97-AF65-F5344CB8AC3E}">
        <p14:creationId xmlns:p14="http://schemas.microsoft.com/office/powerpoint/2010/main" val="3769987571"/>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520888" y="391885"/>
            <a:ext cx="5449045" cy="1431730"/>
          </a:xfrm>
        </p:spPr>
        <p:txBody>
          <a:bodyPr/>
          <a:lstStyle/>
          <a:p>
            <a:pPr eaLnBrk="1" hangingPunct="1"/>
            <a:r>
              <a:rPr lang="en-GB" dirty="0" smtClean="0"/>
              <a:t>What is Blood Pressure</a:t>
            </a:r>
          </a:p>
        </p:txBody>
      </p:sp>
      <p:sp>
        <p:nvSpPr>
          <p:cNvPr id="5123" name="Rectangle 3"/>
          <p:cNvSpPr>
            <a:spLocks noGrp="1" noChangeArrowheads="1"/>
          </p:cNvSpPr>
          <p:nvPr>
            <p:ph idx="1"/>
          </p:nvPr>
        </p:nvSpPr>
        <p:spPr/>
        <p:txBody>
          <a:bodyPr/>
          <a:lstStyle/>
          <a:p>
            <a:pPr eaLnBrk="1" hangingPunct="1"/>
            <a:r>
              <a:rPr lang="en-GB" smtClean="0"/>
              <a:t>The blood pressure is the force that causes blood to flow through the arteries, capillaries, and finally veins back to the heart </a:t>
            </a:r>
          </a:p>
        </p:txBody>
      </p:sp>
    </p:spTree>
    <p:extLst>
      <p:ext uri="{BB962C8B-B14F-4D97-AF65-F5344CB8AC3E}">
        <p14:creationId xmlns:p14="http://schemas.microsoft.com/office/powerpoint/2010/main" val="1602410371"/>
      </p:ext>
    </p:extLst>
  </p:cSld>
  <p:clrMapOvr>
    <a:masterClrMapping/>
  </p:clrMapOvr>
  <p:transition advClick="0"/>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981200" y="274638"/>
            <a:ext cx="8229600" cy="792162"/>
          </a:xfrm>
        </p:spPr>
        <p:txBody>
          <a:bodyPr>
            <a:normAutofit/>
          </a:bodyPr>
          <a:lstStyle/>
          <a:p>
            <a:r>
              <a:rPr lang="en-GB" dirty="0"/>
              <a:t>What is </a:t>
            </a:r>
            <a:r>
              <a:rPr lang="en-GB" dirty="0" smtClean="0"/>
              <a:t>Blood </a:t>
            </a:r>
            <a:r>
              <a:rPr lang="en-GB" dirty="0"/>
              <a:t>Pressure?</a:t>
            </a:r>
          </a:p>
        </p:txBody>
      </p:sp>
      <p:sp>
        <p:nvSpPr>
          <p:cNvPr id="6147" name="Rectangle 3"/>
          <p:cNvSpPr>
            <a:spLocks noGrp="1" noChangeArrowheads="1"/>
          </p:cNvSpPr>
          <p:nvPr>
            <p:ph idx="1"/>
          </p:nvPr>
        </p:nvSpPr>
        <p:spPr>
          <a:xfrm>
            <a:off x="1524000" y="1066800"/>
            <a:ext cx="9144000" cy="5791200"/>
          </a:xfrm>
        </p:spPr>
        <p:txBody>
          <a:bodyPr>
            <a:normAutofit lnSpcReduction="10000"/>
          </a:bodyPr>
          <a:lstStyle/>
          <a:p>
            <a:r>
              <a:rPr lang="en-GB" sz="2400" dirty="0"/>
              <a:t>Blood pressure is the amount of force exerted by the blood against the walls of the blood vessel</a:t>
            </a:r>
          </a:p>
          <a:p>
            <a:pPr lvl="1"/>
            <a:r>
              <a:rPr lang="en-GB" sz="2000" dirty="0"/>
              <a:t>Arterial Blood </a:t>
            </a:r>
            <a:r>
              <a:rPr lang="en-GB" sz="2000" dirty="0" smtClean="0"/>
              <a:t>pressure</a:t>
            </a:r>
            <a:endParaRPr lang="en-GB" sz="2400" dirty="0"/>
          </a:p>
          <a:p>
            <a:r>
              <a:rPr lang="en-GB" sz="2400" dirty="0"/>
              <a:t>Blood must circulate through the body and organs to maintain </a:t>
            </a:r>
            <a:r>
              <a:rPr lang="en-GB" sz="2400" dirty="0"/>
              <a:t>life</a:t>
            </a:r>
          </a:p>
          <a:p>
            <a:pPr lvl="1">
              <a:buNone/>
            </a:pPr>
            <a:r>
              <a:rPr lang="en-GB" sz="2000" dirty="0"/>
              <a:t>E.G.</a:t>
            </a:r>
          </a:p>
          <a:p>
            <a:pPr lvl="1">
              <a:buNone/>
            </a:pPr>
            <a:r>
              <a:rPr lang="en-GB" sz="2000" dirty="0"/>
              <a:t>	</a:t>
            </a:r>
            <a:r>
              <a:rPr lang="en-GB" sz="2000" dirty="0"/>
              <a:t>To carry oxygen and nutrients to the cells </a:t>
            </a:r>
          </a:p>
          <a:p>
            <a:pPr lvl="1">
              <a:buNone/>
            </a:pPr>
            <a:r>
              <a:rPr lang="en-GB" sz="2000" dirty="0"/>
              <a:t>	To remove waste products from the cells</a:t>
            </a:r>
            <a:endParaRPr lang="en-GB" sz="2400" dirty="0"/>
          </a:p>
          <a:p>
            <a:r>
              <a:rPr lang="en-GB" sz="2400" dirty="0"/>
              <a:t>The Heart is the pump that circulates the blood</a:t>
            </a:r>
          </a:p>
          <a:p>
            <a:pPr>
              <a:buFontTx/>
              <a:buNone/>
            </a:pPr>
            <a:endParaRPr lang="en-GB" sz="2400" dirty="0"/>
          </a:p>
          <a:p>
            <a:r>
              <a:rPr lang="en-GB" sz="2400" dirty="0"/>
              <a:t>Pressure difference in the vascular system ensures that blood flows around the </a:t>
            </a:r>
            <a:r>
              <a:rPr lang="en-GB" sz="2400" dirty="0"/>
              <a:t>body</a:t>
            </a:r>
          </a:p>
          <a:p>
            <a:pPr lvl="1">
              <a:buNone/>
            </a:pPr>
            <a:r>
              <a:rPr lang="en-GB" sz="2000" dirty="0"/>
              <a:t>	That is why pressure varies in arteries, veins and capillaries</a:t>
            </a:r>
          </a:p>
          <a:p>
            <a:pPr>
              <a:buNone/>
            </a:pPr>
            <a:endParaRPr lang="en-GB" dirty="0" smtClean="0"/>
          </a:p>
          <a:p>
            <a:pPr>
              <a:buNone/>
            </a:pPr>
            <a:endParaRPr lang="en-GB" dirty="0"/>
          </a:p>
        </p:txBody>
      </p:sp>
    </p:spTree>
    <p:extLst>
      <p:ext uri="{BB962C8B-B14F-4D97-AF65-F5344CB8AC3E}">
        <p14:creationId xmlns:p14="http://schemas.microsoft.com/office/powerpoint/2010/main" val="379630959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14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14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14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7">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14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a:xfrm>
            <a:off x="1222310" y="158621"/>
            <a:ext cx="7996302" cy="527180"/>
          </a:xfrm>
        </p:spPr>
        <p:txBody>
          <a:bodyPr>
            <a:normAutofit fontScale="90000"/>
          </a:bodyPr>
          <a:lstStyle/>
          <a:p>
            <a:r>
              <a:rPr lang="en-US" dirty="0"/>
              <a:t>Arterial Blood Pressure</a:t>
            </a:r>
          </a:p>
        </p:txBody>
      </p:sp>
      <p:sp>
        <p:nvSpPr>
          <p:cNvPr id="95235" name="Rectangle 3"/>
          <p:cNvSpPr>
            <a:spLocks noGrp="1" noChangeArrowheads="1"/>
          </p:cNvSpPr>
          <p:nvPr>
            <p:ph idx="1"/>
          </p:nvPr>
        </p:nvSpPr>
        <p:spPr/>
        <p:txBody>
          <a:bodyPr>
            <a:normAutofit fontScale="55000" lnSpcReduction="20000"/>
          </a:bodyPr>
          <a:lstStyle/>
          <a:p>
            <a:pPr>
              <a:lnSpc>
                <a:spcPct val="90000"/>
              </a:lnSpc>
            </a:pPr>
            <a:endParaRPr lang="en-US" dirty="0" smtClean="0"/>
          </a:p>
          <a:p>
            <a:pPr>
              <a:lnSpc>
                <a:spcPct val="90000"/>
              </a:lnSpc>
            </a:pPr>
            <a:endParaRPr lang="en-US" dirty="0"/>
          </a:p>
          <a:p>
            <a:pPr>
              <a:lnSpc>
                <a:spcPct val="90000"/>
              </a:lnSpc>
            </a:pPr>
            <a:r>
              <a:rPr lang="en-US" sz="2800" dirty="0" smtClean="0"/>
              <a:t>Expressed </a:t>
            </a:r>
            <a:r>
              <a:rPr lang="en-US" sz="2800" dirty="0"/>
              <a:t>as </a:t>
            </a:r>
            <a:r>
              <a:rPr lang="en-US" sz="2800" dirty="0" smtClean="0"/>
              <a:t>systolic/diastolic</a:t>
            </a:r>
          </a:p>
          <a:p>
            <a:pPr>
              <a:lnSpc>
                <a:spcPct val="90000"/>
              </a:lnSpc>
            </a:pPr>
            <a:r>
              <a:rPr lang="en-US" sz="2800" dirty="0" smtClean="0"/>
              <a:t>Adult</a:t>
            </a:r>
            <a:endParaRPr lang="en-US" sz="2800" dirty="0"/>
          </a:p>
          <a:p>
            <a:pPr lvl="1">
              <a:lnSpc>
                <a:spcPct val="90000"/>
              </a:lnSpc>
            </a:pPr>
            <a:r>
              <a:rPr lang="en-US" sz="2800" dirty="0"/>
              <a:t>Normal – 120/80 mmHg</a:t>
            </a:r>
          </a:p>
          <a:p>
            <a:pPr lvl="1">
              <a:lnSpc>
                <a:spcPct val="90000"/>
              </a:lnSpc>
            </a:pPr>
            <a:r>
              <a:rPr lang="en-US" sz="2800" dirty="0"/>
              <a:t>High – 140/90 mmHg</a:t>
            </a:r>
          </a:p>
          <a:p>
            <a:pPr>
              <a:lnSpc>
                <a:spcPct val="90000"/>
              </a:lnSpc>
            </a:pPr>
            <a:r>
              <a:rPr lang="en-US" sz="2800" dirty="0"/>
              <a:t>Systolic pressure (top number)</a:t>
            </a:r>
          </a:p>
          <a:p>
            <a:pPr lvl="1">
              <a:lnSpc>
                <a:spcPct val="90000"/>
              </a:lnSpc>
            </a:pPr>
            <a:r>
              <a:rPr lang="en-US" sz="2800" dirty="0"/>
              <a:t>Pressure generated during ventricular contraction</a:t>
            </a:r>
          </a:p>
          <a:p>
            <a:pPr>
              <a:lnSpc>
                <a:spcPct val="90000"/>
              </a:lnSpc>
            </a:pPr>
            <a:r>
              <a:rPr lang="en-US" sz="2800" dirty="0"/>
              <a:t>Diastolic pressure</a:t>
            </a:r>
          </a:p>
          <a:p>
            <a:pPr lvl="1">
              <a:lnSpc>
                <a:spcPct val="90000"/>
              </a:lnSpc>
            </a:pPr>
            <a:r>
              <a:rPr lang="en-US" sz="2800" dirty="0"/>
              <a:t>Pressure during cardiac </a:t>
            </a:r>
            <a:r>
              <a:rPr lang="en-US" sz="2800" dirty="0" smtClean="0"/>
              <a:t>relaxation</a:t>
            </a:r>
          </a:p>
          <a:p>
            <a:pPr lvl="1">
              <a:lnSpc>
                <a:spcPct val="90000"/>
              </a:lnSpc>
            </a:pPr>
            <a:endParaRPr lang="en-US" sz="2800" dirty="0" smtClean="0"/>
          </a:p>
          <a:p>
            <a:pPr lvl="1">
              <a:lnSpc>
                <a:spcPct val="90000"/>
              </a:lnSpc>
              <a:buNone/>
            </a:pPr>
            <a:r>
              <a:rPr lang="en-US" sz="2800" dirty="0" smtClean="0">
                <a:hlinkClick r:id="rId3"/>
              </a:rPr>
              <a:t>http://www.bhsoc.org</a:t>
            </a:r>
            <a:r>
              <a:rPr lang="en-US" dirty="0" smtClean="0">
                <a:hlinkClick r:id="rId3"/>
              </a:rPr>
              <a:t>/</a:t>
            </a:r>
            <a:r>
              <a:rPr lang="en-US" dirty="0" smtClean="0"/>
              <a:t> </a:t>
            </a:r>
          </a:p>
          <a:p>
            <a:pPr lvl="1">
              <a:lnSpc>
                <a:spcPct val="90000"/>
              </a:lnSpc>
              <a:buNone/>
            </a:pPr>
            <a:endParaRPr lang="en-US" dirty="0" smtClean="0"/>
          </a:p>
          <a:p>
            <a:pPr lvl="1">
              <a:lnSpc>
                <a:spcPct val="90000"/>
              </a:lnSpc>
              <a:buNone/>
            </a:pPr>
            <a:endParaRPr lang="en-US" dirty="0" smtClean="0"/>
          </a:p>
          <a:p>
            <a:pPr lvl="1">
              <a:lnSpc>
                <a:spcPct val="90000"/>
              </a:lnSpc>
              <a:buNone/>
            </a:pPr>
            <a:endParaRPr lang="en-US" dirty="0"/>
          </a:p>
        </p:txBody>
      </p:sp>
    </p:spTree>
    <p:extLst>
      <p:ext uri="{BB962C8B-B14F-4D97-AF65-F5344CB8AC3E}">
        <p14:creationId xmlns:p14="http://schemas.microsoft.com/office/powerpoint/2010/main" val="112845107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18694" y="-168644"/>
            <a:ext cx="8534400" cy="1507067"/>
          </a:xfrm>
        </p:spPr>
        <p:txBody>
          <a:bodyPr/>
          <a:lstStyle/>
          <a:p>
            <a:r>
              <a:rPr lang="en-GB" u="sng" dirty="0" smtClean="0">
                <a:latin typeface="Constantia" pitchFamily="18" charset="0"/>
              </a:rPr>
              <a:t>Blood Pressure</a:t>
            </a:r>
            <a:endParaRPr lang="en-GB" dirty="0"/>
          </a:p>
        </p:txBody>
      </p:sp>
      <p:sp>
        <p:nvSpPr>
          <p:cNvPr id="5" name="Content Placeholder 4"/>
          <p:cNvSpPr>
            <a:spLocks noGrp="1"/>
          </p:cNvSpPr>
          <p:nvPr>
            <p:ph idx="1"/>
          </p:nvPr>
        </p:nvSpPr>
        <p:spPr/>
        <p:txBody>
          <a:bodyPr>
            <a:normAutofit fontScale="92500" lnSpcReduction="20000"/>
          </a:bodyPr>
          <a:lstStyle/>
          <a:p>
            <a:pPr algn="just">
              <a:lnSpc>
                <a:spcPct val="90000"/>
              </a:lnSpc>
            </a:pPr>
            <a:endParaRPr lang="en-US" dirty="0" smtClean="0">
              <a:latin typeface="Constantia" pitchFamily="18" charset="0"/>
              <a:cs typeface="Times New Roman" pitchFamily="18" charset="0"/>
            </a:endParaRPr>
          </a:p>
          <a:p>
            <a:pPr algn="just">
              <a:lnSpc>
                <a:spcPct val="90000"/>
              </a:lnSpc>
            </a:pPr>
            <a:endParaRPr lang="en-US" dirty="0">
              <a:latin typeface="Constantia" pitchFamily="18" charset="0"/>
              <a:cs typeface="Times New Roman" pitchFamily="18" charset="0"/>
            </a:endParaRPr>
          </a:p>
          <a:p>
            <a:pPr algn="just">
              <a:lnSpc>
                <a:spcPct val="90000"/>
              </a:lnSpc>
            </a:pPr>
            <a:r>
              <a:rPr lang="en-US" dirty="0" smtClean="0">
                <a:latin typeface="Constantia" pitchFamily="18" charset="0"/>
                <a:cs typeface="Times New Roman" pitchFamily="18" charset="0"/>
              </a:rPr>
              <a:t>Each </a:t>
            </a:r>
            <a:r>
              <a:rPr lang="en-US" dirty="0" smtClean="0">
                <a:latin typeface="Constantia" pitchFamily="18" charset="0"/>
                <a:cs typeface="Times New Roman" pitchFamily="18" charset="0"/>
              </a:rPr>
              <a:t>blood vessel has a blood pressure value – e.g. arterial blood pressure 120 mm Hg systolic </a:t>
            </a:r>
          </a:p>
          <a:p>
            <a:pPr algn="just">
              <a:lnSpc>
                <a:spcPct val="90000"/>
              </a:lnSpc>
            </a:pPr>
            <a:endParaRPr lang="en-US" dirty="0" smtClean="0">
              <a:latin typeface="Constantia" pitchFamily="18" charset="0"/>
              <a:cs typeface="Times New Roman" pitchFamily="18" charset="0"/>
            </a:endParaRPr>
          </a:p>
          <a:p>
            <a:pPr algn="just">
              <a:lnSpc>
                <a:spcPct val="90000"/>
              </a:lnSpc>
            </a:pPr>
            <a:r>
              <a:rPr lang="en-US" dirty="0" smtClean="0">
                <a:latin typeface="Constantia" pitchFamily="18" charset="0"/>
                <a:cs typeface="Times New Roman" pitchFamily="18" charset="0"/>
              </a:rPr>
              <a:t>Capillary blood pressure averages 25 mm Hg </a:t>
            </a:r>
          </a:p>
          <a:p>
            <a:pPr algn="just">
              <a:lnSpc>
                <a:spcPct val="90000"/>
              </a:lnSpc>
            </a:pPr>
            <a:endParaRPr lang="en-US" dirty="0" smtClean="0">
              <a:latin typeface="Constantia" pitchFamily="18" charset="0"/>
              <a:cs typeface="Times New Roman" pitchFamily="18" charset="0"/>
            </a:endParaRPr>
          </a:p>
          <a:p>
            <a:pPr algn="just">
              <a:lnSpc>
                <a:spcPct val="90000"/>
              </a:lnSpc>
            </a:pPr>
            <a:r>
              <a:rPr lang="en-US" dirty="0" smtClean="0">
                <a:latin typeface="Constantia" pitchFamily="18" charset="0"/>
                <a:cs typeface="Times New Roman" pitchFamily="18" charset="0"/>
              </a:rPr>
              <a:t>The pressures in the pulmonary system are much lower than systemic circulation </a:t>
            </a:r>
          </a:p>
          <a:p>
            <a:pPr algn="just">
              <a:lnSpc>
                <a:spcPct val="90000"/>
              </a:lnSpc>
              <a:buNone/>
            </a:pPr>
            <a:endParaRPr lang="en-US" dirty="0" smtClean="0">
              <a:latin typeface="Constantia" pitchFamily="18" charset="0"/>
              <a:cs typeface="Times New Roman" pitchFamily="18" charset="0"/>
            </a:endParaRPr>
          </a:p>
          <a:p>
            <a:pPr algn="just">
              <a:lnSpc>
                <a:spcPct val="90000"/>
              </a:lnSpc>
            </a:pPr>
            <a:r>
              <a:rPr lang="en-US" dirty="0" smtClean="0">
                <a:latin typeface="Constantia" pitchFamily="18" charset="0"/>
                <a:cs typeface="Times New Roman" pitchFamily="18" charset="0"/>
              </a:rPr>
              <a:t>Blood flows from an area of high to an area of low blood pressure - there must be a difference in pressure for the blood to flow.</a:t>
            </a:r>
          </a:p>
        </p:txBody>
      </p:sp>
    </p:spTree>
    <p:extLst>
      <p:ext uri="{BB962C8B-B14F-4D97-AF65-F5344CB8AC3E}">
        <p14:creationId xmlns:p14="http://schemas.microsoft.com/office/powerpoint/2010/main" val="1337235934"/>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ChangeArrowheads="1"/>
          </p:cNvPicPr>
          <p:nvPr/>
        </p:nvPicPr>
        <p:blipFill>
          <a:blip r:embed="rId2" cstate="print"/>
          <a:srcRect/>
          <a:stretch>
            <a:fillRect/>
          </a:stretch>
        </p:blipFill>
        <p:spPr bwMode="auto">
          <a:xfrm>
            <a:off x="1524001" y="1"/>
            <a:ext cx="9129713" cy="6843713"/>
          </a:xfrm>
          <a:prstGeom prst="rect">
            <a:avLst/>
          </a:prstGeom>
          <a:noFill/>
          <a:ln w="12700">
            <a:noFill/>
            <a:miter lim="800000"/>
            <a:headEnd/>
            <a:tailEnd/>
          </a:ln>
          <a:effectLst/>
        </p:spPr>
      </p:pic>
    </p:spTree>
    <p:extLst>
      <p:ext uri="{BB962C8B-B14F-4D97-AF65-F5344CB8AC3E}">
        <p14:creationId xmlns:p14="http://schemas.microsoft.com/office/powerpoint/2010/main" val="2895605854"/>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1027"/>
          <p:cNvSpPr>
            <a:spLocks noGrp="1" noChangeArrowheads="1"/>
          </p:cNvSpPr>
          <p:nvPr>
            <p:ph idx="4294967295"/>
          </p:nvPr>
        </p:nvSpPr>
        <p:spPr>
          <a:xfrm>
            <a:off x="0" y="685800"/>
            <a:ext cx="8534400" cy="3614738"/>
          </a:xfrm>
        </p:spPr>
        <p:txBody>
          <a:bodyPr/>
          <a:lstStyle/>
          <a:p>
            <a:r>
              <a:rPr lang="en-US"/>
              <a:t>Pulse Pressure (PP)</a:t>
            </a:r>
          </a:p>
          <a:p>
            <a:pPr lvl="1"/>
            <a:r>
              <a:rPr lang="en-US"/>
              <a:t>Difference between systolic and diastolic</a:t>
            </a:r>
          </a:p>
          <a:p>
            <a:pPr lvl="1"/>
            <a:r>
              <a:rPr lang="en-US" u="sng"/>
              <a:t>PP = systolic - diastolic</a:t>
            </a:r>
          </a:p>
          <a:p>
            <a:r>
              <a:rPr lang="en-US"/>
              <a:t>Mean Arterial Pressure (MAP)</a:t>
            </a:r>
          </a:p>
          <a:p>
            <a:pPr lvl="1"/>
            <a:r>
              <a:rPr lang="en-US"/>
              <a:t>Average pressure in arteries</a:t>
            </a:r>
          </a:p>
          <a:p>
            <a:pPr lvl="1"/>
            <a:r>
              <a:rPr lang="en-US" u="sng"/>
              <a:t>MAP = diastolic + 1/3 (systolic – diastolic)</a:t>
            </a:r>
          </a:p>
        </p:txBody>
      </p:sp>
    </p:spTree>
    <p:extLst>
      <p:ext uri="{BB962C8B-B14F-4D97-AF65-F5344CB8AC3E}">
        <p14:creationId xmlns:p14="http://schemas.microsoft.com/office/powerpoint/2010/main" val="26896981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srcRect/>
          <a:stretch>
            <a:fillRect/>
          </a:stretch>
        </p:blipFill>
        <p:spPr bwMode="auto">
          <a:xfrm>
            <a:off x="3048000" y="1143000"/>
            <a:ext cx="6096000" cy="4572000"/>
          </a:xfrm>
          <a:prstGeom prst="rect">
            <a:avLst/>
          </a:prstGeom>
          <a:noFill/>
          <a:ln w="9525">
            <a:noFill/>
            <a:miter lim="800000"/>
            <a:headEnd/>
            <a:tailEnd/>
          </a:ln>
          <a:effectLst/>
        </p:spPr>
      </p:pic>
    </p:spTree>
    <p:extLst>
      <p:ext uri="{BB962C8B-B14F-4D97-AF65-F5344CB8AC3E}">
        <p14:creationId xmlns:p14="http://schemas.microsoft.com/office/powerpoint/2010/main" val="1529632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274638"/>
            <a:ext cx="8229600" cy="715962"/>
          </a:xfrm>
        </p:spPr>
        <p:txBody>
          <a:bodyPr>
            <a:normAutofit/>
          </a:bodyPr>
          <a:lstStyle/>
          <a:p>
            <a:r>
              <a:rPr lang="en-GB" sz="4000" b="1" dirty="0"/>
              <a:t>Blood Pressure</a:t>
            </a:r>
          </a:p>
        </p:txBody>
      </p:sp>
      <p:sp>
        <p:nvSpPr>
          <p:cNvPr id="11267" name="Rectangle 3"/>
          <p:cNvSpPr>
            <a:spLocks noGrp="1" noChangeArrowheads="1"/>
          </p:cNvSpPr>
          <p:nvPr>
            <p:ph idx="1"/>
          </p:nvPr>
        </p:nvSpPr>
        <p:spPr>
          <a:xfrm>
            <a:off x="1524000" y="1268760"/>
            <a:ext cx="9144000" cy="5589240"/>
          </a:xfrm>
        </p:spPr>
        <p:txBody>
          <a:bodyPr/>
          <a:lstStyle/>
          <a:p>
            <a:pPr>
              <a:buNone/>
            </a:pPr>
            <a:endParaRPr lang="en-GB" dirty="0"/>
          </a:p>
          <a:p>
            <a:pPr>
              <a:buFont typeface="Wingdings" pitchFamily="2" charset="2"/>
              <a:buChar char="q"/>
            </a:pPr>
            <a:r>
              <a:rPr lang="en-GB" dirty="0" smtClean="0"/>
              <a:t> A </a:t>
            </a:r>
            <a:r>
              <a:rPr lang="en-GB" dirty="0"/>
              <a:t>blood pressure reading consists of two numbers:</a:t>
            </a:r>
          </a:p>
          <a:p>
            <a:endParaRPr lang="en-GB" dirty="0"/>
          </a:p>
          <a:p>
            <a:pPr>
              <a:buFont typeface="Wingdings" pitchFamily="2" charset="2"/>
              <a:buChar char="q"/>
            </a:pPr>
            <a:r>
              <a:rPr lang="en-GB" dirty="0" smtClean="0">
                <a:solidFill>
                  <a:srgbClr val="FF0000"/>
                </a:solidFill>
              </a:rPr>
              <a:t> Systolic pressure -</a:t>
            </a:r>
            <a:r>
              <a:rPr lang="en-GB" dirty="0" smtClean="0"/>
              <a:t> </a:t>
            </a:r>
            <a:r>
              <a:rPr lang="en-GB" dirty="0"/>
              <a:t>the first, highest number</a:t>
            </a:r>
          </a:p>
          <a:p>
            <a:pPr lvl="1"/>
            <a:r>
              <a:rPr lang="en-GB" dirty="0"/>
              <a:t>Indicates pressure when the ventricles contract to push blood out to the body</a:t>
            </a:r>
          </a:p>
          <a:p>
            <a:pPr lvl="1"/>
            <a:endParaRPr lang="en-GB" dirty="0"/>
          </a:p>
          <a:p>
            <a:pPr>
              <a:buFont typeface="Wingdings" pitchFamily="2" charset="2"/>
              <a:buChar char="q"/>
            </a:pPr>
            <a:r>
              <a:rPr lang="en-GB" dirty="0" smtClean="0">
                <a:solidFill>
                  <a:srgbClr val="FF0000"/>
                </a:solidFill>
              </a:rPr>
              <a:t> Diastolic </a:t>
            </a:r>
            <a:r>
              <a:rPr lang="en-GB" dirty="0">
                <a:solidFill>
                  <a:srgbClr val="FF0000"/>
                </a:solidFill>
              </a:rPr>
              <a:t>pressure-</a:t>
            </a:r>
            <a:r>
              <a:rPr lang="en-GB" dirty="0"/>
              <a:t> the second, lower number</a:t>
            </a:r>
          </a:p>
          <a:p>
            <a:pPr lvl="1"/>
            <a:r>
              <a:rPr lang="en-GB" dirty="0"/>
              <a:t>Indicates when the heart relaxes between </a:t>
            </a:r>
            <a:r>
              <a:rPr lang="en-GB" dirty="0" smtClean="0"/>
              <a:t>beats	</a:t>
            </a:r>
            <a:endParaRPr lang="en-GB" dirty="0"/>
          </a:p>
        </p:txBody>
      </p:sp>
      <p:pic>
        <p:nvPicPr>
          <p:cNvPr id="28674" name="Picture 2"/>
          <p:cNvPicPr>
            <a:picLocks noChangeAspect="1" noChangeArrowheads="1"/>
          </p:cNvPicPr>
          <p:nvPr/>
        </p:nvPicPr>
        <p:blipFill>
          <a:blip r:embed="rId3" cstate="print"/>
          <a:srcRect/>
          <a:stretch>
            <a:fillRect/>
          </a:stretch>
        </p:blipFill>
        <p:spPr bwMode="auto">
          <a:xfrm>
            <a:off x="7968208" y="260649"/>
            <a:ext cx="1296144" cy="1169071"/>
          </a:xfrm>
          <a:prstGeom prst="rect">
            <a:avLst/>
          </a:prstGeom>
          <a:noFill/>
          <a:ln w="9525">
            <a:noFill/>
            <a:miter lim="800000"/>
            <a:headEnd/>
            <a:tailEnd/>
          </a:ln>
        </p:spPr>
      </p:pic>
    </p:spTree>
    <p:extLst>
      <p:ext uri="{BB962C8B-B14F-4D97-AF65-F5344CB8AC3E}">
        <p14:creationId xmlns:p14="http://schemas.microsoft.com/office/powerpoint/2010/main" val="360631531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267">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US" sz="3700">
                <a:latin typeface="Comic Sans MS" pitchFamily="66" charset="0"/>
              </a:rPr>
              <a:t/>
            </a:r>
            <a:br>
              <a:rPr lang="en-US" sz="3700">
                <a:latin typeface="Comic Sans MS" pitchFamily="66" charset="0"/>
              </a:rPr>
            </a:br>
            <a:r>
              <a:rPr lang="en-US" sz="3700">
                <a:latin typeface="Comic Sans MS" pitchFamily="66" charset="0"/>
              </a:rPr>
              <a:t/>
            </a:r>
            <a:br>
              <a:rPr lang="en-US" sz="3700">
                <a:latin typeface="Comic Sans MS" pitchFamily="66" charset="0"/>
              </a:rPr>
            </a:br>
            <a:r>
              <a:rPr lang="en-US" sz="3700">
                <a:latin typeface="Comic Sans MS" pitchFamily="66" charset="0"/>
              </a:rPr>
              <a:t/>
            </a:r>
            <a:br>
              <a:rPr lang="en-US" sz="3700">
                <a:latin typeface="Comic Sans MS" pitchFamily="66" charset="0"/>
              </a:rPr>
            </a:br>
            <a:r>
              <a:rPr lang="en-US" sz="2400">
                <a:latin typeface="Comic Sans MS" pitchFamily="66" charset="0"/>
              </a:rPr>
              <a:t>Blood Pressure is  generated by Ventricular Contraction</a:t>
            </a:r>
            <a:br>
              <a:rPr lang="en-US" sz="2400">
                <a:latin typeface="Comic Sans MS" pitchFamily="66" charset="0"/>
              </a:rPr>
            </a:br>
            <a:endParaRPr lang="en-GB" sz="2400">
              <a:latin typeface="Comic Sans MS" pitchFamily="66" charset="0"/>
            </a:endParaRPr>
          </a:p>
        </p:txBody>
      </p:sp>
      <p:pic>
        <p:nvPicPr>
          <p:cNvPr id="20484" name="Picture 4"/>
          <p:cNvPicPr>
            <a:picLocks noGrp="1" noChangeAspect="1" noChangeArrowheads="1"/>
          </p:cNvPicPr>
          <p:nvPr>
            <p:ph idx="1"/>
          </p:nvPr>
        </p:nvPicPr>
        <p:blipFill>
          <a:blip r:embed="rId2" cstate="print"/>
          <a:stretch>
            <a:fillRect/>
          </a:stretch>
        </p:blipFill>
        <p:spPr>
          <a:xfrm>
            <a:off x="2540582" y="685800"/>
            <a:ext cx="4821662" cy="3614738"/>
          </a:xfrm>
          <a:noFill/>
          <a:ln/>
        </p:spPr>
      </p:pic>
    </p:spTree>
    <p:extLst>
      <p:ext uri="{BB962C8B-B14F-4D97-AF65-F5344CB8AC3E}">
        <p14:creationId xmlns:p14="http://schemas.microsoft.com/office/powerpoint/2010/main" val="36281616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4"/>
          <p:cNvPicPr>
            <a:picLocks noChangeAspect="1" noChangeArrowheads="1"/>
          </p:cNvPicPr>
          <p:nvPr/>
        </p:nvPicPr>
        <p:blipFill>
          <a:blip r:embed="rId2" cstate="print"/>
          <a:srcRect t="4671" r="443" b="6651"/>
          <a:stretch>
            <a:fillRect/>
          </a:stretch>
        </p:blipFill>
        <p:spPr bwMode="auto">
          <a:xfrm>
            <a:off x="1919288" y="404814"/>
            <a:ext cx="7561262" cy="5697537"/>
          </a:xfrm>
          <a:prstGeom prst="rect">
            <a:avLst/>
          </a:prstGeom>
          <a:noFill/>
          <a:ln w="9525">
            <a:noFill/>
            <a:miter lim="800000"/>
            <a:headEnd/>
            <a:tailEnd/>
          </a:ln>
        </p:spPr>
      </p:pic>
    </p:spTree>
    <p:extLst>
      <p:ext uri="{BB962C8B-B14F-4D97-AF65-F5344CB8AC3E}">
        <p14:creationId xmlns:p14="http://schemas.microsoft.com/office/powerpoint/2010/main" val="2593778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981200" y="274638"/>
            <a:ext cx="8229600" cy="792162"/>
          </a:xfrm>
        </p:spPr>
        <p:txBody>
          <a:bodyPr>
            <a:normAutofit fontScale="90000"/>
          </a:bodyPr>
          <a:lstStyle/>
          <a:p>
            <a:r>
              <a:rPr lang="en-GB" sz="3200" b="1" dirty="0"/>
              <a:t>How can we measure Blood Pressure?</a:t>
            </a:r>
          </a:p>
        </p:txBody>
      </p:sp>
      <p:sp>
        <p:nvSpPr>
          <p:cNvPr id="9219" name="Rectangle 3"/>
          <p:cNvSpPr>
            <a:spLocks noGrp="1" noChangeArrowheads="1"/>
          </p:cNvSpPr>
          <p:nvPr>
            <p:ph idx="1"/>
          </p:nvPr>
        </p:nvSpPr>
        <p:spPr>
          <a:xfrm>
            <a:off x="1524000" y="1143000"/>
            <a:ext cx="8686800" cy="5715000"/>
          </a:xfrm>
        </p:spPr>
        <p:txBody>
          <a:bodyPr>
            <a:normAutofit/>
          </a:bodyPr>
          <a:lstStyle/>
          <a:p>
            <a:pPr marL="609600" indent="-609600">
              <a:lnSpc>
                <a:spcPct val="90000"/>
              </a:lnSpc>
            </a:pPr>
            <a:endParaRPr lang="en-GB" sz="2800" dirty="0"/>
          </a:p>
          <a:p>
            <a:pPr marL="609600" indent="-609600">
              <a:lnSpc>
                <a:spcPct val="90000"/>
              </a:lnSpc>
              <a:buNone/>
            </a:pPr>
            <a:r>
              <a:rPr lang="en-GB" sz="2800" dirty="0"/>
              <a:t>Blood </a:t>
            </a:r>
            <a:r>
              <a:rPr lang="en-GB" sz="2800" dirty="0"/>
              <a:t>Pressure can be measured in two ways:</a:t>
            </a:r>
          </a:p>
          <a:p>
            <a:pPr marL="609600" indent="-609600">
              <a:lnSpc>
                <a:spcPct val="90000"/>
              </a:lnSpc>
              <a:buNone/>
            </a:pPr>
            <a:endParaRPr lang="en-GB" sz="2800" dirty="0"/>
          </a:p>
          <a:p>
            <a:pPr marL="990600" lvl="1" indent="-533400">
              <a:lnSpc>
                <a:spcPct val="90000"/>
              </a:lnSpc>
              <a:buFontTx/>
              <a:buAutoNum type="arabicPeriod"/>
            </a:pPr>
            <a:r>
              <a:rPr lang="en-GB" b="1" dirty="0"/>
              <a:t>Indirectly</a:t>
            </a:r>
            <a:r>
              <a:rPr lang="en-GB" dirty="0"/>
              <a:t>, using a sphygmomanometer and </a:t>
            </a:r>
            <a:r>
              <a:rPr lang="en-GB" b="1" i="1" dirty="0" err="1"/>
              <a:t>ausculating</a:t>
            </a:r>
            <a:r>
              <a:rPr lang="en-GB" b="1" i="1" dirty="0"/>
              <a:t> </a:t>
            </a:r>
            <a:r>
              <a:rPr lang="en-GB" dirty="0"/>
              <a:t>(listening) with a stethoscope, the sounds you hear are called </a:t>
            </a:r>
            <a:r>
              <a:rPr lang="en-GB" b="1" i="1" dirty="0" err="1"/>
              <a:t>Korotkoff</a:t>
            </a:r>
            <a:r>
              <a:rPr lang="en-GB" b="1" i="1" dirty="0"/>
              <a:t> </a:t>
            </a:r>
            <a:r>
              <a:rPr lang="en-GB" dirty="0"/>
              <a:t>sounds </a:t>
            </a:r>
          </a:p>
          <a:p>
            <a:pPr marL="1740408" lvl="4" indent="-533400">
              <a:lnSpc>
                <a:spcPct val="90000"/>
              </a:lnSpc>
              <a:buFontTx/>
              <a:buAutoNum type="arabicPeriod"/>
            </a:pPr>
            <a:endParaRPr lang="en-GB" dirty="0" smtClean="0"/>
          </a:p>
          <a:p>
            <a:pPr marL="1740408" lvl="4" indent="-533400">
              <a:lnSpc>
                <a:spcPct val="90000"/>
              </a:lnSpc>
              <a:buFontTx/>
              <a:buAutoNum type="arabicPeriod"/>
            </a:pPr>
            <a:endParaRPr lang="en-GB" dirty="0" smtClean="0"/>
          </a:p>
          <a:p>
            <a:pPr marL="1740408" lvl="4" indent="-533400">
              <a:lnSpc>
                <a:spcPct val="90000"/>
              </a:lnSpc>
              <a:buFontTx/>
              <a:buAutoNum type="arabicPeriod"/>
            </a:pPr>
            <a:endParaRPr lang="en-GB" dirty="0" smtClean="0"/>
          </a:p>
          <a:p>
            <a:pPr marL="990600" lvl="1" indent="-533400">
              <a:lnSpc>
                <a:spcPct val="90000"/>
              </a:lnSpc>
              <a:buNone/>
            </a:pPr>
            <a:endParaRPr lang="en-GB" b="1" dirty="0" smtClean="0"/>
          </a:p>
          <a:p>
            <a:pPr marL="990600" lvl="1" indent="-533400">
              <a:lnSpc>
                <a:spcPct val="90000"/>
              </a:lnSpc>
              <a:buFontTx/>
              <a:buAutoNum type="arabicPeriod"/>
            </a:pPr>
            <a:r>
              <a:rPr lang="en-GB" b="1" dirty="0" smtClean="0"/>
              <a:t>Directly</a:t>
            </a:r>
            <a:r>
              <a:rPr lang="en-GB" dirty="0"/>
              <a:t>, using an arterial cannula (only used in Critical Care Areas, Operating Theatres</a:t>
            </a:r>
            <a:r>
              <a:rPr lang="en-GB" dirty="0" smtClean="0"/>
              <a:t>).</a:t>
            </a:r>
            <a:endParaRPr lang="en-GB" sz="1400" dirty="0"/>
          </a:p>
          <a:p>
            <a:pPr marL="990600" lvl="1" indent="-533400">
              <a:lnSpc>
                <a:spcPct val="90000"/>
              </a:lnSpc>
              <a:buNone/>
            </a:pPr>
            <a:endParaRPr lang="en-GB" sz="1400" dirty="0"/>
          </a:p>
          <a:p>
            <a:pPr marL="990600" lvl="1" indent="-533400">
              <a:lnSpc>
                <a:spcPct val="90000"/>
              </a:lnSpc>
              <a:buNone/>
            </a:pPr>
            <a:r>
              <a:rPr lang="en-GB" sz="1400" dirty="0">
                <a:solidFill>
                  <a:schemeClr val="accent2"/>
                </a:solidFill>
              </a:rPr>
              <a:t>(l00k up this reference: British Hypertension Society </a:t>
            </a:r>
            <a:r>
              <a:rPr lang="en-GB" sz="1400" dirty="0">
                <a:solidFill>
                  <a:schemeClr val="accent2"/>
                </a:solidFill>
                <a:hlinkClick r:id="rId3"/>
              </a:rPr>
              <a:t>http://www.bhsoc.org/bp_monitors/BLOOD_PRESSURE_1784b.pdf</a:t>
            </a:r>
            <a:r>
              <a:rPr lang="en-GB" sz="1400" dirty="0">
                <a:solidFill>
                  <a:schemeClr val="accent2"/>
                </a:solidFill>
              </a:rPr>
              <a:t> </a:t>
            </a:r>
            <a:r>
              <a:rPr lang="en-GB" sz="1600" dirty="0">
                <a:solidFill>
                  <a:schemeClr val="accent1">
                    <a:lumMod val="75000"/>
                  </a:schemeClr>
                </a:solidFill>
              </a:rPr>
              <a:t>)</a:t>
            </a:r>
          </a:p>
          <a:p>
            <a:pPr marL="990600" lvl="1" indent="-533400">
              <a:lnSpc>
                <a:spcPct val="90000"/>
              </a:lnSpc>
              <a:buNone/>
            </a:pPr>
            <a:endParaRPr lang="en-GB" sz="1400" dirty="0"/>
          </a:p>
        </p:txBody>
      </p:sp>
      <p:pic>
        <p:nvPicPr>
          <p:cNvPr id="5" name="Picture 2"/>
          <p:cNvPicPr>
            <a:picLocks noChangeAspect="1" noChangeArrowheads="1"/>
          </p:cNvPicPr>
          <p:nvPr/>
        </p:nvPicPr>
        <p:blipFill>
          <a:blip r:embed="rId4" cstate="print"/>
          <a:srcRect/>
          <a:stretch>
            <a:fillRect/>
          </a:stretch>
        </p:blipFill>
        <p:spPr bwMode="auto">
          <a:xfrm>
            <a:off x="5231905" y="3933056"/>
            <a:ext cx="1260819" cy="1152128"/>
          </a:xfrm>
          <a:prstGeom prst="rect">
            <a:avLst/>
          </a:prstGeom>
          <a:noFill/>
          <a:ln w="9525">
            <a:noFill/>
            <a:miter lim="800000"/>
            <a:headEnd/>
            <a:tailEnd/>
          </a:ln>
        </p:spPr>
      </p:pic>
    </p:spTree>
    <p:extLst>
      <p:ext uri="{BB962C8B-B14F-4D97-AF65-F5344CB8AC3E}">
        <p14:creationId xmlns:p14="http://schemas.microsoft.com/office/powerpoint/2010/main" val="83831092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81200" y="274638"/>
            <a:ext cx="8229600" cy="633412"/>
          </a:xfrm>
        </p:spPr>
        <p:txBody>
          <a:bodyPr>
            <a:normAutofit fontScale="90000"/>
          </a:bodyPr>
          <a:lstStyle/>
          <a:p>
            <a:r>
              <a:rPr lang="en-GB" sz="4000" b="1" dirty="0"/>
              <a:t>Measuring BLOOD PRESSURE</a:t>
            </a:r>
            <a:r>
              <a:rPr lang="en-GB" sz="4000" dirty="0"/>
              <a:t> </a:t>
            </a:r>
          </a:p>
        </p:txBody>
      </p:sp>
      <p:sp>
        <p:nvSpPr>
          <p:cNvPr id="15363" name="Rectangle 3"/>
          <p:cNvSpPr>
            <a:spLocks noGrp="1" noChangeArrowheads="1"/>
          </p:cNvSpPr>
          <p:nvPr>
            <p:ph idx="1"/>
          </p:nvPr>
        </p:nvSpPr>
        <p:spPr>
          <a:xfrm>
            <a:off x="1524000" y="1125538"/>
            <a:ext cx="9144000" cy="5472112"/>
          </a:xfrm>
        </p:spPr>
        <p:txBody>
          <a:bodyPr/>
          <a:lstStyle/>
          <a:p>
            <a:pPr marL="0" indent="0">
              <a:lnSpc>
                <a:spcPct val="90000"/>
              </a:lnSpc>
              <a:buNone/>
            </a:pPr>
            <a:r>
              <a:rPr lang="en-GB" dirty="0"/>
              <a:t>External blood pressure measurements:</a:t>
            </a:r>
            <a:r>
              <a:rPr lang="en-GB" b="1" dirty="0"/>
              <a:t> </a:t>
            </a:r>
          </a:p>
          <a:p>
            <a:pPr marL="0" indent="0">
              <a:lnSpc>
                <a:spcPct val="90000"/>
              </a:lnSpc>
              <a:buNone/>
            </a:pPr>
            <a:r>
              <a:rPr lang="en-GB" sz="2800" dirty="0">
                <a:latin typeface="Constantia" pitchFamily="18" charset="0"/>
              </a:rPr>
              <a:t>We apply a cuff to the arm </a:t>
            </a:r>
            <a:r>
              <a:rPr lang="en-GB" sz="2800" dirty="0">
                <a:latin typeface="Constantia" pitchFamily="18" charset="0"/>
              </a:rPr>
              <a:t>&amp; apply </a:t>
            </a:r>
            <a:r>
              <a:rPr lang="en-GB" sz="2800" dirty="0">
                <a:latin typeface="Constantia" pitchFamily="18" charset="0"/>
              </a:rPr>
              <a:t>pressure to the cuff to form a constricting band around the arm and around internal arteries.</a:t>
            </a:r>
          </a:p>
          <a:p>
            <a:pPr marL="0" indent="0">
              <a:lnSpc>
                <a:spcPct val="90000"/>
              </a:lnSpc>
              <a:buNone/>
            </a:pPr>
            <a:endParaRPr lang="en-GB" sz="1000" b="1" dirty="0"/>
          </a:p>
          <a:p>
            <a:pPr marL="0" indent="0">
              <a:lnSpc>
                <a:spcPct val="90000"/>
              </a:lnSpc>
              <a:buNone/>
            </a:pPr>
            <a:r>
              <a:rPr lang="en-GB" dirty="0">
                <a:solidFill>
                  <a:srgbClr val="660033"/>
                </a:solidFill>
              </a:rPr>
              <a:t>The pressure in the cuff is initially </a:t>
            </a:r>
            <a:r>
              <a:rPr lang="en-GB" b="1" dirty="0">
                <a:solidFill>
                  <a:srgbClr val="660033"/>
                </a:solidFill>
              </a:rPr>
              <a:t>above</a:t>
            </a:r>
            <a:r>
              <a:rPr lang="en-GB" dirty="0">
                <a:solidFill>
                  <a:srgbClr val="660033"/>
                </a:solidFill>
              </a:rPr>
              <a:t> Blood pressure in the arteries– as the cuff pressure </a:t>
            </a:r>
            <a:r>
              <a:rPr lang="en-GB" b="1" dirty="0">
                <a:solidFill>
                  <a:srgbClr val="660033"/>
                </a:solidFill>
              </a:rPr>
              <a:t>falls</a:t>
            </a:r>
            <a:r>
              <a:rPr lang="en-GB" dirty="0">
                <a:solidFill>
                  <a:srgbClr val="660033"/>
                </a:solidFill>
              </a:rPr>
              <a:t>, it ‘meets’ the blood pressure &amp; 1st </a:t>
            </a:r>
            <a:r>
              <a:rPr lang="en-GB" b="1" i="1" dirty="0" err="1">
                <a:solidFill>
                  <a:srgbClr val="660033"/>
                </a:solidFill>
                <a:effectLst>
                  <a:outerShdw blurRad="38100" dist="38100" dir="2700000" algn="tl">
                    <a:srgbClr val="C0C0C0"/>
                  </a:outerShdw>
                </a:effectLst>
              </a:rPr>
              <a:t>Korotkof</a:t>
            </a:r>
            <a:r>
              <a:rPr lang="en-GB" dirty="0">
                <a:solidFill>
                  <a:srgbClr val="660033"/>
                </a:solidFill>
              </a:rPr>
              <a:t> sound is heard. </a:t>
            </a:r>
          </a:p>
          <a:p>
            <a:pPr marL="0" indent="0">
              <a:lnSpc>
                <a:spcPct val="90000"/>
              </a:lnSpc>
              <a:buNone/>
            </a:pPr>
            <a:endParaRPr lang="en-GB" sz="1200" dirty="0">
              <a:solidFill>
                <a:srgbClr val="660033"/>
              </a:solidFill>
            </a:endParaRPr>
          </a:p>
          <a:p>
            <a:pPr marL="0" indent="0">
              <a:lnSpc>
                <a:spcPct val="90000"/>
              </a:lnSpc>
              <a:buNone/>
            </a:pPr>
            <a:r>
              <a:rPr lang="en-GB" dirty="0">
                <a:solidFill>
                  <a:srgbClr val="660033"/>
                </a:solidFill>
              </a:rPr>
              <a:t>When the cuff pressure falls </a:t>
            </a:r>
            <a:r>
              <a:rPr lang="en-GB" b="1" dirty="0">
                <a:solidFill>
                  <a:srgbClr val="660033"/>
                </a:solidFill>
              </a:rPr>
              <a:t>below</a:t>
            </a:r>
            <a:r>
              <a:rPr lang="en-GB" dirty="0">
                <a:solidFill>
                  <a:srgbClr val="660033"/>
                </a:solidFill>
              </a:rPr>
              <a:t> the blood pressure, the </a:t>
            </a:r>
            <a:r>
              <a:rPr lang="en-GB" b="1" i="1" dirty="0" err="1">
                <a:solidFill>
                  <a:srgbClr val="660033"/>
                </a:solidFill>
                <a:effectLst>
                  <a:outerShdw blurRad="38100" dist="38100" dir="2700000" algn="tl">
                    <a:srgbClr val="C0C0C0"/>
                  </a:outerShdw>
                </a:effectLst>
              </a:rPr>
              <a:t>Korotkof</a:t>
            </a:r>
            <a:r>
              <a:rPr lang="en-GB" b="1" i="1" dirty="0">
                <a:solidFill>
                  <a:srgbClr val="660033"/>
                </a:solidFill>
              </a:rPr>
              <a:t> </a:t>
            </a:r>
            <a:r>
              <a:rPr lang="en-GB" dirty="0">
                <a:solidFill>
                  <a:srgbClr val="660033"/>
                </a:solidFill>
              </a:rPr>
              <a:t>sound disappears</a:t>
            </a:r>
          </a:p>
        </p:txBody>
      </p:sp>
    </p:spTree>
    <p:extLst>
      <p:ext uri="{BB962C8B-B14F-4D97-AF65-F5344CB8AC3E}">
        <p14:creationId xmlns:p14="http://schemas.microsoft.com/office/powerpoint/2010/main" val="342229038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hidden"/>
                                      </p:to>
                                    </p:set>
                                  </p:childTnLst>
                                </p:cTn>
                              </p:par>
                              <p:par>
                                <p:cTn id="11" presetID="1" presetClass="entr" presetSubtype="0" fill="hold"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15363">
                                            <p:txEl>
                                              <p:pRg st="3" end="3"/>
                                            </p:txEl>
                                          </p:spTgt>
                                        </p:tgtEl>
                                        <p:attrNameLst>
                                          <p:attrName>style.visibility</p:attrName>
                                        </p:attrNameLst>
                                      </p:cBhvr>
                                      <p:to>
                                        <p:strVal val="hidden"/>
                                      </p:to>
                                    </p:set>
                                  </p:childTnLst>
                                </p:cTn>
                              </p:par>
                              <p:par>
                                <p:cTn id="17" presetID="1" presetClass="entr" presetSubtype="0" fill="hold" nodeType="with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Blood Pressure</a:t>
            </a:r>
          </a:p>
        </p:txBody>
      </p:sp>
      <p:pic>
        <p:nvPicPr>
          <p:cNvPr id="24580" name="Picture 4"/>
          <p:cNvPicPr>
            <a:picLocks noGrp="1" noChangeAspect="1" noChangeArrowheads="1"/>
          </p:cNvPicPr>
          <p:nvPr>
            <p:ph idx="1"/>
          </p:nvPr>
        </p:nvPicPr>
        <p:blipFill>
          <a:blip r:embed="rId2" cstate="print"/>
          <a:stretch>
            <a:fillRect/>
          </a:stretch>
        </p:blipFill>
        <p:spPr>
          <a:xfrm>
            <a:off x="2540582" y="685800"/>
            <a:ext cx="4821662" cy="3614738"/>
          </a:xfrm>
          <a:noFill/>
          <a:ln/>
        </p:spPr>
      </p:pic>
    </p:spTree>
    <p:extLst>
      <p:ext uri="{BB962C8B-B14F-4D97-AF65-F5344CB8AC3E}">
        <p14:creationId xmlns:p14="http://schemas.microsoft.com/office/powerpoint/2010/main" val="25497784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6" name="Object 2"/>
          <p:cNvGraphicFramePr>
            <a:graphicFrameLocks noChangeAspect="1"/>
          </p:cNvGraphicFramePr>
          <p:nvPr/>
        </p:nvGraphicFramePr>
        <p:xfrm>
          <a:off x="1847850" y="908050"/>
          <a:ext cx="8820150" cy="5329238"/>
        </p:xfrm>
        <a:graphic>
          <a:graphicData uri="http://schemas.openxmlformats.org/presentationml/2006/ole">
            <mc:AlternateContent xmlns:mc="http://schemas.openxmlformats.org/markup-compatibility/2006">
              <mc:Choice xmlns:v="urn:schemas-microsoft-com:vml" Requires="v">
                <p:oleObj spid="_x0000_s1027" name="Document" r:id="rId4" imgW="3785400" imgH="2189520" progId="Word.Document.8">
                  <p:embed/>
                </p:oleObj>
              </mc:Choice>
              <mc:Fallback>
                <p:oleObj name="Document" r:id="rId4" imgW="3785400" imgH="2189520" progId="Word.Document.8">
                  <p:embed/>
                  <p:pic>
                    <p:nvPicPr>
                      <p:cNvPr id="16386"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7850" y="908050"/>
                        <a:ext cx="8820150" cy="5329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97342414"/>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981200" y="0"/>
            <a:ext cx="8229600" cy="838200"/>
          </a:xfrm>
        </p:spPr>
        <p:txBody>
          <a:bodyPr>
            <a:normAutofit/>
          </a:bodyPr>
          <a:lstStyle/>
          <a:p>
            <a:r>
              <a:rPr lang="en-GB" sz="3200" b="1" dirty="0"/>
              <a:t>Function of blood pressure</a:t>
            </a:r>
          </a:p>
        </p:txBody>
      </p:sp>
      <p:sp>
        <p:nvSpPr>
          <p:cNvPr id="12291" name="Rectangle 3"/>
          <p:cNvSpPr>
            <a:spLocks noGrp="1" noChangeArrowheads="1"/>
          </p:cNvSpPr>
          <p:nvPr>
            <p:ph idx="1"/>
          </p:nvPr>
        </p:nvSpPr>
        <p:spPr>
          <a:xfrm>
            <a:off x="1524000" y="762000"/>
            <a:ext cx="9144000" cy="6096000"/>
          </a:xfrm>
        </p:spPr>
        <p:txBody>
          <a:bodyPr/>
          <a:lstStyle/>
          <a:p>
            <a:r>
              <a:rPr lang="en-GB" sz="2400" dirty="0"/>
              <a:t>Systemic BP maintains the essential flow of substances into and out of organs</a:t>
            </a:r>
          </a:p>
          <a:p>
            <a:endParaRPr lang="en-GB" dirty="0"/>
          </a:p>
          <a:p>
            <a:endParaRPr lang="en-GB" dirty="0"/>
          </a:p>
          <a:p>
            <a:pPr>
              <a:buFontTx/>
              <a:buNone/>
            </a:pPr>
            <a:endParaRPr lang="en-GB" dirty="0"/>
          </a:p>
          <a:p>
            <a:endParaRPr lang="en-GB" dirty="0"/>
          </a:p>
          <a:p>
            <a:pPr>
              <a:buFontTx/>
              <a:buNone/>
            </a:pPr>
            <a:endParaRPr lang="en-GB" dirty="0"/>
          </a:p>
          <a:p>
            <a:pPr>
              <a:buFontTx/>
              <a:buNone/>
            </a:pPr>
            <a:endParaRPr lang="en-GB" dirty="0"/>
          </a:p>
          <a:p>
            <a:pPr>
              <a:buNone/>
            </a:pPr>
            <a:endParaRPr lang="en-GB" dirty="0" smtClean="0"/>
          </a:p>
        </p:txBody>
      </p:sp>
      <p:pic>
        <p:nvPicPr>
          <p:cNvPr id="12292" name="Picture 4" descr="14_16"/>
          <p:cNvPicPr>
            <a:picLocks noChangeAspect="1" noChangeArrowheads="1"/>
          </p:cNvPicPr>
          <p:nvPr/>
        </p:nvPicPr>
        <p:blipFill>
          <a:blip r:embed="rId3" cstate="print"/>
          <a:srcRect/>
          <a:stretch>
            <a:fillRect/>
          </a:stretch>
        </p:blipFill>
        <p:spPr bwMode="auto">
          <a:xfrm>
            <a:off x="5473959" y="2453680"/>
            <a:ext cx="6096000" cy="4404320"/>
          </a:xfrm>
          <a:prstGeom prst="rect">
            <a:avLst/>
          </a:prstGeom>
          <a:noFill/>
        </p:spPr>
      </p:pic>
    </p:spTree>
    <p:extLst>
      <p:ext uri="{BB962C8B-B14F-4D97-AF65-F5344CB8AC3E}">
        <p14:creationId xmlns:p14="http://schemas.microsoft.com/office/powerpoint/2010/main" val="12620797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latin typeface="Constantia" pitchFamily="18" charset="0"/>
              </a:rPr>
              <a:t>Function of blood pressure</a:t>
            </a:r>
            <a:endParaRPr lang="en-GB" dirty="0"/>
          </a:p>
        </p:txBody>
      </p:sp>
      <p:sp>
        <p:nvSpPr>
          <p:cNvPr id="3" name="Content Placeholder 2"/>
          <p:cNvSpPr>
            <a:spLocks noGrp="1"/>
          </p:cNvSpPr>
          <p:nvPr>
            <p:ph idx="1"/>
          </p:nvPr>
        </p:nvSpPr>
        <p:spPr/>
        <p:txBody>
          <a:bodyPr>
            <a:normAutofit/>
          </a:bodyPr>
          <a:lstStyle/>
          <a:p>
            <a:r>
              <a:rPr lang="en-GB" dirty="0" smtClean="0">
                <a:solidFill>
                  <a:schemeClr val="accent4">
                    <a:lumMod val="50000"/>
                  </a:schemeClr>
                </a:solidFill>
                <a:latin typeface="Constantia" pitchFamily="18" charset="0"/>
              </a:rPr>
              <a:t>Systemic blood pressure maintains the essential flow of the substance into and out of the organs</a:t>
            </a:r>
          </a:p>
          <a:p>
            <a:endParaRPr lang="en-GB" dirty="0" smtClean="0">
              <a:solidFill>
                <a:schemeClr val="accent4">
                  <a:lumMod val="50000"/>
                </a:schemeClr>
              </a:solidFill>
              <a:latin typeface="Constantia" pitchFamily="18" charset="0"/>
            </a:endParaRPr>
          </a:p>
          <a:p>
            <a:r>
              <a:rPr lang="en-GB" dirty="0" smtClean="0">
                <a:solidFill>
                  <a:schemeClr val="accent4">
                    <a:lumMod val="50000"/>
                  </a:schemeClr>
                </a:solidFill>
                <a:latin typeface="Constantia" pitchFamily="18" charset="0"/>
              </a:rPr>
              <a:t>Control of blood pressure especially to the vital organs is essential for the maintenance of homeostasis</a:t>
            </a:r>
          </a:p>
          <a:p>
            <a:endParaRPr lang="en-GB" dirty="0" smtClean="0">
              <a:solidFill>
                <a:schemeClr val="accent4">
                  <a:lumMod val="50000"/>
                </a:schemeClr>
              </a:solidFill>
              <a:latin typeface="Constantia" pitchFamily="18" charset="0"/>
            </a:endParaRPr>
          </a:p>
          <a:p>
            <a:r>
              <a:rPr lang="en-GB" dirty="0" smtClean="0">
                <a:solidFill>
                  <a:schemeClr val="accent4">
                    <a:lumMod val="50000"/>
                  </a:schemeClr>
                </a:solidFill>
                <a:latin typeface="Constantia" pitchFamily="18" charset="0"/>
              </a:rPr>
              <a:t>Control of BP is essential for the maintenance of homeostasis</a:t>
            </a:r>
          </a:p>
          <a:p>
            <a:endParaRPr lang="en-GB" dirty="0"/>
          </a:p>
        </p:txBody>
      </p:sp>
    </p:spTree>
    <p:extLst>
      <p:ext uri="{BB962C8B-B14F-4D97-AF65-F5344CB8AC3E}">
        <p14:creationId xmlns:p14="http://schemas.microsoft.com/office/powerpoint/2010/main" val="4264118905"/>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a:bodyPr>
          <a:lstStyle/>
          <a:p>
            <a:r>
              <a:rPr lang="en-GB" sz="2800" b="1" dirty="0"/>
              <a:t>Blood flow through the vessels</a:t>
            </a:r>
          </a:p>
        </p:txBody>
      </p:sp>
      <p:sp>
        <p:nvSpPr>
          <p:cNvPr id="20483" name="Rectangle 3"/>
          <p:cNvSpPr>
            <a:spLocks noGrp="1" noChangeArrowheads="1"/>
          </p:cNvSpPr>
          <p:nvPr>
            <p:ph idx="1"/>
          </p:nvPr>
        </p:nvSpPr>
        <p:spPr/>
        <p:txBody>
          <a:bodyPr/>
          <a:lstStyle/>
          <a:p>
            <a:pPr>
              <a:buFontTx/>
              <a:buNone/>
            </a:pPr>
            <a:r>
              <a:rPr lang="en-GB"/>
              <a:t> </a:t>
            </a:r>
          </a:p>
        </p:txBody>
      </p:sp>
      <p:sp>
        <p:nvSpPr>
          <p:cNvPr id="20485" name="Text Box 5"/>
          <p:cNvSpPr txBox="1">
            <a:spLocks noChangeArrowheads="1"/>
          </p:cNvSpPr>
          <p:nvPr/>
        </p:nvSpPr>
        <p:spPr bwMode="auto">
          <a:xfrm>
            <a:off x="2193925" y="1868488"/>
            <a:ext cx="3384260" cy="2308324"/>
          </a:xfrm>
          <a:prstGeom prst="rect">
            <a:avLst/>
          </a:prstGeom>
          <a:noFill/>
          <a:ln w="9525">
            <a:noFill/>
            <a:miter lim="800000"/>
            <a:headEnd/>
            <a:tailEnd/>
          </a:ln>
          <a:effectLst/>
        </p:spPr>
        <p:txBody>
          <a:bodyPr wrap="none">
            <a:spAutoFit/>
          </a:bodyPr>
          <a:lstStyle/>
          <a:p>
            <a:r>
              <a:rPr lang="en-GB" sz="2400" b="1"/>
              <a:t>Blood flow through </a:t>
            </a:r>
          </a:p>
          <a:p>
            <a:r>
              <a:rPr lang="en-GB" sz="2400" b="1"/>
              <a:t>vessels is directly</a:t>
            </a:r>
          </a:p>
          <a:p>
            <a:r>
              <a:rPr lang="en-GB" sz="2400" b="1"/>
              <a:t>proportional to the</a:t>
            </a:r>
          </a:p>
          <a:p>
            <a:r>
              <a:rPr lang="en-GB" sz="2400" b="1"/>
              <a:t>difference in pressure</a:t>
            </a:r>
          </a:p>
          <a:p>
            <a:r>
              <a:rPr lang="en-GB" sz="2400" b="1"/>
              <a:t>between the ends</a:t>
            </a:r>
          </a:p>
          <a:p>
            <a:r>
              <a:rPr lang="en-GB" sz="2400" b="1"/>
              <a:t>of the tube</a:t>
            </a:r>
          </a:p>
        </p:txBody>
      </p:sp>
      <p:sp>
        <p:nvSpPr>
          <p:cNvPr id="20486" name="Rectangle 6"/>
          <p:cNvSpPr>
            <a:spLocks noChangeArrowheads="1"/>
          </p:cNvSpPr>
          <p:nvPr/>
        </p:nvSpPr>
        <p:spPr bwMode="auto">
          <a:xfrm>
            <a:off x="1992313" y="1628775"/>
            <a:ext cx="3598862" cy="3168650"/>
          </a:xfrm>
          <a:prstGeom prst="rect">
            <a:avLst/>
          </a:prstGeom>
          <a:solidFill>
            <a:srgbClr val="FFFFFF"/>
          </a:solidFill>
          <a:ln w="9525">
            <a:noFill/>
            <a:miter lim="800000"/>
            <a:headEnd/>
            <a:tailEnd/>
          </a:ln>
          <a:effectLst/>
        </p:spPr>
        <p:txBody>
          <a:bodyPr wrap="none" anchor="ctr"/>
          <a:lstStyle/>
          <a:p>
            <a:endParaRPr lang="en-GB"/>
          </a:p>
        </p:txBody>
      </p:sp>
      <p:pic>
        <p:nvPicPr>
          <p:cNvPr id="20484" name="Picture 4" descr="14_13"/>
          <p:cNvPicPr>
            <a:picLocks noChangeAspect="1" noChangeArrowheads="1"/>
          </p:cNvPicPr>
          <p:nvPr/>
        </p:nvPicPr>
        <p:blipFill>
          <a:blip r:embed="rId3" cstate="print"/>
          <a:srcRect/>
          <a:stretch>
            <a:fillRect/>
          </a:stretch>
        </p:blipFill>
        <p:spPr bwMode="auto">
          <a:xfrm>
            <a:off x="776401" y="1514139"/>
            <a:ext cx="6553200" cy="4792663"/>
          </a:xfrm>
          <a:prstGeom prst="rect">
            <a:avLst/>
          </a:prstGeom>
          <a:noFill/>
        </p:spPr>
      </p:pic>
    </p:spTree>
    <p:extLst>
      <p:ext uri="{BB962C8B-B14F-4D97-AF65-F5344CB8AC3E}">
        <p14:creationId xmlns:p14="http://schemas.microsoft.com/office/powerpoint/2010/main" val="160914796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4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524000" y="274638"/>
            <a:ext cx="9144000" cy="639762"/>
          </a:xfrm>
        </p:spPr>
        <p:txBody>
          <a:bodyPr>
            <a:noAutofit/>
          </a:bodyPr>
          <a:lstStyle/>
          <a:p>
            <a:r>
              <a:rPr lang="en-GB" sz="2400" b="1" dirty="0">
                <a:solidFill>
                  <a:srgbClr val="0900BA"/>
                </a:solidFill>
              </a:rPr>
              <a:t>Arterial Blood Pressure the driving force for blood in the circulatory system</a:t>
            </a:r>
          </a:p>
        </p:txBody>
      </p:sp>
      <p:sp>
        <p:nvSpPr>
          <p:cNvPr id="14339" name="Rectangle 3"/>
          <p:cNvSpPr>
            <a:spLocks noGrp="1" noChangeArrowheads="1"/>
          </p:cNvSpPr>
          <p:nvPr>
            <p:ph idx="1"/>
          </p:nvPr>
        </p:nvSpPr>
        <p:spPr>
          <a:xfrm>
            <a:off x="1524000" y="908720"/>
            <a:ext cx="9144000" cy="5949280"/>
          </a:xfrm>
        </p:spPr>
        <p:txBody>
          <a:bodyPr>
            <a:normAutofit/>
          </a:bodyPr>
          <a:lstStyle/>
          <a:p>
            <a:pPr>
              <a:lnSpc>
                <a:spcPct val="90000"/>
              </a:lnSpc>
              <a:buFontTx/>
              <a:buNone/>
            </a:pPr>
            <a:r>
              <a:rPr lang="en-GB" sz="2800" dirty="0">
                <a:solidFill>
                  <a:schemeClr val="accent2"/>
                </a:solidFill>
              </a:rPr>
              <a:t>H</a:t>
            </a:r>
            <a:r>
              <a:rPr lang="en-GB" sz="2800" dirty="0">
                <a:solidFill>
                  <a:schemeClr val="accent2"/>
                </a:solidFill>
              </a:rPr>
              <a:t>ealthy </a:t>
            </a:r>
            <a:r>
              <a:rPr lang="en-GB" sz="2800" dirty="0">
                <a:solidFill>
                  <a:schemeClr val="accent2"/>
                </a:solidFill>
              </a:rPr>
              <a:t>young adults</a:t>
            </a:r>
            <a:r>
              <a:rPr lang="en-GB" sz="2400" dirty="0">
                <a:solidFill>
                  <a:schemeClr val="accent2"/>
                </a:solidFill>
              </a:rPr>
              <a:t>: Resting </a:t>
            </a:r>
            <a:endParaRPr lang="en-GB" sz="2400" dirty="0">
              <a:solidFill>
                <a:schemeClr val="accent2"/>
              </a:solidFill>
            </a:endParaRPr>
          </a:p>
          <a:p>
            <a:pPr>
              <a:lnSpc>
                <a:spcPct val="90000"/>
              </a:lnSpc>
              <a:buFontTx/>
              <a:buNone/>
            </a:pPr>
            <a:r>
              <a:rPr lang="en-GB" sz="2400" dirty="0">
                <a:solidFill>
                  <a:schemeClr val="accent2"/>
                </a:solidFill>
              </a:rPr>
              <a:t>			 </a:t>
            </a:r>
            <a:r>
              <a:rPr lang="en-GB" sz="2400" b="1" dirty="0">
                <a:solidFill>
                  <a:srgbClr val="FF0000"/>
                </a:solidFill>
              </a:rPr>
              <a:t>Systolic</a:t>
            </a:r>
            <a:r>
              <a:rPr lang="en-GB" sz="2400" b="1" dirty="0"/>
              <a:t> </a:t>
            </a:r>
            <a:r>
              <a:rPr lang="en-GB" sz="2400" b="1" dirty="0"/>
              <a:t>pressure = 120 </a:t>
            </a:r>
            <a:r>
              <a:rPr lang="en-GB" sz="1800" b="1" dirty="0"/>
              <a:t>mmHg </a:t>
            </a:r>
            <a:endParaRPr lang="en-GB" sz="1800" b="1" dirty="0"/>
          </a:p>
          <a:p>
            <a:pPr>
              <a:lnSpc>
                <a:spcPct val="90000"/>
              </a:lnSpc>
              <a:buFontTx/>
              <a:buNone/>
            </a:pPr>
            <a:r>
              <a:rPr lang="en-GB" sz="2400" b="1" dirty="0"/>
              <a:t>    			</a:t>
            </a:r>
            <a:r>
              <a:rPr lang="en-GB" sz="2400" b="1" dirty="0"/>
              <a:t> </a:t>
            </a:r>
            <a:r>
              <a:rPr lang="en-GB" sz="2400" b="1" dirty="0">
                <a:solidFill>
                  <a:srgbClr val="FF0000"/>
                </a:solidFill>
              </a:rPr>
              <a:t>Diastolic</a:t>
            </a:r>
            <a:r>
              <a:rPr lang="en-GB" sz="2400" b="1" dirty="0"/>
              <a:t> </a:t>
            </a:r>
            <a:r>
              <a:rPr lang="en-GB" sz="2400" b="1" dirty="0"/>
              <a:t>is about 80 </a:t>
            </a:r>
            <a:r>
              <a:rPr lang="en-GB" sz="1800" b="1" dirty="0"/>
              <a:t>mmHg</a:t>
            </a:r>
          </a:p>
          <a:p>
            <a:pPr>
              <a:lnSpc>
                <a:spcPct val="90000"/>
              </a:lnSpc>
              <a:buFontTx/>
              <a:buNone/>
            </a:pPr>
            <a:r>
              <a:rPr lang="en-GB" sz="2800" dirty="0">
                <a:solidFill>
                  <a:srgbClr val="FF3300"/>
                </a:solidFill>
              </a:rPr>
              <a:t>Healthy </a:t>
            </a:r>
            <a:r>
              <a:rPr lang="en-GB" sz="2800" dirty="0">
                <a:solidFill>
                  <a:srgbClr val="FF3300"/>
                </a:solidFill>
              </a:rPr>
              <a:t>children </a:t>
            </a:r>
            <a:r>
              <a:rPr lang="en-GB" sz="2800" dirty="0"/>
              <a:t>values vary</a:t>
            </a:r>
            <a:r>
              <a:rPr lang="en-GB" sz="2400" b="1" dirty="0"/>
              <a:t> </a:t>
            </a:r>
            <a:r>
              <a:rPr lang="en-GB" sz="1800" b="1" dirty="0"/>
              <a:t>(see Whaley &amp; Wong 2000):</a:t>
            </a:r>
            <a:r>
              <a:rPr lang="en-GB" sz="2400" b="1" dirty="0"/>
              <a:t> </a:t>
            </a:r>
          </a:p>
          <a:p>
            <a:pPr>
              <a:lnSpc>
                <a:spcPct val="90000"/>
              </a:lnSpc>
              <a:buFontTx/>
              <a:buNone/>
            </a:pPr>
            <a:r>
              <a:rPr lang="en-GB" sz="2400" b="1" dirty="0">
                <a:solidFill>
                  <a:schemeClr val="accent2"/>
                </a:solidFill>
              </a:rPr>
              <a:t>Rough Guide</a:t>
            </a:r>
          </a:p>
          <a:p>
            <a:pPr>
              <a:lnSpc>
                <a:spcPct val="90000"/>
              </a:lnSpc>
              <a:buFontTx/>
              <a:buNone/>
            </a:pPr>
            <a:r>
              <a:rPr lang="en-GB" sz="2400" dirty="0">
                <a:solidFill>
                  <a:srgbClr val="FF0000"/>
                </a:solidFill>
              </a:rPr>
              <a:t>			</a:t>
            </a:r>
            <a:r>
              <a:rPr lang="en-GB" sz="2400" b="1" dirty="0">
                <a:solidFill>
                  <a:srgbClr val="FF0000"/>
                </a:solidFill>
              </a:rPr>
              <a:t>Systolic</a:t>
            </a:r>
            <a:r>
              <a:rPr lang="en-GB" sz="2400" dirty="0"/>
              <a:t> </a:t>
            </a:r>
            <a:r>
              <a:rPr lang="en-GB" sz="2400" dirty="0"/>
              <a:t>pressure </a:t>
            </a:r>
          </a:p>
          <a:p>
            <a:pPr lvl="2">
              <a:lnSpc>
                <a:spcPct val="90000"/>
              </a:lnSpc>
            </a:pPr>
            <a:r>
              <a:rPr lang="en-GB" sz="2400" b="1" dirty="0"/>
              <a:t>1 –7years: age in years + 90: </a:t>
            </a:r>
          </a:p>
          <a:p>
            <a:pPr lvl="2">
              <a:lnSpc>
                <a:spcPct val="90000"/>
              </a:lnSpc>
            </a:pPr>
            <a:r>
              <a:rPr lang="en-GB" sz="2400" b="1" dirty="0"/>
              <a:t>8-18 (2 x age in years) + 83 &amp; </a:t>
            </a:r>
          </a:p>
          <a:p>
            <a:pPr>
              <a:lnSpc>
                <a:spcPct val="90000"/>
              </a:lnSpc>
            </a:pPr>
            <a:endParaRPr lang="en-GB" sz="2400" dirty="0"/>
          </a:p>
          <a:p>
            <a:pPr>
              <a:lnSpc>
                <a:spcPct val="90000"/>
              </a:lnSpc>
              <a:buFontTx/>
              <a:buNone/>
            </a:pPr>
            <a:r>
              <a:rPr lang="en-GB" sz="2400" dirty="0">
                <a:solidFill>
                  <a:srgbClr val="FF0000"/>
                </a:solidFill>
              </a:rPr>
              <a:t>			</a:t>
            </a:r>
            <a:r>
              <a:rPr lang="en-GB" sz="2400" b="1" dirty="0">
                <a:solidFill>
                  <a:srgbClr val="FF0000"/>
                </a:solidFill>
              </a:rPr>
              <a:t>Diastolic</a:t>
            </a:r>
            <a:r>
              <a:rPr lang="en-GB" sz="2400" b="1" dirty="0"/>
              <a:t> </a:t>
            </a:r>
            <a:r>
              <a:rPr lang="en-GB" sz="2400" dirty="0"/>
              <a:t>pressure</a:t>
            </a:r>
            <a:r>
              <a:rPr lang="en-GB" sz="2400" b="1" dirty="0"/>
              <a:t>: </a:t>
            </a:r>
          </a:p>
          <a:p>
            <a:pPr lvl="2">
              <a:lnSpc>
                <a:spcPct val="90000"/>
              </a:lnSpc>
            </a:pPr>
            <a:r>
              <a:rPr lang="en-GB" sz="2400" b="1" dirty="0"/>
              <a:t>1-5 years 56mmHg,</a:t>
            </a:r>
          </a:p>
          <a:p>
            <a:pPr lvl="2">
              <a:lnSpc>
                <a:spcPct val="90000"/>
              </a:lnSpc>
            </a:pPr>
            <a:r>
              <a:rPr lang="en-GB" sz="2400" b="1" dirty="0"/>
              <a:t>6-8years: age in years + 52</a:t>
            </a:r>
          </a:p>
        </p:txBody>
      </p:sp>
      <p:pic>
        <p:nvPicPr>
          <p:cNvPr id="4" name="Picture 1"/>
          <p:cNvPicPr>
            <a:picLocks noChangeAspect="1" noChangeArrowheads="1"/>
          </p:cNvPicPr>
          <p:nvPr/>
        </p:nvPicPr>
        <p:blipFill>
          <a:blip r:embed="rId3" cstate="print"/>
          <a:srcRect/>
          <a:stretch>
            <a:fillRect/>
          </a:stretch>
        </p:blipFill>
        <p:spPr bwMode="auto">
          <a:xfrm>
            <a:off x="8328249" y="5013176"/>
            <a:ext cx="1762125" cy="1257300"/>
          </a:xfrm>
          <a:prstGeom prst="rect">
            <a:avLst/>
          </a:prstGeom>
          <a:noFill/>
          <a:ln w="9525">
            <a:noFill/>
            <a:miter lim="800000"/>
            <a:headEnd/>
            <a:tailEnd/>
          </a:ln>
        </p:spPr>
      </p:pic>
    </p:spTree>
    <p:extLst>
      <p:ext uri="{BB962C8B-B14F-4D97-AF65-F5344CB8AC3E}">
        <p14:creationId xmlns:p14="http://schemas.microsoft.com/office/powerpoint/2010/main" val="61550519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339">
                                            <p:txEl>
                                              <p:pRg st="7" end="7"/>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4339">
                                            <p:txEl>
                                              <p:pRg st="9" end="9"/>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339">
                                            <p:txEl>
                                              <p:pRg st="10" end="1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433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cstate="print"/>
          <a:srcRect/>
          <a:stretch>
            <a:fillRect/>
          </a:stretch>
        </p:blipFill>
        <p:spPr bwMode="auto">
          <a:xfrm>
            <a:off x="2658590" y="1231844"/>
            <a:ext cx="6855053" cy="3024335"/>
          </a:xfrm>
          <a:prstGeom prst="rect">
            <a:avLst/>
          </a:prstGeom>
          <a:noFill/>
          <a:ln w="9525">
            <a:noFill/>
            <a:miter lim="800000"/>
            <a:headEnd/>
            <a:tailEnd/>
          </a:ln>
        </p:spPr>
      </p:pic>
      <p:sp>
        <p:nvSpPr>
          <p:cNvPr id="4" name="Title 3"/>
          <p:cNvSpPr>
            <a:spLocks noGrp="1"/>
          </p:cNvSpPr>
          <p:nvPr>
            <p:ph type="title"/>
          </p:nvPr>
        </p:nvSpPr>
        <p:spPr/>
        <p:txBody>
          <a:bodyPr>
            <a:normAutofit/>
          </a:bodyPr>
          <a:lstStyle/>
          <a:p>
            <a:r>
              <a:rPr lang="en-GB" dirty="0"/>
              <a:t>Blood Pressure measurement in adult</a:t>
            </a:r>
            <a:endParaRPr lang="en-GB" dirty="0"/>
          </a:p>
        </p:txBody>
      </p:sp>
    </p:spTree>
    <p:extLst>
      <p:ext uri="{BB962C8B-B14F-4D97-AF65-F5344CB8AC3E}">
        <p14:creationId xmlns:p14="http://schemas.microsoft.com/office/powerpoint/2010/main" val="8164748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onstantia" pitchFamily="18" charset="0"/>
              </a:rPr>
              <a:t>Factors to consider when taking BP measurements</a:t>
            </a:r>
            <a:endParaRPr lang="en-GB" dirty="0">
              <a:latin typeface="Constantia" pitchFamily="18" charset="0"/>
            </a:endParaRPr>
          </a:p>
        </p:txBody>
      </p:sp>
      <p:sp>
        <p:nvSpPr>
          <p:cNvPr id="3" name="Content Placeholder 2"/>
          <p:cNvSpPr>
            <a:spLocks noGrp="1"/>
          </p:cNvSpPr>
          <p:nvPr>
            <p:ph idx="1"/>
          </p:nvPr>
        </p:nvSpPr>
        <p:spPr/>
        <p:txBody>
          <a:bodyPr>
            <a:normAutofit/>
          </a:bodyPr>
          <a:lstStyle/>
          <a:p>
            <a:endParaRPr lang="en-GB" dirty="0"/>
          </a:p>
          <a:p>
            <a:pPr>
              <a:buFont typeface="Wingdings" pitchFamily="2" charset="2"/>
              <a:buChar char="v"/>
            </a:pPr>
            <a:r>
              <a:rPr lang="en-GB" dirty="0" smtClean="0">
                <a:latin typeface="Constantia" pitchFamily="18" charset="0"/>
              </a:rPr>
              <a:t>Cold </a:t>
            </a:r>
            <a:r>
              <a:rPr lang="en-GB" dirty="0">
                <a:latin typeface="Constantia" pitchFamily="18" charset="0"/>
              </a:rPr>
              <a:t>Exposure</a:t>
            </a:r>
          </a:p>
          <a:p>
            <a:pPr>
              <a:buFont typeface="Wingdings" pitchFamily="2" charset="2"/>
              <a:buChar char="v"/>
            </a:pPr>
            <a:r>
              <a:rPr lang="en-GB" dirty="0" smtClean="0">
                <a:latin typeface="Constantia" pitchFamily="18" charset="0"/>
              </a:rPr>
              <a:t>Bowel/Bladder Distension</a:t>
            </a:r>
            <a:endParaRPr lang="en-GB" dirty="0">
              <a:latin typeface="Constantia" pitchFamily="18" charset="0"/>
            </a:endParaRPr>
          </a:p>
          <a:p>
            <a:pPr>
              <a:buFont typeface="Wingdings" pitchFamily="2" charset="2"/>
              <a:buChar char="v"/>
            </a:pPr>
            <a:r>
              <a:rPr lang="en-GB" dirty="0" smtClean="0">
                <a:latin typeface="Constantia" pitchFamily="18" charset="0"/>
              </a:rPr>
              <a:t>Caffeine</a:t>
            </a:r>
            <a:endParaRPr lang="en-GB" dirty="0">
              <a:latin typeface="Constantia" pitchFamily="18" charset="0"/>
            </a:endParaRPr>
          </a:p>
          <a:p>
            <a:pPr>
              <a:buFont typeface="Wingdings" pitchFamily="2" charset="2"/>
              <a:buChar char="v"/>
            </a:pPr>
            <a:r>
              <a:rPr lang="en-GB" dirty="0" smtClean="0">
                <a:latin typeface="Constantia" pitchFamily="18" charset="0"/>
              </a:rPr>
              <a:t>Physical Activity</a:t>
            </a:r>
          </a:p>
          <a:p>
            <a:pPr>
              <a:buFont typeface="Wingdings" pitchFamily="2" charset="2"/>
              <a:buChar char="v"/>
            </a:pPr>
            <a:r>
              <a:rPr lang="en-GB" dirty="0" smtClean="0">
                <a:latin typeface="Constantia" pitchFamily="18" charset="0"/>
              </a:rPr>
              <a:t>Stress</a:t>
            </a:r>
          </a:p>
        </p:txBody>
      </p:sp>
    </p:spTree>
    <p:extLst>
      <p:ext uri="{BB962C8B-B14F-4D97-AF65-F5344CB8AC3E}">
        <p14:creationId xmlns:p14="http://schemas.microsoft.com/office/powerpoint/2010/main" val="97516306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81200" y="274638"/>
            <a:ext cx="8229600" cy="868362"/>
          </a:xfrm>
        </p:spPr>
        <p:txBody>
          <a:bodyPr>
            <a:normAutofit fontScale="90000"/>
          </a:bodyPr>
          <a:lstStyle/>
          <a:p>
            <a:r>
              <a:rPr lang="en-GB" sz="4800" b="1"/>
              <a:t>Factors which influence BP</a:t>
            </a:r>
          </a:p>
        </p:txBody>
      </p:sp>
      <p:sp>
        <p:nvSpPr>
          <p:cNvPr id="22531" name="Rectangle 3"/>
          <p:cNvSpPr>
            <a:spLocks noGrp="1" noChangeArrowheads="1"/>
          </p:cNvSpPr>
          <p:nvPr>
            <p:ph idx="1"/>
          </p:nvPr>
        </p:nvSpPr>
        <p:spPr>
          <a:xfrm>
            <a:off x="1981200" y="1219200"/>
            <a:ext cx="8229600" cy="5638800"/>
          </a:xfrm>
        </p:spPr>
        <p:txBody>
          <a:bodyPr/>
          <a:lstStyle/>
          <a:p>
            <a:r>
              <a:rPr lang="en-GB" sz="4400">
                <a:solidFill>
                  <a:schemeClr val="accent2"/>
                </a:solidFill>
              </a:rPr>
              <a:t>Cardiac output</a:t>
            </a:r>
            <a:r>
              <a:rPr lang="en-GB" sz="4400"/>
              <a:t> (and venous return)</a:t>
            </a:r>
          </a:p>
          <a:p>
            <a:r>
              <a:rPr lang="en-GB" sz="4400">
                <a:solidFill>
                  <a:schemeClr val="accent2"/>
                </a:solidFill>
              </a:rPr>
              <a:t>Blood volume</a:t>
            </a:r>
            <a:r>
              <a:rPr lang="en-GB" sz="4400"/>
              <a:t> and </a:t>
            </a:r>
            <a:r>
              <a:rPr lang="en-GB" sz="4400">
                <a:solidFill>
                  <a:schemeClr val="accent2"/>
                </a:solidFill>
              </a:rPr>
              <a:t>viscosity</a:t>
            </a:r>
          </a:p>
          <a:p>
            <a:r>
              <a:rPr lang="en-GB" sz="4400">
                <a:solidFill>
                  <a:schemeClr val="accent2"/>
                </a:solidFill>
              </a:rPr>
              <a:t>Peripheral resistance</a:t>
            </a:r>
          </a:p>
          <a:p>
            <a:r>
              <a:rPr lang="en-GB" sz="4400">
                <a:solidFill>
                  <a:schemeClr val="accent2"/>
                </a:solidFill>
              </a:rPr>
              <a:t>Elasticity</a:t>
            </a:r>
            <a:r>
              <a:rPr lang="en-GB" sz="4400"/>
              <a:t> of the blood vessels</a:t>
            </a:r>
          </a:p>
        </p:txBody>
      </p:sp>
    </p:spTree>
    <p:extLst>
      <p:ext uri="{BB962C8B-B14F-4D97-AF65-F5344CB8AC3E}">
        <p14:creationId xmlns:p14="http://schemas.microsoft.com/office/powerpoint/2010/main" val="30013008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Text Box 3"/>
          <p:cNvSpPr txBox="1">
            <a:spLocks noChangeArrowheads="1"/>
          </p:cNvSpPr>
          <p:nvPr/>
        </p:nvSpPr>
        <p:spPr bwMode="auto">
          <a:xfrm>
            <a:off x="1676400" y="2468564"/>
            <a:ext cx="8915400" cy="579437"/>
          </a:xfrm>
          <a:prstGeom prst="rect">
            <a:avLst/>
          </a:prstGeom>
          <a:noFill/>
          <a:ln w="9525">
            <a:noFill/>
            <a:miter lim="800000"/>
            <a:headEnd/>
            <a:tailEnd/>
          </a:ln>
          <a:effectLst/>
        </p:spPr>
        <p:txBody>
          <a:bodyPr>
            <a:spAutoFit/>
          </a:bodyPr>
          <a:lstStyle/>
          <a:p>
            <a:pPr>
              <a:spcBef>
                <a:spcPct val="50000"/>
              </a:spcBef>
            </a:pPr>
            <a:r>
              <a:rPr lang="en-US" sz="3200" dirty="0">
                <a:latin typeface="Constantia" pitchFamily="18" charset="0"/>
              </a:rPr>
              <a:t>Cardiac Output  =    circulating blood volume</a:t>
            </a:r>
          </a:p>
        </p:txBody>
      </p:sp>
      <p:sp>
        <p:nvSpPr>
          <p:cNvPr id="73734" name="AutoShape 6"/>
          <p:cNvSpPr>
            <a:spLocks noChangeArrowheads="1"/>
          </p:cNvSpPr>
          <p:nvPr/>
        </p:nvSpPr>
        <p:spPr bwMode="auto">
          <a:xfrm>
            <a:off x="2743200" y="990600"/>
            <a:ext cx="228600" cy="533400"/>
          </a:xfrm>
          <a:prstGeom prst="upArrow">
            <a:avLst>
              <a:gd name="adj1" fmla="val 50000"/>
              <a:gd name="adj2" fmla="val 58333"/>
            </a:avLst>
          </a:prstGeom>
          <a:solidFill>
            <a:schemeClr val="accent1"/>
          </a:solidFill>
          <a:ln w="9525">
            <a:solidFill>
              <a:schemeClr val="tx1"/>
            </a:solidFill>
            <a:miter lim="800000"/>
            <a:headEnd/>
            <a:tailEnd/>
          </a:ln>
          <a:effectLst/>
        </p:spPr>
        <p:txBody>
          <a:bodyPr wrap="none" anchor="ctr"/>
          <a:lstStyle/>
          <a:p>
            <a:endParaRPr lang="en-GB"/>
          </a:p>
        </p:txBody>
      </p:sp>
      <p:sp>
        <p:nvSpPr>
          <p:cNvPr id="73735" name="Text Box 7"/>
          <p:cNvSpPr txBox="1">
            <a:spLocks noChangeArrowheads="1"/>
          </p:cNvSpPr>
          <p:nvPr/>
        </p:nvSpPr>
        <p:spPr bwMode="auto">
          <a:xfrm>
            <a:off x="1600200" y="1477963"/>
            <a:ext cx="8915400" cy="523220"/>
          </a:xfrm>
          <a:prstGeom prst="rect">
            <a:avLst/>
          </a:prstGeom>
          <a:noFill/>
          <a:ln w="9525">
            <a:noFill/>
            <a:miter lim="800000"/>
            <a:headEnd/>
            <a:tailEnd/>
          </a:ln>
          <a:effectLst/>
        </p:spPr>
        <p:txBody>
          <a:bodyPr>
            <a:spAutoFit/>
          </a:bodyPr>
          <a:lstStyle/>
          <a:p>
            <a:pPr>
              <a:spcBef>
                <a:spcPct val="50000"/>
              </a:spcBef>
            </a:pPr>
            <a:r>
              <a:rPr lang="en-US" sz="2800" dirty="0">
                <a:latin typeface="Constantia" pitchFamily="18" charset="0"/>
              </a:rPr>
              <a:t>Blood Pressure  = Blood Volume × Peripheral Resistance</a:t>
            </a:r>
          </a:p>
        </p:txBody>
      </p:sp>
      <p:sp>
        <p:nvSpPr>
          <p:cNvPr id="73736" name="AutoShape 8"/>
          <p:cNvSpPr>
            <a:spLocks noChangeArrowheads="1"/>
          </p:cNvSpPr>
          <p:nvPr/>
        </p:nvSpPr>
        <p:spPr bwMode="auto">
          <a:xfrm>
            <a:off x="5410200" y="990600"/>
            <a:ext cx="228600" cy="533400"/>
          </a:xfrm>
          <a:prstGeom prst="upArrow">
            <a:avLst>
              <a:gd name="adj1" fmla="val 50000"/>
              <a:gd name="adj2" fmla="val 58333"/>
            </a:avLst>
          </a:prstGeom>
          <a:solidFill>
            <a:schemeClr val="accent1"/>
          </a:solidFill>
          <a:ln w="9525">
            <a:solidFill>
              <a:schemeClr val="tx1"/>
            </a:solidFill>
            <a:miter lim="800000"/>
            <a:headEnd/>
            <a:tailEnd/>
          </a:ln>
          <a:effectLst/>
        </p:spPr>
        <p:txBody>
          <a:bodyPr wrap="none" anchor="ctr"/>
          <a:lstStyle/>
          <a:p>
            <a:endParaRPr lang="en-GB"/>
          </a:p>
        </p:txBody>
      </p:sp>
      <p:sp>
        <p:nvSpPr>
          <p:cNvPr id="73739" name="Rectangle 11"/>
          <p:cNvSpPr>
            <a:spLocks noGrp="1" noChangeArrowheads="1"/>
          </p:cNvSpPr>
          <p:nvPr>
            <p:ph type="title"/>
          </p:nvPr>
        </p:nvSpPr>
        <p:spPr>
          <a:xfrm>
            <a:off x="1752600" y="76200"/>
            <a:ext cx="8686800" cy="685800"/>
          </a:xfrm>
        </p:spPr>
        <p:txBody>
          <a:bodyPr>
            <a:normAutofit fontScale="90000"/>
          </a:bodyPr>
          <a:lstStyle/>
          <a:p>
            <a:r>
              <a:rPr lang="en-US" u="sng" dirty="0">
                <a:latin typeface="Constantia" pitchFamily="18" charset="0"/>
              </a:rPr>
              <a:t>Factors influencing blood pressure</a:t>
            </a:r>
            <a:endParaRPr lang="en-US" dirty="0">
              <a:latin typeface="Constantia" pitchFamily="18" charset="0"/>
            </a:endParaRPr>
          </a:p>
        </p:txBody>
      </p:sp>
      <p:sp>
        <p:nvSpPr>
          <p:cNvPr id="73742" name="AutoShape 14"/>
          <p:cNvSpPr>
            <a:spLocks noChangeArrowheads="1"/>
          </p:cNvSpPr>
          <p:nvPr/>
        </p:nvSpPr>
        <p:spPr bwMode="auto">
          <a:xfrm>
            <a:off x="2711624" y="1988840"/>
            <a:ext cx="228600" cy="533400"/>
          </a:xfrm>
          <a:prstGeom prst="upArrow">
            <a:avLst>
              <a:gd name="adj1" fmla="val 50000"/>
              <a:gd name="adj2" fmla="val 58333"/>
            </a:avLst>
          </a:prstGeom>
          <a:solidFill>
            <a:schemeClr val="accent1"/>
          </a:solidFill>
          <a:ln w="9525">
            <a:solidFill>
              <a:schemeClr val="tx1"/>
            </a:solidFill>
            <a:miter lim="800000"/>
            <a:headEnd/>
            <a:tailEnd/>
          </a:ln>
          <a:effectLst/>
        </p:spPr>
        <p:txBody>
          <a:bodyPr wrap="none" anchor="ctr"/>
          <a:lstStyle/>
          <a:p>
            <a:endParaRPr lang="en-GB"/>
          </a:p>
        </p:txBody>
      </p:sp>
      <p:sp>
        <p:nvSpPr>
          <p:cNvPr id="73743" name="AutoShape 15"/>
          <p:cNvSpPr>
            <a:spLocks noChangeArrowheads="1"/>
          </p:cNvSpPr>
          <p:nvPr/>
        </p:nvSpPr>
        <p:spPr bwMode="auto">
          <a:xfrm>
            <a:off x="5447928" y="1988840"/>
            <a:ext cx="228600" cy="533400"/>
          </a:xfrm>
          <a:prstGeom prst="upArrow">
            <a:avLst>
              <a:gd name="adj1" fmla="val 50000"/>
              <a:gd name="adj2" fmla="val 58333"/>
            </a:avLst>
          </a:prstGeom>
          <a:solidFill>
            <a:schemeClr val="accent1"/>
          </a:solidFill>
          <a:ln w="9525">
            <a:solidFill>
              <a:schemeClr val="tx1"/>
            </a:solidFill>
            <a:miter lim="800000"/>
            <a:headEnd/>
            <a:tailEnd/>
          </a:ln>
          <a:effectLst/>
        </p:spPr>
        <p:txBody>
          <a:bodyPr wrap="none" anchor="ctr"/>
          <a:lstStyle/>
          <a:p>
            <a:endParaRPr lang="en-GB"/>
          </a:p>
        </p:txBody>
      </p:sp>
      <p:sp>
        <p:nvSpPr>
          <p:cNvPr id="73745" name="Text Box 17"/>
          <p:cNvSpPr txBox="1">
            <a:spLocks noChangeArrowheads="1"/>
          </p:cNvSpPr>
          <p:nvPr/>
        </p:nvSpPr>
        <p:spPr bwMode="auto">
          <a:xfrm>
            <a:off x="1676400" y="3611564"/>
            <a:ext cx="8915400" cy="579437"/>
          </a:xfrm>
          <a:prstGeom prst="rect">
            <a:avLst/>
          </a:prstGeom>
          <a:noFill/>
          <a:ln w="9525">
            <a:noFill/>
            <a:miter lim="800000"/>
            <a:headEnd/>
            <a:tailEnd/>
          </a:ln>
          <a:effectLst/>
        </p:spPr>
        <p:txBody>
          <a:bodyPr>
            <a:spAutoFit/>
          </a:bodyPr>
          <a:lstStyle/>
          <a:p>
            <a:pPr>
              <a:spcBef>
                <a:spcPct val="50000"/>
              </a:spcBef>
            </a:pPr>
            <a:r>
              <a:rPr lang="en-US" sz="3200" dirty="0">
                <a:latin typeface="Constantia" pitchFamily="18" charset="0"/>
              </a:rPr>
              <a:t>Cardiac Output = Heart Rate × Stroke Volume</a:t>
            </a:r>
          </a:p>
        </p:txBody>
      </p:sp>
      <p:sp>
        <p:nvSpPr>
          <p:cNvPr id="73746" name="AutoShape 18"/>
          <p:cNvSpPr>
            <a:spLocks noChangeArrowheads="1"/>
          </p:cNvSpPr>
          <p:nvPr/>
        </p:nvSpPr>
        <p:spPr bwMode="auto">
          <a:xfrm>
            <a:off x="6019800" y="3124200"/>
            <a:ext cx="228600" cy="533400"/>
          </a:xfrm>
          <a:prstGeom prst="upArrow">
            <a:avLst>
              <a:gd name="adj1" fmla="val 50000"/>
              <a:gd name="adj2" fmla="val 58333"/>
            </a:avLst>
          </a:prstGeom>
          <a:solidFill>
            <a:schemeClr val="accent1"/>
          </a:solidFill>
          <a:ln w="9525">
            <a:solidFill>
              <a:schemeClr val="tx1"/>
            </a:solidFill>
            <a:miter lim="800000"/>
            <a:headEnd/>
            <a:tailEnd/>
          </a:ln>
          <a:effectLst/>
        </p:spPr>
        <p:txBody>
          <a:bodyPr wrap="none" anchor="ctr"/>
          <a:lstStyle/>
          <a:p>
            <a:endParaRPr lang="en-GB"/>
          </a:p>
        </p:txBody>
      </p:sp>
      <p:sp>
        <p:nvSpPr>
          <p:cNvPr id="73747" name="AutoShape 19"/>
          <p:cNvSpPr>
            <a:spLocks noChangeArrowheads="1"/>
          </p:cNvSpPr>
          <p:nvPr/>
        </p:nvSpPr>
        <p:spPr bwMode="auto">
          <a:xfrm>
            <a:off x="8610600" y="3124200"/>
            <a:ext cx="228600" cy="533400"/>
          </a:xfrm>
          <a:prstGeom prst="upArrow">
            <a:avLst>
              <a:gd name="adj1" fmla="val 50000"/>
              <a:gd name="adj2" fmla="val 58333"/>
            </a:avLst>
          </a:prstGeom>
          <a:solidFill>
            <a:schemeClr val="accent1"/>
          </a:solidFill>
          <a:ln w="9525">
            <a:solidFill>
              <a:schemeClr val="tx1"/>
            </a:solidFill>
            <a:miter lim="800000"/>
            <a:headEnd/>
            <a:tailEnd/>
          </a:ln>
          <a:effectLst/>
        </p:spPr>
        <p:txBody>
          <a:bodyPr wrap="none" anchor="ctr"/>
          <a:lstStyle/>
          <a:p>
            <a:endParaRPr lang="en-GB"/>
          </a:p>
        </p:txBody>
      </p:sp>
      <p:sp>
        <p:nvSpPr>
          <p:cNvPr id="73751" name="AutoShape 23"/>
          <p:cNvSpPr>
            <a:spLocks noChangeArrowheads="1"/>
          </p:cNvSpPr>
          <p:nvPr/>
        </p:nvSpPr>
        <p:spPr bwMode="auto">
          <a:xfrm>
            <a:off x="3200400" y="3124200"/>
            <a:ext cx="228600" cy="533400"/>
          </a:xfrm>
          <a:prstGeom prst="upArrow">
            <a:avLst>
              <a:gd name="adj1" fmla="val 50000"/>
              <a:gd name="adj2" fmla="val 58333"/>
            </a:avLst>
          </a:prstGeom>
          <a:solidFill>
            <a:schemeClr val="accent1"/>
          </a:solidFill>
          <a:ln w="9525">
            <a:solidFill>
              <a:schemeClr val="tx1"/>
            </a:solidFill>
            <a:miter lim="800000"/>
            <a:headEnd/>
            <a:tailEnd/>
          </a:ln>
          <a:effectLst/>
        </p:spPr>
        <p:txBody>
          <a:bodyPr wrap="none" anchor="ctr"/>
          <a:lstStyle/>
          <a:p>
            <a:endParaRPr lang="en-GB"/>
          </a:p>
        </p:txBody>
      </p:sp>
    </p:spTree>
    <p:extLst>
      <p:ext uri="{BB962C8B-B14F-4D97-AF65-F5344CB8AC3E}">
        <p14:creationId xmlns:p14="http://schemas.microsoft.com/office/powerpoint/2010/main" val="38051062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3731"/>
                                        </p:tgtEl>
                                        <p:attrNameLst>
                                          <p:attrName>style.visibility</p:attrName>
                                        </p:attrNameLst>
                                      </p:cBhvr>
                                      <p:to>
                                        <p:strVal val="visible"/>
                                      </p:to>
                                    </p:set>
                                    <p:anim calcmode="lin" valueType="num">
                                      <p:cBhvr additive="base">
                                        <p:cTn id="7" dur="500" fill="hold"/>
                                        <p:tgtEl>
                                          <p:spTgt spid="73731"/>
                                        </p:tgtEl>
                                        <p:attrNameLst>
                                          <p:attrName>ppt_x</p:attrName>
                                        </p:attrNameLst>
                                      </p:cBhvr>
                                      <p:tavLst>
                                        <p:tav tm="0">
                                          <p:val>
                                            <p:strVal val="#ppt_x"/>
                                          </p:val>
                                        </p:tav>
                                        <p:tav tm="100000">
                                          <p:val>
                                            <p:strVal val="#ppt_x"/>
                                          </p:val>
                                        </p:tav>
                                      </p:tavLst>
                                    </p:anim>
                                    <p:anim calcmode="lin" valueType="num">
                                      <p:cBhvr additive="base">
                                        <p:cTn id="8" dur="500" fill="hold"/>
                                        <p:tgtEl>
                                          <p:spTgt spid="7373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4" fill="hold" grpId="0" nodeType="clickEffect">
                                  <p:stCondLst>
                                    <p:cond delay="0"/>
                                  </p:stCondLst>
                                  <p:childTnLst>
                                    <p:set>
                                      <p:cBhvr>
                                        <p:cTn id="12" dur="1" fill="hold">
                                          <p:stCondLst>
                                            <p:cond delay="0"/>
                                          </p:stCondLst>
                                        </p:cTn>
                                        <p:tgtEl>
                                          <p:spTgt spid="73743"/>
                                        </p:tgtEl>
                                        <p:attrNameLst>
                                          <p:attrName>style.visibility</p:attrName>
                                        </p:attrNameLst>
                                      </p:cBhvr>
                                      <p:to>
                                        <p:strVal val="visible"/>
                                      </p:to>
                                    </p:set>
                                    <p:anim calcmode="lin" valueType="num">
                                      <p:cBhvr>
                                        <p:cTn id="13" dur="500" fill="hold"/>
                                        <p:tgtEl>
                                          <p:spTgt spid="73743"/>
                                        </p:tgtEl>
                                        <p:attrNameLst>
                                          <p:attrName>ppt_x</p:attrName>
                                        </p:attrNameLst>
                                      </p:cBhvr>
                                      <p:tavLst>
                                        <p:tav tm="0">
                                          <p:val>
                                            <p:strVal val="#ppt_x"/>
                                          </p:val>
                                        </p:tav>
                                        <p:tav tm="100000">
                                          <p:val>
                                            <p:strVal val="#ppt_x"/>
                                          </p:val>
                                        </p:tav>
                                      </p:tavLst>
                                    </p:anim>
                                    <p:anim calcmode="lin" valueType="num">
                                      <p:cBhvr>
                                        <p:cTn id="14" dur="500" fill="hold"/>
                                        <p:tgtEl>
                                          <p:spTgt spid="73743"/>
                                        </p:tgtEl>
                                        <p:attrNameLst>
                                          <p:attrName>ppt_y</p:attrName>
                                        </p:attrNameLst>
                                      </p:cBhvr>
                                      <p:tavLst>
                                        <p:tav tm="0">
                                          <p:val>
                                            <p:strVal val="#ppt_y+#ppt_h/2"/>
                                          </p:val>
                                        </p:tav>
                                        <p:tav tm="100000">
                                          <p:val>
                                            <p:strVal val="#ppt_y"/>
                                          </p:val>
                                        </p:tav>
                                      </p:tavLst>
                                    </p:anim>
                                    <p:anim calcmode="lin" valueType="num">
                                      <p:cBhvr>
                                        <p:cTn id="15" dur="500" fill="hold"/>
                                        <p:tgtEl>
                                          <p:spTgt spid="73743"/>
                                        </p:tgtEl>
                                        <p:attrNameLst>
                                          <p:attrName>ppt_w</p:attrName>
                                        </p:attrNameLst>
                                      </p:cBhvr>
                                      <p:tavLst>
                                        <p:tav tm="0">
                                          <p:val>
                                            <p:strVal val="#ppt_w"/>
                                          </p:val>
                                        </p:tav>
                                        <p:tav tm="100000">
                                          <p:val>
                                            <p:strVal val="#ppt_w"/>
                                          </p:val>
                                        </p:tav>
                                      </p:tavLst>
                                    </p:anim>
                                    <p:anim calcmode="lin" valueType="num">
                                      <p:cBhvr>
                                        <p:cTn id="16" dur="500" fill="hold"/>
                                        <p:tgtEl>
                                          <p:spTgt spid="73743"/>
                                        </p:tgtEl>
                                        <p:attrNameLst>
                                          <p:attrName>ppt_h</p:attrName>
                                        </p:attrNameLst>
                                      </p:cBhvr>
                                      <p:tavLst>
                                        <p:tav tm="0">
                                          <p:val>
                                            <p:fltVal val="0"/>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7" presetClass="entr" presetSubtype="4" fill="hold" grpId="0" nodeType="clickEffect">
                                  <p:stCondLst>
                                    <p:cond delay="0"/>
                                  </p:stCondLst>
                                  <p:childTnLst>
                                    <p:set>
                                      <p:cBhvr>
                                        <p:cTn id="20" dur="1" fill="hold">
                                          <p:stCondLst>
                                            <p:cond delay="0"/>
                                          </p:stCondLst>
                                        </p:cTn>
                                        <p:tgtEl>
                                          <p:spTgt spid="73742"/>
                                        </p:tgtEl>
                                        <p:attrNameLst>
                                          <p:attrName>style.visibility</p:attrName>
                                        </p:attrNameLst>
                                      </p:cBhvr>
                                      <p:to>
                                        <p:strVal val="visible"/>
                                      </p:to>
                                    </p:set>
                                    <p:anim calcmode="lin" valueType="num">
                                      <p:cBhvr>
                                        <p:cTn id="21" dur="500" fill="hold"/>
                                        <p:tgtEl>
                                          <p:spTgt spid="73742"/>
                                        </p:tgtEl>
                                        <p:attrNameLst>
                                          <p:attrName>ppt_x</p:attrName>
                                        </p:attrNameLst>
                                      </p:cBhvr>
                                      <p:tavLst>
                                        <p:tav tm="0">
                                          <p:val>
                                            <p:strVal val="#ppt_x"/>
                                          </p:val>
                                        </p:tav>
                                        <p:tav tm="100000">
                                          <p:val>
                                            <p:strVal val="#ppt_x"/>
                                          </p:val>
                                        </p:tav>
                                      </p:tavLst>
                                    </p:anim>
                                    <p:anim calcmode="lin" valueType="num">
                                      <p:cBhvr>
                                        <p:cTn id="22" dur="500" fill="hold"/>
                                        <p:tgtEl>
                                          <p:spTgt spid="73742"/>
                                        </p:tgtEl>
                                        <p:attrNameLst>
                                          <p:attrName>ppt_y</p:attrName>
                                        </p:attrNameLst>
                                      </p:cBhvr>
                                      <p:tavLst>
                                        <p:tav tm="0">
                                          <p:val>
                                            <p:strVal val="#ppt_y+#ppt_h/2"/>
                                          </p:val>
                                        </p:tav>
                                        <p:tav tm="100000">
                                          <p:val>
                                            <p:strVal val="#ppt_y"/>
                                          </p:val>
                                        </p:tav>
                                      </p:tavLst>
                                    </p:anim>
                                    <p:anim calcmode="lin" valueType="num">
                                      <p:cBhvr>
                                        <p:cTn id="23" dur="500" fill="hold"/>
                                        <p:tgtEl>
                                          <p:spTgt spid="73742"/>
                                        </p:tgtEl>
                                        <p:attrNameLst>
                                          <p:attrName>ppt_w</p:attrName>
                                        </p:attrNameLst>
                                      </p:cBhvr>
                                      <p:tavLst>
                                        <p:tav tm="0">
                                          <p:val>
                                            <p:strVal val="#ppt_w"/>
                                          </p:val>
                                        </p:tav>
                                        <p:tav tm="100000">
                                          <p:val>
                                            <p:strVal val="#ppt_w"/>
                                          </p:val>
                                        </p:tav>
                                      </p:tavLst>
                                    </p:anim>
                                    <p:anim calcmode="lin" valueType="num">
                                      <p:cBhvr>
                                        <p:cTn id="24" dur="500" fill="hold"/>
                                        <p:tgtEl>
                                          <p:spTgt spid="73742"/>
                                        </p:tgtEl>
                                        <p:attrNameLst>
                                          <p:attrName>ppt_h</p:attrName>
                                        </p:attrNameLst>
                                      </p:cBhvr>
                                      <p:tavLst>
                                        <p:tav tm="0">
                                          <p:val>
                                            <p:fltVal val="0"/>
                                          </p:val>
                                        </p:tav>
                                        <p:tav tm="100000">
                                          <p:val>
                                            <p:strVal val="#ppt_h"/>
                                          </p:val>
                                        </p:tav>
                                      </p:tavLst>
                                    </p:anim>
                                  </p:childTnLst>
                                </p:cTn>
                              </p:par>
                            </p:childTnLst>
                          </p:cTn>
                        </p:par>
                      </p:childTnLst>
                    </p:cTn>
                  </p:par>
                  <p:par>
                    <p:cTn id="25" fill="hold">
                      <p:stCondLst>
                        <p:cond delay="indefinite"/>
                      </p:stCondLst>
                      <p:childTnLst>
                        <p:par>
                          <p:cTn id="26" fill="hold">
                            <p:stCondLst>
                              <p:cond delay="0"/>
                            </p:stCondLst>
                            <p:childTnLst>
                              <p:par>
                                <p:cTn id="27" presetID="17" presetClass="entr" presetSubtype="4" fill="hold" grpId="0" nodeType="clickEffect">
                                  <p:stCondLst>
                                    <p:cond delay="0"/>
                                  </p:stCondLst>
                                  <p:childTnLst>
                                    <p:set>
                                      <p:cBhvr>
                                        <p:cTn id="28" dur="1" fill="hold">
                                          <p:stCondLst>
                                            <p:cond delay="0"/>
                                          </p:stCondLst>
                                        </p:cTn>
                                        <p:tgtEl>
                                          <p:spTgt spid="73736"/>
                                        </p:tgtEl>
                                        <p:attrNameLst>
                                          <p:attrName>style.visibility</p:attrName>
                                        </p:attrNameLst>
                                      </p:cBhvr>
                                      <p:to>
                                        <p:strVal val="visible"/>
                                      </p:to>
                                    </p:set>
                                    <p:anim calcmode="lin" valueType="num">
                                      <p:cBhvr>
                                        <p:cTn id="29" dur="500" fill="hold"/>
                                        <p:tgtEl>
                                          <p:spTgt spid="73736"/>
                                        </p:tgtEl>
                                        <p:attrNameLst>
                                          <p:attrName>ppt_x</p:attrName>
                                        </p:attrNameLst>
                                      </p:cBhvr>
                                      <p:tavLst>
                                        <p:tav tm="0">
                                          <p:val>
                                            <p:strVal val="#ppt_x"/>
                                          </p:val>
                                        </p:tav>
                                        <p:tav tm="100000">
                                          <p:val>
                                            <p:strVal val="#ppt_x"/>
                                          </p:val>
                                        </p:tav>
                                      </p:tavLst>
                                    </p:anim>
                                    <p:anim calcmode="lin" valueType="num">
                                      <p:cBhvr>
                                        <p:cTn id="30" dur="500" fill="hold"/>
                                        <p:tgtEl>
                                          <p:spTgt spid="73736"/>
                                        </p:tgtEl>
                                        <p:attrNameLst>
                                          <p:attrName>ppt_y</p:attrName>
                                        </p:attrNameLst>
                                      </p:cBhvr>
                                      <p:tavLst>
                                        <p:tav tm="0">
                                          <p:val>
                                            <p:strVal val="#ppt_y+#ppt_h/2"/>
                                          </p:val>
                                        </p:tav>
                                        <p:tav tm="100000">
                                          <p:val>
                                            <p:strVal val="#ppt_y"/>
                                          </p:val>
                                        </p:tav>
                                      </p:tavLst>
                                    </p:anim>
                                    <p:anim calcmode="lin" valueType="num">
                                      <p:cBhvr>
                                        <p:cTn id="31" dur="500" fill="hold"/>
                                        <p:tgtEl>
                                          <p:spTgt spid="73736"/>
                                        </p:tgtEl>
                                        <p:attrNameLst>
                                          <p:attrName>ppt_w</p:attrName>
                                        </p:attrNameLst>
                                      </p:cBhvr>
                                      <p:tavLst>
                                        <p:tav tm="0">
                                          <p:val>
                                            <p:strVal val="#ppt_w"/>
                                          </p:val>
                                        </p:tav>
                                        <p:tav tm="100000">
                                          <p:val>
                                            <p:strVal val="#ppt_w"/>
                                          </p:val>
                                        </p:tav>
                                      </p:tavLst>
                                    </p:anim>
                                    <p:anim calcmode="lin" valueType="num">
                                      <p:cBhvr>
                                        <p:cTn id="32" dur="500" fill="hold"/>
                                        <p:tgtEl>
                                          <p:spTgt spid="73736"/>
                                        </p:tgtEl>
                                        <p:attrNameLst>
                                          <p:attrName>ppt_h</p:attrName>
                                        </p:attrNameLst>
                                      </p:cBhvr>
                                      <p:tavLst>
                                        <p:tav tm="0">
                                          <p:val>
                                            <p:fltVal val="0"/>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17" presetClass="entr" presetSubtype="4" fill="hold" grpId="0" nodeType="clickEffect">
                                  <p:stCondLst>
                                    <p:cond delay="0"/>
                                  </p:stCondLst>
                                  <p:childTnLst>
                                    <p:set>
                                      <p:cBhvr>
                                        <p:cTn id="36" dur="1" fill="hold">
                                          <p:stCondLst>
                                            <p:cond delay="0"/>
                                          </p:stCondLst>
                                        </p:cTn>
                                        <p:tgtEl>
                                          <p:spTgt spid="73734"/>
                                        </p:tgtEl>
                                        <p:attrNameLst>
                                          <p:attrName>style.visibility</p:attrName>
                                        </p:attrNameLst>
                                      </p:cBhvr>
                                      <p:to>
                                        <p:strVal val="visible"/>
                                      </p:to>
                                    </p:set>
                                    <p:anim calcmode="lin" valueType="num">
                                      <p:cBhvr>
                                        <p:cTn id="37" dur="500" fill="hold"/>
                                        <p:tgtEl>
                                          <p:spTgt spid="73734"/>
                                        </p:tgtEl>
                                        <p:attrNameLst>
                                          <p:attrName>ppt_x</p:attrName>
                                        </p:attrNameLst>
                                      </p:cBhvr>
                                      <p:tavLst>
                                        <p:tav tm="0">
                                          <p:val>
                                            <p:strVal val="#ppt_x"/>
                                          </p:val>
                                        </p:tav>
                                        <p:tav tm="100000">
                                          <p:val>
                                            <p:strVal val="#ppt_x"/>
                                          </p:val>
                                        </p:tav>
                                      </p:tavLst>
                                    </p:anim>
                                    <p:anim calcmode="lin" valueType="num">
                                      <p:cBhvr>
                                        <p:cTn id="38" dur="500" fill="hold"/>
                                        <p:tgtEl>
                                          <p:spTgt spid="73734"/>
                                        </p:tgtEl>
                                        <p:attrNameLst>
                                          <p:attrName>ppt_y</p:attrName>
                                        </p:attrNameLst>
                                      </p:cBhvr>
                                      <p:tavLst>
                                        <p:tav tm="0">
                                          <p:val>
                                            <p:strVal val="#ppt_y+#ppt_h/2"/>
                                          </p:val>
                                        </p:tav>
                                        <p:tav tm="100000">
                                          <p:val>
                                            <p:strVal val="#ppt_y"/>
                                          </p:val>
                                        </p:tav>
                                      </p:tavLst>
                                    </p:anim>
                                    <p:anim calcmode="lin" valueType="num">
                                      <p:cBhvr>
                                        <p:cTn id="39" dur="500" fill="hold"/>
                                        <p:tgtEl>
                                          <p:spTgt spid="73734"/>
                                        </p:tgtEl>
                                        <p:attrNameLst>
                                          <p:attrName>ppt_w</p:attrName>
                                        </p:attrNameLst>
                                      </p:cBhvr>
                                      <p:tavLst>
                                        <p:tav tm="0">
                                          <p:val>
                                            <p:strVal val="#ppt_w"/>
                                          </p:val>
                                        </p:tav>
                                        <p:tav tm="100000">
                                          <p:val>
                                            <p:strVal val="#ppt_w"/>
                                          </p:val>
                                        </p:tav>
                                      </p:tavLst>
                                    </p:anim>
                                    <p:anim calcmode="lin" valueType="num">
                                      <p:cBhvr>
                                        <p:cTn id="40" dur="500" fill="hold"/>
                                        <p:tgtEl>
                                          <p:spTgt spid="73734"/>
                                        </p:tgtEl>
                                        <p:attrNameLst>
                                          <p:attrName>ppt_h</p:attrName>
                                        </p:attrNameLst>
                                      </p:cBhvr>
                                      <p:tavLst>
                                        <p:tav tm="0">
                                          <p:val>
                                            <p:fltVal val="0"/>
                                          </p:val>
                                        </p:tav>
                                        <p:tav tm="100000">
                                          <p:val>
                                            <p:strVal val="#ppt_h"/>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73745"/>
                                        </p:tgtEl>
                                        <p:attrNameLst>
                                          <p:attrName>style.visibility</p:attrName>
                                        </p:attrNameLst>
                                      </p:cBhvr>
                                      <p:to>
                                        <p:strVal val="visible"/>
                                      </p:to>
                                    </p:set>
                                    <p:anim calcmode="lin" valueType="num">
                                      <p:cBhvr additive="base">
                                        <p:cTn id="45" dur="500" fill="hold"/>
                                        <p:tgtEl>
                                          <p:spTgt spid="73745"/>
                                        </p:tgtEl>
                                        <p:attrNameLst>
                                          <p:attrName>ppt_x</p:attrName>
                                        </p:attrNameLst>
                                      </p:cBhvr>
                                      <p:tavLst>
                                        <p:tav tm="0">
                                          <p:val>
                                            <p:strVal val="#ppt_x"/>
                                          </p:val>
                                        </p:tav>
                                        <p:tav tm="100000">
                                          <p:val>
                                            <p:strVal val="#ppt_x"/>
                                          </p:val>
                                        </p:tav>
                                      </p:tavLst>
                                    </p:anim>
                                    <p:anim calcmode="lin" valueType="num">
                                      <p:cBhvr additive="base">
                                        <p:cTn id="46" dur="500" fill="hold"/>
                                        <p:tgtEl>
                                          <p:spTgt spid="73745"/>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7" presetClass="entr" presetSubtype="4" fill="hold" grpId="0" nodeType="clickEffect">
                                  <p:stCondLst>
                                    <p:cond delay="0"/>
                                  </p:stCondLst>
                                  <p:childTnLst>
                                    <p:set>
                                      <p:cBhvr>
                                        <p:cTn id="50" dur="1" fill="hold">
                                          <p:stCondLst>
                                            <p:cond delay="0"/>
                                          </p:stCondLst>
                                        </p:cTn>
                                        <p:tgtEl>
                                          <p:spTgt spid="73746"/>
                                        </p:tgtEl>
                                        <p:attrNameLst>
                                          <p:attrName>style.visibility</p:attrName>
                                        </p:attrNameLst>
                                      </p:cBhvr>
                                      <p:to>
                                        <p:strVal val="visible"/>
                                      </p:to>
                                    </p:set>
                                    <p:anim calcmode="lin" valueType="num">
                                      <p:cBhvr>
                                        <p:cTn id="51" dur="500" fill="hold"/>
                                        <p:tgtEl>
                                          <p:spTgt spid="73746"/>
                                        </p:tgtEl>
                                        <p:attrNameLst>
                                          <p:attrName>ppt_x</p:attrName>
                                        </p:attrNameLst>
                                      </p:cBhvr>
                                      <p:tavLst>
                                        <p:tav tm="0">
                                          <p:val>
                                            <p:strVal val="#ppt_x"/>
                                          </p:val>
                                        </p:tav>
                                        <p:tav tm="100000">
                                          <p:val>
                                            <p:strVal val="#ppt_x"/>
                                          </p:val>
                                        </p:tav>
                                      </p:tavLst>
                                    </p:anim>
                                    <p:anim calcmode="lin" valueType="num">
                                      <p:cBhvr>
                                        <p:cTn id="52" dur="500" fill="hold"/>
                                        <p:tgtEl>
                                          <p:spTgt spid="73746"/>
                                        </p:tgtEl>
                                        <p:attrNameLst>
                                          <p:attrName>ppt_y</p:attrName>
                                        </p:attrNameLst>
                                      </p:cBhvr>
                                      <p:tavLst>
                                        <p:tav tm="0">
                                          <p:val>
                                            <p:strVal val="#ppt_y+#ppt_h/2"/>
                                          </p:val>
                                        </p:tav>
                                        <p:tav tm="100000">
                                          <p:val>
                                            <p:strVal val="#ppt_y"/>
                                          </p:val>
                                        </p:tav>
                                      </p:tavLst>
                                    </p:anim>
                                    <p:anim calcmode="lin" valueType="num">
                                      <p:cBhvr>
                                        <p:cTn id="53" dur="500" fill="hold"/>
                                        <p:tgtEl>
                                          <p:spTgt spid="73746"/>
                                        </p:tgtEl>
                                        <p:attrNameLst>
                                          <p:attrName>ppt_w</p:attrName>
                                        </p:attrNameLst>
                                      </p:cBhvr>
                                      <p:tavLst>
                                        <p:tav tm="0">
                                          <p:val>
                                            <p:strVal val="#ppt_w"/>
                                          </p:val>
                                        </p:tav>
                                        <p:tav tm="100000">
                                          <p:val>
                                            <p:strVal val="#ppt_w"/>
                                          </p:val>
                                        </p:tav>
                                      </p:tavLst>
                                    </p:anim>
                                    <p:anim calcmode="lin" valueType="num">
                                      <p:cBhvr>
                                        <p:cTn id="54" dur="500" fill="hold"/>
                                        <p:tgtEl>
                                          <p:spTgt spid="73746"/>
                                        </p:tgtEl>
                                        <p:attrNameLst>
                                          <p:attrName>ppt_h</p:attrName>
                                        </p:attrNameLst>
                                      </p:cBhvr>
                                      <p:tavLst>
                                        <p:tav tm="0">
                                          <p:val>
                                            <p:fltVal val="0"/>
                                          </p:val>
                                        </p:tav>
                                        <p:tav tm="100000">
                                          <p:val>
                                            <p:strVal val="#ppt_h"/>
                                          </p:val>
                                        </p:tav>
                                      </p:tavLst>
                                    </p:anim>
                                  </p:childTnLst>
                                </p:cTn>
                              </p:par>
                            </p:childTnLst>
                          </p:cTn>
                        </p:par>
                      </p:childTnLst>
                    </p:cTn>
                  </p:par>
                  <p:par>
                    <p:cTn id="55" fill="hold">
                      <p:stCondLst>
                        <p:cond delay="indefinite"/>
                      </p:stCondLst>
                      <p:childTnLst>
                        <p:par>
                          <p:cTn id="56" fill="hold">
                            <p:stCondLst>
                              <p:cond delay="0"/>
                            </p:stCondLst>
                            <p:childTnLst>
                              <p:par>
                                <p:cTn id="57" presetID="17" presetClass="entr" presetSubtype="4" fill="hold" grpId="0" nodeType="clickEffect">
                                  <p:stCondLst>
                                    <p:cond delay="0"/>
                                  </p:stCondLst>
                                  <p:childTnLst>
                                    <p:set>
                                      <p:cBhvr>
                                        <p:cTn id="58" dur="1" fill="hold">
                                          <p:stCondLst>
                                            <p:cond delay="0"/>
                                          </p:stCondLst>
                                        </p:cTn>
                                        <p:tgtEl>
                                          <p:spTgt spid="73747"/>
                                        </p:tgtEl>
                                        <p:attrNameLst>
                                          <p:attrName>style.visibility</p:attrName>
                                        </p:attrNameLst>
                                      </p:cBhvr>
                                      <p:to>
                                        <p:strVal val="visible"/>
                                      </p:to>
                                    </p:set>
                                    <p:anim calcmode="lin" valueType="num">
                                      <p:cBhvr>
                                        <p:cTn id="59" dur="500" fill="hold"/>
                                        <p:tgtEl>
                                          <p:spTgt spid="73747"/>
                                        </p:tgtEl>
                                        <p:attrNameLst>
                                          <p:attrName>ppt_x</p:attrName>
                                        </p:attrNameLst>
                                      </p:cBhvr>
                                      <p:tavLst>
                                        <p:tav tm="0">
                                          <p:val>
                                            <p:strVal val="#ppt_x"/>
                                          </p:val>
                                        </p:tav>
                                        <p:tav tm="100000">
                                          <p:val>
                                            <p:strVal val="#ppt_x"/>
                                          </p:val>
                                        </p:tav>
                                      </p:tavLst>
                                    </p:anim>
                                    <p:anim calcmode="lin" valueType="num">
                                      <p:cBhvr>
                                        <p:cTn id="60" dur="500" fill="hold"/>
                                        <p:tgtEl>
                                          <p:spTgt spid="73747"/>
                                        </p:tgtEl>
                                        <p:attrNameLst>
                                          <p:attrName>ppt_y</p:attrName>
                                        </p:attrNameLst>
                                      </p:cBhvr>
                                      <p:tavLst>
                                        <p:tav tm="0">
                                          <p:val>
                                            <p:strVal val="#ppt_y+#ppt_h/2"/>
                                          </p:val>
                                        </p:tav>
                                        <p:tav tm="100000">
                                          <p:val>
                                            <p:strVal val="#ppt_y"/>
                                          </p:val>
                                        </p:tav>
                                      </p:tavLst>
                                    </p:anim>
                                    <p:anim calcmode="lin" valueType="num">
                                      <p:cBhvr>
                                        <p:cTn id="61" dur="500" fill="hold"/>
                                        <p:tgtEl>
                                          <p:spTgt spid="73747"/>
                                        </p:tgtEl>
                                        <p:attrNameLst>
                                          <p:attrName>ppt_w</p:attrName>
                                        </p:attrNameLst>
                                      </p:cBhvr>
                                      <p:tavLst>
                                        <p:tav tm="0">
                                          <p:val>
                                            <p:strVal val="#ppt_w"/>
                                          </p:val>
                                        </p:tav>
                                        <p:tav tm="100000">
                                          <p:val>
                                            <p:strVal val="#ppt_w"/>
                                          </p:val>
                                        </p:tav>
                                      </p:tavLst>
                                    </p:anim>
                                    <p:anim calcmode="lin" valueType="num">
                                      <p:cBhvr>
                                        <p:cTn id="62" dur="500" fill="hold"/>
                                        <p:tgtEl>
                                          <p:spTgt spid="73747"/>
                                        </p:tgtEl>
                                        <p:attrNameLst>
                                          <p:attrName>ppt_h</p:attrName>
                                        </p:attrNameLst>
                                      </p:cBhvr>
                                      <p:tavLst>
                                        <p:tav tm="0">
                                          <p:val>
                                            <p:fltVal val="0"/>
                                          </p:val>
                                        </p:tav>
                                        <p:tav tm="100000">
                                          <p:val>
                                            <p:strVal val="#ppt_h"/>
                                          </p:val>
                                        </p:tav>
                                      </p:tavLst>
                                    </p:anim>
                                  </p:childTnLst>
                                </p:cTn>
                              </p:par>
                            </p:childTnLst>
                          </p:cTn>
                        </p:par>
                      </p:childTnLst>
                    </p:cTn>
                  </p:par>
                  <p:par>
                    <p:cTn id="63" fill="hold">
                      <p:stCondLst>
                        <p:cond delay="indefinite"/>
                      </p:stCondLst>
                      <p:childTnLst>
                        <p:par>
                          <p:cTn id="64" fill="hold">
                            <p:stCondLst>
                              <p:cond delay="0"/>
                            </p:stCondLst>
                            <p:childTnLst>
                              <p:par>
                                <p:cTn id="65" presetID="17" presetClass="entr" presetSubtype="4" fill="hold" grpId="0" nodeType="clickEffect">
                                  <p:stCondLst>
                                    <p:cond delay="0"/>
                                  </p:stCondLst>
                                  <p:childTnLst>
                                    <p:set>
                                      <p:cBhvr>
                                        <p:cTn id="66" dur="1" fill="hold">
                                          <p:stCondLst>
                                            <p:cond delay="0"/>
                                          </p:stCondLst>
                                        </p:cTn>
                                        <p:tgtEl>
                                          <p:spTgt spid="73751"/>
                                        </p:tgtEl>
                                        <p:attrNameLst>
                                          <p:attrName>style.visibility</p:attrName>
                                        </p:attrNameLst>
                                      </p:cBhvr>
                                      <p:to>
                                        <p:strVal val="visible"/>
                                      </p:to>
                                    </p:set>
                                    <p:anim calcmode="lin" valueType="num">
                                      <p:cBhvr>
                                        <p:cTn id="67" dur="500" fill="hold"/>
                                        <p:tgtEl>
                                          <p:spTgt spid="73751"/>
                                        </p:tgtEl>
                                        <p:attrNameLst>
                                          <p:attrName>ppt_x</p:attrName>
                                        </p:attrNameLst>
                                      </p:cBhvr>
                                      <p:tavLst>
                                        <p:tav tm="0">
                                          <p:val>
                                            <p:strVal val="#ppt_x"/>
                                          </p:val>
                                        </p:tav>
                                        <p:tav tm="100000">
                                          <p:val>
                                            <p:strVal val="#ppt_x"/>
                                          </p:val>
                                        </p:tav>
                                      </p:tavLst>
                                    </p:anim>
                                    <p:anim calcmode="lin" valueType="num">
                                      <p:cBhvr>
                                        <p:cTn id="68" dur="500" fill="hold"/>
                                        <p:tgtEl>
                                          <p:spTgt spid="73751"/>
                                        </p:tgtEl>
                                        <p:attrNameLst>
                                          <p:attrName>ppt_y</p:attrName>
                                        </p:attrNameLst>
                                      </p:cBhvr>
                                      <p:tavLst>
                                        <p:tav tm="0">
                                          <p:val>
                                            <p:strVal val="#ppt_y+#ppt_h/2"/>
                                          </p:val>
                                        </p:tav>
                                        <p:tav tm="100000">
                                          <p:val>
                                            <p:strVal val="#ppt_y"/>
                                          </p:val>
                                        </p:tav>
                                      </p:tavLst>
                                    </p:anim>
                                    <p:anim calcmode="lin" valueType="num">
                                      <p:cBhvr>
                                        <p:cTn id="69" dur="500" fill="hold"/>
                                        <p:tgtEl>
                                          <p:spTgt spid="73751"/>
                                        </p:tgtEl>
                                        <p:attrNameLst>
                                          <p:attrName>ppt_w</p:attrName>
                                        </p:attrNameLst>
                                      </p:cBhvr>
                                      <p:tavLst>
                                        <p:tav tm="0">
                                          <p:val>
                                            <p:strVal val="#ppt_w"/>
                                          </p:val>
                                        </p:tav>
                                        <p:tav tm="100000">
                                          <p:val>
                                            <p:strVal val="#ppt_w"/>
                                          </p:val>
                                        </p:tav>
                                      </p:tavLst>
                                    </p:anim>
                                    <p:anim calcmode="lin" valueType="num">
                                      <p:cBhvr>
                                        <p:cTn id="70" dur="500" fill="hold"/>
                                        <p:tgtEl>
                                          <p:spTgt spid="7375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autoUpdateAnimBg="0"/>
      <p:bldP spid="73734" grpId="0" animBg="1"/>
      <p:bldP spid="73736" grpId="0" animBg="1"/>
      <p:bldP spid="73742" grpId="0" animBg="1"/>
      <p:bldP spid="73743" grpId="0" animBg="1"/>
      <p:bldP spid="73745" grpId="0" autoUpdateAnimBg="0"/>
      <p:bldP spid="73746" grpId="0" animBg="1"/>
      <p:bldP spid="73747" grpId="0" animBg="1"/>
      <p:bldP spid="73751"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981200" y="274638"/>
            <a:ext cx="8229600" cy="944562"/>
          </a:xfrm>
        </p:spPr>
        <p:txBody>
          <a:bodyPr>
            <a:normAutofit fontScale="90000"/>
          </a:bodyPr>
          <a:lstStyle/>
          <a:p>
            <a:r>
              <a:rPr lang="en-GB" b="1"/>
              <a:t>Factors which influence blood pressure</a:t>
            </a:r>
            <a:endParaRPr lang="en-GB" u="sng"/>
          </a:p>
        </p:txBody>
      </p:sp>
      <p:sp>
        <p:nvSpPr>
          <p:cNvPr id="25603" name="Rectangle 3"/>
          <p:cNvSpPr>
            <a:spLocks noGrp="1" noChangeArrowheads="1"/>
          </p:cNvSpPr>
          <p:nvPr>
            <p:ph idx="1"/>
          </p:nvPr>
        </p:nvSpPr>
        <p:spPr/>
        <p:txBody>
          <a:bodyPr>
            <a:normAutofit fontScale="70000" lnSpcReduction="20000"/>
          </a:bodyPr>
          <a:lstStyle/>
          <a:p>
            <a:pPr marL="457200" indent="-457200" algn="just">
              <a:lnSpc>
                <a:spcPct val="90000"/>
              </a:lnSpc>
            </a:pPr>
            <a:endParaRPr lang="en-US" sz="3600" dirty="0" smtClean="0">
              <a:latin typeface="Times New Roman" pitchFamily="18" charset="0"/>
              <a:cs typeface="Times New Roman" pitchFamily="18" charset="0"/>
            </a:endParaRPr>
          </a:p>
          <a:p>
            <a:pPr marL="457200" indent="-457200" algn="just">
              <a:lnSpc>
                <a:spcPct val="90000"/>
              </a:lnSpc>
            </a:pPr>
            <a:endParaRPr lang="en-US" sz="3600" dirty="0">
              <a:latin typeface="Times New Roman" pitchFamily="18" charset="0"/>
              <a:cs typeface="Times New Roman" pitchFamily="18" charset="0"/>
            </a:endParaRPr>
          </a:p>
          <a:p>
            <a:pPr marL="457200" indent="-457200" algn="just">
              <a:lnSpc>
                <a:spcPct val="90000"/>
              </a:lnSpc>
            </a:pPr>
            <a:r>
              <a:rPr lang="en-US" sz="3600" dirty="0" smtClean="0">
                <a:latin typeface="Times New Roman" pitchFamily="18" charset="0"/>
                <a:cs typeface="Times New Roman" pitchFamily="18" charset="0"/>
              </a:rPr>
              <a:t>Cardiac </a:t>
            </a:r>
            <a:r>
              <a:rPr lang="en-US" sz="3600" dirty="0">
                <a:latin typeface="Times New Roman" pitchFamily="18" charset="0"/>
                <a:cs typeface="Times New Roman" pitchFamily="18" charset="0"/>
              </a:rPr>
              <a:t>output (</a:t>
            </a:r>
            <a:r>
              <a:rPr lang="en-US" sz="3600" b="1" dirty="0">
                <a:solidFill>
                  <a:srgbClr val="FF0000"/>
                </a:solidFill>
                <a:latin typeface="Times New Roman" pitchFamily="18" charset="0"/>
                <a:cs typeface="Times New Roman" pitchFamily="18" charset="0"/>
              </a:rPr>
              <a:t>CO</a:t>
            </a:r>
            <a:r>
              <a:rPr lang="en-US" sz="3600" dirty="0">
                <a:latin typeface="Times New Roman" pitchFamily="18" charset="0"/>
                <a:cs typeface="Times New Roman" pitchFamily="18" charset="0"/>
              </a:rPr>
              <a:t>) </a:t>
            </a:r>
          </a:p>
          <a:p>
            <a:pPr marL="457200" indent="-457200" algn="just">
              <a:lnSpc>
                <a:spcPct val="90000"/>
              </a:lnSpc>
            </a:pPr>
            <a:r>
              <a:rPr lang="en-GB" sz="3600" dirty="0">
                <a:latin typeface="Times New Roman" pitchFamily="18" charset="0"/>
                <a:cs typeface="Times New Roman" pitchFamily="18" charset="0"/>
              </a:rPr>
              <a:t>Total Peripheral Resistance (</a:t>
            </a:r>
            <a:r>
              <a:rPr lang="en-GB" sz="3600" b="1" dirty="0">
                <a:solidFill>
                  <a:srgbClr val="FF0000"/>
                </a:solidFill>
                <a:latin typeface="Times New Roman" pitchFamily="18" charset="0"/>
                <a:cs typeface="Times New Roman" pitchFamily="18" charset="0"/>
              </a:rPr>
              <a:t>TPR</a:t>
            </a:r>
            <a:r>
              <a:rPr lang="en-GB" sz="3600" dirty="0">
                <a:latin typeface="Times New Roman" pitchFamily="18" charset="0"/>
                <a:cs typeface="Times New Roman" pitchFamily="18" charset="0"/>
              </a:rPr>
              <a:t>)</a:t>
            </a:r>
          </a:p>
          <a:p>
            <a:pPr marL="457200" indent="-457200" algn="ctr">
              <a:lnSpc>
                <a:spcPct val="90000"/>
              </a:lnSpc>
              <a:buNone/>
            </a:pPr>
            <a:endParaRPr lang="en-GB" sz="3600" dirty="0">
              <a:latin typeface="Times New Roman" pitchFamily="18" charset="0"/>
              <a:cs typeface="Times New Roman" pitchFamily="18" charset="0"/>
            </a:endParaRPr>
          </a:p>
          <a:p>
            <a:pPr marL="457200" indent="-457200" algn="ctr">
              <a:lnSpc>
                <a:spcPct val="90000"/>
              </a:lnSpc>
              <a:buNone/>
            </a:pPr>
            <a:r>
              <a:rPr lang="en-GB" sz="3600" dirty="0">
                <a:latin typeface="Times New Roman" pitchFamily="18" charset="0"/>
                <a:cs typeface="Times New Roman" pitchFamily="18" charset="0"/>
              </a:rPr>
              <a:t>Or</a:t>
            </a:r>
          </a:p>
          <a:p>
            <a:pPr marL="457200" indent="-457200" algn="ctr">
              <a:lnSpc>
                <a:spcPct val="90000"/>
              </a:lnSpc>
              <a:buNone/>
            </a:pPr>
            <a:r>
              <a:rPr lang="en-GB" sz="3600" dirty="0">
                <a:latin typeface="Times New Roman" pitchFamily="18" charset="0"/>
                <a:cs typeface="Times New Roman" pitchFamily="18" charset="0"/>
              </a:rPr>
              <a:t> </a:t>
            </a:r>
          </a:p>
          <a:p>
            <a:pPr marL="457200" indent="-457200" algn="ctr">
              <a:lnSpc>
                <a:spcPct val="90000"/>
              </a:lnSpc>
              <a:buNone/>
            </a:pPr>
            <a:r>
              <a:rPr lang="en-GB" b="1" dirty="0">
                <a:solidFill>
                  <a:srgbClr val="FF0000"/>
                </a:solidFill>
                <a:latin typeface="Times New Roman" pitchFamily="18" charset="0"/>
                <a:cs typeface="Times New Roman" pitchFamily="18" charset="0"/>
              </a:rPr>
              <a:t>BP =  CO  x  TPR</a:t>
            </a:r>
            <a:endParaRPr lang="en-GB" b="1" dirty="0">
              <a:solidFill>
                <a:srgbClr val="FF0000"/>
              </a:solidFill>
              <a:latin typeface="Comic Sans MS" pitchFamily="66" charset="0"/>
              <a:cs typeface="Times New Roman" pitchFamily="18" charset="0"/>
            </a:endParaRPr>
          </a:p>
          <a:p>
            <a:pPr marL="457200" indent="-457200">
              <a:lnSpc>
                <a:spcPct val="90000"/>
              </a:lnSpc>
              <a:buNone/>
            </a:pPr>
            <a:r>
              <a:rPr lang="en-US" sz="2400" dirty="0">
                <a:latin typeface="Verdana" pitchFamily="34" charset="0"/>
                <a:cs typeface="Times New Roman" pitchFamily="18" charset="0"/>
              </a:rPr>
              <a:t> </a:t>
            </a:r>
          </a:p>
          <a:p>
            <a:pPr marL="457200" indent="-457200" algn="just">
              <a:lnSpc>
                <a:spcPct val="90000"/>
              </a:lnSpc>
              <a:buNone/>
            </a:pPr>
            <a:endParaRPr lang="en-GB" sz="2400" dirty="0"/>
          </a:p>
        </p:txBody>
      </p:sp>
    </p:spTree>
    <p:extLst>
      <p:ext uri="{BB962C8B-B14F-4D97-AF65-F5344CB8AC3E}">
        <p14:creationId xmlns:p14="http://schemas.microsoft.com/office/powerpoint/2010/main" val="324542412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981200" y="274638"/>
            <a:ext cx="8229600" cy="944562"/>
          </a:xfrm>
        </p:spPr>
        <p:txBody>
          <a:bodyPr/>
          <a:lstStyle/>
          <a:p>
            <a:r>
              <a:rPr lang="en-US" b="1">
                <a:latin typeface="Times New Roman" pitchFamily="18" charset="0"/>
              </a:rPr>
              <a:t>Cardiac output</a:t>
            </a:r>
            <a:endParaRPr lang="en-US" b="1"/>
          </a:p>
        </p:txBody>
      </p:sp>
      <p:sp>
        <p:nvSpPr>
          <p:cNvPr id="23555" name="Rectangle 3"/>
          <p:cNvSpPr>
            <a:spLocks noGrp="1" noChangeArrowheads="1"/>
          </p:cNvSpPr>
          <p:nvPr>
            <p:ph idx="1"/>
          </p:nvPr>
        </p:nvSpPr>
        <p:spPr>
          <a:xfrm>
            <a:off x="1676400" y="1143000"/>
            <a:ext cx="8534400" cy="5715000"/>
          </a:xfrm>
        </p:spPr>
        <p:txBody>
          <a:bodyPr/>
          <a:lstStyle/>
          <a:p>
            <a:pPr>
              <a:buFontTx/>
              <a:buNone/>
            </a:pPr>
            <a:endParaRPr lang="en-US" dirty="0">
              <a:latin typeface="Times New Roman" pitchFamily="18" charset="0"/>
            </a:endParaRPr>
          </a:p>
          <a:p>
            <a:pPr>
              <a:buFontTx/>
              <a:buNone/>
            </a:pPr>
            <a:endParaRPr lang="en-US" dirty="0">
              <a:latin typeface="Times New Roman" pitchFamily="18" charset="0"/>
            </a:endParaRPr>
          </a:p>
          <a:p>
            <a:pPr algn="ctr">
              <a:buFontTx/>
              <a:buNone/>
            </a:pPr>
            <a:r>
              <a:rPr lang="en-US" dirty="0">
                <a:latin typeface="Times New Roman" pitchFamily="18" charset="0"/>
              </a:rPr>
              <a:t>Cardiac Output = Heart Rate x Stroke Volume</a:t>
            </a:r>
          </a:p>
          <a:p>
            <a:pPr>
              <a:buFontTx/>
              <a:buNone/>
            </a:pPr>
            <a:r>
              <a:rPr lang="en-US" dirty="0">
                <a:latin typeface="Times New Roman" pitchFamily="18" charset="0"/>
              </a:rPr>
              <a:t>      l/min                     bpm                </a:t>
            </a:r>
            <a:r>
              <a:rPr lang="en-US" dirty="0" err="1">
                <a:latin typeface="Times New Roman" pitchFamily="18" charset="0"/>
              </a:rPr>
              <a:t>mL</a:t>
            </a:r>
            <a:endParaRPr lang="en-US" dirty="0">
              <a:latin typeface="Times New Roman" pitchFamily="18" charset="0"/>
            </a:endParaRPr>
          </a:p>
          <a:p>
            <a:pPr>
              <a:buFontTx/>
              <a:buNone/>
            </a:pPr>
            <a:endParaRPr lang="en-US" dirty="0">
              <a:latin typeface="Times New Roman" pitchFamily="18" charset="0"/>
            </a:endParaRPr>
          </a:p>
          <a:p>
            <a:pPr>
              <a:buFontTx/>
              <a:buNone/>
            </a:pPr>
            <a:r>
              <a:rPr lang="en-US" dirty="0">
                <a:latin typeface="Times New Roman" pitchFamily="18" charset="0"/>
              </a:rPr>
              <a:t>   </a:t>
            </a:r>
          </a:p>
          <a:p>
            <a:pPr>
              <a:buFontTx/>
              <a:buNone/>
            </a:pPr>
            <a:r>
              <a:rPr lang="en-US" dirty="0">
                <a:latin typeface="Times New Roman" pitchFamily="18" charset="0"/>
              </a:rPr>
              <a:t>   In a healthy adult this is 70 </a:t>
            </a:r>
            <a:r>
              <a:rPr lang="en-US" dirty="0" smtClean="0">
                <a:latin typeface="Times New Roman" pitchFamily="18" charset="0"/>
              </a:rPr>
              <a:t>bpm x </a:t>
            </a:r>
            <a:r>
              <a:rPr lang="en-US" dirty="0">
                <a:latin typeface="Times New Roman" pitchFamily="18" charset="0"/>
              </a:rPr>
              <a:t>75mL= 5L/min</a:t>
            </a:r>
            <a:r>
              <a:rPr lang="en-US" dirty="0"/>
              <a:t> </a:t>
            </a:r>
          </a:p>
        </p:txBody>
      </p:sp>
    </p:spTree>
    <p:extLst>
      <p:ext uri="{BB962C8B-B14F-4D97-AF65-F5344CB8AC3E}">
        <p14:creationId xmlns:p14="http://schemas.microsoft.com/office/powerpoint/2010/main" val="2252032037"/>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2209800" y="457200"/>
            <a:ext cx="7772400" cy="762000"/>
          </a:xfrm>
        </p:spPr>
        <p:txBody>
          <a:bodyPr>
            <a:normAutofit/>
          </a:bodyPr>
          <a:lstStyle/>
          <a:p>
            <a:r>
              <a:rPr lang="en-US" dirty="0"/>
              <a:t>Terms, Definitions &amp; Units</a:t>
            </a:r>
          </a:p>
        </p:txBody>
      </p:sp>
      <p:sp>
        <p:nvSpPr>
          <p:cNvPr id="66563" name="Rectangle 3"/>
          <p:cNvSpPr>
            <a:spLocks noGrp="1" noChangeArrowheads="1"/>
          </p:cNvSpPr>
          <p:nvPr>
            <p:ph idx="1"/>
          </p:nvPr>
        </p:nvSpPr>
        <p:spPr>
          <a:xfrm>
            <a:off x="2209800" y="1524000"/>
            <a:ext cx="7924800" cy="4800600"/>
          </a:xfrm>
        </p:spPr>
        <p:txBody>
          <a:bodyPr>
            <a:normAutofit fontScale="92500" lnSpcReduction="10000"/>
          </a:bodyPr>
          <a:lstStyle/>
          <a:p>
            <a:pPr lvl="4">
              <a:buNone/>
            </a:pPr>
            <a:r>
              <a:rPr lang="en-GB" sz="2400" b="1" dirty="0">
                <a:solidFill>
                  <a:srgbClr val="FF0000"/>
                </a:solidFill>
                <a:latin typeface="Times New Roman" pitchFamily="18" charset="0"/>
                <a:cs typeface="Times New Roman" pitchFamily="18" charset="0"/>
              </a:rPr>
              <a:t>BP =  CO  x  TPR</a:t>
            </a:r>
            <a:endParaRPr lang="en-GB" sz="2400" b="1" dirty="0">
              <a:solidFill>
                <a:srgbClr val="FF0000"/>
              </a:solidFill>
              <a:latin typeface="Comic Sans MS" pitchFamily="66" charset="0"/>
              <a:cs typeface="Times New Roman" pitchFamily="18" charset="0"/>
            </a:endParaRPr>
          </a:p>
          <a:p>
            <a:r>
              <a:rPr lang="en-US" sz="2400" u="sng" dirty="0">
                <a:latin typeface="Calibri" pitchFamily="34" charset="0"/>
              </a:rPr>
              <a:t>Cardiac Output (CO)</a:t>
            </a:r>
            <a:r>
              <a:rPr lang="en-US" sz="2400" dirty="0">
                <a:latin typeface="Calibri" pitchFamily="34" charset="0"/>
              </a:rPr>
              <a:t> </a:t>
            </a:r>
            <a:r>
              <a:rPr lang="en-US" sz="2400" dirty="0">
                <a:latin typeface="Calibri" pitchFamily="34" charset="0"/>
              </a:rPr>
              <a:t>- </a:t>
            </a:r>
            <a:r>
              <a:rPr lang="en-US" sz="2400" dirty="0">
                <a:solidFill>
                  <a:srgbClr val="C00000"/>
                </a:solidFill>
                <a:latin typeface="Calibri" pitchFamily="34" charset="0"/>
              </a:rPr>
              <a:t>the amount of blood pumped by a ventricle per minute</a:t>
            </a:r>
            <a:r>
              <a:rPr lang="en-US" sz="2400" dirty="0">
                <a:latin typeface="Calibri" pitchFamily="34" charset="0"/>
              </a:rPr>
              <a:t>. </a:t>
            </a:r>
            <a:endParaRPr lang="en-US" sz="2400" dirty="0">
              <a:latin typeface="Calibri" pitchFamily="34" charset="0"/>
            </a:endParaRPr>
          </a:p>
          <a:p>
            <a:pPr>
              <a:buNone/>
            </a:pPr>
            <a:r>
              <a:rPr lang="en-US" i="1" dirty="0">
                <a:latin typeface="Calibri" pitchFamily="34" charset="0"/>
              </a:rPr>
              <a:t>	</a:t>
            </a:r>
            <a:r>
              <a:rPr lang="en-US" i="1" dirty="0" smtClean="0">
                <a:latin typeface="Calibri" pitchFamily="34" charset="0"/>
              </a:rPr>
              <a:t>	</a:t>
            </a:r>
            <a:r>
              <a:rPr lang="en-US" sz="2400" i="1" dirty="0">
                <a:latin typeface="Calibri" pitchFamily="34" charset="0"/>
              </a:rPr>
              <a:t>Units </a:t>
            </a:r>
            <a:r>
              <a:rPr lang="en-US" sz="2400" i="1" dirty="0">
                <a:latin typeface="Calibri" pitchFamily="34" charset="0"/>
              </a:rPr>
              <a:t>may be in </a:t>
            </a:r>
            <a:r>
              <a:rPr lang="en-US" sz="2400" i="1" dirty="0">
                <a:latin typeface="Calibri" pitchFamily="34" charset="0"/>
              </a:rPr>
              <a:t>Liters </a:t>
            </a:r>
            <a:r>
              <a:rPr lang="en-US" sz="2400" i="1" dirty="0">
                <a:latin typeface="Calibri" pitchFamily="34" charset="0"/>
              </a:rPr>
              <a:t>per </a:t>
            </a:r>
            <a:r>
              <a:rPr lang="en-US" sz="2400" i="1" dirty="0">
                <a:latin typeface="Calibri" pitchFamily="34" charset="0"/>
              </a:rPr>
              <a:t>minute</a:t>
            </a:r>
            <a:endParaRPr lang="en-US" sz="2400" dirty="0">
              <a:latin typeface="Calibri" pitchFamily="34" charset="0"/>
            </a:endParaRPr>
          </a:p>
          <a:p>
            <a:pPr>
              <a:buNone/>
            </a:pPr>
            <a:endParaRPr lang="en-US" sz="2400" dirty="0">
              <a:latin typeface="Calibri" pitchFamily="34" charset="0"/>
            </a:endParaRPr>
          </a:p>
          <a:p>
            <a:pPr>
              <a:buNone/>
            </a:pPr>
            <a:r>
              <a:rPr lang="en-US" sz="2400" dirty="0">
                <a:latin typeface="Calibri" pitchFamily="34" charset="0"/>
              </a:rPr>
              <a:t> </a:t>
            </a:r>
            <a:r>
              <a:rPr lang="en-US" sz="2400" u="sng" dirty="0">
                <a:latin typeface="Calibri" pitchFamily="34" charset="0"/>
              </a:rPr>
              <a:t>Heart </a:t>
            </a:r>
            <a:r>
              <a:rPr lang="en-US" sz="2400" u="sng" dirty="0">
                <a:latin typeface="Calibri" pitchFamily="34" charset="0"/>
              </a:rPr>
              <a:t>Rate</a:t>
            </a:r>
            <a:r>
              <a:rPr lang="en-US" sz="2400" dirty="0">
                <a:latin typeface="Calibri" pitchFamily="34" charset="0"/>
              </a:rPr>
              <a:t> </a:t>
            </a:r>
            <a:r>
              <a:rPr lang="en-US" sz="2400" dirty="0">
                <a:latin typeface="Calibri" pitchFamily="34" charset="0"/>
              </a:rPr>
              <a:t>(HR)- </a:t>
            </a:r>
            <a:r>
              <a:rPr lang="en-US" sz="2400" dirty="0">
                <a:solidFill>
                  <a:srgbClr val="C00000"/>
                </a:solidFill>
                <a:latin typeface="Calibri" pitchFamily="34" charset="0"/>
              </a:rPr>
              <a:t>number of cardiac cycles per minute</a:t>
            </a:r>
            <a:r>
              <a:rPr lang="en-US" sz="2400" dirty="0">
                <a:latin typeface="Calibri" pitchFamily="34" charset="0"/>
              </a:rPr>
              <a:t>. </a:t>
            </a:r>
            <a:r>
              <a:rPr lang="en-US" sz="2400" dirty="0">
                <a:latin typeface="Calibri" pitchFamily="34" charset="0"/>
              </a:rPr>
              <a:t>			</a:t>
            </a:r>
            <a:r>
              <a:rPr lang="en-US" sz="2400" i="1" dirty="0">
                <a:latin typeface="Calibri" pitchFamily="34" charset="0"/>
              </a:rPr>
              <a:t>Normal 60-100 beat per minute</a:t>
            </a:r>
          </a:p>
          <a:p>
            <a:pPr>
              <a:buNone/>
            </a:pPr>
            <a:endParaRPr lang="en-US" sz="2400" i="1" dirty="0">
              <a:latin typeface="Calibri" pitchFamily="34" charset="0"/>
            </a:endParaRPr>
          </a:p>
          <a:p>
            <a:r>
              <a:rPr lang="en-US" sz="2400" u="sng" dirty="0">
                <a:latin typeface="Calibri" pitchFamily="34" charset="0"/>
              </a:rPr>
              <a:t>Stroke Volume</a:t>
            </a:r>
            <a:r>
              <a:rPr lang="en-US" sz="2400" dirty="0">
                <a:latin typeface="Calibri" pitchFamily="34" charset="0"/>
              </a:rPr>
              <a:t> </a:t>
            </a:r>
            <a:r>
              <a:rPr lang="en-US" sz="2400" dirty="0">
                <a:latin typeface="Calibri" pitchFamily="34" charset="0"/>
              </a:rPr>
              <a:t>– (</a:t>
            </a:r>
            <a:r>
              <a:rPr lang="en-US" sz="2400" dirty="0" err="1">
                <a:latin typeface="Calibri" pitchFamily="34" charset="0"/>
              </a:rPr>
              <a:t>mls</a:t>
            </a:r>
            <a:r>
              <a:rPr lang="en-US" sz="2400" dirty="0">
                <a:latin typeface="Calibri" pitchFamily="34" charset="0"/>
              </a:rPr>
              <a:t>) </a:t>
            </a:r>
            <a:r>
              <a:rPr lang="en-US" sz="2400" dirty="0">
                <a:solidFill>
                  <a:srgbClr val="C00000"/>
                </a:solidFill>
                <a:latin typeface="Calibri" pitchFamily="34" charset="0"/>
              </a:rPr>
              <a:t>amount </a:t>
            </a:r>
            <a:r>
              <a:rPr lang="en-US" sz="2400" dirty="0">
                <a:solidFill>
                  <a:srgbClr val="C00000"/>
                </a:solidFill>
                <a:latin typeface="Calibri" pitchFamily="34" charset="0"/>
              </a:rPr>
              <a:t>of blood pumped out of a ventricle each </a:t>
            </a:r>
            <a:r>
              <a:rPr lang="en-US" sz="2400" dirty="0">
                <a:solidFill>
                  <a:srgbClr val="C00000"/>
                </a:solidFill>
                <a:latin typeface="Calibri" pitchFamily="34" charset="0"/>
              </a:rPr>
              <a:t>beat.</a:t>
            </a:r>
          </a:p>
          <a:p>
            <a:pPr>
              <a:buNone/>
            </a:pPr>
            <a:r>
              <a:rPr lang="en-US" sz="2400" dirty="0">
                <a:solidFill>
                  <a:srgbClr val="C00000"/>
                </a:solidFill>
                <a:latin typeface="Calibri" pitchFamily="34" charset="0"/>
              </a:rPr>
              <a:t>			</a:t>
            </a:r>
            <a:r>
              <a:rPr lang="en-US" sz="2400" i="1" dirty="0">
                <a:latin typeface="Calibri" pitchFamily="34" charset="0"/>
              </a:rPr>
              <a:t>Average </a:t>
            </a:r>
            <a:r>
              <a:rPr lang="en-US" sz="2400" i="1" dirty="0">
                <a:latin typeface="Calibri" pitchFamily="34" charset="0"/>
              </a:rPr>
              <a:t>resting stroke volume = 70 ml.</a:t>
            </a:r>
          </a:p>
          <a:p>
            <a:endParaRPr lang="en-US" b="1" u="sng" dirty="0"/>
          </a:p>
        </p:txBody>
      </p:sp>
    </p:spTree>
    <p:extLst>
      <p:ext uri="{BB962C8B-B14F-4D97-AF65-F5344CB8AC3E}">
        <p14:creationId xmlns:p14="http://schemas.microsoft.com/office/powerpoint/2010/main" val="22745596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anim calcmode="lin" valueType="num">
                                      <p:cBhvr additive="base">
                                        <p:cTn id="7" dur="5000" fill="hold"/>
                                        <p:tgtEl>
                                          <p:spTgt spid="66563">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665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66563">
                                            <p:txEl>
                                              <p:pRg st="1" end="1"/>
                                            </p:txEl>
                                          </p:spTgt>
                                        </p:tgtEl>
                                        <p:attrNameLst>
                                          <p:attrName>style.visibility</p:attrName>
                                        </p:attrNameLst>
                                      </p:cBhvr>
                                      <p:to>
                                        <p:strVal val="visible"/>
                                      </p:to>
                                    </p:set>
                                    <p:anim calcmode="lin" valueType="num">
                                      <p:cBhvr additive="base">
                                        <p:cTn id="13" dur="5000" fill="hold"/>
                                        <p:tgtEl>
                                          <p:spTgt spid="66563">
                                            <p:txEl>
                                              <p:pRg st="1" end="1"/>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665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66563">
                                            <p:txEl>
                                              <p:pRg st="2" end="2"/>
                                            </p:txEl>
                                          </p:spTgt>
                                        </p:tgtEl>
                                        <p:attrNameLst>
                                          <p:attrName>style.visibility</p:attrName>
                                        </p:attrNameLst>
                                      </p:cBhvr>
                                      <p:to>
                                        <p:strVal val="visible"/>
                                      </p:to>
                                    </p:set>
                                    <p:anim calcmode="lin" valueType="num">
                                      <p:cBhvr additive="base">
                                        <p:cTn id="19" dur="5000" fill="hold"/>
                                        <p:tgtEl>
                                          <p:spTgt spid="66563">
                                            <p:txEl>
                                              <p:pRg st="2" end="2"/>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665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66563">
                                            <p:txEl>
                                              <p:pRg st="4" end="4"/>
                                            </p:txEl>
                                          </p:spTgt>
                                        </p:tgtEl>
                                        <p:attrNameLst>
                                          <p:attrName>style.visibility</p:attrName>
                                        </p:attrNameLst>
                                      </p:cBhvr>
                                      <p:to>
                                        <p:strVal val="visible"/>
                                      </p:to>
                                    </p:set>
                                    <p:anim calcmode="lin" valueType="num">
                                      <p:cBhvr additive="base">
                                        <p:cTn id="25" dur="5000" fill="hold"/>
                                        <p:tgtEl>
                                          <p:spTgt spid="66563">
                                            <p:txEl>
                                              <p:pRg st="4" end="4"/>
                                            </p:txEl>
                                          </p:spTgt>
                                        </p:tgtEl>
                                        <p:attrNameLst>
                                          <p:attrName>ppt_x</p:attrName>
                                        </p:attrNameLst>
                                      </p:cBhvr>
                                      <p:tavLst>
                                        <p:tav tm="0">
                                          <p:val>
                                            <p:strVal val="#ppt_x"/>
                                          </p:val>
                                        </p:tav>
                                        <p:tav tm="100000">
                                          <p:val>
                                            <p:strVal val="#ppt_x"/>
                                          </p:val>
                                        </p:tav>
                                      </p:tavLst>
                                    </p:anim>
                                    <p:anim calcmode="lin" valueType="num">
                                      <p:cBhvr additive="base">
                                        <p:cTn id="26" dur="5000" fill="hold"/>
                                        <p:tgtEl>
                                          <p:spTgt spid="6656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66563">
                                            <p:txEl>
                                              <p:pRg st="6" end="6"/>
                                            </p:txEl>
                                          </p:spTgt>
                                        </p:tgtEl>
                                        <p:attrNameLst>
                                          <p:attrName>style.visibility</p:attrName>
                                        </p:attrNameLst>
                                      </p:cBhvr>
                                      <p:to>
                                        <p:strVal val="visible"/>
                                      </p:to>
                                    </p:set>
                                    <p:anim calcmode="lin" valueType="num">
                                      <p:cBhvr additive="base">
                                        <p:cTn id="31" dur="5000" fill="hold"/>
                                        <p:tgtEl>
                                          <p:spTgt spid="66563">
                                            <p:txEl>
                                              <p:pRg st="6" end="6"/>
                                            </p:txEl>
                                          </p:spTgt>
                                        </p:tgtEl>
                                        <p:attrNameLst>
                                          <p:attrName>ppt_x</p:attrName>
                                        </p:attrNameLst>
                                      </p:cBhvr>
                                      <p:tavLst>
                                        <p:tav tm="0">
                                          <p:val>
                                            <p:strVal val="#ppt_x"/>
                                          </p:val>
                                        </p:tav>
                                        <p:tav tm="100000">
                                          <p:val>
                                            <p:strVal val="#ppt_x"/>
                                          </p:val>
                                        </p:tav>
                                      </p:tavLst>
                                    </p:anim>
                                    <p:anim calcmode="lin" valueType="num">
                                      <p:cBhvr additive="base">
                                        <p:cTn id="32" dur="5000" fill="hold"/>
                                        <p:tgtEl>
                                          <p:spTgt spid="6656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66563">
                                            <p:txEl>
                                              <p:pRg st="7" end="7"/>
                                            </p:txEl>
                                          </p:spTgt>
                                        </p:tgtEl>
                                        <p:attrNameLst>
                                          <p:attrName>style.visibility</p:attrName>
                                        </p:attrNameLst>
                                      </p:cBhvr>
                                      <p:to>
                                        <p:strVal val="visible"/>
                                      </p:to>
                                    </p:set>
                                    <p:anim calcmode="lin" valueType="num">
                                      <p:cBhvr additive="base">
                                        <p:cTn id="37" dur="5000" fill="hold"/>
                                        <p:tgtEl>
                                          <p:spTgt spid="66563">
                                            <p:txEl>
                                              <p:pRg st="7" end="7"/>
                                            </p:txEl>
                                          </p:spTgt>
                                        </p:tgtEl>
                                        <p:attrNameLst>
                                          <p:attrName>ppt_x</p:attrName>
                                        </p:attrNameLst>
                                      </p:cBhvr>
                                      <p:tavLst>
                                        <p:tav tm="0">
                                          <p:val>
                                            <p:strVal val="#ppt_x"/>
                                          </p:val>
                                        </p:tav>
                                        <p:tav tm="100000">
                                          <p:val>
                                            <p:strVal val="#ppt_x"/>
                                          </p:val>
                                        </p:tav>
                                      </p:tavLst>
                                    </p:anim>
                                    <p:anim calcmode="lin" valueType="num">
                                      <p:cBhvr additive="base">
                                        <p:cTn id="38" dur="5000" fill="hold"/>
                                        <p:tgtEl>
                                          <p:spTgt spid="6656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3" grpId="0" build="p"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7" name="Rectangle 3"/>
          <p:cNvSpPr>
            <a:spLocks noGrp="1" noChangeArrowheads="1"/>
          </p:cNvSpPr>
          <p:nvPr>
            <p:ph idx="4294967295"/>
          </p:nvPr>
        </p:nvSpPr>
        <p:spPr>
          <a:xfrm>
            <a:off x="0" y="685800"/>
            <a:ext cx="8534400" cy="3614738"/>
          </a:xfrm>
        </p:spPr>
        <p:txBody>
          <a:bodyPr>
            <a:normAutofit fontScale="85000" lnSpcReduction="10000"/>
          </a:bodyPr>
          <a:lstStyle/>
          <a:p>
            <a:pPr marL="457200" indent="-457200" algn="just">
              <a:lnSpc>
                <a:spcPct val="90000"/>
              </a:lnSpc>
              <a:buNone/>
            </a:pPr>
            <a:r>
              <a:rPr lang="en-GB" sz="2800" dirty="0">
                <a:latin typeface="Comic Sans MS" pitchFamily="66" charset="0"/>
                <a:cs typeface="Times New Roman" pitchFamily="18" charset="0"/>
              </a:rPr>
              <a:t>	</a:t>
            </a:r>
          </a:p>
          <a:p>
            <a:pPr marL="457200" indent="-457200" algn="just">
              <a:lnSpc>
                <a:spcPct val="90000"/>
              </a:lnSpc>
            </a:pPr>
            <a:r>
              <a:rPr lang="en-GB" sz="3600" dirty="0">
                <a:solidFill>
                  <a:srgbClr val="FF0000"/>
                </a:solidFill>
                <a:latin typeface="Constantia" pitchFamily="18" charset="0"/>
                <a:cs typeface="Times New Roman" pitchFamily="18" charset="0"/>
              </a:rPr>
              <a:t>Stroke volume</a:t>
            </a:r>
            <a:r>
              <a:rPr lang="en-GB" sz="3600" dirty="0">
                <a:latin typeface="Constantia" pitchFamily="18" charset="0"/>
                <a:cs typeface="Times New Roman" pitchFamily="18" charset="0"/>
              </a:rPr>
              <a:t> – the amount of blood ejected from each ventricle at each heartbeat.</a:t>
            </a:r>
            <a:endParaRPr lang="en-US" sz="3600" dirty="0">
              <a:latin typeface="Constantia" pitchFamily="18" charset="0"/>
              <a:cs typeface="Times New Roman" pitchFamily="18" charset="0"/>
            </a:endParaRPr>
          </a:p>
          <a:p>
            <a:pPr marL="457200" indent="-457200" algn="just">
              <a:lnSpc>
                <a:spcPct val="90000"/>
              </a:lnSpc>
              <a:buNone/>
            </a:pPr>
            <a:r>
              <a:rPr lang="en-US" sz="3600" dirty="0">
                <a:latin typeface="Constantia" pitchFamily="18" charset="0"/>
                <a:cs typeface="Times New Roman" pitchFamily="18" charset="0"/>
              </a:rPr>
              <a:t>	</a:t>
            </a:r>
          </a:p>
          <a:p>
            <a:pPr marL="457200" indent="-457200" algn="just">
              <a:lnSpc>
                <a:spcPct val="90000"/>
              </a:lnSpc>
            </a:pPr>
            <a:r>
              <a:rPr lang="en-US" sz="3600" dirty="0">
                <a:solidFill>
                  <a:srgbClr val="FF0000"/>
                </a:solidFill>
                <a:latin typeface="Constantia" pitchFamily="18" charset="0"/>
                <a:cs typeface="Times New Roman" pitchFamily="18" charset="0"/>
              </a:rPr>
              <a:t>Heart Rate</a:t>
            </a:r>
            <a:r>
              <a:rPr lang="en-US" sz="3600" dirty="0">
                <a:latin typeface="Constantia" pitchFamily="18" charset="0"/>
                <a:cs typeface="Times New Roman" pitchFamily="18" charset="0"/>
              </a:rPr>
              <a:t> – regulated by the autonomic nervous system (ANS)</a:t>
            </a:r>
          </a:p>
          <a:p>
            <a:pPr marL="457200" indent="-457200" algn="just">
              <a:lnSpc>
                <a:spcPct val="90000"/>
              </a:lnSpc>
              <a:buNone/>
            </a:pPr>
            <a:r>
              <a:rPr lang="en-US" sz="3600" dirty="0">
                <a:latin typeface="Times New Roman" pitchFamily="18" charset="0"/>
                <a:cs typeface="Times New Roman" pitchFamily="18" charset="0"/>
              </a:rPr>
              <a:t> </a:t>
            </a:r>
          </a:p>
          <a:p>
            <a:pPr marL="457200" indent="-457200">
              <a:lnSpc>
                <a:spcPct val="90000"/>
              </a:lnSpc>
              <a:buNone/>
            </a:pPr>
            <a:endParaRPr lang="en-GB" sz="2800" dirty="0"/>
          </a:p>
        </p:txBody>
      </p:sp>
      <p:sp>
        <p:nvSpPr>
          <p:cNvPr id="4" name="Rectangle 3"/>
          <p:cNvSpPr/>
          <p:nvPr/>
        </p:nvSpPr>
        <p:spPr>
          <a:xfrm>
            <a:off x="2495600" y="4869160"/>
            <a:ext cx="7128792" cy="1569660"/>
          </a:xfrm>
          <a:prstGeom prst="rect">
            <a:avLst/>
          </a:prstGeom>
        </p:spPr>
        <p:txBody>
          <a:bodyPr wrap="square">
            <a:spAutoFit/>
          </a:bodyPr>
          <a:lstStyle/>
          <a:p>
            <a:pPr>
              <a:spcBef>
                <a:spcPct val="50000"/>
              </a:spcBef>
            </a:pPr>
            <a:r>
              <a:rPr lang="en-US" sz="2400" dirty="0">
                <a:latin typeface="Constantia" pitchFamily="18" charset="0"/>
              </a:rPr>
              <a:t>Increased heart rate caused by the release of </a:t>
            </a:r>
            <a:r>
              <a:rPr lang="en-US" sz="2400" dirty="0">
                <a:solidFill>
                  <a:srgbClr val="FF3300"/>
                </a:solidFill>
                <a:latin typeface="Constantia" pitchFamily="18" charset="0"/>
              </a:rPr>
              <a:t>epinephrine</a:t>
            </a:r>
            <a:r>
              <a:rPr lang="en-US" sz="2400" dirty="0">
                <a:latin typeface="Constantia" pitchFamily="18" charset="0"/>
              </a:rPr>
              <a:t> into blood by the adrenal glands = increased cardiac output, which increases circulating blood volume, to increase blood pressure.</a:t>
            </a:r>
            <a:endParaRPr lang="en-US" sz="2400" dirty="0">
              <a:latin typeface="Constantia" pitchFamily="18" charset="0"/>
            </a:endParaRPr>
          </a:p>
        </p:txBody>
      </p:sp>
    </p:spTree>
    <p:extLst>
      <p:ext uri="{BB962C8B-B14F-4D97-AF65-F5344CB8AC3E}">
        <p14:creationId xmlns:p14="http://schemas.microsoft.com/office/powerpoint/2010/main" val="32355918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1" name="Rectangle 3"/>
          <p:cNvSpPr>
            <a:spLocks noGrp="1" noChangeArrowheads="1"/>
          </p:cNvSpPr>
          <p:nvPr>
            <p:ph idx="4294967295"/>
          </p:nvPr>
        </p:nvSpPr>
        <p:spPr>
          <a:xfrm>
            <a:off x="0" y="2708275"/>
            <a:ext cx="8229600" cy="3844925"/>
          </a:xfrm>
        </p:spPr>
        <p:txBody>
          <a:bodyPr>
            <a:normAutofit fontScale="85000" lnSpcReduction="20000"/>
          </a:bodyPr>
          <a:lstStyle/>
          <a:p>
            <a:pPr>
              <a:lnSpc>
                <a:spcPct val="90000"/>
              </a:lnSpc>
              <a:buFontTx/>
              <a:buNone/>
            </a:pPr>
            <a:r>
              <a:rPr lang="en-GB" dirty="0">
                <a:latin typeface="Comic Sans MS" pitchFamily="66" charset="0"/>
                <a:cs typeface="Times New Roman" pitchFamily="18" charset="0"/>
              </a:rPr>
              <a:t>	</a:t>
            </a:r>
            <a:r>
              <a:rPr lang="en-GB" sz="4800" dirty="0">
                <a:cs typeface="Times New Roman" pitchFamily="18" charset="0"/>
              </a:rPr>
              <a:t>Stroke volume is determined by three factors: </a:t>
            </a:r>
          </a:p>
          <a:p>
            <a:pPr>
              <a:lnSpc>
                <a:spcPct val="90000"/>
              </a:lnSpc>
              <a:buFontTx/>
              <a:buNone/>
            </a:pPr>
            <a:r>
              <a:rPr lang="en-GB" sz="4800" dirty="0">
                <a:cs typeface="Times New Roman" pitchFamily="18" charset="0"/>
              </a:rPr>
              <a:t>	</a:t>
            </a:r>
          </a:p>
          <a:p>
            <a:pPr>
              <a:lnSpc>
                <a:spcPct val="90000"/>
              </a:lnSpc>
              <a:buFontTx/>
              <a:buNone/>
            </a:pPr>
            <a:r>
              <a:rPr lang="en-GB" sz="4800" dirty="0">
                <a:cs typeface="Times New Roman" pitchFamily="18" charset="0"/>
              </a:rPr>
              <a:t>			</a:t>
            </a:r>
            <a:r>
              <a:rPr lang="en-GB" sz="5400" dirty="0">
                <a:solidFill>
                  <a:srgbClr val="FF0000"/>
                </a:solidFill>
                <a:cs typeface="Times New Roman" pitchFamily="18" charset="0"/>
              </a:rPr>
              <a:t>Preload</a:t>
            </a:r>
            <a:r>
              <a:rPr lang="en-GB" sz="4800" dirty="0">
                <a:cs typeface="Times New Roman" pitchFamily="18" charset="0"/>
              </a:rPr>
              <a:t> </a:t>
            </a:r>
          </a:p>
          <a:p>
            <a:pPr>
              <a:lnSpc>
                <a:spcPct val="90000"/>
              </a:lnSpc>
              <a:buFontTx/>
              <a:buNone/>
            </a:pPr>
            <a:r>
              <a:rPr lang="en-GB" sz="4800" dirty="0">
                <a:cs typeface="Times New Roman" pitchFamily="18" charset="0"/>
              </a:rPr>
              <a:t>			</a:t>
            </a:r>
            <a:r>
              <a:rPr lang="en-GB" sz="5400" dirty="0" err="1">
                <a:solidFill>
                  <a:schemeClr val="accent2"/>
                </a:solidFill>
                <a:cs typeface="Times New Roman" pitchFamily="18" charset="0"/>
              </a:rPr>
              <a:t>Afterload</a:t>
            </a:r>
            <a:endParaRPr lang="en-GB" sz="5400" dirty="0">
              <a:solidFill>
                <a:schemeClr val="accent2"/>
              </a:solidFill>
              <a:cs typeface="Times New Roman" pitchFamily="18" charset="0"/>
            </a:endParaRPr>
          </a:p>
          <a:p>
            <a:pPr>
              <a:lnSpc>
                <a:spcPct val="90000"/>
              </a:lnSpc>
              <a:buFontTx/>
              <a:buNone/>
            </a:pPr>
            <a:r>
              <a:rPr lang="en-GB" sz="4800" dirty="0">
                <a:cs typeface="Times New Roman" pitchFamily="18" charset="0"/>
              </a:rPr>
              <a:t>			</a:t>
            </a:r>
            <a:r>
              <a:rPr lang="en-GB" sz="5400" dirty="0">
                <a:solidFill>
                  <a:srgbClr val="00CC00"/>
                </a:solidFill>
                <a:cs typeface="Times New Roman" pitchFamily="18" charset="0"/>
              </a:rPr>
              <a:t>Contractilit</a:t>
            </a:r>
            <a:r>
              <a:rPr lang="en-GB" sz="4800" dirty="0">
                <a:solidFill>
                  <a:srgbClr val="00CC00"/>
                </a:solidFill>
                <a:cs typeface="Times New Roman" pitchFamily="18" charset="0"/>
              </a:rPr>
              <a:t>y</a:t>
            </a:r>
            <a:r>
              <a:rPr lang="en-GB" sz="4800" dirty="0">
                <a:solidFill>
                  <a:srgbClr val="00CC00"/>
                </a:solidFill>
                <a:latin typeface="Times New Roman" pitchFamily="18" charset="0"/>
              </a:rPr>
              <a:t> </a:t>
            </a:r>
          </a:p>
        </p:txBody>
      </p:sp>
    </p:spTree>
    <p:extLst>
      <p:ext uri="{BB962C8B-B14F-4D97-AF65-F5344CB8AC3E}">
        <p14:creationId xmlns:p14="http://schemas.microsoft.com/office/powerpoint/2010/main" val="74923620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981200" y="1"/>
            <a:ext cx="8229600" cy="1052513"/>
          </a:xfrm>
        </p:spPr>
        <p:txBody>
          <a:bodyPr/>
          <a:lstStyle/>
          <a:p>
            <a:r>
              <a:rPr lang="en-GB" b="1"/>
              <a:t>Preload</a:t>
            </a:r>
            <a:r>
              <a:rPr lang="en-GB" u="sng"/>
              <a:t> </a:t>
            </a:r>
          </a:p>
        </p:txBody>
      </p:sp>
      <p:sp>
        <p:nvSpPr>
          <p:cNvPr id="30723" name="Rectangle 3"/>
          <p:cNvSpPr>
            <a:spLocks noGrp="1" noChangeArrowheads="1"/>
          </p:cNvSpPr>
          <p:nvPr>
            <p:ph idx="1"/>
          </p:nvPr>
        </p:nvSpPr>
        <p:spPr>
          <a:xfrm>
            <a:off x="1981200" y="1268414"/>
            <a:ext cx="8229600" cy="5589587"/>
          </a:xfrm>
        </p:spPr>
        <p:txBody>
          <a:bodyPr/>
          <a:lstStyle/>
          <a:p>
            <a:pPr>
              <a:buFontTx/>
              <a:buNone/>
            </a:pPr>
            <a:r>
              <a:rPr lang="en-GB" sz="2800">
                <a:latin typeface="Comic Sans MS" pitchFamily="66" charset="0"/>
                <a:cs typeface="Times New Roman" pitchFamily="18" charset="0"/>
              </a:rPr>
              <a:t>	-</a:t>
            </a:r>
            <a:r>
              <a:rPr lang="en-GB">
                <a:latin typeface="Times New Roman" pitchFamily="18" charset="0"/>
                <a:cs typeface="Times New Roman" pitchFamily="18" charset="0"/>
              </a:rPr>
              <a:t> </a:t>
            </a:r>
            <a:r>
              <a:rPr lang="en-GB">
                <a:cs typeface="Times New Roman" pitchFamily="18" charset="0"/>
              </a:rPr>
              <a:t>related to the volume of blood in the ventricle  </a:t>
            </a:r>
          </a:p>
          <a:p>
            <a:pPr>
              <a:buFontTx/>
              <a:buNone/>
            </a:pPr>
            <a:r>
              <a:rPr lang="en-GB">
                <a:cs typeface="Times New Roman" pitchFamily="18" charset="0"/>
              </a:rPr>
              <a:t>     at the end of diastole:  </a:t>
            </a:r>
          </a:p>
          <a:p>
            <a:pPr>
              <a:buFontTx/>
              <a:buNone/>
            </a:pPr>
            <a:r>
              <a:rPr lang="en-GB">
                <a:cs typeface="Times New Roman" pitchFamily="18" charset="0"/>
              </a:rPr>
              <a:t>   - </a:t>
            </a:r>
            <a:r>
              <a:rPr lang="en-GB" sz="4000">
                <a:solidFill>
                  <a:srgbClr val="FF0000"/>
                </a:solidFill>
                <a:cs typeface="Times New Roman" pitchFamily="18" charset="0"/>
              </a:rPr>
              <a:t>End  Diastolic Volume</a:t>
            </a:r>
          </a:p>
          <a:p>
            <a:pPr>
              <a:buFontTx/>
              <a:buNone/>
            </a:pPr>
            <a:endParaRPr lang="en-GB" sz="3600">
              <a:solidFill>
                <a:srgbClr val="FF0000"/>
              </a:solidFill>
              <a:cs typeface="Times New Roman" pitchFamily="18" charset="0"/>
            </a:endParaRPr>
          </a:p>
          <a:p>
            <a:pPr>
              <a:buFontTx/>
              <a:buNone/>
            </a:pPr>
            <a:r>
              <a:rPr lang="en-GB">
                <a:cs typeface="Times New Roman" pitchFamily="18" charset="0"/>
              </a:rPr>
              <a:t>	Factors affecting preload are:</a:t>
            </a:r>
          </a:p>
          <a:p>
            <a:pPr lvl="4">
              <a:buFontTx/>
              <a:buChar char="•"/>
            </a:pPr>
            <a:r>
              <a:rPr lang="en-GB" sz="3200">
                <a:cs typeface="Times New Roman" pitchFamily="18" charset="0"/>
              </a:rPr>
              <a:t> Blood volume</a:t>
            </a:r>
          </a:p>
          <a:p>
            <a:pPr lvl="4">
              <a:buFontTx/>
              <a:buChar char="•"/>
            </a:pPr>
            <a:r>
              <a:rPr lang="en-GB" sz="3200">
                <a:cs typeface="Times New Roman" pitchFamily="18" charset="0"/>
              </a:rPr>
              <a:t>Venous return</a:t>
            </a:r>
          </a:p>
          <a:p>
            <a:pPr lvl="4">
              <a:buFontTx/>
              <a:buChar char="•"/>
            </a:pPr>
            <a:r>
              <a:rPr lang="en-GB" sz="3200">
                <a:cs typeface="Times New Roman" pitchFamily="18" charset="0"/>
              </a:rPr>
              <a:t>The vasomotor tone</a:t>
            </a:r>
            <a:r>
              <a:rPr lang="en-GB" sz="3200">
                <a:latin typeface="Times New Roman" pitchFamily="18" charset="0"/>
                <a:cs typeface="Times New Roman" pitchFamily="18" charset="0"/>
              </a:rPr>
              <a:t> </a:t>
            </a:r>
          </a:p>
        </p:txBody>
      </p:sp>
    </p:spTree>
    <p:extLst>
      <p:ext uri="{BB962C8B-B14F-4D97-AF65-F5344CB8AC3E}">
        <p14:creationId xmlns:p14="http://schemas.microsoft.com/office/powerpoint/2010/main" val="224942533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072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072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072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07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1524000" y="0"/>
            <a:ext cx="8610600" cy="609600"/>
          </a:xfrm>
          <a:prstGeom prst="rect">
            <a:avLst/>
          </a:prstGeom>
          <a:noFill/>
          <a:ln w="9525">
            <a:noFill/>
            <a:miter lim="800000"/>
            <a:headEnd/>
            <a:tailEnd/>
          </a:ln>
          <a:effectLst/>
        </p:spPr>
        <p:txBody>
          <a:bodyPr/>
          <a:lstStyle/>
          <a:p>
            <a:r>
              <a:rPr lang="en-US" sz="4200">
                <a:solidFill>
                  <a:schemeClr val="tx2"/>
                </a:solidFill>
              </a:rPr>
              <a:t>Factors Aiding Venous Return</a:t>
            </a:r>
          </a:p>
        </p:txBody>
      </p:sp>
      <p:pic>
        <p:nvPicPr>
          <p:cNvPr id="109571" name="Picture 3"/>
          <p:cNvPicPr>
            <a:picLocks noChangeAspect="1" noChangeArrowheads="1"/>
          </p:cNvPicPr>
          <p:nvPr/>
        </p:nvPicPr>
        <p:blipFill>
          <a:blip r:embed="rId2" cstate="print"/>
          <a:srcRect l="15199" t="1906" r="14899" b="4802"/>
          <a:stretch>
            <a:fillRect/>
          </a:stretch>
        </p:blipFill>
        <p:spPr bwMode="auto">
          <a:xfrm>
            <a:off x="7626350" y="777875"/>
            <a:ext cx="2859088" cy="5799138"/>
          </a:xfrm>
          <a:prstGeom prst="rect">
            <a:avLst/>
          </a:prstGeom>
          <a:noFill/>
        </p:spPr>
      </p:pic>
      <p:sp>
        <p:nvSpPr>
          <p:cNvPr id="109572" name="Rectangle 4"/>
          <p:cNvSpPr>
            <a:spLocks noGrp="1" noChangeArrowheads="1"/>
          </p:cNvSpPr>
          <p:nvPr>
            <p:ph idx="1"/>
          </p:nvPr>
        </p:nvSpPr>
        <p:spPr>
          <a:xfrm>
            <a:off x="1828800" y="1295400"/>
            <a:ext cx="5486400" cy="5270500"/>
          </a:xfrm>
          <a:noFill/>
          <a:ln/>
        </p:spPr>
        <p:txBody>
          <a:bodyPr>
            <a:normAutofit fontScale="92500" lnSpcReduction="10000"/>
          </a:bodyPr>
          <a:lstStyle/>
          <a:p>
            <a:pPr>
              <a:lnSpc>
                <a:spcPct val="75000"/>
              </a:lnSpc>
            </a:pPr>
            <a:r>
              <a:rPr lang="en-US" sz="2100"/>
              <a:t>Venous blood pressure alone is too low to promote adequate blood return and is aided by the:</a:t>
            </a:r>
          </a:p>
          <a:p>
            <a:pPr>
              <a:lnSpc>
                <a:spcPct val="75000"/>
              </a:lnSpc>
              <a:buFont typeface="Wingdings" pitchFamily="2" charset="2"/>
              <a:buNone/>
            </a:pPr>
            <a:endParaRPr lang="en-US" sz="2100"/>
          </a:p>
          <a:p>
            <a:pPr lvl="1">
              <a:lnSpc>
                <a:spcPct val="75000"/>
              </a:lnSpc>
              <a:buFont typeface="Wingdings" pitchFamily="2" charset="2"/>
              <a:buChar char="q"/>
            </a:pPr>
            <a:r>
              <a:rPr lang="en-US" sz="2400" b="1"/>
              <a:t>Respiratory “pump</a:t>
            </a:r>
            <a:r>
              <a:rPr lang="en-US" sz="2400"/>
              <a:t>” – </a:t>
            </a:r>
            <a:r>
              <a:rPr lang="en-US" sz="2400" i="1"/>
              <a:t>pressure </a:t>
            </a:r>
          </a:p>
          <a:p>
            <a:pPr lvl="1">
              <a:lnSpc>
                <a:spcPct val="75000"/>
              </a:lnSpc>
              <a:buFont typeface="Wingdings" pitchFamily="2" charset="2"/>
              <a:buNone/>
            </a:pPr>
            <a:r>
              <a:rPr lang="en-US" sz="2400" i="1"/>
              <a:t>	changes</a:t>
            </a:r>
            <a:r>
              <a:rPr lang="en-US" sz="2400"/>
              <a:t> created during breathing </a:t>
            </a:r>
          </a:p>
          <a:p>
            <a:pPr lvl="1">
              <a:lnSpc>
                <a:spcPct val="75000"/>
              </a:lnSpc>
              <a:buFont typeface="Wingdings" pitchFamily="2" charset="2"/>
              <a:buNone/>
            </a:pPr>
            <a:r>
              <a:rPr lang="en-US" sz="2400"/>
              <a:t>		suck blood toward the heart by</a:t>
            </a:r>
          </a:p>
          <a:p>
            <a:pPr lvl="1">
              <a:lnSpc>
                <a:spcPct val="75000"/>
              </a:lnSpc>
              <a:buFont typeface="Wingdings" pitchFamily="2" charset="2"/>
              <a:buNone/>
            </a:pPr>
            <a:r>
              <a:rPr lang="en-US" sz="2400"/>
              <a:t>     squeezing local veins </a:t>
            </a:r>
          </a:p>
          <a:p>
            <a:pPr lvl="1">
              <a:lnSpc>
                <a:spcPct val="75000"/>
              </a:lnSpc>
              <a:buFont typeface="Wingdings" pitchFamily="2" charset="2"/>
              <a:buNone/>
            </a:pPr>
            <a:endParaRPr lang="en-US" sz="2400"/>
          </a:p>
          <a:p>
            <a:pPr lvl="1">
              <a:lnSpc>
                <a:spcPct val="75000"/>
              </a:lnSpc>
              <a:buFont typeface="Wingdings" pitchFamily="2" charset="2"/>
              <a:buChar char="q"/>
            </a:pPr>
            <a:r>
              <a:rPr lang="en-US" sz="2400" b="1"/>
              <a:t>Muscular “pump”</a:t>
            </a:r>
            <a:r>
              <a:rPr lang="en-US" sz="2400"/>
              <a:t> – </a:t>
            </a:r>
            <a:r>
              <a:rPr lang="en-US" sz="2400" i="1"/>
              <a:t>contraction </a:t>
            </a:r>
          </a:p>
          <a:p>
            <a:pPr lvl="1">
              <a:lnSpc>
                <a:spcPct val="75000"/>
              </a:lnSpc>
              <a:buFont typeface="Wingdings" pitchFamily="2" charset="2"/>
              <a:buNone/>
            </a:pPr>
            <a:r>
              <a:rPr lang="en-US" sz="2400" i="1"/>
              <a:t>	of skeletal muscles</a:t>
            </a:r>
            <a:r>
              <a:rPr lang="en-US" sz="2400"/>
              <a:t> moves blood </a:t>
            </a:r>
          </a:p>
          <a:p>
            <a:pPr lvl="1">
              <a:lnSpc>
                <a:spcPct val="75000"/>
              </a:lnSpc>
              <a:buFont typeface="Wingdings" pitchFamily="2" charset="2"/>
              <a:buNone/>
            </a:pPr>
            <a:r>
              <a:rPr lang="en-US" sz="2400"/>
              <a:t>	toward heart</a:t>
            </a:r>
          </a:p>
          <a:p>
            <a:pPr lvl="1">
              <a:lnSpc>
                <a:spcPct val="75000"/>
              </a:lnSpc>
              <a:buFont typeface="Wingdings" pitchFamily="2" charset="2"/>
              <a:buNone/>
            </a:pPr>
            <a:r>
              <a:rPr lang="en-US" sz="2400"/>
              <a:t>	</a:t>
            </a:r>
          </a:p>
          <a:p>
            <a:pPr lvl="1">
              <a:lnSpc>
                <a:spcPct val="75000"/>
              </a:lnSpc>
              <a:buFont typeface="Wingdings" pitchFamily="2" charset="2"/>
              <a:buChar char="q"/>
            </a:pPr>
            <a:r>
              <a:rPr lang="en-US" sz="2400"/>
              <a:t>	</a:t>
            </a:r>
            <a:r>
              <a:rPr lang="en-US" sz="2400" b="1"/>
              <a:t>Valves </a:t>
            </a:r>
            <a:r>
              <a:rPr lang="en-US" sz="2400"/>
              <a:t>prevent backflow during venous return</a:t>
            </a:r>
          </a:p>
        </p:txBody>
      </p:sp>
    </p:spTree>
    <p:extLst>
      <p:ext uri="{BB962C8B-B14F-4D97-AF65-F5344CB8AC3E}">
        <p14:creationId xmlns:p14="http://schemas.microsoft.com/office/powerpoint/2010/main" val="450030433"/>
      </p:ext>
    </p:extLst>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GB" sz="4000" b="1"/>
              <a:t>Preload: Factors which influence Venous return to the heart</a:t>
            </a:r>
          </a:p>
        </p:txBody>
      </p:sp>
      <p:sp>
        <p:nvSpPr>
          <p:cNvPr id="32771" name="Rectangle 3"/>
          <p:cNvSpPr>
            <a:spLocks noGrp="1" noChangeArrowheads="1"/>
          </p:cNvSpPr>
          <p:nvPr>
            <p:ph idx="1"/>
          </p:nvPr>
        </p:nvSpPr>
        <p:spPr/>
        <p:txBody>
          <a:bodyPr>
            <a:normAutofit fontScale="92500" lnSpcReduction="20000"/>
          </a:bodyPr>
          <a:lstStyle/>
          <a:p>
            <a:pPr algn="just">
              <a:buFontTx/>
              <a:buNone/>
            </a:pPr>
            <a:r>
              <a:rPr lang="en-US" b="1">
                <a:cs typeface="Times New Roman" pitchFamily="18" charset="0"/>
              </a:rPr>
              <a:t> </a:t>
            </a:r>
            <a:endParaRPr lang="en-US">
              <a:cs typeface="Times New Roman" pitchFamily="18" charset="0"/>
            </a:endParaRPr>
          </a:p>
          <a:p>
            <a:pPr algn="just"/>
            <a:r>
              <a:rPr lang="en-US" b="1">
                <a:cs typeface="Times New Roman" pitchFamily="18" charset="0"/>
              </a:rPr>
              <a:t>	</a:t>
            </a:r>
            <a:r>
              <a:rPr lang="en-US" sz="4000">
                <a:cs typeface="Times New Roman" pitchFamily="18" charset="0"/>
              </a:rPr>
              <a:t>Muscle pump</a:t>
            </a:r>
          </a:p>
          <a:p>
            <a:pPr algn="just">
              <a:buFontTx/>
              <a:buNone/>
            </a:pPr>
            <a:endParaRPr lang="en-US" sz="4000">
              <a:cs typeface="Times New Roman" pitchFamily="18" charset="0"/>
            </a:endParaRPr>
          </a:p>
          <a:p>
            <a:pPr algn="just"/>
            <a:r>
              <a:rPr lang="en-US" sz="4000">
                <a:cs typeface="Times New Roman" pitchFamily="18" charset="0"/>
              </a:rPr>
              <a:t>	Respiratory Pump</a:t>
            </a:r>
          </a:p>
          <a:p>
            <a:pPr algn="just">
              <a:buFontTx/>
              <a:buNone/>
            </a:pPr>
            <a:endParaRPr lang="en-US" sz="4000">
              <a:cs typeface="Times New Roman" pitchFamily="18" charset="0"/>
            </a:endParaRPr>
          </a:p>
          <a:p>
            <a:r>
              <a:rPr lang="en-US" sz="4000">
                <a:cs typeface="Times New Roman" pitchFamily="18" charset="0"/>
              </a:rPr>
              <a:t>	Valves in the vein</a:t>
            </a:r>
            <a:r>
              <a:rPr lang="en-GB" sz="4000"/>
              <a:t> </a:t>
            </a:r>
          </a:p>
        </p:txBody>
      </p:sp>
    </p:spTree>
    <p:extLst>
      <p:ext uri="{BB962C8B-B14F-4D97-AF65-F5344CB8AC3E}">
        <p14:creationId xmlns:p14="http://schemas.microsoft.com/office/powerpoint/2010/main" val="9925697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a:t>Afterload</a:t>
            </a:r>
          </a:p>
        </p:txBody>
      </p:sp>
      <p:sp>
        <p:nvSpPr>
          <p:cNvPr id="33795" name="Rectangle 3"/>
          <p:cNvSpPr>
            <a:spLocks noGrp="1" noChangeArrowheads="1"/>
          </p:cNvSpPr>
          <p:nvPr>
            <p:ph idx="1"/>
          </p:nvPr>
        </p:nvSpPr>
        <p:spPr/>
        <p:txBody>
          <a:bodyPr>
            <a:normAutofit fontScale="85000" lnSpcReduction="20000"/>
          </a:bodyPr>
          <a:lstStyle/>
          <a:p>
            <a:pPr marL="457200" indent="-457200"/>
            <a:r>
              <a:rPr lang="en-GB" sz="3600">
                <a:cs typeface="Times New Roman" pitchFamily="18" charset="0"/>
              </a:rPr>
              <a:t>Described as the resistance against which the ventricle must work.</a:t>
            </a:r>
          </a:p>
          <a:p>
            <a:pPr marL="457200" indent="-457200">
              <a:buNone/>
            </a:pPr>
            <a:r>
              <a:rPr lang="en-GB" sz="3600">
                <a:cs typeface="Times New Roman" pitchFamily="18" charset="0"/>
              </a:rPr>
              <a:t>	</a:t>
            </a:r>
          </a:p>
          <a:p>
            <a:pPr marL="457200" indent="-457200"/>
            <a:r>
              <a:rPr lang="en-GB" sz="3600">
                <a:cs typeface="Times New Roman" pitchFamily="18" charset="0"/>
              </a:rPr>
              <a:t>Whilst </a:t>
            </a:r>
            <a:r>
              <a:rPr lang="en-GB" sz="3600" b="1">
                <a:solidFill>
                  <a:schemeClr val="accent2"/>
                </a:solidFill>
                <a:cs typeface="Times New Roman" pitchFamily="18" charset="0"/>
              </a:rPr>
              <a:t>Preload</a:t>
            </a:r>
            <a:r>
              <a:rPr lang="en-GB" sz="3600">
                <a:cs typeface="Times New Roman" pitchFamily="18" charset="0"/>
              </a:rPr>
              <a:t> is a major determinant of myocardial contractile power</a:t>
            </a:r>
          </a:p>
          <a:p>
            <a:pPr marL="457200" indent="-457200">
              <a:buNone/>
            </a:pPr>
            <a:r>
              <a:rPr lang="en-GB">
                <a:cs typeface="Times New Roman" pitchFamily="18" charset="0"/>
              </a:rPr>
              <a:t>	</a:t>
            </a:r>
          </a:p>
          <a:p>
            <a:pPr marL="457200" indent="-457200"/>
            <a:r>
              <a:rPr lang="en-GB" sz="3600" b="1">
                <a:solidFill>
                  <a:schemeClr val="accent2"/>
                </a:solidFill>
                <a:cs typeface="Times New Roman" pitchFamily="18" charset="0"/>
              </a:rPr>
              <a:t>Afterload</a:t>
            </a:r>
            <a:r>
              <a:rPr lang="en-GB" sz="3600">
                <a:cs typeface="Times New Roman" pitchFamily="18" charset="0"/>
              </a:rPr>
              <a:t> is mainly mechanical factor that affects performance </a:t>
            </a:r>
          </a:p>
        </p:txBody>
      </p:sp>
    </p:spTree>
    <p:extLst>
      <p:ext uri="{BB962C8B-B14F-4D97-AF65-F5344CB8AC3E}">
        <p14:creationId xmlns:p14="http://schemas.microsoft.com/office/powerpoint/2010/main" val="15380961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81200" y="0"/>
            <a:ext cx="8229600" cy="1125538"/>
          </a:xfrm>
        </p:spPr>
        <p:txBody>
          <a:bodyPr>
            <a:normAutofit fontScale="90000"/>
          </a:bodyPr>
          <a:lstStyle/>
          <a:p>
            <a:r>
              <a:rPr lang="en-GB" sz="4000" b="1"/>
              <a:t>Total Peripheral Resistance  (TPR)</a:t>
            </a:r>
          </a:p>
        </p:txBody>
      </p:sp>
      <p:sp>
        <p:nvSpPr>
          <p:cNvPr id="28675" name="Rectangle 3"/>
          <p:cNvSpPr>
            <a:spLocks noGrp="1" noChangeArrowheads="1"/>
          </p:cNvSpPr>
          <p:nvPr>
            <p:ph idx="1"/>
          </p:nvPr>
        </p:nvSpPr>
        <p:spPr>
          <a:xfrm>
            <a:off x="1524000" y="1268414"/>
            <a:ext cx="9144000" cy="5184775"/>
          </a:xfrm>
        </p:spPr>
        <p:txBody>
          <a:bodyPr/>
          <a:lstStyle/>
          <a:p>
            <a:pPr marL="457200" indent="-457200" algn="just">
              <a:lnSpc>
                <a:spcPct val="90000"/>
              </a:lnSpc>
              <a:buNone/>
            </a:pPr>
            <a:r>
              <a:rPr lang="en-US" sz="2800" b="1">
                <a:cs typeface="Times New Roman" pitchFamily="18" charset="0"/>
              </a:rPr>
              <a:t> </a:t>
            </a:r>
            <a:endParaRPr lang="en-US" sz="2800">
              <a:cs typeface="Times New Roman" pitchFamily="18" charset="0"/>
            </a:endParaRPr>
          </a:p>
          <a:p>
            <a:pPr marL="457200" indent="-457200" algn="just">
              <a:lnSpc>
                <a:spcPct val="90000"/>
              </a:lnSpc>
            </a:pPr>
            <a:r>
              <a:rPr lang="en-US">
                <a:solidFill>
                  <a:srgbClr val="FF0000"/>
                </a:solidFill>
                <a:latin typeface="Times New Roman" pitchFamily="18" charset="0"/>
                <a:cs typeface="Times New Roman" pitchFamily="18" charset="0"/>
              </a:rPr>
              <a:t>Peripheral Vascular Resistance</a:t>
            </a:r>
            <a:r>
              <a:rPr lang="en-US">
                <a:latin typeface="Times New Roman" pitchFamily="18" charset="0"/>
                <a:cs typeface="Times New Roman" pitchFamily="18" charset="0"/>
              </a:rPr>
              <a:t> </a:t>
            </a:r>
          </a:p>
          <a:p>
            <a:pPr marL="1027113" lvl="1" indent="-455613" algn="just">
              <a:lnSpc>
                <a:spcPct val="90000"/>
              </a:lnSpc>
            </a:pPr>
            <a:r>
              <a:rPr lang="en-US" sz="3200">
                <a:latin typeface="Times New Roman" pitchFamily="18" charset="0"/>
                <a:cs typeface="Times New Roman" pitchFamily="18" charset="0"/>
              </a:rPr>
              <a:t>resistance exerted by the action of the walls of the resistance vessels impeding blood flow </a:t>
            </a:r>
          </a:p>
          <a:p>
            <a:pPr marL="457200" indent="-457200" algn="just">
              <a:lnSpc>
                <a:spcPct val="90000"/>
              </a:lnSpc>
              <a:buNone/>
            </a:pPr>
            <a:endParaRPr lang="en-US">
              <a:latin typeface="Times New Roman" pitchFamily="18" charset="0"/>
              <a:cs typeface="Times New Roman" pitchFamily="18" charset="0"/>
            </a:endParaRPr>
          </a:p>
          <a:p>
            <a:pPr marL="457200" indent="-457200" algn="just">
              <a:lnSpc>
                <a:spcPct val="90000"/>
              </a:lnSpc>
            </a:pPr>
            <a:r>
              <a:rPr lang="en-US" i="1" u="sng">
                <a:latin typeface="Times New Roman" pitchFamily="18" charset="0"/>
                <a:cs typeface="Times New Roman" pitchFamily="18" charset="0"/>
              </a:rPr>
              <a:t>most resistance is provided systemically by the arterioles,and small and medium sized arteries –</a:t>
            </a:r>
          </a:p>
          <a:p>
            <a:pPr marL="1027113" lvl="1" indent="-455613" algn="just">
              <a:lnSpc>
                <a:spcPct val="90000"/>
              </a:lnSpc>
            </a:pPr>
            <a:r>
              <a:rPr lang="en-US" sz="3200">
                <a:latin typeface="Times New Roman" pitchFamily="18" charset="0"/>
                <a:cs typeface="Times New Roman" pitchFamily="18" charset="0"/>
              </a:rPr>
              <a:t>exert a powerful influence in the control of blood pressure</a:t>
            </a:r>
            <a:r>
              <a:rPr lang="en-US">
                <a:latin typeface="Times New Roman" pitchFamily="18" charset="0"/>
                <a:cs typeface="Times New Roman" pitchFamily="18" charset="0"/>
              </a:rPr>
              <a:t>. </a:t>
            </a:r>
          </a:p>
          <a:p>
            <a:pPr marL="457200" indent="-457200" algn="just">
              <a:lnSpc>
                <a:spcPct val="90000"/>
              </a:lnSpc>
              <a:buNone/>
            </a:pPr>
            <a:endParaRPr lang="en-GB">
              <a:latin typeface="Times New Roman" pitchFamily="18" charset="0"/>
            </a:endParaRPr>
          </a:p>
        </p:txBody>
      </p:sp>
    </p:spTree>
    <p:extLst>
      <p:ext uri="{BB962C8B-B14F-4D97-AF65-F5344CB8AC3E}">
        <p14:creationId xmlns:p14="http://schemas.microsoft.com/office/powerpoint/2010/main" val="1687786522"/>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b="1"/>
              <a:t>Factors which influence TPR</a:t>
            </a:r>
          </a:p>
        </p:txBody>
      </p:sp>
      <p:sp>
        <p:nvSpPr>
          <p:cNvPr id="29699" name="Rectangle 3"/>
          <p:cNvSpPr>
            <a:spLocks noGrp="1" noChangeArrowheads="1"/>
          </p:cNvSpPr>
          <p:nvPr>
            <p:ph idx="1"/>
          </p:nvPr>
        </p:nvSpPr>
        <p:spPr/>
        <p:txBody>
          <a:bodyPr>
            <a:normAutofit fontScale="92500" lnSpcReduction="20000"/>
          </a:bodyPr>
          <a:lstStyle/>
          <a:p>
            <a:pPr marL="457200" indent="-457200" algn="just">
              <a:lnSpc>
                <a:spcPct val="90000"/>
              </a:lnSpc>
              <a:buNone/>
            </a:pPr>
            <a:r>
              <a:rPr lang="en-US" sz="2400" b="1" dirty="0">
                <a:cs typeface="Times New Roman" pitchFamily="18" charset="0"/>
              </a:rPr>
              <a:t>	</a:t>
            </a:r>
            <a:r>
              <a:rPr lang="en-US" sz="2800" b="1" dirty="0">
                <a:solidFill>
                  <a:schemeClr val="accent2"/>
                </a:solidFill>
                <a:cs typeface="Times New Roman" pitchFamily="18" charset="0"/>
              </a:rPr>
              <a:t>The length of the vessel the blood</a:t>
            </a:r>
            <a:r>
              <a:rPr lang="en-US" sz="2800" dirty="0">
                <a:cs typeface="Times New Roman" pitchFamily="18" charset="0"/>
              </a:rPr>
              <a:t> </a:t>
            </a:r>
          </a:p>
          <a:p>
            <a:pPr marL="457200" indent="-457200" algn="just">
              <a:lnSpc>
                <a:spcPct val="90000"/>
              </a:lnSpc>
              <a:buNone/>
            </a:pPr>
            <a:endParaRPr lang="en-US" sz="2800" dirty="0">
              <a:cs typeface="Times New Roman" pitchFamily="18" charset="0"/>
            </a:endParaRPr>
          </a:p>
          <a:p>
            <a:pPr marL="457200" indent="-457200" algn="just">
              <a:lnSpc>
                <a:spcPct val="90000"/>
              </a:lnSpc>
              <a:buNone/>
            </a:pPr>
            <a:r>
              <a:rPr lang="en-US" sz="2800" dirty="0">
                <a:cs typeface="Times New Roman" pitchFamily="18" charset="0"/>
              </a:rPr>
              <a:t> </a:t>
            </a:r>
          </a:p>
          <a:p>
            <a:pPr marL="457200" indent="-457200" algn="just">
              <a:lnSpc>
                <a:spcPct val="90000"/>
              </a:lnSpc>
              <a:buNone/>
            </a:pPr>
            <a:r>
              <a:rPr lang="en-US" sz="2800" b="1" dirty="0">
                <a:cs typeface="Times New Roman" pitchFamily="18" charset="0"/>
              </a:rPr>
              <a:t>	</a:t>
            </a:r>
            <a:r>
              <a:rPr lang="en-US" sz="2800" b="1" dirty="0">
                <a:solidFill>
                  <a:schemeClr val="accent2"/>
                </a:solidFill>
                <a:cs typeface="Times New Roman" pitchFamily="18" charset="0"/>
              </a:rPr>
              <a:t>The diameter of the lumen of the vessel</a:t>
            </a:r>
            <a:r>
              <a:rPr lang="en-US" sz="2800" dirty="0">
                <a:cs typeface="Times New Roman" pitchFamily="18" charset="0"/>
              </a:rPr>
              <a:t> </a:t>
            </a:r>
          </a:p>
          <a:p>
            <a:pPr marL="457200" indent="-457200" algn="just">
              <a:lnSpc>
                <a:spcPct val="90000"/>
              </a:lnSpc>
              <a:buNone/>
            </a:pPr>
            <a:endParaRPr lang="en-US" sz="2800" dirty="0">
              <a:cs typeface="Times New Roman" pitchFamily="18" charset="0"/>
            </a:endParaRPr>
          </a:p>
          <a:p>
            <a:pPr marL="457200" indent="-457200" algn="just">
              <a:lnSpc>
                <a:spcPct val="90000"/>
              </a:lnSpc>
              <a:buNone/>
            </a:pPr>
            <a:r>
              <a:rPr lang="en-US" sz="2800" dirty="0">
                <a:cs typeface="Times New Roman" pitchFamily="18" charset="0"/>
              </a:rPr>
              <a:t> </a:t>
            </a:r>
          </a:p>
          <a:p>
            <a:pPr marL="457200" indent="-457200" algn="just">
              <a:lnSpc>
                <a:spcPct val="90000"/>
              </a:lnSpc>
              <a:buNone/>
            </a:pPr>
            <a:r>
              <a:rPr lang="en-US" sz="2800" b="1" dirty="0">
                <a:cs typeface="Times New Roman" pitchFamily="18" charset="0"/>
              </a:rPr>
              <a:t>	</a:t>
            </a:r>
            <a:r>
              <a:rPr lang="en-US" sz="2800" b="1" dirty="0">
                <a:solidFill>
                  <a:schemeClr val="accent2"/>
                </a:solidFill>
                <a:cs typeface="Times New Roman" pitchFamily="18" charset="0"/>
              </a:rPr>
              <a:t>The viscosity of the </a:t>
            </a:r>
            <a:r>
              <a:rPr lang="en-US" sz="2800" b="1" dirty="0">
                <a:solidFill>
                  <a:schemeClr val="accent2"/>
                </a:solidFill>
                <a:cs typeface="Times New Roman" pitchFamily="18" charset="0"/>
              </a:rPr>
              <a:t>blood</a:t>
            </a:r>
          </a:p>
          <a:p>
            <a:pPr marL="457200" indent="-457200" algn="just">
              <a:lnSpc>
                <a:spcPct val="90000"/>
              </a:lnSpc>
              <a:buNone/>
            </a:pPr>
            <a:r>
              <a:rPr lang="en-US" sz="2800" b="1" dirty="0">
                <a:solidFill>
                  <a:schemeClr val="accent2"/>
                </a:solidFill>
                <a:cs typeface="Times New Roman" pitchFamily="18" charset="0"/>
              </a:rPr>
              <a:t> </a:t>
            </a:r>
            <a:r>
              <a:rPr lang="en-US" sz="2800" b="1" dirty="0">
                <a:solidFill>
                  <a:schemeClr val="accent2"/>
                </a:solidFill>
                <a:cs typeface="Times New Roman" pitchFamily="18" charset="0"/>
              </a:rPr>
              <a:t>      </a:t>
            </a:r>
            <a:endParaRPr lang="en-GB" sz="2800" dirty="0"/>
          </a:p>
        </p:txBody>
      </p:sp>
    </p:spTree>
    <p:extLst>
      <p:ext uri="{BB962C8B-B14F-4D97-AF65-F5344CB8AC3E}">
        <p14:creationId xmlns:p14="http://schemas.microsoft.com/office/powerpoint/2010/main" val="420902549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uiExpand="1"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04088"/>
            <a:ext cx="8229600" cy="564672"/>
          </a:xfrm>
        </p:spPr>
        <p:txBody>
          <a:bodyPr>
            <a:normAutofit fontScale="90000"/>
          </a:bodyPr>
          <a:lstStyle/>
          <a:p>
            <a:r>
              <a:rPr lang="en-US" dirty="0">
                <a:latin typeface="Constantia" pitchFamily="18" charset="0"/>
              </a:rPr>
              <a:t>Pulse and Mean Arterial Pressures</a:t>
            </a:r>
            <a:endParaRPr lang="en-GB" dirty="0">
              <a:latin typeface="Constantia" pitchFamily="18" charset="0"/>
            </a:endParaRPr>
          </a:p>
        </p:txBody>
      </p:sp>
      <p:sp>
        <p:nvSpPr>
          <p:cNvPr id="3" name="Content Placeholder 2"/>
          <p:cNvSpPr>
            <a:spLocks noGrp="1"/>
          </p:cNvSpPr>
          <p:nvPr>
            <p:ph idx="1"/>
          </p:nvPr>
        </p:nvSpPr>
        <p:spPr>
          <a:xfrm>
            <a:off x="1981200" y="1412777"/>
            <a:ext cx="8229600" cy="4713387"/>
          </a:xfrm>
        </p:spPr>
        <p:txBody>
          <a:bodyPr>
            <a:normAutofit/>
          </a:bodyPr>
          <a:lstStyle/>
          <a:p>
            <a:pPr lvl="0"/>
            <a:r>
              <a:rPr lang="en-US" b="1" u="sng" dirty="0" smtClean="0">
                <a:solidFill>
                  <a:srgbClr val="FF0000"/>
                </a:solidFill>
              </a:rPr>
              <a:t>Mean arterial pressure (MAP) = Diastolic + 1/3 pulse pressure</a:t>
            </a:r>
            <a:endParaRPr lang="en-GB" b="1" u="sng" dirty="0" smtClean="0">
              <a:solidFill>
                <a:srgbClr val="FF0000"/>
              </a:solidFill>
            </a:endParaRPr>
          </a:p>
          <a:p>
            <a:pPr lvl="0"/>
            <a:r>
              <a:rPr lang="en-GB" i="1" dirty="0" smtClean="0"/>
              <a:t>MAP</a:t>
            </a:r>
            <a:r>
              <a:rPr lang="en-GB" dirty="0" smtClean="0"/>
              <a:t> is considered to be the </a:t>
            </a:r>
            <a:r>
              <a:rPr lang="en-GB" b="1" u="sng" dirty="0" smtClean="0">
                <a:solidFill>
                  <a:srgbClr val="FF0000"/>
                </a:solidFill>
              </a:rPr>
              <a:t>perfusion pressure </a:t>
            </a:r>
            <a:r>
              <a:rPr lang="en-GB" dirty="0" smtClean="0"/>
              <a:t>seen by </a:t>
            </a:r>
            <a:r>
              <a:rPr lang="en-GB" b="1" u="sng" dirty="0" smtClean="0">
                <a:solidFill>
                  <a:srgbClr val="FF0000"/>
                </a:solidFill>
              </a:rPr>
              <a:t>organs</a:t>
            </a:r>
            <a:r>
              <a:rPr lang="en-GB" dirty="0" smtClean="0"/>
              <a:t> in the body.</a:t>
            </a:r>
          </a:p>
          <a:p>
            <a:pPr lvl="0"/>
            <a:r>
              <a:rPr lang="en-GB" dirty="0" smtClean="0"/>
              <a:t>It is believed that a </a:t>
            </a:r>
            <a:r>
              <a:rPr lang="en-GB" i="1" dirty="0" smtClean="0"/>
              <a:t>MAP</a:t>
            </a:r>
            <a:r>
              <a:rPr lang="en-GB" dirty="0" smtClean="0"/>
              <a:t> that is greater than </a:t>
            </a:r>
            <a:r>
              <a:rPr lang="en-GB" b="1" u="sng" dirty="0" smtClean="0">
                <a:solidFill>
                  <a:srgbClr val="FF0000"/>
                </a:solidFill>
              </a:rPr>
              <a:t>60 mm Hg  </a:t>
            </a:r>
            <a:r>
              <a:rPr lang="en-GB" dirty="0" smtClean="0"/>
              <a:t>is enough to sustain the organs of the average person. </a:t>
            </a:r>
            <a:r>
              <a:rPr lang="en-GB" i="1" u="sng" dirty="0" smtClean="0"/>
              <a:t>MAP</a:t>
            </a:r>
            <a:r>
              <a:rPr lang="en-GB" u="sng" dirty="0" smtClean="0"/>
              <a:t> is </a:t>
            </a:r>
            <a:r>
              <a:rPr lang="en-GB" b="1" dirty="0" smtClean="0">
                <a:solidFill>
                  <a:srgbClr val="FF0000"/>
                </a:solidFill>
              </a:rPr>
              <a:t>normally between 70 to 110 mm Hg</a:t>
            </a:r>
          </a:p>
          <a:p>
            <a:pPr lvl="0"/>
            <a:r>
              <a:rPr lang="en-GB" dirty="0" smtClean="0"/>
              <a:t>If the </a:t>
            </a:r>
            <a:r>
              <a:rPr lang="en-GB" i="1" dirty="0" smtClean="0"/>
              <a:t>MAP</a:t>
            </a:r>
            <a:r>
              <a:rPr lang="en-GB" dirty="0" smtClean="0"/>
              <a:t> falls significantly below this number for an appreciable time, the end organ will not get enough blood flow, and will become </a:t>
            </a:r>
            <a:r>
              <a:rPr lang="en-GB" b="1" dirty="0" smtClean="0">
                <a:solidFill>
                  <a:srgbClr val="FF0000"/>
                </a:solidFill>
              </a:rPr>
              <a:t>ischaemic</a:t>
            </a:r>
          </a:p>
          <a:p>
            <a:pPr lvl="0"/>
            <a:r>
              <a:rPr lang="en-US" dirty="0" smtClean="0"/>
              <a:t>The difference between the systolic and diastolic pressure is known as pulse pressure </a:t>
            </a:r>
            <a:endParaRPr lang="en-GB" dirty="0" smtClean="0"/>
          </a:p>
          <a:p>
            <a:pPr lvl="0"/>
            <a:r>
              <a:rPr lang="en-US" b="1" dirty="0" smtClean="0">
                <a:solidFill>
                  <a:srgbClr val="FF0000"/>
                </a:solidFill>
              </a:rPr>
              <a:t>Pulse pressure  = Systolic–Diastolic</a:t>
            </a:r>
            <a:endParaRPr lang="en-GB" b="1" dirty="0" smtClean="0">
              <a:solidFill>
                <a:srgbClr val="FF0000"/>
              </a:solidFill>
            </a:endParaRPr>
          </a:p>
          <a:p>
            <a:endParaRPr lang="en-GB" dirty="0"/>
          </a:p>
        </p:txBody>
      </p:sp>
    </p:spTree>
    <p:extLst>
      <p:ext uri="{BB962C8B-B14F-4D97-AF65-F5344CB8AC3E}">
        <p14:creationId xmlns:p14="http://schemas.microsoft.com/office/powerpoint/2010/main" val="597606760"/>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981200" y="704088"/>
            <a:ext cx="8229600" cy="420656"/>
          </a:xfrm>
        </p:spPr>
        <p:txBody>
          <a:bodyPr>
            <a:normAutofit fontScale="90000"/>
          </a:bodyPr>
          <a:lstStyle/>
          <a:p>
            <a:r>
              <a:rPr lang="en-GB" sz="4000" dirty="0"/>
              <a:t>Control of Blood Pressure</a:t>
            </a:r>
          </a:p>
        </p:txBody>
      </p:sp>
      <p:sp>
        <p:nvSpPr>
          <p:cNvPr id="34819" name="Rectangle 3"/>
          <p:cNvSpPr>
            <a:spLocks noGrp="1" noChangeArrowheads="1"/>
          </p:cNvSpPr>
          <p:nvPr>
            <p:ph sz="half" idx="1"/>
          </p:nvPr>
        </p:nvSpPr>
        <p:spPr>
          <a:xfrm>
            <a:off x="1981200" y="1600202"/>
            <a:ext cx="4038600" cy="3773015"/>
          </a:xfrm>
        </p:spPr>
        <p:txBody>
          <a:bodyPr>
            <a:normAutofit fontScale="62500" lnSpcReduction="20000"/>
          </a:bodyPr>
          <a:lstStyle/>
          <a:p>
            <a:pPr>
              <a:buFontTx/>
              <a:buNone/>
            </a:pPr>
            <a:r>
              <a:rPr lang="en-GB" sz="2800" dirty="0"/>
              <a:t>	</a:t>
            </a:r>
            <a:r>
              <a:rPr lang="en-GB" sz="2400" b="1" dirty="0">
                <a:latin typeface="Constantia" pitchFamily="18" charset="0"/>
              </a:rPr>
              <a:t>Short term control - mainly  involves</a:t>
            </a:r>
            <a:r>
              <a:rPr lang="en-GB" sz="2400" b="1" dirty="0">
                <a:latin typeface="Constantia" pitchFamily="18" charset="0"/>
              </a:rPr>
              <a:t>: </a:t>
            </a:r>
          </a:p>
          <a:p>
            <a:pPr>
              <a:buFontTx/>
              <a:buNone/>
            </a:pPr>
            <a:r>
              <a:rPr lang="en-GB" sz="2400" b="1" dirty="0">
                <a:latin typeface="Constantia" pitchFamily="18" charset="0"/>
              </a:rPr>
              <a:t>	</a:t>
            </a:r>
            <a:r>
              <a:rPr lang="en-GB" sz="2400" b="1" dirty="0">
                <a:latin typeface="Constantia" pitchFamily="18" charset="0"/>
              </a:rPr>
              <a:t>First Response by:</a:t>
            </a:r>
          </a:p>
          <a:p>
            <a:pPr>
              <a:buFontTx/>
              <a:buNone/>
            </a:pPr>
            <a:r>
              <a:rPr lang="en-GB" sz="2400" b="1" dirty="0">
                <a:latin typeface="Constantia" pitchFamily="18" charset="0"/>
              </a:rPr>
              <a:t>	</a:t>
            </a:r>
            <a:r>
              <a:rPr lang="en-GB" sz="2400" b="1" dirty="0">
                <a:solidFill>
                  <a:srgbClr val="C00000"/>
                </a:solidFill>
                <a:latin typeface="Constantia" pitchFamily="18" charset="0"/>
              </a:rPr>
              <a:t>Autonomic Nervous System</a:t>
            </a:r>
            <a:r>
              <a:rPr lang="en-GB" sz="2400" b="1" dirty="0">
                <a:latin typeface="Constantia" pitchFamily="18" charset="0"/>
              </a:rPr>
              <a:t>. </a:t>
            </a:r>
          </a:p>
          <a:p>
            <a:pPr>
              <a:buFontTx/>
              <a:buNone/>
            </a:pPr>
            <a:r>
              <a:rPr lang="en-GB" sz="2400" b="1" dirty="0">
                <a:latin typeface="Constantia" pitchFamily="18" charset="0"/>
              </a:rPr>
              <a:t>	The receptors which monitors changes in BP are:</a:t>
            </a:r>
          </a:p>
          <a:p>
            <a:pPr lvl="2"/>
            <a:r>
              <a:rPr lang="en-GB" sz="2400" dirty="0">
                <a:solidFill>
                  <a:srgbClr val="7030A0"/>
                </a:solidFill>
                <a:latin typeface="Constantia" pitchFamily="18" charset="0"/>
              </a:rPr>
              <a:t>Baroreceptor reflex  </a:t>
            </a:r>
          </a:p>
          <a:p>
            <a:pPr lvl="2"/>
            <a:r>
              <a:rPr lang="en-GB" sz="2400" dirty="0">
                <a:solidFill>
                  <a:srgbClr val="7030A0"/>
                </a:solidFill>
                <a:latin typeface="Constantia" pitchFamily="18" charset="0"/>
              </a:rPr>
              <a:t>Chemoreceptor reflex</a:t>
            </a:r>
          </a:p>
          <a:p>
            <a:pPr lvl="2"/>
            <a:r>
              <a:rPr lang="en-GB" sz="2400" dirty="0">
                <a:solidFill>
                  <a:srgbClr val="7030A0"/>
                </a:solidFill>
                <a:latin typeface="Constantia" pitchFamily="18" charset="0"/>
              </a:rPr>
              <a:t>Circulating hormones</a:t>
            </a:r>
          </a:p>
          <a:p>
            <a:pPr lvl="2">
              <a:buNone/>
            </a:pPr>
            <a:r>
              <a:rPr lang="en-GB" sz="2400" dirty="0">
                <a:solidFill>
                  <a:schemeClr val="tx2"/>
                </a:solidFill>
                <a:latin typeface="Constantia" pitchFamily="18" charset="0"/>
              </a:rPr>
              <a:t>(They are Responsible for maintaining BP homeostasis)</a:t>
            </a:r>
            <a:endParaRPr lang="en-GB" dirty="0">
              <a:solidFill>
                <a:schemeClr val="tx2"/>
              </a:solidFill>
              <a:latin typeface="Constantia" pitchFamily="18" charset="0"/>
            </a:endParaRPr>
          </a:p>
          <a:p>
            <a:pPr>
              <a:buFontTx/>
              <a:buNone/>
            </a:pPr>
            <a:r>
              <a:rPr lang="en-GB" dirty="0" smtClean="0"/>
              <a:t>	</a:t>
            </a:r>
            <a:r>
              <a:rPr lang="en-GB" sz="2400" b="1" dirty="0">
                <a:latin typeface="Constantia" pitchFamily="18" charset="0"/>
              </a:rPr>
              <a:t>Second or Indirect Adaptive Response by :</a:t>
            </a:r>
          </a:p>
          <a:p>
            <a:pPr>
              <a:buFontTx/>
              <a:buNone/>
            </a:pPr>
            <a:r>
              <a:rPr lang="en-GB" sz="2400" b="1" dirty="0">
                <a:solidFill>
                  <a:schemeClr val="tx2">
                    <a:lumMod val="60000"/>
                    <a:lumOff val="40000"/>
                  </a:schemeClr>
                </a:solidFill>
                <a:latin typeface="Constantia" pitchFamily="18" charset="0"/>
              </a:rPr>
              <a:t>	</a:t>
            </a:r>
            <a:r>
              <a:rPr lang="en-GB" sz="2400" b="1" dirty="0">
                <a:solidFill>
                  <a:srgbClr val="C00000"/>
                </a:solidFill>
                <a:latin typeface="Constantia" pitchFamily="18" charset="0"/>
              </a:rPr>
              <a:t> Renin-angiotensin </a:t>
            </a:r>
            <a:r>
              <a:rPr lang="en-GB" sz="2400" b="1" u="sng" dirty="0">
                <a:solidFill>
                  <a:srgbClr val="C00000"/>
                </a:solidFill>
                <a:latin typeface="Constantia" pitchFamily="18" charset="0"/>
              </a:rPr>
              <a:t>Mechanism</a:t>
            </a:r>
            <a:endParaRPr lang="en-GB" sz="2400" b="1" u="sng" dirty="0">
              <a:solidFill>
                <a:srgbClr val="C00000"/>
              </a:solidFill>
              <a:latin typeface="Constantia" pitchFamily="18" charset="0"/>
            </a:endParaRPr>
          </a:p>
        </p:txBody>
      </p:sp>
      <p:pic>
        <p:nvPicPr>
          <p:cNvPr id="5" name="Picture 4" descr="Untitled-2"/>
          <p:cNvPicPr>
            <a:picLocks noChangeAspect="1" noChangeArrowheads="1"/>
          </p:cNvPicPr>
          <p:nvPr/>
        </p:nvPicPr>
        <p:blipFill>
          <a:blip r:embed="rId3" cstate="print">
            <a:lum bright="-6000"/>
          </a:blip>
          <a:srcRect/>
          <a:stretch>
            <a:fillRect/>
          </a:stretch>
        </p:blipFill>
        <p:spPr>
          <a:xfrm>
            <a:off x="6096000" y="1628801"/>
            <a:ext cx="3816424" cy="3168352"/>
          </a:xfrm>
          <a:prstGeom prst="rect">
            <a:avLst/>
          </a:prstGeom>
          <a:noFill/>
        </p:spPr>
      </p:pic>
      <p:sp>
        <p:nvSpPr>
          <p:cNvPr id="6" name="Rectangle 5"/>
          <p:cNvSpPr/>
          <p:nvPr/>
        </p:nvSpPr>
        <p:spPr>
          <a:xfrm>
            <a:off x="2279576" y="5661249"/>
            <a:ext cx="7704856" cy="646331"/>
          </a:xfrm>
          <a:prstGeom prst="rect">
            <a:avLst/>
          </a:prstGeom>
        </p:spPr>
        <p:txBody>
          <a:bodyPr wrap="square">
            <a:spAutoFit/>
          </a:bodyPr>
          <a:lstStyle/>
          <a:p>
            <a:r>
              <a:rPr lang="en-GB" b="1" dirty="0"/>
              <a:t>Long term control involves regulation of  Blood Pressure by the kidneys.</a:t>
            </a:r>
            <a:endParaRPr lang="en-GB" b="1" dirty="0"/>
          </a:p>
        </p:txBody>
      </p:sp>
    </p:spTree>
    <p:extLst>
      <p:ext uri="{BB962C8B-B14F-4D97-AF65-F5344CB8AC3E}">
        <p14:creationId xmlns:p14="http://schemas.microsoft.com/office/powerpoint/2010/main" val="1240417839"/>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4"/>
          <p:cNvPicPr>
            <a:picLocks noChangeAspect="1" noChangeArrowheads="1"/>
          </p:cNvPicPr>
          <p:nvPr/>
        </p:nvPicPr>
        <p:blipFill>
          <a:blip r:embed="rId2" cstate="print"/>
          <a:srcRect/>
          <a:stretch>
            <a:fillRect/>
          </a:stretch>
        </p:blipFill>
        <p:spPr bwMode="auto">
          <a:xfrm>
            <a:off x="2462214" y="676275"/>
            <a:ext cx="7267575" cy="5505450"/>
          </a:xfrm>
          <a:prstGeom prst="rect">
            <a:avLst/>
          </a:prstGeom>
          <a:noFill/>
          <a:ln w="9525">
            <a:noFill/>
            <a:miter lim="800000"/>
            <a:headEnd/>
            <a:tailEnd/>
          </a:ln>
        </p:spPr>
      </p:pic>
    </p:spTree>
    <p:extLst>
      <p:ext uri="{BB962C8B-B14F-4D97-AF65-F5344CB8AC3E}">
        <p14:creationId xmlns:p14="http://schemas.microsoft.com/office/powerpoint/2010/main" val="9707122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992313" y="1"/>
            <a:ext cx="8229600" cy="836613"/>
          </a:xfrm>
        </p:spPr>
        <p:txBody>
          <a:bodyPr/>
          <a:lstStyle/>
          <a:p>
            <a:r>
              <a:rPr lang="en-GB" sz="4000" b="1" dirty="0">
                <a:solidFill>
                  <a:schemeClr val="accent2"/>
                </a:solidFill>
                <a:latin typeface="Times New Roman" pitchFamily="18" charset="0"/>
              </a:rPr>
              <a:t>MECHANISMS OF B/P CONTROL</a:t>
            </a:r>
          </a:p>
        </p:txBody>
      </p:sp>
      <p:graphicFrame>
        <p:nvGraphicFramePr>
          <p:cNvPr id="38915" name="Object 3"/>
          <p:cNvGraphicFramePr>
            <a:graphicFrameLocks noGrp="1" noChangeAspect="1"/>
          </p:cNvGraphicFramePr>
          <p:nvPr>
            <p:ph idx="1"/>
          </p:nvPr>
        </p:nvGraphicFramePr>
        <p:xfrm>
          <a:off x="2252663" y="1133475"/>
          <a:ext cx="5397500" cy="2719388"/>
        </p:xfrm>
        <a:graphic>
          <a:graphicData uri="http://schemas.openxmlformats.org/presentationml/2006/ole">
            <mc:AlternateContent xmlns:mc="http://schemas.openxmlformats.org/markup-compatibility/2006">
              <mc:Choice xmlns:v="urn:schemas-microsoft-com:vml" Requires="v">
                <p:oleObj spid="_x0000_s2052" name="Picture" r:id="rId4" imgW="5398200" imgH="2719800" progId="Word.Picture.8">
                  <p:embed/>
                </p:oleObj>
              </mc:Choice>
              <mc:Fallback>
                <p:oleObj name="Picture" r:id="rId4" imgW="5398200" imgH="2719800" progId="Word.Picture.8">
                  <p:embed/>
                  <p:pic>
                    <p:nvPicPr>
                      <p:cNvPr id="38915"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52663" y="1133475"/>
                        <a:ext cx="5397500" cy="27193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8916" name="Rectangle 4"/>
          <p:cNvSpPr>
            <a:spLocks noChangeArrowheads="1"/>
          </p:cNvSpPr>
          <p:nvPr/>
        </p:nvSpPr>
        <p:spPr bwMode="auto">
          <a:xfrm>
            <a:off x="7919034" y="1251663"/>
            <a:ext cx="3384550" cy="2376488"/>
          </a:xfrm>
          <a:prstGeom prst="rect">
            <a:avLst/>
          </a:prstGeom>
          <a:solidFill>
            <a:srgbClr val="F8F8F8"/>
          </a:solidFill>
          <a:ln w="9525">
            <a:solidFill>
              <a:schemeClr val="tx1"/>
            </a:solidFill>
            <a:miter lim="800000"/>
            <a:headEnd/>
            <a:tailEnd/>
          </a:ln>
          <a:effectLst/>
        </p:spPr>
        <p:txBody>
          <a:bodyPr wrap="none" anchor="ctr"/>
          <a:lstStyle/>
          <a:p>
            <a:r>
              <a:rPr lang="en-GB" dirty="0"/>
              <a:t>Higher brain stimulus</a:t>
            </a:r>
          </a:p>
          <a:p>
            <a:endParaRPr lang="en-GB" dirty="0"/>
          </a:p>
          <a:p>
            <a:r>
              <a:rPr lang="en-GB" dirty="0"/>
              <a:t>Baroreceptors</a:t>
            </a:r>
            <a:endParaRPr lang="en-GB" dirty="0"/>
          </a:p>
          <a:p>
            <a:endParaRPr lang="en-GB" dirty="0"/>
          </a:p>
          <a:p>
            <a:r>
              <a:rPr lang="en-GB" dirty="0"/>
              <a:t>Chemoreceptors</a:t>
            </a:r>
          </a:p>
        </p:txBody>
      </p:sp>
    </p:spTree>
    <p:extLst>
      <p:ext uri="{BB962C8B-B14F-4D97-AF65-F5344CB8AC3E}">
        <p14:creationId xmlns:p14="http://schemas.microsoft.com/office/powerpoint/2010/main" val="3243029941"/>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z="4000" b="1"/>
              <a:t>Control of Blood Pressure</a:t>
            </a:r>
          </a:p>
        </p:txBody>
      </p:sp>
      <p:sp>
        <p:nvSpPr>
          <p:cNvPr id="41987" name="Rectangle 3"/>
          <p:cNvSpPr>
            <a:spLocks noGrp="1" noChangeArrowheads="1"/>
          </p:cNvSpPr>
          <p:nvPr>
            <p:ph idx="1"/>
          </p:nvPr>
        </p:nvSpPr>
        <p:spPr/>
        <p:txBody>
          <a:bodyPr>
            <a:normAutofit fontScale="92500" lnSpcReduction="20000"/>
          </a:bodyPr>
          <a:lstStyle/>
          <a:p>
            <a:pPr eaLnBrk="1" hangingPunct="1">
              <a:buFontTx/>
              <a:buNone/>
            </a:pPr>
            <a:r>
              <a:rPr lang="en-GB" sz="2800"/>
              <a:t>	</a:t>
            </a:r>
            <a:r>
              <a:rPr lang="en-GB" sz="3600"/>
              <a:t>Short term control - mainly  involves:</a:t>
            </a:r>
          </a:p>
          <a:p>
            <a:pPr lvl="2" eaLnBrk="1" hangingPunct="1"/>
            <a:r>
              <a:rPr lang="en-GB" sz="3600"/>
              <a:t>Baroreceptor reflex  </a:t>
            </a:r>
          </a:p>
          <a:p>
            <a:pPr lvl="2" eaLnBrk="1" hangingPunct="1"/>
            <a:r>
              <a:rPr lang="en-GB" sz="3600"/>
              <a:t>Chemoreceptor reflex</a:t>
            </a:r>
          </a:p>
          <a:p>
            <a:pPr lvl="2" eaLnBrk="1" hangingPunct="1"/>
            <a:r>
              <a:rPr lang="en-GB" sz="3600"/>
              <a:t>Circulating hormones</a:t>
            </a:r>
          </a:p>
          <a:p>
            <a:pPr lvl="1" eaLnBrk="1" hangingPunct="1">
              <a:buFontTx/>
              <a:buNone/>
            </a:pPr>
            <a:r>
              <a:rPr lang="en-GB" sz="3600"/>
              <a:t>Long term control involves regulation </a:t>
            </a:r>
          </a:p>
          <a:p>
            <a:pPr lvl="1" eaLnBrk="1" hangingPunct="1">
              <a:buFontTx/>
              <a:buNone/>
            </a:pPr>
            <a:r>
              <a:rPr lang="en-GB" sz="3600"/>
              <a:t>Of blood Pressure by the kidneys</a:t>
            </a:r>
            <a:r>
              <a:rPr lang="en-GB" sz="3600">
                <a:latin typeface="Times New Roman" pitchFamily="18" charset="0"/>
              </a:rPr>
              <a:t>.</a:t>
            </a:r>
          </a:p>
        </p:txBody>
      </p:sp>
    </p:spTree>
    <p:extLst>
      <p:ext uri="{BB962C8B-B14F-4D97-AF65-F5344CB8AC3E}">
        <p14:creationId xmlns:p14="http://schemas.microsoft.com/office/powerpoint/2010/main" val="176609840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ajLgwCygHsc"/>
          <p:cNvPicPr>
            <a:picLocks noRot="1" noChangeAspect="1"/>
          </p:cNvPicPr>
          <p:nvPr>
            <a:videoFile r:link="rId1"/>
          </p:nvPr>
        </p:nvPicPr>
        <p:blipFill>
          <a:blip r:embed="rId3"/>
          <a:stretch>
            <a:fillRect/>
          </a:stretch>
        </p:blipFill>
        <p:spPr>
          <a:xfrm>
            <a:off x="3810000" y="2143125"/>
            <a:ext cx="4572000" cy="2571750"/>
          </a:xfrm>
          <a:prstGeom prst="rect">
            <a:avLst/>
          </a:prstGeom>
        </p:spPr>
      </p:pic>
    </p:spTree>
    <p:extLst>
      <p:ext uri="{BB962C8B-B14F-4D97-AF65-F5344CB8AC3E}">
        <p14:creationId xmlns:p14="http://schemas.microsoft.com/office/powerpoint/2010/main" val="28230213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D:\Lecture 7\cardkid.jpg"/>
          <p:cNvPicPr>
            <a:picLocks noChangeAspect="1" noChangeArrowheads="1"/>
          </p:cNvPicPr>
          <p:nvPr/>
        </p:nvPicPr>
        <p:blipFill>
          <a:blip r:embed="rId2" cstate="print"/>
          <a:srcRect/>
          <a:stretch>
            <a:fillRect/>
          </a:stretch>
        </p:blipFill>
        <p:spPr bwMode="auto">
          <a:xfrm>
            <a:off x="1524000" y="6351"/>
            <a:ext cx="9144000" cy="6842125"/>
          </a:xfrm>
          <a:prstGeom prst="rect">
            <a:avLst/>
          </a:prstGeom>
          <a:noFill/>
          <a:ln w="9525">
            <a:noFill/>
            <a:miter lim="800000"/>
            <a:headEnd/>
            <a:tailEnd/>
          </a:ln>
        </p:spPr>
      </p:pic>
    </p:spTree>
    <p:extLst>
      <p:ext uri="{BB962C8B-B14F-4D97-AF65-F5344CB8AC3E}">
        <p14:creationId xmlns:p14="http://schemas.microsoft.com/office/powerpoint/2010/main" val="14950369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209801" y="301625"/>
            <a:ext cx="8207375" cy="1462088"/>
          </a:xfrm>
        </p:spPr>
        <p:txBody>
          <a:bodyPr>
            <a:normAutofit/>
          </a:bodyPr>
          <a:lstStyle/>
          <a:p>
            <a:pPr eaLnBrk="1" hangingPunct="1"/>
            <a:r>
              <a:rPr lang="en-US" altLang="zh-CN" smtClean="0">
                <a:latin typeface="Times New Roman" pitchFamily="18" charset="0"/>
                <a:ea typeface="宋体" charset="-122"/>
              </a:rPr>
              <a:t>Vasoconstrictors and Vasodilators</a:t>
            </a:r>
          </a:p>
        </p:txBody>
      </p:sp>
      <p:sp>
        <p:nvSpPr>
          <p:cNvPr id="159747" name="Rectangle 3"/>
          <p:cNvSpPr>
            <a:spLocks noGrp="1" noChangeArrowheads="1"/>
          </p:cNvSpPr>
          <p:nvPr>
            <p:ph idx="1"/>
          </p:nvPr>
        </p:nvSpPr>
        <p:spPr>
          <a:xfrm>
            <a:off x="1992313" y="1916114"/>
            <a:ext cx="7772400" cy="4687887"/>
          </a:xfrm>
        </p:spPr>
        <p:txBody>
          <a:bodyPr/>
          <a:lstStyle/>
          <a:p>
            <a:pPr marL="609600" indent="-609600">
              <a:buFont typeface="Wingdings" pitchFamily="2" charset="2"/>
              <a:buChar char="Ø"/>
            </a:pPr>
            <a:r>
              <a:rPr lang="en-US" altLang="zh-CN" sz="2400">
                <a:latin typeface="Times New Roman" pitchFamily="18" charset="0"/>
                <a:ea typeface="宋体" charset="-122"/>
              </a:rPr>
              <a:t>Vasoconstrictors</a:t>
            </a:r>
          </a:p>
          <a:p>
            <a:pPr marL="990600" lvl="1" indent="-533400">
              <a:buFont typeface="Wingdings" pitchFamily="2" charset="2"/>
              <a:buChar char="Ø"/>
            </a:pPr>
            <a:r>
              <a:rPr kumimoji="1" lang="en-US" altLang="zh-CN" sz="2400">
                <a:latin typeface="Times New Roman" pitchFamily="18" charset="0"/>
                <a:ea typeface="宋体" charset="-122"/>
              </a:rPr>
              <a:t>Epinephrine and Norepinephrine</a:t>
            </a:r>
          </a:p>
          <a:p>
            <a:pPr marL="990600" lvl="1" indent="-533400">
              <a:buFont typeface="Wingdings" pitchFamily="2" charset="2"/>
              <a:buChar char="Ø"/>
            </a:pPr>
            <a:r>
              <a:rPr kumimoji="1" lang="en-US" altLang="zh-CN" sz="2400">
                <a:latin typeface="Times New Roman" pitchFamily="18" charset="0"/>
                <a:ea typeface="宋体" charset="-122"/>
              </a:rPr>
              <a:t>Angiotensin II</a:t>
            </a:r>
          </a:p>
          <a:p>
            <a:pPr marL="990600" lvl="1" indent="-533400">
              <a:buFont typeface="Wingdings" pitchFamily="2" charset="2"/>
              <a:buChar char="Ø"/>
            </a:pPr>
            <a:r>
              <a:rPr kumimoji="1" lang="en-US" altLang="zh-CN" sz="2400">
                <a:latin typeface="Times New Roman" pitchFamily="18" charset="0"/>
                <a:ea typeface="宋体" charset="-122"/>
              </a:rPr>
              <a:t>Vasopressin</a:t>
            </a:r>
          </a:p>
          <a:p>
            <a:pPr marL="609600" indent="-609600">
              <a:buFont typeface="Wingdings" pitchFamily="2" charset="2"/>
              <a:buChar char="Ø"/>
            </a:pPr>
            <a:r>
              <a:rPr kumimoji="1" lang="en-US" altLang="zh-CN" sz="2400">
                <a:latin typeface="Times New Roman" pitchFamily="18" charset="0"/>
                <a:ea typeface="宋体" charset="-122"/>
              </a:rPr>
              <a:t>Vasodilators</a:t>
            </a:r>
          </a:p>
          <a:p>
            <a:pPr marL="990600" lvl="1" indent="-533400">
              <a:buFont typeface="Wingdings" pitchFamily="2" charset="2"/>
              <a:buChar char="Ø"/>
            </a:pPr>
            <a:r>
              <a:rPr kumimoji="1" lang="en-US" altLang="zh-CN" sz="2400">
                <a:latin typeface="Times New Roman" pitchFamily="18" charset="0"/>
                <a:ea typeface="宋体" charset="-122"/>
              </a:rPr>
              <a:t>EDRF (NO) endothelium derived relaxing factor-</a:t>
            </a:r>
            <a:r>
              <a:rPr lang="en-GB" sz="2400"/>
              <a:t> is produced and released by the </a:t>
            </a:r>
            <a:br>
              <a:rPr lang="en-GB" sz="2400"/>
            </a:br>
            <a:r>
              <a:rPr lang="en-GB" sz="2400"/>
              <a:t>endothelium to promote smooth muscle relaxation</a:t>
            </a:r>
            <a:endParaRPr lang="en-US" altLang="zh-CN" sz="2400">
              <a:latin typeface="Times New Roman" pitchFamily="18" charset="0"/>
              <a:ea typeface="宋体" charset="-122"/>
            </a:endParaRPr>
          </a:p>
        </p:txBody>
      </p:sp>
    </p:spTree>
    <p:extLst>
      <p:ext uri="{BB962C8B-B14F-4D97-AF65-F5344CB8AC3E}">
        <p14:creationId xmlns:p14="http://schemas.microsoft.com/office/powerpoint/2010/main" val="3728953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59747">
                                            <p:txEl>
                                              <p:pRg st="0" end="0"/>
                                            </p:txEl>
                                          </p:spTgt>
                                        </p:tgtEl>
                                        <p:attrNameLst>
                                          <p:attrName>style.visibility</p:attrName>
                                        </p:attrNameLst>
                                      </p:cBhvr>
                                      <p:to>
                                        <p:strVal val="visible"/>
                                      </p:to>
                                    </p:set>
                                    <p:animEffect transition="in" filter="circle(in)">
                                      <p:cBhvr>
                                        <p:cTn id="7" dur="500"/>
                                        <p:tgtEl>
                                          <p:spTgt spid="1597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159747">
                                            <p:txEl>
                                              <p:pRg st="1" end="1"/>
                                            </p:txEl>
                                          </p:spTgt>
                                        </p:tgtEl>
                                        <p:attrNameLst>
                                          <p:attrName>style.visibility</p:attrName>
                                        </p:attrNameLst>
                                      </p:cBhvr>
                                      <p:to>
                                        <p:strVal val="visible"/>
                                      </p:to>
                                    </p:set>
                                    <p:animEffect transition="in" filter="circle(in)">
                                      <p:cBhvr>
                                        <p:cTn id="12" dur="500"/>
                                        <p:tgtEl>
                                          <p:spTgt spid="1597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59747">
                                            <p:txEl>
                                              <p:pRg st="2" end="2"/>
                                            </p:txEl>
                                          </p:spTgt>
                                        </p:tgtEl>
                                        <p:attrNameLst>
                                          <p:attrName>style.visibility</p:attrName>
                                        </p:attrNameLst>
                                      </p:cBhvr>
                                      <p:to>
                                        <p:strVal val="visible"/>
                                      </p:to>
                                    </p:set>
                                    <p:animEffect transition="in" filter="circle(in)">
                                      <p:cBhvr>
                                        <p:cTn id="17" dur="500"/>
                                        <p:tgtEl>
                                          <p:spTgt spid="1597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159747">
                                            <p:txEl>
                                              <p:pRg st="3" end="3"/>
                                            </p:txEl>
                                          </p:spTgt>
                                        </p:tgtEl>
                                        <p:attrNameLst>
                                          <p:attrName>style.visibility</p:attrName>
                                        </p:attrNameLst>
                                      </p:cBhvr>
                                      <p:to>
                                        <p:strVal val="visible"/>
                                      </p:to>
                                    </p:set>
                                    <p:animEffect transition="in" filter="circle(in)">
                                      <p:cBhvr>
                                        <p:cTn id="22" dur="500"/>
                                        <p:tgtEl>
                                          <p:spTgt spid="15974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159747">
                                            <p:txEl>
                                              <p:pRg st="4" end="4"/>
                                            </p:txEl>
                                          </p:spTgt>
                                        </p:tgtEl>
                                        <p:attrNameLst>
                                          <p:attrName>style.visibility</p:attrName>
                                        </p:attrNameLst>
                                      </p:cBhvr>
                                      <p:to>
                                        <p:strVal val="visible"/>
                                      </p:to>
                                    </p:set>
                                    <p:animEffect transition="in" filter="circle(in)">
                                      <p:cBhvr>
                                        <p:cTn id="27" dur="500"/>
                                        <p:tgtEl>
                                          <p:spTgt spid="15974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159747">
                                            <p:txEl>
                                              <p:pRg st="5" end="5"/>
                                            </p:txEl>
                                          </p:spTgt>
                                        </p:tgtEl>
                                        <p:attrNameLst>
                                          <p:attrName>style.visibility</p:attrName>
                                        </p:attrNameLst>
                                      </p:cBhvr>
                                      <p:to>
                                        <p:strVal val="visible"/>
                                      </p:to>
                                    </p:set>
                                    <p:animEffect transition="in" filter="circle(in)">
                                      <p:cBhvr>
                                        <p:cTn id="32" dur="500"/>
                                        <p:tgtEl>
                                          <p:spTgt spid="1597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524000" y="188914"/>
            <a:ext cx="9144000" cy="1152525"/>
          </a:xfrm>
        </p:spPr>
        <p:txBody>
          <a:bodyPr>
            <a:normAutofit fontScale="90000"/>
          </a:bodyPr>
          <a:lstStyle/>
          <a:p>
            <a:pPr eaLnBrk="1" hangingPunct="1"/>
            <a:r>
              <a:rPr lang="en-US" altLang="zh-CN" sz="4000" b="1">
                <a:latin typeface="Times New Roman" pitchFamily="18" charset="0"/>
                <a:ea typeface="宋体" charset="-122"/>
              </a:rPr>
              <a:t>Cardiovascular centers of the brainstem</a:t>
            </a:r>
            <a:r>
              <a:rPr lang="en-US" altLang="zh-CN" sz="4000" b="1">
                <a:ea typeface="宋体" charset="-122"/>
              </a:rPr>
              <a:t> </a:t>
            </a:r>
          </a:p>
        </p:txBody>
      </p:sp>
      <p:sp>
        <p:nvSpPr>
          <p:cNvPr id="48131" name="Rectangle 3"/>
          <p:cNvSpPr>
            <a:spLocks noGrp="1" noChangeArrowheads="1"/>
          </p:cNvSpPr>
          <p:nvPr>
            <p:ph type="body" sz="half" idx="1"/>
          </p:nvPr>
        </p:nvSpPr>
        <p:spPr>
          <a:xfrm>
            <a:off x="1343026" y="2349500"/>
            <a:ext cx="3457575" cy="2089150"/>
          </a:xfrm>
        </p:spPr>
        <p:txBody>
          <a:bodyPr/>
          <a:lstStyle/>
          <a:p>
            <a:pPr marL="533400" indent="-533400">
              <a:buFont typeface="Wingdings" pitchFamily="2" charset="2"/>
              <a:buChar char="Ø"/>
            </a:pPr>
            <a:r>
              <a:rPr lang="en-US" altLang="zh-CN" sz="2800">
                <a:latin typeface="Times New Roman" pitchFamily="18" charset="0"/>
                <a:ea typeface="宋体" charset="-122"/>
              </a:rPr>
              <a:t>Medulla oblongata is essential to Cardiovascular centers.</a:t>
            </a:r>
          </a:p>
        </p:txBody>
      </p:sp>
      <p:pic>
        <p:nvPicPr>
          <p:cNvPr id="48132" name="Picture 5"/>
          <p:cNvPicPr>
            <a:picLocks noChangeAspect="1" noChangeArrowheads="1"/>
          </p:cNvPicPr>
          <p:nvPr/>
        </p:nvPicPr>
        <p:blipFill>
          <a:blip r:embed="rId2" cstate="print"/>
          <a:srcRect/>
          <a:stretch>
            <a:fillRect/>
          </a:stretch>
        </p:blipFill>
        <p:spPr bwMode="auto">
          <a:xfrm>
            <a:off x="5029200" y="1916113"/>
            <a:ext cx="5181600" cy="4926012"/>
          </a:xfrm>
          <a:prstGeom prst="rect">
            <a:avLst/>
          </a:prstGeom>
          <a:noFill/>
          <a:ln w="9525">
            <a:noFill/>
            <a:miter lim="800000"/>
            <a:headEnd/>
            <a:tailEnd/>
          </a:ln>
        </p:spPr>
      </p:pic>
    </p:spTree>
    <p:extLst>
      <p:ext uri="{BB962C8B-B14F-4D97-AF65-F5344CB8AC3E}">
        <p14:creationId xmlns:p14="http://schemas.microsoft.com/office/powerpoint/2010/main" val="27220502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7588" name="Object 4"/>
          <p:cNvGraphicFramePr>
            <a:graphicFrameLocks noChangeAspect="1"/>
          </p:cNvGraphicFramePr>
          <p:nvPr/>
        </p:nvGraphicFramePr>
        <p:xfrm>
          <a:off x="1524000" y="493714"/>
          <a:ext cx="9144000" cy="5959475"/>
        </p:xfrm>
        <a:graphic>
          <a:graphicData uri="http://schemas.openxmlformats.org/presentationml/2006/ole">
            <mc:AlternateContent xmlns:mc="http://schemas.openxmlformats.org/markup-compatibility/2006">
              <mc:Choice xmlns:v="urn:schemas-microsoft-com:vml" Requires="v">
                <p:oleObj spid="_x0000_s3075" name="Document" r:id="rId3" imgW="4686840" imgH="3523320" progId="Word.Document.8">
                  <p:embed/>
                </p:oleObj>
              </mc:Choice>
              <mc:Fallback>
                <p:oleObj name="Document" r:id="rId3" imgW="4686840" imgH="3523320" progId="Word.Document.8">
                  <p:embed/>
                  <p:pic>
                    <p:nvPicPr>
                      <p:cNvPr id="6758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493714"/>
                        <a:ext cx="9144000" cy="59594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29568910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919536" y="332656"/>
            <a:ext cx="8229600" cy="418058"/>
          </a:xfrm>
        </p:spPr>
        <p:txBody>
          <a:bodyPr>
            <a:normAutofit fontScale="90000"/>
          </a:bodyPr>
          <a:lstStyle/>
          <a:p>
            <a:pPr algn="l"/>
            <a:r>
              <a:rPr lang="en-GB" dirty="0" smtClean="0"/>
              <a:t> </a:t>
            </a:r>
            <a:endParaRPr lang="en-GB" dirty="0"/>
          </a:p>
        </p:txBody>
      </p:sp>
      <p:sp>
        <p:nvSpPr>
          <p:cNvPr id="13" name="Content Placeholder 12"/>
          <p:cNvSpPr>
            <a:spLocks noGrp="1"/>
          </p:cNvSpPr>
          <p:nvPr>
            <p:ph idx="1"/>
          </p:nvPr>
        </p:nvSpPr>
        <p:spPr>
          <a:xfrm>
            <a:off x="1981200" y="1124744"/>
            <a:ext cx="8229600" cy="5400600"/>
          </a:xfrm>
        </p:spPr>
        <p:txBody>
          <a:bodyPr>
            <a:normAutofit fontScale="25000" lnSpcReduction="20000"/>
          </a:bodyPr>
          <a:lstStyle/>
          <a:p>
            <a:pPr lvl="0"/>
            <a:r>
              <a:rPr lang="en-US" sz="7200" dirty="0">
                <a:latin typeface="Constantia" pitchFamily="18" charset="0"/>
              </a:rPr>
              <a:t>When BP </a:t>
            </a:r>
            <a:r>
              <a:rPr lang="en-US" sz="7200" dirty="0">
                <a:latin typeface="Constantia" pitchFamily="18" charset="0"/>
                <a:sym typeface="Wingdings"/>
              </a:rPr>
              <a:t></a:t>
            </a:r>
            <a:endParaRPr lang="en-GB" sz="7200" dirty="0">
              <a:latin typeface="Constantia" pitchFamily="18" charset="0"/>
            </a:endParaRPr>
          </a:p>
          <a:p>
            <a:r>
              <a:rPr lang="en-US" sz="7200" b="1" dirty="0">
                <a:latin typeface="Constantia" pitchFamily="18" charset="0"/>
              </a:rPr>
              <a:t> </a:t>
            </a:r>
            <a:r>
              <a:rPr lang="en-US" sz="7200" b="1" dirty="0">
                <a:solidFill>
                  <a:srgbClr val="C00000"/>
                </a:solidFill>
                <a:latin typeface="Constantia" pitchFamily="18" charset="0"/>
              </a:rPr>
              <a:t>Renin</a:t>
            </a:r>
            <a:r>
              <a:rPr lang="en-US" sz="7200" b="1" dirty="0">
                <a:latin typeface="Constantia" pitchFamily="18" charset="0"/>
              </a:rPr>
              <a:t> </a:t>
            </a:r>
            <a:r>
              <a:rPr lang="en-US" sz="7200" dirty="0">
                <a:latin typeface="Constantia" pitchFamily="18" charset="0"/>
              </a:rPr>
              <a:t>is released by the </a:t>
            </a:r>
            <a:r>
              <a:rPr lang="en-US" sz="7200" b="1" dirty="0">
                <a:solidFill>
                  <a:srgbClr val="C00000"/>
                </a:solidFill>
                <a:latin typeface="Constantia" pitchFamily="18" charset="0"/>
              </a:rPr>
              <a:t>kidney </a:t>
            </a:r>
            <a:r>
              <a:rPr lang="en-US" sz="7200" dirty="0">
                <a:latin typeface="Constantia" pitchFamily="18" charset="0"/>
              </a:rPr>
              <a:t>into the blood</a:t>
            </a:r>
            <a:endParaRPr lang="en-GB" sz="7200" dirty="0">
              <a:latin typeface="Constantia" pitchFamily="18" charset="0"/>
            </a:endParaRPr>
          </a:p>
          <a:p>
            <a:endParaRPr lang="en-US" sz="7200" b="1" dirty="0">
              <a:solidFill>
                <a:srgbClr val="C00000"/>
              </a:solidFill>
              <a:latin typeface="Constantia" pitchFamily="18" charset="0"/>
            </a:endParaRPr>
          </a:p>
          <a:p>
            <a:r>
              <a:rPr lang="en-US" sz="7200" b="1" dirty="0">
                <a:solidFill>
                  <a:srgbClr val="C00000"/>
                </a:solidFill>
                <a:latin typeface="Constantia" pitchFamily="18" charset="0"/>
              </a:rPr>
              <a:t>Renin</a:t>
            </a:r>
            <a:r>
              <a:rPr lang="en-US" sz="7200" b="1" dirty="0">
                <a:latin typeface="Constantia" pitchFamily="18" charset="0"/>
              </a:rPr>
              <a:t> </a:t>
            </a:r>
            <a:r>
              <a:rPr lang="en-US" sz="7200" dirty="0">
                <a:latin typeface="Constantia" pitchFamily="18" charset="0"/>
                <a:sym typeface="Wingdings"/>
              </a:rPr>
              <a:t>stimulates</a:t>
            </a:r>
            <a:r>
              <a:rPr lang="en-US" sz="7200" dirty="0">
                <a:latin typeface="Constantia" pitchFamily="18" charset="0"/>
              </a:rPr>
              <a:t> </a:t>
            </a:r>
            <a:r>
              <a:rPr lang="en-US" sz="7200" b="1" dirty="0">
                <a:solidFill>
                  <a:srgbClr val="C00000"/>
                </a:solidFill>
                <a:latin typeface="Constantia" pitchFamily="18" charset="0"/>
              </a:rPr>
              <a:t>Angiotensinogen (in lungs) </a:t>
            </a:r>
            <a:r>
              <a:rPr lang="en-US" sz="7200" dirty="0">
                <a:latin typeface="Constantia" pitchFamily="18" charset="0"/>
                <a:sym typeface="Wingdings"/>
              </a:rPr>
              <a:t>to</a:t>
            </a:r>
            <a:r>
              <a:rPr lang="en-US" sz="7200" dirty="0">
                <a:latin typeface="Constantia" pitchFamily="18" charset="0"/>
              </a:rPr>
              <a:t> convert to Angiotensin </a:t>
            </a:r>
            <a:r>
              <a:rPr lang="en-US" sz="7200" dirty="0">
                <a:latin typeface="Constantia" pitchFamily="18" charset="0"/>
              </a:rPr>
              <a:t>I (</a:t>
            </a:r>
            <a:r>
              <a:rPr lang="en-US" sz="7200" dirty="0">
                <a:latin typeface="Constantia" pitchFamily="18" charset="0"/>
              </a:rPr>
              <a:t>mild </a:t>
            </a:r>
            <a:r>
              <a:rPr lang="en-US" sz="7200" dirty="0">
                <a:latin typeface="Constantia" pitchFamily="18" charset="0"/>
              </a:rPr>
              <a:t>constrictive hormone</a:t>
            </a:r>
            <a:r>
              <a:rPr lang="en-US" sz="7200" dirty="0">
                <a:latin typeface="Constantia" pitchFamily="18" charset="0"/>
              </a:rPr>
              <a:t>)</a:t>
            </a:r>
            <a:endParaRPr lang="en-GB" sz="7200" dirty="0">
              <a:latin typeface="Constantia" pitchFamily="18" charset="0"/>
            </a:endParaRPr>
          </a:p>
          <a:p>
            <a:pPr>
              <a:buNone/>
            </a:pPr>
            <a:r>
              <a:rPr lang="en-GB" sz="7200" b="1" dirty="0">
                <a:latin typeface="Constantia" pitchFamily="18" charset="0"/>
              </a:rPr>
              <a:t/>
            </a:r>
            <a:br>
              <a:rPr lang="en-GB" sz="7200" b="1" dirty="0">
                <a:latin typeface="Constantia" pitchFamily="18" charset="0"/>
              </a:rPr>
            </a:br>
            <a:r>
              <a:rPr lang="en-US" sz="7200" b="1" dirty="0">
                <a:solidFill>
                  <a:srgbClr val="C00000"/>
                </a:solidFill>
                <a:latin typeface="Constantia" pitchFamily="18" charset="0"/>
              </a:rPr>
              <a:t>Angiotensin I </a:t>
            </a:r>
            <a:r>
              <a:rPr lang="en-US" sz="7200" dirty="0">
                <a:solidFill>
                  <a:srgbClr val="C00000"/>
                </a:solidFill>
                <a:latin typeface="Constantia" pitchFamily="18" charset="0"/>
              </a:rPr>
              <a:t>is then converted by</a:t>
            </a:r>
            <a:r>
              <a:rPr lang="en-US" sz="7200" dirty="0">
                <a:latin typeface="Constantia" pitchFamily="18" charset="0"/>
              </a:rPr>
              <a:t> (ACE) </a:t>
            </a:r>
            <a:r>
              <a:rPr lang="en-US" sz="7200" b="1" u="sng" dirty="0">
                <a:solidFill>
                  <a:srgbClr val="336600"/>
                </a:solidFill>
                <a:latin typeface="Constantia" pitchFamily="18" charset="0"/>
              </a:rPr>
              <a:t>Angiotensin Converting Enzyme  </a:t>
            </a:r>
          </a:p>
          <a:p>
            <a:pPr>
              <a:buNone/>
            </a:pPr>
            <a:r>
              <a:rPr lang="en-US" sz="7200" dirty="0">
                <a:solidFill>
                  <a:srgbClr val="C00000"/>
                </a:solidFill>
                <a:latin typeface="Constantia" pitchFamily="18" charset="0"/>
              </a:rPr>
              <a:t>       to </a:t>
            </a:r>
            <a:r>
              <a:rPr lang="en-US" sz="7200" b="1" dirty="0">
                <a:solidFill>
                  <a:srgbClr val="C00000"/>
                </a:solidFill>
                <a:latin typeface="Constantia" pitchFamily="18" charset="0"/>
              </a:rPr>
              <a:t>Angiotensin II</a:t>
            </a:r>
            <a:endParaRPr lang="en-GB" sz="7200" b="1" dirty="0">
              <a:solidFill>
                <a:srgbClr val="C00000"/>
              </a:solidFill>
              <a:latin typeface="Constantia" pitchFamily="18" charset="0"/>
            </a:endParaRPr>
          </a:p>
          <a:p>
            <a:r>
              <a:rPr lang="en-US" sz="7200" dirty="0">
                <a:latin typeface="Constantia" pitchFamily="18" charset="0"/>
              </a:rPr>
              <a:t> </a:t>
            </a:r>
            <a:endParaRPr lang="en-GB" sz="7200" dirty="0">
              <a:latin typeface="Constantia" pitchFamily="18" charset="0"/>
            </a:endParaRPr>
          </a:p>
          <a:p>
            <a:pPr>
              <a:buNone/>
            </a:pPr>
            <a:r>
              <a:rPr lang="en-GB" sz="7200" dirty="0">
                <a:latin typeface="Constantia" pitchFamily="18" charset="0"/>
              </a:rPr>
              <a:t>	When </a:t>
            </a:r>
            <a:r>
              <a:rPr lang="en-US" sz="7200" b="1" dirty="0">
                <a:solidFill>
                  <a:srgbClr val="C00000"/>
                </a:solidFill>
                <a:latin typeface="Constantia" pitchFamily="18" charset="0"/>
              </a:rPr>
              <a:t>Angiotensin </a:t>
            </a:r>
            <a:r>
              <a:rPr lang="en-US" sz="7200" b="1" dirty="0">
                <a:solidFill>
                  <a:srgbClr val="C00000"/>
                </a:solidFill>
                <a:latin typeface="Constantia" pitchFamily="18" charset="0"/>
              </a:rPr>
              <a:t>II </a:t>
            </a:r>
            <a:r>
              <a:rPr lang="en-US" sz="7200" b="1" dirty="0">
                <a:solidFill>
                  <a:srgbClr val="C00000"/>
                </a:solidFill>
                <a:latin typeface="Constantia" pitchFamily="18" charset="0"/>
              </a:rPr>
              <a:t> </a:t>
            </a:r>
            <a:r>
              <a:rPr lang="en-US" sz="7200" dirty="0">
                <a:latin typeface="Constantia" pitchFamily="18" charset="0"/>
              </a:rPr>
              <a:t>causes </a:t>
            </a:r>
          </a:p>
          <a:p>
            <a:pPr>
              <a:buNone/>
            </a:pPr>
            <a:endParaRPr lang="en-GB" sz="7200" dirty="0">
              <a:latin typeface="Constantia" pitchFamily="18" charset="0"/>
            </a:endParaRPr>
          </a:p>
          <a:p>
            <a:pPr marL="1828800" lvl="1" indent="-1371600">
              <a:buNone/>
            </a:pPr>
            <a:r>
              <a:rPr lang="en-US" sz="7200" dirty="0">
                <a:latin typeface="Constantia" pitchFamily="18" charset="0"/>
              </a:rPr>
              <a:t>1   </a:t>
            </a:r>
            <a:r>
              <a:rPr lang="en-US" sz="7200" b="1" dirty="0">
                <a:solidFill>
                  <a:srgbClr val="D60093"/>
                </a:solidFill>
                <a:latin typeface="Constantia" pitchFamily="18" charset="0"/>
              </a:rPr>
              <a:t>Vasoconstriction</a:t>
            </a:r>
          </a:p>
          <a:p>
            <a:pPr marL="1828800" lvl="1" indent="-1371600">
              <a:buNone/>
            </a:pPr>
            <a:r>
              <a:rPr lang="en-GB" sz="7200" dirty="0">
                <a:latin typeface="Constantia" pitchFamily="18" charset="0"/>
              </a:rPr>
              <a:t>2.  </a:t>
            </a:r>
            <a:r>
              <a:rPr lang="en-US" sz="7200" b="1" dirty="0">
                <a:solidFill>
                  <a:srgbClr val="D60093"/>
                </a:solidFill>
                <a:latin typeface="Constantia" pitchFamily="18" charset="0"/>
              </a:rPr>
              <a:t>Release </a:t>
            </a:r>
            <a:r>
              <a:rPr lang="en-US" sz="7200" b="1" dirty="0">
                <a:solidFill>
                  <a:srgbClr val="D60093"/>
                </a:solidFill>
                <a:latin typeface="Constantia" pitchFamily="18" charset="0"/>
              </a:rPr>
              <a:t>of </a:t>
            </a:r>
            <a:r>
              <a:rPr lang="en-US" sz="7200" b="1" dirty="0">
                <a:solidFill>
                  <a:srgbClr val="D60093"/>
                </a:solidFill>
                <a:latin typeface="Constantia" pitchFamily="18" charset="0"/>
              </a:rPr>
              <a:t>aldosterone </a:t>
            </a:r>
            <a:r>
              <a:rPr lang="en-US" sz="7200" b="1" dirty="0">
                <a:solidFill>
                  <a:srgbClr val="D60093"/>
                </a:solidFill>
                <a:latin typeface="Constantia" pitchFamily="18" charset="0"/>
              </a:rPr>
              <a:t>from the </a:t>
            </a:r>
            <a:r>
              <a:rPr lang="en-US" sz="7200" b="1" u="sng" dirty="0">
                <a:solidFill>
                  <a:srgbClr val="D60093"/>
                </a:solidFill>
                <a:latin typeface="Constantia" pitchFamily="18" charset="0"/>
              </a:rPr>
              <a:t>a</a:t>
            </a:r>
            <a:r>
              <a:rPr lang="en-US" sz="7200" b="1" u="sng" dirty="0">
                <a:solidFill>
                  <a:srgbClr val="D60093"/>
                </a:solidFill>
                <a:latin typeface="Constantia" pitchFamily="18" charset="0"/>
              </a:rPr>
              <a:t>drenal </a:t>
            </a:r>
            <a:r>
              <a:rPr lang="en-US" sz="7200" b="1" u="sng" dirty="0">
                <a:solidFill>
                  <a:srgbClr val="D60093"/>
                </a:solidFill>
                <a:latin typeface="Constantia" pitchFamily="18" charset="0"/>
              </a:rPr>
              <a:t>cortex. </a:t>
            </a:r>
            <a:endParaRPr lang="en-US" sz="7200" b="1" u="sng" dirty="0">
              <a:solidFill>
                <a:srgbClr val="D60093"/>
              </a:solidFill>
              <a:latin typeface="Constantia" pitchFamily="18" charset="0"/>
            </a:endParaRPr>
          </a:p>
          <a:p>
            <a:pPr marL="1828800" lvl="1" indent="-1371600">
              <a:buNone/>
            </a:pPr>
            <a:endParaRPr lang="en-US" sz="7200" b="1" dirty="0">
              <a:solidFill>
                <a:srgbClr val="D60093"/>
              </a:solidFill>
              <a:latin typeface="Constantia" pitchFamily="18" charset="0"/>
              <a:sym typeface="Wingdings"/>
            </a:endParaRPr>
          </a:p>
          <a:p>
            <a:pPr marL="1828800" lvl="1" indent="-1371600">
              <a:buNone/>
            </a:pPr>
            <a:r>
              <a:rPr lang="en-US" sz="7200" b="1" dirty="0">
                <a:solidFill>
                  <a:srgbClr val="D60093"/>
                </a:solidFill>
                <a:latin typeface="Constantia" pitchFamily="18" charset="0"/>
                <a:sym typeface="Wingdings"/>
              </a:rPr>
              <a:t>Prevents </a:t>
            </a:r>
            <a:r>
              <a:rPr lang="en-US" sz="7200" b="1" dirty="0">
                <a:solidFill>
                  <a:srgbClr val="D60093"/>
                </a:solidFill>
                <a:latin typeface="Constantia" pitchFamily="18" charset="0"/>
              </a:rPr>
              <a:t>excretion </a:t>
            </a:r>
            <a:r>
              <a:rPr lang="en-US" sz="7200" b="1" dirty="0">
                <a:solidFill>
                  <a:srgbClr val="D60093"/>
                </a:solidFill>
                <a:latin typeface="Constantia" pitchFamily="18" charset="0"/>
              </a:rPr>
              <a:t>of Na+ </a:t>
            </a:r>
            <a:r>
              <a:rPr lang="en-US" sz="7200" b="1" dirty="0">
                <a:solidFill>
                  <a:srgbClr val="D60093"/>
                </a:solidFill>
                <a:latin typeface="Constantia" pitchFamily="18" charset="0"/>
              </a:rPr>
              <a:t>water in kidneys </a:t>
            </a:r>
            <a:r>
              <a:rPr lang="en-US" sz="7200" b="1" dirty="0">
                <a:solidFill>
                  <a:srgbClr val="D60093"/>
                </a:solidFill>
                <a:latin typeface="Constantia" pitchFamily="18" charset="0"/>
                <a:sym typeface="Wingdings"/>
              </a:rPr>
              <a:t></a:t>
            </a:r>
            <a:r>
              <a:rPr lang="en-US" sz="7200" b="1" dirty="0">
                <a:solidFill>
                  <a:srgbClr val="D60093"/>
                </a:solidFill>
                <a:latin typeface="Constantia" pitchFamily="18" charset="0"/>
              </a:rPr>
              <a:t> </a:t>
            </a:r>
            <a:r>
              <a:rPr lang="en-US" sz="7200" b="1" dirty="0">
                <a:solidFill>
                  <a:srgbClr val="D60093"/>
                </a:solidFill>
                <a:latin typeface="Constantia" pitchFamily="18" charset="0"/>
              </a:rPr>
              <a:t>reduce water loss </a:t>
            </a:r>
            <a:r>
              <a:rPr lang="en-US" sz="7200" b="1" dirty="0">
                <a:solidFill>
                  <a:srgbClr val="D60093"/>
                </a:solidFill>
                <a:latin typeface="Constantia" pitchFamily="18" charset="0"/>
              </a:rPr>
              <a:t>from </a:t>
            </a:r>
          </a:p>
          <a:p>
            <a:pPr marL="1828800" lvl="1" indent="-1371600">
              <a:buNone/>
            </a:pPr>
            <a:r>
              <a:rPr lang="en-US" sz="7200" b="1" dirty="0">
                <a:solidFill>
                  <a:srgbClr val="D60093"/>
                </a:solidFill>
                <a:latin typeface="Constantia" pitchFamily="18" charset="0"/>
              </a:rPr>
              <a:t>circulation and this  increases Blood </a:t>
            </a:r>
            <a:r>
              <a:rPr lang="en-US" sz="7200" b="1" dirty="0">
                <a:solidFill>
                  <a:srgbClr val="D60093"/>
                </a:solidFill>
                <a:latin typeface="Constantia" pitchFamily="18" charset="0"/>
              </a:rPr>
              <a:t>Volume </a:t>
            </a:r>
            <a:r>
              <a:rPr lang="en-US" sz="7200" b="1" dirty="0">
                <a:solidFill>
                  <a:srgbClr val="D60093"/>
                </a:solidFill>
                <a:latin typeface="Constantia" pitchFamily="18" charset="0"/>
                <a:sym typeface="Wingdings"/>
              </a:rPr>
              <a:t>which in turn increases </a:t>
            </a:r>
            <a:r>
              <a:rPr lang="en-US" sz="7200" b="1" dirty="0">
                <a:solidFill>
                  <a:srgbClr val="D60093"/>
                </a:solidFill>
                <a:latin typeface="Constantia" pitchFamily="18" charset="0"/>
                <a:sym typeface="Wingdings"/>
              </a:rPr>
              <a:t> </a:t>
            </a:r>
            <a:r>
              <a:rPr lang="en-US" sz="7200" b="1" dirty="0">
                <a:solidFill>
                  <a:srgbClr val="D60093"/>
                </a:solidFill>
                <a:latin typeface="Constantia" pitchFamily="18" charset="0"/>
              </a:rPr>
              <a:t>Blood  Pressure </a:t>
            </a:r>
            <a:r>
              <a:rPr lang="en-US" sz="7200" b="1" dirty="0">
                <a:solidFill>
                  <a:srgbClr val="D60093"/>
                </a:solidFill>
                <a:latin typeface="Constantia" pitchFamily="18" charset="0"/>
                <a:sym typeface="Wingdings"/>
              </a:rPr>
              <a:t></a:t>
            </a:r>
            <a:endParaRPr lang="en-GB" sz="7200" b="1" dirty="0">
              <a:solidFill>
                <a:srgbClr val="D60093"/>
              </a:solidFill>
              <a:latin typeface="Constantia" pitchFamily="18" charset="0"/>
            </a:endParaRPr>
          </a:p>
          <a:p>
            <a:endParaRPr lang="en-GB" dirty="0"/>
          </a:p>
        </p:txBody>
      </p:sp>
      <p:sp>
        <p:nvSpPr>
          <p:cNvPr id="14" name="Rectangle 13"/>
          <p:cNvSpPr/>
          <p:nvPr/>
        </p:nvSpPr>
        <p:spPr>
          <a:xfrm>
            <a:off x="2279576" y="260649"/>
            <a:ext cx="7776864" cy="646331"/>
          </a:xfrm>
          <a:prstGeom prst="rect">
            <a:avLst/>
          </a:prstGeom>
        </p:spPr>
        <p:txBody>
          <a:bodyPr wrap="square">
            <a:spAutoFit/>
          </a:bodyPr>
          <a:lstStyle/>
          <a:p>
            <a:pPr>
              <a:buFontTx/>
              <a:buNone/>
            </a:pPr>
            <a:r>
              <a:rPr lang="en-GB" b="1" dirty="0">
                <a:latin typeface="Constantia" pitchFamily="18" charset="0"/>
              </a:rPr>
              <a:t>Second or Indirect Adaptive Response by  Renin-angiotensin Mechanism</a:t>
            </a:r>
            <a:endParaRPr lang="en-GB" b="1" dirty="0">
              <a:latin typeface="Constantia" pitchFamily="18" charset="0"/>
            </a:endParaRPr>
          </a:p>
        </p:txBody>
      </p:sp>
    </p:spTree>
    <p:extLst>
      <p:ext uri="{BB962C8B-B14F-4D97-AF65-F5344CB8AC3E}">
        <p14:creationId xmlns:p14="http://schemas.microsoft.com/office/powerpoint/2010/main" val="4202025757"/>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87" name="Rectangle 11"/>
          <p:cNvSpPr>
            <a:spLocks noChangeArrowheads="1"/>
          </p:cNvSpPr>
          <p:nvPr/>
        </p:nvSpPr>
        <p:spPr bwMode="auto">
          <a:xfrm>
            <a:off x="1524000" y="4191001"/>
            <a:ext cx="9144000" cy="830997"/>
          </a:xfrm>
          <a:prstGeom prst="rect">
            <a:avLst/>
          </a:prstGeom>
          <a:noFill/>
          <a:ln w="9525">
            <a:noFill/>
            <a:miter lim="800000"/>
            <a:headEnd/>
            <a:tailEnd/>
          </a:ln>
          <a:effectLst/>
        </p:spPr>
        <p:txBody>
          <a:bodyPr>
            <a:spAutoFit/>
          </a:bodyPr>
          <a:lstStyle/>
          <a:p>
            <a:pPr lvl="1" algn="l"/>
            <a:r>
              <a:rPr lang="en-US" sz="2400" b="1" dirty="0">
                <a:solidFill>
                  <a:srgbClr val="C00000"/>
                </a:solidFill>
              </a:rPr>
              <a:t>   </a:t>
            </a:r>
            <a:r>
              <a:rPr lang="en-US" sz="2400" dirty="0">
                <a:solidFill>
                  <a:srgbClr val="C00000"/>
                </a:solidFill>
                <a:latin typeface="Constantia" pitchFamily="18" charset="0"/>
              </a:rPr>
              <a:t>BP* </a:t>
            </a:r>
            <a:r>
              <a:rPr lang="en-US" sz="2400" dirty="0">
                <a:solidFill>
                  <a:srgbClr val="C00000"/>
                </a:solidFill>
                <a:latin typeface="Constantia" pitchFamily="18" charset="0"/>
              </a:rPr>
              <a:t>- Stimulates Cardioinhibitory center </a:t>
            </a:r>
            <a:r>
              <a:rPr lang="en-US" sz="2400" dirty="0">
                <a:solidFill>
                  <a:srgbClr val="C00000"/>
                </a:solidFill>
                <a:latin typeface="Constantia" pitchFamily="18" charset="0"/>
              </a:rPr>
              <a:t>to    heart </a:t>
            </a:r>
            <a:r>
              <a:rPr lang="en-US" sz="2400" dirty="0">
                <a:solidFill>
                  <a:srgbClr val="C00000"/>
                </a:solidFill>
                <a:latin typeface="Constantia" pitchFamily="18" charset="0"/>
              </a:rPr>
              <a:t>rate &amp; Vasomotor center to    diameter. </a:t>
            </a:r>
          </a:p>
        </p:txBody>
      </p:sp>
      <p:sp>
        <p:nvSpPr>
          <p:cNvPr id="75778" name="Rectangle 2"/>
          <p:cNvSpPr>
            <a:spLocks noGrp="1" noChangeArrowheads="1"/>
          </p:cNvSpPr>
          <p:nvPr>
            <p:ph type="title"/>
          </p:nvPr>
        </p:nvSpPr>
        <p:spPr>
          <a:xfrm>
            <a:off x="2209800" y="152400"/>
            <a:ext cx="7772400" cy="1066800"/>
          </a:xfrm>
        </p:spPr>
        <p:txBody>
          <a:bodyPr>
            <a:normAutofit fontScale="90000"/>
          </a:bodyPr>
          <a:lstStyle/>
          <a:p>
            <a:r>
              <a:rPr lang="en-US" b="1" u="sng" dirty="0"/>
              <a:t>Homeostatic Blood Pressure Regulation Mechanisms</a:t>
            </a:r>
          </a:p>
        </p:txBody>
      </p:sp>
      <p:sp>
        <p:nvSpPr>
          <p:cNvPr id="75779" name="Rectangle 3"/>
          <p:cNvSpPr>
            <a:spLocks noGrp="1" noChangeArrowheads="1"/>
          </p:cNvSpPr>
          <p:nvPr>
            <p:ph idx="1"/>
          </p:nvPr>
        </p:nvSpPr>
        <p:spPr>
          <a:xfrm>
            <a:off x="1752600" y="2348880"/>
            <a:ext cx="8229600" cy="1440160"/>
          </a:xfrm>
        </p:spPr>
        <p:txBody>
          <a:bodyPr>
            <a:noAutofit/>
          </a:bodyPr>
          <a:lstStyle/>
          <a:p>
            <a:pPr lvl="2" algn="just">
              <a:buNone/>
            </a:pPr>
            <a:r>
              <a:rPr lang="en-US" b="1" u="sng" dirty="0" smtClean="0">
                <a:solidFill>
                  <a:srgbClr val="1D0282"/>
                </a:solidFill>
              </a:rPr>
              <a:t>Reflex Centers in Medulla </a:t>
            </a:r>
            <a:endParaRPr lang="en-US" b="1" u="sng" dirty="0">
              <a:solidFill>
                <a:srgbClr val="1D0282"/>
              </a:solidFill>
            </a:endParaRPr>
          </a:p>
          <a:p>
            <a:pPr lvl="1"/>
            <a:r>
              <a:rPr lang="en-US" sz="2400" dirty="0"/>
              <a:t>Cardioacceleratory - increases heart rate</a:t>
            </a:r>
          </a:p>
          <a:p>
            <a:pPr lvl="1"/>
            <a:r>
              <a:rPr lang="en-US" sz="2400" dirty="0"/>
              <a:t>Cardioinhibitory - decreases heart rate</a:t>
            </a:r>
          </a:p>
          <a:p>
            <a:pPr lvl="1"/>
            <a:r>
              <a:rPr lang="en-US" sz="2400" dirty="0"/>
              <a:t>Vasomotor - changes diameter of vessels</a:t>
            </a:r>
          </a:p>
        </p:txBody>
      </p:sp>
      <p:sp>
        <p:nvSpPr>
          <p:cNvPr id="75780" name="Rectangle 4"/>
          <p:cNvSpPr>
            <a:spLocks noChangeArrowheads="1"/>
          </p:cNvSpPr>
          <p:nvPr/>
        </p:nvSpPr>
        <p:spPr bwMode="auto">
          <a:xfrm>
            <a:off x="1524000" y="5334000"/>
            <a:ext cx="9144000" cy="1066800"/>
          </a:xfrm>
          <a:prstGeom prst="rect">
            <a:avLst/>
          </a:prstGeom>
          <a:noFill/>
          <a:ln w="9525">
            <a:noFill/>
            <a:miter lim="800000"/>
            <a:headEnd/>
            <a:tailEnd/>
          </a:ln>
          <a:effectLst/>
        </p:spPr>
        <p:txBody>
          <a:bodyPr/>
          <a:lstStyle/>
          <a:p>
            <a:pPr marL="342900" indent="-342900">
              <a:spcBef>
                <a:spcPct val="20000"/>
              </a:spcBef>
            </a:pPr>
            <a:r>
              <a:rPr lang="en-US" sz="2400" b="1" dirty="0"/>
              <a:t>       </a:t>
            </a:r>
            <a:r>
              <a:rPr lang="en-US" sz="2400" dirty="0">
                <a:solidFill>
                  <a:srgbClr val="C00000"/>
                </a:solidFill>
                <a:latin typeface="Constantia" pitchFamily="18" charset="0"/>
              </a:rPr>
              <a:t>BP* </a:t>
            </a:r>
            <a:r>
              <a:rPr lang="en-US" sz="2400" dirty="0">
                <a:solidFill>
                  <a:srgbClr val="C00000"/>
                </a:solidFill>
                <a:latin typeface="Constantia" pitchFamily="18" charset="0"/>
              </a:rPr>
              <a:t>- Stimulates Cardioacceleratory center to     </a:t>
            </a:r>
            <a:r>
              <a:rPr lang="en-US" sz="2400" dirty="0">
                <a:solidFill>
                  <a:srgbClr val="C00000"/>
                </a:solidFill>
                <a:latin typeface="Constantia" pitchFamily="18" charset="0"/>
              </a:rPr>
              <a:t> </a:t>
            </a:r>
            <a:r>
              <a:rPr lang="en-US" sz="2400" dirty="0">
                <a:solidFill>
                  <a:srgbClr val="C00000"/>
                </a:solidFill>
                <a:latin typeface="Constantia" pitchFamily="18" charset="0"/>
              </a:rPr>
              <a:t>heart rate </a:t>
            </a:r>
            <a:r>
              <a:rPr lang="en-US" sz="2400" dirty="0">
                <a:solidFill>
                  <a:srgbClr val="C00000"/>
                </a:solidFill>
                <a:latin typeface="Constantia" pitchFamily="18" charset="0"/>
              </a:rPr>
              <a:t>&amp;</a:t>
            </a:r>
          </a:p>
          <a:p>
            <a:pPr marL="342900" indent="-342900">
              <a:spcBef>
                <a:spcPct val="20000"/>
              </a:spcBef>
            </a:pPr>
            <a:r>
              <a:rPr lang="en-US" sz="2400" dirty="0">
                <a:solidFill>
                  <a:srgbClr val="C00000"/>
                </a:solidFill>
                <a:latin typeface="Constantia" pitchFamily="18" charset="0"/>
              </a:rPr>
              <a:t>	 </a:t>
            </a:r>
            <a:r>
              <a:rPr lang="en-US" sz="2400" dirty="0">
                <a:solidFill>
                  <a:srgbClr val="C00000"/>
                </a:solidFill>
                <a:latin typeface="Constantia" pitchFamily="18" charset="0"/>
              </a:rPr>
              <a:t>Vasomotor center to </a:t>
            </a:r>
            <a:r>
              <a:rPr lang="en-US" sz="2400" b="1" dirty="0">
                <a:solidFill>
                  <a:srgbClr val="C00000"/>
                </a:solidFill>
              </a:rPr>
              <a:t>    </a:t>
            </a:r>
            <a:r>
              <a:rPr lang="en-US" sz="2400" dirty="0">
                <a:solidFill>
                  <a:srgbClr val="C00000"/>
                </a:solidFill>
                <a:latin typeface="Constantia" pitchFamily="18" charset="0"/>
              </a:rPr>
              <a:t>diameter.</a:t>
            </a:r>
          </a:p>
          <a:p>
            <a:pPr marL="742950" lvl="1" indent="-285750">
              <a:spcBef>
                <a:spcPct val="20000"/>
              </a:spcBef>
              <a:buFontTx/>
              <a:buChar char="–"/>
            </a:pPr>
            <a:endParaRPr lang="en-US" sz="2800" b="1" dirty="0"/>
          </a:p>
        </p:txBody>
      </p:sp>
      <p:sp>
        <p:nvSpPr>
          <p:cNvPr id="75781" name="AutoShape 5"/>
          <p:cNvSpPr>
            <a:spLocks noChangeArrowheads="1"/>
          </p:cNvSpPr>
          <p:nvPr/>
        </p:nvSpPr>
        <p:spPr bwMode="auto">
          <a:xfrm>
            <a:off x="2057400" y="4191000"/>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2" name="AutoShape 6"/>
          <p:cNvSpPr>
            <a:spLocks noChangeArrowheads="1"/>
          </p:cNvSpPr>
          <p:nvPr/>
        </p:nvSpPr>
        <p:spPr bwMode="auto">
          <a:xfrm>
            <a:off x="4727848" y="465313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3" name="AutoShape 7"/>
          <p:cNvSpPr>
            <a:spLocks noChangeArrowheads="1"/>
          </p:cNvSpPr>
          <p:nvPr/>
        </p:nvSpPr>
        <p:spPr bwMode="auto">
          <a:xfrm>
            <a:off x="7968208" y="4149080"/>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4" name="AutoShape 8"/>
          <p:cNvSpPr>
            <a:spLocks noChangeArrowheads="1"/>
          </p:cNvSpPr>
          <p:nvPr/>
        </p:nvSpPr>
        <p:spPr bwMode="auto">
          <a:xfrm>
            <a:off x="1919536" y="537321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5" name="AutoShape 9"/>
          <p:cNvSpPr>
            <a:spLocks noChangeArrowheads="1"/>
          </p:cNvSpPr>
          <p:nvPr/>
        </p:nvSpPr>
        <p:spPr bwMode="auto">
          <a:xfrm>
            <a:off x="4655840" y="5733256"/>
            <a:ext cx="228600" cy="457200"/>
          </a:xfrm>
          <a:prstGeom prst="up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75786" name="AutoShape 10"/>
          <p:cNvSpPr>
            <a:spLocks noChangeArrowheads="1"/>
          </p:cNvSpPr>
          <p:nvPr/>
        </p:nvSpPr>
        <p:spPr bwMode="auto">
          <a:xfrm>
            <a:off x="8184232" y="5373216"/>
            <a:ext cx="228600" cy="457200"/>
          </a:xfrm>
          <a:prstGeom prst="downArrow">
            <a:avLst>
              <a:gd name="adj1" fmla="val 50000"/>
              <a:gd name="adj2" fmla="val 50000"/>
            </a:avLst>
          </a:prstGeom>
          <a:solidFill>
            <a:schemeClr val="accent1"/>
          </a:solidFill>
          <a:ln w="9525">
            <a:solidFill>
              <a:schemeClr val="tx1"/>
            </a:solidFill>
            <a:miter lim="800000"/>
            <a:headEnd/>
            <a:tailEnd/>
          </a:ln>
          <a:effectLst/>
        </p:spPr>
        <p:txBody>
          <a:bodyPr wrap="none" anchor="ctr"/>
          <a:lstStyle/>
          <a:p>
            <a:endParaRPr lang="en-GB" dirty="0"/>
          </a:p>
        </p:txBody>
      </p:sp>
      <p:sp>
        <p:nvSpPr>
          <p:cNvPr id="13" name="Rectangle 12"/>
          <p:cNvSpPr/>
          <p:nvPr/>
        </p:nvSpPr>
        <p:spPr>
          <a:xfrm>
            <a:off x="1919536" y="1484785"/>
            <a:ext cx="8064896" cy="701731"/>
          </a:xfrm>
          <a:prstGeom prst="rect">
            <a:avLst/>
          </a:prstGeom>
        </p:spPr>
        <p:txBody>
          <a:bodyPr wrap="square">
            <a:spAutoFit/>
          </a:bodyPr>
          <a:lstStyle/>
          <a:p>
            <a:pPr marL="342900" indent="-342900">
              <a:spcBef>
                <a:spcPct val="20000"/>
              </a:spcBef>
              <a:buFontTx/>
              <a:buChar char="•"/>
            </a:pPr>
            <a:r>
              <a:rPr lang="en-US" b="1" u="sng" dirty="0">
                <a:solidFill>
                  <a:srgbClr val="FF3300"/>
                </a:solidFill>
              </a:rPr>
              <a:t>Baroreceptors</a:t>
            </a:r>
            <a:r>
              <a:rPr lang="en-US" b="1" dirty="0"/>
              <a:t> *  in aortic arch &amp; carotid sinuses: </a:t>
            </a:r>
          </a:p>
          <a:p>
            <a:pPr marL="742950" lvl="1" indent="-285750">
              <a:spcBef>
                <a:spcPct val="20000"/>
              </a:spcBef>
              <a:buFontTx/>
              <a:buChar char="–"/>
            </a:pPr>
            <a:r>
              <a:rPr lang="en-US" b="1" dirty="0"/>
              <a:t>sensitive to changes in blood pressure.</a:t>
            </a:r>
            <a:endParaRPr lang="en-US" b="1" dirty="0"/>
          </a:p>
        </p:txBody>
      </p:sp>
      <p:pic>
        <p:nvPicPr>
          <p:cNvPr id="89090" name="Picture 2"/>
          <p:cNvPicPr>
            <a:picLocks noChangeAspect="1" noChangeArrowheads="1"/>
          </p:cNvPicPr>
          <p:nvPr/>
        </p:nvPicPr>
        <p:blipFill>
          <a:blip r:embed="rId3" cstate="print"/>
          <a:srcRect/>
          <a:stretch>
            <a:fillRect/>
          </a:stretch>
        </p:blipFill>
        <p:spPr bwMode="auto">
          <a:xfrm>
            <a:off x="9002486" y="712981"/>
            <a:ext cx="2476500" cy="2066925"/>
          </a:xfrm>
          <a:prstGeom prst="rect">
            <a:avLst/>
          </a:prstGeom>
          <a:noFill/>
          <a:ln w="9525">
            <a:noFill/>
            <a:miter lim="800000"/>
            <a:headEnd/>
            <a:tailEnd/>
          </a:ln>
        </p:spPr>
      </p:pic>
    </p:spTree>
    <p:extLst>
      <p:ext uri="{BB962C8B-B14F-4D97-AF65-F5344CB8AC3E}">
        <p14:creationId xmlns:p14="http://schemas.microsoft.com/office/powerpoint/2010/main" val="193154226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 calcmode="lin" valueType="num">
                                      <p:cBhvr additive="base">
                                        <p:cTn id="7" dur="5000" fill="hold"/>
                                        <p:tgtEl>
                                          <p:spTgt spid="75779">
                                            <p:txEl>
                                              <p:pRg st="0" end="0"/>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757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75779">
                                            <p:txEl>
                                              <p:pRg st="1" end="1"/>
                                            </p:txEl>
                                          </p:spTgt>
                                        </p:tgtEl>
                                        <p:attrNameLst>
                                          <p:attrName>style.visibility</p:attrName>
                                        </p:attrNameLst>
                                      </p:cBhvr>
                                      <p:to>
                                        <p:strVal val="visible"/>
                                      </p:to>
                                    </p:set>
                                    <p:anim calcmode="lin" valueType="num">
                                      <p:cBhvr additive="base">
                                        <p:cTn id="13" dur="5000" fill="hold"/>
                                        <p:tgtEl>
                                          <p:spTgt spid="75779">
                                            <p:txEl>
                                              <p:pRg st="1" end="1"/>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757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75779">
                                            <p:txEl>
                                              <p:pRg st="2" end="2"/>
                                            </p:txEl>
                                          </p:spTgt>
                                        </p:tgtEl>
                                        <p:attrNameLst>
                                          <p:attrName>style.visibility</p:attrName>
                                        </p:attrNameLst>
                                      </p:cBhvr>
                                      <p:to>
                                        <p:strVal val="visible"/>
                                      </p:to>
                                    </p:set>
                                    <p:anim calcmode="lin" valueType="num">
                                      <p:cBhvr additive="base">
                                        <p:cTn id="19" dur="5000" fill="hold"/>
                                        <p:tgtEl>
                                          <p:spTgt spid="75779">
                                            <p:txEl>
                                              <p:pRg st="2" end="2"/>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757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75779">
                                            <p:txEl>
                                              <p:pRg st="3" end="3"/>
                                            </p:txEl>
                                          </p:spTgt>
                                        </p:tgtEl>
                                        <p:attrNameLst>
                                          <p:attrName>style.visibility</p:attrName>
                                        </p:attrNameLst>
                                      </p:cBhvr>
                                      <p:to>
                                        <p:strVal val="visible"/>
                                      </p:to>
                                    </p:set>
                                    <p:anim calcmode="lin" valueType="num">
                                      <p:cBhvr additive="base">
                                        <p:cTn id="25" dur="5000" fill="hold"/>
                                        <p:tgtEl>
                                          <p:spTgt spid="75779">
                                            <p:txEl>
                                              <p:pRg st="3" end="3"/>
                                            </p:txEl>
                                          </p:spTgt>
                                        </p:tgtEl>
                                        <p:attrNameLst>
                                          <p:attrName>ppt_x</p:attrName>
                                        </p:attrNameLst>
                                      </p:cBhvr>
                                      <p:tavLst>
                                        <p:tav tm="0">
                                          <p:val>
                                            <p:strVal val="#ppt_x"/>
                                          </p:val>
                                        </p:tav>
                                        <p:tav tm="100000">
                                          <p:val>
                                            <p:strVal val="#ppt_x"/>
                                          </p:val>
                                        </p:tav>
                                      </p:tavLst>
                                    </p:anim>
                                    <p:anim calcmode="lin" valueType="num">
                                      <p:cBhvr additive="base">
                                        <p:cTn id="26" dur="5000" fill="hold"/>
                                        <p:tgtEl>
                                          <p:spTgt spid="757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7" presetClass="entr" presetSubtype="4" fill="hold" grpId="0" nodeType="clickEffect">
                                  <p:stCondLst>
                                    <p:cond delay="0"/>
                                  </p:stCondLst>
                                  <p:childTnLst>
                                    <p:set>
                                      <p:cBhvr>
                                        <p:cTn id="30" dur="1" fill="hold">
                                          <p:stCondLst>
                                            <p:cond delay="0"/>
                                          </p:stCondLst>
                                        </p:cTn>
                                        <p:tgtEl>
                                          <p:spTgt spid="75781"/>
                                        </p:tgtEl>
                                        <p:attrNameLst>
                                          <p:attrName>style.visibility</p:attrName>
                                        </p:attrNameLst>
                                      </p:cBhvr>
                                      <p:to>
                                        <p:strVal val="visible"/>
                                      </p:to>
                                    </p:set>
                                    <p:anim calcmode="lin" valueType="num">
                                      <p:cBhvr>
                                        <p:cTn id="31" dur="500" fill="hold"/>
                                        <p:tgtEl>
                                          <p:spTgt spid="75781"/>
                                        </p:tgtEl>
                                        <p:attrNameLst>
                                          <p:attrName>ppt_x</p:attrName>
                                        </p:attrNameLst>
                                      </p:cBhvr>
                                      <p:tavLst>
                                        <p:tav tm="0">
                                          <p:val>
                                            <p:strVal val="#ppt_x"/>
                                          </p:val>
                                        </p:tav>
                                        <p:tav tm="100000">
                                          <p:val>
                                            <p:strVal val="#ppt_x"/>
                                          </p:val>
                                        </p:tav>
                                      </p:tavLst>
                                    </p:anim>
                                    <p:anim calcmode="lin" valueType="num">
                                      <p:cBhvr>
                                        <p:cTn id="32" dur="500" fill="hold"/>
                                        <p:tgtEl>
                                          <p:spTgt spid="75781"/>
                                        </p:tgtEl>
                                        <p:attrNameLst>
                                          <p:attrName>ppt_y</p:attrName>
                                        </p:attrNameLst>
                                      </p:cBhvr>
                                      <p:tavLst>
                                        <p:tav tm="0">
                                          <p:val>
                                            <p:strVal val="#ppt_y+#ppt_h/2"/>
                                          </p:val>
                                        </p:tav>
                                        <p:tav tm="100000">
                                          <p:val>
                                            <p:strVal val="#ppt_y"/>
                                          </p:val>
                                        </p:tav>
                                      </p:tavLst>
                                    </p:anim>
                                    <p:anim calcmode="lin" valueType="num">
                                      <p:cBhvr>
                                        <p:cTn id="33" dur="500" fill="hold"/>
                                        <p:tgtEl>
                                          <p:spTgt spid="75781"/>
                                        </p:tgtEl>
                                        <p:attrNameLst>
                                          <p:attrName>ppt_w</p:attrName>
                                        </p:attrNameLst>
                                      </p:cBhvr>
                                      <p:tavLst>
                                        <p:tav tm="0">
                                          <p:val>
                                            <p:strVal val="#ppt_w"/>
                                          </p:val>
                                        </p:tav>
                                        <p:tav tm="100000">
                                          <p:val>
                                            <p:strVal val="#ppt_w"/>
                                          </p:val>
                                        </p:tav>
                                      </p:tavLst>
                                    </p:anim>
                                    <p:anim calcmode="lin" valueType="num">
                                      <p:cBhvr>
                                        <p:cTn id="34" dur="500" fill="hold"/>
                                        <p:tgtEl>
                                          <p:spTgt spid="75781"/>
                                        </p:tgtEl>
                                        <p:attrNameLst>
                                          <p:attrName>ppt_h</p:attrName>
                                        </p:attrNameLst>
                                      </p:cBhvr>
                                      <p:tavLst>
                                        <p:tav tm="0">
                                          <p:val>
                                            <p:fltVal val="0"/>
                                          </p:val>
                                        </p:tav>
                                        <p:tav tm="100000">
                                          <p:val>
                                            <p:strVal val="#ppt_h"/>
                                          </p:val>
                                        </p:tav>
                                      </p:tavLst>
                                    </p:anim>
                                  </p:childTnLst>
                                </p:cTn>
                              </p:par>
                            </p:childTnLst>
                          </p:cTn>
                        </p:par>
                      </p:childTnLst>
                    </p:cTn>
                  </p:par>
                  <p:par>
                    <p:cTn id="35" fill="hold">
                      <p:stCondLst>
                        <p:cond delay="indefinite"/>
                      </p:stCondLst>
                      <p:childTnLst>
                        <p:par>
                          <p:cTn id="36" fill="hold">
                            <p:stCondLst>
                              <p:cond delay="0"/>
                            </p:stCondLst>
                            <p:childTnLst>
                              <p:par>
                                <p:cTn id="37" presetID="7" presetClass="entr" presetSubtype="4" fill="hold" grpId="0" nodeType="clickEffect">
                                  <p:stCondLst>
                                    <p:cond delay="0"/>
                                  </p:stCondLst>
                                  <p:childTnLst>
                                    <p:set>
                                      <p:cBhvr>
                                        <p:cTn id="38" dur="1" fill="hold">
                                          <p:stCondLst>
                                            <p:cond delay="0"/>
                                          </p:stCondLst>
                                        </p:cTn>
                                        <p:tgtEl>
                                          <p:spTgt spid="75787"/>
                                        </p:tgtEl>
                                        <p:attrNameLst>
                                          <p:attrName>style.visibility</p:attrName>
                                        </p:attrNameLst>
                                      </p:cBhvr>
                                      <p:to>
                                        <p:strVal val="visible"/>
                                      </p:to>
                                    </p:set>
                                    <p:anim calcmode="lin" valueType="num">
                                      <p:cBhvr additive="base">
                                        <p:cTn id="39" dur="5000" fill="hold"/>
                                        <p:tgtEl>
                                          <p:spTgt spid="75787"/>
                                        </p:tgtEl>
                                        <p:attrNameLst>
                                          <p:attrName>ppt_x</p:attrName>
                                        </p:attrNameLst>
                                      </p:cBhvr>
                                      <p:tavLst>
                                        <p:tav tm="0">
                                          <p:val>
                                            <p:strVal val="#ppt_x"/>
                                          </p:val>
                                        </p:tav>
                                        <p:tav tm="100000">
                                          <p:val>
                                            <p:strVal val="#ppt_x"/>
                                          </p:val>
                                        </p:tav>
                                      </p:tavLst>
                                    </p:anim>
                                    <p:anim calcmode="lin" valueType="num">
                                      <p:cBhvr additive="base">
                                        <p:cTn id="40" dur="5000" fill="hold"/>
                                        <p:tgtEl>
                                          <p:spTgt spid="75787"/>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7" presetClass="entr" presetSubtype="1" fill="hold" grpId="0" nodeType="clickEffect">
                                  <p:stCondLst>
                                    <p:cond delay="0"/>
                                  </p:stCondLst>
                                  <p:childTnLst>
                                    <p:set>
                                      <p:cBhvr>
                                        <p:cTn id="44" dur="1" fill="hold">
                                          <p:stCondLst>
                                            <p:cond delay="0"/>
                                          </p:stCondLst>
                                        </p:cTn>
                                        <p:tgtEl>
                                          <p:spTgt spid="75782"/>
                                        </p:tgtEl>
                                        <p:attrNameLst>
                                          <p:attrName>style.visibility</p:attrName>
                                        </p:attrNameLst>
                                      </p:cBhvr>
                                      <p:to>
                                        <p:strVal val="visible"/>
                                      </p:to>
                                    </p:set>
                                    <p:anim calcmode="lin" valueType="num">
                                      <p:cBhvr>
                                        <p:cTn id="45" dur="500" fill="hold"/>
                                        <p:tgtEl>
                                          <p:spTgt spid="75782"/>
                                        </p:tgtEl>
                                        <p:attrNameLst>
                                          <p:attrName>ppt_x</p:attrName>
                                        </p:attrNameLst>
                                      </p:cBhvr>
                                      <p:tavLst>
                                        <p:tav tm="0">
                                          <p:val>
                                            <p:strVal val="#ppt_x"/>
                                          </p:val>
                                        </p:tav>
                                        <p:tav tm="100000">
                                          <p:val>
                                            <p:strVal val="#ppt_x"/>
                                          </p:val>
                                        </p:tav>
                                      </p:tavLst>
                                    </p:anim>
                                    <p:anim calcmode="lin" valueType="num">
                                      <p:cBhvr>
                                        <p:cTn id="46" dur="500" fill="hold"/>
                                        <p:tgtEl>
                                          <p:spTgt spid="75782"/>
                                        </p:tgtEl>
                                        <p:attrNameLst>
                                          <p:attrName>ppt_y</p:attrName>
                                        </p:attrNameLst>
                                      </p:cBhvr>
                                      <p:tavLst>
                                        <p:tav tm="0">
                                          <p:val>
                                            <p:strVal val="#ppt_y-#ppt_h/2"/>
                                          </p:val>
                                        </p:tav>
                                        <p:tav tm="100000">
                                          <p:val>
                                            <p:strVal val="#ppt_y"/>
                                          </p:val>
                                        </p:tav>
                                      </p:tavLst>
                                    </p:anim>
                                    <p:anim calcmode="lin" valueType="num">
                                      <p:cBhvr>
                                        <p:cTn id="47" dur="500" fill="hold"/>
                                        <p:tgtEl>
                                          <p:spTgt spid="75782"/>
                                        </p:tgtEl>
                                        <p:attrNameLst>
                                          <p:attrName>ppt_w</p:attrName>
                                        </p:attrNameLst>
                                      </p:cBhvr>
                                      <p:tavLst>
                                        <p:tav tm="0">
                                          <p:val>
                                            <p:strVal val="#ppt_w"/>
                                          </p:val>
                                        </p:tav>
                                        <p:tav tm="100000">
                                          <p:val>
                                            <p:strVal val="#ppt_w"/>
                                          </p:val>
                                        </p:tav>
                                      </p:tavLst>
                                    </p:anim>
                                    <p:anim calcmode="lin" valueType="num">
                                      <p:cBhvr>
                                        <p:cTn id="48" dur="500" fill="hold"/>
                                        <p:tgtEl>
                                          <p:spTgt spid="75782"/>
                                        </p:tgtEl>
                                        <p:attrNameLst>
                                          <p:attrName>ppt_h</p:attrName>
                                        </p:attrNameLst>
                                      </p:cBhvr>
                                      <p:tavLst>
                                        <p:tav tm="0">
                                          <p:val>
                                            <p:fltVal val="0"/>
                                          </p:val>
                                        </p:tav>
                                        <p:tav tm="100000">
                                          <p:val>
                                            <p:strVal val="#ppt_h"/>
                                          </p:val>
                                        </p:tav>
                                      </p:tavLst>
                                    </p:anim>
                                  </p:childTnLst>
                                </p:cTn>
                              </p:par>
                            </p:childTnLst>
                          </p:cTn>
                        </p:par>
                      </p:childTnLst>
                    </p:cTn>
                  </p:par>
                  <p:par>
                    <p:cTn id="49" fill="hold">
                      <p:stCondLst>
                        <p:cond delay="indefinite"/>
                      </p:stCondLst>
                      <p:childTnLst>
                        <p:par>
                          <p:cTn id="50" fill="hold">
                            <p:stCondLst>
                              <p:cond delay="0"/>
                            </p:stCondLst>
                            <p:childTnLst>
                              <p:par>
                                <p:cTn id="51" presetID="17" presetClass="entr" presetSubtype="4" fill="hold" grpId="0" nodeType="clickEffect">
                                  <p:stCondLst>
                                    <p:cond delay="0"/>
                                  </p:stCondLst>
                                  <p:childTnLst>
                                    <p:set>
                                      <p:cBhvr>
                                        <p:cTn id="52" dur="1" fill="hold">
                                          <p:stCondLst>
                                            <p:cond delay="0"/>
                                          </p:stCondLst>
                                        </p:cTn>
                                        <p:tgtEl>
                                          <p:spTgt spid="75783"/>
                                        </p:tgtEl>
                                        <p:attrNameLst>
                                          <p:attrName>style.visibility</p:attrName>
                                        </p:attrNameLst>
                                      </p:cBhvr>
                                      <p:to>
                                        <p:strVal val="visible"/>
                                      </p:to>
                                    </p:set>
                                    <p:anim calcmode="lin" valueType="num">
                                      <p:cBhvr>
                                        <p:cTn id="53" dur="500" fill="hold"/>
                                        <p:tgtEl>
                                          <p:spTgt spid="75783"/>
                                        </p:tgtEl>
                                        <p:attrNameLst>
                                          <p:attrName>ppt_x</p:attrName>
                                        </p:attrNameLst>
                                      </p:cBhvr>
                                      <p:tavLst>
                                        <p:tav tm="0">
                                          <p:val>
                                            <p:strVal val="#ppt_x"/>
                                          </p:val>
                                        </p:tav>
                                        <p:tav tm="100000">
                                          <p:val>
                                            <p:strVal val="#ppt_x"/>
                                          </p:val>
                                        </p:tav>
                                      </p:tavLst>
                                    </p:anim>
                                    <p:anim calcmode="lin" valueType="num">
                                      <p:cBhvr>
                                        <p:cTn id="54" dur="500" fill="hold"/>
                                        <p:tgtEl>
                                          <p:spTgt spid="75783"/>
                                        </p:tgtEl>
                                        <p:attrNameLst>
                                          <p:attrName>ppt_y</p:attrName>
                                        </p:attrNameLst>
                                      </p:cBhvr>
                                      <p:tavLst>
                                        <p:tav tm="0">
                                          <p:val>
                                            <p:strVal val="#ppt_y+#ppt_h/2"/>
                                          </p:val>
                                        </p:tav>
                                        <p:tav tm="100000">
                                          <p:val>
                                            <p:strVal val="#ppt_y"/>
                                          </p:val>
                                        </p:tav>
                                      </p:tavLst>
                                    </p:anim>
                                    <p:anim calcmode="lin" valueType="num">
                                      <p:cBhvr>
                                        <p:cTn id="55" dur="500" fill="hold"/>
                                        <p:tgtEl>
                                          <p:spTgt spid="75783"/>
                                        </p:tgtEl>
                                        <p:attrNameLst>
                                          <p:attrName>ppt_w</p:attrName>
                                        </p:attrNameLst>
                                      </p:cBhvr>
                                      <p:tavLst>
                                        <p:tav tm="0">
                                          <p:val>
                                            <p:strVal val="#ppt_w"/>
                                          </p:val>
                                        </p:tav>
                                        <p:tav tm="100000">
                                          <p:val>
                                            <p:strVal val="#ppt_w"/>
                                          </p:val>
                                        </p:tav>
                                      </p:tavLst>
                                    </p:anim>
                                    <p:anim calcmode="lin" valueType="num">
                                      <p:cBhvr>
                                        <p:cTn id="56" dur="500" fill="hold"/>
                                        <p:tgtEl>
                                          <p:spTgt spid="75783"/>
                                        </p:tgtEl>
                                        <p:attrNameLst>
                                          <p:attrName>ppt_h</p:attrName>
                                        </p:attrNameLst>
                                      </p:cBhvr>
                                      <p:tavLst>
                                        <p:tav tm="0">
                                          <p:val>
                                            <p:fltVal val="0"/>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17" presetClass="entr" presetSubtype="1" fill="hold" grpId="0" nodeType="clickEffect">
                                  <p:stCondLst>
                                    <p:cond delay="0"/>
                                  </p:stCondLst>
                                  <p:childTnLst>
                                    <p:set>
                                      <p:cBhvr>
                                        <p:cTn id="60" dur="1" fill="hold">
                                          <p:stCondLst>
                                            <p:cond delay="0"/>
                                          </p:stCondLst>
                                        </p:cTn>
                                        <p:tgtEl>
                                          <p:spTgt spid="75784"/>
                                        </p:tgtEl>
                                        <p:attrNameLst>
                                          <p:attrName>style.visibility</p:attrName>
                                        </p:attrNameLst>
                                      </p:cBhvr>
                                      <p:to>
                                        <p:strVal val="visible"/>
                                      </p:to>
                                    </p:set>
                                    <p:anim calcmode="lin" valueType="num">
                                      <p:cBhvr>
                                        <p:cTn id="61" dur="500" fill="hold"/>
                                        <p:tgtEl>
                                          <p:spTgt spid="75784"/>
                                        </p:tgtEl>
                                        <p:attrNameLst>
                                          <p:attrName>ppt_x</p:attrName>
                                        </p:attrNameLst>
                                      </p:cBhvr>
                                      <p:tavLst>
                                        <p:tav tm="0">
                                          <p:val>
                                            <p:strVal val="#ppt_x"/>
                                          </p:val>
                                        </p:tav>
                                        <p:tav tm="100000">
                                          <p:val>
                                            <p:strVal val="#ppt_x"/>
                                          </p:val>
                                        </p:tav>
                                      </p:tavLst>
                                    </p:anim>
                                    <p:anim calcmode="lin" valueType="num">
                                      <p:cBhvr>
                                        <p:cTn id="62" dur="500" fill="hold"/>
                                        <p:tgtEl>
                                          <p:spTgt spid="75784"/>
                                        </p:tgtEl>
                                        <p:attrNameLst>
                                          <p:attrName>ppt_y</p:attrName>
                                        </p:attrNameLst>
                                      </p:cBhvr>
                                      <p:tavLst>
                                        <p:tav tm="0">
                                          <p:val>
                                            <p:strVal val="#ppt_y-#ppt_h/2"/>
                                          </p:val>
                                        </p:tav>
                                        <p:tav tm="100000">
                                          <p:val>
                                            <p:strVal val="#ppt_y"/>
                                          </p:val>
                                        </p:tav>
                                      </p:tavLst>
                                    </p:anim>
                                    <p:anim calcmode="lin" valueType="num">
                                      <p:cBhvr>
                                        <p:cTn id="63" dur="500" fill="hold"/>
                                        <p:tgtEl>
                                          <p:spTgt spid="75784"/>
                                        </p:tgtEl>
                                        <p:attrNameLst>
                                          <p:attrName>ppt_w</p:attrName>
                                        </p:attrNameLst>
                                      </p:cBhvr>
                                      <p:tavLst>
                                        <p:tav tm="0">
                                          <p:val>
                                            <p:strVal val="#ppt_w"/>
                                          </p:val>
                                        </p:tav>
                                        <p:tav tm="100000">
                                          <p:val>
                                            <p:strVal val="#ppt_w"/>
                                          </p:val>
                                        </p:tav>
                                      </p:tavLst>
                                    </p:anim>
                                    <p:anim calcmode="lin" valueType="num">
                                      <p:cBhvr>
                                        <p:cTn id="64" dur="500" fill="hold"/>
                                        <p:tgtEl>
                                          <p:spTgt spid="75784"/>
                                        </p:tgtEl>
                                        <p:attrNameLst>
                                          <p:attrName>ppt_h</p:attrName>
                                        </p:attrNameLst>
                                      </p:cBhvr>
                                      <p:tavLst>
                                        <p:tav tm="0">
                                          <p:val>
                                            <p:fltVal val="0"/>
                                          </p:val>
                                        </p:tav>
                                        <p:tav tm="100000">
                                          <p:val>
                                            <p:strVal val="#ppt_h"/>
                                          </p:val>
                                        </p:tav>
                                      </p:tavLst>
                                    </p:anim>
                                  </p:childTnLst>
                                </p:cTn>
                              </p:par>
                            </p:childTnLst>
                          </p:cTn>
                        </p:par>
                      </p:childTnLst>
                    </p:cTn>
                  </p:par>
                  <p:par>
                    <p:cTn id="65" fill="hold">
                      <p:stCondLst>
                        <p:cond delay="indefinite"/>
                      </p:stCondLst>
                      <p:childTnLst>
                        <p:par>
                          <p:cTn id="66" fill="hold">
                            <p:stCondLst>
                              <p:cond delay="0"/>
                            </p:stCondLst>
                            <p:childTnLst>
                              <p:par>
                                <p:cTn id="67" presetID="7" presetClass="entr" presetSubtype="4" fill="hold" grpId="0" nodeType="clickEffect">
                                  <p:stCondLst>
                                    <p:cond delay="0"/>
                                  </p:stCondLst>
                                  <p:childTnLst>
                                    <p:set>
                                      <p:cBhvr>
                                        <p:cTn id="68" dur="1" fill="hold">
                                          <p:stCondLst>
                                            <p:cond delay="0"/>
                                          </p:stCondLst>
                                        </p:cTn>
                                        <p:tgtEl>
                                          <p:spTgt spid="75780"/>
                                        </p:tgtEl>
                                        <p:attrNameLst>
                                          <p:attrName>style.visibility</p:attrName>
                                        </p:attrNameLst>
                                      </p:cBhvr>
                                      <p:to>
                                        <p:strVal val="visible"/>
                                      </p:to>
                                    </p:set>
                                    <p:anim calcmode="lin" valueType="num">
                                      <p:cBhvr additive="base">
                                        <p:cTn id="69" dur="5000" fill="hold"/>
                                        <p:tgtEl>
                                          <p:spTgt spid="75780"/>
                                        </p:tgtEl>
                                        <p:attrNameLst>
                                          <p:attrName>ppt_x</p:attrName>
                                        </p:attrNameLst>
                                      </p:cBhvr>
                                      <p:tavLst>
                                        <p:tav tm="0">
                                          <p:val>
                                            <p:strVal val="#ppt_x"/>
                                          </p:val>
                                        </p:tav>
                                        <p:tav tm="100000">
                                          <p:val>
                                            <p:strVal val="#ppt_x"/>
                                          </p:val>
                                        </p:tav>
                                      </p:tavLst>
                                    </p:anim>
                                    <p:anim calcmode="lin" valueType="num">
                                      <p:cBhvr additive="base">
                                        <p:cTn id="70" dur="5000" fill="hold"/>
                                        <p:tgtEl>
                                          <p:spTgt spid="75780"/>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17" presetClass="entr" presetSubtype="4" fill="hold" grpId="0" nodeType="clickEffect">
                                  <p:stCondLst>
                                    <p:cond delay="0"/>
                                  </p:stCondLst>
                                  <p:childTnLst>
                                    <p:set>
                                      <p:cBhvr>
                                        <p:cTn id="74" dur="1" fill="hold">
                                          <p:stCondLst>
                                            <p:cond delay="0"/>
                                          </p:stCondLst>
                                        </p:cTn>
                                        <p:tgtEl>
                                          <p:spTgt spid="75785"/>
                                        </p:tgtEl>
                                        <p:attrNameLst>
                                          <p:attrName>style.visibility</p:attrName>
                                        </p:attrNameLst>
                                      </p:cBhvr>
                                      <p:to>
                                        <p:strVal val="visible"/>
                                      </p:to>
                                    </p:set>
                                    <p:anim calcmode="lin" valueType="num">
                                      <p:cBhvr>
                                        <p:cTn id="75" dur="500" fill="hold"/>
                                        <p:tgtEl>
                                          <p:spTgt spid="75785"/>
                                        </p:tgtEl>
                                        <p:attrNameLst>
                                          <p:attrName>ppt_x</p:attrName>
                                        </p:attrNameLst>
                                      </p:cBhvr>
                                      <p:tavLst>
                                        <p:tav tm="0">
                                          <p:val>
                                            <p:strVal val="#ppt_x"/>
                                          </p:val>
                                        </p:tav>
                                        <p:tav tm="100000">
                                          <p:val>
                                            <p:strVal val="#ppt_x"/>
                                          </p:val>
                                        </p:tav>
                                      </p:tavLst>
                                    </p:anim>
                                    <p:anim calcmode="lin" valueType="num">
                                      <p:cBhvr>
                                        <p:cTn id="76" dur="500" fill="hold"/>
                                        <p:tgtEl>
                                          <p:spTgt spid="75785"/>
                                        </p:tgtEl>
                                        <p:attrNameLst>
                                          <p:attrName>ppt_y</p:attrName>
                                        </p:attrNameLst>
                                      </p:cBhvr>
                                      <p:tavLst>
                                        <p:tav tm="0">
                                          <p:val>
                                            <p:strVal val="#ppt_y+#ppt_h/2"/>
                                          </p:val>
                                        </p:tav>
                                        <p:tav tm="100000">
                                          <p:val>
                                            <p:strVal val="#ppt_y"/>
                                          </p:val>
                                        </p:tav>
                                      </p:tavLst>
                                    </p:anim>
                                    <p:anim calcmode="lin" valueType="num">
                                      <p:cBhvr>
                                        <p:cTn id="77" dur="500" fill="hold"/>
                                        <p:tgtEl>
                                          <p:spTgt spid="75785"/>
                                        </p:tgtEl>
                                        <p:attrNameLst>
                                          <p:attrName>ppt_w</p:attrName>
                                        </p:attrNameLst>
                                      </p:cBhvr>
                                      <p:tavLst>
                                        <p:tav tm="0">
                                          <p:val>
                                            <p:strVal val="#ppt_w"/>
                                          </p:val>
                                        </p:tav>
                                        <p:tav tm="100000">
                                          <p:val>
                                            <p:strVal val="#ppt_w"/>
                                          </p:val>
                                        </p:tav>
                                      </p:tavLst>
                                    </p:anim>
                                    <p:anim calcmode="lin" valueType="num">
                                      <p:cBhvr>
                                        <p:cTn id="78" dur="500" fill="hold"/>
                                        <p:tgtEl>
                                          <p:spTgt spid="75785"/>
                                        </p:tgtEl>
                                        <p:attrNameLst>
                                          <p:attrName>ppt_h</p:attrName>
                                        </p:attrNameLst>
                                      </p:cBhvr>
                                      <p:tavLst>
                                        <p:tav tm="0">
                                          <p:val>
                                            <p:fltVal val="0"/>
                                          </p:val>
                                        </p:tav>
                                        <p:tav tm="100000">
                                          <p:val>
                                            <p:strVal val="#ppt_h"/>
                                          </p:val>
                                        </p:tav>
                                      </p:tavLst>
                                    </p:anim>
                                  </p:childTnLst>
                                </p:cTn>
                              </p:par>
                            </p:childTnLst>
                          </p:cTn>
                        </p:par>
                      </p:childTnLst>
                    </p:cTn>
                  </p:par>
                  <p:par>
                    <p:cTn id="79" fill="hold">
                      <p:stCondLst>
                        <p:cond delay="indefinite"/>
                      </p:stCondLst>
                      <p:childTnLst>
                        <p:par>
                          <p:cTn id="80" fill="hold">
                            <p:stCondLst>
                              <p:cond delay="0"/>
                            </p:stCondLst>
                            <p:childTnLst>
                              <p:par>
                                <p:cTn id="81" presetID="17" presetClass="entr" presetSubtype="1" fill="hold" grpId="0" nodeType="clickEffect">
                                  <p:stCondLst>
                                    <p:cond delay="0"/>
                                  </p:stCondLst>
                                  <p:childTnLst>
                                    <p:set>
                                      <p:cBhvr>
                                        <p:cTn id="82" dur="1" fill="hold">
                                          <p:stCondLst>
                                            <p:cond delay="0"/>
                                          </p:stCondLst>
                                        </p:cTn>
                                        <p:tgtEl>
                                          <p:spTgt spid="75786"/>
                                        </p:tgtEl>
                                        <p:attrNameLst>
                                          <p:attrName>style.visibility</p:attrName>
                                        </p:attrNameLst>
                                      </p:cBhvr>
                                      <p:to>
                                        <p:strVal val="visible"/>
                                      </p:to>
                                    </p:set>
                                    <p:anim calcmode="lin" valueType="num">
                                      <p:cBhvr>
                                        <p:cTn id="83" dur="500" fill="hold"/>
                                        <p:tgtEl>
                                          <p:spTgt spid="75786"/>
                                        </p:tgtEl>
                                        <p:attrNameLst>
                                          <p:attrName>ppt_x</p:attrName>
                                        </p:attrNameLst>
                                      </p:cBhvr>
                                      <p:tavLst>
                                        <p:tav tm="0">
                                          <p:val>
                                            <p:strVal val="#ppt_x"/>
                                          </p:val>
                                        </p:tav>
                                        <p:tav tm="100000">
                                          <p:val>
                                            <p:strVal val="#ppt_x"/>
                                          </p:val>
                                        </p:tav>
                                      </p:tavLst>
                                    </p:anim>
                                    <p:anim calcmode="lin" valueType="num">
                                      <p:cBhvr>
                                        <p:cTn id="84" dur="500" fill="hold"/>
                                        <p:tgtEl>
                                          <p:spTgt spid="75786"/>
                                        </p:tgtEl>
                                        <p:attrNameLst>
                                          <p:attrName>ppt_y</p:attrName>
                                        </p:attrNameLst>
                                      </p:cBhvr>
                                      <p:tavLst>
                                        <p:tav tm="0">
                                          <p:val>
                                            <p:strVal val="#ppt_y-#ppt_h/2"/>
                                          </p:val>
                                        </p:tav>
                                        <p:tav tm="100000">
                                          <p:val>
                                            <p:strVal val="#ppt_y"/>
                                          </p:val>
                                        </p:tav>
                                      </p:tavLst>
                                    </p:anim>
                                    <p:anim calcmode="lin" valueType="num">
                                      <p:cBhvr>
                                        <p:cTn id="85" dur="500" fill="hold"/>
                                        <p:tgtEl>
                                          <p:spTgt spid="75786"/>
                                        </p:tgtEl>
                                        <p:attrNameLst>
                                          <p:attrName>ppt_w</p:attrName>
                                        </p:attrNameLst>
                                      </p:cBhvr>
                                      <p:tavLst>
                                        <p:tav tm="0">
                                          <p:val>
                                            <p:strVal val="#ppt_w"/>
                                          </p:val>
                                        </p:tav>
                                        <p:tav tm="100000">
                                          <p:val>
                                            <p:strVal val="#ppt_w"/>
                                          </p:val>
                                        </p:tav>
                                      </p:tavLst>
                                    </p:anim>
                                    <p:anim calcmode="lin" valueType="num">
                                      <p:cBhvr>
                                        <p:cTn id="86" dur="500" fill="hold"/>
                                        <p:tgtEl>
                                          <p:spTgt spid="7578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7" grpId="0" autoUpdateAnimBg="0"/>
      <p:bldP spid="75779" grpId="0" build="p" bldLvl="2" autoUpdateAnimBg="0"/>
      <p:bldP spid="75780" grpId="0" autoUpdateAnimBg="0"/>
      <p:bldP spid="75781" grpId="0" animBg="1"/>
      <p:bldP spid="75782" grpId="0" animBg="1"/>
      <p:bldP spid="75783" grpId="0" animBg="1"/>
      <p:bldP spid="75784" grpId="0" animBg="1"/>
      <p:bldP spid="75785" grpId="0" animBg="1"/>
      <p:bldP spid="75786"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981200" y="274638"/>
            <a:ext cx="8229600" cy="850900"/>
          </a:xfrm>
        </p:spPr>
        <p:txBody>
          <a:bodyPr/>
          <a:lstStyle/>
          <a:p>
            <a:r>
              <a:rPr lang="en-GB" b="1" dirty="0" smtClean="0">
                <a:solidFill>
                  <a:schemeClr val="accent2"/>
                </a:solidFill>
              </a:rPr>
              <a:t>Anti </a:t>
            </a:r>
            <a:r>
              <a:rPr lang="en-GB" b="1" dirty="0">
                <a:solidFill>
                  <a:schemeClr val="accent2"/>
                </a:solidFill>
              </a:rPr>
              <a:t>Diuretic </a:t>
            </a:r>
            <a:r>
              <a:rPr lang="en-GB" b="1" dirty="0" smtClean="0">
                <a:solidFill>
                  <a:schemeClr val="accent2"/>
                </a:solidFill>
              </a:rPr>
              <a:t>Hormone (ADH) </a:t>
            </a:r>
            <a:endParaRPr lang="en-GB" b="1" dirty="0">
              <a:solidFill>
                <a:schemeClr val="accent2"/>
              </a:solidFill>
            </a:endParaRPr>
          </a:p>
        </p:txBody>
      </p:sp>
      <p:sp>
        <p:nvSpPr>
          <p:cNvPr id="43011" name="Rectangle 3"/>
          <p:cNvSpPr>
            <a:spLocks noGrp="1" noChangeArrowheads="1"/>
          </p:cNvSpPr>
          <p:nvPr>
            <p:ph idx="1"/>
          </p:nvPr>
        </p:nvSpPr>
        <p:spPr>
          <a:xfrm>
            <a:off x="1981200" y="1268761"/>
            <a:ext cx="8229600" cy="4857403"/>
          </a:xfrm>
        </p:spPr>
        <p:txBody>
          <a:bodyPr>
            <a:normAutofit/>
          </a:bodyPr>
          <a:lstStyle/>
          <a:p>
            <a:pPr algn="just"/>
            <a:r>
              <a:rPr lang="en-GB" dirty="0" smtClean="0"/>
              <a:t>Released from Posterior Pituitary gland in </a:t>
            </a:r>
          </a:p>
          <a:p>
            <a:pPr algn="just">
              <a:buNone/>
            </a:pPr>
            <a:r>
              <a:rPr lang="en-GB" dirty="0" smtClean="0"/>
              <a:t>     response to low blood volume and low BP</a:t>
            </a:r>
          </a:p>
          <a:p>
            <a:pPr algn="just"/>
            <a:endParaRPr lang="en-GB" dirty="0" smtClean="0"/>
          </a:p>
          <a:p>
            <a:pPr algn="just"/>
            <a:r>
              <a:rPr lang="en-GB" dirty="0" smtClean="0"/>
              <a:t>conserves body water by reducing the loss </a:t>
            </a:r>
          </a:p>
          <a:p>
            <a:pPr algn="just">
              <a:buNone/>
            </a:pPr>
            <a:r>
              <a:rPr lang="en-GB" dirty="0" smtClean="0"/>
              <a:t>    of water in urine</a:t>
            </a:r>
            <a:endParaRPr lang="en-GB" dirty="0">
              <a:solidFill>
                <a:srgbClr val="FF0000"/>
              </a:solidFill>
            </a:endParaRPr>
          </a:p>
          <a:p>
            <a:pPr algn="just"/>
            <a:endParaRPr lang="en-GB" dirty="0" smtClean="0"/>
          </a:p>
          <a:p>
            <a:pPr algn="just"/>
            <a:r>
              <a:rPr lang="en-GB" dirty="0" smtClean="0"/>
              <a:t>vasoconstriction </a:t>
            </a:r>
            <a:r>
              <a:rPr lang="en-GB" dirty="0"/>
              <a:t>of mainly </a:t>
            </a:r>
            <a:r>
              <a:rPr lang="en-GB" dirty="0" err="1" smtClean="0"/>
              <a:t>Splanchnic</a:t>
            </a:r>
            <a:endParaRPr lang="en-GB" dirty="0"/>
          </a:p>
          <a:p>
            <a:pPr algn="just">
              <a:buNone/>
            </a:pPr>
            <a:r>
              <a:rPr lang="en-GB" dirty="0"/>
              <a:t> </a:t>
            </a:r>
            <a:r>
              <a:rPr lang="en-GB" dirty="0" smtClean="0"/>
              <a:t>   circulation </a:t>
            </a:r>
            <a:r>
              <a:rPr lang="en-GB" dirty="0"/>
              <a:t>&amp; fluid retention</a:t>
            </a:r>
          </a:p>
        </p:txBody>
      </p:sp>
    </p:spTree>
    <p:extLst>
      <p:ext uri="{BB962C8B-B14F-4D97-AF65-F5344CB8AC3E}">
        <p14:creationId xmlns:p14="http://schemas.microsoft.com/office/powerpoint/2010/main" val="3806670327"/>
      </p:ext>
    </p:extLst>
  </p:cSld>
  <p:clrMapOvr>
    <a:masterClrMapping/>
  </p:clrMapOvr>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Atrial Natriuretic Peptide (ANP)- </a:t>
            </a:r>
            <a:endParaRPr lang="en-GB" dirty="0"/>
          </a:p>
        </p:txBody>
      </p:sp>
      <p:sp>
        <p:nvSpPr>
          <p:cNvPr id="3" name="Content Placeholder 2"/>
          <p:cNvSpPr>
            <a:spLocks noGrp="1"/>
          </p:cNvSpPr>
          <p:nvPr>
            <p:ph idx="1"/>
          </p:nvPr>
        </p:nvSpPr>
        <p:spPr/>
        <p:txBody>
          <a:bodyPr/>
          <a:lstStyle/>
          <a:p>
            <a:endParaRPr lang="en-GB" dirty="0" smtClean="0"/>
          </a:p>
          <a:p>
            <a:pPr>
              <a:buFont typeface="Wingdings" pitchFamily="2" charset="2"/>
              <a:buChar char="q"/>
            </a:pPr>
            <a:r>
              <a:rPr lang="en-GB" dirty="0" smtClean="0"/>
              <a:t>	released </a:t>
            </a:r>
            <a:r>
              <a:rPr lang="en-GB" dirty="0"/>
              <a:t>from the atria by large atrial </a:t>
            </a:r>
            <a:r>
              <a:rPr lang="en-GB" dirty="0" smtClean="0"/>
              <a:t>stretch</a:t>
            </a:r>
          </a:p>
          <a:p>
            <a:pPr>
              <a:buNone/>
            </a:pPr>
            <a:r>
              <a:rPr lang="en-GB" dirty="0" smtClean="0"/>
              <a:t>	</a:t>
            </a:r>
          </a:p>
          <a:p>
            <a:pPr>
              <a:buFont typeface="Wingdings" pitchFamily="2" charset="2"/>
              <a:buChar char="q"/>
            </a:pPr>
            <a:r>
              <a:rPr lang="en-GB" dirty="0"/>
              <a:t>	</a:t>
            </a:r>
            <a:r>
              <a:rPr lang="en-GB" dirty="0" smtClean="0"/>
              <a:t>Produces </a:t>
            </a:r>
            <a:r>
              <a:rPr lang="en-GB" dirty="0"/>
              <a:t>diuretic responses from kidney, also vasodilation and decrease in renin release.</a:t>
            </a:r>
          </a:p>
        </p:txBody>
      </p:sp>
    </p:spTree>
    <p:extLst>
      <p:ext uri="{BB962C8B-B14F-4D97-AF65-F5344CB8AC3E}">
        <p14:creationId xmlns:p14="http://schemas.microsoft.com/office/powerpoint/2010/main" val="3070080274"/>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2413338"/>
            <a:ext cx="6096000" cy="2031325"/>
          </a:xfrm>
          <a:prstGeom prst="rect">
            <a:avLst/>
          </a:prstGeom>
        </p:spPr>
        <p:txBody>
          <a:bodyPr>
            <a:spAutoFit/>
          </a:bodyPr>
          <a:lstStyle/>
          <a:p>
            <a:r>
              <a:rPr lang="en-GB" dirty="0">
                <a:solidFill>
                  <a:srgbClr val="222222"/>
                </a:solidFill>
                <a:latin typeface="arial" panose="020B0604020202020204" pitchFamily="34" charset="0"/>
              </a:rPr>
              <a:t>Frank–Starling law</a:t>
            </a:r>
          </a:p>
          <a:p>
            <a:r>
              <a:rPr lang="en-GB" dirty="0">
                <a:solidFill>
                  <a:srgbClr val="222222"/>
                </a:solidFill>
                <a:latin typeface="arial" panose="020B0604020202020204" pitchFamily="34" charset="0"/>
              </a:rPr>
              <a:t>The Frank–Starling law of the heart represents the relationship between stroke volume and end diastolic volume. The law states that the stroke volume of the heart increases in response to an increase in the volume of blood in the ventricles, before contraction, when all other factors remain constant</a:t>
            </a:r>
            <a:endParaRPr lang="en-GB"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188789159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TotalTime>
  <Words>1960</Words>
  <Application>Microsoft Office PowerPoint</Application>
  <PresentationFormat>Widescreen</PresentationFormat>
  <Paragraphs>397</Paragraphs>
  <Slides>55</Slides>
  <Notes>30</Notes>
  <HiddenSlides>0</HiddenSlides>
  <MMClips>1</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55</vt:i4>
      </vt:variant>
    </vt:vector>
  </HeadingPairs>
  <TitlesOfParts>
    <vt:vector size="69" baseType="lpstr">
      <vt:lpstr>宋体</vt:lpstr>
      <vt:lpstr>Arial</vt:lpstr>
      <vt:lpstr>Calibri</vt:lpstr>
      <vt:lpstr>Century Gothic</vt:lpstr>
      <vt:lpstr>Comic Sans MS</vt:lpstr>
      <vt:lpstr>Constantia</vt:lpstr>
      <vt:lpstr>Times New Roman</vt:lpstr>
      <vt:lpstr>Verdana</vt:lpstr>
      <vt:lpstr>Wingdings</vt:lpstr>
      <vt:lpstr>Wingdings 3</vt:lpstr>
      <vt:lpstr>幼圆</vt:lpstr>
      <vt:lpstr>Slice</vt:lpstr>
      <vt:lpstr>Document</vt:lpstr>
      <vt:lpstr>Picture</vt:lpstr>
      <vt:lpstr>Blood Pressure</vt:lpstr>
      <vt:lpstr>Learning Outcomes</vt:lpstr>
      <vt:lpstr>PowerPoint Presentation</vt:lpstr>
      <vt:lpstr>Effects of High Blood Pressure on Your Body</vt:lpstr>
      <vt:lpstr>            Effects of High Blood Pressure on Body</vt:lpstr>
      <vt:lpstr>Blood Pressure and Children</vt:lpstr>
      <vt:lpstr>An adult’s blood pressure is considered high when the readings are greater than 140 mm Hg systolic or 90 mm Hg diastolic (BHS, 2004)</vt:lpstr>
      <vt:lpstr>What is Blood Pressure</vt:lpstr>
      <vt:lpstr>What is Blood Pressure?</vt:lpstr>
      <vt:lpstr>Arterial Blood Pressure</vt:lpstr>
      <vt:lpstr>Blood Pressure</vt:lpstr>
      <vt:lpstr>PowerPoint Presentation</vt:lpstr>
      <vt:lpstr>PowerPoint Presentation</vt:lpstr>
      <vt:lpstr>PowerPoint Presentation</vt:lpstr>
      <vt:lpstr>Blood Pressure</vt:lpstr>
      <vt:lpstr>   Blood Pressure is  generated by Ventricular Contraction </vt:lpstr>
      <vt:lpstr>PowerPoint Presentation</vt:lpstr>
      <vt:lpstr>How can we measure Blood Pressure?</vt:lpstr>
      <vt:lpstr>Measuring BLOOD PRESSURE </vt:lpstr>
      <vt:lpstr>Blood Pressure</vt:lpstr>
      <vt:lpstr>PowerPoint Presentation</vt:lpstr>
      <vt:lpstr>Function of blood pressure</vt:lpstr>
      <vt:lpstr>Function of blood pressure</vt:lpstr>
      <vt:lpstr>Blood flow through the vessels</vt:lpstr>
      <vt:lpstr>Arterial Blood Pressure the driving force for blood in the circulatory system</vt:lpstr>
      <vt:lpstr>Blood Pressure measurement in adult</vt:lpstr>
      <vt:lpstr>Factors to consider when taking BP measurements</vt:lpstr>
      <vt:lpstr>Factors which influence BP</vt:lpstr>
      <vt:lpstr>Factors influencing blood pressure</vt:lpstr>
      <vt:lpstr>Factors which influence blood pressure</vt:lpstr>
      <vt:lpstr>Cardiac output</vt:lpstr>
      <vt:lpstr>Terms, Definitions &amp; Units</vt:lpstr>
      <vt:lpstr>PowerPoint Presentation</vt:lpstr>
      <vt:lpstr>PowerPoint Presentation</vt:lpstr>
      <vt:lpstr>Preload </vt:lpstr>
      <vt:lpstr>PowerPoint Presentation</vt:lpstr>
      <vt:lpstr>Preload: Factors which influence Venous return to the heart</vt:lpstr>
      <vt:lpstr>Afterload</vt:lpstr>
      <vt:lpstr>Total Peripheral Resistance  (TPR)</vt:lpstr>
      <vt:lpstr>Factors which influence TPR</vt:lpstr>
      <vt:lpstr>Pulse and Mean Arterial Pressures</vt:lpstr>
      <vt:lpstr>Control of Blood Pressure</vt:lpstr>
      <vt:lpstr>PowerPoint Presentation</vt:lpstr>
      <vt:lpstr>MECHANISMS OF B/P CONTROL</vt:lpstr>
      <vt:lpstr>Control of Blood Pressure</vt:lpstr>
      <vt:lpstr>PowerPoint Presentation</vt:lpstr>
      <vt:lpstr>PowerPoint Presentation</vt:lpstr>
      <vt:lpstr>Vasoconstrictors and Vasodilators</vt:lpstr>
      <vt:lpstr>Cardiovascular centers of the brainstem </vt:lpstr>
      <vt:lpstr>PowerPoint Presentation</vt:lpstr>
      <vt:lpstr> </vt:lpstr>
      <vt:lpstr>Homeostatic Blood Pressure Regulation Mechanisms</vt:lpstr>
      <vt:lpstr>Anti Diuretic Hormone (ADH) </vt:lpstr>
      <vt:lpstr>Atrial Natriuretic Peptide (ANP)-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 Pressure</dc:title>
  <dc:creator>Felicity Page</dc:creator>
  <cp:lastModifiedBy>Felicity Page</cp:lastModifiedBy>
  <cp:revision>3</cp:revision>
  <dcterms:created xsi:type="dcterms:W3CDTF">2018-10-26T14:42:35Z</dcterms:created>
  <dcterms:modified xsi:type="dcterms:W3CDTF">2018-10-26T15:05:45Z</dcterms:modified>
</cp:coreProperties>
</file>