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12"/>
  </p:notesMasterIdLst>
  <p:sldIdLst>
    <p:sldId id="256" r:id="rId2"/>
    <p:sldId id="257" r:id="rId3"/>
    <p:sldId id="258" r:id="rId4"/>
    <p:sldId id="262" r:id="rId5"/>
    <p:sldId id="261" r:id="rId6"/>
    <p:sldId id="263" r:id="rId7"/>
    <p:sldId id="264" r:id="rId8"/>
    <p:sldId id="278" r:id="rId9"/>
    <p:sldId id="279" r:id="rId10"/>
    <p:sldId id="280" r:id="rId11"/>
  </p:sldIdLst>
  <p:sldSz cx="9144000" cy="5143500" type="screen16x9"/>
  <p:notesSz cx="6858000" cy="9144000"/>
  <p:embeddedFontLst>
    <p:embeddedFont>
      <p:font typeface="Montserrat" panose="00000500000000000000" pitchFamily="2" charset="0"/>
      <p:regular r:id="rId13"/>
      <p:bold r:id="rId14"/>
      <p:italic r:id="rId15"/>
      <p:boldItalic r:id="rId16"/>
    </p:embeddedFont>
    <p:embeddedFont>
      <p:font typeface="Raleway"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EC730BF-486E-471B-82D6-E3A71571A7B1}">
  <a:tblStyle styleId="{BEC730BF-486E-471B-82D6-E3A71571A7B1}"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19810F2-5BF4-422F-B701-3A74A3920B4E}"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3109" autoAdjust="0"/>
  </p:normalViewPr>
  <p:slideViewPr>
    <p:cSldViewPr snapToGrid="0">
      <p:cViewPr varScale="1">
        <p:scale>
          <a:sx n="73" d="100"/>
          <a:sy n="73" d="100"/>
        </p:scale>
        <p:origin x="10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diagrams/_rels/data8.xml.rels><?xml version="1.0" encoding="UTF-8" standalone="yes"?>
<Relationships xmlns="http://schemas.openxmlformats.org/package/2006/relationships"><Relationship Id="rId1" Type="http://schemas.openxmlformats.org/officeDocument/2006/relationships/image" Target="../media/image6.png"/></Relationships>
</file>

<file path=ppt/diagrams/_rels/drawing8.xml.rels><?xml version="1.0" encoding="UTF-8" standalone="yes"?>
<Relationships xmlns="http://schemas.openxmlformats.org/package/2006/relationships"><Relationship Id="rId1"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A271E9-27FB-42F3-BFE0-B4273F7B517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FFC9A29-A44E-4736-9CB7-B0FFEDA87BF9}">
      <dgm:prSet/>
      <dgm:spPr/>
      <dgm:t>
        <a:bodyPr/>
        <a:lstStyle/>
        <a:p>
          <a:r>
            <a:rPr lang="en-US" b="1" i="0" dirty="0"/>
            <a:t>The Role and Importance of Quality Service, Hospitality, and Guest Services in the Regent Hotel and resort</a:t>
          </a:r>
          <a:br>
            <a:rPr lang="en-US" b="1" i="0" dirty="0"/>
          </a:br>
          <a:endParaRPr lang="en-US" dirty="0"/>
        </a:p>
      </dgm:t>
    </dgm:pt>
    <dgm:pt modelId="{D0A1B6AD-C72E-45C7-A381-080419016ECA}" type="parTrans" cxnId="{DFD2BC86-CA22-4094-8B63-2D516926F0D7}">
      <dgm:prSet/>
      <dgm:spPr/>
      <dgm:t>
        <a:bodyPr/>
        <a:lstStyle/>
        <a:p>
          <a:endParaRPr lang="en-US"/>
        </a:p>
      </dgm:t>
    </dgm:pt>
    <dgm:pt modelId="{8CE2C9A6-C91E-4A94-BA96-CFF5E856AA8A}" type="sibTrans" cxnId="{DFD2BC86-CA22-4094-8B63-2D516926F0D7}">
      <dgm:prSet/>
      <dgm:spPr/>
      <dgm:t>
        <a:bodyPr/>
        <a:lstStyle/>
        <a:p>
          <a:endParaRPr lang="en-US"/>
        </a:p>
      </dgm:t>
    </dgm:pt>
    <dgm:pt modelId="{EE1A8A60-FF1B-4C62-83FD-58A985F7450F}" type="pres">
      <dgm:prSet presAssocID="{49A271E9-27FB-42F3-BFE0-B4273F7B5172}" presName="linear" presStyleCnt="0">
        <dgm:presLayoutVars>
          <dgm:animLvl val="lvl"/>
          <dgm:resizeHandles val="exact"/>
        </dgm:presLayoutVars>
      </dgm:prSet>
      <dgm:spPr/>
    </dgm:pt>
    <dgm:pt modelId="{7E5E2890-A817-4795-BA0B-59E511C61BA7}" type="pres">
      <dgm:prSet presAssocID="{5FFC9A29-A44E-4736-9CB7-B0FFEDA87BF9}" presName="parentText" presStyleLbl="node1" presStyleIdx="0" presStyleCnt="1" custLinFactNeighborX="-965" custLinFactNeighborY="-73878">
        <dgm:presLayoutVars>
          <dgm:chMax val="0"/>
          <dgm:bulletEnabled val="1"/>
        </dgm:presLayoutVars>
      </dgm:prSet>
      <dgm:spPr/>
    </dgm:pt>
  </dgm:ptLst>
  <dgm:cxnLst>
    <dgm:cxn modelId="{DA718943-48A2-485E-8C7A-A5FD1001AE28}" type="presOf" srcId="{5FFC9A29-A44E-4736-9CB7-B0FFEDA87BF9}" destId="{7E5E2890-A817-4795-BA0B-59E511C61BA7}" srcOrd="0" destOrd="0" presId="urn:microsoft.com/office/officeart/2005/8/layout/vList2"/>
    <dgm:cxn modelId="{1BAF257B-9A6C-48D4-97B9-E459903715FB}" type="presOf" srcId="{49A271E9-27FB-42F3-BFE0-B4273F7B5172}" destId="{EE1A8A60-FF1B-4C62-83FD-58A985F7450F}" srcOrd="0" destOrd="0" presId="urn:microsoft.com/office/officeart/2005/8/layout/vList2"/>
    <dgm:cxn modelId="{DFD2BC86-CA22-4094-8B63-2D516926F0D7}" srcId="{49A271E9-27FB-42F3-BFE0-B4273F7B5172}" destId="{5FFC9A29-A44E-4736-9CB7-B0FFEDA87BF9}" srcOrd="0" destOrd="0" parTransId="{D0A1B6AD-C72E-45C7-A381-080419016ECA}" sibTransId="{8CE2C9A6-C91E-4A94-BA96-CFF5E856AA8A}"/>
    <dgm:cxn modelId="{653DE41E-6F40-4A9A-B2DC-C946A07F20C6}" type="presParOf" srcId="{EE1A8A60-FF1B-4C62-83FD-58A985F7450F}" destId="{7E5E2890-A817-4795-BA0B-59E511C61BA7}"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2CCC40-6774-4302-BEBF-BCEED3586A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C4A4B84-4F97-4B0D-AAEC-F4FDB88D95A6}">
      <dgm:prSet/>
      <dgm:spPr/>
      <dgm:t>
        <a:bodyPr/>
        <a:lstStyle/>
        <a:p>
          <a:r>
            <a:rPr lang="en-US" b="0" i="0"/>
            <a:t>Introduction</a:t>
          </a:r>
          <a:endParaRPr lang="en-US"/>
        </a:p>
      </dgm:t>
    </dgm:pt>
    <dgm:pt modelId="{96F4D039-C460-41DD-86DC-4D0E323B27C6}" type="parTrans" cxnId="{9CE1D20F-22E7-4D9A-A5EE-9A996077DB9F}">
      <dgm:prSet/>
      <dgm:spPr/>
      <dgm:t>
        <a:bodyPr/>
        <a:lstStyle/>
        <a:p>
          <a:endParaRPr lang="en-US"/>
        </a:p>
      </dgm:t>
    </dgm:pt>
    <dgm:pt modelId="{6FB72C50-CF0C-4FE6-8587-F6643B1EC4C4}" type="sibTrans" cxnId="{9CE1D20F-22E7-4D9A-A5EE-9A996077DB9F}">
      <dgm:prSet/>
      <dgm:spPr/>
      <dgm:t>
        <a:bodyPr/>
        <a:lstStyle/>
        <a:p>
          <a:endParaRPr lang="en-US"/>
        </a:p>
      </dgm:t>
    </dgm:pt>
    <dgm:pt modelId="{46D8F7A8-0BD1-4A8B-B5F2-90F0F252D9B4}">
      <dgm:prSet/>
      <dgm:spPr/>
      <dgm:t>
        <a:bodyPr/>
        <a:lstStyle/>
        <a:p>
          <a:r>
            <a:rPr lang="en-US" b="0" i="0"/>
            <a:t>Introducing Regent Hotel and Resorts</a:t>
          </a:r>
          <a:endParaRPr lang="en-US"/>
        </a:p>
      </dgm:t>
    </dgm:pt>
    <dgm:pt modelId="{144E7993-287E-42F9-9EA4-CEEA7D219ED8}" type="parTrans" cxnId="{C2882522-E5D2-4334-8DC7-1922F852D4BA}">
      <dgm:prSet/>
      <dgm:spPr/>
      <dgm:t>
        <a:bodyPr/>
        <a:lstStyle/>
        <a:p>
          <a:endParaRPr lang="en-US"/>
        </a:p>
      </dgm:t>
    </dgm:pt>
    <dgm:pt modelId="{BE9D7969-9313-4ACE-9E69-3E7B27699860}" type="sibTrans" cxnId="{C2882522-E5D2-4334-8DC7-1922F852D4BA}">
      <dgm:prSet/>
      <dgm:spPr/>
      <dgm:t>
        <a:bodyPr/>
        <a:lstStyle/>
        <a:p>
          <a:endParaRPr lang="en-US"/>
        </a:p>
      </dgm:t>
    </dgm:pt>
    <dgm:pt modelId="{80B79C72-658F-4BF7-9250-A99D9617D372}">
      <dgm:prSet/>
      <dgm:spPr/>
      <dgm:t>
        <a:bodyPr/>
        <a:lstStyle/>
        <a:p>
          <a:r>
            <a:rPr lang="en-US" b="0" i="0"/>
            <a:t>Main Consumers</a:t>
          </a:r>
          <a:endParaRPr lang="en-US"/>
        </a:p>
      </dgm:t>
    </dgm:pt>
    <dgm:pt modelId="{82755E02-FE22-4342-AEF3-74C6F21F7B34}" type="parTrans" cxnId="{06FEF00E-095D-4112-8755-8679659B88DE}">
      <dgm:prSet/>
      <dgm:spPr/>
      <dgm:t>
        <a:bodyPr/>
        <a:lstStyle/>
        <a:p>
          <a:endParaRPr lang="en-US"/>
        </a:p>
      </dgm:t>
    </dgm:pt>
    <dgm:pt modelId="{D96F4D10-B936-4522-96BB-6765FC05CCA5}" type="sibTrans" cxnId="{06FEF00E-095D-4112-8755-8679659B88DE}">
      <dgm:prSet/>
      <dgm:spPr/>
      <dgm:t>
        <a:bodyPr/>
        <a:lstStyle/>
        <a:p>
          <a:endParaRPr lang="en-US"/>
        </a:p>
      </dgm:t>
    </dgm:pt>
    <dgm:pt modelId="{73D22C03-2EDB-4B57-83A5-84E4B8250FCB}">
      <dgm:prSet/>
      <dgm:spPr/>
      <dgm:t>
        <a:bodyPr/>
        <a:lstStyle/>
        <a:p>
          <a:r>
            <a:rPr lang="en-US" b="0" i="0"/>
            <a:t>Nature, Scope, and Role of Guest Services and Facilities</a:t>
          </a:r>
          <a:endParaRPr lang="en-US"/>
        </a:p>
      </dgm:t>
    </dgm:pt>
    <dgm:pt modelId="{D68113F3-372E-4A0F-9545-FFCCEBAA037B}" type="parTrans" cxnId="{6A2C0D0B-4820-42EB-BE43-A2AFAC32370D}">
      <dgm:prSet/>
      <dgm:spPr/>
      <dgm:t>
        <a:bodyPr/>
        <a:lstStyle/>
        <a:p>
          <a:endParaRPr lang="en-US"/>
        </a:p>
      </dgm:t>
    </dgm:pt>
    <dgm:pt modelId="{88518831-4013-4BBD-83DD-B15A99A9B72F}" type="sibTrans" cxnId="{6A2C0D0B-4820-42EB-BE43-A2AFAC32370D}">
      <dgm:prSet/>
      <dgm:spPr/>
      <dgm:t>
        <a:bodyPr/>
        <a:lstStyle/>
        <a:p>
          <a:endParaRPr lang="en-US"/>
        </a:p>
      </dgm:t>
    </dgm:pt>
    <dgm:pt modelId="{1F7877A2-B3DE-4BAD-B4D8-72556822B29F}">
      <dgm:prSet/>
      <dgm:spPr/>
      <dgm:t>
        <a:bodyPr/>
        <a:lstStyle/>
        <a:p>
          <a:r>
            <a:rPr lang="en-US" b="0" i="0"/>
            <a:t>The Role and Function of Guest Services:</a:t>
          </a:r>
          <a:endParaRPr lang="en-US"/>
        </a:p>
      </dgm:t>
    </dgm:pt>
    <dgm:pt modelId="{F9277FC8-06D0-4A08-9963-A997142163B6}" type="parTrans" cxnId="{1EA493AA-8B9A-43A8-AA91-44D9B77611F8}">
      <dgm:prSet/>
      <dgm:spPr/>
      <dgm:t>
        <a:bodyPr/>
        <a:lstStyle/>
        <a:p>
          <a:endParaRPr lang="en-US"/>
        </a:p>
      </dgm:t>
    </dgm:pt>
    <dgm:pt modelId="{9A84773B-4D73-46F2-BC15-2828E64E6D81}" type="sibTrans" cxnId="{1EA493AA-8B9A-43A8-AA91-44D9B77611F8}">
      <dgm:prSet/>
      <dgm:spPr/>
      <dgm:t>
        <a:bodyPr/>
        <a:lstStyle/>
        <a:p>
          <a:endParaRPr lang="en-US"/>
        </a:p>
      </dgm:t>
    </dgm:pt>
    <dgm:pt modelId="{099DA29F-55E4-4F58-B72F-2FCB9B09BAE3}">
      <dgm:prSet/>
      <dgm:spPr/>
      <dgm:t>
        <a:bodyPr/>
        <a:lstStyle/>
        <a:p>
          <a:r>
            <a:rPr lang="en-US" b="0" i="0"/>
            <a:t>Importance of Hospitality and Exceeding Guest Expectations</a:t>
          </a:r>
          <a:endParaRPr lang="en-US"/>
        </a:p>
      </dgm:t>
    </dgm:pt>
    <dgm:pt modelId="{6DBC5367-C318-4424-B7B8-154CF8606E7F}" type="parTrans" cxnId="{3016E361-E2BD-43F5-A08A-B66456C61636}">
      <dgm:prSet/>
      <dgm:spPr/>
      <dgm:t>
        <a:bodyPr/>
        <a:lstStyle/>
        <a:p>
          <a:endParaRPr lang="en-US"/>
        </a:p>
      </dgm:t>
    </dgm:pt>
    <dgm:pt modelId="{70AFAF01-241E-4BB6-9766-4059B20DED75}" type="sibTrans" cxnId="{3016E361-E2BD-43F5-A08A-B66456C61636}">
      <dgm:prSet/>
      <dgm:spPr/>
      <dgm:t>
        <a:bodyPr/>
        <a:lstStyle/>
        <a:p>
          <a:endParaRPr lang="en-US"/>
        </a:p>
      </dgm:t>
    </dgm:pt>
    <dgm:pt modelId="{92E045B5-6B17-4B68-9E67-8F3AEC0688A3}">
      <dgm:prSet/>
      <dgm:spPr/>
      <dgm:t>
        <a:bodyPr/>
        <a:lstStyle/>
        <a:p>
          <a:r>
            <a:rPr lang="en-US" b="0" i="0"/>
            <a:t>Conclusion</a:t>
          </a:r>
          <a:endParaRPr lang="en-US"/>
        </a:p>
      </dgm:t>
    </dgm:pt>
    <dgm:pt modelId="{8F68DF8E-F32E-49F6-B69E-630188BD5514}" type="parTrans" cxnId="{270EA73B-6CB4-49C2-BFF4-578389C1EF7D}">
      <dgm:prSet/>
      <dgm:spPr/>
      <dgm:t>
        <a:bodyPr/>
        <a:lstStyle/>
        <a:p>
          <a:endParaRPr lang="en-US"/>
        </a:p>
      </dgm:t>
    </dgm:pt>
    <dgm:pt modelId="{0C43F1F8-BBBE-4E6B-97E7-8C666A5F9747}" type="sibTrans" cxnId="{270EA73B-6CB4-49C2-BFF4-578389C1EF7D}">
      <dgm:prSet/>
      <dgm:spPr/>
      <dgm:t>
        <a:bodyPr/>
        <a:lstStyle/>
        <a:p>
          <a:endParaRPr lang="en-US"/>
        </a:p>
      </dgm:t>
    </dgm:pt>
    <dgm:pt modelId="{DBAF0414-A12B-4F77-A626-3A36DC6B315F}">
      <dgm:prSet/>
      <dgm:spPr/>
      <dgm:t>
        <a:bodyPr/>
        <a:lstStyle/>
        <a:p>
          <a:r>
            <a:rPr lang="en-US" b="0" i="0"/>
            <a:t>References</a:t>
          </a:r>
          <a:endParaRPr lang="en-US"/>
        </a:p>
      </dgm:t>
    </dgm:pt>
    <dgm:pt modelId="{0807EB84-F8DD-47D0-8FF0-600F5CA50216}" type="parTrans" cxnId="{0BC1BE81-9BFD-4174-A598-85E0509BFA8E}">
      <dgm:prSet/>
      <dgm:spPr/>
      <dgm:t>
        <a:bodyPr/>
        <a:lstStyle/>
        <a:p>
          <a:endParaRPr lang="en-US"/>
        </a:p>
      </dgm:t>
    </dgm:pt>
    <dgm:pt modelId="{A1353D29-C96D-4DB6-AB40-7B0A86A31F4E}" type="sibTrans" cxnId="{0BC1BE81-9BFD-4174-A598-85E0509BFA8E}">
      <dgm:prSet/>
      <dgm:spPr/>
      <dgm:t>
        <a:bodyPr/>
        <a:lstStyle/>
        <a:p>
          <a:endParaRPr lang="en-US"/>
        </a:p>
      </dgm:t>
    </dgm:pt>
    <dgm:pt modelId="{E8D060A5-4562-4BFF-A6B8-F6C0C5FD6D16}" type="pres">
      <dgm:prSet presAssocID="{EA2CCC40-6774-4302-BEBF-BCEED3586AA6}" presName="linear" presStyleCnt="0">
        <dgm:presLayoutVars>
          <dgm:animLvl val="lvl"/>
          <dgm:resizeHandles val="exact"/>
        </dgm:presLayoutVars>
      </dgm:prSet>
      <dgm:spPr/>
    </dgm:pt>
    <dgm:pt modelId="{B7E89103-3563-420F-B1BE-5FD9C13EC03B}" type="pres">
      <dgm:prSet presAssocID="{8C4A4B84-4F97-4B0D-AAEC-F4FDB88D95A6}" presName="parentText" presStyleLbl="node1" presStyleIdx="0" presStyleCnt="8">
        <dgm:presLayoutVars>
          <dgm:chMax val="0"/>
          <dgm:bulletEnabled val="1"/>
        </dgm:presLayoutVars>
      </dgm:prSet>
      <dgm:spPr/>
    </dgm:pt>
    <dgm:pt modelId="{793ACF57-69E1-47EE-A0EC-5BB140DC1283}" type="pres">
      <dgm:prSet presAssocID="{6FB72C50-CF0C-4FE6-8587-F6643B1EC4C4}" presName="spacer" presStyleCnt="0"/>
      <dgm:spPr/>
    </dgm:pt>
    <dgm:pt modelId="{892504C7-C77B-4024-B449-6C291D1EBA2D}" type="pres">
      <dgm:prSet presAssocID="{46D8F7A8-0BD1-4A8B-B5F2-90F0F252D9B4}" presName="parentText" presStyleLbl="node1" presStyleIdx="1" presStyleCnt="8">
        <dgm:presLayoutVars>
          <dgm:chMax val="0"/>
          <dgm:bulletEnabled val="1"/>
        </dgm:presLayoutVars>
      </dgm:prSet>
      <dgm:spPr/>
    </dgm:pt>
    <dgm:pt modelId="{1124EE53-BC85-4EE2-853D-7A49BD8B6D6F}" type="pres">
      <dgm:prSet presAssocID="{BE9D7969-9313-4ACE-9E69-3E7B27699860}" presName="spacer" presStyleCnt="0"/>
      <dgm:spPr/>
    </dgm:pt>
    <dgm:pt modelId="{30EF5EDD-4780-4F1C-989D-2277CEBBC97C}" type="pres">
      <dgm:prSet presAssocID="{80B79C72-658F-4BF7-9250-A99D9617D372}" presName="parentText" presStyleLbl="node1" presStyleIdx="2" presStyleCnt="8">
        <dgm:presLayoutVars>
          <dgm:chMax val="0"/>
          <dgm:bulletEnabled val="1"/>
        </dgm:presLayoutVars>
      </dgm:prSet>
      <dgm:spPr/>
    </dgm:pt>
    <dgm:pt modelId="{7F73CD96-F443-4F32-8A54-CADFFEEEFD48}" type="pres">
      <dgm:prSet presAssocID="{D96F4D10-B936-4522-96BB-6765FC05CCA5}" presName="spacer" presStyleCnt="0"/>
      <dgm:spPr/>
    </dgm:pt>
    <dgm:pt modelId="{2A8E5D01-9167-47FE-97EC-29ADCE12E81F}" type="pres">
      <dgm:prSet presAssocID="{73D22C03-2EDB-4B57-83A5-84E4B8250FCB}" presName="parentText" presStyleLbl="node1" presStyleIdx="3" presStyleCnt="8">
        <dgm:presLayoutVars>
          <dgm:chMax val="0"/>
          <dgm:bulletEnabled val="1"/>
        </dgm:presLayoutVars>
      </dgm:prSet>
      <dgm:spPr/>
    </dgm:pt>
    <dgm:pt modelId="{DD197A94-2185-4952-8A29-6B2CE182F36D}" type="pres">
      <dgm:prSet presAssocID="{88518831-4013-4BBD-83DD-B15A99A9B72F}" presName="spacer" presStyleCnt="0"/>
      <dgm:spPr/>
    </dgm:pt>
    <dgm:pt modelId="{F19D6BFF-7FB6-415A-8F49-55221FD916A8}" type="pres">
      <dgm:prSet presAssocID="{1F7877A2-B3DE-4BAD-B4D8-72556822B29F}" presName="parentText" presStyleLbl="node1" presStyleIdx="4" presStyleCnt="8">
        <dgm:presLayoutVars>
          <dgm:chMax val="0"/>
          <dgm:bulletEnabled val="1"/>
        </dgm:presLayoutVars>
      </dgm:prSet>
      <dgm:spPr/>
    </dgm:pt>
    <dgm:pt modelId="{3CFE4AD6-FBA8-4E27-A69C-2FD876EF3A85}" type="pres">
      <dgm:prSet presAssocID="{9A84773B-4D73-46F2-BC15-2828E64E6D81}" presName="spacer" presStyleCnt="0"/>
      <dgm:spPr/>
    </dgm:pt>
    <dgm:pt modelId="{550ADA4E-3426-4602-BBE5-ABDC7ECE59A5}" type="pres">
      <dgm:prSet presAssocID="{099DA29F-55E4-4F58-B72F-2FCB9B09BAE3}" presName="parentText" presStyleLbl="node1" presStyleIdx="5" presStyleCnt="8">
        <dgm:presLayoutVars>
          <dgm:chMax val="0"/>
          <dgm:bulletEnabled val="1"/>
        </dgm:presLayoutVars>
      </dgm:prSet>
      <dgm:spPr/>
    </dgm:pt>
    <dgm:pt modelId="{09ECD72A-CE74-4D70-A9EE-C43EA2630046}" type="pres">
      <dgm:prSet presAssocID="{70AFAF01-241E-4BB6-9766-4059B20DED75}" presName="spacer" presStyleCnt="0"/>
      <dgm:spPr/>
    </dgm:pt>
    <dgm:pt modelId="{00AFB96C-3C0A-4086-8495-3F161AB2DDBE}" type="pres">
      <dgm:prSet presAssocID="{92E045B5-6B17-4B68-9E67-8F3AEC0688A3}" presName="parentText" presStyleLbl="node1" presStyleIdx="6" presStyleCnt="8">
        <dgm:presLayoutVars>
          <dgm:chMax val="0"/>
          <dgm:bulletEnabled val="1"/>
        </dgm:presLayoutVars>
      </dgm:prSet>
      <dgm:spPr/>
    </dgm:pt>
    <dgm:pt modelId="{F37FDFCC-477E-427B-94B6-F64C6E9D70F8}" type="pres">
      <dgm:prSet presAssocID="{0C43F1F8-BBBE-4E6B-97E7-8C666A5F9747}" presName="spacer" presStyleCnt="0"/>
      <dgm:spPr/>
    </dgm:pt>
    <dgm:pt modelId="{C2AB2148-4768-4BD5-94FA-8EF4B107E142}" type="pres">
      <dgm:prSet presAssocID="{DBAF0414-A12B-4F77-A626-3A36DC6B315F}" presName="parentText" presStyleLbl="node1" presStyleIdx="7" presStyleCnt="8">
        <dgm:presLayoutVars>
          <dgm:chMax val="0"/>
          <dgm:bulletEnabled val="1"/>
        </dgm:presLayoutVars>
      </dgm:prSet>
      <dgm:spPr/>
    </dgm:pt>
  </dgm:ptLst>
  <dgm:cxnLst>
    <dgm:cxn modelId="{6A2C0D0B-4820-42EB-BE43-A2AFAC32370D}" srcId="{EA2CCC40-6774-4302-BEBF-BCEED3586AA6}" destId="{73D22C03-2EDB-4B57-83A5-84E4B8250FCB}" srcOrd="3" destOrd="0" parTransId="{D68113F3-372E-4A0F-9545-FFCCEBAA037B}" sibTransId="{88518831-4013-4BBD-83DD-B15A99A9B72F}"/>
    <dgm:cxn modelId="{06FEF00E-095D-4112-8755-8679659B88DE}" srcId="{EA2CCC40-6774-4302-BEBF-BCEED3586AA6}" destId="{80B79C72-658F-4BF7-9250-A99D9617D372}" srcOrd="2" destOrd="0" parTransId="{82755E02-FE22-4342-AEF3-74C6F21F7B34}" sibTransId="{D96F4D10-B936-4522-96BB-6765FC05CCA5}"/>
    <dgm:cxn modelId="{9CE1D20F-22E7-4D9A-A5EE-9A996077DB9F}" srcId="{EA2CCC40-6774-4302-BEBF-BCEED3586AA6}" destId="{8C4A4B84-4F97-4B0D-AAEC-F4FDB88D95A6}" srcOrd="0" destOrd="0" parTransId="{96F4D039-C460-41DD-86DC-4D0E323B27C6}" sibTransId="{6FB72C50-CF0C-4FE6-8587-F6643B1EC4C4}"/>
    <dgm:cxn modelId="{F359BA17-24BC-4665-9F47-E4977057281E}" type="presOf" srcId="{92E045B5-6B17-4B68-9E67-8F3AEC0688A3}" destId="{00AFB96C-3C0A-4086-8495-3F161AB2DDBE}" srcOrd="0" destOrd="0" presId="urn:microsoft.com/office/officeart/2005/8/layout/vList2"/>
    <dgm:cxn modelId="{C2882522-E5D2-4334-8DC7-1922F852D4BA}" srcId="{EA2CCC40-6774-4302-BEBF-BCEED3586AA6}" destId="{46D8F7A8-0BD1-4A8B-B5F2-90F0F252D9B4}" srcOrd="1" destOrd="0" parTransId="{144E7993-287E-42F9-9EA4-CEEA7D219ED8}" sibTransId="{BE9D7969-9313-4ACE-9E69-3E7B27699860}"/>
    <dgm:cxn modelId="{1FF1AF34-5B8B-4F5A-AE13-F663CD1C889E}" type="presOf" srcId="{1F7877A2-B3DE-4BAD-B4D8-72556822B29F}" destId="{F19D6BFF-7FB6-415A-8F49-55221FD916A8}" srcOrd="0" destOrd="0" presId="urn:microsoft.com/office/officeart/2005/8/layout/vList2"/>
    <dgm:cxn modelId="{270EA73B-6CB4-49C2-BFF4-578389C1EF7D}" srcId="{EA2CCC40-6774-4302-BEBF-BCEED3586AA6}" destId="{92E045B5-6B17-4B68-9E67-8F3AEC0688A3}" srcOrd="6" destOrd="0" parTransId="{8F68DF8E-F32E-49F6-B69E-630188BD5514}" sibTransId="{0C43F1F8-BBBE-4E6B-97E7-8C666A5F9747}"/>
    <dgm:cxn modelId="{3016E361-E2BD-43F5-A08A-B66456C61636}" srcId="{EA2CCC40-6774-4302-BEBF-BCEED3586AA6}" destId="{099DA29F-55E4-4F58-B72F-2FCB9B09BAE3}" srcOrd="5" destOrd="0" parTransId="{6DBC5367-C318-4424-B7B8-154CF8606E7F}" sibTransId="{70AFAF01-241E-4BB6-9766-4059B20DED75}"/>
    <dgm:cxn modelId="{EAB63B44-73BC-45E9-B3B2-CD119B52188A}" type="presOf" srcId="{EA2CCC40-6774-4302-BEBF-BCEED3586AA6}" destId="{E8D060A5-4562-4BFF-A6B8-F6C0C5FD6D16}" srcOrd="0" destOrd="0" presId="urn:microsoft.com/office/officeart/2005/8/layout/vList2"/>
    <dgm:cxn modelId="{B9546364-4862-48F3-908E-1785692549E2}" type="presOf" srcId="{46D8F7A8-0BD1-4A8B-B5F2-90F0F252D9B4}" destId="{892504C7-C77B-4024-B449-6C291D1EBA2D}" srcOrd="0" destOrd="0" presId="urn:microsoft.com/office/officeart/2005/8/layout/vList2"/>
    <dgm:cxn modelId="{6C3CD254-7379-4E71-BA42-11EF50FDD332}" type="presOf" srcId="{8C4A4B84-4F97-4B0D-AAEC-F4FDB88D95A6}" destId="{B7E89103-3563-420F-B1BE-5FD9C13EC03B}" srcOrd="0" destOrd="0" presId="urn:microsoft.com/office/officeart/2005/8/layout/vList2"/>
    <dgm:cxn modelId="{0BC1BE81-9BFD-4174-A598-85E0509BFA8E}" srcId="{EA2CCC40-6774-4302-BEBF-BCEED3586AA6}" destId="{DBAF0414-A12B-4F77-A626-3A36DC6B315F}" srcOrd="7" destOrd="0" parTransId="{0807EB84-F8DD-47D0-8FF0-600F5CA50216}" sibTransId="{A1353D29-C96D-4DB6-AB40-7B0A86A31F4E}"/>
    <dgm:cxn modelId="{E4992E8B-2DC7-4354-ABBB-064DD386445A}" type="presOf" srcId="{73D22C03-2EDB-4B57-83A5-84E4B8250FCB}" destId="{2A8E5D01-9167-47FE-97EC-29ADCE12E81F}" srcOrd="0" destOrd="0" presId="urn:microsoft.com/office/officeart/2005/8/layout/vList2"/>
    <dgm:cxn modelId="{1EA493AA-8B9A-43A8-AA91-44D9B77611F8}" srcId="{EA2CCC40-6774-4302-BEBF-BCEED3586AA6}" destId="{1F7877A2-B3DE-4BAD-B4D8-72556822B29F}" srcOrd="4" destOrd="0" parTransId="{F9277FC8-06D0-4A08-9963-A997142163B6}" sibTransId="{9A84773B-4D73-46F2-BC15-2828E64E6D81}"/>
    <dgm:cxn modelId="{E88B56DD-D335-42F5-BE9C-5899D9A64321}" type="presOf" srcId="{80B79C72-658F-4BF7-9250-A99D9617D372}" destId="{30EF5EDD-4780-4F1C-989D-2277CEBBC97C}" srcOrd="0" destOrd="0" presId="urn:microsoft.com/office/officeart/2005/8/layout/vList2"/>
    <dgm:cxn modelId="{195F80E7-FC9B-4AEC-BC40-9680C5F862FA}" type="presOf" srcId="{099DA29F-55E4-4F58-B72F-2FCB9B09BAE3}" destId="{550ADA4E-3426-4602-BBE5-ABDC7ECE59A5}" srcOrd="0" destOrd="0" presId="urn:microsoft.com/office/officeart/2005/8/layout/vList2"/>
    <dgm:cxn modelId="{98B6A5EF-BC3C-4C18-A1E9-7ECD8799DD95}" type="presOf" srcId="{DBAF0414-A12B-4F77-A626-3A36DC6B315F}" destId="{C2AB2148-4768-4BD5-94FA-8EF4B107E142}" srcOrd="0" destOrd="0" presId="urn:microsoft.com/office/officeart/2005/8/layout/vList2"/>
    <dgm:cxn modelId="{754C46F6-FCFC-4CB6-A73C-32B984B20D1B}" type="presParOf" srcId="{E8D060A5-4562-4BFF-A6B8-F6C0C5FD6D16}" destId="{B7E89103-3563-420F-B1BE-5FD9C13EC03B}" srcOrd="0" destOrd="0" presId="urn:microsoft.com/office/officeart/2005/8/layout/vList2"/>
    <dgm:cxn modelId="{9FF185F6-CB59-40FB-9D60-F8B6189C1584}" type="presParOf" srcId="{E8D060A5-4562-4BFF-A6B8-F6C0C5FD6D16}" destId="{793ACF57-69E1-47EE-A0EC-5BB140DC1283}" srcOrd="1" destOrd="0" presId="urn:microsoft.com/office/officeart/2005/8/layout/vList2"/>
    <dgm:cxn modelId="{5D2FA5EA-7258-44DD-A1DF-F577B92CAB9B}" type="presParOf" srcId="{E8D060A5-4562-4BFF-A6B8-F6C0C5FD6D16}" destId="{892504C7-C77B-4024-B449-6C291D1EBA2D}" srcOrd="2" destOrd="0" presId="urn:microsoft.com/office/officeart/2005/8/layout/vList2"/>
    <dgm:cxn modelId="{BAB7D246-03F3-46B7-8A85-B4DE9470409D}" type="presParOf" srcId="{E8D060A5-4562-4BFF-A6B8-F6C0C5FD6D16}" destId="{1124EE53-BC85-4EE2-853D-7A49BD8B6D6F}" srcOrd="3" destOrd="0" presId="urn:microsoft.com/office/officeart/2005/8/layout/vList2"/>
    <dgm:cxn modelId="{C5E506CB-36FC-4051-86AD-DD9846265ECB}" type="presParOf" srcId="{E8D060A5-4562-4BFF-A6B8-F6C0C5FD6D16}" destId="{30EF5EDD-4780-4F1C-989D-2277CEBBC97C}" srcOrd="4" destOrd="0" presId="urn:microsoft.com/office/officeart/2005/8/layout/vList2"/>
    <dgm:cxn modelId="{C9398069-97C9-483C-A9D7-1AB65A57372C}" type="presParOf" srcId="{E8D060A5-4562-4BFF-A6B8-F6C0C5FD6D16}" destId="{7F73CD96-F443-4F32-8A54-CADFFEEEFD48}" srcOrd="5" destOrd="0" presId="urn:microsoft.com/office/officeart/2005/8/layout/vList2"/>
    <dgm:cxn modelId="{8FF0CC65-4837-43B6-9035-5B335D007ED2}" type="presParOf" srcId="{E8D060A5-4562-4BFF-A6B8-F6C0C5FD6D16}" destId="{2A8E5D01-9167-47FE-97EC-29ADCE12E81F}" srcOrd="6" destOrd="0" presId="urn:microsoft.com/office/officeart/2005/8/layout/vList2"/>
    <dgm:cxn modelId="{1721327E-BBB0-4D0E-8125-DF1635484AAD}" type="presParOf" srcId="{E8D060A5-4562-4BFF-A6B8-F6C0C5FD6D16}" destId="{DD197A94-2185-4952-8A29-6B2CE182F36D}" srcOrd="7" destOrd="0" presId="urn:microsoft.com/office/officeart/2005/8/layout/vList2"/>
    <dgm:cxn modelId="{84C3A4EC-C2A4-4462-B540-25CE506395DC}" type="presParOf" srcId="{E8D060A5-4562-4BFF-A6B8-F6C0C5FD6D16}" destId="{F19D6BFF-7FB6-415A-8F49-55221FD916A8}" srcOrd="8" destOrd="0" presId="urn:microsoft.com/office/officeart/2005/8/layout/vList2"/>
    <dgm:cxn modelId="{05888BBF-BC73-429D-B0AE-E7D8EDBFE08F}" type="presParOf" srcId="{E8D060A5-4562-4BFF-A6B8-F6C0C5FD6D16}" destId="{3CFE4AD6-FBA8-4E27-A69C-2FD876EF3A85}" srcOrd="9" destOrd="0" presId="urn:microsoft.com/office/officeart/2005/8/layout/vList2"/>
    <dgm:cxn modelId="{DE2089DF-6E58-4269-9994-A269A89A18CC}" type="presParOf" srcId="{E8D060A5-4562-4BFF-A6B8-F6C0C5FD6D16}" destId="{550ADA4E-3426-4602-BBE5-ABDC7ECE59A5}" srcOrd="10" destOrd="0" presId="urn:microsoft.com/office/officeart/2005/8/layout/vList2"/>
    <dgm:cxn modelId="{34C33BC3-1B72-4DFD-99E8-F2E259DBCF63}" type="presParOf" srcId="{E8D060A5-4562-4BFF-A6B8-F6C0C5FD6D16}" destId="{09ECD72A-CE74-4D70-A9EE-C43EA2630046}" srcOrd="11" destOrd="0" presId="urn:microsoft.com/office/officeart/2005/8/layout/vList2"/>
    <dgm:cxn modelId="{8DD52835-46A5-4DC6-A70B-CC0AA800D430}" type="presParOf" srcId="{E8D060A5-4562-4BFF-A6B8-F6C0C5FD6D16}" destId="{00AFB96C-3C0A-4086-8495-3F161AB2DDBE}" srcOrd="12" destOrd="0" presId="urn:microsoft.com/office/officeart/2005/8/layout/vList2"/>
    <dgm:cxn modelId="{C2ADC881-4529-47C3-A404-FCDA06C40D4A}" type="presParOf" srcId="{E8D060A5-4562-4BFF-A6B8-F6C0C5FD6D16}" destId="{F37FDFCC-477E-427B-94B6-F64C6E9D70F8}" srcOrd="13" destOrd="0" presId="urn:microsoft.com/office/officeart/2005/8/layout/vList2"/>
    <dgm:cxn modelId="{51870082-0697-47AA-B153-3976A27E47C0}" type="presParOf" srcId="{E8D060A5-4562-4BFF-A6B8-F6C0C5FD6D16}" destId="{C2AB2148-4768-4BD5-94FA-8EF4B107E142}"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904C97-F601-4AA9-80AF-65FB96106B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71E7371-A987-42E9-92D8-FDD4EBBC7A96}">
      <dgm:prSet/>
      <dgm:spPr/>
      <dgm:t>
        <a:bodyPr/>
        <a:lstStyle/>
        <a:p>
          <a:r>
            <a:rPr lang="en-US" b="1" i="0" dirty="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dgm:t>
    </dgm:pt>
    <dgm:pt modelId="{C85DFAD8-1D28-42DF-977E-6697026806CF}" type="parTrans" cxnId="{1A90FCD1-D09D-499C-A353-C54A8FED64D4}">
      <dgm:prSet/>
      <dgm:spPr/>
      <dgm:t>
        <a:bodyPr/>
        <a:lstStyle/>
        <a:p>
          <a:endParaRPr lang="en-US"/>
        </a:p>
      </dgm:t>
    </dgm:pt>
    <dgm:pt modelId="{66DF0173-2E12-40AA-87E9-71F6E60B5BF1}" type="sibTrans" cxnId="{1A90FCD1-D09D-499C-A353-C54A8FED64D4}">
      <dgm:prSet/>
      <dgm:spPr/>
      <dgm:t>
        <a:bodyPr/>
        <a:lstStyle/>
        <a:p>
          <a:endParaRPr lang="en-US"/>
        </a:p>
      </dgm:t>
    </dgm:pt>
    <dgm:pt modelId="{2500565B-C7C7-43F1-85D6-7521E8EB5547}" type="pres">
      <dgm:prSet presAssocID="{ED904C97-F601-4AA9-80AF-65FB96106B73}" presName="linear" presStyleCnt="0">
        <dgm:presLayoutVars>
          <dgm:animLvl val="lvl"/>
          <dgm:resizeHandles val="exact"/>
        </dgm:presLayoutVars>
      </dgm:prSet>
      <dgm:spPr/>
    </dgm:pt>
    <dgm:pt modelId="{E1F9B617-370D-4BB3-AD6B-49780B861329}" type="pres">
      <dgm:prSet presAssocID="{271E7371-A987-42E9-92D8-FDD4EBBC7A96}" presName="parentText" presStyleLbl="node1" presStyleIdx="0" presStyleCnt="1">
        <dgm:presLayoutVars>
          <dgm:chMax val="0"/>
          <dgm:bulletEnabled val="1"/>
        </dgm:presLayoutVars>
      </dgm:prSet>
      <dgm:spPr/>
    </dgm:pt>
  </dgm:ptLst>
  <dgm:cxnLst>
    <dgm:cxn modelId="{2F48081F-1871-4BA1-8F25-C64CE6A96C60}" type="presOf" srcId="{ED904C97-F601-4AA9-80AF-65FB96106B73}" destId="{2500565B-C7C7-43F1-85D6-7521E8EB5547}" srcOrd="0" destOrd="0" presId="urn:microsoft.com/office/officeart/2005/8/layout/vList2"/>
    <dgm:cxn modelId="{79353524-3F8C-4A9A-8636-342B15F0284E}" type="presOf" srcId="{271E7371-A987-42E9-92D8-FDD4EBBC7A96}" destId="{E1F9B617-370D-4BB3-AD6B-49780B861329}" srcOrd="0" destOrd="0" presId="urn:microsoft.com/office/officeart/2005/8/layout/vList2"/>
    <dgm:cxn modelId="{1A90FCD1-D09D-499C-A353-C54A8FED64D4}" srcId="{ED904C97-F601-4AA9-80AF-65FB96106B73}" destId="{271E7371-A987-42E9-92D8-FDD4EBBC7A96}" srcOrd="0" destOrd="0" parTransId="{C85DFAD8-1D28-42DF-977E-6697026806CF}" sibTransId="{66DF0173-2E12-40AA-87E9-71F6E60B5BF1}"/>
    <dgm:cxn modelId="{3F10F7E0-8B3C-4F8E-B89F-C6818F0BB34E}" type="presParOf" srcId="{2500565B-C7C7-43F1-85D6-7521E8EB5547}" destId="{E1F9B617-370D-4BB3-AD6B-49780B861329}"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956E3E-E8DD-4953-BB34-CB643AACD22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0CE2006-6024-4A1F-B5D0-CEBA302CFFAD}">
      <dgm:prSet custT="1"/>
      <dgm:spPr/>
      <dgm:t>
        <a:bodyPr/>
        <a:lstStyle/>
        <a:p>
          <a:pPr algn="just"/>
          <a:r>
            <a:rPr lang="en-US" sz="1600" b="1" i="0" dirty="0">
              <a:latin typeface="Times New Roman" panose="02020603050405020304" pitchFamily="18" charset="0"/>
              <a:cs typeface="Times New Roman" panose="02020603050405020304" pitchFamily="18" charset="0"/>
            </a:rPr>
            <a:t>Quality service, hospitality, and guest services have a pivotal impact on the progress of the hotel business. By creating magnificent client encounters, these qualities lead to client bliss, devotion, and good informal. Superior service supports a hotel's or café's standing and upper hand. Guests need tweaked care, opportune answers, and a warm, welcoming climate. An emphasis on great service and guest joy guarantees repeat business, improves pay, and keeps a decent picture inside the profoundly competitive hospitality industry.</a:t>
          </a:r>
          <a:endParaRPr lang="en-US" sz="1600" dirty="0">
            <a:latin typeface="Times New Roman" panose="02020603050405020304" pitchFamily="18" charset="0"/>
            <a:cs typeface="Times New Roman" panose="02020603050405020304" pitchFamily="18" charset="0"/>
          </a:endParaRPr>
        </a:p>
      </dgm:t>
    </dgm:pt>
    <dgm:pt modelId="{FEF997CD-A58A-426D-83AA-FF130C739E31}" type="parTrans" cxnId="{F970078D-4E15-4AF2-B284-2D65ABAF91E4}">
      <dgm:prSet/>
      <dgm:spPr/>
      <dgm:t>
        <a:bodyPr/>
        <a:lstStyle/>
        <a:p>
          <a:endParaRPr lang="en-US"/>
        </a:p>
      </dgm:t>
    </dgm:pt>
    <dgm:pt modelId="{C29B925F-C26E-4C82-B1F3-806D52E631A9}" type="sibTrans" cxnId="{F970078D-4E15-4AF2-B284-2D65ABAF91E4}">
      <dgm:prSet/>
      <dgm:spPr/>
      <dgm:t>
        <a:bodyPr/>
        <a:lstStyle/>
        <a:p>
          <a:endParaRPr lang="en-US"/>
        </a:p>
      </dgm:t>
    </dgm:pt>
    <dgm:pt modelId="{396AA905-FFBF-47E2-BFE3-2BD5970FCA6C}" type="pres">
      <dgm:prSet presAssocID="{C6956E3E-E8DD-4953-BB34-CB643AACD22B}" presName="linear" presStyleCnt="0">
        <dgm:presLayoutVars>
          <dgm:animLvl val="lvl"/>
          <dgm:resizeHandles val="exact"/>
        </dgm:presLayoutVars>
      </dgm:prSet>
      <dgm:spPr/>
    </dgm:pt>
    <dgm:pt modelId="{79116CBF-7317-4B72-BAAF-15317FD5C9CE}" type="pres">
      <dgm:prSet presAssocID="{00CE2006-6024-4A1F-B5D0-CEBA302CFFAD}" presName="parentText" presStyleLbl="node1" presStyleIdx="0" presStyleCnt="1" custScaleY="627192" custLinFactNeighborX="-1271" custLinFactNeighborY="6875">
        <dgm:presLayoutVars>
          <dgm:chMax val="0"/>
          <dgm:bulletEnabled val="1"/>
        </dgm:presLayoutVars>
      </dgm:prSet>
      <dgm:spPr/>
    </dgm:pt>
  </dgm:ptLst>
  <dgm:cxnLst>
    <dgm:cxn modelId="{00580B3F-076C-4991-B040-3B0670F95CF0}" type="presOf" srcId="{00CE2006-6024-4A1F-B5D0-CEBA302CFFAD}" destId="{79116CBF-7317-4B72-BAAF-15317FD5C9CE}" srcOrd="0" destOrd="0" presId="urn:microsoft.com/office/officeart/2005/8/layout/vList2"/>
    <dgm:cxn modelId="{B9048278-D392-48DB-8332-39D3BA6CED1C}" type="presOf" srcId="{C6956E3E-E8DD-4953-BB34-CB643AACD22B}" destId="{396AA905-FFBF-47E2-BFE3-2BD5970FCA6C}" srcOrd="0" destOrd="0" presId="urn:microsoft.com/office/officeart/2005/8/layout/vList2"/>
    <dgm:cxn modelId="{F970078D-4E15-4AF2-B284-2D65ABAF91E4}" srcId="{C6956E3E-E8DD-4953-BB34-CB643AACD22B}" destId="{00CE2006-6024-4A1F-B5D0-CEBA302CFFAD}" srcOrd="0" destOrd="0" parTransId="{FEF997CD-A58A-426D-83AA-FF130C739E31}" sibTransId="{C29B925F-C26E-4C82-B1F3-806D52E631A9}"/>
    <dgm:cxn modelId="{37306ADF-0296-412A-9078-6EB2A07F40D9}" type="presParOf" srcId="{396AA905-FFBF-47E2-BFE3-2BD5970FCA6C}" destId="{79116CBF-7317-4B72-BAAF-15317FD5C9CE}"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ACFA66-541B-445C-9B27-7DB1865D7858}"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EA180AEF-03D7-4AB1-8DD1-32D26CDEAEAC}">
      <dgm:prSet/>
      <dgm:spPr/>
      <dgm:t>
        <a:bodyPr/>
        <a:lstStyle/>
        <a:p>
          <a:r>
            <a:rPr lang="en-US" b="1" i="0" dirty="0"/>
            <a:t>Introducing Regent Hotel and Resorts</a:t>
          </a:r>
          <a:endParaRPr lang="en-US" dirty="0"/>
        </a:p>
      </dgm:t>
    </dgm:pt>
    <dgm:pt modelId="{A70FDA55-BD3A-4EC2-9AAD-3FA427BBEB28}" type="parTrans" cxnId="{CD5F053F-A115-467E-B0E0-2294944CE84D}">
      <dgm:prSet/>
      <dgm:spPr/>
      <dgm:t>
        <a:bodyPr/>
        <a:lstStyle/>
        <a:p>
          <a:endParaRPr lang="en-US"/>
        </a:p>
      </dgm:t>
    </dgm:pt>
    <dgm:pt modelId="{5477E80A-0237-4F79-A9E3-FC561B79ECE9}" type="sibTrans" cxnId="{CD5F053F-A115-467E-B0E0-2294944CE84D}">
      <dgm:prSet/>
      <dgm:spPr/>
      <dgm:t>
        <a:bodyPr/>
        <a:lstStyle/>
        <a:p>
          <a:endParaRPr lang="en-US"/>
        </a:p>
      </dgm:t>
    </dgm:pt>
    <dgm:pt modelId="{725A52C9-4356-48CC-BC12-0A3C14C1B05C}" type="pres">
      <dgm:prSet presAssocID="{E8ACFA66-541B-445C-9B27-7DB1865D7858}" presName="Name0" presStyleCnt="0">
        <dgm:presLayoutVars>
          <dgm:dir/>
          <dgm:resizeHandles val="exact"/>
        </dgm:presLayoutVars>
      </dgm:prSet>
      <dgm:spPr/>
    </dgm:pt>
    <dgm:pt modelId="{E591268D-7801-4BB2-8A30-A43C32625D64}" type="pres">
      <dgm:prSet presAssocID="{EA180AEF-03D7-4AB1-8DD1-32D26CDEAEAC}" presName="node" presStyleLbl="node1" presStyleIdx="0" presStyleCnt="1" custLinFactNeighborX="-6074" custLinFactNeighborY="-788">
        <dgm:presLayoutVars>
          <dgm:bulletEnabled val="1"/>
        </dgm:presLayoutVars>
      </dgm:prSet>
      <dgm:spPr/>
    </dgm:pt>
  </dgm:ptLst>
  <dgm:cxnLst>
    <dgm:cxn modelId="{CD5F053F-A115-467E-B0E0-2294944CE84D}" srcId="{E8ACFA66-541B-445C-9B27-7DB1865D7858}" destId="{EA180AEF-03D7-4AB1-8DD1-32D26CDEAEAC}" srcOrd="0" destOrd="0" parTransId="{A70FDA55-BD3A-4EC2-9AAD-3FA427BBEB28}" sibTransId="{5477E80A-0237-4F79-A9E3-FC561B79ECE9}"/>
    <dgm:cxn modelId="{D916BB70-1EC1-493D-8E9E-691B09CE3FAE}" type="presOf" srcId="{E8ACFA66-541B-445C-9B27-7DB1865D7858}" destId="{725A52C9-4356-48CC-BC12-0A3C14C1B05C}" srcOrd="0" destOrd="0" presId="urn:microsoft.com/office/officeart/2005/8/layout/process1"/>
    <dgm:cxn modelId="{E6BCBCA0-35AF-4A01-8E51-BB7FF657A5D2}" type="presOf" srcId="{EA180AEF-03D7-4AB1-8DD1-32D26CDEAEAC}" destId="{E591268D-7801-4BB2-8A30-A43C32625D64}" srcOrd="0" destOrd="0" presId="urn:microsoft.com/office/officeart/2005/8/layout/process1"/>
    <dgm:cxn modelId="{B95520E9-795D-4B23-A93A-E9EAC246FA44}" type="presParOf" srcId="{725A52C9-4356-48CC-BC12-0A3C14C1B05C}" destId="{E591268D-7801-4BB2-8A30-A43C32625D64}"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1030F3-C122-4578-8B8F-609B75DFEA5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CDE0ECF-F048-4C72-88FC-0A84EB3C58DE}">
      <dgm:prSet/>
      <dgm:spPr/>
      <dgm:t>
        <a:bodyPr/>
        <a:lstStyle/>
        <a:p>
          <a:r>
            <a:rPr lang="en-US" b="0" i="0" dirty="0">
              <a:latin typeface="Times New Roman" panose="02020603050405020304" pitchFamily="18" charset="0"/>
              <a:cs typeface="Times New Roman" panose="02020603050405020304" pitchFamily="18" charset="0"/>
            </a:rPr>
            <a:t>Regent Hotel &amp; Resorts is a </a:t>
          </a:r>
          <a:r>
            <a:rPr lang="en-US" b="0" i="0" dirty="0" err="1">
              <a:latin typeface="Times New Roman" panose="02020603050405020304" pitchFamily="18" charset="0"/>
              <a:cs typeface="Times New Roman" panose="02020603050405020304" pitchFamily="18" charset="0"/>
            </a:rPr>
            <a:t>recognised</a:t>
          </a:r>
          <a:r>
            <a:rPr lang="en-US" b="0" i="0" dirty="0">
              <a:latin typeface="Times New Roman" panose="02020603050405020304" pitchFamily="18" charset="0"/>
              <a:cs typeface="Times New Roman" panose="02020603050405020304" pitchFamily="18" charset="0"/>
            </a:rPr>
            <a:t> brand noted for its commitment to incredible service and dazzling rooms. With a long history spanning many decades, Regent Hotel and Resorts has secured itself as an overall forerunner in the hospitality area </a:t>
          </a:r>
          <a:r>
            <a:rPr lang="en-US" dirty="0">
              <a:effectLst/>
              <a:latin typeface="Times New Roman" panose="02020603050405020304" pitchFamily="18" charset="0"/>
              <a:ea typeface="Calibri" panose="020F0502020204030204" pitchFamily="34" charset="0"/>
            </a:rPr>
            <a:t>(Duy, 2021). </a:t>
          </a:r>
          <a:r>
            <a:rPr lang="en-US" b="0" i="0" dirty="0">
              <a:latin typeface="Times New Roman" panose="02020603050405020304" pitchFamily="18" charset="0"/>
              <a:cs typeface="Times New Roman" panose="02020603050405020304" pitchFamily="18" charset="0"/>
            </a:rPr>
            <a:t>  This presentation tends to </a:t>
          </a:r>
          <a:r>
            <a:rPr lang="en-US" b="0" i="0" dirty="0" err="1">
              <a:latin typeface="Times New Roman" panose="02020603050405020304" pitchFamily="18" charset="0"/>
              <a:cs typeface="Times New Roman" panose="02020603050405020304" pitchFamily="18" charset="0"/>
            </a:rPr>
            <a:t>emphasise</a:t>
          </a:r>
          <a:r>
            <a:rPr lang="en-US" b="0" i="0" dirty="0">
              <a:latin typeface="Times New Roman" panose="02020603050405020304" pitchFamily="18" charset="0"/>
              <a:cs typeface="Times New Roman" panose="02020603050405020304" pitchFamily="18" charset="0"/>
            </a:rPr>
            <a:t> the job and importance of excellent service, hospitality, and guest services provided by Regent Hotel &amp; Resorts.</a:t>
          </a:r>
          <a:endParaRPr lang="en-US" dirty="0">
            <a:latin typeface="Times New Roman" panose="02020603050405020304" pitchFamily="18" charset="0"/>
            <a:cs typeface="Times New Roman" panose="02020603050405020304" pitchFamily="18" charset="0"/>
          </a:endParaRPr>
        </a:p>
      </dgm:t>
    </dgm:pt>
    <dgm:pt modelId="{52D6C537-7860-41C5-9884-DEB46E330F82}" type="parTrans" cxnId="{E72726C8-E1DA-44FD-8D85-63169537C55F}">
      <dgm:prSet/>
      <dgm:spPr/>
      <dgm:t>
        <a:bodyPr/>
        <a:lstStyle/>
        <a:p>
          <a:endParaRPr lang="en-US"/>
        </a:p>
      </dgm:t>
    </dgm:pt>
    <dgm:pt modelId="{EFD97426-DA96-4FF8-9F86-29C2F145D8FB}" type="sibTrans" cxnId="{E72726C8-E1DA-44FD-8D85-63169537C55F}">
      <dgm:prSet/>
      <dgm:spPr/>
      <dgm:t>
        <a:bodyPr/>
        <a:lstStyle/>
        <a:p>
          <a:endParaRPr lang="en-US"/>
        </a:p>
      </dgm:t>
    </dgm:pt>
    <dgm:pt modelId="{F1718EE9-9481-45D5-8A34-233D6E7B2420}" type="pres">
      <dgm:prSet presAssocID="{C31030F3-C122-4578-8B8F-609B75DFEA57}" presName="linear" presStyleCnt="0">
        <dgm:presLayoutVars>
          <dgm:animLvl val="lvl"/>
          <dgm:resizeHandles val="exact"/>
        </dgm:presLayoutVars>
      </dgm:prSet>
      <dgm:spPr/>
    </dgm:pt>
    <dgm:pt modelId="{57C73BC1-B04A-44B7-A2F3-A87542AE3F02}" type="pres">
      <dgm:prSet presAssocID="{ECDE0ECF-F048-4C72-88FC-0A84EB3C58DE}" presName="parentText" presStyleLbl="node1" presStyleIdx="0" presStyleCnt="1">
        <dgm:presLayoutVars>
          <dgm:chMax val="0"/>
          <dgm:bulletEnabled val="1"/>
        </dgm:presLayoutVars>
      </dgm:prSet>
      <dgm:spPr/>
    </dgm:pt>
  </dgm:ptLst>
  <dgm:cxnLst>
    <dgm:cxn modelId="{1B628C11-6D53-43A3-90E9-D5AF286811DE}" type="presOf" srcId="{ECDE0ECF-F048-4C72-88FC-0A84EB3C58DE}" destId="{57C73BC1-B04A-44B7-A2F3-A87542AE3F02}" srcOrd="0" destOrd="0" presId="urn:microsoft.com/office/officeart/2005/8/layout/vList2"/>
    <dgm:cxn modelId="{E72726C8-E1DA-44FD-8D85-63169537C55F}" srcId="{C31030F3-C122-4578-8B8F-609B75DFEA57}" destId="{ECDE0ECF-F048-4C72-88FC-0A84EB3C58DE}" srcOrd="0" destOrd="0" parTransId="{52D6C537-7860-41C5-9884-DEB46E330F82}" sibTransId="{EFD97426-DA96-4FF8-9F86-29C2F145D8FB}"/>
    <dgm:cxn modelId="{5B0B80E3-26B2-4981-B324-E3282EC73787}" type="presOf" srcId="{C31030F3-C122-4578-8B8F-609B75DFEA57}" destId="{F1718EE9-9481-45D5-8A34-233D6E7B2420}" srcOrd="0" destOrd="0" presId="urn:microsoft.com/office/officeart/2005/8/layout/vList2"/>
    <dgm:cxn modelId="{47A7DF3B-83CE-4ABF-9986-A00E9A526EC2}" type="presParOf" srcId="{F1718EE9-9481-45D5-8A34-233D6E7B2420}" destId="{57C73BC1-B04A-44B7-A2F3-A87542AE3F0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C4737C-B858-49BD-B7DD-F05495B198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D88C0D9-A3E6-49D3-B8F9-63D5C3F25D11}">
      <dgm:prSet/>
      <dgm:spPr/>
      <dgm:t>
        <a:bodyPr/>
        <a:lstStyle/>
        <a:p>
          <a:r>
            <a:rPr lang="en-US" b="1" i="0" dirty="0">
              <a:latin typeface="Times New Roman" panose="02020603050405020304" pitchFamily="18" charset="0"/>
              <a:cs typeface="Times New Roman" panose="02020603050405020304" pitchFamily="18" charset="0"/>
            </a:rPr>
            <a:t>Main</a:t>
          </a:r>
          <a:r>
            <a:rPr lang="en-US" b="1" i="0" dirty="0"/>
            <a:t> </a:t>
          </a:r>
          <a:r>
            <a:rPr lang="en-US" b="1" i="0" dirty="0">
              <a:latin typeface="Times New Roman" panose="02020603050405020304" pitchFamily="18" charset="0"/>
              <a:cs typeface="Times New Roman" panose="02020603050405020304" pitchFamily="18" charset="0"/>
            </a:rPr>
            <a:t>Consumers</a:t>
          </a:r>
          <a:endParaRPr lang="en-US" dirty="0">
            <a:latin typeface="Times New Roman" panose="02020603050405020304" pitchFamily="18" charset="0"/>
            <a:cs typeface="Times New Roman" panose="02020603050405020304" pitchFamily="18" charset="0"/>
          </a:endParaRPr>
        </a:p>
      </dgm:t>
    </dgm:pt>
    <dgm:pt modelId="{21FB5FE2-3223-47F5-B1B9-E645C87D42E0}" type="parTrans" cxnId="{7C1FB693-F73D-4480-8AE8-7CE6AF21EB7F}">
      <dgm:prSet/>
      <dgm:spPr/>
      <dgm:t>
        <a:bodyPr/>
        <a:lstStyle/>
        <a:p>
          <a:endParaRPr lang="en-US"/>
        </a:p>
      </dgm:t>
    </dgm:pt>
    <dgm:pt modelId="{61666FAE-AC0A-43A4-91F2-A82401DEF966}" type="sibTrans" cxnId="{7C1FB693-F73D-4480-8AE8-7CE6AF21EB7F}">
      <dgm:prSet/>
      <dgm:spPr/>
      <dgm:t>
        <a:bodyPr/>
        <a:lstStyle/>
        <a:p>
          <a:endParaRPr lang="en-US"/>
        </a:p>
      </dgm:t>
    </dgm:pt>
    <dgm:pt modelId="{8E04967C-46E2-46CC-AFB4-936A8AD353C0}" type="pres">
      <dgm:prSet presAssocID="{61C4737C-B858-49BD-B7DD-F05495B19828}" presName="linear" presStyleCnt="0">
        <dgm:presLayoutVars>
          <dgm:animLvl val="lvl"/>
          <dgm:resizeHandles val="exact"/>
        </dgm:presLayoutVars>
      </dgm:prSet>
      <dgm:spPr/>
    </dgm:pt>
    <dgm:pt modelId="{8396E401-1DBA-4FAE-A93A-D371F0C28C85}" type="pres">
      <dgm:prSet presAssocID="{5D88C0D9-A3E6-49D3-B8F9-63D5C3F25D11}" presName="parentText" presStyleLbl="node1" presStyleIdx="0" presStyleCnt="1">
        <dgm:presLayoutVars>
          <dgm:chMax val="0"/>
          <dgm:bulletEnabled val="1"/>
        </dgm:presLayoutVars>
      </dgm:prSet>
      <dgm:spPr/>
    </dgm:pt>
  </dgm:ptLst>
  <dgm:cxnLst>
    <dgm:cxn modelId="{2490257A-BB76-40E4-A67D-81C19F085F53}" type="presOf" srcId="{61C4737C-B858-49BD-B7DD-F05495B19828}" destId="{8E04967C-46E2-46CC-AFB4-936A8AD353C0}" srcOrd="0" destOrd="0" presId="urn:microsoft.com/office/officeart/2005/8/layout/vList2"/>
    <dgm:cxn modelId="{394B8890-70C3-4060-B3AC-7340685ACDDB}" type="presOf" srcId="{5D88C0D9-A3E6-49D3-B8F9-63D5C3F25D11}" destId="{8396E401-1DBA-4FAE-A93A-D371F0C28C85}" srcOrd="0" destOrd="0" presId="urn:microsoft.com/office/officeart/2005/8/layout/vList2"/>
    <dgm:cxn modelId="{7C1FB693-F73D-4480-8AE8-7CE6AF21EB7F}" srcId="{61C4737C-B858-49BD-B7DD-F05495B19828}" destId="{5D88C0D9-A3E6-49D3-B8F9-63D5C3F25D11}" srcOrd="0" destOrd="0" parTransId="{21FB5FE2-3223-47F5-B1B9-E645C87D42E0}" sibTransId="{61666FAE-AC0A-43A4-91F2-A82401DEF966}"/>
    <dgm:cxn modelId="{6FEA9445-F4FA-4986-9E73-60BC0DADFB4F}" type="presParOf" srcId="{8E04967C-46E2-46CC-AFB4-936A8AD353C0}" destId="{8396E401-1DBA-4FAE-A93A-D371F0C28C85}"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62581B-EEAA-4BA9-A417-1AF77DCAC643}"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36117C62-B11A-44AD-9D92-9DBE90616113}">
      <dgm:prSet/>
      <dgm:spPr/>
      <dgm:t>
        <a:bodyPr/>
        <a:lstStyle/>
        <a:p>
          <a:r>
            <a:rPr lang="en-US" b="0" i="0" dirty="0">
              <a:latin typeface="Times New Roman" panose="02020603050405020304" pitchFamily="18" charset="0"/>
              <a:cs typeface="Times New Roman" panose="02020603050405020304" pitchFamily="18" charset="0"/>
            </a:rPr>
            <a:t>Regent Hotel and Resorts takes special care of a shifted range of clients, including business </a:t>
          </a:r>
          <a:r>
            <a:rPr lang="en-US" b="0" i="0" dirty="0" err="1">
              <a:latin typeface="Times New Roman" panose="02020603050405020304" pitchFamily="18" charset="0"/>
              <a:cs typeface="Times New Roman" panose="02020603050405020304" pitchFamily="18" charset="0"/>
            </a:rPr>
            <a:t>travellers</a:t>
          </a:r>
          <a:r>
            <a:rPr lang="en-US" b="0" i="0" dirty="0">
              <a:latin typeface="Times New Roman" panose="02020603050405020304" pitchFamily="18" charset="0"/>
              <a:cs typeface="Times New Roman" panose="02020603050405020304" pitchFamily="18" charset="0"/>
            </a:rPr>
            <a:t>, leisure </a:t>
          </a:r>
          <a:r>
            <a:rPr lang="en-US" b="0" i="0" dirty="0" err="1">
              <a:latin typeface="Times New Roman" panose="02020603050405020304" pitchFamily="18" charset="0"/>
              <a:cs typeface="Times New Roman" panose="02020603050405020304" pitchFamily="18" charset="0"/>
            </a:rPr>
            <a:t>travellers</a:t>
          </a:r>
          <a:r>
            <a:rPr lang="en-US" b="0" i="0" dirty="0">
              <a:latin typeface="Times New Roman" panose="02020603050405020304" pitchFamily="18" charset="0"/>
              <a:cs typeface="Times New Roman" panose="02020603050405020304" pitchFamily="18" charset="0"/>
            </a:rPr>
            <a:t>, and high-end customers looking for refined experiences. </a:t>
          </a:r>
          <a:endParaRPr lang="en-US" dirty="0">
            <a:latin typeface="Times New Roman" panose="02020603050405020304" pitchFamily="18" charset="0"/>
            <a:cs typeface="Times New Roman" panose="02020603050405020304" pitchFamily="18" charset="0"/>
          </a:endParaRPr>
        </a:p>
      </dgm:t>
    </dgm:pt>
    <dgm:pt modelId="{A5CDEF0A-9603-4CCC-8EB1-DF4B5ACE563A}" type="parTrans" cxnId="{F5E31081-E071-48CB-BA5A-A7C499C4A55C}">
      <dgm:prSet/>
      <dgm:spPr/>
      <dgm:t>
        <a:bodyPr/>
        <a:lstStyle/>
        <a:p>
          <a:endParaRPr lang="en-US"/>
        </a:p>
      </dgm:t>
    </dgm:pt>
    <dgm:pt modelId="{681590DB-13FD-4463-9572-99EEC7447AFA}" type="sibTrans" cxnId="{F5E31081-E071-48CB-BA5A-A7C499C4A55C}">
      <dgm:prSet/>
      <dgm:spPr/>
      <dgm:t>
        <a:bodyPr/>
        <a:lstStyle/>
        <a:p>
          <a:endParaRPr lang="en-US"/>
        </a:p>
      </dgm:t>
    </dgm:pt>
    <dgm:pt modelId="{B38852AC-A6C9-4A4F-A6B3-3FE2F573E399}" type="pres">
      <dgm:prSet presAssocID="{9362581B-EEAA-4BA9-A417-1AF77DCAC643}" presName="linearFlow" presStyleCnt="0">
        <dgm:presLayoutVars>
          <dgm:dir/>
          <dgm:resizeHandles val="exact"/>
        </dgm:presLayoutVars>
      </dgm:prSet>
      <dgm:spPr/>
    </dgm:pt>
    <dgm:pt modelId="{992D81D1-DD9B-426E-99D2-C41D6324A3F8}" type="pres">
      <dgm:prSet presAssocID="{36117C62-B11A-44AD-9D92-9DBE90616113}" presName="composite" presStyleCnt="0"/>
      <dgm:spPr/>
    </dgm:pt>
    <dgm:pt modelId="{130EB3D7-02E2-406D-AFDB-E4E46F7074A5}" type="pres">
      <dgm:prSet presAssocID="{36117C62-B11A-44AD-9D92-9DBE90616113}" presName="imgShp" presStyleLbl="fgImgPlace1" presStyleIdx="0" presStyleCnt="1" custScaleX="104960" custScaleY="107448" custLinFactNeighborX="-17522" custLinFactNeighborY="-1937"/>
      <dgm:spPr>
        <a:blipFill rotWithShape="1">
          <a:blip xmlns:r="http://schemas.openxmlformats.org/officeDocument/2006/relationships" r:embed="rId1"/>
          <a:srcRect/>
          <a:stretch>
            <a:fillRect l="-25000" r="-25000"/>
          </a:stretch>
        </a:blipFill>
      </dgm:spPr>
    </dgm:pt>
    <dgm:pt modelId="{D56588CB-6E39-483C-ABA2-3CE107997DFB}" type="pres">
      <dgm:prSet presAssocID="{36117C62-B11A-44AD-9D92-9DBE90616113}" presName="txShp" presStyleLbl="node1" presStyleIdx="0" presStyleCnt="1" custScaleX="135716" custScaleY="144117" custLinFactNeighborX="22197" custLinFactNeighborY="1999">
        <dgm:presLayoutVars>
          <dgm:bulletEnabled val="1"/>
        </dgm:presLayoutVars>
      </dgm:prSet>
      <dgm:spPr/>
    </dgm:pt>
  </dgm:ptLst>
  <dgm:cxnLst>
    <dgm:cxn modelId="{3F4F9C0F-5872-416C-82E4-929F40C0019F}" type="presOf" srcId="{9362581B-EEAA-4BA9-A417-1AF77DCAC643}" destId="{B38852AC-A6C9-4A4F-A6B3-3FE2F573E399}" srcOrd="0" destOrd="0" presId="urn:microsoft.com/office/officeart/2005/8/layout/vList3"/>
    <dgm:cxn modelId="{F5E31081-E071-48CB-BA5A-A7C499C4A55C}" srcId="{9362581B-EEAA-4BA9-A417-1AF77DCAC643}" destId="{36117C62-B11A-44AD-9D92-9DBE90616113}" srcOrd="0" destOrd="0" parTransId="{A5CDEF0A-9603-4CCC-8EB1-DF4B5ACE563A}" sibTransId="{681590DB-13FD-4463-9572-99EEC7447AFA}"/>
    <dgm:cxn modelId="{430335A5-D5FB-4978-8E29-0E99898E2342}" type="presOf" srcId="{36117C62-B11A-44AD-9D92-9DBE90616113}" destId="{D56588CB-6E39-483C-ABA2-3CE107997DFB}" srcOrd="0" destOrd="0" presId="urn:microsoft.com/office/officeart/2005/8/layout/vList3"/>
    <dgm:cxn modelId="{EC02C8F4-94AC-490F-8E23-299C5EEF5F68}" type="presParOf" srcId="{B38852AC-A6C9-4A4F-A6B3-3FE2F573E399}" destId="{992D81D1-DD9B-426E-99D2-C41D6324A3F8}" srcOrd="0" destOrd="0" presId="urn:microsoft.com/office/officeart/2005/8/layout/vList3"/>
    <dgm:cxn modelId="{9A934FAE-7AC3-4886-87F5-48B0AE7F0D52}" type="presParOf" srcId="{992D81D1-DD9B-426E-99D2-C41D6324A3F8}" destId="{130EB3D7-02E2-406D-AFDB-E4E46F7074A5}" srcOrd="0" destOrd="0" presId="urn:microsoft.com/office/officeart/2005/8/layout/vList3"/>
    <dgm:cxn modelId="{4C94DEDF-0845-4027-A75F-C7E0382AACB9}" type="presParOf" srcId="{992D81D1-DD9B-426E-99D2-C41D6324A3F8}" destId="{D56588CB-6E39-483C-ABA2-3CE107997DFB}"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F8639B-73B1-4DE6-88B8-41C4B136CB22}"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CD9FBE4D-C7F1-4FFD-97B6-75F9366195C4}">
      <dgm:prSet custT="1"/>
      <dgm:spPr/>
      <dgm:t>
        <a:bodyPr/>
        <a:lstStyle/>
        <a:p>
          <a:r>
            <a:rPr lang="en-US" sz="1100" b="1" i="0" dirty="0">
              <a:latin typeface="Times New Roman" panose="02020603050405020304" pitchFamily="18" charset="0"/>
              <a:cs typeface="Times New Roman" panose="02020603050405020304" pitchFamily="18" charset="0"/>
            </a:rPr>
            <a:t>Concierge Services: </a:t>
          </a:r>
          <a:r>
            <a:rPr lang="en-US" sz="1100" b="0" i="0" dirty="0">
              <a:latin typeface="Times New Roman" panose="02020603050405020304" pitchFamily="18" charset="0"/>
              <a:cs typeface="Times New Roman" panose="02020603050405020304" pitchFamily="18" charset="0"/>
            </a:rPr>
            <a:t>The hotel's concierge service upholds visitors' various requirements, like reserving café spots, orchestrating transportation, offering </a:t>
          </a:r>
          <a:r>
            <a:rPr lang="en-US" sz="1100" b="0" i="0" dirty="0" err="1">
              <a:latin typeface="Times New Roman" panose="02020603050405020304" pitchFamily="18" charset="0"/>
              <a:cs typeface="Times New Roman" panose="02020603050405020304" pitchFamily="18" charset="0"/>
            </a:rPr>
            <a:t>neighbourhood</a:t>
          </a:r>
          <a:r>
            <a:rPr lang="en-US" sz="1100" b="0" i="0" dirty="0">
              <a:latin typeface="Times New Roman" panose="02020603050405020304" pitchFamily="18" charset="0"/>
              <a:cs typeface="Times New Roman" panose="02020603050405020304" pitchFamily="18" charset="0"/>
            </a:rPr>
            <a:t> tours, and booking outings and exercises.</a:t>
          </a:r>
          <a:endParaRPr lang="en-US" sz="1100" dirty="0">
            <a:latin typeface="Times New Roman" panose="02020603050405020304" pitchFamily="18" charset="0"/>
            <a:cs typeface="Times New Roman" panose="02020603050405020304" pitchFamily="18" charset="0"/>
          </a:endParaRPr>
        </a:p>
      </dgm:t>
    </dgm:pt>
    <dgm:pt modelId="{FB6E56D7-0065-4A9D-A4C8-DE7E6A89256D}" type="parTrans" cxnId="{599B8115-964E-422E-B756-F0A7FB75A69C}">
      <dgm:prSet/>
      <dgm:spPr/>
      <dgm:t>
        <a:bodyPr/>
        <a:lstStyle/>
        <a:p>
          <a:endParaRPr lang="en-US"/>
        </a:p>
      </dgm:t>
    </dgm:pt>
    <dgm:pt modelId="{D416D721-CF05-440C-B06F-7A4E71747DBD}" type="sibTrans" cxnId="{599B8115-964E-422E-B756-F0A7FB75A69C}">
      <dgm:prSet/>
      <dgm:spPr/>
      <dgm:t>
        <a:bodyPr/>
        <a:lstStyle/>
        <a:p>
          <a:endParaRPr lang="en-US"/>
        </a:p>
      </dgm:t>
    </dgm:pt>
    <dgm:pt modelId="{A134161E-4FA8-4560-B8B7-776B84C0424E}">
      <dgm:prSet/>
      <dgm:spPr/>
      <dgm:t>
        <a:bodyPr/>
        <a:lstStyle/>
        <a:p>
          <a:r>
            <a:rPr lang="en-US" b="1" i="0" dirty="0">
              <a:latin typeface="Times New Roman" panose="02020603050405020304" pitchFamily="18" charset="0"/>
              <a:cs typeface="Times New Roman" panose="02020603050405020304" pitchFamily="18" charset="0"/>
            </a:rPr>
            <a:t>Room Service: </a:t>
          </a:r>
          <a:r>
            <a:rPr lang="en-US" b="0" i="0" dirty="0">
              <a:latin typeface="Times New Roman" panose="02020603050405020304" pitchFamily="18" charset="0"/>
              <a:cs typeface="Times New Roman" panose="02020603050405020304" pitchFamily="18" charset="0"/>
            </a:rPr>
            <a:t>Regent Hotel &amp; Resorts ensures that visitors might partake in the comfort of in-room dining, with a wide determination conveyed rapidly to their doorsteps </a:t>
          </a:r>
          <a:r>
            <a:rPr lang="en-GB" b="0" i="0" dirty="0">
              <a:latin typeface="Times New Roman" panose="02020603050405020304" pitchFamily="18" charset="0"/>
              <a:cs typeface="Times New Roman" panose="02020603050405020304" pitchFamily="18" charset="0"/>
            </a:rPr>
            <a:t>(Yahya et al., 2013).</a:t>
          </a:r>
          <a:endParaRPr lang="en-US" dirty="0">
            <a:latin typeface="Times New Roman" panose="02020603050405020304" pitchFamily="18" charset="0"/>
            <a:cs typeface="Times New Roman" panose="02020603050405020304" pitchFamily="18" charset="0"/>
          </a:endParaRPr>
        </a:p>
      </dgm:t>
    </dgm:pt>
    <dgm:pt modelId="{CA1C8CAA-585D-41E4-9F1A-77AB1196C7CD}" type="parTrans" cxnId="{2816AC16-F11B-4672-98F6-501596A732D5}">
      <dgm:prSet/>
      <dgm:spPr/>
      <dgm:t>
        <a:bodyPr/>
        <a:lstStyle/>
        <a:p>
          <a:endParaRPr lang="en-US"/>
        </a:p>
      </dgm:t>
    </dgm:pt>
    <dgm:pt modelId="{0B764513-F475-43A1-8D89-6D9CFFCF8DB2}" type="sibTrans" cxnId="{2816AC16-F11B-4672-98F6-501596A732D5}">
      <dgm:prSet/>
      <dgm:spPr/>
      <dgm:t>
        <a:bodyPr/>
        <a:lstStyle/>
        <a:p>
          <a:endParaRPr lang="en-US"/>
        </a:p>
      </dgm:t>
    </dgm:pt>
    <dgm:pt modelId="{8DD8B69E-B241-4C0B-B8AC-49342C00BE2D}">
      <dgm:prSet/>
      <dgm:spPr/>
      <dgm:t>
        <a:bodyPr/>
        <a:lstStyle/>
        <a:p>
          <a:r>
            <a:rPr lang="en-US" b="1" i="0" dirty="0">
              <a:latin typeface="Times New Roman" panose="02020603050405020304" pitchFamily="18" charset="0"/>
              <a:cs typeface="Times New Roman" panose="02020603050405020304" pitchFamily="18" charset="0"/>
            </a:rPr>
            <a:t>cleaning: </a:t>
          </a:r>
          <a:r>
            <a:rPr lang="en-US" b="0" i="0" dirty="0">
              <a:latin typeface="Times New Roman" panose="02020603050405020304" pitchFamily="18" charset="0"/>
              <a:cs typeface="Times New Roman" panose="02020603050405020304" pitchFamily="18" charset="0"/>
            </a:rPr>
            <a:t>The cleaning team keeps flawlessly spotless and well-appointed visitor rooms, creating a charming and sterile climate for guests during their visit.</a:t>
          </a:r>
          <a:endParaRPr lang="en-US" dirty="0">
            <a:latin typeface="Times New Roman" panose="02020603050405020304" pitchFamily="18" charset="0"/>
            <a:cs typeface="Times New Roman" panose="02020603050405020304" pitchFamily="18" charset="0"/>
          </a:endParaRPr>
        </a:p>
      </dgm:t>
    </dgm:pt>
    <dgm:pt modelId="{05CCBFDF-DA3C-47FE-88A4-7C30696016A1}" type="parTrans" cxnId="{58965DAC-3A7D-4933-AF9F-9C9F4ED478AB}">
      <dgm:prSet/>
      <dgm:spPr/>
      <dgm:t>
        <a:bodyPr/>
        <a:lstStyle/>
        <a:p>
          <a:endParaRPr lang="en-US"/>
        </a:p>
      </dgm:t>
    </dgm:pt>
    <dgm:pt modelId="{4F9B8912-DB73-44C4-8B16-019A6C83B077}" type="sibTrans" cxnId="{58965DAC-3A7D-4933-AF9F-9C9F4ED478AB}">
      <dgm:prSet/>
      <dgm:spPr/>
      <dgm:t>
        <a:bodyPr/>
        <a:lstStyle/>
        <a:p>
          <a:endParaRPr lang="en-US"/>
        </a:p>
      </dgm:t>
    </dgm:pt>
    <dgm:pt modelId="{63A05E0D-4707-4FEE-B580-3167946BDFB1}" type="pres">
      <dgm:prSet presAssocID="{81F8639B-73B1-4DE6-88B8-41C4B136CB22}" presName="diagram" presStyleCnt="0">
        <dgm:presLayoutVars>
          <dgm:chPref val="1"/>
          <dgm:dir/>
          <dgm:animOne val="branch"/>
          <dgm:animLvl val="lvl"/>
          <dgm:resizeHandles/>
        </dgm:presLayoutVars>
      </dgm:prSet>
      <dgm:spPr/>
    </dgm:pt>
    <dgm:pt modelId="{34C1BBF1-3E90-402B-8E29-CA927C39B404}" type="pres">
      <dgm:prSet presAssocID="{CD9FBE4D-C7F1-4FFD-97B6-75F9366195C4}" presName="root" presStyleCnt="0"/>
      <dgm:spPr/>
    </dgm:pt>
    <dgm:pt modelId="{06BBE553-D22E-4EDB-ABE8-5DE2F230F6CB}" type="pres">
      <dgm:prSet presAssocID="{CD9FBE4D-C7F1-4FFD-97B6-75F9366195C4}" presName="rootComposite" presStyleCnt="0"/>
      <dgm:spPr/>
    </dgm:pt>
    <dgm:pt modelId="{373A3F20-30FC-49CA-A545-8EFD13EEC37E}" type="pres">
      <dgm:prSet presAssocID="{CD9FBE4D-C7F1-4FFD-97B6-75F9366195C4}" presName="rootText" presStyleLbl="node1" presStyleIdx="0" presStyleCnt="3" custScaleX="109650" custScaleY="134769"/>
      <dgm:spPr/>
    </dgm:pt>
    <dgm:pt modelId="{33233AE7-1F3F-419E-BE47-E77B91FD93FE}" type="pres">
      <dgm:prSet presAssocID="{CD9FBE4D-C7F1-4FFD-97B6-75F9366195C4}" presName="rootConnector" presStyleLbl="node1" presStyleIdx="0" presStyleCnt="3"/>
      <dgm:spPr/>
    </dgm:pt>
    <dgm:pt modelId="{1146B8E3-9315-4C56-AAE0-C3F0B19F5634}" type="pres">
      <dgm:prSet presAssocID="{CD9FBE4D-C7F1-4FFD-97B6-75F9366195C4}" presName="childShape" presStyleCnt="0"/>
      <dgm:spPr/>
    </dgm:pt>
    <dgm:pt modelId="{792AB2C9-30EA-4961-9D34-14872E733EBC}" type="pres">
      <dgm:prSet presAssocID="{A134161E-4FA8-4560-B8B7-776B84C0424E}" presName="root" presStyleCnt="0"/>
      <dgm:spPr/>
    </dgm:pt>
    <dgm:pt modelId="{A1183CC5-ECD7-43A6-9E5E-741477B9DF86}" type="pres">
      <dgm:prSet presAssocID="{A134161E-4FA8-4560-B8B7-776B84C0424E}" presName="rootComposite" presStyleCnt="0"/>
      <dgm:spPr/>
    </dgm:pt>
    <dgm:pt modelId="{08DDC6FC-C34D-46A6-9E7C-E6AF8FB4EC56}" type="pres">
      <dgm:prSet presAssocID="{A134161E-4FA8-4560-B8B7-776B84C0424E}" presName="rootText" presStyleLbl="node1" presStyleIdx="1" presStyleCnt="3" custScaleX="104212" custScaleY="138102"/>
      <dgm:spPr/>
    </dgm:pt>
    <dgm:pt modelId="{6E89C7C8-66F9-4980-A6C9-6C713368FCEB}" type="pres">
      <dgm:prSet presAssocID="{A134161E-4FA8-4560-B8B7-776B84C0424E}" presName="rootConnector" presStyleLbl="node1" presStyleIdx="1" presStyleCnt="3"/>
      <dgm:spPr/>
    </dgm:pt>
    <dgm:pt modelId="{80297FDC-3DD8-4C1A-8794-E46BC85A843F}" type="pres">
      <dgm:prSet presAssocID="{A134161E-4FA8-4560-B8B7-776B84C0424E}" presName="childShape" presStyleCnt="0"/>
      <dgm:spPr/>
    </dgm:pt>
    <dgm:pt modelId="{866A1288-30B1-4F6A-B8E5-6B77B58A9227}" type="pres">
      <dgm:prSet presAssocID="{8DD8B69E-B241-4C0B-B8AC-49342C00BE2D}" presName="root" presStyleCnt="0"/>
      <dgm:spPr/>
    </dgm:pt>
    <dgm:pt modelId="{FB2E5C79-30B0-467D-95A9-9DC0A1006324}" type="pres">
      <dgm:prSet presAssocID="{8DD8B69E-B241-4C0B-B8AC-49342C00BE2D}" presName="rootComposite" presStyleCnt="0"/>
      <dgm:spPr/>
    </dgm:pt>
    <dgm:pt modelId="{F4201106-7673-463F-8839-5B699EB9D48C}" type="pres">
      <dgm:prSet presAssocID="{8DD8B69E-B241-4C0B-B8AC-49342C00BE2D}" presName="rootText" presStyleLbl="node1" presStyleIdx="2" presStyleCnt="3" custScaleX="101970" custScaleY="126480"/>
      <dgm:spPr/>
    </dgm:pt>
    <dgm:pt modelId="{CB1B1D42-5937-47D2-89F3-D4A03B775D76}" type="pres">
      <dgm:prSet presAssocID="{8DD8B69E-B241-4C0B-B8AC-49342C00BE2D}" presName="rootConnector" presStyleLbl="node1" presStyleIdx="2" presStyleCnt="3"/>
      <dgm:spPr/>
    </dgm:pt>
    <dgm:pt modelId="{ACBE27A8-5A28-4F9A-B1D0-5A538E56945A}" type="pres">
      <dgm:prSet presAssocID="{8DD8B69E-B241-4C0B-B8AC-49342C00BE2D}" presName="childShape" presStyleCnt="0"/>
      <dgm:spPr/>
    </dgm:pt>
  </dgm:ptLst>
  <dgm:cxnLst>
    <dgm:cxn modelId="{C64B670C-87A7-4129-96FE-26615DED1039}" type="presOf" srcId="{8DD8B69E-B241-4C0B-B8AC-49342C00BE2D}" destId="{CB1B1D42-5937-47D2-89F3-D4A03B775D76}" srcOrd="1" destOrd="0" presId="urn:microsoft.com/office/officeart/2005/8/layout/hierarchy3"/>
    <dgm:cxn modelId="{599B8115-964E-422E-B756-F0A7FB75A69C}" srcId="{81F8639B-73B1-4DE6-88B8-41C4B136CB22}" destId="{CD9FBE4D-C7F1-4FFD-97B6-75F9366195C4}" srcOrd="0" destOrd="0" parTransId="{FB6E56D7-0065-4A9D-A4C8-DE7E6A89256D}" sibTransId="{D416D721-CF05-440C-B06F-7A4E71747DBD}"/>
    <dgm:cxn modelId="{2816AC16-F11B-4672-98F6-501596A732D5}" srcId="{81F8639B-73B1-4DE6-88B8-41C4B136CB22}" destId="{A134161E-4FA8-4560-B8B7-776B84C0424E}" srcOrd="1" destOrd="0" parTransId="{CA1C8CAA-585D-41E4-9F1A-77AB1196C7CD}" sibTransId="{0B764513-F475-43A1-8D89-6D9CFFCF8DB2}"/>
    <dgm:cxn modelId="{34F4DD16-8465-4D24-BB87-36EAB892F41D}" type="presOf" srcId="{CD9FBE4D-C7F1-4FFD-97B6-75F9366195C4}" destId="{373A3F20-30FC-49CA-A545-8EFD13EEC37E}" srcOrd="0" destOrd="0" presId="urn:microsoft.com/office/officeart/2005/8/layout/hierarchy3"/>
    <dgm:cxn modelId="{80A48E1E-777A-45CE-84DC-1BAD785D84A7}" type="presOf" srcId="{A134161E-4FA8-4560-B8B7-776B84C0424E}" destId="{08DDC6FC-C34D-46A6-9E7C-E6AF8FB4EC56}" srcOrd="0" destOrd="0" presId="urn:microsoft.com/office/officeart/2005/8/layout/hierarchy3"/>
    <dgm:cxn modelId="{39F79292-77DC-474E-82E4-0009B45F1DD7}" type="presOf" srcId="{A134161E-4FA8-4560-B8B7-776B84C0424E}" destId="{6E89C7C8-66F9-4980-A6C9-6C713368FCEB}" srcOrd="1" destOrd="0" presId="urn:microsoft.com/office/officeart/2005/8/layout/hierarchy3"/>
    <dgm:cxn modelId="{CD1E899C-845C-4E40-8BE9-29893296070E}" type="presOf" srcId="{CD9FBE4D-C7F1-4FFD-97B6-75F9366195C4}" destId="{33233AE7-1F3F-419E-BE47-E77B91FD93FE}" srcOrd="1" destOrd="0" presId="urn:microsoft.com/office/officeart/2005/8/layout/hierarchy3"/>
    <dgm:cxn modelId="{D66350A3-E9E6-4D58-94E5-14F307C70628}" type="presOf" srcId="{8DD8B69E-B241-4C0B-B8AC-49342C00BE2D}" destId="{F4201106-7673-463F-8839-5B699EB9D48C}" srcOrd="0" destOrd="0" presId="urn:microsoft.com/office/officeart/2005/8/layout/hierarchy3"/>
    <dgm:cxn modelId="{58965DAC-3A7D-4933-AF9F-9C9F4ED478AB}" srcId="{81F8639B-73B1-4DE6-88B8-41C4B136CB22}" destId="{8DD8B69E-B241-4C0B-B8AC-49342C00BE2D}" srcOrd="2" destOrd="0" parTransId="{05CCBFDF-DA3C-47FE-88A4-7C30696016A1}" sibTransId="{4F9B8912-DB73-44C4-8B16-019A6C83B077}"/>
    <dgm:cxn modelId="{E83120C3-5DCE-4559-AEB3-B3D6E01995F0}" type="presOf" srcId="{81F8639B-73B1-4DE6-88B8-41C4B136CB22}" destId="{63A05E0D-4707-4FEE-B580-3167946BDFB1}" srcOrd="0" destOrd="0" presId="urn:microsoft.com/office/officeart/2005/8/layout/hierarchy3"/>
    <dgm:cxn modelId="{DD2373E1-0C9A-40A5-A0CD-EC79E1B1B6C4}" type="presParOf" srcId="{63A05E0D-4707-4FEE-B580-3167946BDFB1}" destId="{34C1BBF1-3E90-402B-8E29-CA927C39B404}" srcOrd="0" destOrd="0" presId="urn:microsoft.com/office/officeart/2005/8/layout/hierarchy3"/>
    <dgm:cxn modelId="{72D154AD-3481-4E2F-89DE-4B61124B2255}" type="presParOf" srcId="{34C1BBF1-3E90-402B-8E29-CA927C39B404}" destId="{06BBE553-D22E-4EDB-ABE8-5DE2F230F6CB}" srcOrd="0" destOrd="0" presId="urn:microsoft.com/office/officeart/2005/8/layout/hierarchy3"/>
    <dgm:cxn modelId="{2DCDCE6E-B879-406A-BAEF-DDBB62C7A7BE}" type="presParOf" srcId="{06BBE553-D22E-4EDB-ABE8-5DE2F230F6CB}" destId="{373A3F20-30FC-49CA-A545-8EFD13EEC37E}" srcOrd="0" destOrd="0" presId="urn:microsoft.com/office/officeart/2005/8/layout/hierarchy3"/>
    <dgm:cxn modelId="{918784A0-314F-4558-A985-0876340FA6A1}" type="presParOf" srcId="{06BBE553-D22E-4EDB-ABE8-5DE2F230F6CB}" destId="{33233AE7-1F3F-419E-BE47-E77B91FD93FE}" srcOrd="1" destOrd="0" presId="urn:microsoft.com/office/officeart/2005/8/layout/hierarchy3"/>
    <dgm:cxn modelId="{A5BE6E6D-870B-48DB-8CD3-F83A9B2DB2D0}" type="presParOf" srcId="{34C1BBF1-3E90-402B-8E29-CA927C39B404}" destId="{1146B8E3-9315-4C56-AAE0-C3F0B19F5634}" srcOrd="1" destOrd="0" presId="urn:microsoft.com/office/officeart/2005/8/layout/hierarchy3"/>
    <dgm:cxn modelId="{34C589ED-F0D7-4CD2-A907-46011644F43C}" type="presParOf" srcId="{63A05E0D-4707-4FEE-B580-3167946BDFB1}" destId="{792AB2C9-30EA-4961-9D34-14872E733EBC}" srcOrd="1" destOrd="0" presId="urn:microsoft.com/office/officeart/2005/8/layout/hierarchy3"/>
    <dgm:cxn modelId="{4CBF2788-10B6-4F41-A909-8FF51D51480A}" type="presParOf" srcId="{792AB2C9-30EA-4961-9D34-14872E733EBC}" destId="{A1183CC5-ECD7-43A6-9E5E-741477B9DF86}" srcOrd="0" destOrd="0" presId="urn:microsoft.com/office/officeart/2005/8/layout/hierarchy3"/>
    <dgm:cxn modelId="{0C85E916-6848-42AA-B97B-349C8D70D350}" type="presParOf" srcId="{A1183CC5-ECD7-43A6-9E5E-741477B9DF86}" destId="{08DDC6FC-C34D-46A6-9E7C-E6AF8FB4EC56}" srcOrd="0" destOrd="0" presId="urn:microsoft.com/office/officeart/2005/8/layout/hierarchy3"/>
    <dgm:cxn modelId="{0E254A9D-80E5-4286-BCBE-D812AC004E84}" type="presParOf" srcId="{A1183CC5-ECD7-43A6-9E5E-741477B9DF86}" destId="{6E89C7C8-66F9-4980-A6C9-6C713368FCEB}" srcOrd="1" destOrd="0" presId="urn:microsoft.com/office/officeart/2005/8/layout/hierarchy3"/>
    <dgm:cxn modelId="{88148CC0-D2EE-44B3-AE6B-F70646F53034}" type="presParOf" srcId="{792AB2C9-30EA-4961-9D34-14872E733EBC}" destId="{80297FDC-3DD8-4C1A-8794-E46BC85A843F}" srcOrd="1" destOrd="0" presId="urn:microsoft.com/office/officeart/2005/8/layout/hierarchy3"/>
    <dgm:cxn modelId="{A2CAD1FE-0568-427A-B21D-3DF2892E4016}" type="presParOf" srcId="{63A05E0D-4707-4FEE-B580-3167946BDFB1}" destId="{866A1288-30B1-4F6A-B8E5-6B77B58A9227}" srcOrd="2" destOrd="0" presId="urn:microsoft.com/office/officeart/2005/8/layout/hierarchy3"/>
    <dgm:cxn modelId="{6DAE3930-3279-4440-88EB-340358914D89}" type="presParOf" srcId="{866A1288-30B1-4F6A-B8E5-6B77B58A9227}" destId="{FB2E5C79-30B0-467D-95A9-9DC0A1006324}" srcOrd="0" destOrd="0" presId="urn:microsoft.com/office/officeart/2005/8/layout/hierarchy3"/>
    <dgm:cxn modelId="{FEF1F100-9DAD-4D45-8E89-82B78AF55FC2}" type="presParOf" srcId="{FB2E5C79-30B0-467D-95A9-9DC0A1006324}" destId="{F4201106-7673-463F-8839-5B699EB9D48C}" srcOrd="0" destOrd="0" presId="urn:microsoft.com/office/officeart/2005/8/layout/hierarchy3"/>
    <dgm:cxn modelId="{D977493F-BE03-4D90-A91A-2F04EB6FF8D6}" type="presParOf" srcId="{FB2E5C79-30B0-467D-95A9-9DC0A1006324}" destId="{CB1B1D42-5937-47D2-89F3-D4A03B775D76}" srcOrd="1" destOrd="0" presId="urn:microsoft.com/office/officeart/2005/8/layout/hierarchy3"/>
    <dgm:cxn modelId="{58BEF724-CC7A-4DCE-A55D-77E813701363}" type="presParOf" srcId="{866A1288-30B1-4F6A-B8E5-6B77B58A9227}" destId="{ACBE27A8-5A28-4F9A-B1D0-5A538E56945A}"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6C6E2E-0AE5-48C7-8BF4-3BCADFE0928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A9E7F2-1037-4DEC-B4CB-D6BE3E8A938F}">
      <dgm:prSet/>
      <dgm:spPr/>
      <dgm:t>
        <a:bodyPr/>
        <a:lstStyle/>
        <a:p>
          <a:r>
            <a:rPr lang="en-US" b="1" i="0" dirty="0">
              <a:latin typeface="Times New Roman" panose="02020603050405020304" pitchFamily="18" charset="0"/>
              <a:cs typeface="Times New Roman" panose="02020603050405020304" pitchFamily="18" charset="0"/>
            </a:rPr>
            <a:t>Nature, Scope, and Role of Guest Services and Facilities</a:t>
          </a:r>
          <a:endParaRPr lang="en-US" dirty="0">
            <a:latin typeface="Times New Roman" panose="02020603050405020304" pitchFamily="18" charset="0"/>
            <a:cs typeface="Times New Roman" panose="02020603050405020304" pitchFamily="18" charset="0"/>
          </a:endParaRPr>
        </a:p>
      </dgm:t>
    </dgm:pt>
    <dgm:pt modelId="{C3E7B7DB-A12B-48F6-9DE4-D3F50382DBA4}" type="parTrans" cxnId="{4A211819-757F-449F-950E-9DEFE5B26CB1}">
      <dgm:prSet/>
      <dgm:spPr/>
      <dgm:t>
        <a:bodyPr/>
        <a:lstStyle/>
        <a:p>
          <a:endParaRPr lang="en-US"/>
        </a:p>
      </dgm:t>
    </dgm:pt>
    <dgm:pt modelId="{B940E154-99C7-45D1-8A07-E6A1117B29A2}" type="sibTrans" cxnId="{4A211819-757F-449F-950E-9DEFE5B26CB1}">
      <dgm:prSet/>
      <dgm:spPr/>
      <dgm:t>
        <a:bodyPr/>
        <a:lstStyle/>
        <a:p>
          <a:endParaRPr lang="en-US"/>
        </a:p>
      </dgm:t>
    </dgm:pt>
    <dgm:pt modelId="{B1E1C5D6-BF3A-4E16-8AAB-5D6126501BDE}" type="pres">
      <dgm:prSet presAssocID="{CE6C6E2E-0AE5-48C7-8BF4-3BCADFE0928A}" presName="linear" presStyleCnt="0">
        <dgm:presLayoutVars>
          <dgm:animLvl val="lvl"/>
          <dgm:resizeHandles val="exact"/>
        </dgm:presLayoutVars>
      </dgm:prSet>
      <dgm:spPr/>
    </dgm:pt>
    <dgm:pt modelId="{4023CAEE-5830-42AF-BC28-FEFF73109569}" type="pres">
      <dgm:prSet presAssocID="{FDA9E7F2-1037-4DEC-B4CB-D6BE3E8A938F}" presName="parentText" presStyleLbl="node1" presStyleIdx="0" presStyleCnt="1" custLinFactNeighborX="-4991">
        <dgm:presLayoutVars>
          <dgm:chMax val="0"/>
          <dgm:bulletEnabled val="1"/>
        </dgm:presLayoutVars>
      </dgm:prSet>
      <dgm:spPr/>
    </dgm:pt>
  </dgm:ptLst>
  <dgm:cxnLst>
    <dgm:cxn modelId="{4A211819-757F-449F-950E-9DEFE5B26CB1}" srcId="{CE6C6E2E-0AE5-48C7-8BF4-3BCADFE0928A}" destId="{FDA9E7F2-1037-4DEC-B4CB-D6BE3E8A938F}" srcOrd="0" destOrd="0" parTransId="{C3E7B7DB-A12B-48F6-9DE4-D3F50382DBA4}" sibTransId="{B940E154-99C7-45D1-8A07-E6A1117B29A2}"/>
    <dgm:cxn modelId="{18FABC87-EEAD-481C-B277-46C66A5DAF62}" type="presOf" srcId="{FDA9E7F2-1037-4DEC-B4CB-D6BE3E8A938F}" destId="{4023CAEE-5830-42AF-BC28-FEFF73109569}" srcOrd="0" destOrd="0" presId="urn:microsoft.com/office/officeart/2005/8/layout/vList2"/>
    <dgm:cxn modelId="{89FB32A8-61C4-46AC-8A04-BB0E535CD84F}" type="presOf" srcId="{CE6C6E2E-0AE5-48C7-8BF4-3BCADFE0928A}" destId="{B1E1C5D6-BF3A-4E16-8AAB-5D6126501BDE}" srcOrd="0" destOrd="0" presId="urn:microsoft.com/office/officeart/2005/8/layout/vList2"/>
    <dgm:cxn modelId="{25B070D3-6955-4074-A1C7-9069142F7D04}" type="presParOf" srcId="{B1E1C5D6-BF3A-4E16-8AAB-5D6126501BDE}" destId="{4023CAEE-5830-42AF-BC28-FEFF7310956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D9363D-0B63-435D-A717-4A77AA0B89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9782F3-A299-43D2-9CFC-10D66178DF0E}">
      <dgm:prSet/>
      <dgm:spPr/>
      <dgm:t>
        <a:bodyPr/>
        <a:lstStyle/>
        <a:p>
          <a:r>
            <a:rPr lang="en-US" b="1" i="0" dirty="0"/>
            <a:t>The Role and Function of Guest Services</a:t>
          </a:r>
          <a:endParaRPr lang="en-US" dirty="0"/>
        </a:p>
      </dgm:t>
    </dgm:pt>
    <dgm:pt modelId="{3ECF2FA4-632E-4DAC-9920-AEA2FF14CC00}" type="parTrans" cxnId="{3B0A8DC5-3312-4510-BF1E-6B3B429ADBE8}">
      <dgm:prSet/>
      <dgm:spPr/>
      <dgm:t>
        <a:bodyPr/>
        <a:lstStyle/>
        <a:p>
          <a:endParaRPr lang="en-US"/>
        </a:p>
      </dgm:t>
    </dgm:pt>
    <dgm:pt modelId="{C5B5A1D0-14A4-4153-94AC-41B4A6BBE9F4}" type="sibTrans" cxnId="{3B0A8DC5-3312-4510-BF1E-6B3B429ADBE8}">
      <dgm:prSet/>
      <dgm:spPr/>
      <dgm:t>
        <a:bodyPr/>
        <a:lstStyle/>
        <a:p>
          <a:endParaRPr lang="en-US"/>
        </a:p>
      </dgm:t>
    </dgm:pt>
    <dgm:pt modelId="{18D1BCB7-EEC3-4952-81AB-6FADE47B56B2}" type="pres">
      <dgm:prSet presAssocID="{D2D9363D-0B63-435D-A717-4A77AA0B890B}" presName="linear" presStyleCnt="0">
        <dgm:presLayoutVars>
          <dgm:animLvl val="lvl"/>
          <dgm:resizeHandles val="exact"/>
        </dgm:presLayoutVars>
      </dgm:prSet>
      <dgm:spPr/>
    </dgm:pt>
    <dgm:pt modelId="{4ADB65D5-3870-4180-BC48-DE01D7F3ACB1}" type="pres">
      <dgm:prSet presAssocID="{499782F3-A299-43D2-9CFC-10D66178DF0E}" presName="parentText" presStyleLbl="node1" presStyleIdx="0" presStyleCnt="1">
        <dgm:presLayoutVars>
          <dgm:chMax val="0"/>
          <dgm:bulletEnabled val="1"/>
        </dgm:presLayoutVars>
      </dgm:prSet>
      <dgm:spPr/>
    </dgm:pt>
  </dgm:ptLst>
  <dgm:cxnLst>
    <dgm:cxn modelId="{6D74A73C-2034-4C55-9225-688D253F9F37}" type="presOf" srcId="{499782F3-A299-43D2-9CFC-10D66178DF0E}" destId="{4ADB65D5-3870-4180-BC48-DE01D7F3ACB1}" srcOrd="0" destOrd="0" presId="urn:microsoft.com/office/officeart/2005/8/layout/vList2"/>
    <dgm:cxn modelId="{F4A8225C-8A52-456F-9F2F-2AF6DE614C24}" type="presOf" srcId="{D2D9363D-0B63-435D-A717-4A77AA0B890B}" destId="{18D1BCB7-EEC3-4952-81AB-6FADE47B56B2}" srcOrd="0" destOrd="0" presId="urn:microsoft.com/office/officeart/2005/8/layout/vList2"/>
    <dgm:cxn modelId="{3B0A8DC5-3312-4510-BF1E-6B3B429ADBE8}" srcId="{D2D9363D-0B63-435D-A717-4A77AA0B890B}" destId="{499782F3-A299-43D2-9CFC-10D66178DF0E}" srcOrd="0" destOrd="0" parTransId="{3ECF2FA4-632E-4DAC-9920-AEA2FF14CC00}" sibTransId="{C5B5A1D0-14A4-4153-94AC-41B4A6BBE9F4}"/>
    <dgm:cxn modelId="{F5C42F4C-CC3B-4560-82BC-28A0DD01B251}" type="presParOf" srcId="{18D1BCB7-EEC3-4952-81AB-6FADE47B56B2}" destId="{4ADB65D5-3870-4180-BC48-DE01D7F3ACB1}"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ADFFBA7-2469-4925-933E-36CA236CF46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75CFDC3-36AD-4F8B-8560-A23AAEE183EC}">
      <dgm:prSet/>
      <dgm:spPr/>
      <dgm:t>
        <a:bodyPr/>
        <a:lstStyle/>
        <a:p>
          <a:r>
            <a:rPr lang="en-US" b="1" i="0" dirty="0"/>
            <a:t>Personalization:</a:t>
          </a:r>
          <a:r>
            <a:rPr lang="en-US" b="0" i="0" dirty="0"/>
            <a:t> Guest services </a:t>
          </a:r>
          <a:r>
            <a:rPr lang="en-US" b="0" i="0" dirty="0" err="1"/>
            <a:t>endeavour</a:t>
          </a:r>
          <a:r>
            <a:rPr lang="en-US" b="0" i="0" dirty="0"/>
            <a:t> to </a:t>
          </a:r>
          <a:r>
            <a:rPr lang="en-US" b="0" i="0" dirty="0" err="1"/>
            <a:t>customise</a:t>
          </a:r>
          <a:r>
            <a:rPr lang="en-US" b="0" i="0" dirty="0"/>
            <a:t> every guest's experience, changing services to meet their individual preferences and requirements </a:t>
          </a:r>
          <a:r>
            <a:rPr lang="en-US" dirty="0"/>
            <a:t>(Duy, 2021).</a:t>
          </a:r>
          <a:r>
            <a:rPr lang="en-US" b="0" i="0" dirty="0"/>
            <a:t> </a:t>
          </a:r>
          <a:endParaRPr lang="en-US" dirty="0"/>
        </a:p>
      </dgm:t>
    </dgm:pt>
    <dgm:pt modelId="{DDED9255-A351-494C-97CE-E4EA1753B6D9}" type="parTrans" cxnId="{71E17481-EAA2-4491-AB45-CF5C26F3D7A0}">
      <dgm:prSet/>
      <dgm:spPr/>
      <dgm:t>
        <a:bodyPr/>
        <a:lstStyle/>
        <a:p>
          <a:endParaRPr lang="en-US"/>
        </a:p>
      </dgm:t>
    </dgm:pt>
    <dgm:pt modelId="{13A4EF2A-F530-4F6D-8325-3F67BE39371F}" type="sibTrans" cxnId="{71E17481-EAA2-4491-AB45-CF5C26F3D7A0}">
      <dgm:prSet/>
      <dgm:spPr/>
      <dgm:t>
        <a:bodyPr/>
        <a:lstStyle/>
        <a:p>
          <a:endParaRPr lang="en-US"/>
        </a:p>
      </dgm:t>
    </dgm:pt>
    <dgm:pt modelId="{D372C9A1-76EE-4451-8754-FCD5B4571246}">
      <dgm:prSet/>
      <dgm:spPr/>
      <dgm:t>
        <a:bodyPr/>
        <a:lstStyle/>
        <a:p>
          <a:r>
            <a:rPr lang="en-US" b="1" i="0" dirty="0"/>
            <a:t>Problem Resolution:</a:t>
          </a:r>
          <a:r>
            <a:rPr lang="en-US" b="0" i="0" dirty="0"/>
            <a:t> Guest Services' capability as a resource for guests to deal with any challenges or grumblings they might have all through their visit Instant and proficient issue reaction prompts guest joy and reliability.</a:t>
          </a:r>
          <a:endParaRPr lang="en-US" dirty="0"/>
        </a:p>
      </dgm:t>
    </dgm:pt>
    <dgm:pt modelId="{1DEADB07-78E2-4B06-AE0A-59220C4B7C19}" type="parTrans" cxnId="{1923BEA4-3C5D-43C0-8CE4-24B9ED35BB8A}">
      <dgm:prSet/>
      <dgm:spPr/>
      <dgm:t>
        <a:bodyPr/>
        <a:lstStyle/>
        <a:p>
          <a:endParaRPr lang="en-US"/>
        </a:p>
      </dgm:t>
    </dgm:pt>
    <dgm:pt modelId="{5B5DA049-6643-4773-8CC1-23A4DCD790D8}" type="sibTrans" cxnId="{1923BEA4-3C5D-43C0-8CE4-24B9ED35BB8A}">
      <dgm:prSet/>
      <dgm:spPr/>
      <dgm:t>
        <a:bodyPr/>
        <a:lstStyle/>
        <a:p>
          <a:endParaRPr lang="en-US"/>
        </a:p>
      </dgm:t>
    </dgm:pt>
    <dgm:pt modelId="{584875D1-41BD-480E-8F10-227E7E608D49}">
      <dgm:prSet/>
      <dgm:spPr/>
      <dgm:t>
        <a:bodyPr/>
        <a:lstStyle/>
        <a:p>
          <a:r>
            <a:rPr lang="en-US" b="1" i="0" dirty="0"/>
            <a:t>Communication and Information:</a:t>
          </a:r>
          <a:r>
            <a:rPr lang="en-US" b="0" i="0" dirty="0"/>
            <a:t> Guest services give critical data and ideas about hotel offices, nearby exercises, and conveniences, empowering guests to </a:t>
          </a:r>
          <a:r>
            <a:rPr lang="en-US" b="0" i="0" dirty="0" err="1"/>
            <a:t>capitalise</a:t>
          </a:r>
          <a:r>
            <a:rPr lang="en-US" b="0" i="0" dirty="0"/>
            <a:t> on their visit and investigate the encompassing district </a:t>
          </a:r>
          <a:r>
            <a:rPr lang="en-US" dirty="0"/>
            <a:t>(</a:t>
          </a:r>
          <a:r>
            <a:rPr lang="en-US" dirty="0" err="1"/>
            <a:t>Gagić</a:t>
          </a:r>
          <a:r>
            <a:rPr lang="en-US" dirty="0"/>
            <a:t> et al., 2013).</a:t>
          </a:r>
        </a:p>
      </dgm:t>
    </dgm:pt>
    <dgm:pt modelId="{CEB179CA-76AC-40AF-B5E9-0E23A6487292}" type="parTrans" cxnId="{98FD7A94-9BCF-45DD-85AD-2016A6FD5846}">
      <dgm:prSet/>
      <dgm:spPr/>
      <dgm:t>
        <a:bodyPr/>
        <a:lstStyle/>
        <a:p>
          <a:endParaRPr lang="en-US"/>
        </a:p>
      </dgm:t>
    </dgm:pt>
    <dgm:pt modelId="{E7511A42-AEA0-48C9-925D-CFC8DE7025EF}" type="sibTrans" cxnId="{98FD7A94-9BCF-45DD-85AD-2016A6FD5846}">
      <dgm:prSet/>
      <dgm:spPr/>
      <dgm:t>
        <a:bodyPr/>
        <a:lstStyle/>
        <a:p>
          <a:endParaRPr lang="en-US"/>
        </a:p>
      </dgm:t>
    </dgm:pt>
    <dgm:pt modelId="{FCE44A72-FEFC-443B-9B50-1FFFEC310E6E}" type="pres">
      <dgm:prSet presAssocID="{2ADFFBA7-2469-4925-933E-36CA236CF465}" presName="linear" presStyleCnt="0">
        <dgm:presLayoutVars>
          <dgm:animLvl val="lvl"/>
          <dgm:resizeHandles val="exact"/>
        </dgm:presLayoutVars>
      </dgm:prSet>
      <dgm:spPr/>
    </dgm:pt>
    <dgm:pt modelId="{250587E5-2C2F-411C-BD6F-D14A9D0572A7}" type="pres">
      <dgm:prSet presAssocID="{675CFDC3-36AD-4F8B-8560-A23AAEE183EC}" presName="parentText" presStyleLbl="node1" presStyleIdx="0" presStyleCnt="3">
        <dgm:presLayoutVars>
          <dgm:chMax val="0"/>
          <dgm:bulletEnabled val="1"/>
        </dgm:presLayoutVars>
      </dgm:prSet>
      <dgm:spPr/>
    </dgm:pt>
    <dgm:pt modelId="{9C1BC647-98AF-41FD-8066-B25F0795800C}" type="pres">
      <dgm:prSet presAssocID="{13A4EF2A-F530-4F6D-8325-3F67BE39371F}" presName="spacer" presStyleCnt="0"/>
      <dgm:spPr/>
    </dgm:pt>
    <dgm:pt modelId="{7F004684-F238-4C52-B0BF-EDD6FE57EDB6}" type="pres">
      <dgm:prSet presAssocID="{D372C9A1-76EE-4451-8754-FCD5B4571246}" presName="parentText" presStyleLbl="node1" presStyleIdx="1" presStyleCnt="3">
        <dgm:presLayoutVars>
          <dgm:chMax val="0"/>
          <dgm:bulletEnabled val="1"/>
        </dgm:presLayoutVars>
      </dgm:prSet>
      <dgm:spPr/>
    </dgm:pt>
    <dgm:pt modelId="{E589A8F0-36BF-455C-B655-22D87FB294B0}" type="pres">
      <dgm:prSet presAssocID="{5B5DA049-6643-4773-8CC1-23A4DCD790D8}" presName="spacer" presStyleCnt="0"/>
      <dgm:spPr/>
    </dgm:pt>
    <dgm:pt modelId="{FB28EE8A-C62F-4299-AFBC-3FFAA8229813}" type="pres">
      <dgm:prSet presAssocID="{584875D1-41BD-480E-8F10-227E7E608D49}" presName="parentText" presStyleLbl="node1" presStyleIdx="2" presStyleCnt="3">
        <dgm:presLayoutVars>
          <dgm:chMax val="0"/>
          <dgm:bulletEnabled val="1"/>
        </dgm:presLayoutVars>
      </dgm:prSet>
      <dgm:spPr/>
    </dgm:pt>
  </dgm:ptLst>
  <dgm:cxnLst>
    <dgm:cxn modelId="{00F9A05E-1B92-4D05-A5F5-B81F20780632}" type="presOf" srcId="{675CFDC3-36AD-4F8B-8560-A23AAEE183EC}" destId="{250587E5-2C2F-411C-BD6F-D14A9D0572A7}" srcOrd="0" destOrd="0" presId="urn:microsoft.com/office/officeart/2005/8/layout/vList2"/>
    <dgm:cxn modelId="{EC3C0272-EFE0-4295-BC25-BF992F2FF667}" type="presOf" srcId="{2ADFFBA7-2469-4925-933E-36CA236CF465}" destId="{FCE44A72-FEFC-443B-9B50-1FFFEC310E6E}" srcOrd="0" destOrd="0" presId="urn:microsoft.com/office/officeart/2005/8/layout/vList2"/>
    <dgm:cxn modelId="{71E17481-EAA2-4491-AB45-CF5C26F3D7A0}" srcId="{2ADFFBA7-2469-4925-933E-36CA236CF465}" destId="{675CFDC3-36AD-4F8B-8560-A23AAEE183EC}" srcOrd="0" destOrd="0" parTransId="{DDED9255-A351-494C-97CE-E4EA1753B6D9}" sibTransId="{13A4EF2A-F530-4F6D-8325-3F67BE39371F}"/>
    <dgm:cxn modelId="{98FD7A94-9BCF-45DD-85AD-2016A6FD5846}" srcId="{2ADFFBA7-2469-4925-933E-36CA236CF465}" destId="{584875D1-41BD-480E-8F10-227E7E608D49}" srcOrd="2" destOrd="0" parTransId="{CEB179CA-76AC-40AF-B5E9-0E23A6487292}" sibTransId="{E7511A42-AEA0-48C9-925D-CFC8DE7025EF}"/>
    <dgm:cxn modelId="{1923BEA4-3C5D-43C0-8CE4-24B9ED35BB8A}" srcId="{2ADFFBA7-2469-4925-933E-36CA236CF465}" destId="{D372C9A1-76EE-4451-8754-FCD5B4571246}" srcOrd="1" destOrd="0" parTransId="{1DEADB07-78E2-4B06-AE0A-59220C4B7C19}" sibTransId="{5B5DA049-6643-4773-8CC1-23A4DCD790D8}"/>
    <dgm:cxn modelId="{08E361B3-8BB7-4B75-A357-951DAB618D94}" type="presOf" srcId="{D372C9A1-76EE-4451-8754-FCD5B4571246}" destId="{7F004684-F238-4C52-B0BF-EDD6FE57EDB6}" srcOrd="0" destOrd="0" presId="urn:microsoft.com/office/officeart/2005/8/layout/vList2"/>
    <dgm:cxn modelId="{DC5018BA-0576-4C0E-9691-31120CBAB9CA}" type="presOf" srcId="{584875D1-41BD-480E-8F10-227E7E608D49}" destId="{FB28EE8A-C62F-4299-AFBC-3FFAA8229813}" srcOrd="0" destOrd="0" presId="urn:microsoft.com/office/officeart/2005/8/layout/vList2"/>
    <dgm:cxn modelId="{965B6B6E-7B4E-4BD1-B008-827758A7E13F}" type="presParOf" srcId="{FCE44A72-FEFC-443B-9B50-1FFFEC310E6E}" destId="{250587E5-2C2F-411C-BD6F-D14A9D0572A7}" srcOrd="0" destOrd="0" presId="urn:microsoft.com/office/officeart/2005/8/layout/vList2"/>
    <dgm:cxn modelId="{744F4EA7-661E-4CF5-BA81-7D61FDE7438B}" type="presParOf" srcId="{FCE44A72-FEFC-443B-9B50-1FFFEC310E6E}" destId="{9C1BC647-98AF-41FD-8066-B25F0795800C}" srcOrd="1" destOrd="0" presId="urn:microsoft.com/office/officeart/2005/8/layout/vList2"/>
    <dgm:cxn modelId="{A7693D17-3392-4342-A06B-B29C34F1E4EF}" type="presParOf" srcId="{FCE44A72-FEFC-443B-9B50-1FFFEC310E6E}" destId="{7F004684-F238-4C52-B0BF-EDD6FE57EDB6}" srcOrd="2" destOrd="0" presId="urn:microsoft.com/office/officeart/2005/8/layout/vList2"/>
    <dgm:cxn modelId="{6E843378-079B-4702-A51B-75F132A92EC4}" type="presParOf" srcId="{FCE44A72-FEFC-443B-9B50-1FFFEC310E6E}" destId="{E589A8F0-36BF-455C-B655-22D87FB294B0}" srcOrd="3" destOrd="0" presId="urn:microsoft.com/office/officeart/2005/8/layout/vList2"/>
    <dgm:cxn modelId="{1BBE0B25-E9E0-421E-9EB0-2F69C2625E61}" type="presParOf" srcId="{FCE44A72-FEFC-443B-9B50-1FFFEC310E6E}" destId="{FB28EE8A-C62F-4299-AFBC-3FFAA8229813}"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B5089BD-F5B1-4FB8-9EB7-42EAD378512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DFF6E0B-7C91-46EF-B9F6-F9CE2CCFE3A6}">
      <dgm:prSet/>
      <dgm:spPr/>
      <dgm:t>
        <a:bodyPr/>
        <a:lstStyle/>
        <a:p>
          <a:r>
            <a:rPr lang="en-US" b="1" i="0"/>
            <a:t>Importance of Hospitality and Exceeding Guest Expectations</a:t>
          </a:r>
          <a:endParaRPr lang="en-US"/>
        </a:p>
      </dgm:t>
    </dgm:pt>
    <dgm:pt modelId="{7ACF669C-A53F-4CA6-B241-ED13C2D92B26}" type="parTrans" cxnId="{CFF95299-267E-4F24-BB3D-7FDF2D7B5F77}">
      <dgm:prSet/>
      <dgm:spPr/>
      <dgm:t>
        <a:bodyPr/>
        <a:lstStyle/>
        <a:p>
          <a:endParaRPr lang="en-US"/>
        </a:p>
      </dgm:t>
    </dgm:pt>
    <dgm:pt modelId="{4F725C73-30B5-48F3-A6D6-E6AE8042F795}" type="sibTrans" cxnId="{CFF95299-267E-4F24-BB3D-7FDF2D7B5F77}">
      <dgm:prSet/>
      <dgm:spPr/>
      <dgm:t>
        <a:bodyPr/>
        <a:lstStyle/>
        <a:p>
          <a:endParaRPr lang="en-US"/>
        </a:p>
      </dgm:t>
    </dgm:pt>
    <dgm:pt modelId="{E98893C2-7986-4B4A-93B1-5B0528DA7F49}" type="pres">
      <dgm:prSet presAssocID="{DB5089BD-F5B1-4FB8-9EB7-42EAD378512C}" presName="linear" presStyleCnt="0">
        <dgm:presLayoutVars>
          <dgm:animLvl val="lvl"/>
          <dgm:resizeHandles val="exact"/>
        </dgm:presLayoutVars>
      </dgm:prSet>
      <dgm:spPr/>
    </dgm:pt>
    <dgm:pt modelId="{BD72AB5D-A770-4D61-ACC4-125645721175}" type="pres">
      <dgm:prSet presAssocID="{1DFF6E0B-7C91-46EF-B9F6-F9CE2CCFE3A6}" presName="parentText" presStyleLbl="node1" presStyleIdx="0" presStyleCnt="1">
        <dgm:presLayoutVars>
          <dgm:chMax val="0"/>
          <dgm:bulletEnabled val="1"/>
        </dgm:presLayoutVars>
      </dgm:prSet>
      <dgm:spPr/>
    </dgm:pt>
  </dgm:ptLst>
  <dgm:cxnLst>
    <dgm:cxn modelId="{99165F4D-0C27-43FD-BA6D-AA1307AE4A96}" type="presOf" srcId="{1DFF6E0B-7C91-46EF-B9F6-F9CE2CCFE3A6}" destId="{BD72AB5D-A770-4D61-ACC4-125645721175}" srcOrd="0" destOrd="0" presId="urn:microsoft.com/office/officeart/2005/8/layout/vList2"/>
    <dgm:cxn modelId="{CFF95299-267E-4F24-BB3D-7FDF2D7B5F77}" srcId="{DB5089BD-F5B1-4FB8-9EB7-42EAD378512C}" destId="{1DFF6E0B-7C91-46EF-B9F6-F9CE2CCFE3A6}" srcOrd="0" destOrd="0" parTransId="{7ACF669C-A53F-4CA6-B241-ED13C2D92B26}" sibTransId="{4F725C73-30B5-48F3-A6D6-E6AE8042F795}"/>
    <dgm:cxn modelId="{763AD4AF-FCAE-4551-9791-B1EEFED991F7}" type="presOf" srcId="{DB5089BD-F5B1-4FB8-9EB7-42EAD378512C}" destId="{E98893C2-7986-4B4A-93B1-5B0528DA7F49}" srcOrd="0" destOrd="0" presId="urn:microsoft.com/office/officeart/2005/8/layout/vList2"/>
    <dgm:cxn modelId="{DA79FEB8-F51B-46BD-BF6B-A1B5F6878AA6}" type="presParOf" srcId="{E98893C2-7986-4B4A-93B1-5B0528DA7F49}" destId="{BD72AB5D-A770-4D61-ACC4-125645721175}"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076BD4C-4EFF-4F10-BB56-A32D65CB60EA}"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37A208C9-2548-4596-99E4-7E498303FEA7}">
      <dgm:prSet custT="1"/>
      <dgm:spPr/>
      <dgm:t>
        <a:bodyPr/>
        <a:lstStyle/>
        <a:p>
          <a:r>
            <a:rPr lang="en-US" sz="1050" b="1" i="0" dirty="0"/>
            <a:t>Guest Satisfaction:</a:t>
          </a:r>
          <a:r>
            <a:rPr lang="en-US" sz="1050" b="0" i="0" dirty="0"/>
            <a:t> Hospitality encourages a climate where guests feel welcome, appreciated, and all-around focused on. By awe-inspiring guest assumptions, hotels support guest bliss, prompting incredible appraisals, rehash reservations, and verbal exchange references </a:t>
          </a:r>
          <a:r>
            <a:rPr lang="en-US" sz="1050" dirty="0"/>
            <a:t>(</a:t>
          </a:r>
          <a:r>
            <a:rPr lang="en-US" sz="1050" dirty="0" err="1"/>
            <a:t>Ariffin</a:t>
          </a:r>
          <a:r>
            <a:rPr lang="en-US" sz="1050" dirty="0"/>
            <a:t> and </a:t>
          </a:r>
          <a:r>
            <a:rPr lang="en-US" sz="1050" dirty="0" err="1"/>
            <a:t>Maghzi</a:t>
          </a:r>
          <a:r>
            <a:rPr lang="en-US" sz="1050" dirty="0"/>
            <a:t>, 2012).</a:t>
          </a:r>
        </a:p>
      </dgm:t>
    </dgm:pt>
    <dgm:pt modelId="{F4828314-E10B-489C-9687-637F6B83858C}" type="parTrans" cxnId="{36DB7470-47CE-44D2-AA20-27D287CCD819}">
      <dgm:prSet/>
      <dgm:spPr/>
      <dgm:t>
        <a:bodyPr/>
        <a:lstStyle/>
        <a:p>
          <a:endParaRPr lang="en-US"/>
        </a:p>
      </dgm:t>
    </dgm:pt>
    <dgm:pt modelId="{C76C36FA-920B-4F59-9883-809772A013D3}" type="sibTrans" cxnId="{36DB7470-47CE-44D2-AA20-27D287CCD819}">
      <dgm:prSet/>
      <dgm:spPr/>
      <dgm:t>
        <a:bodyPr/>
        <a:lstStyle/>
        <a:p>
          <a:endParaRPr lang="en-US"/>
        </a:p>
      </dgm:t>
    </dgm:pt>
    <dgm:pt modelId="{7DA8B605-07F0-45F7-B4E6-CEC780011AB0}">
      <dgm:prSet custT="1"/>
      <dgm:spPr/>
      <dgm:t>
        <a:bodyPr/>
        <a:lstStyle/>
        <a:p>
          <a:r>
            <a:rPr lang="en-US" sz="1100" b="1" i="0" dirty="0"/>
            <a:t>Differentiation in a Competitive Market:</a:t>
          </a:r>
          <a:r>
            <a:rPr lang="en-US" sz="1100" b="0" i="0" dirty="0"/>
            <a:t> In a profoundly competitive market, exceptional hospitality makes hotels unmistakable. By giving modified help, expecting guest prerequisites, and making remarkable encounters, hotels like Regent Hotel and Resorts can separate themselves and lay out an unwavering client base.</a:t>
          </a:r>
          <a:endParaRPr lang="en-US" sz="1100" dirty="0"/>
        </a:p>
      </dgm:t>
    </dgm:pt>
    <dgm:pt modelId="{4918D133-7F2E-4537-A03D-9B85B81EEEF3}" type="parTrans" cxnId="{FE20A16A-30DD-484E-BA11-3CDEB93B125F}">
      <dgm:prSet/>
      <dgm:spPr/>
      <dgm:t>
        <a:bodyPr/>
        <a:lstStyle/>
        <a:p>
          <a:endParaRPr lang="en-US"/>
        </a:p>
      </dgm:t>
    </dgm:pt>
    <dgm:pt modelId="{3053FEC9-B082-4778-8219-E06B27C6A0E4}" type="sibTrans" cxnId="{FE20A16A-30DD-484E-BA11-3CDEB93B125F}">
      <dgm:prSet/>
      <dgm:spPr/>
      <dgm:t>
        <a:bodyPr/>
        <a:lstStyle/>
        <a:p>
          <a:endParaRPr lang="en-US"/>
        </a:p>
      </dgm:t>
    </dgm:pt>
    <dgm:pt modelId="{8AD6635D-82C7-4A79-9C22-4CE9238BB027}">
      <dgm:prSet custT="1"/>
      <dgm:spPr/>
      <dgm:t>
        <a:bodyPr/>
        <a:lstStyle/>
        <a:p>
          <a:r>
            <a:rPr lang="en-US" sz="1100" b="1" i="0" dirty="0"/>
            <a:t>Brand Reputation:</a:t>
          </a:r>
          <a:r>
            <a:rPr lang="en-US" sz="1100" b="0" i="0" dirty="0"/>
            <a:t> Hotels with a reputation for incredible hospitality have a better brand image and dependability. Positive guest encounters and spar</a:t>
          </a:r>
          <a:r>
            <a:rPr lang="en-AS" sz="1100" b="0" i="0" dirty="0"/>
            <a:t>a</a:t>
          </a:r>
          <a:r>
            <a:rPr lang="en-US" sz="1100" b="0" i="0" dirty="0" err="1"/>
            <a:t>kling</a:t>
          </a:r>
          <a:r>
            <a:rPr lang="en-US" sz="1100" b="0" i="0" dirty="0"/>
            <a:t> declarations add serious areas of strength for a business, drawing in new visitors and building client unwaveringness </a:t>
          </a:r>
          <a:r>
            <a:rPr lang="en-US" sz="1100" dirty="0"/>
            <a:t>(</a:t>
          </a:r>
          <a:r>
            <a:rPr lang="en-US" sz="1100" dirty="0" err="1"/>
            <a:t>Kandampully</a:t>
          </a:r>
          <a:r>
            <a:rPr lang="en-US" sz="1100" dirty="0"/>
            <a:t> et al., 2015).</a:t>
          </a:r>
        </a:p>
      </dgm:t>
    </dgm:pt>
    <dgm:pt modelId="{C1E076D6-581A-4F53-BE53-AA1D487F34A8}" type="parTrans" cxnId="{207C32EA-3725-4456-8EA2-81462226316B}">
      <dgm:prSet/>
      <dgm:spPr/>
      <dgm:t>
        <a:bodyPr/>
        <a:lstStyle/>
        <a:p>
          <a:endParaRPr lang="en-US"/>
        </a:p>
      </dgm:t>
    </dgm:pt>
    <dgm:pt modelId="{0B6231FE-B9AB-42D9-AC7F-80D2CEE15901}" type="sibTrans" cxnId="{207C32EA-3725-4456-8EA2-81462226316B}">
      <dgm:prSet/>
      <dgm:spPr/>
      <dgm:t>
        <a:bodyPr/>
        <a:lstStyle/>
        <a:p>
          <a:endParaRPr lang="en-US"/>
        </a:p>
      </dgm:t>
    </dgm:pt>
    <dgm:pt modelId="{0AC6AC0F-F30A-4E95-8FAA-EE25B70222F4}">
      <dgm:prSet custT="1"/>
      <dgm:spPr/>
      <dgm:t>
        <a:bodyPr/>
        <a:lstStyle/>
        <a:p>
          <a:r>
            <a:rPr lang="en-US" sz="1100" b="1" i="0" dirty="0"/>
            <a:t>Income Age:</a:t>
          </a:r>
          <a:r>
            <a:rPr lang="en-US" sz="1100" b="0" i="0" dirty="0"/>
            <a:t> Fulfilled clients are more able to spend on different services, like eating, spa medicines, and different offices. By making incredible guest assumptions, hotels might help income streams and upgrade benefits.</a:t>
          </a:r>
          <a:endParaRPr lang="en-US" sz="1100" dirty="0"/>
        </a:p>
      </dgm:t>
    </dgm:pt>
    <dgm:pt modelId="{03285345-7F90-4643-9102-68DDCF256B65}" type="parTrans" cxnId="{DE02DC21-D07D-4FB2-9043-B8339F3A77B7}">
      <dgm:prSet/>
      <dgm:spPr/>
      <dgm:t>
        <a:bodyPr/>
        <a:lstStyle/>
        <a:p>
          <a:endParaRPr lang="en-US"/>
        </a:p>
      </dgm:t>
    </dgm:pt>
    <dgm:pt modelId="{18344044-6F8A-49AF-BD22-C77221A3E9CD}" type="sibTrans" cxnId="{DE02DC21-D07D-4FB2-9043-B8339F3A77B7}">
      <dgm:prSet/>
      <dgm:spPr/>
      <dgm:t>
        <a:bodyPr/>
        <a:lstStyle/>
        <a:p>
          <a:endParaRPr lang="en-US"/>
        </a:p>
      </dgm:t>
    </dgm:pt>
    <dgm:pt modelId="{123AD0DE-7724-4EE7-A0BC-37446197CA4D}" type="pres">
      <dgm:prSet presAssocID="{E076BD4C-4EFF-4F10-BB56-A32D65CB60EA}" presName="diagram" presStyleCnt="0">
        <dgm:presLayoutVars>
          <dgm:dir/>
          <dgm:resizeHandles val="exact"/>
        </dgm:presLayoutVars>
      </dgm:prSet>
      <dgm:spPr/>
    </dgm:pt>
    <dgm:pt modelId="{DEACF4AF-EC7B-44CE-9C76-90A22A0D3EF0}" type="pres">
      <dgm:prSet presAssocID="{37A208C9-2548-4596-99E4-7E498303FEA7}" presName="node" presStyleLbl="node1" presStyleIdx="0" presStyleCnt="4">
        <dgm:presLayoutVars>
          <dgm:bulletEnabled val="1"/>
        </dgm:presLayoutVars>
      </dgm:prSet>
      <dgm:spPr/>
    </dgm:pt>
    <dgm:pt modelId="{979DFD72-C19F-445A-8284-EC71BA22B68B}" type="pres">
      <dgm:prSet presAssocID="{C76C36FA-920B-4F59-9883-809772A013D3}" presName="sibTrans" presStyleCnt="0"/>
      <dgm:spPr/>
    </dgm:pt>
    <dgm:pt modelId="{ED277A3B-823E-4B86-A44B-410E35D5173A}" type="pres">
      <dgm:prSet presAssocID="{7DA8B605-07F0-45F7-B4E6-CEC780011AB0}" presName="node" presStyleLbl="node1" presStyleIdx="1" presStyleCnt="4">
        <dgm:presLayoutVars>
          <dgm:bulletEnabled val="1"/>
        </dgm:presLayoutVars>
      </dgm:prSet>
      <dgm:spPr/>
    </dgm:pt>
    <dgm:pt modelId="{1F49D0A6-9900-4268-89E7-6F1D31185606}" type="pres">
      <dgm:prSet presAssocID="{3053FEC9-B082-4778-8219-E06B27C6A0E4}" presName="sibTrans" presStyleCnt="0"/>
      <dgm:spPr/>
    </dgm:pt>
    <dgm:pt modelId="{D1D66644-D642-4168-8F31-EF148F9AEBFC}" type="pres">
      <dgm:prSet presAssocID="{8AD6635D-82C7-4A79-9C22-4CE9238BB027}" presName="node" presStyleLbl="node1" presStyleIdx="2" presStyleCnt="4">
        <dgm:presLayoutVars>
          <dgm:bulletEnabled val="1"/>
        </dgm:presLayoutVars>
      </dgm:prSet>
      <dgm:spPr/>
    </dgm:pt>
    <dgm:pt modelId="{F53F36E7-C2AF-4C24-9241-33C5E0F2D67C}" type="pres">
      <dgm:prSet presAssocID="{0B6231FE-B9AB-42D9-AC7F-80D2CEE15901}" presName="sibTrans" presStyleCnt="0"/>
      <dgm:spPr/>
    </dgm:pt>
    <dgm:pt modelId="{07431985-CC60-45F6-81B4-5A8E74E88214}" type="pres">
      <dgm:prSet presAssocID="{0AC6AC0F-F30A-4E95-8FAA-EE25B70222F4}" presName="node" presStyleLbl="node1" presStyleIdx="3" presStyleCnt="4">
        <dgm:presLayoutVars>
          <dgm:bulletEnabled val="1"/>
        </dgm:presLayoutVars>
      </dgm:prSet>
      <dgm:spPr/>
    </dgm:pt>
  </dgm:ptLst>
  <dgm:cxnLst>
    <dgm:cxn modelId="{DE02DC21-D07D-4FB2-9043-B8339F3A77B7}" srcId="{E076BD4C-4EFF-4F10-BB56-A32D65CB60EA}" destId="{0AC6AC0F-F30A-4E95-8FAA-EE25B70222F4}" srcOrd="3" destOrd="0" parTransId="{03285345-7F90-4643-9102-68DDCF256B65}" sibTransId="{18344044-6F8A-49AF-BD22-C77221A3E9CD}"/>
    <dgm:cxn modelId="{28B72C67-6ABE-4135-B426-EA8407CB03B8}" type="presOf" srcId="{37A208C9-2548-4596-99E4-7E498303FEA7}" destId="{DEACF4AF-EC7B-44CE-9C76-90A22A0D3EF0}" srcOrd="0" destOrd="0" presId="urn:microsoft.com/office/officeart/2005/8/layout/default"/>
    <dgm:cxn modelId="{6B9A554A-009C-4608-8A1C-88F30DE89329}" type="presOf" srcId="{E076BD4C-4EFF-4F10-BB56-A32D65CB60EA}" destId="{123AD0DE-7724-4EE7-A0BC-37446197CA4D}" srcOrd="0" destOrd="0" presId="urn:microsoft.com/office/officeart/2005/8/layout/default"/>
    <dgm:cxn modelId="{FE20A16A-30DD-484E-BA11-3CDEB93B125F}" srcId="{E076BD4C-4EFF-4F10-BB56-A32D65CB60EA}" destId="{7DA8B605-07F0-45F7-B4E6-CEC780011AB0}" srcOrd="1" destOrd="0" parTransId="{4918D133-7F2E-4537-A03D-9B85B81EEEF3}" sibTransId="{3053FEC9-B082-4778-8219-E06B27C6A0E4}"/>
    <dgm:cxn modelId="{3F00244B-FA93-40C2-8636-67B7D94FD151}" type="presOf" srcId="{7DA8B605-07F0-45F7-B4E6-CEC780011AB0}" destId="{ED277A3B-823E-4B86-A44B-410E35D5173A}" srcOrd="0" destOrd="0" presId="urn:microsoft.com/office/officeart/2005/8/layout/default"/>
    <dgm:cxn modelId="{649FAE4F-7DCA-4F2A-9A4A-973E90012EDE}" type="presOf" srcId="{8AD6635D-82C7-4A79-9C22-4CE9238BB027}" destId="{D1D66644-D642-4168-8F31-EF148F9AEBFC}" srcOrd="0" destOrd="0" presId="urn:microsoft.com/office/officeart/2005/8/layout/default"/>
    <dgm:cxn modelId="{36DB7470-47CE-44D2-AA20-27D287CCD819}" srcId="{E076BD4C-4EFF-4F10-BB56-A32D65CB60EA}" destId="{37A208C9-2548-4596-99E4-7E498303FEA7}" srcOrd="0" destOrd="0" parTransId="{F4828314-E10B-489C-9687-637F6B83858C}" sibTransId="{C76C36FA-920B-4F59-9883-809772A013D3}"/>
    <dgm:cxn modelId="{75B69C53-8E36-4FEF-9ADB-918C174D9F6E}" type="presOf" srcId="{0AC6AC0F-F30A-4E95-8FAA-EE25B70222F4}" destId="{07431985-CC60-45F6-81B4-5A8E74E88214}" srcOrd="0" destOrd="0" presId="urn:microsoft.com/office/officeart/2005/8/layout/default"/>
    <dgm:cxn modelId="{207C32EA-3725-4456-8EA2-81462226316B}" srcId="{E076BD4C-4EFF-4F10-BB56-A32D65CB60EA}" destId="{8AD6635D-82C7-4A79-9C22-4CE9238BB027}" srcOrd="2" destOrd="0" parTransId="{C1E076D6-581A-4F53-BE53-AA1D487F34A8}" sibTransId="{0B6231FE-B9AB-42D9-AC7F-80D2CEE15901}"/>
    <dgm:cxn modelId="{43E7FBD4-1E43-411F-AC07-09F90FFAA3C0}" type="presParOf" srcId="{123AD0DE-7724-4EE7-A0BC-37446197CA4D}" destId="{DEACF4AF-EC7B-44CE-9C76-90A22A0D3EF0}" srcOrd="0" destOrd="0" presId="urn:microsoft.com/office/officeart/2005/8/layout/default"/>
    <dgm:cxn modelId="{C8FEEC8E-5346-48CB-9989-67D86BCD7E94}" type="presParOf" srcId="{123AD0DE-7724-4EE7-A0BC-37446197CA4D}" destId="{979DFD72-C19F-445A-8284-EC71BA22B68B}" srcOrd="1" destOrd="0" presId="urn:microsoft.com/office/officeart/2005/8/layout/default"/>
    <dgm:cxn modelId="{4D1950E9-6AFC-47ED-8A54-3BC3AAAE4258}" type="presParOf" srcId="{123AD0DE-7724-4EE7-A0BC-37446197CA4D}" destId="{ED277A3B-823E-4B86-A44B-410E35D5173A}" srcOrd="2" destOrd="0" presId="urn:microsoft.com/office/officeart/2005/8/layout/default"/>
    <dgm:cxn modelId="{BE936FD7-BBAB-4264-8AEB-09C3C57A9302}" type="presParOf" srcId="{123AD0DE-7724-4EE7-A0BC-37446197CA4D}" destId="{1F49D0A6-9900-4268-89E7-6F1D31185606}" srcOrd="3" destOrd="0" presId="urn:microsoft.com/office/officeart/2005/8/layout/default"/>
    <dgm:cxn modelId="{F68ABF6E-D14D-4D8B-A517-E3F1BD00CB22}" type="presParOf" srcId="{123AD0DE-7724-4EE7-A0BC-37446197CA4D}" destId="{D1D66644-D642-4168-8F31-EF148F9AEBFC}" srcOrd="4" destOrd="0" presId="urn:microsoft.com/office/officeart/2005/8/layout/default"/>
    <dgm:cxn modelId="{F05A74FF-81EC-48CA-9E03-7F84C13FEDFC}" type="presParOf" srcId="{123AD0DE-7724-4EE7-A0BC-37446197CA4D}" destId="{F53F36E7-C2AF-4C24-9241-33C5E0F2D67C}" srcOrd="5" destOrd="0" presId="urn:microsoft.com/office/officeart/2005/8/layout/default"/>
    <dgm:cxn modelId="{77C91E0B-DE7B-45D3-82F5-C7058AC56DE5}" type="presParOf" srcId="{123AD0DE-7724-4EE7-A0BC-37446197CA4D}" destId="{07431985-CC60-45F6-81B4-5A8E74E88214}"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79D9D67-DB08-4B2C-A1AF-660CEE3E2AD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1612C1-1FF0-409D-A3BD-4A0E77FD2B04}">
      <dgm:prSet/>
      <dgm:spPr/>
      <dgm:t>
        <a:bodyPr/>
        <a:lstStyle/>
        <a:p>
          <a:r>
            <a:rPr lang="en-US" b="1" i="0"/>
            <a:t>Conclusion</a:t>
          </a:r>
          <a:endParaRPr lang="en-US"/>
        </a:p>
      </dgm:t>
    </dgm:pt>
    <dgm:pt modelId="{8FDE37F3-BBB8-4B9D-8EC7-E2418C58AB6B}" type="parTrans" cxnId="{E6EE1736-1172-407B-86A7-CBE6F3A70B41}">
      <dgm:prSet/>
      <dgm:spPr/>
      <dgm:t>
        <a:bodyPr/>
        <a:lstStyle/>
        <a:p>
          <a:endParaRPr lang="en-US"/>
        </a:p>
      </dgm:t>
    </dgm:pt>
    <dgm:pt modelId="{9996C470-9F37-484A-AD33-317241274674}" type="sibTrans" cxnId="{E6EE1736-1172-407B-86A7-CBE6F3A70B41}">
      <dgm:prSet/>
      <dgm:spPr/>
      <dgm:t>
        <a:bodyPr/>
        <a:lstStyle/>
        <a:p>
          <a:endParaRPr lang="en-US"/>
        </a:p>
      </dgm:t>
    </dgm:pt>
    <dgm:pt modelId="{64B8EF46-A461-46ED-AA1B-EC696875461E}" type="pres">
      <dgm:prSet presAssocID="{079D9D67-DB08-4B2C-A1AF-660CEE3E2AD9}" presName="linear" presStyleCnt="0">
        <dgm:presLayoutVars>
          <dgm:animLvl val="lvl"/>
          <dgm:resizeHandles val="exact"/>
        </dgm:presLayoutVars>
      </dgm:prSet>
      <dgm:spPr/>
    </dgm:pt>
    <dgm:pt modelId="{4481DB7F-9D0E-486E-8E70-7C8E43C7AA3D}" type="pres">
      <dgm:prSet presAssocID="{ED1612C1-1FF0-409D-A3BD-4A0E77FD2B04}" presName="parentText" presStyleLbl="node1" presStyleIdx="0" presStyleCnt="1">
        <dgm:presLayoutVars>
          <dgm:chMax val="0"/>
          <dgm:bulletEnabled val="1"/>
        </dgm:presLayoutVars>
      </dgm:prSet>
      <dgm:spPr/>
    </dgm:pt>
  </dgm:ptLst>
  <dgm:cxnLst>
    <dgm:cxn modelId="{E6EE1736-1172-407B-86A7-CBE6F3A70B41}" srcId="{079D9D67-DB08-4B2C-A1AF-660CEE3E2AD9}" destId="{ED1612C1-1FF0-409D-A3BD-4A0E77FD2B04}" srcOrd="0" destOrd="0" parTransId="{8FDE37F3-BBB8-4B9D-8EC7-E2418C58AB6B}" sibTransId="{9996C470-9F37-484A-AD33-317241274674}"/>
    <dgm:cxn modelId="{71D860B2-F47F-497E-9CAA-9CDCF678C4D0}" type="presOf" srcId="{079D9D67-DB08-4B2C-A1AF-660CEE3E2AD9}" destId="{64B8EF46-A461-46ED-AA1B-EC696875461E}" srcOrd="0" destOrd="0" presId="urn:microsoft.com/office/officeart/2005/8/layout/vList2"/>
    <dgm:cxn modelId="{9F8D0FFA-3018-4DC3-ACD9-2EDFBB944413}" type="presOf" srcId="{ED1612C1-1FF0-409D-A3BD-4A0E77FD2B04}" destId="{4481DB7F-9D0E-486E-8E70-7C8E43C7AA3D}" srcOrd="0" destOrd="0" presId="urn:microsoft.com/office/officeart/2005/8/layout/vList2"/>
    <dgm:cxn modelId="{72A44B17-2508-42E6-9F67-8C3433067186}" type="presParOf" srcId="{64B8EF46-A461-46ED-AA1B-EC696875461E}" destId="{4481DB7F-9D0E-486E-8E70-7C8E43C7AA3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97B9EBF-14BB-49D6-BA9C-FBA60AE4DA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FC2AE44-C7BC-4502-B406-2E591CEBC7E7}">
      <dgm:prSet/>
      <dgm:spPr/>
      <dgm:t>
        <a:bodyPr/>
        <a:lstStyle/>
        <a:p>
          <a:r>
            <a:rPr lang="en-US" b="1" i="0" dirty="0"/>
            <a:t>References</a:t>
          </a:r>
          <a:endParaRPr lang="en-US" dirty="0"/>
        </a:p>
      </dgm:t>
    </dgm:pt>
    <dgm:pt modelId="{AB1931D1-002F-4CEE-9DCE-BB70C84ED7F4}" type="parTrans" cxnId="{00C1532C-035D-49D4-80EF-1E90DC370D2D}">
      <dgm:prSet/>
      <dgm:spPr/>
      <dgm:t>
        <a:bodyPr/>
        <a:lstStyle/>
        <a:p>
          <a:endParaRPr lang="en-US"/>
        </a:p>
      </dgm:t>
    </dgm:pt>
    <dgm:pt modelId="{AEC0477B-F69A-444B-864E-A9996B2B03FE}" type="sibTrans" cxnId="{00C1532C-035D-49D4-80EF-1E90DC370D2D}">
      <dgm:prSet/>
      <dgm:spPr/>
      <dgm:t>
        <a:bodyPr/>
        <a:lstStyle/>
        <a:p>
          <a:endParaRPr lang="en-US"/>
        </a:p>
      </dgm:t>
    </dgm:pt>
    <dgm:pt modelId="{9D0892EF-A4C8-4DE1-9562-F155F8E86290}" type="pres">
      <dgm:prSet presAssocID="{897B9EBF-14BB-49D6-BA9C-FBA60AE4DAFE}" presName="linear" presStyleCnt="0">
        <dgm:presLayoutVars>
          <dgm:animLvl val="lvl"/>
          <dgm:resizeHandles val="exact"/>
        </dgm:presLayoutVars>
      </dgm:prSet>
      <dgm:spPr/>
    </dgm:pt>
    <dgm:pt modelId="{6F281E18-6E53-4810-85E8-0FA3F0189BAC}" type="pres">
      <dgm:prSet presAssocID="{0FC2AE44-C7BC-4502-B406-2E591CEBC7E7}" presName="parentText" presStyleLbl="node1" presStyleIdx="0" presStyleCnt="1" custLinFactNeighborX="2358" custLinFactNeighborY="-22039">
        <dgm:presLayoutVars>
          <dgm:chMax val="0"/>
          <dgm:bulletEnabled val="1"/>
        </dgm:presLayoutVars>
      </dgm:prSet>
      <dgm:spPr/>
    </dgm:pt>
  </dgm:ptLst>
  <dgm:cxnLst>
    <dgm:cxn modelId="{00C1532C-035D-49D4-80EF-1E90DC370D2D}" srcId="{897B9EBF-14BB-49D6-BA9C-FBA60AE4DAFE}" destId="{0FC2AE44-C7BC-4502-B406-2E591CEBC7E7}" srcOrd="0" destOrd="0" parTransId="{AB1931D1-002F-4CEE-9DCE-BB70C84ED7F4}" sibTransId="{AEC0477B-F69A-444B-864E-A9996B2B03FE}"/>
    <dgm:cxn modelId="{A30F3239-FDB2-47FA-85C2-C920CC0244AA}" type="presOf" srcId="{0FC2AE44-C7BC-4502-B406-2E591CEBC7E7}" destId="{6F281E18-6E53-4810-85E8-0FA3F0189BAC}" srcOrd="0" destOrd="0" presId="urn:microsoft.com/office/officeart/2005/8/layout/vList2"/>
    <dgm:cxn modelId="{4C044843-E663-49DE-9FB3-414C434C417D}" type="presOf" srcId="{897B9EBF-14BB-49D6-BA9C-FBA60AE4DAFE}" destId="{9D0892EF-A4C8-4DE1-9562-F155F8E86290}" srcOrd="0" destOrd="0" presId="urn:microsoft.com/office/officeart/2005/8/layout/vList2"/>
    <dgm:cxn modelId="{0EAB048F-4FD2-48CD-A944-35D4F156DC05}" type="presParOf" srcId="{9D0892EF-A4C8-4DE1-9562-F155F8E86290}" destId="{6F281E18-6E53-4810-85E8-0FA3F0189BA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E2890-A817-4795-BA0B-59E511C61BA7}">
      <dsp:nvSpPr>
        <dsp:cNvPr id="0" name=""/>
        <dsp:cNvSpPr/>
      </dsp:nvSpPr>
      <dsp:spPr>
        <a:xfrm>
          <a:off x="0" y="0"/>
          <a:ext cx="7347613" cy="1764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0" kern="1200" dirty="0"/>
            <a:t>The Role and Importance of Quality Service, Hospitality, and Guest Services in the Regent Hotel and resort</a:t>
          </a:r>
          <a:br>
            <a:rPr lang="en-US" sz="2600" b="1" i="0" kern="1200" dirty="0"/>
          </a:br>
          <a:endParaRPr lang="en-US" sz="2600" kern="1200" dirty="0"/>
        </a:p>
      </dsp:txBody>
      <dsp:txXfrm>
        <a:off x="86129" y="86129"/>
        <a:ext cx="7175355" cy="1592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89103-3563-420F-B1BE-5FD9C13EC03B}">
      <dsp:nvSpPr>
        <dsp:cNvPr id="0" name=""/>
        <dsp:cNvSpPr/>
      </dsp:nvSpPr>
      <dsp:spPr>
        <a:xfrm>
          <a:off x="0" y="6748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Introduction</a:t>
          </a:r>
          <a:endParaRPr lang="en-US" sz="1400" kern="1200"/>
        </a:p>
      </dsp:txBody>
      <dsp:txXfrm>
        <a:off x="15992" y="83474"/>
        <a:ext cx="8094734" cy="295616"/>
      </dsp:txXfrm>
    </dsp:sp>
    <dsp:sp modelId="{892504C7-C77B-4024-B449-6C291D1EBA2D}">
      <dsp:nvSpPr>
        <dsp:cNvPr id="0" name=""/>
        <dsp:cNvSpPr/>
      </dsp:nvSpPr>
      <dsp:spPr>
        <a:xfrm>
          <a:off x="0" y="43540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Introducing Regent Hotel and Resorts</a:t>
          </a:r>
          <a:endParaRPr lang="en-US" sz="1400" kern="1200"/>
        </a:p>
      </dsp:txBody>
      <dsp:txXfrm>
        <a:off x="15992" y="451394"/>
        <a:ext cx="8094734" cy="295616"/>
      </dsp:txXfrm>
    </dsp:sp>
    <dsp:sp modelId="{30EF5EDD-4780-4F1C-989D-2277CEBBC97C}">
      <dsp:nvSpPr>
        <dsp:cNvPr id="0" name=""/>
        <dsp:cNvSpPr/>
      </dsp:nvSpPr>
      <dsp:spPr>
        <a:xfrm>
          <a:off x="0" y="80332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Main Consumers</a:t>
          </a:r>
          <a:endParaRPr lang="en-US" sz="1400" kern="1200"/>
        </a:p>
      </dsp:txBody>
      <dsp:txXfrm>
        <a:off x="15992" y="819314"/>
        <a:ext cx="8094734" cy="295616"/>
      </dsp:txXfrm>
    </dsp:sp>
    <dsp:sp modelId="{2A8E5D01-9167-47FE-97EC-29ADCE12E81F}">
      <dsp:nvSpPr>
        <dsp:cNvPr id="0" name=""/>
        <dsp:cNvSpPr/>
      </dsp:nvSpPr>
      <dsp:spPr>
        <a:xfrm>
          <a:off x="0" y="117124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Nature, Scope, and Role of Guest Services and Facilities</a:t>
          </a:r>
          <a:endParaRPr lang="en-US" sz="1400" kern="1200"/>
        </a:p>
      </dsp:txBody>
      <dsp:txXfrm>
        <a:off x="15992" y="1187234"/>
        <a:ext cx="8094734" cy="295616"/>
      </dsp:txXfrm>
    </dsp:sp>
    <dsp:sp modelId="{F19D6BFF-7FB6-415A-8F49-55221FD916A8}">
      <dsp:nvSpPr>
        <dsp:cNvPr id="0" name=""/>
        <dsp:cNvSpPr/>
      </dsp:nvSpPr>
      <dsp:spPr>
        <a:xfrm>
          <a:off x="0" y="153916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The Role and Function of Guest Services:</a:t>
          </a:r>
          <a:endParaRPr lang="en-US" sz="1400" kern="1200"/>
        </a:p>
      </dsp:txBody>
      <dsp:txXfrm>
        <a:off x="15992" y="1555154"/>
        <a:ext cx="8094734" cy="295616"/>
      </dsp:txXfrm>
    </dsp:sp>
    <dsp:sp modelId="{550ADA4E-3426-4602-BBE5-ABDC7ECE59A5}">
      <dsp:nvSpPr>
        <dsp:cNvPr id="0" name=""/>
        <dsp:cNvSpPr/>
      </dsp:nvSpPr>
      <dsp:spPr>
        <a:xfrm>
          <a:off x="0" y="190708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Importance of Hospitality and Exceeding Guest Expectations</a:t>
          </a:r>
          <a:endParaRPr lang="en-US" sz="1400" kern="1200"/>
        </a:p>
      </dsp:txBody>
      <dsp:txXfrm>
        <a:off x="15992" y="1923074"/>
        <a:ext cx="8094734" cy="295616"/>
      </dsp:txXfrm>
    </dsp:sp>
    <dsp:sp modelId="{00AFB96C-3C0A-4086-8495-3F161AB2DDBE}">
      <dsp:nvSpPr>
        <dsp:cNvPr id="0" name=""/>
        <dsp:cNvSpPr/>
      </dsp:nvSpPr>
      <dsp:spPr>
        <a:xfrm>
          <a:off x="0" y="227500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Conclusion</a:t>
          </a:r>
          <a:endParaRPr lang="en-US" sz="1400" kern="1200"/>
        </a:p>
      </dsp:txBody>
      <dsp:txXfrm>
        <a:off x="15992" y="2290994"/>
        <a:ext cx="8094734" cy="295616"/>
      </dsp:txXfrm>
    </dsp:sp>
    <dsp:sp modelId="{C2AB2148-4768-4BD5-94FA-8EF4B107E142}">
      <dsp:nvSpPr>
        <dsp:cNvPr id="0" name=""/>
        <dsp:cNvSpPr/>
      </dsp:nvSpPr>
      <dsp:spPr>
        <a:xfrm>
          <a:off x="0" y="2642922"/>
          <a:ext cx="8126718" cy="327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References</a:t>
          </a:r>
          <a:endParaRPr lang="en-US" sz="1400" kern="1200"/>
        </a:p>
      </dsp:txBody>
      <dsp:txXfrm>
        <a:off x="15992" y="2658914"/>
        <a:ext cx="8094734" cy="2956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9B617-370D-4BB3-AD6B-49780B861329}">
      <dsp:nvSpPr>
        <dsp:cNvPr id="0" name=""/>
        <dsp:cNvSpPr/>
      </dsp:nvSpPr>
      <dsp:spPr>
        <a:xfrm>
          <a:off x="0" y="3149"/>
          <a:ext cx="2331720" cy="538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dirty="0">
              <a:latin typeface="Times New Roman" panose="02020603050405020304" pitchFamily="18" charset="0"/>
              <a:cs typeface="Times New Roman" panose="02020603050405020304" pitchFamily="18" charset="0"/>
            </a:rPr>
            <a:t>Introduction</a:t>
          </a:r>
          <a:endParaRPr lang="en-US" sz="2300" kern="1200" dirty="0">
            <a:latin typeface="Times New Roman" panose="02020603050405020304" pitchFamily="18" charset="0"/>
            <a:cs typeface="Times New Roman" panose="02020603050405020304" pitchFamily="18" charset="0"/>
          </a:endParaRPr>
        </a:p>
      </dsp:txBody>
      <dsp:txXfrm>
        <a:off x="26273" y="29422"/>
        <a:ext cx="2279174" cy="4856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16CBF-7317-4B72-BAAF-15317FD5C9CE}">
      <dsp:nvSpPr>
        <dsp:cNvPr id="0" name=""/>
        <dsp:cNvSpPr/>
      </dsp:nvSpPr>
      <dsp:spPr>
        <a:xfrm>
          <a:off x="0" y="317870"/>
          <a:ext cx="4475921" cy="27124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Quality service, hospitality, and guest services have a pivotal impact on the progress of the hotel business. By creating magnificent client encounters, these qualities lead to client bliss, devotion, and good informal. Superior service supports a hotel's or café's standing and upper hand. Guests need tweaked care, opportune answers, and a warm, welcoming climate. An emphasis on great service and guest joy guarantees repeat business, improves pay, and keeps a decent picture inside the profoundly competitive hospitality industry.</a:t>
          </a:r>
          <a:endParaRPr lang="en-US" sz="1600" kern="1200" dirty="0">
            <a:latin typeface="Times New Roman" panose="02020603050405020304" pitchFamily="18" charset="0"/>
            <a:cs typeface="Times New Roman" panose="02020603050405020304" pitchFamily="18" charset="0"/>
          </a:endParaRPr>
        </a:p>
      </dsp:txBody>
      <dsp:txXfrm>
        <a:off x="132411" y="450281"/>
        <a:ext cx="4211099" cy="2447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1268D-7801-4BB2-8A30-A43C32625D64}">
      <dsp:nvSpPr>
        <dsp:cNvPr id="0" name=""/>
        <dsp:cNvSpPr/>
      </dsp:nvSpPr>
      <dsp:spPr>
        <a:xfrm>
          <a:off x="0" y="0"/>
          <a:ext cx="4472700" cy="826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i="0" kern="1200" dirty="0"/>
            <a:t>Introducing Regent Hotel and Resorts</a:t>
          </a:r>
          <a:endParaRPr lang="en-US" sz="2200" kern="1200" dirty="0"/>
        </a:p>
      </dsp:txBody>
      <dsp:txXfrm>
        <a:off x="24218" y="24218"/>
        <a:ext cx="4424264" cy="778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73BC1-B04A-44B7-A2F3-A87542AE3F02}">
      <dsp:nvSpPr>
        <dsp:cNvPr id="0" name=""/>
        <dsp:cNvSpPr/>
      </dsp:nvSpPr>
      <dsp:spPr>
        <a:xfrm>
          <a:off x="0" y="72360"/>
          <a:ext cx="4930140" cy="2934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Times New Roman" panose="02020603050405020304" pitchFamily="18" charset="0"/>
              <a:cs typeface="Times New Roman" panose="02020603050405020304" pitchFamily="18" charset="0"/>
            </a:rPr>
            <a:t>Regent Hotel &amp; Resorts is a </a:t>
          </a:r>
          <a:r>
            <a:rPr lang="en-US" sz="1900" b="0" i="0" kern="1200" dirty="0" err="1">
              <a:latin typeface="Times New Roman" panose="02020603050405020304" pitchFamily="18" charset="0"/>
              <a:cs typeface="Times New Roman" panose="02020603050405020304" pitchFamily="18" charset="0"/>
            </a:rPr>
            <a:t>recognised</a:t>
          </a:r>
          <a:r>
            <a:rPr lang="en-US" sz="1900" b="0" i="0" kern="1200" dirty="0">
              <a:latin typeface="Times New Roman" panose="02020603050405020304" pitchFamily="18" charset="0"/>
              <a:cs typeface="Times New Roman" panose="02020603050405020304" pitchFamily="18" charset="0"/>
            </a:rPr>
            <a:t> brand noted for its commitment to incredible service and dazzling rooms. With a long history spanning many decades, Regent Hotel and Resorts has secured itself as an overall forerunner in the hospitality area </a:t>
          </a:r>
          <a:r>
            <a:rPr lang="en-US" sz="1900" kern="1200" dirty="0">
              <a:effectLst/>
              <a:latin typeface="Times New Roman" panose="02020603050405020304" pitchFamily="18" charset="0"/>
              <a:ea typeface="Calibri" panose="020F0502020204030204" pitchFamily="34" charset="0"/>
            </a:rPr>
            <a:t>(Duy, 2021). </a:t>
          </a:r>
          <a:r>
            <a:rPr lang="en-US" sz="1900" b="0" i="0" kern="1200" dirty="0">
              <a:latin typeface="Times New Roman" panose="02020603050405020304" pitchFamily="18" charset="0"/>
              <a:cs typeface="Times New Roman" panose="02020603050405020304" pitchFamily="18" charset="0"/>
            </a:rPr>
            <a:t>  This presentation tends to </a:t>
          </a:r>
          <a:r>
            <a:rPr lang="en-US" sz="1900" b="0" i="0" kern="1200" dirty="0" err="1">
              <a:latin typeface="Times New Roman" panose="02020603050405020304" pitchFamily="18" charset="0"/>
              <a:cs typeface="Times New Roman" panose="02020603050405020304" pitchFamily="18" charset="0"/>
            </a:rPr>
            <a:t>emphasise</a:t>
          </a:r>
          <a:r>
            <a:rPr lang="en-US" sz="1900" b="0" i="0" kern="1200" dirty="0">
              <a:latin typeface="Times New Roman" panose="02020603050405020304" pitchFamily="18" charset="0"/>
              <a:cs typeface="Times New Roman" panose="02020603050405020304" pitchFamily="18" charset="0"/>
            </a:rPr>
            <a:t> the job and importance of excellent service, hospitality, and guest services provided by Regent Hotel &amp; Resorts.</a:t>
          </a:r>
          <a:endParaRPr lang="en-US" sz="1900" kern="1200" dirty="0">
            <a:latin typeface="Times New Roman" panose="02020603050405020304" pitchFamily="18" charset="0"/>
            <a:cs typeface="Times New Roman" panose="02020603050405020304" pitchFamily="18" charset="0"/>
          </a:endParaRPr>
        </a:p>
      </dsp:txBody>
      <dsp:txXfrm>
        <a:off x="143244" y="215604"/>
        <a:ext cx="4643652" cy="26478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6E401-1DBA-4FAE-A93A-D371F0C28C85}">
      <dsp:nvSpPr>
        <dsp:cNvPr id="0" name=""/>
        <dsp:cNvSpPr/>
      </dsp:nvSpPr>
      <dsp:spPr>
        <a:xfrm>
          <a:off x="0" y="2745"/>
          <a:ext cx="2154600" cy="8108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dirty="0">
              <a:latin typeface="Times New Roman" panose="02020603050405020304" pitchFamily="18" charset="0"/>
              <a:cs typeface="Times New Roman" panose="02020603050405020304" pitchFamily="18" charset="0"/>
            </a:rPr>
            <a:t>Main</a:t>
          </a:r>
          <a:r>
            <a:rPr lang="en-US" sz="2100" b="1" i="0" kern="1200" dirty="0"/>
            <a:t> </a:t>
          </a:r>
          <a:r>
            <a:rPr lang="en-US" sz="2100" b="1" i="0" kern="1200" dirty="0">
              <a:latin typeface="Times New Roman" panose="02020603050405020304" pitchFamily="18" charset="0"/>
              <a:cs typeface="Times New Roman" panose="02020603050405020304" pitchFamily="18" charset="0"/>
            </a:rPr>
            <a:t>Consumers</a:t>
          </a:r>
          <a:endParaRPr lang="en-US" sz="2100" kern="1200" dirty="0">
            <a:latin typeface="Times New Roman" panose="02020603050405020304" pitchFamily="18" charset="0"/>
            <a:cs typeface="Times New Roman" panose="02020603050405020304" pitchFamily="18" charset="0"/>
          </a:endParaRPr>
        </a:p>
      </dsp:txBody>
      <dsp:txXfrm>
        <a:off x="39580" y="42325"/>
        <a:ext cx="2075440" cy="7316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588CB-6E39-483C-ABA2-3CE107997DFB}">
      <dsp:nvSpPr>
        <dsp:cNvPr id="0" name=""/>
        <dsp:cNvSpPr/>
      </dsp:nvSpPr>
      <dsp:spPr>
        <a:xfrm rot="10800000">
          <a:off x="550717" y="266751"/>
          <a:ext cx="5098332" cy="2727315"/>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4510"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Regent Hotel and Resorts takes special care of a shifted range of clients, including business </a:t>
          </a:r>
          <a:r>
            <a:rPr lang="en-US" sz="2400" b="0" i="0" kern="1200" dirty="0" err="1">
              <a:latin typeface="Times New Roman" panose="02020603050405020304" pitchFamily="18" charset="0"/>
              <a:cs typeface="Times New Roman" panose="02020603050405020304" pitchFamily="18" charset="0"/>
            </a:rPr>
            <a:t>travellers</a:t>
          </a:r>
          <a:r>
            <a:rPr lang="en-US" sz="2400" b="0" i="0" kern="1200" dirty="0">
              <a:latin typeface="Times New Roman" panose="02020603050405020304" pitchFamily="18" charset="0"/>
              <a:cs typeface="Times New Roman" panose="02020603050405020304" pitchFamily="18" charset="0"/>
            </a:rPr>
            <a:t>, leisure </a:t>
          </a:r>
          <a:r>
            <a:rPr lang="en-US" sz="2400" b="0" i="0" kern="1200" dirty="0" err="1">
              <a:latin typeface="Times New Roman" panose="02020603050405020304" pitchFamily="18" charset="0"/>
              <a:cs typeface="Times New Roman" panose="02020603050405020304" pitchFamily="18" charset="0"/>
            </a:rPr>
            <a:t>travellers</a:t>
          </a:r>
          <a:r>
            <a:rPr lang="en-US" sz="2400" b="0" i="0" kern="1200" dirty="0">
              <a:latin typeface="Times New Roman" panose="02020603050405020304" pitchFamily="18" charset="0"/>
              <a:cs typeface="Times New Roman" panose="02020603050405020304" pitchFamily="18" charset="0"/>
            </a:rPr>
            <a:t>, and high-end customers looking for refined experiences. </a:t>
          </a:r>
          <a:endParaRPr lang="en-US" sz="2400" kern="1200" dirty="0">
            <a:latin typeface="Times New Roman" panose="02020603050405020304" pitchFamily="18" charset="0"/>
            <a:cs typeface="Times New Roman" panose="02020603050405020304" pitchFamily="18" charset="0"/>
          </a:endParaRPr>
        </a:p>
      </dsp:txBody>
      <dsp:txXfrm rot="10800000">
        <a:off x="1232546" y="266751"/>
        <a:ext cx="4416503" cy="2727315"/>
      </dsp:txXfrm>
    </dsp:sp>
    <dsp:sp modelId="{130EB3D7-02E2-406D-AFDB-E4E46F7074A5}">
      <dsp:nvSpPr>
        <dsp:cNvPr id="0" name=""/>
        <dsp:cNvSpPr/>
      </dsp:nvSpPr>
      <dsp:spPr>
        <a:xfrm>
          <a:off x="0" y="539233"/>
          <a:ext cx="1986296" cy="2033380"/>
        </a:xfrm>
        <a:prstGeom prst="ellipse">
          <a:avLst/>
        </a:prstGeom>
        <a:blipFill rotWithShape="1">
          <a:blip xmlns:r="http://schemas.openxmlformats.org/officeDocument/2006/relationships" r:embed="rId1"/>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A3F20-30FC-49CA-A545-8EFD13EEC37E}">
      <dsp:nvSpPr>
        <dsp:cNvPr id="0" name=""/>
        <dsp:cNvSpPr/>
      </dsp:nvSpPr>
      <dsp:spPr>
        <a:xfrm>
          <a:off x="5811" y="679995"/>
          <a:ext cx="2375498" cy="145984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b="1" i="0" kern="1200" dirty="0">
              <a:latin typeface="Times New Roman" panose="02020603050405020304" pitchFamily="18" charset="0"/>
              <a:cs typeface="Times New Roman" panose="02020603050405020304" pitchFamily="18" charset="0"/>
            </a:rPr>
            <a:t>Concierge Services: </a:t>
          </a:r>
          <a:r>
            <a:rPr lang="en-US" sz="1100" b="0" i="0" kern="1200" dirty="0">
              <a:latin typeface="Times New Roman" panose="02020603050405020304" pitchFamily="18" charset="0"/>
              <a:cs typeface="Times New Roman" panose="02020603050405020304" pitchFamily="18" charset="0"/>
            </a:rPr>
            <a:t>The hotel's concierge service upholds visitors' various requirements, like reserving café spots, orchestrating transportation, offering </a:t>
          </a:r>
          <a:r>
            <a:rPr lang="en-US" sz="1100" b="0" i="0" kern="1200" dirty="0" err="1">
              <a:latin typeface="Times New Roman" panose="02020603050405020304" pitchFamily="18" charset="0"/>
              <a:cs typeface="Times New Roman" panose="02020603050405020304" pitchFamily="18" charset="0"/>
            </a:rPr>
            <a:t>neighbourhood</a:t>
          </a:r>
          <a:r>
            <a:rPr lang="en-US" sz="1100" b="0" i="0" kern="1200" dirty="0">
              <a:latin typeface="Times New Roman" panose="02020603050405020304" pitchFamily="18" charset="0"/>
              <a:cs typeface="Times New Roman" panose="02020603050405020304" pitchFamily="18" charset="0"/>
            </a:rPr>
            <a:t> tours, and booking outings and exercises.</a:t>
          </a:r>
          <a:endParaRPr lang="en-US" sz="1100" kern="1200" dirty="0">
            <a:latin typeface="Times New Roman" panose="02020603050405020304" pitchFamily="18" charset="0"/>
            <a:cs typeface="Times New Roman" panose="02020603050405020304" pitchFamily="18" charset="0"/>
          </a:endParaRPr>
        </a:p>
      </dsp:txBody>
      <dsp:txXfrm>
        <a:off x="48568" y="722752"/>
        <a:ext cx="2289984" cy="1374329"/>
      </dsp:txXfrm>
    </dsp:sp>
    <dsp:sp modelId="{08DDC6FC-C34D-46A6-9E7C-E6AF8FB4EC56}">
      <dsp:nvSpPr>
        <dsp:cNvPr id="0" name=""/>
        <dsp:cNvSpPr/>
      </dsp:nvSpPr>
      <dsp:spPr>
        <a:xfrm>
          <a:off x="2922919" y="679995"/>
          <a:ext cx="2257687" cy="14959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b="1" i="0" kern="1200" dirty="0">
              <a:latin typeface="Times New Roman" panose="02020603050405020304" pitchFamily="18" charset="0"/>
              <a:cs typeface="Times New Roman" panose="02020603050405020304" pitchFamily="18" charset="0"/>
            </a:rPr>
            <a:t>Room Service: </a:t>
          </a:r>
          <a:r>
            <a:rPr lang="en-US" sz="1300" b="0" i="0" kern="1200" dirty="0">
              <a:latin typeface="Times New Roman" panose="02020603050405020304" pitchFamily="18" charset="0"/>
              <a:cs typeface="Times New Roman" panose="02020603050405020304" pitchFamily="18" charset="0"/>
            </a:rPr>
            <a:t>Regent Hotel &amp; Resorts ensures that visitors might partake in the comfort of in-room dining, with a wide determination conveyed rapidly to their doorsteps </a:t>
          </a:r>
          <a:r>
            <a:rPr lang="en-GB" sz="1300" b="0" i="0" kern="1200" dirty="0">
              <a:latin typeface="Times New Roman" panose="02020603050405020304" pitchFamily="18" charset="0"/>
              <a:cs typeface="Times New Roman" panose="02020603050405020304" pitchFamily="18" charset="0"/>
            </a:rPr>
            <a:t>(Yahya et al., 2013).</a:t>
          </a:r>
          <a:endParaRPr lang="en-US" sz="1300" kern="1200" dirty="0">
            <a:latin typeface="Times New Roman" panose="02020603050405020304" pitchFamily="18" charset="0"/>
            <a:cs typeface="Times New Roman" panose="02020603050405020304" pitchFamily="18" charset="0"/>
          </a:endParaRPr>
        </a:p>
      </dsp:txBody>
      <dsp:txXfrm>
        <a:off x="2966734" y="723810"/>
        <a:ext cx="2170057" cy="1408316"/>
      </dsp:txXfrm>
    </dsp:sp>
    <dsp:sp modelId="{F4201106-7673-463F-8839-5B699EB9D48C}">
      <dsp:nvSpPr>
        <dsp:cNvPr id="0" name=""/>
        <dsp:cNvSpPr/>
      </dsp:nvSpPr>
      <dsp:spPr>
        <a:xfrm>
          <a:off x="5722217" y="679995"/>
          <a:ext cx="2209116" cy="137005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b="1" i="0" kern="1200" dirty="0">
              <a:latin typeface="Times New Roman" panose="02020603050405020304" pitchFamily="18" charset="0"/>
              <a:cs typeface="Times New Roman" panose="02020603050405020304" pitchFamily="18" charset="0"/>
            </a:rPr>
            <a:t>cleaning: </a:t>
          </a:r>
          <a:r>
            <a:rPr lang="en-US" sz="1300" b="0" i="0" kern="1200" dirty="0">
              <a:latin typeface="Times New Roman" panose="02020603050405020304" pitchFamily="18" charset="0"/>
              <a:cs typeface="Times New Roman" panose="02020603050405020304" pitchFamily="18" charset="0"/>
            </a:rPr>
            <a:t>The cleaning team keeps flawlessly spotless and well-appointed visitor rooms, creating a charming and sterile climate for guests during their visit.</a:t>
          </a:r>
          <a:endParaRPr lang="en-US" sz="1300" kern="1200" dirty="0">
            <a:latin typeface="Times New Roman" panose="02020603050405020304" pitchFamily="18" charset="0"/>
            <a:cs typeface="Times New Roman" panose="02020603050405020304" pitchFamily="18" charset="0"/>
          </a:endParaRPr>
        </a:p>
      </dsp:txBody>
      <dsp:txXfrm>
        <a:off x="5762345" y="720123"/>
        <a:ext cx="2128860" cy="12897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3CAEE-5830-42AF-BC28-FEFF73109569}">
      <dsp:nvSpPr>
        <dsp:cNvPr id="0" name=""/>
        <dsp:cNvSpPr/>
      </dsp:nvSpPr>
      <dsp:spPr>
        <a:xfrm>
          <a:off x="0" y="162450"/>
          <a:ext cx="6743700" cy="4913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dirty="0">
              <a:latin typeface="Times New Roman" panose="02020603050405020304" pitchFamily="18" charset="0"/>
              <a:cs typeface="Times New Roman" panose="02020603050405020304" pitchFamily="18" charset="0"/>
            </a:rPr>
            <a:t>Nature, Scope, and Role of Guest Services and Facilities</a:t>
          </a:r>
          <a:endParaRPr lang="en-US" sz="2100" kern="1200" dirty="0">
            <a:latin typeface="Times New Roman" panose="02020603050405020304" pitchFamily="18" charset="0"/>
            <a:cs typeface="Times New Roman" panose="02020603050405020304" pitchFamily="18" charset="0"/>
          </a:endParaRPr>
        </a:p>
      </dsp:txBody>
      <dsp:txXfrm>
        <a:off x="23988" y="186438"/>
        <a:ext cx="6695724" cy="4434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B65D5-3870-4180-BC48-DE01D7F3ACB1}">
      <dsp:nvSpPr>
        <dsp:cNvPr id="0" name=""/>
        <dsp:cNvSpPr/>
      </dsp:nvSpPr>
      <dsp:spPr>
        <a:xfrm>
          <a:off x="0" y="104892"/>
          <a:ext cx="4501021" cy="397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0" kern="1200" dirty="0"/>
            <a:t>The Role and Function of Guest Services</a:t>
          </a:r>
          <a:endParaRPr lang="en-US" sz="1700" kern="1200" dirty="0"/>
        </a:p>
      </dsp:txBody>
      <dsp:txXfrm>
        <a:off x="19419" y="124311"/>
        <a:ext cx="4462183" cy="3589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0587E5-2C2F-411C-BD6F-D14A9D0572A7}">
      <dsp:nvSpPr>
        <dsp:cNvPr id="0" name=""/>
        <dsp:cNvSpPr/>
      </dsp:nvSpPr>
      <dsp:spPr>
        <a:xfrm>
          <a:off x="0" y="16401"/>
          <a:ext cx="4943802" cy="1240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dirty="0"/>
            <a:t>Personalization:</a:t>
          </a:r>
          <a:r>
            <a:rPr lang="en-US" sz="1500" b="0" i="0" kern="1200" dirty="0"/>
            <a:t> Guest services </a:t>
          </a:r>
          <a:r>
            <a:rPr lang="en-US" sz="1500" b="0" i="0" kern="1200" dirty="0" err="1"/>
            <a:t>endeavour</a:t>
          </a:r>
          <a:r>
            <a:rPr lang="en-US" sz="1500" b="0" i="0" kern="1200" dirty="0"/>
            <a:t> to </a:t>
          </a:r>
          <a:r>
            <a:rPr lang="en-US" sz="1500" b="0" i="0" kern="1200" dirty="0" err="1"/>
            <a:t>customise</a:t>
          </a:r>
          <a:r>
            <a:rPr lang="en-US" sz="1500" b="0" i="0" kern="1200" dirty="0"/>
            <a:t> every guest's experience, changing services to meet their individual preferences and requirements </a:t>
          </a:r>
          <a:r>
            <a:rPr lang="en-US" sz="1500" kern="1200" dirty="0"/>
            <a:t>(Duy, 2021).</a:t>
          </a:r>
          <a:r>
            <a:rPr lang="en-US" sz="1500" b="0" i="0" kern="1200" dirty="0"/>
            <a:t> </a:t>
          </a:r>
          <a:endParaRPr lang="en-US" sz="1500" kern="1200" dirty="0"/>
        </a:p>
      </dsp:txBody>
      <dsp:txXfrm>
        <a:off x="60559" y="76960"/>
        <a:ext cx="4822684" cy="1119447"/>
      </dsp:txXfrm>
    </dsp:sp>
    <dsp:sp modelId="{7F004684-F238-4C52-B0BF-EDD6FE57EDB6}">
      <dsp:nvSpPr>
        <dsp:cNvPr id="0" name=""/>
        <dsp:cNvSpPr/>
      </dsp:nvSpPr>
      <dsp:spPr>
        <a:xfrm>
          <a:off x="0" y="1300167"/>
          <a:ext cx="4943802" cy="1240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dirty="0"/>
            <a:t>Problem Resolution:</a:t>
          </a:r>
          <a:r>
            <a:rPr lang="en-US" sz="1500" b="0" i="0" kern="1200" dirty="0"/>
            <a:t> Guest Services' capability as a resource for guests to deal with any challenges or grumblings they might have all through their visit Instant and proficient issue reaction prompts guest joy and reliability.</a:t>
          </a:r>
          <a:endParaRPr lang="en-US" sz="1500" kern="1200" dirty="0"/>
        </a:p>
      </dsp:txBody>
      <dsp:txXfrm>
        <a:off x="60559" y="1360726"/>
        <a:ext cx="4822684" cy="1119447"/>
      </dsp:txXfrm>
    </dsp:sp>
    <dsp:sp modelId="{FB28EE8A-C62F-4299-AFBC-3FFAA8229813}">
      <dsp:nvSpPr>
        <dsp:cNvPr id="0" name=""/>
        <dsp:cNvSpPr/>
      </dsp:nvSpPr>
      <dsp:spPr>
        <a:xfrm>
          <a:off x="0" y="2583932"/>
          <a:ext cx="4943802" cy="1240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dirty="0"/>
            <a:t>Communication and Information:</a:t>
          </a:r>
          <a:r>
            <a:rPr lang="en-US" sz="1500" b="0" i="0" kern="1200" dirty="0"/>
            <a:t> Guest services give critical data and ideas about hotel offices, nearby exercises, and conveniences, empowering guests to </a:t>
          </a:r>
          <a:r>
            <a:rPr lang="en-US" sz="1500" b="0" i="0" kern="1200" dirty="0" err="1"/>
            <a:t>capitalise</a:t>
          </a:r>
          <a:r>
            <a:rPr lang="en-US" sz="1500" b="0" i="0" kern="1200" dirty="0"/>
            <a:t> on their visit and investigate the encompassing district </a:t>
          </a:r>
          <a:r>
            <a:rPr lang="en-US" sz="1500" kern="1200" dirty="0"/>
            <a:t>(</a:t>
          </a:r>
          <a:r>
            <a:rPr lang="en-US" sz="1500" kern="1200" dirty="0" err="1"/>
            <a:t>Gagić</a:t>
          </a:r>
          <a:r>
            <a:rPr lang="en-US" sz="1500" kern="1200" dirty="0"/>
            <a:t> et al., 2013).</a:t>
          </a:r>
        </a:p>
      </dsp:txBody>
      <dsp:txXfrm>
        <a:off x="60559" y="2644491"/>
        <a:ext cx="4822684" cy="111944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2AB5D-A770-4D61-ACC4-125645721175}">
      <dsp:nvSpPr>
        <dsp:cNvPr id="0" name=""/>
        <dsp:cNvSpPr/>
      </dsp:nvSpPr>
      <dsp:spPr>
        <a:xfrm>
          <a:off x="0" y="2745"/>
          <a:ext cx="6392174" cy="8108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a:t>Importance of Hospitality and Exceeding Guest Expectations</a:t>
          </a:r>
          <a:endParaRPr lang="en-US" sz="2100" kern="1200"/>
        </a:p>
      </dsp:txBody>
      <dsp:txXfrm>
        <a:off x="39580" y="42325"/>
        <a:ext cx="6313014" cy="7316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CF4AF-EC7B-44CE-9C76-90A22A0D3EF0}">
      <dsp:nvSpPr>
        <dsp:cNvPr id="0" name=""/>
        <dsp:cNvSpPr/>
      </dsp:nvSpPr>
      <dsp:spPr>
        <a:xfrm>
          <a:off x="305092" y="208"/>
          <a:ext cx="2521246" cy="1512748"/>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US" sz="1050" b="1" i="0" kern="1200" dirty="0"/>
            <a:t>Guest Satisfaction:</a:t>
          </a:r>
          <a:r>
            <a:rPr lang="en-US" sz="1050" b="0" i="0" kern="1200" dirty="0"/>
            <a:t> Hospitality encourages a climate where guests feel welcome, appreciated, and all-around focused on. By awe-inspiring guest assumptions, hotels support guest bliss, prompting incredible appraisals, rehash reservations, and verbal exchange references </a:t>
          </a:r>
          <a:r>
            <a:rPr lang="en-US" sz="1050" kern="1200" dirty="0"/>
            <a:t>(</a:t>
          </a:r>
          <a:r>
            <a:rPr lang="en-US" sz="1050" kern="1200" dirty="0" err="1"/>
            <a:t>Ariffin</a:t>
          </a:r>
          <a:r>
            <a:rPr lang="en-US" sz="1050" kern="1200" dirty="0"/>
            <a:t> and </a:t>
          </a:r>
          <a:r>
            <a:rPr lang="en-US" sz="1050" kern="1200" dirty="0" err="1"/>
            <a:t>Maghzi</a:t>
          </a:r>
          <a:r>
            <a:rPr lang="en-US" sz="1050" kern="1200" dirty="0"/>
            <a:t>, 2012).</a:t>
          </a:r>
        </a:p>
      </dsp:txBody>
      <dsp:txXfrm>
        <a:off x="305092" y="208"/>
        <a:ext cx="2521246" cy="1512748"/>
      </dsp:txXfrm>
    </dsp:sp>
    <dsp:sp modelId="{ED277A3B-823E-4B86-A44B-410E35D5173A}">
      <dsp:nvSpPr>
        <dsp:cNvPr id="0" name=""/>
        <dsp:cNvSpPr/>
      </dsp:nvSpPr>
      <dsp:spPr>
        <a:xfrm>
          <a:off x="3078463" y="208"/>
          <a:ext cx="2521246" cy="1512748"/>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dirty="0"/>
            <a:t>Differentiation in a Competitive Market:</a:t>
          </a:r>
          <a:r>
            <a:rPr lang="en-US" sz="1100" b="0" i="0" kern="1200" dirty="0"/>
            <a:t> In a profoundly competitive market, exceptional hospitality makes hotels unmistakable. By giving modified help, expecting guest prerequisites, and making remarkable encounters, hotels like Regent Hotel and Resorts can separate themselves and lay out an unwavering client base.</a:t>
          </a:r>
          <a:endParaRPr lang="en-US" sz="1100" kern="1200" dirty="0"/>
        </a:p>
      </dsp:txBody>
      <dsp:txXfrm>
        <a:off x="3078463" y="208"/>
        <a:ext cx="2521246" cy="1512748"/>
      </dsp:txXfrm>
    </dsp:sp>
    <dsp:sp modelId="{D1D66644-D642-4168-8F31-EF148F9AEBFC}">
      <dsp:nvSpPr>
        <dsp:cNvPr id="0" name=""/>
        <dsp:cNvSpPr/>
      </dsp:nvSpPr>
      <dsp:spPr>
        <a:xfrm>
          <a:off x="5851835" y="208"/>
          <a:ext cx="2521246" cy="1512748"/>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dirty="0"/>
            <a:t>Brand Reputation:</a:t>
          </a:r>
          <a:r>
            <a:rPr lang="en-US" sz="1100" b="0" i="0" kern="1200" dirty="0"/>
            <a:t> Hotels with a reputation for incredible hospitality have a better brand image and dependability. Positive guest encounters and spar</a:t>
          </a:r>
          <a:r>
            <a:rPr lang="en-AS" sz="1100" b="0" i="0" kern="1200" dirty="0"/>
            <a:t>a</a:t>
          </a:r>
          <a:r>
            <a:rPr lang="en-US" sz="1100" b="0" i="0" kern="1200" dirty="0" err="1"/>
            <a:t>kling</a:t>
          </a:r>
          <a:r>
            <a:rPr lang="en-US" sz="1100" b="0" i="0" kern="1200" dirty="0"/>
            <a:t> declarations add serious areas of strength for a business, drawing in new visitors and building client unwaveringness </a:t>
          </a:r>
          <a:r>
            <a:rPr lang="en-US" sz="1100" kern="1200" dirty="0"/>
            <a:t>(</a:t>
          </a:r>
          <a:r>
            <a:rPr lang="en-US" sz="1100" kern="1200" dirty="0" err="1"/>
            <a:t>Kandampully</a:t>
          </a:r>
          <a:r>
            <a:rPr lang="en-US" sz="1100" kern="1200" dirty="0"/>
            <a:t> et al., 2015).</a:t>
          </a:r>
        </a:p>
      </dsp:txBody>
      <dsp:txXfrm>
        <a:off x="5851835" y="208"/>
        <a:ext cx="2521246" cy="1512748"/>
      </dsp:txXfrm>
    </dsp:sp>
    <dsp:sp modelId="{07431985-CC60-45F6-81B4-5A8E74E88214}">
      <dsp:nvSpPr>
        <dsp:cNvPr id="0" name=""/>
        <dsp:cNvSpPr/>
      </dsp:nvSpPr>
      <dsp:spPr>
        <a:xfrm>
          <a:off x="3078463" y="1765080"/>
          <a:ext cx="2521246" cy="1512748"/>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0" kern="1200" dirty="0"/>
            <a:t>Income Age:</a:t>
          </a:r>
          <a:r>
            <a:rPr lang="en-US" sz="1100" b="0" i="0" kern="1200" dirty="0"/>
            <a:t> Fulfilled clients are more able to spend on different services, like eating, spa medicines, and different offices. By making incredible guest assumptions, hotels might help income streams and upgrade benefits.</a:t>
          </a:r>
          <a:endParaRPr lang="en-US" sz="1100" kern="1200" dirty="0"/>
        </a:p>
      </dsp:txBody>
      <dsp:txXfrm>
        <a:off x="3078463" y="1765080"/>
        <a:ext cx="2521246" cy="15127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1DB7F-9D0E-486E-8E70-7C8E43C7AA3D}">
      <dsp:nvSpPr>
        <dsp:cNvPr id="0" name=""/>
        <dsp:cNvSpPr/>
      </dsp:nvSpPr>
      <dsp:spPr>
        <a:xfrm>
          <a:off x="0" y="37187"/>
          <a:ext cx="2156604"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0" kern="1200"/>
            <a:t>Conclusion</a:t>
          </a:r>
          <a:endParaRPr lang="en-US" sz="2600" kern="1200"/>
        </a:p>
      </dsp:txBody>
      <dsp:txXfrm>
        <a:off x="29700" y="66887"/>
        <a:ext cx="2097204" cy="549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81E18-6E53-4810-85E8-0FA3F0189BAC}">
      <dsp:nvSpPr>
        <dsp:cNvPr id="0" name=""/>
        <dsp:cNvSpPr/>
      </dsp:nvSpPr>
      <dsp:spPr>
        <a:xfrm>
          <a:off x="0" y="0"/>
          <a:ext cx="2154600" cy="631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0" kern="1200" dirty="0"/>
            <a:t>References</a:t>
          </a:r>
          <a:endParaRPr lang="en-US" sz="2700" kern="1200" dirty="0"/>
        </a:p>
      </dsp:txBody>
      <dsp:txXfrm>
        <a:off x="30842" y="30842"/>
        <a:ext cx="2092916" cy="5701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Regent Hotel &amp; Resorts is a </a:t>
            </a:r>
            <a:r>
              <a:rPr lang="en-US" dirty="0" err="1"/>
              <a:t>recognised</a:t>
            </a:r>
            <a:r>
              <a:rPr lang="en-US" dirty="0"/>
              <a:t> brand noted for its commitment to incredible service and dazzling rooms. With a long history spanning many decades, Regent Hotel and Resorts has secured itself as an overall forerunner in the hospitality area. Their properties are situated in probably the best locations all over the planet, offering visitors a lavish and extraordinary experience </a:t>
            </a:r>
            <a:r>
              <a:rPr lang="en-US" sz="1800" dirty="0">
                <a:effectLst/>
                <a:latin typeface="Times New Roman" panose="02020603050405020304" pitchFamily="18" charset="0"/>
                <a:ea typeface="Calibri" panose="020F0502020204030204" pitchFamily="34" charset="0"/>
              </a:rPr>
              <a:t>(Duy, 2021). </a:t>
            </a:r>
            <a:r>
              <a:rPr lang="en-US" dirty="0"/>
              <a:t>This presentation tends to </a:t>
            </a:r>
            <a:r>
              <a:rPr lang="en-US" dirty="0" err="1"/>
              <a:t>emphasise</a:t>
            </a:r>
            <a:r>
              <a:rPr lang="en-US" dirty="0"/>
              <a:t> the job and importance of excellent service, hospitality, and guest services provided by Regent Hotel &amp; Resorts.</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Regent Hotel and Resorts takes special care of a shifted range of clients, including business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leisure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high-end customers looking for refined experiences. The hotel brand draws in refined individuals who look for first-class administration, lovely facilities, and a charming stay. Regent Hotel and Resorts' clients frequently expect a combination of comfort, elegance, and individual consideration all through their visit. With an overall presence in significant urban communities and resort regions, Official Lodging and Resorts takes special care of the requests of guests from varying backgrounds </a:t>
            </a:r>
            <a:r>
              <a:rPr lang="en-US" sz="1800" dirty="0">
                <a:effectLst/>
                <a:latin typeface="Times New Roman" panose="02020603050405020304" pitchFamily="18" charset="0"/>
                <a:ea typeface="Calibri" panose="020F0502020204030204" pitchFamily="34" charset="0"/>
              </a:rPr>
              <a:t>(Amin et al., 2013).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From its rich rooms to its award-winning cafés, the brand has laid a good foundation for itself as a pioneer in the lavish hotel market.</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Regent Hotel and Resorts highly values conveying a complete grouping of visitor conveniences and facilities to further develop the whole guest experience. These services span a wide assortment of classifications, including concierge services, room service, cleaning, spa and health focuses, exercise facilities, gathering and occasion spaces, eating outlets, and more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Dortyol</a:t>
            </a:r>
            <a:r>
              <a:rPr lang="en-US" sz="1800" dirty="0">
                <a:effectLst/>
                <a:latin typeface="Times New Roman" panose="02020603050405020304" pitchFamily="18" charset="0"/>
                <a:ea typeface="Calibri" panose="020F0502020204030204" pitchFamily="34" charset="0"/>
              </a:rPr>
              <a:t> et al., 2014).</a:t>
            </a:r>
            <a:endParaRPr lang="en-US" dirty="0"/>
          </a:p>
          <a:p>
            <a:pPr marL="0" lvl="0" indent="0" algn="l" rtl="0">
              <a:spcBef>
                <a:spcPts val="0"/>
              </a:spcBef>
              <a:spcAft>
                <a:spcPts val="0"/>
              </a:spcAft>
              <a:buNone/>
            </a:pPr>
            <a:r>
              <a:rPr lang="en-US" dirty="0"/>
              <a:t>Concierge Services: The hotel's concierge service upholds visitors' various requirements, like reserving café spots, orchestrating transportation, offering </a:t>
            </a:r>
            <a:r>
              <a:rPr lang="en-US" dirty="0" err="1"/>
              <a:t>neighbourhood</a:t>
            </a:r>
            <a:r>
              <a:rPr lang="en-US" dirty="0"/>
              <a:t> tours, and booking outings and exercises.</a:t>
            </a:r>
          </a:p>
          <a:p>
            <a:pPr marL="0" lvl="0" indent="0" algn="l" rtl="0">
              <a:spcBef>
                <a:spcPts val="0"/>
              </a:spcBef>
              <a:spcAft>
                <a:spcPts val="0"/>
              </a:spcAft>
              <a:buNone/>
            </a:pPr>
            <a:r>
              <a:rPr lang="en-US" dirty="0"/>
              <a:t>Room Service: Regent Hotel &amp; Resorts ensures that visitors might partake in the comfort of in-room dining, with a wide determination conveyed rapidly to their doorsteps </a:t>
            </a:r>
            <a:r>
              <a:rPr lang="en-US" sz="1800" dirty="0">
                <a:effectLst/>
                <a:latin typeface="Times New Roman" panose="02020603050405020304" pitchFamily="18" charset="0"/>
                <a:ea typeface="Calibri" panose="020F0502020204030204" pitchFamily="34" charset="0"/>
              </a:rPr>
              <a:t>(Yahya et al., 2013).</a:t>
            </a:r>
            <a:endParaRPr lang="en-US" dirty="0"/>
          </a:p>
          <a:p>
            <a:pPr marL="0" lvl="0" indent="0" algn="l" rtl="0">
              <a:spcBef>
                <a:spcPts val="0"/>
              </a:spcBef>
              <a:spcAft>
                <a:spcPts val="0"/>
              </a:spcAft>
              <a:buNone/>
            </a:pPr>
            <a:r>
              <a:rPr lang="en-US" dirty="0"/>
              <a:t>cleaning: The cleaning team keeps flawlessly spotless and well-appointed visitor rooms, creating a charming and sterile climate for guests during their visit.</a:t>
            </a:r>
          </a:p>
          <a:p>
            <a:pPr marL="0" lvl="0" indent="0" algn="l" rtl="0">
              <a:spcBef>
                <a:spcPts val="0"/>
              </a:spcBef>
              <a:spcAft>
                <a:spcPts val="0"/>
              </a:spcAft>
              <a:buNone/>
            </a:pPr>
            <a:r>
              <a:rPr lang="en-US" dirty="0"/>
              <a:t>Spa and Wellbeing Focuses: Regent Hotel and Resorts regularly has top-notch spa and health offices where guests might reestablish their faculties with a determination of medicines and treatments.</a:t>
            </a:r>
          </a:p>
          <a:p>
            <a:pPr marL="0" lvl="0" indent="0" algn="l" rtl="0">
              <a:spcBef>
                <a:spcPts val="0"/>
              </a:spcBef>
              <a:spcAft>
                <a:spcPts val="0"/>
              </a:spcAft>
              <a:buNone/>
            </a:pPr>
            <a:r>
              <a:rPr lang="en-US" dirty="0"/>
              <a:t>Workout Facilities: The hotel has exceptional exercise offices with best-in-class gear and talented mentors to take care of visitors' wellbeing and prosperity requests.</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Guest services have a critical impact on the hotel business. They function as the connection point between the hotel and its visitors, guaranteeing their necessities are taken care of rapidly and effectively. The significant obligations of guest services include:</a:t>
            </a:r>
          </a:p>
          <a:p>
            <a:pPr marL="0" lvl="0" indent="0" algn="l" rtl="0">
              <a:spcBef>
                <a:spcPts val="0"/>
              </a:spcBef>
              <a:spcAft>
                <a:spcPts val="0"/>
              </a:spcAft>
              <a:buNone/>
            </a:pPr>
            <a:r>
              <a:rPr lang="en-US" dirty="0"/>
              <a:t>•Personalization: Guest services </a:t>
            </a:r>
            <a:r>
              <a:rPr lang="en-US" dirty="0" err="1"/>
              <a:t>endeavour</a:t>
            </a:r>
            <a:r>
              <a:rPr lang="en-US" dirty="0"/>
              <a:t> to </a:t>
            </a:r>
            <a:r>
              <a:rPr lang="en-US" dirty="0" err="1"/>
              <a:t>customise</a:t>
            </a:r>
            <a:r>
              <a:rPr lang="en-US" dirty="0"/>
              <a:t> every guest's experience, changing services to meet their individual preferences and requirements </a:t>
            </a:r>
            <a:r>
              <a:rPr lang="en-US" sz="1800" dirty="0">
                <a:effectLst/>
                <a:latin typeface="Times New Roman" panose="02020603050405020304" pitchFamily="18" charset="0"/>
                <a:ea typeface="Calibri" panose="020F0502020204030204" pitchFamily="34" charset="0"/>
              </a:rPr>
              <a:t>(Duy, 2021). </a:t>
            </a:r>
            <a:r>
              <a:rPr lang="en-US" dirty="0"/>
              <a:t>This creates a sensation of selectiveness and advances an enduring relationship with the lodging brand.</a:t>
            </a:r>
          </a:p>
          <a:p>
            <a:pPr marL="0" lvl="0" indent="0" algn="l" rtl="0">
              <a:spcBef>
                <a:spcPts val="0"/>
              </a:spcBef>
              <a:spcAft>
                <a:spcPts val="0"/>
              </a:spcAft>
              <a:buNone/>
            </a:pPr>
            <a:r>
              <a:rPr lang="en-US" dirty="0"/>
              <a:t>•Problem Resolution: Guest Services' capability as a resource for guests to deal with any challenges or grumblings they might have all through their visit Instant and proficient issue reaction prompts guest joy and reliability.</a:t>
            </a:r>
          </a:p>
          <a:p>
            <a:pPr marL="0" lvl="0" indent="0" algn="l" rtl="0">
              <a:spcBef>
                <a:spcPts val="0"/>
              </a:spcBef>
              <a:spcAft>
                <a:spcPts val="0"/>
              </a:spcAft>
              <a:buNone/>
            </a:pPr>
            <a:r>
              <a:rPr lang="en-US" dirty="0"/>
              <a:t>•Communication and Information: Guest services give critical data and ideas about hotel offices, nearby exercises, and conveniences, empowering guests to </a:t>
            </a:r>
            <a:r>
              <a:rPr lang="en-US" dirty="0" err="1"/>
              <a:t>capitalise</a:t>
            </a:r>
            <a:r>
              <a:rPr lang="en-US" dirty="0"/>
              <a:t> on their visit and investigate the encompassing district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Gagić</a:t>
            </a:r>
            <a:r>
              <a:rPr lang="en-US" sz="1800" dirty="0">
                <a:effectLst/>
                <a:latin typeface="Times New Roman" panose="02020603050405020304" pitchFamily="18" charset="0"/>
                <a:ea typeface="Calibri" panose="020F0502020204030204" pitchFamily="34" charset="0"/>
              </a:rPr>
              <a:t> et al., 2013).</a:t>
            </a:r>
            <a:endParaRPr lang="en-US" dirty="0"/>
          </a:p>
          <a:p>
            <a:pPr marL="0" lvl="0" indent="0" algn="l" rtl="0">
              <a:spcBef>
                <a:spcPts val="0"/>
              </a:spcBef>
              <a:spcAft>
                <a:spcPts val="0"/>
              </a:spcAft>
              <a:buNone/>
            </a:pPr>
            <a:r>
              <a:rPr lang="en-US" dirty="0"/>
              <a:t>•Effectiveness and Accommodation: Guest services attempt to give productivity and comfort to guests by conveying worked-on activities and </a:t>
            </a:r>
            <a:r>
              <a:rPr lang="en-US" dirty="0" err="1"/>
              <a:t>individualised</a:t>
            </a:r>
            <a:r>
              <a:rPr lang="en-US" dirty="0"/>
              <a:t> help. They help guests with registration and look at processes, assisting them with saving time and limiting any unnecessary pressure.</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Friendliness is the foundation of the hospitality business, and hotels like Regent Hotel and Resorts try to surpass guest assumptions in various ways. The worth of hospitality might be valued through the following points:</a:t>
            </a:r>
          </a:p>
          <a:p>
            <a:pPr marL="0" lvl="0" indent="0" algn="l" rtl="0">
              <a:spcBef>
                <a:spcPts val="0"/>
              </a:spcBef>
              <a:spcAft>
                <a:spcPts val="0"/>
              </a:spcAft>
              <a:buNone/>
            </a:pPr>
            <a:r>
              <a:rPr lang="en-US" dirty="0"/>
              <a:t>•Guest Satisfaction: Hospitality encourages a climate where guests feel welcome, appreciated, and all-around focused on. By awe-inspiring guest assumptions, hotels support guest bliss, prompting incredible appraisals, rehash reservations, and verbal exchange references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Ariffin</a:t>
            </a:r>
            <a:r>
              <a:rPr lang="en-US" sz="1800" dirty="0">
                <a:effectLst/>
                <a:latin typeface="Times New Roman" panose="02020603050405020304" pitchFamily="18" charset="0"/>
                <a:ea typeface="Calibri" panose="020F0502020204030204" pitchFamily="34" charset="0"/>
              </a:rPr>
              <a:t> and </a:t>
            </a:r>
            <a:r>
              <a:rPr lang="en-US" sz="1800" dirty="0" err="1">
                <a:effectLst/>
                <a:latin typeface="Times New Roman" panose="02020603050405020304" pitchFamily="18" charset="0"/>
                <a:ea typeface="Calibri" panose="020F0502020204030204" pitchFamily="34" charset="0"/>
              </a:rPr>
              <a:t>Maghzi</a:t>
            </a:r>
            <a:r>
              <a:rPr lang="en-US" sz="1800" dirty="0">
                <a:effectLst/>
                <a:latin typeface="Times New Roman" panose="02020603050405020304" pitchFamily="18" charset="0"/>
                <a:ea typeface="Calibri" panose="020F0502020204030204" pitchFamily="34" charset="0"/>
              </a:rPr>
              <a:t>, 2012). </a:t>
            </a:r>
            <a:endParaRPr lang="en-US" dirty="0"/>
          </a:p>
          <a:p>
            <a:pPr marL="0" lvl="0" indent="0" algn="l" rtl="0">
              <a:spcBef>
                <a:spcPts val="0"/>
              </a:spcBef>
              <a:spcAft>
                <a:spcPts val="0"/>
              </a:spcAft>
              <a:buNone/>
            </a:pPr>
            <a:r>
              <a:rPr lang="en-US" dirty="0"/>
              <a:t>•Differentiation in a Competitive Market: In a profoundly competitive market, exceptional hospitality makes hotels unmistakable. By giving modified help, expecting guest prerequisites, and making remarkable encounters, hotels like Regent Hotel and Resorts can separate themselves and lay out an unwavering client base.</a:t>
            </a:r>
          </a:p>
          <a:p>
            <a:pPr marL="0" lvl="0" indent="0" algn="l" rtl="0">
              <a:spcBef>
                <a:spcPts val="0"/>
              </a:spcBef>
              <a:spcAft>
                <a:spcPts val="0"/>
              </a:spcAft>
              <a:buNone/>
            </a:pPr>
            <a:r>
              <a:rPr lang="en-US" dirty="0"/>
              <a:t>•Brand Reputation: Hotels with a reputation for incredible hospitality have a better brand image and dependability. Positive guest encounters and sparkling declarations add serious areas of strength for a business, drawing in new visitors and building client unwaveringness </a:t>
            </a:r>
            <a:r>
              <a:rPr lang="en-US" sz="1800" dirty="0">
                <a:effectLst/>
                <a:latin typeface="Times New Roman" panose="02020603050405020304" pitchFamily="18" charset="0"/>
                <a:ea typeface="Calibri" panose="020F0502020204030204" pitchFamily="34" charset="0"/>
              </a:rPr>
              <a:t>(</a:t>
            </a:r>
            <a:r>
              <a:rPr lang="en-US" sz="1800" dirty="0" err="1">
                <a:effectLst/>
                <a:latin typeface="Times New Roman" panose="02020603050405020304" pitchFamily="18" charset="0"/>
                <a:ea typeface="Calibri" panose="020F0502020204030204" pitchFamily="34" charset="0"/>
              </a:rPr>
              <a:t>Kandampully</a:t>
            </a:r>
            <a:r>
              <a:rPr lang="en-US" sz="1800" dirty="0">
                <a:effectLst/>
                <a:latin typeface="Times New Roman" panose="02020603050405020304" pitchFamily="18" charset="0"/>
                <a:ea typeface="Calibri" panose="020F0502020204030204" pitchFamily="34" charset="0"/>
              </a:rPr>
              <a:t> et al., 2015).</a:t>
            </a:r>
            <a:endParaRPr lang="en-US" dirty="0"/>
          </a:p>
          <a:p>
            <a:pPr marL="0" lvl="0" indent="0" algn="l" rtl="0">
              <a:spcBef>
                <a:spcPts val="0"/>
              </a:spcBef>
              <a:spcAft>
                <a:spcPts val="0"/>
              </a:spcAft>
              <a:buNone/>
            </a:pPr>
            <a:r>
              <a:rPr lang="en-US" dirty="0"/>
              <a:t>•Income Age: Fulfilled clients are more able to spend on different services, like eating, spa medicines, and different offices. By making incredible guest assumptions, hotels might help income streams and upgrade benefits.</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 name="Google Shape;403;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Amin, M., Yahya, Z.,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Ismayatim</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W.F.A.,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Nasharuddin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S.Z.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Kassim</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 2013. Service quality dimension and customer satisfaction: An empirical study in the Malaysian hotel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Services Marketing Quarterly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pp.115-125.</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Ariffin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A.A.M.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Maghzi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2012. A preliminary study on customer expectations of hotel hospitality: Influences of personal and hotel factors.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 pp.191-198.</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Dortyol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Varinli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Kitapci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 2014. How do international tourists perceive hotel quality? An exploratory study of service quality in Antalya tourism region.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26</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(3), pp.470-495.</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Duy, N., 2021. Employees’ evaluation and opinion on training system of Regent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Phu</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Quoc during pre-opening phase of the resort.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Gagić</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Tešanović</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Jovičić</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2013. The vital components of restaurant quality that affect guest satisfaction. </a:t>
            </a:r>
            <a:r>
              <a:rPr lang="en-US" sz="1800" i="1" kern="100" dirty="0" err="1">
                <a:effectLst/>
                <a:latin typeface="Times New Roman" panose="02020603050405020304" pitchFamily="18" charset="0"/>
                <a:ea typeface="Calibri" panose="020F0502020204030204" pitchFamily="34" charset="0"/>
                <a:cs typeface="Times New Roman" panose="02020603050405020304" pitchFamily="18" charset="0"/>
              </a:rPr>
              <a:t>Turizam</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(4), pp.166-176.</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J., Zhang, T.C.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Bilgihan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2015. Customer loyalty: a review and future directions with a special focus on the hospitality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(3), pp.379-414.</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Keshavarz, Y.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Jamshidi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 2018. Service quality evaluation and the mediating role of perceived value and customer satisfaction in customer loyalty.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tourism cities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pp.220-244.</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Liat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C.B.,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Mansori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Chuan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G.C. and Imrie, B.C., 2017. Hotel service recovery and service quality: Influences of corporate image and generational differences in the relationship between customer satisfaction and loyalty.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Global Marketing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 pp.42-51.</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Lu, C., </a:t>
            </a:r>
            <a:r>
              <a:rPr lang="en-US"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Berchoux</a:t>
            </a:r>
            <a:r>
              <a:rPr lang="en-US"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Marek, M.W. and Chen, B., 2015. Service quality and customer satisfaction: qualitative research implications for luxury hotels. </a:t>
            </a:r>
            <a:r>
              <a:rPr lang="en-US"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Culture, Tourism and Hospitality Research</a:t>
            </a:r>
            <a:r>
              <a:rPr lang="en-US"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a:t>
            </a:r>
            <a:r>
              <a:rPr lang="en-US"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pp.168-182.</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Marković</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Raspor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Janković</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2013. Exploring the relationship between service quality and customer satisfaction in Croatian hotel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19</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pp.149-164.</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Minh, N.H., Ha, N.T., Anh, P.C. and Matsui, Y., 2015. Service quality and customer satisfaction: A case study of hotel industry in Vietnam.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Asian Social Science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(10), p.73.</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N. Torres, E. and Kline, S., 2013. From customer satisfaction to customer delight: Creating a new standard of service for the hotel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(5), pp.642-659.</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Rao, P.S. and Sahu, P.C., 2013. Impact of service quality on customer satisfaction in hotel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IOSR Journal of Humanities and Social Science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(5), pp.39-44.</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Stefano, N.M.,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Casarotto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Filho, N., Barichello, R. and Sohn, A.P., 2015. A fuzzy SERVQUAL based method for evaluated of service quality in the hotel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Procedia CIRP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pp.433-438.</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Suh, E., West, J.J. and Shin, J., 2012. Important competency requirements for managers in the hospitality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leisure, sport &amp; tourism education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pp.101-112.</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descr="buildings4.jpg"/>
          <p:cNvPicPr preferRelativeResize="0"/>
          <p:nvPr/>
        </p:nvPicPr>
        <p:blipFill>
          <a:blip r:embed="rId2">
            <a:alphaModFix amt="10000"/>
          </a:blip>
          <a:stretch>
            <a:fillRect/>
          </a:stretch>
        </p:blipFill>
        <p:spPr>
          <a:xfrm>
            <a:off x="0" y="0"/>
            <a:ext cx="9144000" cy="5143500"/>
          </a:xfrm>
          <a:prstGeom prst="rect">
            <a:avLst/>
          </a:prstGeom>
          <a:noFill/>
          <a:ln>
            <a:noFill/>
          </a:ln>
        </p:spPr>
      </p:pic>
      <p:sp>
        <p:nvSpPr>
          <p:cNvPr id="11" name="Google Shape;11;p2"/>
          <p:cNvSpPr/>
          <p:nvPr/>
        </p:nvSpPr>
        <p:spPr>
          <a:xfrm>
            <a:off x="283500" y="289525"/>
            <a:ext cx="8577000" cy="4564500"/>
          </a:xfrm>
          <a:prstGeom prst="rect">
            <a:avLst/>
          </a:prstGeom>
          <a:noFill/>
          <a:ln w="2857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802058" y="1791243"/>
            <a:ext cx="235200" cy="0"/>
          </a:xfrm>
          <a:prstGeom prst="straightConnector1">
            <a:avLst/>
          </a:prstGeom>
          <a:noFill/>
          <a:ln w="9525" cap="flat" cmpd="sng">
            <a:solidFill>
              <a:srgbClr val="FFFFFF"/>
            </a:solidFill>
            <a:prstDash val="solid"/>
            <a:round/>
            <a:headEnd type="none" w="med" len="med"/>
            <a:tailEnd type="none" w="med" len="med"/>
          </a:ln>
        </p:spPr>
      </p:cxnSp>
      <p:sp>
        <p:nvSpPr>
          <p:cNvPr id="13" name="Google Shape;13;p2"/>
          <p:cNvSpPr txBox="1">
            <a:spLocks noGrp="1"/>
          </p:cNvSpPr>
          <p:nvPr>
            <p:ph type="ctrTitle"/>
          </p:nvPr>
        </p:nvSpPr>
        <p:spPr>
          <a:xfrm>
            <a:off x="685800" y="1839425"/>
            <a:ext cx="6036600" cy="11598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7"/>
        <p:cNvGrpSpPr/>
        <p:nvPr/>
      </p:nvGrpSpPr>
      <p:grpSpPr>
        <a:xfrm>
          <a:off x="0" y="0"/>
          <a:ext cx="0" cy="0"/>
          <a:chOff x="0" y="0"/>
          <a:chExt cx="0" cy="0"/>
        </a:xfrm>
      </p:grpSpPr>
      <p:pic>
        <p:nvPicPr>
          <p:cNvPr id="28" name="Google Shape;28;p5" descr="buildings2.jpg"/>
          <p:cNvPicPr preferRelativeResize="0"/>
          <p:nvPr/>
        </p:nvPicPr>
        <p:blipFill>
          <a:blip r:embed="rId2">
            <a:alphaModFix amt="10000"/>
          </a:blip>
          <a:stretch>
            <a:fillRect/>
          </a:stretch>
        </p:blipFill>
        <p:spPr>
          <a:xfrm>
            <a:off x="0" y="0"/>
            <a:ext cx="9144000" cy="5143500"/>
          </a:xfrm>
          <a:prstGeom prst="rect">
            <a:avLst/>
          </a:prstGeom>
          <a:noFill/>
          <a:ln>
            <a:noFill/>
          </a:ln>
        </p:spPr>
      </p:pic>
      <p:sp>
        <p:nvSpPr>
          <p:cNvPr id="29" name="Google Shape;29;p5"/>
          <p:cNvSpPr/>
          <p:nvPr/>
        </p:nvSpPr>
        <p:spPr>
          <a:xfrm>
            <a:off x="283500" y="289525"/>
            <a:ext cx="8577000" cy="4564500"/>
          </a:xfrm>
          <a:prstGeom prst="rect">
            <a:avLst/>
          </a:prstGeom>
          <a:noFill/>
          <a:ln w="2857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0" name="Google Shape;30;p5"/>
          <p:cNvCxnSpPr/>
          <p:nvPr/>
        </p:nvCxnSpPr>
        <p:spPr>
          <a:xfrm>
            <a:off x="579050" y="1085093"/>
            <a:ext cx="235200" cy="0"/>
          </a:xfrm>
          <a:prstGeom prst="straightConnector1">
            <a:avLst/>
          </a:prstGeom>
          <a:noFill/>
          <a:ln w="9525" cap="flat" cmpd="sng">
            <a:solidFill>
              <a:srgbClr val="FFFFFF"/>
            </a:solidFill>
            <a:prstDash val="solid"/>
            <a:round/>
            <a:headEnd type="none" w="med" len="med"/>
            <a:tailEnd type="none" w="med" len="med"/>
          </a:ln>
        </p:spPr>
      </p:cxnSp>
      <p:sp>
        <p:nvSpPr>
          <p:cNvPr id="31" name="Google Shape;31;p5"/>
          <p:cNvSpPr txBox="1">
            <a:spLocks noGrp="1"/>
          </p:cNvSpPr>
          <p:nvPr>
            <p:ph type="title"/>
          </p:nvPr>
        </p:nvSpPr>
        <p:spPr>
          <a:xfrm>
            <a:off x="457200" y="1146025"/>
            <a:ext cx="2154600" cy="8163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2" name="Google Shape;32;p5"/>
          <p:cNvSpPr txBox="1">
            <a:spLocks noGrp="1"/>
          </p:cNvSpPr>
          <p:nvPr>
            <p:ph type="body" idx="1"/>
          </p:nvPr>
        </p:nvSpPr>
        <p:spPr>
          <a:xfrm>
            <a:off x="2961550" y="1146025"/>
            <a:ext cx="5502900" cy="35475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Font typeface="Raleway"/>
              <a:buChar char="▫"/>
              <a:defRPr>
                <a:latin typeface="Raleway"/>
                <a:ea typeface="Raleway"/>
                <a:cs typeface="Raleway"/>
                <a:sym typeface="Raleway"/>
              </a:defRPr>
            </a:lvl1pPr>
            <a:lvl2pPr marL="914400" lvl="1" indent="-381000">
              <a:spcBef>
                <a:spcPts val="0"/>
              </a:spcBef>
              <a:spcAft>
                <a:spcPts val="0"/>
              </a:spcAft>
              <a:buSzPts val="2400"/>
              <a:buFont typeface="Raleway"/>
              <a:buChar char="▫"/>
              <a:defRPr>
                <a:latin typeface="Raleway"/>
                <a:ea typeface="Raleway"/>
                <a:cs typeface="Raleway"/>
                <a:sym typeface="Raleway"/>
              </a:defRPr>
            </a:lvl2pPr>
            <a:lvl3pPr marL="1371600" lvl="2" indent="-381000">
              <a:spcBef>
                <a:spcPts val="0"/>
              </a:spcBef>
              <a:spcAft>
                <a:spcPts val="0"/>
              </a:spcAft>
              <a:buSzPts val="2400"/>
              <a:buFont typeface="Raleway"/>
              <a:buChar char="▫"/>
              <a:defRPr>
                <a:latin typeface="Raleway"/>
                <a:ea typeface="Raleway"/>
                <a:cs typeface="Raleway"/>
                <a:sym typeface="Raleway"/>
              </a:defRPr>
            </a:lvl3pPr>
            <a:lvl4pPr marL="1828800" lvl="3" indent="-381000">
              <a:spcBef>
                <a:spcPts val="0"/>
              </a:spcBef>
              <a:spcAft>
                <a:spcPts val="0"/>
              </a:spcAft>
              <a:buSzPts val="2400"/>
              <a:buFont typeface="Raleway"/>
              <a:buChar char="▫"/>
              <a:defRPr>
                <a:latin typeface="Raleway"/>
                <a:ea typeface="Raleway"/>
                <a:cs typeface="Raleway"/>
                <a:sym typeface="Raleway"/>
              </a:defRPr>
            </a:lvl4pPr>
            <a:lvl5pPr marL="2286000" lvl="4" indent="-381000">
              <a:spcBef>
                <a:spcPts val="0"/>
              </a:spcBef>
              <a:spcAft>
                <a:spcPts val="0"/>
              </a:spcAft>
              <a:buSzPts val="2400"/>
              <a:buFont typeface="Raleway"/>
              <a:buChar char="▫"/>
              <a:defRPr>
                <a:latin typeface="Raleway"/>
                <a:ea typeface="Raleway"/>
                <a:cs typeface="Raleway"/>
                <a:sym typeface="Raleway"/>
              </a:defRPr>
            </a:lvl5pPr>
            <a:lvl6pPr marL="2743200" lvl="5" indent="-381000">
              <a:spcBef>
                <a:spcPts val="0"/>
              </a:spcBef>
              <a:spcAft>
                <a:spcPts val="0"/>
              </a:spcAft>
              <a:buSzPts val="2400"/>
              <a:buFont typeface="Raleway"/>
              <a:buChar char="▫"/>
              <a:defRPr>
                <a:latin typeface="Raleway"/>
                <a:ea typeface="Raleway"/>
                <a:cs typeface="Raleway"/>
                <a:sym typeface="Raleway"/>
              </a:defRPr>
            </a:lvl6pPr>
            <a:lvl7pPr marL="3200400" lvl="6" indent="-381000">
              <a:spcBef>
                <a:spcPts val="0"/>
              </a:spcBef>
              <a:spcAft>
                <a:spcPts val="0"/>
              </a:spcAft>
              <a:buSzPts val="2400"/>
              <a:buFont typeface="Raleway"/>
              <a:buChar char="▫"/>
              <a:defRPr>
                <a:latin typeface="Raleway"/>
                <a:ea typeface="Raleway"/>
                <a:cs typeface="Raleway"/>
                <a:sym typeface="Raleway"/>
              </a:defRPr>
            </a:lvl7pPr>
            <a:lvl8pPr marL="3657600" lvl="7" indent="-381000">
              <a:spcBef>
                <a:spcPts val="0"/>
              </a:spcBef>
              <a:spcAft>
                <a:spcPts val="0"/>
              </a:spcAft>
              <a:buSzPts val="2400"/>
              <a:buFont typeface="Raleway"/>
              <a:buChar char="▫"/>
              <a:defRPr>
                <a:latin typeface="Raleway"/>
                <a:ea typeface="Raleway"/>
                <a:cs typeface="Raleway"/>
                <a:sym typeface="Raleway"/>
              </a:defRPr>
            </a:lvl8pPr>
            <a:lvl9pPr marL="4114800" lvl="8" indent="-381000">
              <a:spcBef>
                <a:spcPts val="0"/>
              </a:spcBef>
              <a:spcAft>
                <a:spcPts val="0"/>
              </a:spcAft>
              <a:buSzPts val="2400"/>
              <a:buFont typeface="Raleway"/>
              <a:buChar char="▫"/>
              <a:defRPr>
                <a:latin typeface="Raleway"/>
                <a:ea typeface="Raleway"/>
                <a:cs typeface="Raleway"/>
                <a:sym typeface="Raleway"/>
              </a:defRPr>
            </a:lvl9pPr>
          </a:lstStyle>
          <a:p>
            <a:endParaRPr/>
          </a:p>
        </p:txBody>
      </p:sp>
      <p:sp>
        <p:nvSpPr>
          <p:cNvPr id="33" name="Google Shape;33;p5"/>
          <p:cNvSpPr txBox="1">
            <a:spLocks noGrp="1"/>
          </p:cNvSpPr>
          <p:nvPr>
            <p:ph type="sldNum" idx="12"/>
          </p:nvPr>
        </p:nvSpPr>
        <p:spPr>
          <a:xfrm>
            <a:off x="457200" y="4189182"/>
            <a:ext cx="548700" cy="544500"/>
          </a:xfrm>
          <a:prstGeom prst="rect">
            <a:avLst/>
          </a:prstGeom>
        </p:spPr>
        <p:txBody>
          <a:bodyPr spcFirstLastPara="1" wrap="square" lIns="91425" tIns="91425" rIns="91425" bIns="91425" anchor="b" anchorCtr="0">
            <a:noAutofit/>
          </a:bodyPr>
          <a:lstStyle>
            <a:lvl1pPr lvl="0">
              <a:buNone/>
              <a:defRPr>
                <a:latin typeface="Raleway"/>
                <a:ea typeface="Raleway"/>
                <a:cs typeface="Raleway"/>
                <a:sym typeface="Raleway"/>
              </a:defRPr>
            </a:lvl1pPr>
            <a:lvl2pPr lvl="1">
              <a:buNone/>
              <a:defRPr>
                <a:latin typeface="Raleway"/>
                <a:ea typeface="Raleway"/>
                <a:cs typeface="Raleway"/>
                <a:sym typeface="Raleway"/>
              </a:defRPr>
            </a:lvl2pPr>
            <a:lvl3pPr lvl="2">
              <a:buNone/>
              <a:defRPr>
                <a:latin typeface="Raleway"/>
                <a:ea typeface="Raleway"/>
                <a:cs typeface="Raleway"/>
                <a:sym typeface="Raleway"/>
              </a:defRPr>
            </a:lvl3pPr>
            <a:lvl4pPr lvl="3">
              <a:buNone/>
              <a:defRPr>
                <a:latin typeface="Raleway"/>
                <a:ea typeface="Raleway"/>
                <a:cs typeface="Raleway"/>
                <a:sym typeface="Raleway"/>
              </a:defRPr>
            </a:lvl4pPr>
            <a:lvl5pPr lvl="4">
              <a:buNone/>
              <a:defRPr>
                <a:latin typeface="Raleway"/>
                <a:ea typeface="Raleway"/>
                <a:cs typeface="Raleway"/>
                <a:sym typeface="Raleway"/>
              </a:defRPr>
            </a:lvl5pPr>
            <a:lvl6pPr lvl="5">
              <a:buNone/>
              <a:defRPr>
                <a:latin typeface="Raleway"/>
                <a:ea typeface="Raleway"/>
                <a:cs typeface="Raleway"/>
                <a:sym typeface="Raleway"/>
              </a:defRPr>
            </a:lvl6pPr>
            <a:lvl7pPr lvl="6">
              <a:buNone/>
              <a:defRPr>
                <a:latin typeface="Raleway"/>
                <a:ea typeface="Raleway"/>
                <a:cs typeface="Raleway"/>
                <a:sym typeface="Raleway"/>
              </a:defRPr>
            </a:lvl7pPr>
            <a:lvl8pPr lvl="7">
              <a:buNone/>
              <a:defRPr>
                <a:latin typeface="Raleway"/>
                <a:ea typeface="Raleway"/>
                <a:cs typeface="Raleway"/>
                <a:sym typeface="Raleway"/>
              </a:defRPr>
            </a:lvl8pPr>
            <a:lvl9pPr lvl="8">
              <a:buNone/>
              <a:defRPr>
                <a:latin typeface="Raleway"/>
                <a:ea typeface="Raleway"/>
                <a:cs typeface="Raleway"/>
                <a:sym typeface="Raleway"/>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4"/>
        <p:cNvGrpSpPr/>
        <p:nvPr/>
      </p:nvGrpSpPr>
      <p:grpSpPr>
        <a:xfrm>
          <a:off x="0" y="0"/>
          <a:ext cx="0" cy="0"/>
          <a:chOff x="0" y="0"/>
          <a:chExt cx="0" cy="0"/>
        </a:xfrm>
      </p:grpSpPr>
      <p:pic>
        <p:nvPicPr>
          <p:cNvPr id="35" name="Google Shape;35;p6" descr="buildings2.jpg"/>
          <p:cNvPicPr preferRelativeResize="0"/>
          <p:nvPr/>
        </p:nvPicPr>
        <p:blipFill>
          <a:blip r:embed="rId2">
            <a:alphaModFix amt="10000"/>
          </a:blip>
          <a:stretch>
            <a:fillRect/>
          </a:stretch>
        </p:blipFill>
        <p:spPr>
          <a:xfrm>
            <a:off x="0" y="0"/>
            <a:ext cx="9144000" cy="5143500"/>
          </a:xfrm>
          <a:prstGeom prst="rect">
            <a:avLst/>
          </a:prstGeom>
          <a:noFill/>
          <a:ln>
            <a:noFill/>
          </a:ln>
        </p:spPr>
      </p:pic>
      <p:sp>
        <p:nvSpPr>
          <p:cNvPr id="36" name="Google Shape;36;p6"/>
          <p:cNvSpPr/>
          <p:nvPr/>
        </p:nvSpPr>
        <p:spPr>
          <a:xfrm>
            <a:off x="283500" y="289525"/>
            <a:ext cx="8577000" cy="4564500"/>
          </a:xfrm>
          <a:prstGeom prst="rect">
            <a:avLst/>
          </a:prstGeom>
          <a:noFill/>
          <a:ln w="2857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7" name="Google Shape;37;p6"/>
          <p:cNvCxnSpPr/>
          <p:nvPr/>
        </p:nvCxnSpPr>
        <p:spPr>
          <a:xfrm>
            <a:off x="579050" y="1085093"/>
            <a:ext cx="235200" cy="0"/>
          </a:xfrm>
          <a:prstGeom prst="straightConnector1">
            <a:avLst/>
          </a:prstGeom>
          <a:noFill/>
          <a:ln w="9525" cap="flat" cmpd="sng">
            <a:solidFill>
              <a:srgbClr val="FFFFFF"/>
            </a:solidFill>
            <a:prstDash val="solid"/>
            <a:round/>
            <a:headEnd type="none" w="med" len="med"/>
            <a:tailEnd type="none" w="med" len="med"/>
          </a:ln>
        </p:spPr>
      </p:cxnSp>
      <p:sp>
        <p:nvSpPr>
          <p:cNvPr id="38" name="Google Shape;38;p6"/>
          <p:cNvSpPr txBox="1">
            <a:spLocks noGrp="1"/>
          </p:cNvSpPr>
          <p:nvPr>
            <p:ph type="title"/>
          </p:nvPr>
        </p:nvSpPr>
        <p:spPr>
          <a:xfrm>
            <a:off x="457200" y="1146025"/>
            <a:ext cx="2154600" cy="8163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9" name="Google Shape;39;p6"/>
          <p:cNvSpPr txBox="1">
            <a:spLocks noGrp="1"/>
          </p:cNvSpPr>
          <p:nvPr>
            <p:ph type="body" idx="1"/>
          </p:nvPr>
        </p:nvSpPr>
        <p:spPr>
          <a:xfrm>
            <a:off x="2949200" y="1146025"/>
            <a:ext cx="2740200" cy="37800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40" name="Google Shape;40;p6"/>
          <p:cNvSpPr txBox="1">
            <a:spLocks noGrp="1"/>
          </p:cNvSpPr>
          <p:nvPr>
            <p:ph type="body" idx="2"/>
          </p:nvPr>
        </p:nvSpPr>
        <p:spPr>
          <a:xfrm>
            <a:off x="5854441" y="1146025"/>
            <a:ext cx="2740200" cy="37800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41" name="Google Shape;41;p6"/>
          <p:cNvSpPr txBox="1">
            <a:spLocks noGrp="1"/>
          </p:cNvSpPr>
          <p:nvPr>
            <p:ph type="sldNum" idx="12"/>
          </p:nvPr>
        </p:nvSpPr>
        <p:spPr>
          <a:xfrm>
            <a:off x="457200" y="4189182"/>
            <a:ext cx="548700" cy="544500"/>
          </a:xfrm>
          <a:prstGeom prst="rect">
            <a:avLst/>
          </a:prstGeom>
        </p:spPr>
        <p:txBody>
          <a:bodyPr spcFirstLastPara="1" wrap="square" lIns="91425" tIns="91425" rIns="91425" bIns="91425"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42"/>
        <p:cNvGrpSpPr/>
        <p:nvPr/>
      </p:nvGrpSpPr>
      <p:grpSpPr>
        <a:xfrm>
          <a:off x="0" y="0"/>
          <a:ext cx="0" cy="0"/>
          <a:chOff x="0" y="0"/>
          <a:chExt cx="0" cy="0"/>
        </a:xfrm>
      </p:grpSpPr>
      <p:pic>
        <p:nvPicPr>
          <p:cNvPr id="43" name="Google Shape;43;p7" descr="buildings2.jpg"/>
          <p:cNvPicPr preferRelativeResize="0"/>
          <p:nvPr/>
        </p:nvPicPr>
        <p:blipFill>
          <a:blip r:embed="rId2">
            <a:alphaModFix amt="10000"/>
          </a:blip>
          <a:stretch>
            <a:fillRect/>
          </a:stretch>
        </p:blipFill>
        <p:spPr>
          <a:xfrm>
            <a:off x="0" y="0"/>
            <a:ext cx="9144000" cy="5143500"/>
          </a:xfrm>
          <a:prstGeom prst="rect">
            <a:avLst/>
          </a:prstGeom>
          <a:noFill/>
          <a:ln>
            <a:noFill/>
          </a:ln>
        </p:spPr>
      </p:pic>
      <p:sp>
        <p:nvSpPr>
          <p:cNvPr id="44" name="Google Shape;44;p7"/>
          <p:cNvSpPr/>
          <p:nvPr/>
        </p:nvSpPr>
        <p:spPr>
          <a:xfrm>
            <a:off x="283500" y="289525"/>
            <a:ext cx="8577000" cy="4564500"/>
          </a:xfrm>
          <a:prstGeom prst="rect">
            <a:avLst/>
          </a:prstGeom>
          <a:noFill/>
          <a:ln w="2857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5" name="Google Shape;45;p7"/>
          <p:cNvCxnSpPr/>
          <p:nvPr/>
        </p:nvCxnSpPr>
        <p:spPr>
          <a:xfrm>
            <a:off x="579050" y="1085093"/>
            <a:ext cx="235200" cy="0"/>
          </a:xfrm>
          <a:prstGeom prst="straightConnector1">
            <a:avLst/>
          </a:prstGeom>
          <a:noFill/>
          <a:ln w="9525" cap="flat" cmpd="sng">
            <a:solidFill>
              <a:srgbClr val="FFFFFF"/>
            </a:solidFill>
            <a:prstDash val="solid"/>
            <a:round/>
            <a:headEnd type="none" w="med" len="med"/>
            <a:tailEnd type="none" w="med" len="med"/>
          </a:ln>
        </p:spPr>
      </p:cxnSp>
      <p:sp>
        <p:nvSpPr>
          <p:cNvPr id="46" name="Google Shape;46;p7"/>
          <p:cNvSpPr txBox="1">
            <a:spLocks noGrp="1"/>
          </p:cNvSpPr>
          <p:nvPr>
            <p:ph type="title"/>
          </p:nvPr>
        </p:nvSpPr>
        <p:spPr>
          <a:xfrm>
            <a:off x="457200" y="1146025"/>
            <a:ext cx="2154600" cy="8163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47" name="Google Shape;47;p7"/>
          <p:cNvSpPr txBox="1">
            <a:spLocks noGrp="1"/>
          </p:cNvSpPr>
          <p:nvPr>
            <p:ph type="body" idx="1"/>
          </p:nvPr>
        </p:nvSpPr>
        <p:spPr>
          <a:xfrm>
            <a:off x="2739575" y="1085100"/>
            <a:ext cx="1896300" cy="38409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48" name="Google Shape;48;p7"/>
          <p:cNvSpPr txBox="1">
            <a:spLocks noGrp="1"/>
          </p:cNvSpPr>
          <p:nvPr>
            <p:ph type="body" idx="2"/>
          </p:nvPr>
        </p:nvSpPr>
        <p:spPr>
          <a:xfrm>
            <a:off x="4732984" y="1085100"/>
            <a:ext cx="1896300" cy="38409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49" name="Google Shape;49;p7"/>
          <p:cNvSpPr txBox="1">
            <a:spLocks noGrp="1"/>
          </p:cNvSpPr>
          <p:nvPr>
            <p:ph type="body" idx="3"/>
          </p:nvPr>
        </p:nvSpPr>
        <p:spPr>
          <a:xfrm>
            <a:off x="6726393" y="1085100"/>
            <a:ext cx="1896300" cy="38409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0" name="Google Shape;50;p7"/>
          <p:cNvSpPr txBox="1">
            <a:spLocks noGrp="1"/>
          </p:cNvSpPr>
          <p:nvPr>
            <p:ph type="sldNum" idx="12"/>
          </p:nvPr>
        </p:nvSpPr>
        <p:spPr>
          <a:xfrm>
            <a:off x="457200" y="4189182"/>
            <a:ext cx="548700" cy="544500"/>
          </a:xfrm>
          <a:prstGeom prst="rect">
            <a:avLst/>
          </a:prstGeom>
        </p:spPr>
        <p:txBody>
          <a:bodyPr spcFirstLastPara="1" wrap="square" lIns="91425" tIns="91425" rIns="91425" bIns="91425"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3"/>
        <p:cNvGrpSpPr/>
        <p:nvPr/>
      </p:nvGrpSpPr>
      <p:grpSpPr>
        <a:xfrm>
          <a:off x="0" y="0"/>
          <a:ext cx="0" cy="0"/>
          <a:chOff x="0" y="0"/>
          <a:chExt cx="0" cy="0"/>
        </a:xfrm>
      </p:grpSpPr>
      <p:pic>
        <p:nvPicPr>
          <p:cNvPr id="64" name="Google Shape;64;p10" descr="buildings2.jpg"/>
          <p:cNvPicPr preferRelativeResize="0"/>
          <p:nvPr/>
        </p:nvPicPr>
        <p:blipFill>
          <a:blip r:embed="rId2">
            <a:alphaModFix amt="10000"/>
          </a:blip>
          <a:stretch>
            <a:fillRect/>
          </a:stretch>
        </p:blipFill>
        <p:spPr>
          <a:xfrm>
            <a:off x="0" y="0"/>
            <a:ext cx="9144000" cy="5143500"/>
          </a:xfrm>
          <a:prstGeom prst="rect">
            <a:avLst/>
          </a:prstGeom>
          <a:noFill/>
          <a:ln>
            <a:noFill/>
          </a:ln>
        </p:spPr>
      </p:pic>
      <p:sp>
        <p:nvSpPr>
          <p:cNvPr id="65" name="Google Shape;65;p10"/>
          <p:cNvSpPr/>
          <p:nvPr/>
        </p:nvSpPr>
        <p:spPr>
          <a:xfrm>
            <a:off x="283500" y="289525"/>
            <a:ext cx="8577000" cy="4564500"/>
          </a:xfrm>
          <a:prstGeom prst="rect">
            <a:avLst/>
          </a:prstGeom>
          <a:noFill/>
          <a:ln w="2857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0"/>
          <p:cNvSpPr txBox="1">
            <a:spLocks noGrp="1"/>
          </p:cNvSpPr>
          <p:nvPr>
            <p:ph type="sldNum" idx="12"/>
          </p:nvPr>
        </p:nvSpPr>
        <p:spPr>
          <a:xfrm>
            <a:off x="457200" y="4189182"/>
            <a:ext cx="548700" cy="544500"/>
          </a:xfrm>
          <a:prstGeom prst="rect">
            <a:avLst/>
          </a:prstGeom>
        </p:spPr>
        <p:txBody>
          <a:bodyPr spcFirstLastPara="1" wrap="square" lIns="91425" tIns="91425" rIns="91425" bIns="91425"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6486DB"/>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146025"/>
            <a:ext cx="2154600" cy="8163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1pPr>
            <a:lvl2pPr lvl="1">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2pPr>
            <a:lvl3pPr lvl="2">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3pPr>
            <a:lvl4pPr lvl="3">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4pPr>
            <a:lvl5pPr lvl="4">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5pPr>
            <a:lvl6pPr lvl="5">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6pPr>
            <a:lvl7pPr lvl="6">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7pPr>
            <a:lvl8pPr lvl="7">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8pPr>
            <a:lvl9pPr lvl="8">
              <a:spcBef>
                <a:spcPts val="0"/>
              </a:spcBef>
              <a:spcAft>
                <a:spcPts val="0"/>
              </a:spcAft>
              <a:buClr>
                <a:srgbClr val="FFFFFF"/>
              </a:buClr>
              <a:buSzPts val="1800"/>
              <a:buFont typeface="Montserrat"/>
              <a:buNone/>
              <a:defRPr sz="1800" b="1">
                <a:solidFill>
                  <a:srgbClr val="FFFFFF"/>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2961550" y="1146025"/>
            <a:ext cx="5502900" cy="35475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FFFFFF"/>
              </a:buClr>
              <a:buSzPts val="2400"/>
              <a:buFont typeface="Raleway"/>
              <a:buChar char="▫"/>
              <a:defRPr sz="2400">
                <a:solidFill>
                  <a:srgbClr val="FFFFFF"/>
                </a:solidFill>
                <a:latin typeface="Raleway"/>
                <a:ea typeface="Raleway"/>
                <a:cs typeface="Raleway"/>
                <a:sym typeface="Raleway"/>
              </a:defRPr>
            </a:lvl1pPr>
            <a:lvl2pPr marL="914400" lvl="1"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2pPr>
            <a:lvl3pPr marL="1371600" lvl="2"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3pPr>
            <a:lvl4pPr marL="1828800" lvl="3"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4pPr>
            <a:lvl5pPr marL="2286000" lvl="4"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5pPr>
            <a:lvl6pPr marL="2743200" lvl="5"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6pPr>
            <a:lvl7pPr marL="3200400" lvl="6"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7pPr>
            <a:lvl8pPr marL="3657600" lvl="7"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8pPr>
            <a:lvl9pPr marL="4114800" lvl="8" indent="-381000">
              <a:spcBef>
                <a:spcPts val="0"/>
              </a:spcBef>
              <a:spcAft>
                <a:spcPts val="0"/>
              </a:spcAft>
              <a:buClr>
                <a:srgbClr val="FFFFFF"/>
              </a:buClr>
              <a:buSzPts val="2400"/>
              <a:buFont typeface="Raleway"/>
              <a:buChar char="▫"/>
              <a:defRPr sz="2400">
                <a:solidFill>
                  <a:srgbClr val="FFFFFF"/>
                </a:solidFill>
                <a:latin typeface="Raleway"/>
                <a:ea typeface="Raleway"/>
                <a:cs typeface="Raleway"/>
                <a:sym typeface="Raleway"/>
              </a:defRPr>
            </a:lvl9pPr>
          </a:lstStyle>
          <a:p>
            <a:endParaRPr/>
          </a:p>
        </p:txBody>
      </p:sp>
      <p:sp>
        <p:nvSpPr>
          <p:cNvPr id="8" name="Google Shape;8;p1"/>
          <p:cNvSpPr txBox="1">
            <a:spLocks noGrp="1"/>
          </p:cNvSpPr>
          <p:nvPr>
            <p:ph type="sldNum" idx="12"/>
          </p:nvPr>
        </p:nvSpPr>
        <p:spPr>
          <a:xfrm>
            <a:off x="457200" y="4189182"/>
            <a:ext cx="548700" cy="544500"/>
          </a:xfrm>
          <a:prstGeom prst="rect">
            <a:avLst/>
          </a:prstGeom>
          <a:noFill/>
          <a:ln>
            <a:noFill/>
          </a:ln>
        </p:spPr>
        <p:txBody>
          <a:bodyPr spcFirstLastPara="1" wrap="square" lIns="91425" tIns="91425" rIns="91425" bIns="91425" anchor="b" anchorCtr="0">
            <a:noAutofit/>
          </a:bodyPr>
          <a:lstStyle>
            <a:lvl1pPr lvl="0">
              <a:buNone/>
              <a:defRPr sz="1800" b="1">
                <a:solidFill>
                  <a:srgbClr val="FFFFFF"/>
                </a:solidFill>
                <a:latin typeface="Montserrat"/>
                <a:ea typeface="Montserrat"/>
                <a:cs typeface="Montserrat"/>
                <a:sym typeface="Montserrat"/>
              </a:defRPr>
            </a:lvl1pPr>
            <a:lvl2pPr lvl="1">
              <a:buNone/>
              <a:defRPr sz="1800" b="1">
                <a:solidFill>
                  <a:srgbClr val="FFFFFF"/>
                </a:solidFill>
                <a:latin typeface="Montserrat"/>
                <a:ea typeface="Montserrat"/>
                <a:cs typeface="Montserrat"/>
                <a:sym typeface="Montserrat"/>
              </a:defRPr>
            </a:lvl2pPr>
            <a:lvl3pPr lvl="2">
              <a:buNone/>
              <a:defRPr sz="1800" b="1">
                <a:solidFill>
                  <a:srgbClr val="FFFFFF"/>
                </a:solidFill>
                <a:latin typeface="Montserrat"/>
                <a:ea typeface="Montserrat"/>
                <a:cs typeface="Montserrat"/>
                <a:sym typeface="Montserrat"/>
              </a:defRPr>
            </a:lvl3pPr>
            <a:lvl4pPr lvl="3">
              <a:buNone/>
              <a:defRPr sz="1800" b="1">
                <a:solidFill>
                  <a:srgbClr val="FFFFFF"/>
                </a:solidFill>
                <a:latin typeface="Montserrat"/>
                <a:ea typeface="Montserrat"/>
                <a:cs typeface="Montserrat"/>
                <a:sym typeface="Montserrat"/>
              </a:defRPr>
            </a:lvl4pPr>
            <a:lvl5pPr lvl="4">
              <a:buNone/>
              <a:defRPr sz="1800" b="1">
                <a:solidFill>
                  <a:srgbClr val="FFFFFF"/>
                </a:solidFill>
                <a:latin typeface="Montserrat"/>
                <a:ea typeface="Montserrat"/>
                <a:cs typeface="Montserrat"/>
                <a:sym typeface="Montserrat"/>
              </a:defRPr>
            </a:lvl5pPr>
            <a:lvl6pPr lvl="5">
              <a:buNone/>
              <a:defRPr sz="1800" b="1">
                <a:solidFill>
                  <a:srgbClr val="FFFFFF"/>
                </a:solidFill>
                <a:latin typeface="Montserrat"/>
                <a:ea typeface="Montserrat"/>
                <a:cs typeface="Montserrat"/>
                <a:sym typeface="Montserrat"/>
              </a:defRPr>
            </a:lvl6pPr>
            <a:lvl7pPr lvl="6">
              <a:buNone/>
              <a:defRPr sz="1800" b="1">
                <a:solidFill>
                  <a:srgbClr val="FFFFFF"/>
                </a:solidFill>
                <a:latin typeface="Montserrat"/>
                <a:ea typeface="Montserrat"/>
                <a:cs typeface="Montserrat"/>
                <a:sym typeface="Montserrat"/>
              </a:defRPr>
            </a:lvl7pPr>
            <a:lvl8pPr lvl="7">
              <a:buNone/>
              <a:defRPr sz="1800" b="1">
                <a:solidFill>
                  <a:srgbClr val="FFFFFF"/>
                </a:solidFill>
                <a:latin typeface="Montserrat"/>
                <a:ea typeface="Montserrat"/>
                <a:cs typeface="Montserrat"/>
                <a:sym typeface="Montserrat"/>
              </a:defRPr>
            </a:lvl8pPr>
            <a:lvl9pPr lvl="8">
              <a:buNone/>
              <a:defRPr sz="1800" b="1">
                <a:solidFill>
                  <a:srgbClr val="FFFFFF"/>
                </a:solidFill>
                <a:latin typeface="Montserrat"/>
                <a:ea typeface="Montserrat"/>
                <a:cs typeface="Montserrat"/>
                <a:sym typeface="Montserrat"/>
              </a:defRPr>
            </a:lvl9pPr>
          </a:lstStyle>
          <a:p>
            <a:pPr marL="0" lvl="0" indent="0" algn="l"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6"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image" Target="../media/image7.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image" Target="../media/image9.png"/><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12.xml"/><Relationship Id="rId13" Type="http://schemas.openxmlformats.org/officeDocument/2006/relationships/image" Target="../media/image10.png"/><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 Id="rId1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4.xml"/><Relationship Id="rId13" Type="http://schemas.openxmlformats.org/officeDocument/2006/relationships/image" Target="../media/image12.png"/><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 Id="rId1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9FBE10A-D0C4-0742-F06F-A99A03D882D7}"/>
              </a:ext>
            </a:extLst>
          </p:cNvPr>
          <p:cNvGraphicFramePr/>
          <p:nvPr>
            <p:extLst>
              <p:ext uri="{D42A27DB-BD31-4B8C-83A1-F6EECF244321}">
                <p14:modId xmlns:p14="http://schemas.microsoft.com/office/powerpoint/2010/main" val="9734892"/>
              </p:ext>
            </p:extLst>
          </p:nvPr>
        </p:nvGraphicFramePr>
        <p:xfrm>
          <a:off x="912132" y="949265"/>
          <a:ext cx="7347613" cy="1787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5" name="Google Shape;75;p12"/>
          <p:cNvGrpSpPr/>
          <p:nvPr/>
        </p:nvGrpSpPr>
        <p:grpSpPr>
          <a:xfrm>
            <a:off x="368572" y="377342"/>
            <a:ext cx="543560" cy="446273"/>
            <a:chOff x="2599525" y="3688600"/>
            <a:chExt cx="428675" cy="351950"/>
          </a:xfrm>
        </p:grpSpPr>
        <p:sp>
          <p:nvSpPr>
            <p:cNvPr id="76" name="Google Shape;76;p12"/>
            <p:cNvSpPr/>
            <p:nvPr/>
          </p:nvSpPr>
          <p:spPr>
            <a:xfrm>
              <a:off x="2599525" y="3688600"/>
              <a:ext cx="428675" cy="168675"/>
            </a:xfrm>
            <a:custGeom>
              <a:avLst/>
              <a:gdLst/>
              <a:ahLst/>
              <a:cxnLst/>
              <a:rect l="l" t="t" r="r" b="b"/>
              <a:pathLst>
                <a:path w="17147" h="6747" fill="none" extrusionOk="0">
                  <a:moveTo>
                    <a:pt x="16660" y="1876"/>
                  </a:moveTo>
                  <a:lnTo>
                    <a:pt x="11594" y="1876"/>
                  </a:lnTo>
                  <a:lnTo>
                    <a:pt x="11594" y="1462"/>
                  </a:lnTo>
                  <a:lnTo>
                    <a:pt x="11594" y="1462"/>
                  </a:lnTo>
                  <a:lnTo>
                    <a:pt x="11594" y="1316"/>
                  </a:lnTo>
                  <a:lnTo>
                    <a:pt x="11569" y="1170"/>
                  </a:lnTo>
                  <a:lnTo>
                    <a:pt x="11472" y="902"/>
                  </a:lnTo>
                  <a:lnTo>
                    <a:pt x="11350" y="658"/>
                  </a:lnTo>
                  <a:lnTo>
                    <a:pt x="11155" y="439"/>
                  </a:lnTo>
                  <a:lnTo>
                    <a:pt x="10961" y="268"/>
                  </a:lnTo>
                  <a:lnTo>
                    <a:pt x="10693" y="122"/>
                  </a:lnTo>
                  <a:lnTo>
                    <a:pt x="10425" y="49"/>
                  </a:lnTo>
                  <a:lnTo>
                    <a:pt x="10279" y="25"/>
                  </a:lnTo>
                  <a:lnTo>
                    <a:pt x="10133" y="1"/>
                  </a:lnTo>
                  <a:lnTo>
                    <a:pt x="7015" y="1"/>
                  </a:lnTo>
                  <a:lnTo>
                    <a:pt x="7015" y="1"/>
                  </a:lnTo>
                  <a:lnTo>
                    <a:pt x="6869" y="25"/>
                  </a:lnTo>
                  <a:lnTo>
                    <a:pt x="6723" y="49"/>
                  </a:lnTo>
                  <a:lnTo>
                    <a:pt x="6455" y="122"/>
                  </a:lnTo>
                  <a:lnTo>
                    <a:pt x="6187" y="268"/>
                  </a:lnTo>
                  <a:lnTo>
                    <a:pt x="5992" y="439"/>
                  </a:lnTo>
                  <a:lnTo>
                    <a:pt x="5797" y="658"/>
                  </a:lnTo>
                  <a:lnTo>
                    <a:pt x="5676" y="902"/>
                  </a:lnTo>
                  <a:lnTo>
                    <a:pt x="5578" y="1170"/>
                  </a:lnTo>
                  <a:lnTo>
                    <a:pt x="5554" y="1316"/>
                  </a:lnTo>
                  <a:lnTo>
                    <a:pt x="5554" y="1462"/>
                  </a:lnTo>
                  <a:lnTo>
                    <a:pt x="5554" y="1876"/>
                  </a:lnTo>
                  <a:lnTo>
                    <a:pt x="488" y="1876"/>
                  </a:lnTo>
                  <a:lnTo>
                    <a:pt x="488" y="1876"/>
                  </a:lnTo>
                  <a:lnTo>
                    <a:pt x="391" y="1876"/>
                  </a:lnTo>
                  <a:lnTo>
                    <a:pt x="293" y="1900"/>
                  </a:lnTo>
                  <a:lnTo>
                    <a:pt x="220" y="1949"/>
                  </a:lnTo>
                  <a:lnTo>
                    <a:pt x="147" y="2022"/>
                  </a:lnTo>
                  <a:lnTo>
                    <a:pt x="74" y="2071"/>
                  </a:lnTo>
                  <a:lnTo>
                    <a:pt x="50" y="2168"/>
                  </a:lnTo>
                  <a:lnTo>
                    <a:pt x="1" y="2266"/>
                  </a:lnTo>
                  <a:lnTo>
                    <a:pt x="1" y="2363"/>
                  </a:lnTo>
                  <a:lnTo>
                    <a:pt x="1" y="5773"/>
                  </a:lnTo>
                  <a:lnTo>
                    <a:pt x="1" y="5773"/>
                  </a:lnTo>
                  <a:lnTo>
                    <a:pt x="25" y="5967"/>
                  </a:lnTo>
                  <a:lnTo>
                    <a:pt x="74" y="6138"/>
                  </a:lnTo>
                  <a:lnTo>
                    <a:pt x="171" y="6308"/>
                  </a:lnTo>
                  <a:lnTo>
                    <a:pt x="293" y="6455"/>
                  </a:lnTo>
                  <a:lnTo>
                    <a:pt x="439" y="6576"/>
                  </a:lnTo>
                  <a:lnTo>
                    <a:pt x="585" y="6674"/>
                  </a:lnTo>
                  <a:lnTo>
                    <a:pt x="780" y="6722"/>
                  </a:lnTo>
                  <a:lnTo>
                    <a:pt x="975" y="6747"/>
                  </a:lnTo>
                  <a:lnTo>
                    <a:pt x="7721" y="6747"/>
                  </a:lnTo>
                  <a:lnTo>
                    <a:pt x="7721" y="6138"/>
                  </a:lnTo>
                  <a:lnTo>
                    <a:pt x="7721" y="6138"/>
                  </a:lnTo>
                  <a:lnTo>
                    <a:pt x="7746" y="6041"/>
                  </a:lnTo>
                  <a:lnTo>
                    <a:pt x="7770" y="5967"/>
                  </a:lnTo>
                  <a:lnTo>
                    <a:pt x="7819" y="5870"/>
                  </a:lnTo>
                  <a:lnTo>
                    <a:pt x="7868" y="5797"/>
                  </a:lnTo>
                  <a:lnTo>
                    <a:pt x="7941" y="5748"/>
                  </a:lnTo>
                  <a:lnTo>
                    <a:pt x="8038" y="5700"/>
                  </a:lnTo>
                  <a:lnTo>
                    <a:pt x="8111" y="5675"/>
                  </a:lnTo>
                  <a:lnTo>
                    <a:pt x="8209" y="5651"/>
                  </a:lnTo>
                  <a:lnTo>
                    <a:pt x="8939" y="5651"/>
                  </a:lnTo>
                  <a:lnTo>
                    <a:pt x="8939" y="5651"/>
                  </a:lnTo>
                  <a:lnTo>
                    <a:pt x="9037" y="5675"/>
                  </a:lnTo>
                  <a:lnTo>
                    <a:pt x="9110" y="5700"/>
                  </a:lnTo>
                  <a:lnTo>
                    <a:pt x="9207" y="5748"/>
                  </a:lnTo>
                  <a:lnTo>
                    <a:pt x="9280" y="5797"/>
                  </a:lnTo>
                  <a:lnTo>
                    <a:pt x="9329" y="5870"/>
                  </a:lnTo>
                  <a:lnTo>
                    <a:pt x="9378" y="5967"/>
                  </a:lnTo>
                  <a:lnTo>
                    <a:pt x="9402" y="6041"/>
                  </a:lnTo>
                  <a:lnTo>
                    <a:pt x="9426" y="6138"/>
                  </a:lnTo>
                  <a:lnTo>
                    <a:pt x="9426" y="6747"/>
                  </a:lnTo>
                  <a:lnTo>
                    <a:pt x="16173" y="6747"/>
                  </a:lnTo>
                  <a:lnTo>
                    <a:pt x="16173" y="6747"/>
                  </a:lnTo>
                  <a:lnTo>
                    <a:pt x="16367" y="6722"/>
                  </a:lnTo>
                  <a:lnTo>
                    <a:pt x="16562" y="6674"/>
                  </a:lnTo>
                  <a:lnTo>
                    <a:pt x="16708" y="6576"/>
                  </a:lnTo>
                  <a:lnTo>
                    <a:pt x="16855" y="6455"/>
                  </a:lnTo>
                  <a:lnTo>
                    <a:pt x="16976" y="6308"/>
                  </a:lnTo>
                  <a:lnTo>
                    <a:pt x="17074" y="6138"/>
                  </a:lnTo>
                  <a:lnTo>
                    <a:pt x="17122" y="5967"/>
                  </a:lnTo>
                  <a:lnTo>
                    <a:pt x="17147" y="5773"/>
                  </a:lnTo>
                  <a:lnTo>
                    <a:pt x="17147" y="2363"/>
                  </a:lnTo>
                  <a:lnTo>
                    <a:pt x="17147" y="2363"/>
                  </a:lnTo>
                  <a:lnTo>
                    <a:pt x="17147" y="2266"/>
                  </a:lnTo>
                  <a:lnTo>
                    <a:pt x="17098" y="2168"/>
                  </a:lnTo>
                  <a:lnTo>
                    <a:pt x="17074" y="2071"/>
                  </a:lnTo>
                  <a:lnTo>
                    <a:pt x="17001" y="2022"/>
                  </a:lnTo>
                  <a:lnTo>
                    <a:pt x="16928" y="1949"/>
                  </a:lnTo>
                  <a:lnTo>
                    <a:pt x="16855" y="1900"/>
                  </a:lnTo>
                  <a:lnTo>
                    <a:pt x="16757" y="1876"/>
                  </a:lnTo>
                  <a:lnTo>
                    <a:pt x="16660" y="1876"/>
                  </a:lnTo>
                  <a:lnTo>
                    <a:pt x="16660" y="1876"/>
                  </a:lnTo>
                  <a:close/>
                  <a:moveTo>
                    <a:pt x="10620" y="1876"/>
                  </a:moveTo>
                  <a:lnTo>
                    <a:pt x="6528" y="1876"/>
                  </a:lnTo>
                  <a:lnTo>
                    <a:pt x="6528" y="1462"/>
                  </a:lnTo>
                  <a:lnTo>
                    <a:pt x="6528" y="1462"/>
                  </a:lnTo>
                  <a:lnTo>
                    <a:pt x="6528" y="1364"/>
                  </a:lnTo>
                  <a:lnTo>
                    <a:pt x="6577" y="1291"/>
                  </a:lnTo>
                  <a:lnTo>
                    <a:pt x="6601" y="1194"/>
                  </a:lnTo>
                  <a:lnTo>
                    <a:pt x="6674" y="1121"/>
                  </a:lnTo>
                  <a:lnTo>
                    <a:pt x="6747" y="1072"/>
                  </a:lnTo>
                  <a:lnTo>
                    <a:pt x="6820" y="1023"/>
                  </a:lnTo>
                  <a:lnTo>
                    <a:pt x="6918" y="999"/>
                  </a:lnTo>
                  <a:lnTo>
                    <a:pt x="7015" y="975"/>
                  </a:lnTo>
                  <a:lnTo>
                    <a:pt x="10133" y="975"/>
                  </a:lnTo>
                  <a:lnTo>
                    <a:pt x="10133" y="975"/>
                  </a:lnTo>
                  <a:lnTo>
                    <a:pt x="10230" y="999"/>
                  </a:lnTo>
                  <a:lnTo>
                    <a:pt x="10327" y="1023"/>
                  </a:lnTo>
                  <a:lnTo>
                    <a:pt x="10400" y="1072"/>
                  </a:lnTo>
                  <a:lnTo>
                    <a:pt x="10474" y="1121"/>
                  </a:lnTo>
                  <a:lnTo>
                    <a:pt x="10547" y="1194"/>
                  </a:lnTo>
                  <a:lnTo>
                    <a:pt x="10571" y="1291"/>
                  </a:lnTo>
                  <a:lnTo>
                    <a:pt x="10620" y="1364"/>
                  </a:lnTo>
                  <a:lnTo>
                    <a:pt x="10620" y="1462"/>
                  </a:lnTo>
                  <a:lnTo>
                    <a:pt x="10620" y="1876"/>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2"/>
            <p:cNvSpPr/>
            <p:nvPr/>
          </p:nvSpPr>
          <p:spPr>
            <a:xfrm>
              <a:off x="2792550" y="3862125"/>
              <a:ext cx="42650" cy="23775"/>
            </a:xfrm>
            <a:custGeom>
              <a:avLst/>
              <a:gdLst/>
              <a:ahLst/>
              <a:cxnLst/>
              <a:rect l="l" t="t" r="r" b="b"/>
              <a:pathLst>
                <a:path w="1706" h="951" fill="none" extrusionOk="0">
                  <a:moveTo>
                    <a:pt x="1705" y="1"/>
                  </a:moveTo>
                  <a:lnTo>
                    <a:pt x="1705" y="463"/>
                  </a:lnTo>
                  <a:lnTo>
                    <a:pt x="1705" y="463"/>
                  </a:lnTo>
                  <a:lnTo>
                    <a:pt x="1681" y="561"/>
                  </a:lnTo>
                  <a:lnTo>
                    <a:pt x="1657" y="658"/>
                  </a:lnTo>
                  <a:lnTo>
                    <a:pt x="1608" y="756"/>
                  </a:lnTo>
                  <a:lnTo>
                    <a:pt x="1559" y="804"/>
                  </a:lnTo>
                  <a:lnTo>
                    <a:pt x="1486" y="877"/>
                  </a:lnTo>
                  <a:lnTo>
                    <a:pt x="1389" y="926"/>
                  </a:lnTo>
                  <a:lnTo>
                    <a:pt x="1316" y="951"/>
                  </a:lnTo>
                  <a:lnTo>
                    <a:pt x="1218" y="951"/>
                  </a:lnTo>
                  <a:lnTo>
                    <a:pt x="488" y="951"/>
                  </a:lnTo>
                  <a:lnTo>
                    <a:pt x="488" y="951"/>
                  </a:lnTo>
                  <a:lnTo>
                    <a:pt x="390" y="951"/>
                  </a:lnTo>
                  <a:lnTo>
                    <a:pt x="317" y="926"/>
                  </a:lnTo>
                  <a:lnTo>
                    <a:pt x="220" y="877"/>
                  </a:lnTo>
                  <a:lnTo>
                    <a:pt x="147" y="804"/>
                  </a:lnTo>
                  <a:lnTo>
                    <a:pt x="98" y="756"/>
                  </a:lnTo>
                  <a:lnTo>
                    <a:pt x="49" y="658"/>
                  </a:lnTo>
                  <a:lnTo>
                    <a:pt x="25" y="561"/>
                  </a:lnTo>
                  <a:lnTo>
                    <a:pt x="0" y="463"/>
                  </a:lnTo>
                  <a:lnTo>
                    <a:pt x="0"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2"/>
            <p:cNvSpPr/>
            <p:nvPr/>
          </p:nvSpPr>
          <p:spPr>
            <a:xfrm>
              <a:off x="2599525" y="3852375"/>
              <a:ext cx="428675" cy="188175"/>
            </a:xfrm>
            <a:custGeom>
              <a:avLst/>
              <a:gdLst/>
              <a:ahLst/>
              <a:cxnLst/>
              <a:rect l="l" t="t" r="r" b="b"/>
              <a:pathLst>
                <a:path w="17147" h="7527" fill="none" extrusionOk="0">
                  <a:moveTo>
                    <a:pt x="1" y="1"/>
                  </a:moveTo>
                  <a:lnTo>
                    <a:pt x="1" y="7040"/>
                  </a:lnTo>
                  <a:lnTo>
                    <a:pt x="1" y="7040"/>
                  </a:lnTo>
                  <a:lnTo>
                    <a:pt x="1" y="7137"/>
                  </a:lnTo>
                  <a:lnTo>
                    <a:pt x="50" y="7210"/>
                  </a:lnTo>
                  <a:lnTo>
                    <a:pt x="74" y="7307"/>
                  </a:lnTo>
                  <a:lnTo>
                    <a:pt x="147" y="7381"/>
                  </a:lnTo>
                  <a:lnTo>
                    <a:pt x="220" y="7429"/>
                  </a:lnTo>
                  <a:lnTo>
                    <a:pt x="293" y="7478"/>
                  </a:lnTo>
                  <a:lnTo>
                    <a:pt x="391" y="7502"/>
                  </a:lnTo>
                  <a:lnTo>
                    <a:pt x="488" y="7527"/>
                  </a:lnTo>
                  <a:lnTo>
                    <a:pt x="16660" y="7527"/>
                  </a:lnTo>
                  <a:lnTo>
                    <a:pt x="16660" y="7527"/>
                  </a:lnTo>
                  <a:lnTo>
                    <a:pt x="16757" y="7502"/>
                  </a:lnTo>
                  <a:lnTo>
                    <a:pt x="16855" y="7478"/>
                  </a:lnTo>
                  <a:lnTo>
                    <a:pt x="16928" y="7429"/>
                  </a:lnTo>
                  <a:lnTo>
                    <a:pt x="17001" y="7381"/>
                  </a:lnTo>
                  <a:lnTo>
                    <a:pt x="17074" y="7307"/>
                  </a:lnTo>
                  <a:lnTo>
                    <a:pt x="17098" y="7210"/>
                  </a:lnTo>
                  <a:lnTo>
                    <a:pt x="17147" y="7137"/>
                  </a:lnTo>
                  <a:lnTo>
                    <a:pt x="17147" y="7040"/>
                  </a:lnTo>
                  <a:lnTo>
                    <a:pt x="17147"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919516B8-59DC-CD45-AA84-4ADC91DE5F3A}"/>
              </a:ext>
            </a:extLst>
          </p:cNvPr>
          <p:cNvSpPr txBox="1"/>
          <p:nvPr/>
        </p:nvSpPr>
        <p:spPr>
          <a:xfrm>
            <a:off x="1718268" y="2944167"/>
            <a:ext cx="5586884" cy="1169551"/>
          </a:xfrm>
          <a:prstGeom prst="rect">
            <a:avLst/>
          </a:prstGeom>
          <a:noFill/>
        </p:spPr>
        <p:txBody>
          <a:bodyPr wrap="square" rtlCol="0">
            <a:spAutoFit/>
          </a:bodyPr>
          <a:lstStyle/>
          <a:p>
            <a:r>
              <a:rPr lang="en-US"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Module title and code: Hospitality and Guest Service (BMIH4003)</a:t>
            </a:r>
            <a:br>
              <a:rPr lang="en-GB"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US"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Name: A K Zakaria Ibrahim </a:t>
            </a:r>
          </a:p>
          <a:p>
            <a:r>
              <a:rPr lang="en-US"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ID: 2208721</a:t>
            </a:r>
            <a:br>
              <a:rPr lang="en-GB"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US"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Lecturer Name: Charlotte Joyner</a:t>
            </a:r>
            <a:endParaRPr 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3"/>
          <p:cNvSpPr txBox="1">
            <a:spLocks noGrp="1"/>
          </p:cNvSpPr>
          <p:nvPr>
            <p:ph type="title"/>
          </p:nvPr>
        </p:nvSpPr>
        <p:spPr>
          <a:xfrm>
            <a:off x="457200" y="1146025"/>
            <a:ext cx="2154600" cy="816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Contents</a:t>
            </a:r>
            <a:endParaRPr dirty="0"/>
          </a:p>
        </p:txBody>
      </p:sp>
      <p:grpSp>
        <p:nvGrpSpPr>
          <p:cNvPr id="88" name="Google Shape;88;p13"/>
          <p:cNvGrpSpPr/>
          <p:nvPr/>
        </p:nvGrpSpPr>
        <p:grpSpPr>
          <a:xfrm>
            <a:off x="560082" y="521592"/>
            <a:ext cx="298946" cy="364550"/>
            <a:chOff x="596350" y="929175"/>
            <a:chExt cx="407950" cy="497475"/>
          </a:xfrm>
        </p:grpSpPr>
        <p:sp>
          <p:nvSpPr>
            <p:cNvPr id="89" name="Google Shape;89;p13"/>
            <p:cNvSpPr/>
            <p:nvPr/>
          </p:nvSpPr>
          <p:spPr>
            <a:xfrm>
              <a:off x="596350" y="953550"/>
              <a:ext cx="387250" cy="473100"/>
            </a:xfrm>
            <a:custGeom>
              <a:avLst/>
              <a:gdLst/>
              <a:ahLst/>
              <a:cxnLst/>
              <a:rect l="l" t="t" r="r" b="b"/>
              <a:pathLst>
                <a:path w="15490" h="18924" fill="none" extrusionOk="0">
                  <a:moveTo>
                    <a:pt x="15490" y="17828"/>
                  </a:moveTo>
                  <a:lnTo>
                    <a:pt x="15490" y="17828"/>
                  </a:lnTo>
                  <a:lnTo>
                    <a:pt x="15466" y="17998"/>
                  </a:lnTo>
                  <a:lnTo>
                    <a:pt x="15417" y="18169"/>
                  </a:lnTo>
                  <a:lnTo>
                    <a:pt x="15319" y="18364"/>
                  </a:lnTo>
                  <a:lnTo>
                    <a:pt x="15198" y="18534"/>
                  </a:lnTo>
                  <a:lnTo>
                    <a:pt x="15052" y="18680"/>
                  </a:lnTo>
                  <a:lnTo>
                    <a:pt x="14881" y="18802"/>
                  </a:lnTo>
                  <a:lnTo>
                    <a:pt x="14735" y="18900"/>
                  </a:lnTo>
                  <a:lnTo>
                    <a:pt x="14564" y="18924"/>
                  </a:lnTo>
                  <a:lnTo>
                    <a:pt x="1023" y="18924"/>
                  </a:lnTo>
                  <a:lnTo>
                    <a:pt x="1023" y="18924"/>
                  </a:lnTo>
                  <a:lnTo>
                    <a:pt x="853" y="18900"/>
                  </a:lnTo>
                  <a:lnTo>
                    <a:pt x="682" y="18802"/>
                  </a:lnTo>
                  <a:lnTo>
                    <a:pt x="512" y="18680"/>
                  </a:lnTo>
                  <a:lnTo>
                    <a:pt x="341" y="18534"/>
                  </a:lnTo>
                  <a:lnTo>
                    <a:pt x="219" y="18364"/>
                  </a:lnTo>
                  <a:lnTo>
                    <a:pt x="98" y="18169"/>
                  </a:lnTo>
                  <a:lnTo>
                    <a:pt x="25" y="17998"/>
                  </a:lnTo>
                  <a:lnTo>
                    <a:pt x="0" y="17828"/>
                  </a:lnTo>
                  <a:lnTo>
                    <a:pt x="0" y="877"/>
                  </a:lnTo>
                  <a:lnTo>
                    <a:pt x="0" y="877"/>
                  </a:lnTo>
                  <a:lnTo>
                    <a:pt x="25" y="706"/>
                  </a:lnTo>
                  <a:lnTo>
                    <a:pt x="98" y="560"/>
                  </a:lnTo>
                  <a:lnTo>
                    <a:pt x="195" y="414"/>
                  </a:lnTo>
                  <a:lnTo>
                    <a:pt x="341" y="268"/>
                  </a:lnTo>
                  <a:lnTo>
                    <a:pt x="487" y="171"/>
                  </a:lnTo>
                  <a:lnTo>
                    <a:pt x="658" y="73"/>
                  </a:lnTo>
                  <a:lnTo>
                    <a:pt x="828" y="24"/>
                  </a:lnTo>
                  <a:lnTo>
                    <a:pt x="974"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3"/>
            <p:cNvSpPr/>
            <p:nvPr/>
          </p:nvSpPr>
          <p:spPr>
            <a:xfrm>
              <a:off x="626775" y="929175"/>
              <a:ext cx="377525" cy="462775"/>
            </a:xfrm>
            <a:custGeom>
              <a:avLst/>
              <a:gdLst/>
              <a:ahLst/>
              <a:cxnLst/>
              <a:rect l="l" t="t" r="r" b="b"/>
              <a:pathLst>
                <a:path w="15101" h="18511" fill="none" extrusionOk="0">
                  <a:moveTo>
                    <a:pt x="15101" y="3362"/>
                  </a:moveTo>
                  <a:lnTo>
                    <a:pt x="15101" y="17731"/>
                  </a:lnTo>
                  <a:lnTo>
                    <a:pt x="15101" y="17731"/>
                  </a:lnTo>
                  <a:lnTo>
                    <a:pt x="15077" y="17877"/>
                  </a:lnTo>
                  <a:lnTo>
                    <a:pt x="15028" y="18024"/>
                  </a:lnTo>
                  <a:lnTo>
                    <a:pt x="14979" y="18145"/>
                  </a:lnTo>
                  <a:lnTo>
                    <a:pt x="14882" y="18267"/>
                  </a:lnTo>
                  <a:lnTo>
                    <a:pt x="14760" y="18365"/>
                  </a:lnTo>
                  <a:lnTo>
                    <a:pt x="14614" y="18438"/>
                  </a:lnTo>
                  <a:lnTo>
                    <a:pt x="14468" y="18486"/>
                  </a:lnTo>
                  <a:lnTo>
                    <a:pt x="14322" y="18511"/>
                  </a:lnTo>
                  <a:lnTo>
                    <a:pt x="780" y="18511"/>
                  </a:lnTo>
                  <a:lnTo>
                    <a:pt x="780" y="18511"/>
                  </a:lnTo>
                  <a:lnTo>
                    <a:pt x="634" y="18486"/>
                  </a:lnTo>
                  <a:lnTo>
                    <a:pt x="488" y="18438"/>
                  </a:lnTo>
                  <a:lnTo>
                    <a:pt x="342" y="18365"/>
                  </a:lnTo>
                  <a:lnTo>
                    <a:pt x="220" y="18267"/>
                  </a:lnTo>
                  <a:lnTo>
                    <a:pt x="123" y="18145"/>
                  </a:lnTo>
                  <a:lnTo>
                    <a:pt x="74" y="18024"/>
                  </a:lnTo>
                  <a:lnTo>
                    <a:pt x="25" y="17877"/>
                  </a:lnTo>
                  <a:lnTo>
                    <a:pt x="1" y="17731"/>
                  </a:lnTo>
                  <a:lnTo>
                    <a:pt x="1" y="780"/>
                  </a:lnTo>
                  <a:lnTo>
                    <a:pt x="1" y="780"/>
                  </a:lnTo>
                  <a:lnTo>
                    <a:pt x="25" y="610"/>
                  </a:lnTo>
                  <a:lnTo>
                    <a:pt x="74" y="464"/>
                  </a:lnTo>
                  <a:lnTo>
                    <a:pt x="123" y="342"/>
                  </a:lnTo>
                  <a:lnTo>
                    <a:pt x="220" y="220"/>
                  </a:lnTo>
                  <a:lnTo>
                    <a:pt x="342" y="123"/>
                  </a:lnTo>
                  <a:lnTo>
                    <a:pt x="488" y="50"/>
                  </a:lnTo>
                  <a:lnTo>
                    <a:pt x="634" y="1"/>
                  </a:lnTo>
                  <a:lnTo>
                    <a:pt x="780" y="1"/>
                  </a:lnTo>
                  <a:lnTo>
                    <a:pt x="11740"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3"/>
            <p:cNvSpPr/>
            <p:nvPr/>
          </p:nvSpPr>
          <p:spPr>
            <a:xfrm>
              <a:off x="688900" y="1256150"/>
              <a:ext cx="133975" cy="25"/>
            </a:xfrm>
            <a:custGeom>
              <a:avLst/>
              <a:gdLst/>
              <a:ahLst/>
              <a:cxnLst/>
              <a:rect l="l" t="t" r="r" b="b"/>
              <a:pathLst>
                <a:path w="5359" h="1" fill="none" extrusionOk="0">
                  <a:moveTo>
                    <a:pt x="5358" y="0"/>
                  </a:moveTo>
                  <a:lnTo>
                    <a:pt x="0"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3"/>
            <p:cNvSpPr/>
            <p:nvPr/>
          </p:nvSpPr>
          <p:spPr>
            <a:xfrm>
              <a:off x="688900" y="1201350"/>
              <a:ext cx="255750" cy="25"/>
            </a:xfrm>
            <a:custGeom>
              <a:avLst/>
              <a:gdLst/>
              <a:ahLst/>
              <a:cxnLst/>
              <a:rect l="l" t="t" r="r" b="b"/>
              <a:pathLst>
                <a:path w="10230" h="1" fill="none" extrusionOk="0">
                  <a:moveTo>
                    <a:pt x="10229" y="1"/>
                  </a:moveTo>
                  <a:lnTo>
                    <a:pt x="0"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3"/>
            <p:cNvSpPr/>
            <p:nvPr/>
          </p:nvSpPr>
          <p:spPr>
            <a:xfrm>
              <a:off x="688900" y="1145950"/>
              <a:ext cx="255750" cy="25"/>
            </a:xfrm>
            <a:custGeom>
              <a:avLst/>
              <a:gdLst/>
              <a:ahLst/>
              <a:cxnLst/>
              <a:rect l="l" t="t" r="r" b="b"/>
              <a:pathLst>
                <a:path w="10230" h="1" fill="none" extrusionOk="0">
                  <a:moveTo>
                    <a:pt x="10229" y="0"/>
                  </a:moveTo>
                  <a:lnTo>
                    <a:pt x="0"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3"/>
            <p:cNvSpPr/>
            <p:nvPr/>
          </p:nvSpPr>
          <p:spPr>
            <a:xfrm>
              <a:off x="688900" y="1090525"/>
              <a:ext cx="255750" cy="25"/>
            </a:xfrm>
            <a:custGeom>
              <a:avLst/>
              <a:gdLst/>
              <a:ahLst/>
              <a:cxnLst/>
              <a:rect l="l" t="t" r="r" b="b"/>
              <a:pathLst>
                <a:path w="10230" h="1" fill="none" extrusionOk="0">
                  <a:moveTo>
                    <a:pt x="10229" y="1"/>
                  </a:moveTo>
                  <a:lnTo>
                    <a:pt x="0"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3"/>
            <p:cNvSpPr/>
            <p:nvPr/>
          </p:nvSpPr>
          <p:spPr>
            <a:xfrm>
              <a:off x="920250" y="929175"/>
              <a:ext cx="84050" cy="84050"/>
            </a:xfrm>
            <a:custGeom>
              <a:avLst/>
              <a:gdLst/>
              <a:ahLst/>
              <a:cxnLst/>
              <a:rect l="l" t="t" r="r" b="b"/>
              <a:pathLst>
                <a:path w="3362" h="3362" fill="none" extrusionOk="0">
                  <a:moveTo>
                    <a:pt x="1" y="2582"/>
                  </a:moveTo>
                  <a:lnTo>
                    <a:pt x="1" y="1"/>
                  </a:lnTo>
                  <a:lnTo>
                    <a:pt x="3362" y="3362"/>
                  </a:lnTo>
                  <a:lnTo>
                    <a:pt x="780" y="3362"/>
                  </a:lnTo>
                  <a:lnTo>
                    <a:pt x="780" y="3362"/>
                  </a:lnTo>
                  <a:lnTo>
                    <a:pt x="610" y="3337"/>
                  </a:lnTo>
                  <a:lnTo>
                    <a:pt x="464" y="3289"/>
                  </a:lnTo>
                  <a:lnTo>
                    <a:pt x="342" y="3216"/>
                  </a:lnTo>
                  <a:lnTo>
                    <a:pt x="220" y="3118"/>
                  </a:lnTo>
                  <a:lnTo>
                    <a:pt x="123" y="3021"/>
                  </a:lnTo>
                  <a:lnTo>
                    <a:pt x="50" y="2875"/>
                  </a:lnTo>
                  <a:lnTo>
                    <a:pt x="1" y="2729"/>
                  </a:lnTo>
                  <a:lnTo>
                    <a:pt x="1" y="2582"/>
                  </a:lnTo>
                  <a:lnTo>
                    <a:pt x="1" y="258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4" name="Diagram 3">
            <a:extLst>
              <a:ext uri="{FF2B5EF4-FFF2-40B4-BE49-F238E27FC236}">
                <a16:creationId xmlns:a16="http://schemas.microsoft.com/office/drawing/2014/main" id="{0A6CA4D3-06FE-2927-965D-B04B064C6445}"/>
              </a:ext>
            </a:extLst>
          </p:cNvPr>
          <p:cNvGraphicFramePr/>
          <p:nvPr>
            <p:extLst>
              <p:ext uri="{D42A27DB-BD31-4B8C-83A1-F6EECF244321}">
                <p14:modId xmlns:p14="http://schemas.microsoft.com/office/powerpoint/2010/main" val="7012566"/>
              </p:ext>
            </p:extLst>
          </p:nvPr>
        </p:nvGraphicFramePr>
        <p:xfrm>
          <a:off x="508641" y="1566042"/>
          <a:ext cx="8126718" cy="30380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B8EB9CD-9B22-8857-4CD6-7F1D1DC6A577}"/>
              </a:ext>
            </a:extLst>
          </p:cNvPr>
          <p:cNvGraphicFramePr/>
          <p:nvPr>
            <p:extLst>
              <p:ext uri="{D42A27DB-BD31-4B8C-83A1-F6EECF244321}">
                <p14:modId xmlns:p14="http://schemas.microsoft.com/office/powerpoint/2010/main" val="404283187"/>
              </p:ext>
            </p:extLst>
          </p:nvPr>
        </p:nvGraphicFramePr>
        <p:xfrm>
          <a:off x="1015084" y="526293"/>
          <a:ext cx="2331720" cy="544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F6E233F0-CD17-6C96-D354-4CDB0156652B}"/>
              </a:ext>
            </a:extLst>
          </p:cNvPr>
          <p:cNvGraphicFramePr/>
          <p:nvPr>
            <p:extLst>
              <p:ext uri="{D42A27DB-BD31-4B8C-83A1-F6EECF244321}">
                <p14:modId xmlns:p14="http://schemas.microsoft.com/office/powerpoint/2010/main" val="1512554401"/>
              </p:ext>
            </p:extLst>
          </p:nvPr>
        </p:nvGraphicFramePr>
        <p:xfrm>
          <a:off x="467014" y="1328467"/>
          <a:ext cx="4475921" cy="32887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 name="Picture 1">
            <a:extLst>
              <a:ext uri="{FF2B5EF4-FFF2-40B4-BE49-F238E27FC236}">
                <a16:creationId xmlns:a16="http://schemas.microsoft.com/office/drawing/2014/main" id="{9DB9049F-34E3-550D-5BC7-B94843EA9368}"/>
              </a:ext>
            </a:extLst>
          </p:cNvPr>
          <p:cNvPicPr>
            <a:picLocks noChangeAspect="1"/>
          </p:cNvPicPr>
          <p:nvPr/>
        </p:nvPicPr>
        <p:blipFill>
          <a:blip r:embed="rId13"/>
          <a:stretch>
            <a:fillRect/>
          </a:stretch>
        </p:blipFill>
        <p:spPr>
          <a:xfrm>
            <a:off x="615716" y="616442"/>
            <a:ext cx="231668" cy="359695"/>
          </a:xfrm>
          <a:prstGeom prst="rect">
            <a:avLst/>
          </a:prstGeom>
        </p:spPr>
      </p:pic>
      <p:pic>
        <p:nvPicPr>
          <p:cNvPr id="6" name="Picture 5">
            <a:extLst>
              <a:ext uri="{FF2B5EF4-FFF2-40B4-BE49-F238E27FC236}">
                <a16:creationId xmlns:a16="http://schemas.microsoft.com/office/drawing/2014/main" id="{5F884205-A97F-6D26-9C80-B8CE6FF2FC88}"/>
              </a:ext>
            </a:extLst>
          </p:cNvPr>
          <p:cNvPicPr>
            <a:picLocks noChangeAspect="1"/>
          </p:cNvPicPr>
          <p:nvPr/>
        </p:nvPicPr>
        <p:blipFill>
          <a:blip r:embed="rId14"/>
          <a:stretch>
            <a:fillRect/>
          </a:stretch>
        </p:blipFill>
        <p:spPr>
          <a:xfrm>
            <a:off x="5093651" y="1752324"/>
            <a:ext cx="3583334" cy="238888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C2F42A7-75D5-5F13-2633-2C1062A5C9F1}"/>
              </a:ext>
            </a:extLst>
          </p:cNvPr>
          <p:cNvGraphicFramePr/>
          <p:nvPr>
            <p:extLst>
              <p:ext uri="{D42A27DB-BD31-4B8C-83A1-F6EECF244321}">
                <p14:modId xmlns:p14="http://schemas.microsoft.com/office/powerpoint/2010/main" val="2740675504"/>
              </p:ext>
            </p:extLst>
          </p:nvPr>
        </p:nvGraphicFramePr>
        <p:xfrm>
          <a:off x="683733" y="627427"/>
          <a:ext cx="4477073" cy="826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AEFC963E-9D33-234E-8E39-8331BFBBA0F8}"/>
              </a:ext>
            </a:extLst>
          </p:cNvPr>
          <p:cNvGraphicFramePr/>
          <p:nvPr>
            <p:extLst>
              <p:ext uri="{D42A27DB-BD31-4B8C-83A1-F6EECF244321}">
                <p14:modId xmlns:p14="http://schemas.microsoft.com/office/powerpoint/2010/main" val="3552547908"/>
              </p:ext>
            </p:extLst>
          </p:nvPr>
        </p:nvGraphicFramePr>
        <p:xfrm>
          <a:off x="457200" y="1436991"/>
          <a:ext cx="4930140" cy="30790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162" name="Google Shape;162;p18"/>
          <p:cNvGrpSpPr/>
          <p:nvPr/>
        </p:nvGrpSpPr>
        <p:grpSpPr>
          <a:xfrm>
            <a:off x="8327925" y="4399853"/>
            <a:ext cx="358875" cy="358875"/>
            <a:chOff x="5941025" y="3634400"/>
            <a:chExt cx="467650" cy="467650"/>
          </a:xfrm>
        </p:grpSpPr>
        <p:sp>
          <p:nvSpPr>
            <p:cNvPr id="163" name="Google Shape;163;p18"/>
            <p:cNvSpPr/>
            <p:nvPr/>
          </p:nvSpPr>
          <p:spPr>
            <a:xfrm>
              <a:off x="5941025" y="3634400"/>
              <a:ext cx="467650" cy="467650"/>
            </a:xfrm>
            <a:custGeom>
              <a:avLst/>
              <a:gdLst/>
              <a:ahLst/>
              <a:cxnLst/>
              <a:rect l="l" t="t" r="r" b="b"/>
              <a:pathLst>
                <a:path w="18706" h="18706" fill="none" extrusionOk="0">
                  <a:moveTo>
                    <a:pt x="9353" y="1"/>
                  </a:moveTo>
                  <a:lnTo>
                    <a:pt x="9353" y="1"/>
                  </a:lnTo>
                  <a:lnTo>
                    <a:pt x="8866" y="25"/>
                  </a:lnTo>
                  <a:lnTo>
                    <a:pt x="8403" y="50"/>
                  </a:lnTo>
                  <a:lnTo>
                    <a:pt x="7940" y="123"/>
                  </a:lnTo>
                  <a:lnTo>
                    <a:pt x="7478" y="196"/>
                  </a:lnTo>
                  <a:lnTo>
                    <a:pt x="7015" y="293"/>
                  </a:lnTo>
                  <a:lnTo>
                    <a:pt x="6577" y="439"/>
                  </a:lnTo>
                  <a:lnTo>
                    <a:pt x="6138" y="585"/>
                  </a:lnTo>
                  <a:lnTo>
                    <a:pt x="5724" y="732"/>
                  </a:lnTo>
                  <a:lnTo>
                    <a:pt x="5310" y="926"/>
                  </a:lnTo>
                  <a:lnTo>
                    <a:pt x="4896" y="1146"/>
                  </a:lnTo>
                  <a:lnTo>
                    <a:pt x="4506" y="1365"/>
                  </a:lnTo>
                  <a:lnTo>
                    <a:pt x="4117" y="1608"/>
                  </a:lnTo>
                  <a:lnTo>
                    <a:pt x="3751" y="1876"/>
                  </a:lnTo>
                  <a:lnTo>
                    <a:pt x="3410" y="2144"/>
                  </a:lnTo>
                  <a:lnTo>
                    <a:pt x="3069" y="2436"/>
                  </a:lnTo>
                  <a:lnTo>
                    <a:pt x="2753" y="2753"/>
                  </a:lnTo>
                  <a:lnTo>
                    <a:pt x="2436" y="3070"/>
                  </a:lnTo>
                  <a:lnTo>
                    <a:pt x="2144" y="3411"/>
                  </a:lnTo>
                  <a:lnTo>
                    <a:pt x="1876" y="3752"/>
                  </a:lnTo>
                  <a:lnTo>
                    <a:pt x="1608" y="4117"/>
                  </a:lnTo>
                  <a:lnTo>
                    <a:pt x="1365" y="4507"/>
                  </a:lnTo>
                  <a:lnTo>
                    <a:pt x="1145" y="4896"/>
                  </a:lnTo>
                  <a:lnTo>
                    <a:pt x="926" y="5310"/>
                  </a:lnTo>
                  <a:lnTo>
                    <a:pt x="731" y="5724"/>
                  </a:lnTo>
                  <a:lnTo>
                    <a:pt x="585" y="6138"/>
                  </a:lnTo>
                  <a:lnTo>
                    <a:pt x="439" y="6577"/>
                  </a:lnTo>
                  <a:lnTo>
                    <a:pt x="293" y="7015"/>
                  </a:lnTo>
                  <a:lnTo>
                    <a:pt x="196" y="7478"/>
                  </a:lnTo>
                  <a:lnTo>
                    <a:pt x="123" y="7941"/>
                  </a:lnTo>
                  <a:lnTo>
                    <a:pt x="49" y="8403"/>
                  </a:lnTo>
                  <a:lnTo>
                    <a:pt x="25" y="8866"/>
                  </a:lnTo>
                  <a:lnTo>
                    <a:pt x="1" y="9353"/>
                  </a:lnTo>
                  <a:lnTo>
                    <a:pt x="1" y="9353"/>
                  </a:lnTo>
                  <a:lnTo>
                    <a:pt x="25" y="9840"/>
                  </a:lnTo>
                  <a:lnTo>
                    <a:pt x="49" y="10303"/>
                  </a:lnTo>
                  <a:lnTo>
                    <a:pt x="123" y="10766"/>
                  </a:lnTo>
                  <a:lnTo>
                    <a:pt x="196" y="11229"/>
                  </a:lnTo>
                  <a:lnTo>
                    <a:pt x="293" y="11691"/>
                  </a:lnTo>
                  <a:lnTo>
                    <a:pt x="439" y="12130"/>
                  </a:lnTo>
                  <a:lnTo>
                    <a:pt x="585" y="12568"/>
                  </a:lnTo>
                  <a:lnTo>
                    <a:pt x="731" y="12982"/>
                  </a:lnTo>
                  <a:lnTo>
                    <a:pt x="926" y="13396"/>
                  </a:lnTo>
                  <a:lnTo>
                    <a:pt x="1145" y="13810"/>
                  </a:lnTo>
                  <a:lnTo>
                    <a:pt x="1365" y="14200"/>
                  </a:lnTo>
                  <a:lnTo>
                    <a:pt x="1608" y="14590"/>
                  </a:lnTo>
                  <a:lnTo>
                    <a:pt x="1876" y="14955"/>
                  </a:lnTo>
                  <a:lnTo>
                    <a:pt x="2144" y="15296"/>
                  </a:lnTo>
                  <a:lnTo>
                    <a:pt x="2436" y="15637"/>
                  </a:lnTo>
                  <a:lnTo>
                    <a:pt x="2753" y="15953"/>
                  </a:lnTo>
                  <a:lnTo>
                    <a:pt x="3069" y="16270"/>
                  </a:lnTo>
                  <a:lnTo>
                    <a:pt x="3410" y="16562"/>
                  </a:lnTo>
                  <a:lnTo>
                    <a:pt x="3751" y="16830"/>
                  </a:lnTo>
                  <a:lnTo>
                    <a:pt x="4117" y="17098"/>
                  </a:lnTo>
                  <a:lnTo>
                    <a:pt x="4506" y="17342"/>
                  </a:lnTo>
                  <a:lnTo>
                    <a:pt x="4896" y="17561"/>
                  </a:lnTo>
                  <a:lnTo>
                    <a:pt x="5310" y="17780"/>
                  </a:lnTo>
                  <a:lnTo>
                    <a:pt x="5724" y="17975"/>
                  </a:lnTo>
                  <a:lnTo>
                    <a:pt x="6138" y="18121"/>
                  </a:lnTo>
                  <a:lnTo>
                    <a:pt x="6577" y="18267"/>
                  </a:lnTo>
                  <a:lnTo>
                    <a:pt x="7015" y="18413"/>
                  </a:lnTo>
                  <a:lnTo>
                    <a:pt x="7478" y="18511"/>
                  </a:lnTo>
                  <a:lnTo>
                    <a:pt x="7940" y="18584"/>
                  </a:lnTo>
                  <a:lnTo>
                    <a:pt x="8403" y="18657"/>
                  </a:lnTo>
                  <a:lnTo>
                    <a:pt x="8866" y="18681"/>
                  </a:lnTo>
                  <a:lnTo>
                    <a:pt x="9353" y="18706"/>
                  </a:lnTo>
                  <a:lnTo>
                    <a:pt x="9353" y="18706"/>
                  </a:lnTo>
                  <a:lnTo>
                    <a:pt x="9840" y="18681"/>
                  </a:lnTo>
                  <a:lnTo>
                    <a:pt x="10303" y="18657"/>
                  </a:lnTo>
                  <a:lnTo>
                    <a:pt x="10766" y="18584"/>
                  </a:lnTo>
                  <a:lnTo>
                    <a:pt x="11228" y="18511"/>
                  </a:lnTo>
                  <a:lnTo>
                    <a:pt x="11691" y="18413"/>
                  </a:lnTo>
                  <a:lnTo>
                    <a:pt x="12130" y="18267"/>
                  </a:lnTo>
                  <a:lnTo>
                    <a:pt x="12568" y="18121"/>
                  </a:lnTo>
                  <a:lnTo>
                    <a:pt x="12982" y="17975"/>
                  </a:lnTo>
                  <a:lnTo>
                    <a:pt x="13396" y="17780"/>
                  </a:lnTo>
                  <a:lnTo>
                    <a:pt x="13810" y="17561"/>
                  </a:lnTo>
                  <a:lnTo>
                    <a:pt x="14200" y="17342"/>
                  </a:lnTo>
                  <a:lnTo>
                    <a:pt x="14589" y="17098"/>
                  </a:lnTo>
                  <a:lnTo>
                    <a:pt x="14955" y="16830"/>
                  </a:lnTo>
                  <a:lnTo>
                    <a:pt x="15296" y="16562"/>
                  </a:lnTo>
                  <a:lnTo>
                    <a:pt x="15637" y="16270"/>
                  </a:lnTo>
                  <a:lnTo>
                    <a:pt x="15953" y="15953"/>
                  </a:lnTo>
                  <a:lnTo>
                    <a:pt x="16270" y="15637"/>
                  </a:lnTo>
                  <a:lnTo>
                    <a:pt x="16562" y="15296"/>
                  </a:lnTo>
                  <a:lnTo>
                    <a:pt x="16830" y="14955"/>
                  </a:lnTo>
                  <a:lnTo>
                    <a:pt x="17098" y="14590"/>
                  </a:lnTo>
                  <a:lnTo>
                    <a:pt x="17341" y="14200"/>
                  </a:lnTo>
                  <a:lnTo>
                    <a:pt x="17561" y="13810"/>
                  </a:lnTo>
                  <a:lnTo>
                    <a:pt x="17780" y="13396"/>
                  </a:lnTo>
                  <a:lnTo>
                    <a:pt x="17975" y="12982"/>
                  </a:lnTo>
                  <a:lnTo>
                    <a:pt x="18121" y="12568"/>
                  </a:lnTo>
                  <a:lnTo>
                    <a:pt x="18267" y="12130"/>
                  </a:lnTo>
                  <a:lnTo>
                    <a:pt x="18413" y="11691"/>
                  </a:lnTo>
                  <a:lnTo>
                    <a:pt x="18511" y="11229"/>
                  </a:lnTo>
                  <a:lnTo>
                    <a:pt x="18584" y="10766"/>
                  </a:lnTo>
                  <a:lnTo>
                    <a:pt x="18657" y="10303"/>
                  </a:lnTo>
                  <a:lnTo>
                    <a:pt x="18681" y="9840"/>
                  </a:lnTo>
                  <a:lnTo>
                    <a:pt x="18705" y="9353"/>
                  </a:lnTo>
                  <a:lnTo>
                    <a:pt x="18705" y="9353"/>
                  </a:lnTo>
                  <a:lnTo>
                    <a:pt x="18681" y="8866"/>
                  </a:lnTo>
                  <a:lnTo>
                    <a:pt x="18657" y="8403"/>
                  </a:lnTo>
                  <a:lnTo>
                    <a:pt x="18584" y="7941"/>
                  </a:lnTo>
                  <a:lnTo>
                    <a:pt x="18511" y="7478"/>
                  </a:lnTo>
                  <a:lnTo>
                    <a:pt x="18413" y="7015"/>
                  </a:lnTo>
                  <a:lnTo>
                    <a:pt x="18267" y="6577"/>
                  </a:lnTo>
                  <a:lnTo>
                    <a:pt x="18121" y="6138"/>
                  </a:lnTo>
                  <a:lnTo>
                    <a:pt x="17975" y="5724"/>
                  </a:lnTo>
                  <a:lnTo>
                    <a:pt x="17780" y="5310"/>
                  </a:lnTo>
                  <a:lnTo>
                    <a:pt x="17561" y="4896"/>
                  </a:lnTo>
                  <a:lnTo>
                    <a:pt x="17341" y="4507"/>
                  </a:lnTo>
                  <a:lnTo>
                    <a:pt x="17098" y="4117"/>
                  </a:lnTo>
                  <a:lnTo>
                    <a:pt x="16830" y="3752"/>
                  </a:lnTo>
                  <a:lnTo>
                    <a:pt x="16562" y="3411"/>
                  </a:lnTo>
                  <a:lnTo>
                    <a:pt x="16270" y="3070"/>
                  </a:lnTo>
                  <a:lnTo>
                    <a:pt x="15953" y="2753"/>
                  </a:lnTo>
                  <a:lnTo>
                    <a:pt x="15637" y="2436"/>
                  </a:lnTo>
                  <a:lnTo>
                    <a:pt x="15296" y="2144"/>
                  </a:lnTo>
                  <a:lnTo>
                    <a:pt x="14955" y="1876"/>
                  </a:lnTo>
                  <a:lnTo>
                    <a:pt x="14589" y="1608"/>
                  </a:lnTo>
                  <a:lnTo>
                    <a:pt x="14200" y="1365"/>
                  </a:lnTo>
                  <a:lnTo>
                    <a:pt x="13810" y="1146"/>
                  </a:lnTo>
                  <a:lnTo>
                    <a:pt x="13396" y="926"/>
                  </a:lnTo>
                  <a:lnTo>
                    <a:pt x="12982" y="732"/>
                  </a:lnTo>
                  <a:lnTo>
                    <a:pt x="12568" y="585"/>
                  </a:lnTo>
                  <a:lnTo>
                    <a:pt x="12130" y="439"/>
                  </a:lnTo>
                  <a:lnTo>
                    <a:pt x="11691" y="293"/>
                  </a:lnTo>
                  <a:lnTo>
                    <a:pt x="11228" y="196"/>
                  </a:lnTo>
                  <a:lnTo>
                    <a:pt x="10766" y="123"/>
                  </a:lnTo>
                  <a:lnTo>
                    <a:pt x="10303" y="50"/>
                  </a:lnTo>
                  <a:lnTo>
                    <a:pt x="9840" y="25"/>
                  </a:lnTo>
                  <a:lnTo>
                    <a:pt x="9353" y="1"/>
                  </a:lnTo>
                  <a:lnTo>
                    <a:pt x="9353" y="1"/>
                  </a:lnTo>
                </a:path>
              </a:pathLst>
            </a:custGeom>
            <a:noFill/>
            <a:ln w="952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8"/>
            <p:cNvSpPr/>
            <p:nvPr/>
          </p:nvSpPr>
          <p:spPr>
            <a:xfrm>
              <a:off x="6211975" y="3753150"/>
              <a:ext cx="19525" cy="18900"/>
            </a:xfrm>
            <a:custGeom>
              <a:avLst/>
              <a:gdLst/>
              <a:ahLst/>
              <a:cxnLst/>
              <a:rect l="l" t="t" r="r" b="b"/>
              <a:pathLst>
                <a:path w="781" h="756" fill="none" extrusionOk="0">
                  <a:moveTo>
                    <a:pt x="585" y="0"/>
                  </a:moveTo>
                  <a:lnTo>
                    <a:pt x="585" y="0"/>
                  </a:lnTo>
                  <a:lnTo>
                    <a:pt x="658" y="24"/>
                  </a:lnTo>
                  <a:lnTo>
                    <a:pt x="707" y="49"/>
                  </a:lnTo>
                  <a:lnTo>
                    <a:pt x="756" y="122"/>
                  </a:lnTo>
                  <a:lnTo>
                    <a:pt x="780" y="195"/>
                  </a:lnTo>
                  <a:lnTo>
                    <a:pt x="780" y="195"/>
                  </a:lnTo>
                  <a:lnTo>
                    <a:pt x="756" y="268"/>
                  </a:lnTo>
                  <a:lnTo>
                    <a:pt x="707" y="390"/>
                  </a:lnTo>
                  <a:lnTo>
                    <a:pt x="658" y="487"/>
                  </a:lnTo>
                  <a:lnTo>
                    <a:pt x="585" y="560"/>
                  </a:lnTo>
                  <a:lnTo>
                    <a:pt x="585" y="560"/>
                  </a:lnTo>
                  <a:lnTo>
                    <a:pt x="488" y="633"/>
                  </a:lnTo>
                  <a:lnTo>
                    <a:pt x="390" y="706"/>
                  </a:lnTo>
                  <a:lnTo>
                    <a:pt x="293" y="755"/>
                  </a:lnTo>
                  <a:lnTo>
                    <a:pt x="196" y="755"/>
                  </a:lnTo>
                  <a:lnTo>
                    <a:pt x="196" y="755"/>
                  </a:lnTo>
                  <a:lnTo>
                    <a:pt x="122" y="755"/>
                  </a:lnTo>
                  <a:lnTo>
                    <a:pt x="74" y="706"/>
                  </a:lnTo>
                  <a:lnTo>
                    <a:pt x="25" y="633"/>
                  </a:lnTo>
                  <a:lnTo>
                    <a:pt x="1" y="560"/>
                  </a:lnTo>
                  <a:lnTo>
                    <a:pt x="1" y="560"/>
                  </a:lnTo>
                  <a:lnTo>
                    <a:pt x="25" y="487"/>
                  </a:lnTo>
                  <a:lnTo>
                    <a:pt x="74" y="390"/>
                  </a:lnTo>
                  <a:lnTo>
                    <a:pt x="122" y="268"/>
                  </a:lnTo>
                  <a:lnTo>
                    <a:pt x="196" y="195"/>
                  </a:lnTo>
                  <a:lnTo>
                    <a:pt x="196" y="195"/>
                  </a:lnTo>
                  <a:lnTo>
                    <a:pt x="293" y="122"/>
                  </a:lnTo>
                  <a:lnTo>
                    <a:pt x="390" y="49"/>
                  </a:lnTo>
                  <a:lnTo>
                    <a:pt x="488" y="24"/>
                  </a:lnTo>
                  <a:lnTo>
                    <a:pt x="585" y="0"/>
                  </a:lnTo>
                  <a:lnTo>
                    <a:pt x="585" y="0"/>
                  </a:lnTo>
                </a:path>
              </a:pathLst>
            </a:custGeom>
            <a:noFill/>
            <a:ln w="952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8"/>
            <p:cNvSpPr/>
            <p:nvPr/>
          </p:nvSpPr>
          <p:spPr>
            <a:xfrm>
              <a:off x="5943475" y="3695900"/>
              <a:ext cx="177800" cy="351350"/>
            </a:xfrm>
            <a:custGeom>
              <a:avLst/>
              <a:gdLst/>
              <a:ahLst/>
              <a:cxnLst/>
              <a:rect l="l" t="t" r="r" b="b"/>
              <a:pathLst>
                <a:path w="7112" h="14054" fill="none" extrusionOk="0">
                  <a:moveTo>
                    <a:pt x="2582" y="780"/>
                  </a:moveTo>
                  <a:lnTo>
                    <a:pt x="2582" y="780"/>
                  </a:lnTo>
                  <a:lnTo>
                    <a:pt x="2752" y="780"/>
                  </a:lnTo>
                  <a:lnTo>
                    <a:pt x="2752" y="780"/>
                  </a:lnTo>
                  <a:lnTo>
                    <a:pt x="2996" y="780"/>
                  </a:lnTo>
                  <a:lnTo>
                    <a:pt x="3215" y="829"/>
                  </a:lnTo>
                  <a:lnTo>
                    <a:pt x="3386" y="878"/>
                  </a:lnTo>
                  <a:lnTo>
                    <a:pt x="3507" y="951"/>
                  </a:lnTo>
                  <a:lnTo>
                    <a:pt x="3507" y="951"/>
                  </a:lnTo>
                  <a:lnTo>
                    <a:pt x="3605" y="1024"/>
                  </a:lnTo>
                  <a:lnTo>
                    <a:pt x="3702" y="1048"/>
                  </a:lnTo>
                  <a:lnTo>
                    <a:pt x="3800" y="1024"/>
                  </a:lnTo>
                  <a:lnTo>
                    <a:pt x="3897" y="951"/>
                  </a:lnTo>
                  <a:lnTo>
                    <a:pt x="3897" y="951"/>
                  </a:lnTo>
                  <a:lnTo>
                    <a:pt x="3970" y="878"/>
                  </a:lnTo>
                  <a:lnTo>
                    <a:pt x="4092" y="829"/>
                  </a:lnTo>
                  <a:lnTo>
                    <a:pt x="4189" y="780"/>
                  </a:lnTo>
                  <a:lnTo>
                    <a:pt x="4262" y="780"/>
                  </a:lnTo>
                  <a:lnTo>
                    <a:pt x="4262" y="780"/>
                  </a:lnTo>
                  <a:lnTo>
                    <a:pt x="4384" y="731"/>
                  </a:lnTo>
                  <a:lnTo>
                    <a:pt x="4506" y="658"/>
                  </a:lnTo>
                  <a:lnTo>
                    <a:pt x="4676" y="537"/>
                  </a:lnTo>
                  <a:lnTo>
                    <a:pt x="4847" y="390"/>
                  </a:lnTo>
                  <a:lnTo>
                    <a:pt x="4847" y="390"/>
                  </a:lnTo>
                  <a:lnTo>
                    <a:pt x="5042" y="244"/>
                  </a:lnTo>
                  <a:lnTo>
                    <a:pt x="5285" y="123"/>
                  </a:lnTo>
                  <a:lnTo>
                    <a:pt x="5529" y="49"/>
                  </a:lnTo>
                  <a:lnTo>
                    <a:pt x="5797" y="1"/>
                  </a:lnTo>
                  <a:lnTo>
                    <a:pt x="5797" y="1"/>
                  </a:lnTo>
                  <a:lnTo>
                    <a:pt x="5894" y="25"/>
                  </a:lnTo>
                  <a:lnTo>
                    <a:pt x="5992" y="49"/>
                  </a:lnTo>
                  <a:lnTo>
                    <a:pt x="6040" y="74"/>
                  </a:lnTo>
                  <a:lnTo>
                    <a:pt x="6089" y="123"/>
                  </a:lnTo>
                  <a:lnTo>
                    <a:pt x="6089" y="171"/>
                  </a:lnTo>
                  <a:lnTo>
                    <a:pt x="6089" y="244"/>
                  </a:lnTo>
                  <a:lnTo>
                    <a:pt x="6040" y="317"/>
                  </a:lnTo>
                  <a:lnTo>
                    <a:pt x="5992" y="390"/>
                  </a:lnTo>
                  <a:lnTo>
                    <a:pt x="5992" y="390"/>
                  </a:lnTo>
                  <a:lnTo>
                    <a:pt x="5845" y="561"/>
                  </a:lnTo>
                  <a:lnTo>
                    <a:pt x="5772" y="707"/>
                  </a:lnTo>
                  <a:lnTo>
                    <a:pt x="5748" y="853"/>
                  </a:lnTo>
                  <a:lnTo>
                    <a:pt x="5772" y="926"/>
                  </a:lnTo>
                  <a:lnTo>
                    <a:pt x="5797" y="951"/>
                  </a:lnTo>
                  <a:lnTo>
                    <a:pt x="5797" y="951"/>
                  </a:lnTo>
                  <a:lnTo>
                    <a:pt x="5870" y="1048"/>
                  </a:lnTo>
                  <a:lnTo>
                    <a:pt x="5918" y="1145"/>
                  </a:lnTo>
                  <a:lnTo>
                    <a:pt x="5967" y="1243"/>
                  </a:lnTo>
                  <a:lnTo>
                    <a:pt x="5992" y="1340"/>
                  </a:lnTo>
                  <a:lnTo>
                    <a:pt x="5992" y="1340"/>
                  </a:lnTo>
                  <a:lnTo>
                    <a:pt x="5967" y="1438"/>
                  </a:lnTo>
                  <a:lnTo>
                    <a:pt x="5918" y="1535"/>
                  </a:lnTo>
                  <a:lnTo>
                    <a:pt x="5870" y="1633"/>
                  </a:lnTo>
                  <a:lnTo>
                    <a:pt x="5797" y="1730"/>
                  </a:lnTo>
                  <a:lnTo>
                    <a:pt x="5797" y="1730"/>
                  </a:lnTo>
                  <a:lnTo>
                    <a:pt x="5748" y="1754"/>
                  </a:lnTo>
                  <a:lnTo>
                    <a:pt x="5699" y="1754"/>
                  </a:lnTo>
                  <a:lnTo>
                    <a:pt x="5553" y="1754"/>
                  </a:lnTo>
                  <a:lnTo>
                    <a:pt x="5383" y="1657"/>
                  </a:lnTo>
                  <a:lnTo>
                    <a:pt x="5212" y="1535"/>
                  </a:lnTo>
                  <a:lnTo>
                    <a:pt x="5212" y="1535"/>
                  </a:lnTo>
                  <a:lnTo>
                    <a:pt x="5066" y="1389"/>
                  </a:lnTo>
                  <a:lnTo>
                    <a:pt x="4896" y="1316"/>
                  </a:lnTo>
                  <a:lnTo>
                    <a:pt x="4749" y="1292"/>
                  </a:lnTo>
                  <a:lnTo>
                    <a:pt x="4701" y="1316"/>
                  </a:lnTo>
                  <a:lnTo>
                    <a:pt x="4652" y="1340"/>
                  </a:lnTo>
                  <a:lnTo>
                    <a:pt x="4652" y="1340"/>
                  </a:lnTo>
                  <a:lnTo>
                    <a:pt x="4555" y="1413"/>
                  </a:lnTo>
                  <a:lnTo>
                    <a:pt x="4457" y="1486"/>
                  </a:lnTo>
                  <a:lnTo>
                    <a:pt x="4360" y="1511"/>
                  </a:lnTo>
                  <a:lnTo>
                    <a:pt x="4262" y="1535"/>
                  </a:lnTo>
                  <a:lnTo>
                    <a:pt x="4262" y="1535"/>
                  </a:lnTo>
                  <a:lnTo>
                    <a:pt x="4116" y="1559"/>
                  </a:lnTo>
                  <a:lnTo>
                    <a:pt x="4043" y="1584"/>
                  </a:lnTo>
                  <a:lnTo>
                    <a:pt x="3994" y="1633"/>
                  </a:lnTo>
                  <a:lnTo>
                    <a:pt x="3994" y="1633"/>
                  </a:lnTo>
                  <a:lnTo>
                    <a:pt x="3946" y="1657"/>
                  </a:lnTo>
                  <a:lnTo>
                    <a:pt x="3873" y="1681"/>
                  </a:lnTo>
                  <a:lnTo>
                    <a:pt x="3702" y="1730"/>
                  </a:lnTo>
                  <a:lnTo>
                    <a:pt x="3702" y="1730"/>
                  </a:lnTo>
                  <a:lnTo>
                    <a:pt x="3605" y="1730"/>
                  </a:lnTo>
                  <a:lnTo>
                    <a:pt x="3507" y="1779"/>
                  </a:lnTo>
                  <a:lnTo>
                    <a:pt x="3410" y="1827"/>
                  </a:lnTo>
                  <a:lnTo>
                    <a:pt x="3312" y="1900"/>
                  </a:lnTo>
                  <a:lnTo>
                    <a:pt x="3312" y="1900"/>
                  </a:lnTo>
                  <a:lnTo>
                    <a:pt x="3288" y="1949"/>
                  </a:lnTo>
                  <a:lnTo>
                    <a:pt x="3288" y="2022"/>
                  </a:lnTo>
                  <a:lnTo>
                    <a:pt x="3288" y="2144"/>
                  </a:lnTo>
                  <a:lnTo>
                    <a:pt x="3386" y="2314"/>
                  </a:lnTo>
                  <a:lnTo>
                    <a:pt x="3507" y="2485"/>
                  </a:lnTo>
                  <a:lnTo>
                    <a:pt x="3507" y="2485"/>
                  </a:lnTo>
                  <a:lnTo>
                    <a:pt x="3605" y="2558"/>
                  </a:lnTo>
                  <a:lnTo>
                    <a:pt x="3702" y="2582"/>
                  </a:lnTo>
                  <a:lnTo>
                    <a:pt x="3800" y="2607"/>
                  </a:lnTo>
                  <a:lnTo>
                    <a:pt x="3921" y="2607"/>
                  </a:lnTo>
                  <a:lnTo>
                    <a:pt x="4043" y="2582"/>
                  </a:lnTo>
                  <a:lnTo>
                    <a:pt x="4141" y="2534"/>
                  </a:lnTo>
                  <a:lnTo>
                    <a:pt x="4262" y="2461"/>
                  </a:lnTo>
                  <a:lnTo>
                    <a:pt x="4360" y="2388"/>
                  </a:lnTo>
                  <a:lnTo>
                    <a:pt x="4360" y="2388"/>
                  </a:lnTo>
                  <a:lnTo>
                    <a:pt x="4555" y="2193"/>
                  </a:lnTo>
                  <a:lnTo>
                    <a:pt x="4749" y="2047"/>
                  </a:lnTo>
                  <a:lnTo>
                    <a:pt x="4920" y="1949"/>
                  </a:lnTo>
                  <a:lnTo>
                    <a:pt x="5042" y="1900"/>
                  </a:lnTo>
                  <a:lnTo>
                    <a:pt x="5042" y="1900"/>
                  </a:lnTo>
                  <a:lnTo>
                    <a:pt x="5115" y="1925"/>
                  </a:lnTo>
                  <a:lnTo>
                    <a:pt x="5163" y="1974"/>
                  </a:lnTo>
                  <a:lnTo>
                    <a:pt x="5212" y="2022"/>
                  </a:lnTo>
                  <a:lnTo>
                    <a:pt x="5212" y="2095"/>
                  </a:lnTo>
                  <a:lnTo>
                    <a:pt x="5212" y="2095"/>
                  </a:lnTo>
                  <a:lnTo>
                    <a:pt x="5236" y="2168"/>
                  </a:lnTo>
                  <a:lnTo>
                    <a:pt x="5285" y="2241"/>
                  </a:lnTo>
                  <a:lnTo>
                    <a:pt x="5334" y="2266"/>
                  </a:lnTo>
                  <a:lnTo>
                    <a:pt x="5407" y="2290"/>
                  </a:lnTo>
                  <a:lnTo>
                    <a:pt x="5407" y="2290"/>
                  </a:lnTo>
                  <a:lnTo>
                    <a:pt x="5504" y="2314"/>
                  </a:lnTo>
                  <a:lnTo>
                    <a:pt x="5602" y="2339"/>
                  </a:lnTo>
                  <a:lnTo>
                    <a:pt x="5699" y="2412"/>
                  </a:lnTo>
                  <a:lnTo>
                    <a:pt x="5797" y="2485"/>
                  </a:lnTo>
                  <a:lnTo>
                    <a:pt x="5797" y="2485"/>
                  </a:lnTo>
                  <a:lnTo>
                    <a:pt x="5845" y="2558"/>
                  </a:lnTo>
                  <a:lnTo>
                    <a:pt x="5870" y="2680"/>
                  </a:lnTo>
                  <a:lnTo>
                    <a:pt x="5845" y="2777"/>
                  </a:lnTo>
                  <a:lnTo>
                    <a:pt x="5797" y="2850"/>
                  </a:lnTo>
                  <a:lnTo>
                    <a:pt x="5797" y="2850"/>
                  </a:lnTo>
                  <a:lnTo>
                    <a:pt x="5699" y="2923"/>
                  </a:lnTo>
                  <a:lnTo>
                    <a:pt x="5602" y="2996"/>
                  </a:lnTo>
                  <a:lnTo>
                    <a:pt x="5504" y="3045"/>
                  </a:lnTo>
                  <a:lnTo>
                    <a:pt x="5407" y="3045"/>
                  </a:lnTo>
                  <a:lnTo>
                    <a:pt x="5407" y="3045"/>
                  </a:lnTo>
                  <a:lnTo>
                    <a:pt x="5310" y="3069"/>
                  </a:lnTo>
                  <a:lnTo>
                    <a:pt x="5163" y="3167"/>
                  </a:lnTo>
                  <a:lnTo>
                    <a:pt x="4993" y="3289"/>
                  </a:lnTo>
                  <a:lnTo>
                    <a:pt x="4847" y="3435"/>
                  </a:lnTo>
                  <a:lnTo>
                    <a:pt x="4847" y="3435"/>
                  </a:lnTo>
                  <a:lnTo>
                    <a:pt x="4676" y="3581"/>
                  </a:lnTo>
                  <a:lnTo>
                    <a:pt x="4506" y="3703"/>
                  </a:lnTo>
                  <a:lnTo>
                    <a:pt x="4384" y="3776"/>
                  </a:lnTo>
                  <a:lnTo>
                    <a:pt x="4262" y="3800"/>
                  </a:lnTo>
                  <a:lnTo>
                    <a:pt x="4262" y="3800"/>
                  </a:lnTo>
                  <a:lnTo>
                    <a:pt x="4141" y="3849"/>
                  </a:lnTo>
                  <a:lnTo>
                    <a:pt x="3970" y="3971"/>
                  </a:lnTo>
                  <a:lnTo>
                    <a:pt x="3726" y="4165"/>
                  </a:lnTo>
                  <a:lnTo>
                    <a:pt x="3483" y="4409"/>
                  </a:lnTo>
                  <a:lnTo>
                    <a:pt x="3142" y="4750"/>
                  </a:lnTo>
                  <a:lnTo>
                    <a:pt x="3142" y="4750"/>
                  </a:lnTo>
                  <a:lnTo>
                    <a:pt x="3020" y="4847"/>
                  </a:lnTo>
                  <a:lnTo>
                    <a:pt x="2874" y="4969"/>
                  </a:lnTo>
                  <a:lnTo>
                    <a:pt x="2557" y="5164"/>
                  </a:lnTo>
                  <a:lnTo>
                    <a:pt x="2265" y="5286"/>
                  </a:lnTo>
                  <a:lnTo>
                    <a:pt x="2119" y="5310"/>
                  </a:lnTo>
                  <a:lnTo>
                    <a:pt x="1997" y="5335"/>
                  </a:lnTo>
                  <a:lnTo>
                    <a:pt x="1997" y="5335"/>
                  </a:lnTo>
                  <a:lnTo>
                    <a:pt x="1754" y="5335"/>
                  </a:lnTo>
                  <a:lnTo>
                    <a:pt x="1535" y="5383"/>
                  </a:lnTo>
                  <a:lnTo>
                    <a:pt x="1364" y="5456"/>
                  </a:lnTo>
                  <a:lnTo>
                    <a:pt x="1242" y="5529"/>
                  </a:lnTo>
                  <a:lnTo>
                    <a:pt x="1242" y="5529"/>
                  </a:lnTo>
                  <a:lnTo>
                    <a:pt x="1169" y="5602"/>
                  </a:lnTo>
                  <a:lnTo>
                    <a:pt x="1096" y="5700"/>
                  </a:lnTo>
                  <a:lnTo>
                    <a:pt x="1047" y="5797"/>
                  </a:lnTo>
                  <a:lnTo>
                    <a:pt x="1047" y="5895"/>
                  </a:lnTo>
                  <a:lnTo>
                    <a:pt x="1047" y="5895"/>
                  </a:lnTo>
                  <a:lnTo>
                    <a:pt x="1047" y="5992"/>
                  </a:lnTo>
                  <a:lnTo>
                    <a:pt x="1096" y="6090"/>
                  </a:lnTo>
                  <a:lnTo>
                    <a:pt x="1169" y="6187"/>
                  </a:lnTo>
                  <a:lnTo>
                    <a:pt x="1242" y="6284"/>
                  </a:lnTo>
                  <a:lnTo>
                    <a:pt x="1242" y="6284"/>
                  </a:lnTo>
                  <a:lnTo>
                    <a:pt x="1315" y="6357"/>
                  </a:lnTo>
                  <a:lnTo>
                    <a:pt x="1413" y="6406"/>
                  </a:lnTo>
                  <a:lnTo>
                    <a:pt x="1535" y="6455"/>
                  </a:lnTo>
                  <a:lnTo>
                    <a:pt x="1608" y="6455"/>
                  </a:lnTo>
                  <a:lnTo>
                    <a:pt x="1608" y="6455"/>
                  </a:lnTo>
                  <a:lnTo>
                    <a:pt x="1729" y="6504"/>
                  </a:lnTo>
                  <a:lnTo>
                    <a:pt x="1876" y="6601"/>
                  </a:lnTo>
                  <a:lnTo>
                    <a:pt x="2070" y="6747"/>
                  </a:lnTo>
                  <a:lnTo>
                    <a:pt x="2290" y="6942"/>
                  </a:lnTo>
                  <a:lnTo>
                    <a:pt x="2290" y="6942"/>
                  </a:lnTo>
                  <a:lnTo>
                    <a:pt x="2484" y="7137"/>
                  </a:lnTo>
                  <a:lnTo>
                    <a:pt x="2679" y="7283"/>
                  </a:lnTo>
                  <a:lnTo>
                    <a:pt x="2825" y="7380"/>
                  </a:lnTo>
                  <a:lnTo>
                    <a:pt x="2947" y="7405"/>
                  </a:lnTo>
                  <a:lnTo>
                    <a:pt x="2947" y="7405"/>
                  </a:lnTo>
                  <a:lnTo>
                    <a:pt x="3093" y="7380"/>
                  </a:lnTo>
                  <a:lnTo>
                    <a:pt x="3166" y="7356"/>
                  </a:lnTo>
                  <a:lnTo>
                    <a:pt x="3239" y="7332"/>
                  </a:lnTo>
                  <a:lnTo>
                    <a:pt x="3239" y="7332"/>
                  </a:lnTo>
                  <a:lnTo>
                    <a:pt x="3288" y="7283"/>
                  </a:lnTo>
                  <a:lnTo>
                    <a:pt x="3410" y="7259"/>
                  </a:lnTo>
                  <a:lnTo>
                    <a:pt x="3556" y="7234"/>
                  </a:lnTo>
                  <a:lnTo>
                    <a:pt x="3702" y="7234"/>
                  </a:lnTo>
                  <a:lnTo>
                    <a:pt x="3702" y="7234"/>
                  </a:lnTo>
                  <a:lnTo>
                    <a:pt x="3873" y="7234"/>
                  </a:lnTo>
                  <a:lnTo>
                    <a:pt x="4019" y="7283"/>
                  </a:lnTo>
                  <a:lnTo>
                    <a:pt x="4165" y="7332"/>
                  </a:lnTo>
                  <a:lnTo>
                    <a:pt x="4262" y="7429"/>
                  </a:lnTo>
                  <a:lnTo>
                    <a:pt x="4262" y="7429"/>
                  </a:lnTo>
                  <a:lnTo>
                    <a:pt x="4360" y="7502"/>
                  </a:lnTo>
                  <a:lnTo>
                    <a:pt x="4457" y="7551"/>
                  </a:lnTo>
                  <a:lnTo>
                    <a:pt x="4555" y="7600"/>
                  </a:lnTo>
                  <a:lnTo>
                    <a:pt x="4652" y="7600"/>
                  </a:lnTo>
                  <a:lnTo>
                    <a:pt x="4652" y="7600"/>
                  </a:lnTo>
                  <a:lnTo>
                    <a:pt x="4749" y="7648"/>
                  </a:lnTo>
                  <a:lnTo>
                    <a:pt x="4896" y="7721"/>
                  </a:lnTo>
                  <a:lnTo>
                    <a:pt x="5066" y="7843"/>
                  </a:lnTo>
                  <a:lnTo>
                    <a:pt x="5212" y="7989"/>
                  </a:lnTo>
                  <a:lnTo>
                    <a:pt x="5212" y="7989"/>
                  </a:lnTo>
                  <a:lnTo>
                    <a:pt x="5383" y="8135"/>
                  </a:lnTo>
                  <a:lnTo>
                    <a:pt x="5553" y="8257"/>
                  </a:lnTo>
                  <a:lnTo>
                    <a:pt x="5699" y="8330"/>
                  </a:lnTo>
                  <a:lnTo>
                    <a:pt x="5797" y="8355"/>
                  </a:lnTo>
                  <a:lnTo>
                    <a:pt x="5797" y="8355"/>
                  </a:lnTo>
                  <a:lnTo>
                    <a:pt x="5870" y="8379"/>
                  </a:lnTo>
                  <a:lnTo>
                    <a:pt x="5992" y="8428"/>
                  </a:lnTo>
                  <a:lnTo>
                    <a:pt x="6089" y="8476"/>
                  </a:lnTo>
                  <a:lnTo>
                    <a:pt x="6162" y="8549"/>
                  </a:lnTo>
                  <a:lnTo>
                    <a:pt x="6162" y="8549"/>
                  </a:lnTo>
                  <a:lnTo>
                    <a:pt x="6259" y="8622"/>
                  </a:lnTo>
                  <a:lnTo>
                    <a:pt x="6357" y="8695"/>
                  </a:lnTo>
                  <a:lnTo>
                    <a:pt x="6454" y="8720"/>
                  </a:lnTo>
                  <a:lnTo>
                    <a:pt x="6552" y="8744"/>
                  </a:lnTo>
                  <a:lnTo>
                    <a:pt x="6552" y="8744"/>
                  </a:lnTo>
                  <a:lnTo>
                    <a:pt x="6649" y="8769"/>
                  </a:lnTo>
                  <a:lnTo>
                    <a:pt x="6747" y="8793"/>
                  </a:lnTo>
                  <a:lnTo>
                    <a:pt x="6844" y="8866"/>
                  </a:lnTo>
                  <a:lnTo>
                    <a:pt x="6941" y="8939"/>
                  </a:lnTo>
                  <a:lnTo>
                    <a:pt x="6941" y="8939"/>
                  </a:lnTo>
                  <a:lnTo>
                    <a:pt x="7014" y="9036"/>
                  </a:lnTo>
                  <a:lnTo>
                    <a:pt x="7063" y="9134"/>
                  </a:lnTo>
                  <a:lnTo>
                    <a:pt x="7112" y="9231"/>
                  </a:lnTo>
                  <a:lnTo>
                    <a:pt x="7112" y="9304"/>
                  </a:lnTo>
                  <a:lnTo>
                    <a:pt x="7112" y="9304"/>
                  </a:lnTo>
                  <a:lnTo>
                    <a:pt x="7112" y="9402"/>
                  </a:lnTo>
                  <a:lnTo>
                    <a:pt x="7063" y="9499"/>
                  </a:lnTo>
                  <a:lnTo>
                    <a:pt x="7014" y="9597"/>
                  </a:lnTo>
                  <a:lnTo>
                    <a:pt x="6941" y="9694"/>
                  </a:lnTo>
                  <a:lnTo>
                    <a:pt x="6941" y="9694"/>
                  </a:lnTo>
                  <a:lnTo>
                    <a:pt x="6868" y="9791"/>
                  </a:lnTo>
                  <a:lnTo>
                    <a:pt x="6795" y="9889"/>
                  </a:lnTo>
                  <a:lnTo>
                    <a:pt x="6747" y="9986"/>
                  </a:lnTo>
                  <a:lnTo>
                    <a:pt x="6747" y="10084"/>
                  </a:lnTo>
                  <a:lnTo>
                    <a:pt x="6747" y="10084"/>
                  </a:lnTo>
                  <a:lnTo>
                    <a:pt x="6722" y="10181"/>
                  </a:lnTo>
                  <a:lnTo>
                    <a:pt x="6625" y="10327"/>
                  </a:lnTo>
                  <a:lnTo>
                    <a:pt x="6503" y="10473"/>
                  </a:lnTo>
                  <a:lnTo>
                    <a:pt x="6357" y="10644"/>
                  </a:lnTo>
                  <a:lnTo>
                    <a:pt x="6357" y="10644"/>
                  </a:lnTo>
                  <a:lnTo>
                    <a:pt x="6211" y="10814"/>
                  </a:lnTo>
                  <a:lnTo>
                    <a:pt x="6089" y="10961"/>
                  </a:lnTo>
                  <a:lnTo>
                    <a:pt x="6016" y="11107"/>
                  </a:lnTo>
                  <a:lnTo>
                    <a:pt x="5992" y="11204"/>
                  </a:lnTo>
                  <a:lnTo>
                    <a:pt x="5992" y="11204"/>
                  </a:lnTo>
                  <a:lnTo>
                    <a:pt x="5943" y="11326"/>
                  </a:lnTo>
                  <a:lnTo>
                    <a:pt x="5870" y="11472"/>
                  </a:lnTo>
                  <a:lnTo>
                    <a:pt x="5748" y="11618"/>
                  </a:lnTo>
                  <a:lnTo>
                    <a:pt x="5602" y="11789"/>
                  </a:lnTo>
                  <a:lnTo>
                    <a:pt x="5602" y="11789"/>
                  </a:lnTo>
                  <a:lnTo>
                    <a:pt x="5456" y="11935"/>
                  </a:lnTo>
                  <a:lnTo>
                    <a:pt x="5334" y="12105"/>
                  </a:lnTo>
                  <a:lnTo>
                    <a:pt x="5261" y="12251"/>
                  </a:lnTo>
                  <a:lnTo>
                    <a:pt x="5212" y="12349"/>
                  </a:lnTo>
                  <a:lnTo>
                    <a:pt x="5212" y="12349"/>
                  </a:lnTo>
                  <a:lnTo>
                    <a:pt x="5188" y="12446"/>
                  </a:lnTo>
                  <a:lnTo>
                    <a:pt x="5139" y="12568"/>
                  </a:lnTo>
                  <a:lnTo>
                    <a:pt x="5042" y="12714"/>
                  </a:lnTo>
                  <a:lnTo>
                    <a:pt x="4944" y="12836"/>
                  </a:lnTo>
                  <a:lnTo>
                    <a:pt x="4944" y="12836"/>
                  </a:lnTo>
                  <a:lnTo>
                    <a:pt x="4822" y="12958"/>
                  </a:lnTo>
                  <a:lnTo>
                    <a:pt x="4725" y="13079"/>
                  </a:lnTo>
                  <a:lnTo>
                    <a:pt x="4676" y="13201"/>
                  </a:lnTo>
                  <a:lnTo>
                    <a:pt x="4652" y="13299"/>
                  </a:lnTo>
                  <a:lnTo>
                    <a:pt x="4652" y="13299"/>
                  </a:lnTo>
                  <a:lnTo>
                    <a:pt x="4676" y="13469"/>
                  </a:lnTo>
                  <a:lnTo>
                    <a:pt x="4701" y="13542"/>
                  </a:lnTo>
                  <a:lnTo>
                    <a:pt x="4749" y="13591"/>
                  </a:lnTo>
                  <a:lnTo>
                    <a:pt x="4749" y="13591"/>
                  </a:lnTo>
                  <a:lnTo>
                    <a:pt x="4774" y="13640"/>
                  </a:lnTo>
                  <a:lnTo>
                    <a:pt x="4822" y="13713"/>
                  </a:lnTo>
                  <a:lnTo>
                    <a:pt x="4847" y="13883"/>
                  </a:lnTo>
                  <a:lnTo>
                    <a:pt x="4847" y="13883"/>
                  </a:lnTo>
                  <a:lnTo>
                    <a:pt x="4822" y="13956"/>
                  </a:lnTo>
                  <a:lnTo>
                    <a:pt x="4774" y="14005"/>
                  </a:lnTo>
                  <a:lnTo>
                    <a:pt x="4725" y="14054"/>
                  </a:lnTo>
                  <a:lnTo>
                    <a:pt x="4652" y="14054"/>
                  </a:lnTo>
                  <a:lnTo>
                    <a:pt x="4652" y="14054"/>
                  </a:lnTo>
                  <a:lnTo>
                    <a:pt x="4555" y="14054"/>
                  </a:lnTo>
                  <a:lnTo>
                    <a:pt x="4457" y="14005"/>
                  </a:lnTo>
                  <a:lnTo>
                    <a:pt x="4360" y="13956"/>
                  </a:lnTo>
                  <a:lnTo>
                    <a:pt x="4262" y="13883"/>
                  </a:lnTo>
                  <a:lnTo>
                    <a:pt x="4262" y="13883"/>
                  </a:lnTo>
                  <a:lnTo>
                    <a:pt x="4189" y="13761"/>
                  </a:lnTo>
                  <a:lnTo>
                    <a:pt x="4141" y="13615"/>
                  </a:lnTo>
                  <a:lnTo>
                    <a:pt x="4092" y="13469"/>
                  </a:lnTo>
                  <a:lnTo>
                    <a:pt x="4092" y="13299"/>
                  </a:lnTo>
                  <a:lnTo>
                    <a:pt x="4092" y="13299"/>
                  </a:lnTo>
                  <a:lnTo>
                    <a:pt x="4067" y="13152"/>
                  </a:lnTo>
                  <a:lnTo>
                    <a:pt x="4019" y="12982"/>
                  </a:lnTo>
                  <a:lnTo>
                    <a:pt x="3970" y="12836"/>
                  </a:lnTo>
                  <a:lnTo>
                    <a:pt x="3897" y="12738"/>
                  </a:lnTo>
                  <a:lnTo>
                    <a:pt x="3897" y="12738"/>
                  </a:lnTo>
                  <a:lnTo>
                    <a:pt x="3848" y="12690"/>
                  </a:lnTo>
                  <a:lnTo>
                    <a:pt x="3824" y="12592"/>
                  </a:lnTo>
                  <a:lnTo>
                    <a:pt x="3751" y="12349"/>
                  </a:lnTo>
                  <a:lnTo>
                    <a:pt x="3726" y="12056"/>
                  </a:lnTo>
                  <a:lnTo>
                    <a:pt x="3702" y="11716"/>
                  </a:lnTo>
                  <a:lnTo>
                    <a:pt x="3702" y="11472"/>
                  </a:lnTo>
                  <a:lnTo>
                    <a:pt x="3702" y="11472"/>
                  </a:lnTo>
                  <a:lnTo>
                    <a:pt x="3702" y="11301"/>
                  </a:lnTo>
                  <a:lnTo>
                    <a:pt x="3653" y="11107"/>
                  </a:lnTo>
                  <a:lnTo>
                    <a:pt x="3629" y="10936"/>
                  </a:lnTo>
                  <a:lnTo>
                    <a:pt x="3556" y="10741"/>
                  </a:lnTo>
                  <a:lnTo>
                    <a:pt x="3483" y="10571"/>
                  </a:lnTo>
                  <a:lnTo>
                    <a:pt x="3410" y="10425"/>
                  </a:lnTo>
                  <a:lnTo>
                    <a:pt x="3312" y="10279"/>
                  </a:lnTo>
                  <a:lnTo>
                    <a:pt x="3239" y="10181"/>
                  </a:lnTo>
                  <a:lnTo>
                    <a:pt x="3239" y="10181"/>
                  </a:lnTo>
                  <a:lnTo>
                    <a:pt x="3045" y="9962"/>
                  </a:lnTo>
                  <a:lnTo>
                    <a:pt x="2898" y="9767"/>
                  </a:lnTo>
                  <a:lnTo>
                    <a:pt x="2801" y="9621"/>
                  </a:lnTo>
                  <a:lnTo>
                    <a:pt x="2752" y="9499"/>
                  </a:lnTo>
                  <a:lnTo>
                    <a:pt x="2752" y="9499"/>
                  </a:lnTo>
                  <a:lnTo>
                    <a:pt x="2728" y="9353"/>
                  </a:lnTo>
                  <a:lnTo>
                    <a:pt x="2704" y="9280"/>
                  </a:lnTo>
                  <a:lnTo>
                    <a:pt x="2655" y="9231"/>
                  </a:lnTo>
                  <a:lnTo>
                    <a:pt x="2655" y="9231"/>
                  </a:lnTo>
                  <a:lnTo>
                    <a:pt x="2631" y="9158"/>
                  </a:lnTo>
                  <a:lnTo>
                    <a:pt x="2582" y="9036"/>
                  </a:lnTo>
                  <a:lnTo>
                    <a:pt x="2582" y="8890"/>
                  </a:lnTo>
                  <a:lnTo>
                    <a:pt x="2557" y="8744"/>
                  </a:lnTo>
                  <a:lnTo>
                    <a:pt x="2557" y="8744"/>
                  </a:lnTo>
                  <a:lnTo>
                    <a:pt x="2582" y="8598"/>
                  </a:lnTo>
                  <a:lnTo>
                    <a:pt x="2582" y="8452"/>
                  </a:lnTo>
                  <a:lnTo>
                    <a:pt x="2631" y="8330"/>
                  </a:lnTo>
                  <a:lnTo>
                    <a:pt x="2655" y="8281"/>
                  </a:lnTo>
                  <a:lnTo>
                    <a:pt x="2655" y="8281"/>
                  </a:lnTo>
                  <a:lnTo>
                    <a:pt x="2704" y="8208"/>
                  </a:lnTo>
                  <a:lnTo>
                    <a:pt x="2728" y="8160"/>
                  </a:lnTo>
                  <a:lnTo>
                    <a:pt x="2752" y="7989"/>
                  </a:lnTo>
                  <a:lnTo>
                    <a:pt x="2752" y="7989"/>
                  </a:lnTo>
                  <a:lnTo>
                    <a:pt x="2728" y="7819"/>
                  </a:lnTo>
                  <a:lnTo>
                    <a:pt x="2704" y="7746"/>
                  </a:lnTo>
                  <a:lnTo>
                    <a:pt x="2655" y="7697"/>
                  </a:lnTo>
                  <a:lnTo>
                    <a:pt x="2655" y="7697"/>
                  </a:lnTo>
                  <a:lnTo>
                    <a:pt x="2606" y="7673"/>
                  </a:lnTo>
                  <a:lnTo>
                    <a:pt x="2533" y="7624"/>
                  </a:lnTo>
                  <a:lnTo>
                    <a:pt x="2363" y="7600"/>
                  </a:lnTo>
                  <a:lnTo>
                    <a:pt x="2363" y="7600"/>
                  </a:lnTo>
                  <a:lnTo>
                    <a:pt x="2265" y="7575"/>
                  </a:lnTo>
                  <a:lnTo>
                    <a:pt x="2119" y="7502"/>
                  </a:lnTo>
                  <a:lnTo>
                    <a:pt x="1973" y="7380"/>
                  </a:lnTo>
                  <a:lnTo>
                    <a:pt x="1802" y="7234"/>
                  </a:lnTo>
                  <a:lnTo>
                    <a:pt x="1802" y="7234"/>
                  </a:lnTo>
                  <a:lnTo>
                    <a:pt x="1632" y="7088"/>
                  </a:lnTo>
                  <a:lnTo>
                    <a:pt x="1486" y="6966"/>
                  </a:lnTo>
                  <a:lnTo>
                    <a:pt x="1340" y="6869"/>
                  </a:lnTo>
                  <a:lnTo>
                    <a:pt x="1242" y="6845"/>
                  </a:lnTo>
                  <a:lnTo>
                    <a:pt x="1242" y="6845"/>
                  </a:lnTo>
                  <a:lnTo>
                    <a:pt x="1121" y="6796"/>
                  </a:lnTo>
                  <a:lnTo>
                    <a:pt x="926" y="6674"/>
                  </a:lnTo>
                  <a:lnTo>
                    <a:pt x="706" y="6504"/>
                  </a:lnTo>
                  <a:lnTo>
                    <a:pt x="463" y="6284"/>
                  </a:lnTo>
                  <a:lnTo>
                    <a:pt x="463" y="6284"/>
                  </a:lnTo>
                  <a:lnTo>
                    <a:pt x="171" y="5919"/>
                  </a:lnTo>
                  <a:lnTo>
                    <a:pt x="0" y="5700"/>
                  </a:lnTo>
                  <a:lnTo>
                    <a:pt x="0" y="5700"/>
                  </a:lnTo>
                  <a:lnTo>
                    <a:pt x="0" y="5724"/>
                  </a:lnTo>
                </a:path>
              </a:pathLst>
            </a:custGeom>
            <a:noFill/>
            <a:ln w="952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8"/>
            <p:cNvSpPr/>
            <p:nvPr/>
          </p:nvSpPr>
          <p:spPr>
            <a:xfrm>
              <a:off x="6128575" y="3695900"/>
              <a:ext cx="86475" cy="47525"/>
            </a:xfrm>
            <a:custGeom>
              <a:avLst/>
              <a:gdLst/>
              <a:ahLst/>
              <a:cxnLst/>
              <a:rect l="l" t="t" r="r" b="b"/>
              <a:pathLst>
                <a:path w="3459" h="1901" fill="none" extrusionOk="0">
                  <a:moveTo>
                    <a:pt x="2022" y="1340"/>
                  </a:moveTo>
                  <a:lnTo>
                    <a:pt x="2022" y="1340"/>
                  </a:lnTo>
                  <a:lnTo>
                    <a:pt x="1924" y="1413"/>
                  </a:lnTo>
                  <a:lnTo>
                    <a:pt x="1827" y="1486"/>
                  </a:lnTo>
                  <a:lnTo>
                    <a:pt x="1729" y="1511"/>
                  </a:lnTo>
                  <a:lnTo>
                    <a:pt x="1632" y="1535"/>
                  </a:lnTo>
                  <a:lnTo>
                    <a:pt x="1632" y="1535"/>
                  </a:lnTo>
                  <a:lnTo>
                    <a:pt x="1559" y="1535"/>
                  </a:lnTo>
                  <a:lnTo>
                    <a:pt x="1461" y="1584"/>
                  </a:lnTo>
                  <a:lnTo>
                    <a:pt x="1340" y="1657"/>
                  </a:lnTo>
                  <a:lnTo>
                    <a:pt x="1267" y="1730"/>
                  </a:lnTo>
                  <a:lnTo>
                    <a:pt x="1267" y="1730"/>
                  </a:lnTo>
                  <a:lnTo>
                    <a:pt x="1169" y="1803"/>
                  </a:lnTo>
                  <a:lnTo>
                    <a:pt x="1072" y="1852"/>
                  </a:lnTo>
                  <a:lnTo>
                    <a:pt x="974" y="1900"/>
                  </a:lnTo>
                  <a:lnTo>
                    <a:pt x="877" y="1900"/>
                  </a:lnTo>
                  <a:lnTo>
                    <a:pt x="877" y="1900"/>
                  </a:lnTo>
                  <a:lnTo>
                    <a:pt x="779" y="1900"/>
                  </a:lnTo>
                  <a:lnTo>
                    <a:pt x="682" y="1852"/>
                  </a:lnTo>
                  <a:lnTo>
                    <a:pt x="585" y="1803"/>
                  </a:lnTo>
                  <a:lnTo>
                    <a:pt x="512" y="1730"/>
                  </a:lnTo>
                  <a:lnTo>
                    <a:pt x="512" y="1730"/>
                  </a:lnTo>
                  <a:lnTo>
                    <a:pt x="438" y="1633"/>
                  </a:lnTo>
                  <a:lnTo>
                    <a:pt x="414" y="1535"/>
                  </a:lnTo>
                  <a:lnTo>
                    <a:pt x="438" y="1438"/>
                  </a:lnTo>
                  <a:lnTo>
                    <a:pt x="512" y="1340"/>
                  </a:lnTo>
                  <a:lnTo>
                    <a:pt x="512" y="1340"/>
                  </a:lnTo>
                  <a:lnTo>
                    <a:pt x="585" y="1243"/>
                  </a:lnTo>
                  <a:lnTo>
                    <a:pt x="633" y="1145"/>
                  </a:lnTo>
                  <a:lnTo>
                    <a:pt x="682" y="1048"/>
                  </a:lnTo>
                  <a:lnTo>
                    <a:pt x="682" y="951"/>
                  </a:lnTo>
                  <a:lnTo>
                    <a:pt x="682" y="951"/>
                  </a:lnTo>
                  <a:lnTo>
                    <a:pt x="658" y="804"/>
                  </a:lnTo>
                  <a:lnTo>
                    <a:pt x="633" y="731"/>
                  </a:lnTo>
                  <a:lnTo>
                    <a:pt x="585" y="683"/>
                  </a:lnTo>
                  <a:lnTo>
                    <a:pt x="585" y="683"/>
                  </a:lnTo>
                  <a:lnTo>
                    <a:pt x="536" y="634"/>
                  </a:lnTo>
                  <a:lnTo>
                    <a:pt x="463" y="610"/>
                  </a:lnTo>
                  <a:lnTo>
                    <a:pt x="317" y="585"/>
                  </a:lnTo>
                  <a:lnTo>
                    <a:pt x="317" y="585"/>
                  </a:lnTo>
                  <a:lnTo>
                    <a:pt x="146" y="561"/>
                  </a:lnTo>
                  <a:lnTo>
                    <a:pt x="73" y="512"/>
                  </a:lnTo>
                  <a:lnTo>
                    <a:pt x="24" y="488"/>
                  </a:lnTo>
                  <a:lnTo>
                    <a:pt x="24" y="488"/>
                  </a:lnTo>
                  <a:lnTo>
                    <a:pt x="0" y="439"/>
                  </a:lnTo>
                  <a:lnTo>
                    <a:pt x="24" y="366"/>
                  </a:lnTo>
                  <a:lnTo>
                    <a:pt x="49" y="293"/>
                  </a:lnTo>
                  <a:lnTo>
                    <a:pt x="122" y="196"/>
                  </a:lnTo>
                  <a:lnTo>
                    <a:pt x="122" y="196"/>
                  </a:lnTo>
                  <a:lnTo>
                    <a:pt x="171" y="171"/>
                  </a:lnTo>
                  <a:lnTo>
                    <a:pt x="268" y="123"/>
                  </a:lnTo>
                  <a:lnTo>
                    <a:pt x="512" y="74"/>
                  </a:lnTo>
                  <a:lnTo>
                    <a:pt x="804" y="25"/>
                  </a:lnTo>
                  <a:lnTo>
                    <a:pt x="1145" y="1"/>
                  </a:lnTo>
                  <a:lnTo>
                    <a:pt x="2509" y="1"/>
                  </a:lnTo>
                  <a:lnTo>
                    <a:pt x="2509" y="1"/>
                  </a:lnTo>
                  <a:lnTo>
                    <a:pt x="2850" y="25"/>
                  </a:lnTo>
                  <a:lnTo>
                    <a:pt x="3142" y="49"/>
                  </a:lnTo>
                  <a:lnTo>
                    <a:pt x="3337" y="74"/>
                  </a:lnTo>
                  <a:lnTo>
                    <a:pt x="3434" y="98"/>
                  </a:lnTo>
                  <a:lnTo>
                    <a:pt x="3434" y="98"/>
                  </a:lnTo>
                  <a:lnTo>
                    <a:pt x="3458" y="123"/>
                  </a:lnTo>
                  <a:lnTo>
                    <a:pt x="3434" y="171"/>
                  </a:lnTo>
                  <a:lnTo>
                    <a:pt x="3361" y="317"/>
                  </a:lnTo>
                  <a:lnTo>
                    <a:pt x="3239" y="488"/>
                  </a:lnTo>
                  <a:lnTo>
                    <a:pt x="3069" y="683"/>
                  </a:lnTo>
                  <a:lnTo>
                    <a:pt x="3069" y="683"/>
                  </a:lnTo>
                  <a:lnTo>
                    <a:pt x="2874" y="853"/>
                  </a:lnTo>
                  <a:lnTo>
                    <a:pt x="2679" y="999"/>
                  </a:lnTo>
                  <a:lnTo>
                    <a:pt x="2509" y="1121"/>
                  </a:lnTo>
                  <a:lnTo>
                    <a:pt x="2411" y="1145"/>
                  </a:lnTo>
                  <a:lnTo>
                    <a:pt x="2411" y="1145"/>
                  </a:lnTo>
                  <a:lnTo>
                    <a:pt x="2314" y="1170"/>
                  </a:lnTo>
                  <a:lnTo>
                    <a:pt x="2216" y="1194"/>
                  </a:lnTo>
                  <a:lnTo>
                    <a:pt x="2119" y="1267"/>
                  </a:lnTo>
                  <a:lnTo>
                    <a:pt x="2022" y="1340"/>
                  </a:lnTo>
                  <a:lnTo>
                    <a:pt x="2022" y="1340"/>
                  </a:lnTo>
                </a:path>
              </a:pathLst>
            </a:custGeom>
            <a:noFill/>
            <a:ln w="952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8"/>
            <p:cNvSpPr/>
            <p:nvPr/>
          </p:nvSpPr>
          <p:spPr>
            <a:xfrm>
              <a:off x="6357500" y="3940075"/>
              <a:ext cx="18900" cy="34725"/>
            </a:xfrm>
            <a:custGeom>
              <a:avLst/>
              <a:gdLst/>
              <a:ahLst/>
              <a:cxnLst/>
              <a:rect l="l" t="t" r="r" b="b"/>
              <a:pathLst>
                <a:path w="756" h="1389" fill="none" extrusionOk="0">
                  <a:moveTo>
                    <a:pt x="585" y="682"/>
                  </a:moveTo>
                  <a:lnTo>
                    <a:pt x="585" y="682"/>
                  </a:lnTo>
                  <a:lnTo>
                    <a:pt x="512" y="779"/>
                  </a:lnTo>
                  <a:lnTo>
                    <a:pt x="439" y="877"/>
                  </a:lnTo>
                  <a:lnTo>
                    <a:pt x="390" y="974"/>
                  </a:lnTo>
                  <a:lnTo>
                    <a:pt x="390" y="1072"/>
                  </a:lnTo>
                  <a:lnTo>
                    <a:pt x="390" y="1072"/>
                  </a:lnTo>
                  <a:lnTo>
                    <a:pt x="366" y="1218"/>
                  </a:lnTo>
                  <a:lnTo>
                    <a:pt x="317" y="1291"/>
                  </a:lnTo>
                  <a:lnTo>
                    <a:pt x="293" y="1364"/>
                  </a:lnTo>
                  <a:lnTo>
                    <a:pt x="293" y="1364"/>
                  </a:lnTo>
                  <a:lnTo>
                    <a:pt x="244" y="1388"/>
                  </a:lnTo>
                  <a:lnTo>
                    <a:pt x="195" y="1388"/>
                  </a:lnTo>
                  <a:lnTo>
                    <a:pt x="147" y="1388"/>
                  </a:lnTo>
                  <a:lnTo>
                    <a:pt x="98" y="1364"/>
                  </a:lnTo>
                  <a:lnTo>
                    <a:pt x="98" y="1364"/>
                  </a:lnTo>
                  <a:lnTo>
                    <a:pt x="74" y="1291"/>
                  </a:lnTo>
                  <a:lnTo>
                    <a:pt x="25" y="1169"/>
                  </a:lnTo>
                  <a:lnTo>
                    <a:pt x="25" y="1023"/>
                  </a:lnTo>
                  <a:lnTo>
                    <a:pt x="1" y="877"/>
                  </a:lnTo>
                  <a:lnTo>
                    <a:pt x="1" y="877"/>
                  </a:lnTo>
                  <a:lnTo>
                    <a:pt x="25" y="706"/>
                  </a:lnTo>
                  <a:lnTo>
                    <a:pt x="98" y="536"/>
                  </a:lnTo>
                  <a:lnTo>
                    <a:pt x="171" y="365"/>
                  </a:lnTo>
                  <a:lnTo>
                    <a:pt x="293" y="219"/>
                  </a:lnTo>
                  <a:lnTo>
                    <a:pt x="293" y="219"/>
                  </a:lnTo>
                  <a:lnTo>
                    <a:pt x="415" y="122"/>
                  </a:lnTo>
                  <a:lnTo>
                    <a:pt x="512" y="49"/>
                  </a:lnTo>
                  <a:lnTo>
                    <a:pt x="609" y="0"/>
                  </a:lnTo>
                  <a:lnTo>
                    <a:pt x="682" y="24"/>
                  </a:lnTo>
                  <a:lnTo>
                    <a:pt x="682" y="24"/>
                  </a:lnTo>
                  <a:lnTo>
                    <a:pt x="707" y="73"/>
                  </a:lnTo>
                  <a:lnTo>
                    <a:pt x="731" y="146"/>
                  </a:lnTo>
                  <a:lnTo>
                    <a:pt x="756" y="317"/>
                  </a:lnTo>
                  <a:lnTo>
                    <a:pt x="756" y="317"/>
                  </a:lnTo>
                  <a:lnTo>
                    <a:pt x="756" y="390"/>
                  </a:lnTo>
                  <a:lnTo>
                    <a:pt x="707" y="487"/>
                  </a:lnTo>
                  <a:lnTo>
                    <a:pt x="658" y="609"/>
                  </a:lnTo>
                  <a:lnTo>
                    <a:pt x="585" y="682"/>
                  </a:lnTo>
                  <a:lnTo>
                    <a:pt x="585" y="682"/>
                  </a:lnTo>
                </a:path>
              </a:pathLst>
            </a:custGeom>
            <a:noFill/>
            <a:ln w="952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8"/>
            <p:cNvSpPr/>
            <p:nvPr/>
          </p:nvSpPr>
          <p:spPr>
            <a:xfrm>
              <a:off x="6202850" y="3720875"/>
              <a:ext cx="204000" cy="278875"/>
            </a:xfrm>
            <a:custGeom>
              <a:avLst/>
              <a:gdLst/>
              <a:ahLst/>
              <a:cxnLst/>
              <a:rect l="l" t="t" r="r" b="b"/>
              <a:pathLst>
                <a:path w="8160" h="11155" fill="none" extrusionOk="0">
                  <a:moveTo>
                    <a:pt x="8159" y="4774"/>
                  </a:moveTo>
                  <a:lnTo>
                    <a:pt x="8159" y="4774"/>
                  </a:lnTo>
                  <a:lnTo>
                    <a:pt x="7599" y="4701"/>
                  </a:lnTo>
                  <a:lnTo>
                    <a:pt x="7283" y="4652"/>
                  </a:lnTo>
                  <a:lnTo>
                    <a:pt x="7136" y="4603"/>
                  </a:lnTo>
                  <a:lnTo>
                    <a:pt x="7136" y="4603"/>
                  </a:lnTo>
                  <a:lnTo>
                    <a:pt x="7088" y="4579"/>
                  </a:lnTo>
                  <a:lnTo>
                    <a:pt x="7015" y="4555"/>
                  </a:lnTo>
                  <a:lnTo>
                    <a:pt x="6844" y="4530"/>
                  </a:lnTo>
                  <a:lnTo>
                    <a:pt x="6844" y="4530"/>
                  </a:lnTo>
                  <a:lnTo>
                    <a:pt x="6747" y="4506"/>
                  </a:lnTo>
                  <a:lnTo>
                    <a:pt x="6649" y="4457"/>
                  </a:lnTo>
                  <a:lnTo>
                    <a:pt x="6552" y="4409"/>
                  </a:lnTo>
                  <a:lnTo>
                    <a:pt x="6454" y="4336"/>
                  </a:lnTo>
                  <a:lnTo>
                    <a:pt x="6454" y="4336"/>
                  </a:lnTo>
                  <a:lnTo>
                    <a:pt x="6381" y="4262"/>
                  </a:lnTo>
                  <a:lnTo>
                    <a:pt x="6308" y="4214"/>
                  </a:lnTo>
                  <a:lnTo>
                    <a:pt x="6235" y="4214"/>
                  </a:lnTo>
                  <a:lnTo>
                    <a:pt x="6187" y="4238"/>
                  </a:lnTo>
                  <a:lnTo>
                    <a:pt x="6187" y="4238"/>
                  </a:lnTo>
                  <a:lnTo>
                    <a:pt x="6162" y="4287"/>
                  </a:lnTo>
                  <a:lnTo>
                    <a:pt x="6162" y="4360"/>
                  </a:lnTo>
                  <a:lnTo>
                    <a:pt x="6211" y="4433"/>
                  </a:lnTo>
                  <a:lnTo>
                    <a:pt x="6284" y="4530"/>
                  </a:lnTo>
                  <a:lnTo>
                    <a:pt x="6284" y="4530"/>
                  </a:lnTo>
                  <a:lnTo>
                    <a:pt x="6357" y="4603"/>
                  </a:lnTo>
                  <a:lnTo>
                    <a:pt x="6454" y="4652"/>
                  </a:lnTo>
                  <a:lnTo>
                    <a:pt x="6576" y="4701"/>
                  </a:lnTo>
                  <a:lnTo>
                    <a:pt x="6649" y="4701"/>
                  </a:lnTo>
                  <a:lnTo>
                    <a:pt x="6649" y="4701"/>
                  </a:lnTo>
                  <a:lnTo>
                    <a:pt x="6747" y="4725"/>
                  </a:lnTo>
                  <a:lnTo>
                    <a:pt x="6844" y="4774"/>
                  </a:lnTo>
                  <a:lnTo>
                    <a:pt x="6942" y="4823"/>
                  </a:lnTo>
                  <a:lnTo>
                    <a:pt x="7039" y="4896"/>
                  </a:lnTo>
                  <a:lnTo>
                    <a:pt x="7039" y="4896"/>
                  </a:lnTo>
                  <a:lnTo>
                    <a:pt x="7063" y="4944"/>
                  </a:lnTo>
                  <a:lnTo>
                    <a:pt x="7088" y="4993"/>
                  </a:lnTo>
                  <a:lnTo>
                    <a:pt x="7063" y="5139"/>
                  </a:lnTo>
                  <a:lnTo>
                    <a:pt x="6966" y="5310"/>
                  </a:lnTo>
                  <a:lnTo>
                    <a:pt x="6844" y="5480"/>
                  </a:lnTo>
                  <a:lnTo>
                    <a:pt x="6844" y="5480"/>
                  </a:lnTo>
                  <a:lnTo>
                    <a:pt x="6674" y="5626"/>
                  </a:lnTo>
                  <a:lnTo>
                    <a:pt x="6528" y="5748"/>
                  </a:lnTo>
                  <a:lnTo>
                    <a:pt x="6381" y="5821"/>
                  </a:lnTo>
                  <a:lnTo>
                    <a:pt x="6284" y="5846"/>
                  </a:lnTo>
                  <a:lnTo>
                    <a:pt x="6284" y="5846"/>
                  </a:lnTo>
                  <a:lnTo>
                    <a:pt x="6113" y="5870"/>
                  </a:lnTo>
                  <a:lnTo>
                    <a:pt x="6040" y="5894"/>
                  </a:lnTo>
                  <a:lnTo>
                    <a:pt x="5992" y="5943"/>
                  </a:lnTo>
                  <a:lnTo>
                    <a:pt x="5992" y="5943"/>
                  </a:lnTo>
                  <a:lnTo>
                    <a:pt x="5943" y="5967"/>
                  </a:lnTo>
                  <a:lnTo>
                    <a:pt x="5894" y="5992"/>
                  </a:lnTo>
                  <a:lnTo>
                    <a:pt x="5846" y="5967"/>
                  </a:lnTo>
                  <a:lnTo>
                    <a:pt x="5797" y="5943"/>
                  </a:lnTo>
                  <a:lnTo>
                    <a:pt x="5797" y="5943"/>
                  </a:lnTo>
                  <a:lnTo>
                    <a:pt x="5773" y="5894"/>
                  </a:lnTo>
                  <a:lnTo>
                    <a:pt x="5724" y="5821"/>
                  </a:lnTo>
                  <a:lnTo>
                    <a:pt x="5699" y="5651"/>
                  </a:lnTo>
                  <a:lnTo>
                    <a:pt x="5699" y="5651"/>
                  </a:lnTo>
                  <a:lnTo>
                    <a:pt x="5675" y="5553"/>
                  </a:lnTo>
                  <a:lnTo>
                    <a:pt x="5602" y="5407"/>
                  </a:lnTo>
                  <a:lnTo>
                    <a:pt x="5480" y="5261"/>
                  </a:lnTo>
                  <a:lnTo>
                    <a:pt x="5334" y="5091"/>
                  </a:lnTo>
                  <a:lnTo>
                    <a:pt x="5334" y="5091"/>
                  </a:lnTo>
                  <a:lnTo>
                    <a:pt x="5188" y="4920"/>
                  </a:lnTo>
                  <a:lnTo>
                    <a:pt x="5066" y="4774"/>
                  </a:lnTo>
                  <a:lnTo>
                    <a:pt x="4969" y="4628"/>
                  </a:lnTo>
                  <a:lnTo>
                    <a:pt x="4944" y="4530"/>
                  </a:lnTo>
                  <a:lnTo>
                    <a:pt x="4944" y="4530"/>
                  </a:lnTo>
                  <a:lnTo>
                    <a:pt x="4944" y="4457"/>
                  </a:lnTo>
                  <a:lnTo>
                    <a:pt x="4920" y="4409"/>
                  </a:lnTo>
                  <a:lnTo>
                    <a:pt x="4896" y="4409"/>
                  </a:lnTo>
                  <a:lnTo>
                    <a:pt x="4847" y="4433"/>
                  </a:lnTo>
                  <a:lnTo>
                    <a:pt x="4847" y="4433"/>
                  </a:lnTo>
                  <a:lnTo>
                    <a:pt x="4823" y="4482"/>
                  </a:lnTo>
                  <a:lnTo>
                    <a:pt x="4774" y="4555"/>
                  </a:lnTo>
                  <a:lnTo>
                    <a:pt x="4750" y="4701"/>
                  </a:lnTo>
                  <a:lnTo>
                    <a:pt x="4750" y="4701"/>
                  </a:lnTo>
                  <a:lnTo>
                    <a:pt x="4774" y="4798"/>
                  </a:lnTo>
                  <a:lnTo>
                    <a:pt x="4847" y="4920"/>
                  </a:lnTo>
                  <a:lnTo>
                    <a:pt x="4920" y="5066"/>
                  </a:lnTo>
                  <a:lnTo>
                    <a:pt x="5042" y="5188"/>
                  </a:lnTo>
                  <a:lnTo>
                    <a:pt x="5042" y="5188"/>
                  </a:lnTo>
                  <a:lnTo>
                    <a:pt x="5139" y="5310"/>
                  </a:lnTo>
                  <a:lnTo>
                    <a:pt x="5237" y="5431"/>
                  </a:lnTo>
                  <a:lnTo>
                    <a:pt x="5310" y="5553"/>
                  </a:lnTo>
                  <a:lnTo>
                    <a:pt x="5334" y="5651"/>
                  </a:lnTo>
                  <a:lnTo>
                    <a:pt x="5334" y="5651"/>
                  </a:lnTo>
                  <a:lnTo>
                    <a:pt x="5334" y="5748"/>
                  </a:lnTo>
                  <a:lnTo>
                    <a:pt x="5383" y="5846"/>
                  </a:lnTo>
                  <a:lnTo>
                    <a:pt x="5432" y="5943"/>
                  </a:lnTo>
                  <a:lnTo>
                    <a:pt x="5505" y="6040"/>
                  </a:lnTo>
                  <a:lnTo>
                    <a:pt x="5505" y="6040"/>
                  </a:lnTo>
                  <a:lnTo>
                    <a:pt x="5626" y="6113"/>
                  </a:lnTo>
                  <a:lnTo>
                    <a:pt x="5773" y="6162"/>
                  </a:lnTo>
                  <a:lnTo>
                    <a:pt x="5919" y="6211"/>
                  </a:lnTo>
                  <a:lnTo>
                    <a:pt x="6089" y="6235"/>
                  </a:lnTo>
                  <a:lnTo>
                    <a:pt x="6089" y="6235"/>
                  </a:lnTo>
                  <a:lnTo>
                    <a:pt x="6235" y="6235"/>
                  </a:lnTo>
                  <a:lnTo>
                    <a:pt x="6357" y="6284"/>
                  </a:lnTo>
                  <a:lnTo>
                    <a:pt x="6430" y="6333"/>
                  </a:lnTo>
                  <a:lnTo>
                    <a:pt x="6454" y="6381"/>
                  </a:lnTo>
                  <a:lnTo>
                    <a:pt x="6454" y="6430"/>
                  </a:lnTo>
                  <a:lnTo>
                    <a:pt x="6454" y="6430"/>
                  </a:lnTo>
                  <a:lnTo>
                    <a:pt x="6430" y="6527"/>
                  </a:lnTo>
                  <a:lnTo>
                    <a:pt x="6308" y="6722"/>
                  </a:lnTo>
                  <a:lnTo>
                    <a:pt x="6113" y="6941"/>
                  </a:lnTo>
                  <a:lnTo>
                    <a:pt x="5894" y="7185"/>
                  </a:lnTo>
                  <a:lnTo>
                    <a:pt x="5894" y="7185"/>
                  </a:lnTo>
                  <a:lnTo>
                    <a:pt x="5675" y="7429"/>
                  </a:lnTo>
                  <a:lnTo>
                    <a:pt x="5505" y="7696"/>
                  </a:lnTo>
                  <a:lnTo>
                    <a:pt x="5358" y="7940"/>
                  </a:lnTo>
                  <a:lnTo>
                    <a:pt x="5334" y="8037"/>
                  </a:lnTo>
                  <a:lnTo>
                    <a:pt x="5334" y="8135"/>
                  </a:lnTo>
                  <a:lnTo>
                    <a:pt x="5334" y="8135"/>
                  </a:lnTo>
                  <a:lnTo>
                    <a:pt x="5334" y="8281"/>
                  </a:lnTo>
                  <a:lnTo>
                    <a:pt x="5358" y="8427"/>
                  </a:lnTo>
                  <a:lnTo>
                    <a:pt x="5383" y="8525"/>
                  </a:lnTo>
                  <a:lnTo>
                    <a:pt x="5432" y="8598"/>
                  </a:lnTo>
                  <a:lnTo>
                    <a:pt x="5432" y="8598"/>
                  </a:lnTo>
                  <a:lnTo>
                    <a:pt x="5456" y="8646"/>
                  </a:lnTo>
                  <a:lnTo>
                    <a:pt x="5480" y="8719"/>
                  </a:lnTo>
                  <a:lnTo>
                    <a:pt x="5505" y="8890"/>
                  </a:lnTo>
                  <a:lnTo>
                    <a:pt x="5505" y="8890"/>
                  </a:lnTo>
                  <a:lnTo>
                    <a:pt x="5480" y="8987"/>
                  </a:lnTo>
                  <a:lnTo>
                    <a:pt x="5383" y="9158"/>
                  </a:lnTo>
                  <a:lnTo>
                    <a:pt x="5237" y="9353"/>
                  </a:lnTo>
                  <a:lnTo>
                    <a:pt x="5042" y="9547"/>
                  </a:lnTo>
                  <a:lnTo>
                    <a:pt x="5042" y="9547"/>
                  </a:lnTo>
                  <a:lnTo>
                    <a:pt x="4847" y="9742"/>
                  </a:lnTo>
                  <a:lnTo>
                    <a:pt x="4701" y="9937"/>
                  </a:lnTo>
                  <a:lnTo>
                    <a:pt x="4603" y="10108"/>
                  </a:lnTo>
                  <a:lnTo>
                    <a:pt x="4555" y="10205"/>
                  </a:lnTo>
                  <a:lnTo>
                    <a:pt x="4555" y="10205"/>
                  </a:lnTo>
                  <a:lnTo>
                    <a:pt x="4530" y="10327"/>
                  </a:lnTo>
                  <a:lnTo>
                    <a:pt x="4457" y="10473"/>
                  </a:lnTo>
                  <a:lnTo>
                    <a:pt x="4336" y="10619"/>
                  </a:lnTo>
                  <a:lnTo>
                    <a:pt x="4189" y="10790"/>
                  </a:lnTo>
                  <a:lnTo>
                    <a:pt x="4189" y="10790"/>
                  </a:lnTo>
                  <a:lnTo>
                    <a:pt x="4019" y="10936"/>
                  </a:lnTo>
                  <a:lnTo>
                    <a:pt x="3873" y="11057"/>
                  </a:lnTo>
                  <a:lnTo>
                    <a:pt x="3727" y="11131"/>
                  </a:lnTo>
                  <a:lnTo>
                    <a:pt x="3605" y="11155"/>
                  </a:lnTo>
                  <a:lnTo>
                    <a:pt x="3605" y="11155"/>
                  </a:lnTo>
                  <a:lnTo>
                    <a:pt x="3532" y="11155"/>
                  </a:lnTo>
                  <a:lnTo>
                    <a:pt x="3434" y="11106"/>
                  </a:lnTo>
                  <a:lnTo>
                    <a:pt x="3337" y="11057"/>
                  </a:lnTo>
                  <a:lnTo>
                    <a:pt x="3240" y="10984"/>
                  </a:lnTo>
                  <a:lnTo>
                    <a:pt x="3240" y="10984"/>
                  </a:lnTo>
                  <a:lnTo>
                    <a:pt x="3167" y="10887"/>
                  </a:lnTo>
                  <a:lnTo>
                    <a:pt x="3093" y="10790"/>
                  </a:lnTo>
                  <a:lnTo>
                    <a:pt x="3069" y="10692"/>
                  </a:lnTo>
                  <a:lnTo>
                    <a:pt x="3045" y="10595"/>
                  </a:lnTo>
                  <a:lnTo>
                    <a:pt x="3045" y="10595"/>
                  </a:lnTo>
                  <a:lnTo>
                    <a:pt x="3020" y="10424"/>
                  </a:lnTo>
                  <a:lnTo>
                    <a:pt x="2996" y="10351"/>
                  </a:lnTo>
                  <a:lnTo>
                    <a:pt x="2947" y="10302"/>
                  </a:lnTo>
                  <a:lnTo>
                    <a:pt x="2947" y="10302"/>
                  </a:lnTo>
                  <a:lnTo>
                    <a:pt x="2923" y="10254"/>
                  </a:lnTo>
                  <a:lnTo>
                    <a:pt x="2874" y="10181"/>
                  </a:lnTo>
                  <a:lnTo>
                    <a:pt x="2850" y="10035"/>
                  </a:lnTo>
                  <a:lnTo>
                    <a:pt x="2850" y="10035"/>
                  </a:lnTo>
                  <a:lnTo>
                    <a:pt x="2826" y="9864"/>
                  </a:lnTo>
                  <a:lnTo>
                    <a:pt x="2801" y="9791"/>
                  </a:lnTo>
                  <a:lnTo>
                    <a:pt x="2752" y="9742"/>
                  </a:lnTo>
                  <a:lnTo>
                    <a:pt x="2752" y="9742"/>
                  </a:lnTo>
                  <a:lnTo>
                    <a:pt x="2728" y="9669"/>
                  </a:lnTo>
                  <a:lnTo>
                    <a:pt x="2704" y="9572"/>
                  </a:lnTo>
                  <a:lnTo>
                    <a:pt x="2679" y="9426"/>
                  </a:lnTo>
                  <a:lnTo>
                    <a:pt x="2655" y="9255"/>
                  </a:lnTo>
                  <a:lnTo>
                    <a:pt x="2655" y="9255"/>
                  </a:lnTo>
                  <a:lnTo>
                    <a:pt x="2679" y="9109"/>
                  </a:lnTo>
                  <a:lnTo>
                    <a:pt x="2704" y="8963"/>
                  </a:lnTo>
                  <a:lnTo>
                    <a:pt x="2728" y="8866"/>
                  </a:lnTo>
                  <a:lnTo>
                    <a:pt x="2752" y="8792"/>
                  </a:lnTo>
                  <a:lnTo>
                    <a:pt x="2752" y="8792"/>
                  </a:lnTo>
                  <a:lnTo>
                    <a:pt x="2801" y="8744"/>
                  </a:lnTo>
                  <a:lnTo>
                    <a:pt x="2826" y="8671"/>
                  </a:lnTo>
                  <a:lnTo>
                    <a:pt x="2850" y="8500"/>
                  </a:lnTo>
                  <a:lnTo>
                    <a:pt x="2850" y="8500"/>
                  </a:lnTo>
                  <a:lnTo>
                    <a:pt x="2826" y="8403"/>
                  </a:lnTo>
                  <a:lnTo>
                    <a:pt x="2777" y="8281"/>
                  </a:lnTo>
                  <a:lnTo>
                    <a:pt x="2679" y="8159"/>
                  </a:lnTo>
                  <a:lnTo>
                    <a:pt x="2582" y="8037"/>
                  </a:lnTo>
                  <a:lnTo>
                    <a:pt x="2582" y="8037"/>
                  </a:lnTo>
                  <a:lnTo>
                    <a:pt x="2460" y="7891"/>
                  </a:lnTo>
                  <a:lnTo>
                    <a:pt x="2363" y="7721"/>
                  </a:lnTo>
                  <a:lnTo>
                    <a:pt x="2314" y="7526"/>
                  </a:lnTo>
                  <a:lnTo>
                    <a:pt x="2290" y="7356"/>
                  </a:lnTo>
                  <a:lnTo>
                    <a:pt x="2290" y="7356"/>
                  </a:lnTo>
                  <a:lnTo>
                    <a:pt x="2290" y="7209"/>
                  </a:lnTo>
                  <a:lnTo>
                    <a:pt x="2265" y="7063"/>
                  </a:lnTo>
                  <a:lnTo>
                    <a:pt x="2217" y="6966"/>
                  </a:lnTo>
                  <a:lnTo>
                    <a:pt x="2192" y="6893"/>
                  </a:lnTo>
                  <a:lnTo>
                    <a:pt x="2192" y="6893"/>
                  </a:lnTo>
                  <a:lnTo>
                    <a:pt x="2144" y="6844"/>
                  </a:lnTo>
                  <a:lnTo>
                    <a:pt x="2071" y="6820"/>
                  </a:lnTo>
                  <a:lnTo>
                    <a:pt x="1900" y="6795"/>
                  </a:lnTo>
                  <a:lnTo>
                    <a:pt x="1900" y="6795"/>
                  </a:lnTo>
                  <a:lnTo>
                    <a:pt x="1754" y="6820"/>
                  </a:lnTo>
                  <a:lnTo>
                    <a:pt x="1681" y="6844"/>
                  </a:lnTo>
                  <a:lnTo>
                    <a:pt x="1632" y="6893"/>
                  </a:lnTo>
                  <a:lnTo>
                    <a:pt x="1632" y="6893"/>
                  </a:lnTo>
                  <a:lnTo>
                    <a:pt x="1559" y="6941"/>
                  </a:lnTo>
                  <a:lnTo>
                    <a:pt x="1437" y="6966"/>
                  </a:lnTo>
                  <a:lnTo>
                    <a:pt x="1291" y="6990"/>
                  </a:lnTo>
                  <a:lnTo>
                    <a:pt x="1145" y="6990"/>
                  </a:lnTo>
                  <a:lnTo>
                    <a:pt x="1145" y="6990"/>
                  </a:lnTo>
                  <a:lnTo>
                    <a:pt x="975" y="6966"/>
                  </a:lnTo>
                  <a:lnTo>
                    <a:pt x="780" y="6868"/>
                  </a:lnTo>
                  <a:lnTo>
                    <a:pt x="561" y="6747"/>
                  </a:lnTo>
                  <a:lnTo>
                    <a:pt x="390" y="6601"/>
                  </a:lnTo>
                  <a:lnTo>
                    <a:pt x="390" y="6601"/>
                  </a:lnTo>
                  <a:lnTo>
                    <a:pt x="317" y="6527"/>
                  </a:lnTo>
                  <a:lnTo>
                    <a:pt x="244" y="6406"/>
                  </a:lnTo>
                  <a:lnTo>
                    <a:pt x="122" y="6113"/>
                  </a:lnTo>
                  <a:lnTo>
                    <a:pt x="49" y="5797"/>
                  </a:lnTo>
                  <a:lnTo>
                    <a:pt x="0" y="5480"/>
                  </a:lnTo>
                  <a:lnTo>
                    <a:pt x="0" y="5480"/>
                  </a:lnTo>
                  <a:lnTo>
                    <a:pt x="25" y="5310"/>
                  </a:lnTo>
                  <a:lnTo>
                    <a:pt x="49" y="5139"/>
                  </a:lnTo>
                  <a:lnTo>
                    <a:pt x="147" y="4798"/>
                  </a:lnTo>
                  <a:lnTo>
                    <a:pt x="220" y="4628"/>
                  </a:lnTo>
                  <a:lnTo>
                    <a:pt x="293" y="4482"/>
                  </a:lnTo>
                  <a:lnTo>
                    <a:pt x="390" y="4336"/>
                  </a:lnTo>
                  <a:lnTo>
                    <a:pt x="487" y="4238"/>
                  </a:lnTo>
                  <a:lnTo>
                    <a:pt x="487" y="4238"/>
                  </a:lnTo>
                  <a:lnTo>
                    <a:pt x="682" y="4043"/>
                  </a:lnTo>
                  <a:lnTo>
                    <a:pt x="877" y="3897"/>
                  </a:lnTo>
                  <a:lnTo>
                    <a:pt x="1048" y="3800"/>
                  </a:lnTo>
                  <a:lnTo>
                    <a:pt x="1145" y="3751"/>
                  </a:lnTo>
                  <a:lnTo>
                    <a:pt x="1145" y="3751"/>
                  </a:lnTo>
                  <a:lnTo>
                    <a:pt x="1316" y="3727"/>
                  </a:lnTo>
                  <a:lnTo>
                    <a:pt x="1389" y="3702"/>
                  </a:lnTo>
                  <a:lnTo>
                    <a:pt x="1437" y="3654"/>
                  </a:lnTo>
                  <a:lnTo>
                    <a:pt x="1437" y="3654"/>
                  </a:lnTo>
                  <a:lnTo>
                    <a:pt x="1510" y="3629"/>
                  </a:lnTo>
                  <a:lnTo>
                    <a:pt x="1608" y="3605"/>
                  </a:lnTo>
                  <a:lnTo>
                    <a:pt x="1754" y="3581"/>
                  </a:lnTo>
                  <a:lnTo>
                    <a:pt x="1900" y="3581"/>
                  </a:lnTo>
                  <a:lnTo>
                    <a:pt x="1900" y="3581"/>
                  </a:lnTo>
                  <a:lnTo>
                    <a:pt x="2071" y="3581"/>
                  </a:lnTo>
                  <a:lnTo>
                    <a:pt x="2241" y="3629"/>
                  </a:lnTo>
                  <a:lnTo>
                    <a:pt x="2363" y="3678"/>
                  </a:lnTo>
                  <a:lnTo>
                    <a:pt x="2485" y="3751"/>
                  </a:lnTo>
                  <a:lnTo>
                    <a:pt x="2485" y="3751"/>
                  </a:lnTo>
                  <a:lnTo>
                    <a:pt x="2558" y="3824"/>
                  </a:lnTo>
                  <a:lnTo>
                    <a:pt x="2655" y="3897"/>
                  </a:lnTo>
                  <a:lnTo>
                    <a:pt x="2777" y="3946"/>
                  </a:lnTo>
                  <a:lnTo>
                    <a:pt x="2850" y="3946"/>
                  </a:lnTo>
                  <a:lnTo>
                    <a:pt x="2850" y="3946"/>
                  </a:lnTo>
                  <a:lnTo>
                    <a:pt x="3020" y="3970"/>
                  </a:lnTo>
                  <a:lnTo>
                    <a:pt x="3093" y="4019"/>
                  </a:lnTo>
                  <a:lnTo>
                    <a:pt x="3142" y="4043"/>
                  </a:lnTo>
                  <a:lnTo>
                    <a:pt x="3142" y="4043"/>
                  </a:lnTo>
                  <a:lnTo>
                    <a:pt x="3191" y="4068"/>
                  </a:lnTo>
                  <a:lnTo>
                    <a:pt x="3240" y="4092"/>
                  </a:lnTo>
                  <a:lnTo>
                    <a:pt x="3288" y="4068"/>
                  </a:lnTo>
                  <a:lnTo>
                    <a:pt x="3337" y="4043"/>
                  </a:lnTo>
                  <a:lnTo>
                    <a:pt x="3337" y="4043"/>
                  </a:lnTo>
                  <a:lnTo>
                    <a:pt x="3386" y="4019"/>
                  </a:lnTo>
                  <a:lnTo>
                    <a:pt x="3459" y="3970"/>
                  </a:lnTo>
                  <a:lnTo>
                    <a:pt x="3605" y="3946"/>
                  </a:lnTo>
                  <a:lnTo>
                    <a:pt x="3605" y="3946"/>
                  </a:lnTo>
                  <a:lnTo>
                    <a:pt x="3775" y="3970"/>
                  </a:lnTo>
                  <a:lnTo>
                    <a:pt x="3848" y="4019"/>
                  </a:lnTo>
                  <a:lnTo>
                    <a:pt x="3897" y="4043"/>
                  </a:lnTo>
                  <a:lnTo>
                    <a:pt x="3897" y="4043"/>
                  </a:lnTo>
                  <a:lnTo>
                    <a:pt x="3970" y="4092"/>
                  </a:lnTo>
                  <a:lnTo>
                    <a:pt x="4068" y="4116"/>
                  </a:lnTo>
                  <a:lnTo>
                    <a:pt x="4214" y="4141"/>
                  </a:lnTo>
                  <a:lnTo>
                    <a:pt x="4384" y="4141"/>
                  </a:lnTo>
                  <a:lnTo>
                    <a:pt x="4384" y="4141"/>
                  </a:lnTo>
                  <a:lnTo>
                    <a:pt x="4530" y="4141"/>
                  </a:lnTo>
                  <a:lnTo>
                    <a:pt x="4677" y="4116"/>
                  </a:lnTo>
                  <a:lnTo>
                    <a:pt x="4774" y="4092"/>
                  </a:lnTo>
                  <a:lnTo>
                    <a:pt x="4847" y="4043"/>
                  </a:lnTo>
                  <a:lnTo>
                    <a:pt x="4847" y="4043"/>
                  </a:lnTo>
                  <a:lnTo>
                    <a:pt x="4896" y="3995"/>
                  </a:lnTo>
                  <a:lnTo>
                    <a:pt x="4920" y="3921"/>
                  </a:lnTo>
                  <a:lnTo>
                    <a:pt x="4944" y="3751"/>
                  </a:lnTo>
                  <a:lnTo>
                    <a:pt x="4944" y="3751"/>
                  </a:lnTo>
                  <a:lnTo>
                    <a:pt x="4944" y="3727"/>
                  </a:lnTo>
                  <a:lnTo>
                    <a:pt x="4920" y="3678"/>
                  </a:lnTo>
                  <a:lnTo>
                    <a:pt x="4823" y="3629"/>
                  </a:lnTo>
                  <a:lnTo>
                    <a:pt x="4701" y="3581"/>
                  </a:lnTo>
                  <a:lnTo>
                    <a:pt x="4555" y="3581"/>
                  </a:lnTo>
                  <a:lnTo>
                    <a:pt x="4555" y="3581"/>
                  </a:lnTo>
                  <a:lnTo>
                    <a:pt x="4409" y="3556"/>
                  </a:lnTo>
                  <a:lnTo>
                    <a:pt x="4238" y="3507"/>
                  </a:lnTo>
                  <a:lnTo>
                    <a:pt x="4092" y="3459"/>
                  </a:lnTo>
                  <a:lnTo>
                    <a:pt x="3995" y="3386"/>
                  </a:lnTo>
                  <a:lnTo>
                    <a:pt x="3995" y="3386"/>
                  </a:lnTo>
                  <a:lnTo>
                    <a:pt x="3897" y="3313"/>
                  </a:lnTo>
                  <a:lnTo>
                    <a:pt x="3800" y="3240"/>
                  </a:lnTo>
                  <a:lnTo>
                    <a:pt x="3702" y="3215"/>
                  </a:lnTo>
                  <a:lnTo>
                    <a:pt x="3605" y="3191"/>
                  </a:lnTo>
                  <a:lnTo>
                    <a:pt x="3605" y="3191"/>
                  </a:lnTo>
                  <a:lnTo>
                    <a:pt x="3532" y="3166"/>
                  </a:lnTo>
                  <a:lnTo>
                    <a:pt x="3434" y="3142"/>
                  </a:lnTo>
                  <a:lnTo>
                    <a:pt x="3337" y="3069"/>
                  </a:lnTo>
                  <a:lnTo>
                    <a:pt x="3240" y="2996"/>
                  </a:lnTo>
                  <a:lnTo>
                    <a:pt x="3240" y="2996"/>
                  </a:lnTo>
                  <a:lnTo>
                    <a:pt x="3167" y="2923"/>
                  </a:lnTo>
                  <a:lnTo>
                    <a:pt x="3069" y="2899"/>
                  </a:lnTo>
                  <a:lnTo>
                    <a:pt x="2996" y="2874"/>
                  </a:lnTo>
                  <a:lnTo>
                    <a:pt x="2947" y="2899"/>
                  </a:lnTo>
                  <a:lnTo>
                    <a:pt x="2947" y="2899"/>
                  </a:lnTo>
                  <a:lnTo>
                    <a:pt x="2899" y="2923"/>
                  </a:lnTo>
                  <a:lnTo>
                    <a:pt x="2826" y="2923"/>
                  </a:lnTo>
                  <a:lnTo>
                    <a:pt x="2752" y="2874"/>
                  </a:lnTo>
                  <a:lnTo>
                    <a:pt x="2655" y="2801"/>
                  </a:lnTo>
                  <a:lnTo>
                    <a:pt x="2655" y="2801"/>
                  </a:lnTo>
                  <a:lnTo>
                    <a:pt x="2582" y="2752"/>
                  </a:lnTo>
                  <a:lnTo>
                    <a:pt x="2509" y="2704"/>
                  </a:lnTo>
                  <a:lnTo>
                    <a:pt x="2436" y="2704"/>
                  </a:lnTo>
                  <a:lnTo>
                    <a:pt x="2387" y="2704"/>
                  </a:lnTo>
                  <a:lnTo>
                    <a:pt x="2387" y="2704"/>
                  </a:lnTo>
                  <a:lnTo>
                    <a:pt x="2338" y="2752"/>
                  </a:lnTo>
                  <a:lnTo>
                    <a:pt x="2265" y="2777"/>
                  </a:lnTo>
                  <a:lnTo>
                    <a:pt x="2095" y="2801"/>
                  </a:lnTo>
                  <a:lnTo>
                    <a:pt x="2095" y="2801"/>
                  </a:lnTo>
                  <a:lnTo>
                    <a:pt x="1997" y="2850"/>
                  </a:lnTo>
                  <a:lnTo>
                    <a:pt x="1851" y="2923"/>
                  </a:lnTo>
                  <a:lnTo>
                    <a:pt x="1681" y="3045"/>
                  </a:lnTo>
                  <a:lnTo>
                    <a:pt x="1535" y="3191"/>
                  </a:lnTo>
                  <a:lnTo>
                    <a:pt x="1535" y="3191"/>
                  </a:lnTo>
                  <a:lnTo>
                    <a:pt x="1364" y="3337"/>
                  </a:lnTo>
                  <a:lnTo>
                    <a:pt x="1194" y="3459"/>
                  </a:lnTo>
                  <a:lnTo>
                    <a:pt x="1072" y="3532"/>
                  </a:lnTo>
                  <a:lnTo>
                    <a:pt x="950" y="3581"/>
                  </a:lnTo>
                  <a:lnTo>
                    <a:pt x="950" y="3581"/>
                  </a:lnTo>
                  <a:lnTo>
                    <a:pt x="804" y="3532"/>
                  </a:lnTo>
                  <a:lnTo>
                    <a:pt x="731" y="3507"/>
                  </a:lnTo>
                  <a:lnTo>
                    <a:pt x="682" y="3483"/>
                  </a:lnTo>
                  <a:lnTo>
                    <a:pt x="682" y="3483"/>
                  </a:lnTo>
                  <a:lnTo>
                    <a:pt x="634" y="3434"/>
                  </a:lnTo>
                  <a:lnTo>
                    <a:pt x="609" y="3361"/>
                  </a:lnTo>
                  <a:lnTo>
                    <a:pt x="585" y="3191"/>
                  </a:lnTo>
                  <a:lnTo>
                    <a:pt x="585" y="3191"/>
                  </a:lnTo>
                  <a:lnTo>
                    <a:pt x="609" y="3020"/>
                  </a:lnTo>
                  <a:lnTo>
                    <a:pt x="634" y="2947"/>
                  </a:lnTo>
                  <a:lnTo>
                    <a:pt x="682" y="2899"/>
                  </a:lnTo>
                  <a:lnTo>
                    <a:pt x="682" y="2899"/>
                  </a:lnTo>
                  <a:lnTo>
                    <a:pt x="731" y="2874"/>
                  </a:lnTo>
                  <a:lnTo>
                    <a:pt x="853" y="2850"/>
                  </a:lnTo>
                  <a:lnTo>
                    <a:pt x="999" y="2826"/>
                  </a:lnTo>
                  <a:lnTo>
                    <a:pt x="1145" y="2801"/>
                  </a:lnTo>
                  <a:lnTo>
                    <a:pt x="1145" y="2801"/>
                  </a:lnTo>
                  <a:lnTo>
                    <a:pt x="1291" y="2801"/>
                  </a:lnTo>
                  <a:lnTo>
                    <a:pt x="1413" y="2752"/>
                  </a:lnTo>
                  <a:lnTo>
                    <a:pt x="1486" y="2704"/>
                  </a:lnTo>
                  <a:lnTo>
                    <a:pt x="1510" y="2655"/>
                  </a:lnTo>
                  <a:lnTo>
                    <a:pt x="1535" y="2631"/>
                  </a:lnTo>
                  <a:lnTo>
                    <a:pt x="1535" y="2631"/>
                  </a:lnTo>
                  <a:lnTo>
                    <a:pt x="1486" y="2460"/>
                  </a:lnTo>
                  <a:lnTo>
                    <a:pt x="1462" y="2387"/>
                  </a:lnTo>
                  <a:lnTo>
                    <a:pt x="1437" y="2338"/>
                  </a:lnTo>
                  <a:lnTo>
                    <a:pt x="1437" y="2338"/>
                  </a:lnTo>
                  <a:lnTo>
                    <a:pt x="1389" y="2290"/>
                  </a:lnTo>
                  <a:lnTo>
                    <a:pt x="1389" y="2241"/>
                  </a:lnTo>
                  <a:lnTo>
                    <a:pt x="1389" y="2192"/>
                  </a:lnTo>
                  <a:lnTo>
                    <a:pt x="1437" y="2144"/>
                  </a:lnTo>
                  <a:lnTo>
                    <a:pt x="1437" y="2144"/>
                  </a:lnTo>
                  <a:lnTo>
                    <a:pt x="1486" y="2119"/>
                  </a:lnTo>
                  <a:lnTo>
                    <a:pt x="1559" y="2070"/>
                  </a:lnTo>
                  <a:lnTo>
                    <a:pt x="1705" y="2046"/>
                  </a:lnTo>
                  <a:lnTo>
                    <a:pt x="1705" y="2046"/>
                  </a:lnTo>
                  <a:lnTo>
                    <a:pt x="1803" y="2046"/>
                  </a:lnTo>
                  <a:lnTo>
                    <a:pt x="1900" y="1997"/>
                  </a:lnTo>
                  <a:lnTo>
                    <a:pt x="1997" y="1924"/>
                  </a:lnTo>
                  <a:lnTo>
                    <a:pt x="2095" y="1851"/>
                  </a:lnTo>
                  <a:lnTo>
                    <a:pt x="2095" y="1851"/>
                  </a:lnTo>
                  <a:lnTo>
                    <a:pt x="2168" y="1778"/>
                  </a:lnTo>
                  <a:lnTo>
                    <a:pt x="2241" y="1681"/>
                  </a:lnTo>
                  <a:lnTo>
                    <a:pt x="2265" y="1559"/>
                  </a:lnTo>
                  <a:lnTo>
                    <a:pt x="2290" y="1486"/>
                  </a:lnTo>
                  <a:lnTo>
                    <a:pt x="2290" y="1486"/>
                  </a:lnTo>
                  <a:lnTo>
                    <a:pt x="2265" y="1315"/>
                  </a:lnTo>
                  <a:lnTo>
                    <a:pt x="2217" y="1242"/>
                  </a:lnTo>
                  <a:lnTo>
                    <a:pt x="2192" y="1194"/>
                  </a:lnTo>
                  <a:lnTo>
                    <a:pt x="2192" y="1194"/>
                  </a:lnTo>
                  <a:lnTo>
                    <a:pt x="2192" y="1169"/>
                  </a:lnTo>
                  <a:lnTo>
                    <a:pt x="2192" y="1121"/>
                  </a:lnTo>
                  <a:lnTo>
                    <a:pt x="2265" y="999"/>
                  </a:lnTo>
                  <a:lnTo>
                    <a:pt x="2387" y="828"/>
                  </a:lnTo>
                  <a:lnTo>
                    <a:pt x="2582" y="634"/>
                  </a:lnTo>
                  <a:lnTo>
                    <a:pt x="2582" y="634"/>
                  </a:lnTo>
                  <a:lnTo>
                    <a:pt x="2679" y="536"/>
                  </a:lnTo>
                  <a:lnTo>
                    <a:pt x="2826" y="439"/>
                  </a:lnTo>
                  <a:lnTo>
                    <a:pt x="2972" y="366"/>
                  </a:lnTo>
                  <a:lnTo>
                    <a:pt x="3142" y="293"/>
                  </a:lnTo>
                  <a:lnTo>
                    <a:pt x="3483" y="195"/>
                  </a:lnTo>
                  <a:lnTo>
                    <a:pt x="3654" y="171"/>
                  </a:lnTo>
                  <a:lnTo>
                    <a:pt x="3800" y="146"/>
                  </a:lnTo>
                  <a:lnTo>
                    <a:pt x="3800" y="146"/>
                  </a:lnTo>
                  <a:lnTo>
                    <a:pt x="4116" y="171"/>
                  </a:lnTo>
                  <a:lnTo>
                    <a:pt x="4360" y="171"/>
                  </a:lnTo>
                  <a:lnTo>
                    <a:pt x="4555" y="220"/>
                  </a:lnTo>
                  <a:lnTo>
                    <a:pt x="4652" y="244"/>
                  </a:lnTo>
                  <a:lnTo>
                    <a:pt x="4652" y="244"/>
                  </a:lnTo>
                  <a:lnTo>
                    <a:pt x="4701" y="268"/>
                  </a:lnTo>
                  <a:lnTo>
                    <a:pt x="4750" y="293"/>
                  </a:lnTo>
                  <a:lnTo>
                    <a:pt x="4798" y="268"/>
                  </a:lnTo>
                  <a:lnTo>
                    <a:pt x="4847" y="244"/>
                  </a:lnTo>
                  <a:lnTo>
                    <a:pt x="4847" y="244"/>
                  </a:lnTo>
                  <a:lnTo>
                    <a:pt x="5018" y="195"/>
                  </a:lnTo>
                  <a:lnTo>
                    <a:pt x="5407" y="122"/>
                  </a:lnTo>
                  <a:lnTo>
                    <a:pt x="5821" y="25"/>
                  </a:lnTo>
                  <a:lnTo>
                    <a:pt x="6138" y="0"/>
                  </a:lnTo>
                </a:path>
              </a:pathLst>
            </a:custGeom>
            <a:noFill/>
            <a:ln w="952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 name="Picture 3">
            <a:extLst>
              <a:ext uri="{FF2B5EF4-FFF2-40B4-BE49-F238E27FC236}">
                <a16:creationId xmlns:a16="http://schemas.microsoft.com/office/drawing/2014/main" id="{866C3A78-FE84-F856-FF4B-22387FD8FA2F}"/>
              </a:ext>
            </a:extLst>
          </p:cNvPr>
          <p:cNvPicPr>
            <a:picLocks noChangeAspect="1"/>
          </p:cNvPicPr>
          <p:nvPr/>
        </p:nvPicPr>
        <p:blipFill>
          <a:blip r:embed="rId13"/>
          <a:stretch>
            <a:fillRect/>
          </a:stretch>
        </p:blipFill>
        <p:spPr>
          <a:xfrm>
            <a:off x="5564681" y="1712254"/>
            <a:ext cx="3120719" cy="171899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68683033-6E10-9D15-18F4-2A4CBA0D78A9}"/>
              </a:ext>
            </a:extLst>
          </p:cNvPr>
          <p:cNvGraphicFramePr/>
          <p:nvPr>
            <p:extLst>
              <p:ext uri="{D42A27DB-BD31-4B8C-83A1-F6EECF244321}">
                <p14:modId xmlns:p14="http://schemas.microsoft.com/office/powerpoint/2010/main" val="1461684951"/>
              </p:ext>
            </p:extLst>
          </p:nvPr>
        </p:nvGraphicFramePr>
        <p:xfrm>
          <a:off x="1005900" y="591126"/>
          <a:ext cx="2154600" cy="8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4C031613-626C-53EB-A098-983AA0195339}"/>
              </a:ext>
            </a:extLst>
          </p:cNvPr>
          <p:cNvGraphicFramePr/>
          <p:nvPr>
            <p:extLst>
              <p:ext uri="{D42A27DB-BD31-4B8C-83A1-F6EECF244321}">
                <p14:modId xmlns:p14="http://schemas.microsoft.com/office/powerpoint/2010/main" val="1580168185"/>
              </p:ext>
            </p:extLst>
          </p:nvPr>
        </p:nvGraphicFramePr>
        <p:xfrm>
          <a:off x="2250625" y="1276272"/>
          <a:ext cx="5649050" cy="31851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133" name="Google Shape;133;p17"/>
          <p:cNvGrpSpPr/>
          <p:nvPr/>
        </p:nvGrpSpPr>
        <p:grpSpPr>
          <a:xfrm>
            <a:off x="568954" y="551499"/>
            <a:ext cx="215966" cy="342399"/>
            <a:chOff x="6718575" y="2318625"/>
            <a:chExt cx="256950" cy="407375"/>
          </a:xfrm>
        </p:grpSpPr>
        <p:sp>
          <p:nvSpPr>
            <p:cNvPr id="134" name="Google Shape;134;p17"/>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7"/>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7"/>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7"/>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7"/>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7"/>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7"/>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7"/>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2" name="Google Shape;142;p17"/>
          <p:cNvSpPr txBox="1">
            <a:spLocks noGrp="1"/>
          </p:cNvSpPr>
          <p:nvPr>
            <p:ph type="sldNum" idx="12"/>
          </p:nvPr>
        </p:nvSpPr>
        <p:spPr>
          <a:xfrm>
            <a:off x="457200" y="4189182"/>
            <a:ext cx="548700" cy="5445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fld id="{00000000-1234-1234-1234-123412341234}" type="slidenum">
              <a:rPr lang="en"/>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74DBC453-90A8-C8D4-3951-10695889B605}"/>
              </a:ext>
            </a:extLst>
          </p:cNvPr>
          <p:cNvGraphicFramePr/>
          <p:nvPr>
            <p:extLst>
              <p:ext uri="{D42A27DB-BD31-4B8C-83A1-F6EECF244321}">
                <p14:modId xmlns:p14="http://schemas.microsoft.com/office/powerpoint/2010/main" val="875388168"/>
              </p:ext>
            </p:extLst>
          </p:nvPr>
        </p:nvGraphicFramePr>
        <p:xfrm>
          <a:off x="629182" y="862384"/>
          <a:ext cx="7937145" cy="2855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 name="Diagram 1">
            <a:extLst>
              <a:ext uri="{FF2B5EF4-FFF2-40B4-BE49-F238E27FC236}">
                <a16:creationId xmlns:a16="http://schemas.microsoft.com/office/drawing/2014/main" id="{52281421-68F5-368C-3CC1-81EF20001D7C}"/>
              </a:ext>
            </a:extLst>
          </p:cNvPr>
          <p:cNvGraphicFramePr/>
          <p:nvPr>
            <p:extLst>
              <p:ext uri="{D42A27DB-BD31-4B8C-83A1-F6EECF244321}">
                <p14:modId xmlns:p14="http://schemas.microsoft.com/office/powerpoint/2010/main" val="3083058740"/>
              </p:ext>
            </p:extLst>
          </p:nvPr>
        </p:nvGraphicFramePr>
        <p:xfrm>
          <a:off x="577673" y="568533"/>
          <a:ext cx="6743700" cy="8163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Picture 7">
            <a:extLst>
              <a:ext uri="{FF2B5EF4-FFF2-40B4-BE49-F238E27FC236}">
                <a16:creationId xmlns:a16="http://schemas.microsoft.com/office/drawing/2014/main" id="{B8A9A23E-B0C2-3195-D4EB-8FE390FF12BC}"/>
              </a:ext>
            </a:extLst>
          </p:cNvPr>
          <p:cNvPicPr>
            <a:picLocks noChangeAspect="1"/>
          </p:cNvPicPr>
          <p:nvPr/>
        </p:nvPicPr>
        <p:blipFill>
          <a:blip r:embed="rId13"/>
          <a:stretch>
            <a:fillRect/>
          </a:stretch>
        </p:blipFill>
        <p:spPr>
          <a:xfrm>
            <a:off x="3513660" y="3195873"/>
            <a:ext cx="2094874" cy="1273496"/>
          </a:xfrm>
          <a:prstGeom prst="rect">
            <a:avLst/>
          </a:prstGeom>
        </p:spPr>
      </p:pic>
      <p:pic>
        <p:nvPicPr>
          <p:cNvPr id="9" name="Picture 8">
            <a:extLst>
              <a:ext uri="{FF2B5EF4-FFF2-40B4-BE49-F238E27FC236}">
                <a16:creationId xmlns:a16="http://schemas.microsoft.com/office/drawing/2014/main" id="{24317776-C8FD-D1C5-221B-D347A4BA4190}"/>
              </a:ext>
            </a:extLst>
          </p:cNvPr>
          <p:cNvPicPr>
            <a:picLocks noChangeAspect="1"/>
          </p:cNvPicPr>
          <p:nvPr/>
        </p:nvPicPr>
        <p:blipFill>
          <a:blip r:embed="rId14"/>
          <a:stretch>
            <a:fillRect/>
          </a:stretch>
        </p:blipFill>
        <p:spPr>
          <a:xfrm>
            <a:off x="6020854" y="3177783"/>
            <a:ext cx="2400300" cy="1273496"/>
          </a:xfrm>
          <a:prstGeom prst="rect">
            <a:avLst/>
          </a:prstGeom>
        </p:spPr>
      </p:pic>
      <p:pic>
        <p:nvPicPr>
          <p:cNvPr id="4" name="Picture 3">
            <a:extLst>
              <a:ext uri="{FF2B5EF4-FFF2-40B4-BE49-F238E27FC236}">
                <a16:creationId xmlns:a16="http://schemas.microsoft.com/office/drawing/2014/main" id="{3F6E9C0E-707A-86E2-0ACA-6F9C3BC8CD51}"/>
              </a:ext>
            </a:extLst>
          </p:cNvPr>
          <p:cNvPicPr>
            <a:picLocks noChangeAspect="1"/>
          </p:cNvPicPr>
          <p:nvPr/>
        </p:nvPicPr>
        <p:blipFill>
          <a:blip r:embed="rId15"/>
          <a:stretch>
            <a:fillRect/>
          </a:stretch>
        </p:blipFill>
        <p:spPr>
          <a:xfrm>
            <a:off x="697383" y="3177784"/>
            <a:ext cx="2403957" cy="129158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DE63820-D734-8DB6-F1F0-7EC010FEA917}"/>
              </a:ext>
            </a:extLst>
          </p:cNvPr>
          <p:cNvGraphicFramePr/>
          <p:nvPr>
            <p:extLst>
              <p:ext uri="{D42A27DB-BD31-4B8C-83A1-F6EECF244321}">
                <p14:modId xmlns:p14="http://schemas.microsoft.com/office/powerpoint/2010/main" val="2878093139"/>
              </p:ext>
            </p:extLst>
          </p:nvPr>
        </p:nvGraphicFramePr>
        <p:xfrm>
          <a:off x="1044142" y="318444"/>
          <a:ext cx="4501021" cy="607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8F046C71-25BD-0E24-D5AF-215EC7E6CF3D}"/>
              </a:ext>
            </a:extLst>
          </p:cNvPr>
          <p:cNvGraphicFramePr/>
          <p:nvPr>
            <p:extLst>
              <p:ext uri="{D42A27DB-BD31-4B8C-83A1-F6EECF244321}">
                <p14:modId xmlns:p14="http://schemas.microsoft.com/office/powerpoint/2010/main" val="4220625992"/>
              </p:ext>
            </p:extLst>
          </p:nvPr>
        </p:nvGraphicFramePr>
        <p:xfrm>
          <a:off x="841817" y="920019"/>
          <a:ext cx="4943802" cy="38409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195" name="Google Shape;195;p20"/>
          <p:cNvGrpSpPr/>
          <p:nvPr/>
        </p:nvGrpSpPr>
        <p:grpSpPr>
          <a:xfrm>
            <a:off x="560527" y="486714"/>
            <a:ext cx="413072" cy="396247"/>
            <a:chOff x="5233525" y="4954450"/>
            <a:chExt cx="538275" cy="516350"/>
          </a:xfrm>
        </p:grpSpPr>
        <p:sp>
          <p:nvSpPr>
            <p:cNvPr id="196" name="Google Shape;196;p20"/>
            <p:cNvSpPr/>
            <p:nvPr/>
          </p:nvSpPr>
          <p:spPr>
            <a:xfrm>
              <a:off x="5637825" y="4954450"/>
              <a:ext cx="89525" cy="89525"/>
            </a:xfrm>
            <a:custGeom>
              <a:avLst/>
              <a:gdLst/>
              <a:ahLst/>
              <a:cxnLst/>
              <a:rect l="l" t="t" r="r" b="b"/>
              <a:pathLst>
                <a:path w="3581" h="3581" fill="none" extrusionOk="0">
                  <a:moveTo>
                    <a:pt x="1023" y="3410"/>
                  </a:moveTo>
                  <a:lnTo>
                    <a:pt x="1023" y="3410"/>
                  </a:lnTo>
                  <a:lnTo>
                    <a:pt x="1193" y="3483"/>
                  </a:lnTo>
                  <a:lnTo>
                    <a:pt x="1388" y="3532"/>
                  </a:lnTo>
                  <a:lnTo>
                    <a:pt x="1583" y="3556"/>
                  </a:lnTo>
                  <a:lnTo>
                    <a:pt x="1778" y="3581"/>
                  </a:lnTo>
                  <a:lnTo>
                    <a:pt x="1778" y="3581"/>
                  </a:lnTo>
                  <a:lnTo>
                    <a:pt x="1973" y="3556"/>
                  </a:lnTo>
                  <a:lnTo>
                    <a:pt x="2143" y="3532"/>
                  </a:lnTo>
                  <a:lnTo>
                    <a:pt x="2314" y="3508"/>
                  </a:lnTo>
                  <a:lnTo>
                    <a:pt x="2484" y="3435"/>
                  </a:lnTo>
                  <a:lnTo>
                    <a:pt x="2630" y="3361"/>
                  </a:lnTo>
                  <a:lnTo>
                    <a:pt x="2776" y="3264"/>
                  </a:lnTo>
                  <a:lnTo>
                    <a:pt x="2923" y="3167"/>
                  </a:lnTo>
                  <a:lnTo>
                    <a:pt x="3044" y="3045"/>
                  </a:lnTo>
                  <a:lnTo>
                    <a:pt x="3166" y="2923"/>
                  </a:lnTo>
                  <a:lnTo>
                    <a:pt x="3264" y="2801"/>
                  </a:lnTo>
                  <a:lnTo>
                    <a:pt x="3361" y="2631"/>
                  </a:lnTo>
                  <a:lnTo>
                    <a:pt x="3434" y="2485"/>
                  </a:lnTo>
                  <a:lnTo>
                    <a:pt x="3483" y="2314"/>
                  </a:lnTo>
                  <a:lnTo>
                    <a:pt x="3531" y="2144"/>
                  </a:lnTo>
                  <a:lnTo>
                    <a:pt x="3556" y="1973"/>
                  </a:lnTo>
                  <a:lnTo>
                    <a:pt x="3580" y="1803"/>
                  </a:lnTo>
                  <a:lnTo>
                    <a:pt x="3580" y="1803"/>
                  </a:lnTo>
                  <a:lnTo>
                    <a:pt x="3556" y="1608"/>
                  </a:lnTo>
                  <a:lnTo>
                    <a:pt x="3531" y="1437"/>
                  </a:lnTo>
                  <a:lnTo>
                    <a:pt x="3483" y="1267"/>
                  </a:lnTo>
                  <a:lnTo>
                    <a:pt x="3434" y="1096"/>
                  </a:lnTo>
                  <a:lnTo>
                    <a:pt x="3361" y="950"/>
                  </a:lnTo>
                  <a:lnTo>
                    <a:pt x="3264" y="804"/>
                  </a:lnTo>
                  <a:lnTo>
                    <a:pt x="3166" y="658"/>
                  </a:lnTo>
                  <a:lnTo>
                    <a:pt x="3044" y="536"/>
                  </a:lnTo>
                  <a:lnTo>
                    <a:pt x="2923" y="414"/>
                  </a:lnTo>
                  <a:lnTo>
                    <a:pt x="2776" y="317"/>
                  </a:lnTo>
                  <a:lnTo>
                    <a:pt x="2630" y="220"/>
                  </a:lnTo>
                  <a:lnTo>
                    <a:pt x="2484" y="147"/>
                  </a:lnTo>
                  <a:lnTo>
                    <a:pt x="2314" y="98"/>
                  </a:lnTo>
                  <a:lnTo>
                    <a:pt x="2143" y="49"/>
                  </a:lnTo>
                  <a:lnTo>
                    <a:pt x="1973" y="25"/>
                  </a:lnTo>
                  <a:lnTo>
                    <a:pt x="1778" y="0"/>
                  </a:lnTo>
                  <a:lnTo>
                    <a:pt x="1778" y="0"/>
                  </a:lnTo>
                  <a:lnTo>
                    <a:pt x="1607" y="25"/>
                  </a:lnTo>
                  <a:lnTo>
                    <a:pt x="1437" y="49"/>
                  </a:lnTo>
                  <a:lnTo>
                    <a:pt x="1266" y="98"/>
                  </a:lnTo>
                  <a:lnTo>
                    <a:pt x="1096" y="147"/>
                  </a:lnTo>
                  <a:lnTo>
                    <a:pt x="925" y="220"/>
                  </a:lnTo>
                  <a:lnTo>
                    <a:pt x="779" y="317"/>
                  </a:lnTo>
                  <a:lnTo>
                    <a:pt x="658" y="414"/>
                  </a:lnTo>
                  <a:lnTo>
                    <a:pt x="536" y="536"/>
                  </a:lnTo>
                  <a:lnTo>
                    <a:pt x="414" y="658"/>
                  </a:lnTo>
                  <a:lnTo>
                    <a:pt x="317" y="804"/>
                  </a:lnTo>
                  <a:lnTo>
                    <a:pt x="219" y="950"/>
                  </a:lnTo>
                  <a:lnTo>
                    <a:pt x="146" y="1096"/>
                  </a:lnTo>
                  <a:lnTo>
                    <a:pt x="73" y="1267"/>
                  </a:lnTo>
                  <a:lnTo>
                    <a:pt x="49" y="1437"/>
                  </a:lnTo>
                  <a:lnTo>
                    <a:pt x="24" y="1608"/>
                  </a:lnTo>
                  <a:lnTo>
                    <a:pt x="0" y="1803"/>
                  </a:lnTo>
                  <a:lnTo>
                    <a:pt x="0" y="1803"/>
                  </a:lnTo>
                  <a:lnTo>
                    <a:pt x="24" y="2071"/>
                  </a:lnTo>
                  <a:lnTo>
                    <a:pt x="97" y="2339"/>
                  </a:lnTo>
                  <a:lnTo>
                    <a:pt x="195" y="2582"/>
                  </a:lnTo>
                  <a:lnTo>
                    <a:pt x="317" y="280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0"/>
            <p:cNvSpPr/>
            <p:nvPr/>
          </p:nvSpPr>
          <p:spPr>
            <a:xfrm>
              <a:off x="5323025" y="4980625"/>
              <a:ext cx="88925" cy="88925"/>
            </a:xfrm>
            <a:custGeom>
              <a:avLst/>
              <a:gdLst/>
              <a:ahLst/>
              <a:cxnLst/>
              <a:rect l="l" t="t" r="r" b="b"/>
              <a:pathLst>
                <a:path w="3557" h="3557" fill="none" extrusionOk="0">
                  <a:moveTo>
                    <a:pt x="3191" y="2850"/>
                  </a:moveTo>
                  <a:lnTo>
                    <a:pt x="3191" y="2850"/>
                  </a:lnTo>
                  <a:lnTo>
                    <a:pt x="3313" y="2680"/>
                  </a:lnTo>
                  <a:lnTo>
                    <a:pt x="3410" y="2509"/>
                  </a:lnTo>
                  <a:lnTo>
                    <a:pt x="3483" y="2314"/>
                  </a:lnTo>
                  <a:lnTo>
                    <a:pt x="3532" y="2095"/>
                  </a:lnTo>
                  <a:lnTo>
                    <a:pt x="3532" y="2095"/>
                  </a:lnTo>
                  <a:lnTo>
                    <a:pt x="3556" y="1925"/>
                  </a:lnTo>
                  <a:lnTo>
                    <a:pt x="3556" y="1730"/>
                  </a:lnTo>
                  <a:lnTo>
                    <a:pt x="3556" y="1559"/>
                  </a:lnTo>
                  <a:lnTo>
                    <a:pt x="3508" y="1389"/>
                  </a:lnTo>
                  <a:lnTo>
                    <a:pt x="3459" y="1218"/>
                  </a:lnTo>
                  <a:lnTo>
                    <a:pt x="3410" y="1072"/>
                  </a:lnTo>
                  <a:lnTo>
                    <a:pt x="3337" y="902"/>
                  </a:lnTo>
                  <a:lnTo>
                    <a:pt x="3240" y="756"/>
                  </a:lnTo>
                  <a:lnTo>
                    <a:pt x="3142" y="634"/>
                  </a:lnTo>
                  <a:lnTo>
                    <a:pt x="3021" y="512"/>
                  </a:lnTo>
                  <a:lnTo>
                    <a:pt x="2899" y="390"/>
                  </a:lnTo>
                  <a:lnTo>
                    <a:pt x="2753" y="293"/>
                  </a:lnTo>
                  <a:lnTo>
                    <a:pt x="2606" y="196"/>
                  </a:lnTo>
                  <a:lnTo>
                    <a:pt x="2436" y="122"/>
                  </a:lnTo>
                  <a:lnTo>
                    <a:pt x="2266" y="74"/>
                  </a:lnTo>
                  <a:lnTo>
                    <a:pt x="2095" y="25"/>
                  </a:lnTo>
                  <a:lnTo>
                    <a:pt x="2095" y="25"/>
                  </a:lnTo>
                  <a:lnTo>
                    <a:pt x="1925" y="1"/>
                  </a:lnTo>
                  <a:lnTo>
                    <a:pt x="1730" y="1"/>
                  </a:lnTo>
                  <a:lnTo>
                    <a:pt x="1559" y="1"/>
                  </a:lnTo>
                  <a:lnTo>
                    <a:pt x="1389" y="25"/>
                  </a:lnTo>
                  <a:lnTo>
                    <a:pt x="1218" y="74"/>
                  </a:lnTo>
                  <a:lnTo>
                    <a:pt x="1072" y="147"/>
                  </a:lnTo>
                  <a:lnTo>
                    <a:pt x="902" y="220"/>
                  </a:lnTo>
                  <a:lnTo>
                    <a:pt x="756" y="317"/>
                  </a:lnTo>
                  <a:lnTo>
                    <a:pt x="634" y="415"/>
                  </a:lnTo>
                  <a:lnTo>
                    <a:pt x="512" y="537"/>
                  </a:lnTo>
                  <a:lnTo>
                    <a:pt x="390" y="658"/>
                  </a:lnTo>
                  <a:lnTo>
                    <a:pt x="293" y="804"/>
                  </a:lnTo>
                  <a:lnTo>
                    <a:pt x="195" y="951"/>
                  </a:lnTo>
                  <a:lnTo>
                    <a:pt x="122" y="1097"/>
                  </a:lnTo>
                  <a:lnTo>
                    <a:pt x="74" y="1267"/>
                  </a:lnTo>
                  <a:lnTo>
                    <a:pt x="25" y="1462"/>
                  </a:lnTo>
                  <a:lnTo>
                    <a:pt x="25" y="1462"/>
                  </a:lnTo>
                  <a:lnTo>
                    <a:pt x="1" y="1633"/>
                  </a:lnTo>
                  <a:lnTo>
                    <a:pt x="1" y="1803"/>
                  </a:lnTo>
                  <a:lnTo>
                    <a:pt x="1" y="1998"/>
                  </a:lnTo>
                  <a:lnTo>
                    <a:pt x="25" y="2168"/>
                  </a:lnTo>
                  <a:lnTo>
                    <a:pt x="74" y="2339"/>
                  </a:lnTo>
                  <a:lnTo>
                    <a:pt x="147" y="2485"/>
                  </a:lnTo>
                  <a:lnTo>
                    <a:pt x="220" y="2655"/>
                  </a:lnTo>
                  <a:lnTo>
                    <a:pt x="317" y="2777"/>
                  </a:lnTo>
                  <a:lnTo>
                    <a:pt x="415" y="2923"/>
                  </a:lnTo>
                  <a:lnTo>
                    <a:pt x="536" y="3045"/>
                  </a:lnTo>
                  <a:lnTo>
                    <a:pt x="658" y="3167"/>
                  </a:lnTo>
                  <a:lnTo>
                    <a:pt x="804" y="3264"/>
                  </a:lnTo>
                  <a:lnTo>
                    <a:pt x="950" y="3362"/>
                  </a:lnTo>
                  <a:lnTo>
                    <a:pt x="1096" y="3435"/>
                  </a:lnTo>
                  <a:lnTo>
                    <a:pt x="1267" y="3483"/>
                  </a:lnTo>
                  <a:lnTo>
                    <a:pt x="1462" y="3532"/>
                  </a:lnTo>
                  <a:lnTo>
                    <a:pt x="1462" y="3532"/>
                  </a:lnTo>
                  <a:lnTo>
                    <a:pt x="1705" y="3557"/>
                  </a:lnTo>
                  <a:lnTo>
                    <a:pt x="1973" y="3557"/>
                  </a:lnTo>
                  <a:lnTo>
                    <a:pt x="2217" y="3508"/>
                  </a:lnTo>
                  <a:lnTo>
                    <a:pt x="2460" y="3435"/>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0"/>
            <p:cNvSpPr/>
            <p:nvPr/>
          </p:nvSpPr>
          <p:spPr>
            <a:xfrm>
              <a:off x="5233525" y="5255225"/>
              <a:ext cx="89525" cy="89525"/>
            </a:xfrm>
            <a:custGeom>
              <a:avLst/>
              <a:gdLst/>
              <a:ahLst/>
              <a:cxnLst/>
              <a:rect l="l" t="t" r="r" b="b"/>
              <a:pathLst>
                <a:path w="3581" h="3581" fill="none" extrusionOk="0">
                  <a:moveTo>
                    <a:pt x="3215" y="707"/>
                  </a:moveTo>
                  <a:lnTo>
                    <a:pt x="3215" y="707"/>
                  </a:lnTo>
                  <a:lnTo>
                    <a:pt x="3093" y="585"/>
                  </a:lnTo>
                  <a:lnTo>
                    <a:pt x="2972" y="464"/>
                  </a:lnTo>
                  <a:lnTo>
                    <a:pt x="2850" y="342"/>
                  </a:lnTo>
                  <a:lnTo>
                    <a:pt x="2679" y="244"/>
                  </a:lnTo>
                  <a:lnTo>
                    <a:pt x="2679" y="244"/>
                  </a:lnTo>
                  <a:lnTo>
                    <a:pt x="2533" y="171"/>
                  </a:lnTo>
                  <a:lnTo>
                    <a:pt x="2363" y="98"/>
                  </a:lnTo>
                  <a:lnTo>
                    <a:pt x="2192" y="50"/>
                  </a:lnTo>
                  <a:lnTo>
                    <a:pt x="2022" y="25"/>
                  </a:lnTo>
                  <a:lnTo>
                    <a:pt x="1851" y="1"/>
                  </a:lnTo>
                  <a:lnTo>
                    <a:pt x="1681" y="25"/>
                  </a:lnTo>
                  <a:lnTo>
                    <a:pt x="1510" y="25"/>
                  </a:lnTo>
                  <a:lnTo>
                    <a:pt x="1340" y="74"/>
                  </a:lnTo>
                  <a:lnTo>
                    <a:pt x="1169" y="123"/>
                  </a:lnTo>
                  <a:lnTo>
                    <a:pt x="1023" y="196"/>
                  </a:lnTo>
                  <a:lnTo>
                    <a:pt x="877" y="269"/>
                  </a:lnTo>
                  <a:lnTo>
                    <a:pt x="731" y="366"/>
                  </a:lnTo>
                  <a:lnTo>
                    <a:pt x="585" y="488"/>
                  </a:lnTo>
                  <a:lnTo>
                    <a:pt x="463" y="610"/>
                  </a:lnTo>
                  <a:lnTo>
                    <a:pt x="341" y="731"/>
                  </a:lnTo>
                  <a:lnTo>
                    <a:pt x="244" y="902"/>
                  </a:lnTo>
                  <a:lnTo>
                    <a:pt x="244" y="902"/>
                  </a:lnTo>
                  <a:lnTo>
                    <a:pt x="171" y="1048"/>
                  </a:lnTo>
                  <a:lnTo>
                    <a:pt x="98" y="1219"/>
                  </a:lnTo>
                  <a:lnTo>
                    <a:pt x="49" y="1389"/>
                  </a:lnTo>
                  <a:lnTo>
                    <a:pt x="25" y="1560"/>
                  </a:lnTo>
                  <a:lnTo>
                    <a:pt x="0" y="1730"/>
                  </a:lnTo>
                  <a:lnTo>
                    <a:pt x="0" y="1900"/>
                  </a:lnTo>
                  <a:lnTo>
                    <a:pt x="25" y="2071"/>
                  </a:lnTo>
                  <a:lnTo>
                    <a:pt x="73" y="2241"/>
                  </a:lnTo>
                  <a:lnTo>
                    <a:pt x="122" y="2412"/>
                  </a:lnTo>
                  <a:lnTo>
                    <a:pt x="195" y="2558"/>
                  </a:lnTo>
                  <a:lnTo>
                    <a:pt x="268" y="2729"/>
                  </a:lnTo>
                  <a:lnTo>
                    <a:pt x="366" y="2850"/>
                  </a:lnTo>
                  <a:lnTo>
                    <a:pt x="463" y="2996"/>
                  </a:lnTo>
                  <a:lnTo>
                    <a:pt x="609" y="3118"/>
                  </a:lnTo>
                  <a:lnTo>
                    <a:pt x="731" y="3240"/>
                  </a:lnTo>
                  <a:lnTo>
                    <a:pt x="901" y="3337"/>
                  </a:lnTo>
                  <a:lnTo>
                    <a:pt x="901" y="3337"/>
                  </a:lnTo>
                  <a:lnTo>
                    <a:pt x="1048" y="3410"/>
                  </a:lnTo>
                  <a:lnTo>
                    <a:pt x="1218" y="3484"/>
                  </a:lnTo>
                  <a:lnTo>
                    <a:pt x="1389" y="3532"/>
                  </a:lnTo>
                  <a:lnTo>
                    <a:pt x="1559" y="3557"/>
                  </a:lnTo>
                  <a:lnTo>
                    <a:pt x="1730" y="3581"/>
                  </a:lnTo>
                  <a:lnTo>
                    <a:pt x="1900" y="3581"/>
                  </a:lnTo>
                  <a:lnTo>
                    <a:pt x="2071" y="3557"/>
                  </a:lnTo>
                  <a:lnTo>
                    <a:pt x="2241" y="3508"/>
                  </a:lnTo>
                  <a:lnTo>
                    <a:pt x="2411" y="3459"/>
                  </a:lnTo>
                  <a:lnTo>
                    <a:pt x="2558" y="3410"/>
                  </a:lnTo>
                  <a:lnTo>
                    <a:pt x="2704" y="3313"/>
                  </a:lnTo>
                  <a:lnTo>
                    <a:pt x="2850" y="3216"/>
                  </a:lnTo>
                  <a:lnTo>
                    <a:pt x="2996" y="3118"/>
                  </a:lnTo>
                  <a:lnTo>
                    <a:pt x="3118" y="2996"/>
                  </a:lnTo>
                  <a:lnTo>
                    <a:pt x="3240" y="2850"/>
                  </a:lnTo>
                  <a:lnTo>
                    <a:pt x="3337" y="2704"/>
                  </a:lnTo>
                  <a:lnTo>
                    <a:pt x="3337" y="2704"/>
                  </a:lnTo>
                  <a:lnTo>
                    <a:pt x="3459" y="2412"/>
                  </a:lnTo>
                  <a:lnTo>
                    <a:pt x="3532" y="2144"/>
                  </a:lnTo>
                  <a:lnTo>
                    <a:pt x="3581" y="1852"/>
                  </a:lnTo>
                  <a:lnTo>
                    <a:pt x="3556" y="156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0"/>
            <p:cNvSpPr/>
            <p:nvPr/>
          </p:nvSpPr>
          <p:spPr>
            <a:xfrm>
              <a:off x="5453325" y="5382475"/>
              <a:ext cx="88925" cy="88325"/>
            </a:xfrm>
            <a:custGeom>
              <a:avLst/>
              <a:gdLst/>
              <a:ahLst/>
              <a:cxnLst/>
              <a:rect l="l" t="t" r="r" b="b"/>
              <a:pathLst>
                <a:path w="3557" h="3533" fill="none" extrusionOk="0">
                  <a:moveTo>
                    <a:pt x="1389" y="1"/>
                  </a:moveTo>
                  <a:lnTo>
                    <a:pt x="1389" y="1"/>
                  </a:lnTo>
                  <a:lnTo>
                    <a:pt x="1194" y="50"/>
                  </a:lnTo>
                  <a:lnTo>
                    <a:pt x="999" y="147"/>
                  </a:lnTo>
                  <a:lnTo>
                    <a:pt x="804" y="245"/>
                  </a:lnTo>
                  <a:lnTo>
                    <a:pt x="634" y="366"/>
                  </a:lnTo>
                  <a:lnTo>
                    <a:pt x="634" y="366"/>
                  </a:lnTo>
                  <a:lnTo>
                    <a:pt x="488" y="488"/>
                  </a:lnTo>
                  <a:lnTo>
                    <a:pt x="390" y="634"/>
                  </a:lnTo>
                  <a:lnTo>
                    <a:pt x="268" y="780"/>
                  </a:lnTo>
                  <a:lnTo>
                    <a:pt x="195" y="926"/>
                  </a:lnTo>
                  <a:lnTo>
                    <a:pt x="122" y="1073"/>
                  </a:lnTo>
                  <a:lnTo>
                    <a:pt x="74" y="1243"/>
                  </a:lnTo>
                  <a:lnTo>
                    <a:pt x="25" y="1414"/>
                  </a:lnTo>
                  <a:lnTo>
                    <a:pt x="0" y="1584"/>
                  </a:lnTo>
                  <a:lnTo>
                    <a:pt x="0" y="1755"/>
                  </a:lnTo>
                  <a:lnTo>
                    <a:pt x="0" y="1925"/>
                  </a:lnTo>
                  <a:lnTo>
                    <a:pt x="25" y="2096"/>
                  </a:lnTo>
                  <a:lnTo>
                    <a:pt x="74" y="2266"/>
                  </a:lnTo>
                  <a:lnTo>
                    <a:pt x="122" y="2412"/>
                  </a:lnTo>
                  <a:lnTo>
                    <a:pt x="195" y="2583"/>
                  </a:lnTo>
                  <a:lnTo>
                    <a:pt x="293" y="2729"/>
                  </a:lnTo>
                  <a:lnTo>
                    <a:pt x="415" y="2875"/>
                  </a:lnTo>
                  <a:lnTo>
                    <a:pt x="415" y="2875"/>
                  </a:lnTo>
                  <a:lnTo>
                    <a:pt x="536" y="3021"/>
                  </a:lnTo>
                  <a:lnTo>
                    <a:pt x="658" y="3143"/>
                  </a:lnTo>
                  <a:lnTo>
                    <a:pt x="804" y="3240"/>
                  </a:lnTo>
                  <a:lnTo>
                    <a:pt x="950" y="3313"/>
                  </a:lnTo>
                  <a:lnTo>
                    <a:pt x="1121" y="3386"/>
                  </a:lnTo>
                  <a:lnTo>
                    <a:pt x="1267" y="3459"/>
                  </a:lnTo>
                  <a:lnTo>
                    <a:pt x="1437" y="3484"/>
                  </a:lnTo>
                  <a:lnTo>
                    <a:pt x="1608" y="3508"/>
                  </a:lnTo>
                  <a:lnTo>
                    <a:pt x="1778" y="3532"/>
                  </a:lnTo>
                  <a:lnTo>
                    <a:pt x="1949" y="3508"/>
                  </a:lnTo>
                  <a:lnTo>
                    <a:pt x="2119" y="3484"/>
                  </a:lnTo>
                  <a:lnTo>
                    <a:pt x="2290" y="3435"/>
                  </a:lnTo>
                  <a:lnTo>
                    <a:pt x="2460" y="3386"/>
                  </a:lnTo>
                  <a:lnTo>
                    <a:pt x="2606" y="3313"/>
                  </a:lnTo>
                  <a:lnTo>
                    <a:pt x="2777" y="3216"/>
                  </a:lnTo>
                  <a:lnTo>
                    <a:pt x="2923" y="3118"/>
                  </a:lnTo>
                  <a:lnTo>
                    <a:pt x="2923" y="3118"/>
                  </a:lnTo>
                  <a:lnTo>
                    <a:pt x="3045" y="2997"/>
                  </a:lnTo>
                  <a:lnTo>
                    <a:pt x="3167" y="2851"/>
                  </a:lnTo>
                  <a:lnTo>
                    <a:pt x="3264" y="2704"/>
                  </a:lnTo>
                  <a:lnTo>
                    <a:pt x="3361" y="2558"/>
                  </a:lnTo>
                  <a:lnTo>
                    <a:pt x="3435" y="2412"/>
                  </a:lnTo>
                  <a:lnTo>
                    <a:pt x="3483" y="2242"/>
                  </a:lnTo>
                  <a:lnTo>
                    <a:pt x="3532" y="2071"/>
                  </a:lnTo>
                  <a:lnTo>
                    <a:pt x="3556" y="1901"/>
                  </a:lnTo>
                  <a:lnTo>
                    <a:pt x="3556" y="1730"/>
                  </a:lnTo>
                  <a:lnTo>
                    <a:pt x="3556" y="1560"/>
                  </a:lnTo>
                  <a:lnTo>
                    <a:pt x="3532" y="1389"/>
                  </a:lnTo>
                  <a:lnTo>
                    <a:pt x="3483" y="1219"/>
                  </a:lnTo>
                  <a:lnTo>
                    <a:pt x="3410" y="1048"/>
                  </a:lnTo>
                  <a:lnTo>
                    <a:pt x="3337" y="902"/>
                  </a:lnTo>
                  <a:lnTo>
                    <a:pt x="3264" y="756"/>
                  </a:lnTo>
                  <a:lnTo>
                    <a:pt x="3142" y="610"/>
                  </a:lnTo>
                  <a:lnTo>
                    <a:pt x="3142" y="610"/>
                  </a:lnTo>
                  <a:lnTo>
                    <a:pt x="2972" y="415"/>
                  </a:lnTo>
                  <a:lnTo>
                    <a:pt x="2753" y="245"/>
                  </a:lnTo>
                  <a:lnTo>
                    <a:pt x="2533" y="123"/>
                  </a:lnTo>
                  <a:lnTo>
                    <a:pt x="2314" y="5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0"/>
            <p:cNvSpPr/>
            <p:nvPr/>
          </p:nvSpPr>
          <p:spPr>
            <a:xfrm>
              <a:off x="5682875" y="5188875"/>
              <a:ext cx="88925" cy="89525"/>
            </a:xfrm>
            <a:custGeom>
              <a:avLst/>
              <a:gdLst/>
              <a:ahLst/>
              <a:cxnLst/>
              <a:rect l="l" t="t" r="r" b="b"/>
              <a:pathLst>
                <a:path w="3557" h="3581" fill="none" extrusionOk="0">
                  <a:moveTo>
                    <a:pt x="0" y="2022"/>
                  </a:moveTo>
                  <a:lnTo>
                    <a:pt x="0" y="2022"/>
                  </a:lnTo>
                  <a:lnTo>
                    <a:pt x="25" y="2216"/>
                  </a:lnTo>
                  <a:lnTo>
                    <a:pt x="98" y="2411"/>
                  </a:lnTo>
                  <a:lnTo>
                    <a:pt x="98" y="2411"/>
                  </a:lnTo>
                  <a:lnTo>
                    <a:pt x="171" y="2557"/>
                  </a:lnTo>
                  <a:lnTo>
                    <a:pt x="244" y="2728"/>
                  </a:lnTo>
                  <a:lnTo>
                    <a:pt x="341" y="2874"/>
                  </a:lnTo>
                  <a:lnTo>
                    <a:pt x="463" y="2996"/>
                  </a:lnTo>
                  <a:lnTo>
                    <a:pt x="585" y="3118"/>
                  </a:lnTo>
                  <a:lnTo>
                    <a:pt x="707" y="3239"/>
                  </a:lnTo>
                  <a:lnTo>
                    <a:pt x="853" y="3337"/>
                  </a:lnTo>
                  <a:lnTo>
                    <a:pt x="999" y="3410"/>
                  </a:lnTo>
                  <a:lnTo>
                    <a:pt x="1169" y="3483"/>
                  </a:lnTo>
                  <a:lnTo>
                    <a:pt x="1340" y="3532"/>
                  </a:lnTo>
                  <a:lnTo>
                    <a:pt x="1510" y="3556"/>
                  </a:lnTo>
                  <a:lnTo>
                    <a:pt x="1681" y="3580"/>
                  </a:lnTo>
                  <a:lnTo>
                    <a:pt x="1851" y="3580"/>
                  </a:lnTo>
                  <a:lnTo>
                    <a:pt x="2022" y="3556"/>
                  </a:lnTo>
                  <a:lnTo>
                    <a:pt x="2192" y="3532"/>
                  </a:lnTo>
                  <a:lnTo>
                    <a:pt x="2363" y="3459"/>
                  </a:lnTo>
                  <a:lnTo>
                    <a:pt x="2363" y="3459"/>
                  </a:lnTo>
                  <a:lnTo>
                    <a:pt x="2533" y="3410"/>
                  </a:lnTo>
                  <a:lnTo>
                    <a:pt x="2704" y="3312"/>
                  </a:lnTo>
                  <a:lnTo>
                    <a:pt x="2850" y="3215"/>
                  </a:lnTo>
                  <a:lnTo>
                    <a:pt x="2972" y="3093"/>
                  </a:lnTo>
                  <a:lnTo>
                    <a:pt x="3093" y="2971"/>
                  </a:lnTo>
                  <a:lnTo>
                    <a:pt x="3215" y="2850"/>
                  </a:lnTo>
                  <a:lnTo>
                    <a:pt x="3288" y="2704"/>
                  </a:lnTo>
                  <a:lnTo>
                    <a:pt x="3386" y="2557"/>
                  </a:lnTo>
                  <a:lnTo>
                    <a:pt x="3434" y="2387"/>
                  </a:lnTo>
                  <a:lnTo>
                    <a:pt x="3483" y="2216"/>
                  </a:lnTo>
                  <a:lnTo>
                    <a:pt x="3532" y="2070"/>
                  </a:lnTo>
                  <a:lnTo>
                    <a:pt x="3556" y="1875"/>
                  </a:lnTo>
                  <a:lnTo>
                    <a:pt x="3556" y="1705"/>
                  </a:lnTo>
                  <a:lnTo>
                    <a:pt x="3532" y="1534"/>
                  </a:lnTo>
                  <a:lnTo>
                    <a:pt x="3507" y="1364"/>
                  </a:lnTo>
                  <a:lnTo>
                    <a:pt x="3434" y="1194"/>
                  </a:lnTo>
                  <a:lnTo>
                    <a:pt x="3434" y="1194"/>
                  </a:lnTo>
                  <a:lnTo>
                    <a:pt x="3361" y="1023"/>
                  </a:lnTo>
                  <a:lnTo>
                    <a:pt x="3288" y="853"/>
                  </a:lnTo>
                  <a:lnTo>
                    <a:pt x="3191" y="706"/>
                  </a:lnTo>
                  <a:lnTo>
                    <a:pt x="3069" y="585"/>
                  </a:lnTo>
                  <a:lnTo>
                    <a:pt x="2947" y="463"/>
                  </a:lnTo>
                  <a:lnTo>
                    <a:pt x="2825" y="341"/>
                  </a:lnTo>
                  <a:lnTo>
                    <a:pt x="2679" y="268"/>
                  </a:lnTo>
                  <a:lnTo>
                    <a:pt x="2533" y="171"/>
                  </a:lnTo>
                  <a:lnTo>
                    <a:pt x="2363" y="122"/>
                  </a:lnTo>
                  <a:lnTo>
                    <a:pt x="2192" y="73"/>
                  </a:lnTo>
                  <a:lnTo>
                    <a:pt x="2022" y="24"/>
                  </a:lnTo>
                  <a:lnTo>
                    <a:pt x="1851" y="24"/>
                  </a:lnTo>
                  <a:lnTo>
                    <a:pt x="1681" y="0"/>
                  </a:lnTo>
                  <a:lnTo>
                    <a:pt x="1510" y="24"/>
                  </a:lnTo>
                  <a:lnTo>
                    <a:pt x="1340" y="73"/>
                  </a:lnTo>
                  <a:lnTo>
                    <a:pt x="1169" y="122"/>
                  </a:lnTo>
                  <a:lnTo>
                    <a:pt x="1169" y="122"/>
                  </a:lnTo>
                  <a:lnTo>
                    <a:pt x="974" y="195"/>
                  </a:lnTo>
                  <a:lnTo>
                    <a:pt x="804" y="292"/>
                  </a:lnTo>
                  <a:lnTo>
                    <a:pt x="658" y="390"/>
                  </a:lnTo>
                  <a:lnTo>
                    <a:pt x="512" y="512"/>
                  </a:lnTo>
                  <a:lnTo>
                    <a:pt x="390" y="658"/>
                  </a:lnTo>
                  <a:lnTo>
                    <a:pt x="293" y="804"/>
                  </a:lnTo>
                  <a:lnTo>
                    <a:pt x="195" y="950"/>
                  </a:lnTo>
                  <a:lnTo>
                    <a:pt x="122" y="112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0"/>
            <p:cNvSpPr/>
            <p:nvPr/>
          </p:nvSpPr>
          <p:spPr>
            <a:xfrm>
              <a:off x="5411925" y="5110925"/>
              <a:ext cx="188775" cy="189400"/>
            </a:xfrm>
            <a:custGeom>
              <a:avLst/>
              <a:gdLst/>
              <a:ahLst/>
              <a:cxnLst/>
              <a:rect l="l" t="t" r="r" b="b"/>
              <a:pathLst>
                <a:path w="7551" h="7576" fill="none" extrusionOk="0">
                  <a:moveTo>
                    <a:pt x="0" y="3776"/>
                  </a:moveTo>
                  <a:lnTo>
                    <a:pt x="0" y="3776"/>
                  </a:lnTo>
                  <a:lnTo>
                    <a:pt x="25" y="3410"/>
                  </a:lnTo>
                  <a:lnTo>
                    <a:pt x="73" y="3021"/>
                  </a:lnTo>
                  <a:lnTo>
                    <a:pt x="171" y="2655"/>
                  </a:lnTo>
                  <a:lnTo>
                    <a:pt x="293" y="2314"/>
                  </a:lnTo>
                  <a:lnTo>
                    <a:pt x="463" y="1973"/>
                  </a:lnTo>
                  <a:lnTo>
                    <a:pt x="658" y="1681"/>
                  </a:lnTo>
                  <a:lnTo>
                    <a:pt x="877" y="1389"/>
                  </a:lnTo>
                  <a:lnTo>
                    <a:pt x="1121" y="1121"/>
                  </a:lnTo>
                  <a:lnTo>
                    <a:pt x="1389" y="877"/>
                  </a:lnTo>
                  <a:lnTo>
                    <a:pt x="1656" y="658"/>
                  </a:lnTo>
                  <a:lnTo>
                    <a:pt x="1973" y="463"/>
                  </a:lnTo>
                  <a:lnTo>
                    <a:pt x="2314" y="293"/>
                  </a:lnTo>
                  <a:lnTo>
                    <a:pt x="2655" y="171"/>
                  </a:lnTo>
                  <a:lnTo>
                    <a:pt x="3020" y="74"/>
                  </a:lnTo>
                  <a:lnTo>
                    <a:pt x="3386" y="25"/>
                  </a:lnTo>
                  <a:lnTo>
                    <a:pt x="3775" y="1"/>
                  </a:lnTo>
                  <a:lnTo>
                    <a:pt x="3775" y="1"/>
                  </a:lnTo>
                  <a:lnTo>
                    <a:pt x="4165" y="25"/>
                  </a:lnTo>
                  <a:lnTo>
                    <a:pt x="4555" y="74"/>
                  </a:lnTo>
                  <a:lnTo>
                    <a:pt x="4896" y="171"/>
                  </a:lnTo>
                  <a:lnTo>
                    <a:pt x="5261" y="293"/>
                  </a:lnTo>
                  <a:lnTo>
                    <a:pt x="5578" y="463"/>
                  </a:lnTo>
                  <a:lnTo>
                    <a:pt x="5894" y="658"/>
                  </a:lnTo>
                  <a:lnTo>
                    <a:pt x="6186" y="877"/>
                  </a:lnTo>
                  <a:lnTo>
                    <a:pt x="6454" y="1121"/>
                  </a:lnTo>
                  <a:lnTo>
                    <a:pt x="6698" y="1389"/>
                  </a:lnTo>
                  <a:lnTo>
                    <a:pt x="6917" y="1681"/>
                  </a:lnTo>
                  <a:lnTo>
                    <a:pt x="7112" y="1973"/>
                  </a:lnTo>
                  <a:lnTo>
                    <a:pt x="7258" y="2314"/>
                  </a:lnTo>
                  <a:lnTo>
                    <a:pt x="7404" y="2655"/>
                  </a:lnTo>
                  <a:lnTo>
                    <a:pt x="7477" y="3021"/>
                  </a:lnTo>
                  <a:lnTo>
                    <a:pt x="7550" y="3410"/>
                  </a:lnTo>
                  <a:lnTo>
                    <a:pt x="7550" y="3776"/>
                  </a:lnTo>
                  <a:lnTo>
                    <a:pt x="7550" y="3776"/>
                  </a:lnTo>
                  <a:lnTo>
                    <a:pt x="7550" y="4165"/>
                  </a:lnTo>
                  <a:lnTo>
                    <a:pt x="7477" y="4555"/>
                  </a:lnTo>
                  <a:lnTo>
                    <a:pt x="7404" y="4920"/>
                  </a:lnTo>
                  <a:lnTo>
                    <a:pt x="7258" y="5261"/>
                  </a:lnTo>
                  <a:lnTo>
                    <a:pt x="7112" y="5578"/>
                  </a:lnTo>
                  <a:lnTo>
                    <a:pt x="6917" y="5895"/>
                  </a:lnTo>
                  <a:lnTo>
                    <a:pt x="6698" y="6187"/>
                  </a:lnTo>
                  <a:lnTo>
                    <a:pt x="6454" y="6455"/>
                  </a:lnTo>
                  <a:lnTo>
                    <a:pt x="6186" y="6698"/>
                  </a:lnTo>
                  <a:lnTo>
                    <a:pt x="5894" y="6917"/>
                  </a:lnTo>
                  <a:lnTo>
                    <a:pt x="5578" y="7112"/>
                  </a:lnTo>
                  <a:lnTo>
                    <a:pt x="5261" y="7258"/>
                  </a:lnTo>
                  <a:lnTo>
                    <a:pt x="4896" y="7405"/>
                  </a:lnTo>
                  <a:lnTo>
                    <a:pt x="4555" y="7478"/>
                  </a:lnTo>
                  <a:lnTo>
                    <a:pt x="4165" y="7551"/>
                  </a:lnTo>
                  <a:lnTo>
                    <a:pt x="3775" y="7575"/>
                  </a:lnTo>
                  <a:lnTo>
                    <a:pt x="3775" y="7575"/>
                  </a:lnTo>
                  <a:lnTo>
                    <a:pt x="3386" y="7551"/>
                  </a:lnTo>
                  <a:lnTo>
                    <a:pt x="3020" y="7478"/>
                  </a:lnTo>
                  <a:lnTo>
                    <a:pt x="2655" y="7405"/>
                  </a:lnTo>
                  <a:lnTo>
                    <a:pt x="2314" y="7258"/>
                  </a:lnTo>
                  <a:lnTo>
                    <a:pt x="1973" y="7112"/>
                  </a:lnTo>
                  <a:lnTo>
                    <a:pt x="1656" y="6917"/>
                  </a:lnTo>
                  <a:lnTo>
                    <a:pt x="1389" y="6698"/>
                  </a:lnTo>
                  <a:lnTo>
                    <a:pt x="1121" y="6455"/>
                  </a:lnTo>
                  <a:lnTo>
                    <a:pt x="877" y="6187"/>
                  </a:lnTo>
                  <a:lnTo>
                    <a:pt x="658" y="5895"/>
                  </a:lnTo>
                  <a:lnTo>
                    <a:pt x="463" y="5578"/>
                  </a:lnTo>
                  <a:lnTo>
                    <a:pt x="293" y="5261"/>
                  </a:lnTo>
                  <a:lnTo>
                    <a:pt x="171" y="4920"/>
                  </a:lnTo>
                  <a:lnTo>
                    <a:pt x="73" y="4555"/>
                  </a:lnTo>
                  <a:lnTo>
                    <a:pt x="25" y="4165"/>
                  </a:lnTo>
                  <a:lnTo>
                    <a:pt x="0" y="3776"/>
                  </a:lnTo>
                  <a:lnTo>
                    <a:pt x="0" y="3776"/>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0"/>
            <p:cNvSpPr/>
            <p:nvPr/>
          </p:nvSpPr>
          <p:spPr>
            <a:xfrm>
              <a:off x="5367475" y="5025075"/>
              <a:ext cx="81600" cy="105975"/>
            </a:xfrm>
            <a:custGeom>
              <a:avLst/>
              <a:gdLst/>
              <a:ahLst/>
              <a:cxnLst/>
              <a:rect l="l" t="t" r="r" b="b"/>
              <a:pathLst>
                <a:path w="3264" h="4239" fill="none" extrusionOk="0">
                  <a:moveTo>
                    <a:pt x="0" y="1"/>
                  </a:moveTo>
                  <a:lnTo>
                    <a:pt x="3264" y="4238"/>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0"/>
            <p:cNvSpPr/>
            <p:nvPr/>
          </p:nvSpPr>
          <p:spPr>
            <a:xfrm>
              <a:off x="5567800" y="4999500"/>
              <a:ext cx="115100" cy="133975"/>
            </a:xfrm>
            <a:custGeom>
              <a:avLst/>
              <a:gdLst/>
              <a:ahLst/>
              <a:cxnLst/>
              <a:rect l="l" t="t" r="r" b="b"/>
              <a:pathLst>
                <a:path w="4604" h="5359" fill="none" extrusionOk="0">
                  <a:moveTo>
                    <a:pt x="0" y="5359"/>
                  </a:moveTo>
                  <a:lnTo>
                    <a:pt x="4603"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0"/>
            <p:cNvSpPr/>
            <p:nvPr/>
          </p:nvSpPr>
          <p:spPr>
            <a:xfrm>
              <a:off x="5600075" y="5217475"/>
              <a:ext cx="127275" cy="16475"/>
            </a:xfrm>
            <a:custGeom>
              <a:avLst/>
              <a:gdLst/>
              <a:ahLst/>
              <a:cxnLst/>
              <a:rect l="l" t="t" r="r" b="b"/>
              <a:pathLst>
                <a:path w="5091" h="659" fill="none" extrusionOk="0">
                  <a:moveTo>
                    <a:pt x="5090" y="658"/>
                  </a:moveTo>
                  <a:lnTo>
                    <a:pt x="0"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0"/>
            <p:cNvSpPr/>
            <p:nvPr/>
          </p:nvSpPr>
          <p:spPr>
            <a:xfrm>
              <a:off x="5497775" y="5299675"/>
              <a:ext cx="4900" cy="126675"/>
            </a:xfrm>
            <a:custGeom>
              <a:avLst/>
              <a:gdLst/>
              <a:ahLst/>
              <a:cxnLst/>
              <a:rect l="l" t="t" r="r" b="b"/>
              <a:pathLst>
                <a:path w="196" h="5067" fill="none" extrusionOk="0">
                  <a:moveTo>
                    <a:pt x="0" y="5067"/>
                  </a:moveTo>
                  <a:lnTo>
                    <a:pt x="195"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0"/>
            <p:cNvSpPr/>
            <p:nvPr/>
          </p:nvSpPr>
          <p:spPr>
            <a:xfrm>
              <a:off x="5277975" y="5241825"/>
              <a:ext cx="141275" cy="58500"/>
            </a:xfrm>
            <a:custGeom>
              <a:avLst/>
              <a:gdLst/>
              <a:ahLst/>
              <a:cxnLst/>
              <a:rect l="l" t="t" r="r" b="b"/>
              <a:pathLst>
                <a:path w="5651" h="2340" fill="none" extrusionOk="0">
                  <a:moveTo>
                    <a:pt x="0" y="2339"/>
                  </a:moveTo>
                  <a:lnTo>
                    <a:pt x="565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 name="Picture 8">
            <a:extLst>
              <a:ext uri="{FF2B5EF4-FFF2-40B4-BE49-F238E27FC236}">
                <a16:creationId xmlns:a16="http://schemas.microsoft.com/office/drawing/2014/main" id="{42C5F24F-26BF-6F10-A7BF-B67C78E02CCF}"/>
              </a:ext>
            </a:extLst>
          </p:cNvPr>
          <p:cNvPicPr>
            <a:picLocks noChangeAspect="1"/>
          </p:cNvPicPr>
          <p:nvPr/>
        </p:nvPicPr>
        <p:blipFill>
          <a:blip r:embed="rId13"/>
          <a:stretch>
            <a:fillRect/>
          </a:stretch>
        </p:blipFill>
        <p:spPr>
          <a:xfrm>
            <a:off x="6062689" y="1089995"/>
            <a:ext cx="2676907" cy="1405376"/>
          </a:xfrm>
          <a:prstGeom prst="rect">
            <a:avLst/>
          </a:prstGeom>
        </p:spPr>
      </p:pic>
      <p:pic>
        <p:nvPicPr>
          <p:cNvPr id="10" name="Picture 9">
            <a:extLst>
              <a:ext uri="{FF2B5EF4-FFF2-40B4-BE49-F238E27FC236}">
                <a16:creationId xmlns:a16="http://schemas.microsoft.com/office/drawing/2014/main" id="{E16DABA9-990E-AF0D-6154-245451608794}"/>
              </a:ext>
            </a:extLst>
          </p:cNvPr>
          <p:cNvPicPr>
            <a:picLocks noChangeAspect="1"/>
          </p:cNvPicPr>
          <p:nvPr/>
        </p:nvPicPr>
        <p:blipFill>
          <a:blip r:embed="rId14"/>
          <a:stretch>
            <a:fillRect/>
          </a:stretch>
        </p:blipFill>
        <p:spPr>
          <a:xfrm>
            <a:off x="6062689" y="2840469"/>
            <a:ext cx="2676907" cy="140537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993B8D76-409C-2C9A-001F-3889E09293D6}"/>
              </a:ext>
            </a:extLst>
          </p:cNvPr>
          <p:cNvGraphicFramePr/>
          <p:nvPr>
            <p:extLst>
              <p:ext uri="{D42A27DB-BD31-4B8C-83A1-F6EECF244321}">
                <p14:modId xmlns:p14="http://schemas.microsoft.com/office/powerpoint/2010/main" val="707374953"/>
              </p:ext>
            </p:extLst>
          </p:nvPr>
        </p:nvGraphicFramePr>
        <p:xfrm>
          <a:off x="883124" y="441188"/>
          <a:ext cx="6392174" cy="8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 name="Diagram 1">
            <a:extLst>
              <a:ext uri="{FF2B5EF4-FFF2-40B4-BE49-F238E27FC236}">
                <a16:creationId xmlns:a16="http://schemas.microsoft.com/office/drawing/2014/main" id="{CB31C6E3-2093-2FE8-F62E-BF7B844FE063}"/>
              </a:ext>
            </a:extLst>
          </p:cNvPr>
          <p:cNvGraphicFramePr/>
          <p:nvPr>
            <p:extLst>
              <p:ext uri="{D42A27DB-BD31-4B8C-83A1-F6EECF244321}">
                <p14:modId xmlns:p14="http://schemas.microsoft.com/office/powerpoint/2010/main" val="1661665000"/>
              </p:ext>
            </p:extLst>
          </p:nvPr>
        </p:nvGraphicFramePr>
        <p:xfrm>
          <a:off x="232913" y="1424275"/>
          <a:ext cx="8678174" cy="32780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 name="Picture 3">
            <a:extLst>
              <a:ext uri="{FF2B5EF4-FFF2-40B4-BE49-F238E27FC236}">
                <a16:creationId xmlns:a16="http://schemas.microsoft.com/office/drawing/2014/main" id="{D2850D1E-E124-C65F-343C-D0C2AC8B8F7B}"/>
              </a:ext>
            </a:extLst>
          </p:cNvPr>
          <p:cNvPicPr>
            <a:picLocks noChangeAspect="1"/>
          </p:cNvPicPr>
          <p:nvPr/>
        </p:nvPicPr>
        <p:blipFill>
          <a:blip r:embed="rId13"/>
          <a:stretch>
            <a:fillRect/>
          </a:stretch>
        </p:blipFill>
        <p:spPr>
          <a:xfrm>
            <a:off x="658746" y="3208530"/>
            <a:ext cx="2502444" cy="1495363"/>
          </a:xfrm>
          <a:prstGeom prst="rect">
            <a:avLst/>
          </a:prstGeom>
        </p:spPr>
      </p:pic>
      <p:pic>
        <p:nvPicPr>
          <p:cNvPr id="6" name="Picture 5">
            <a:extLst>
              <a:ext uri="{FF2B5EF4-FFF2-40B4-BE49-F238E27FC236}">
                <a16:creationId xmlns:a16="http://schemas.microsoft.com/office/drawing/2014/main" id="{26D26E92-D908-E4A9-DA5C-5B50F459E1B0}"/>
              </a:ext>
            </a:extLst>
          </p:cNvPr>
          <p:cNvPicPr>
            <a:picLocks noChangeAspect="1"/>
          </p:cNvPicPr>
          <p:nvPr/>
        </p:nvPicPr>
        <p:blipFill>
          <a:blip r:embed="rId14"/>
          <a:stretch>
            <a:fillRect/>
          </a:stretch>
        </p:blipFill>
        <p:spPr>
          <a:xfrm>
            <a:off x="5982812" y="3208531"/>
            <a:ext cx="2502442" cy="149536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ED5E3FD-B5B2-4196-34E9-404AB9C46A6B}"/>
              </a:ext>
            </a:extLst>
          </p:cNvPr>
          <p:cNvGraphicFramePr/>
          <p:nvPr>
            <p:extLst>
              <p:ext uri="{D42A27DB-BD31-4B8C-83A1-F6EECF244321}">
                <p14:modId xmlns:p14="http://schemas.microsoft.com/office/powerpoint/2010/main" val="2151104665"/>
              </p:ext>
            </p:extLst>
          </p:nvPr>
        </p:nvGraphicFramePr>
        <p:xfrm>
          <a:off x="731550" y="556774"/>
          <a:ext cx="2156604" cy="682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8" name="Google Shape;398;p35"/>
          <p:cNvSpPr txBox="1">
            <a:spLocks noGrp="1"/>
          </p:cNvSpPr>
          <p:nvPr>
            <p:ph type="body" idx="1"/>
          </p:nvPr>
        </p:nvSpPr>
        <p:spPr>
          <a:xfrm>
            <a:off x="457200" y="1353059"/>
            <a:ext cx="4977441" cy="35475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Regent Hotel and Resorts features the significance of extraordinary service, hospitality, and guest services in the hospitality area. By underscoring guest delight, giving extraordinary conveniences, and conveying memorable encounters, Regent Hotel and Resorts has hardened its place as a forerunner in the global hospitality industry. Hospitality and guest services have a critical impact on guaranteeing guest joy, creating reliability, and adding to the general outcome of a hotel brand.</a:t>
            </a:r>
          </a:p>
        </p:txBody>
      </p:sp>
      <p:pic>
        <p:nvPicPr>
          <p:cNvPr id="3" name="Picture 2">
            <a:extLst>
              <a:ext uri="{FF2B5EF4-FFF2-40B4-BE49-F238E27FC236}">
                <a16:creationId xmlns:a16="http://schemas.microsoft.com/office/drawing/2014/main" id="{90A53844-E9C8-4504-25E2-D845DA5B0753}"/>
              </a:ext>
            </a:extLst>
          </p:cNvPr>
          <p:cNvPicPr>
            <a:picLocks noChangeAspect="1"/>
          </p:cNvPicPr>
          <p:nvPr/>
        </p:nvPicPr>
        <p:blipFill>
          <a:blip r:embed="rId8"/>
          <a:stretch>
            <a:fillRect/>
          </a:stretch>
        </p:blipFill>
        <p:spPr>
          <a:xfrm>
            <a:off x="5676181" y="1552755"/>
            <a:ext cx="3030757" cy="1423358"/>
          </a:xfrm>
          <a:prstGeom prst="rect">
            <a:avLst/>
          </a:prstGeom>
        </p:spPr>
      </p:pic>
      <p:pic>
        <p:nvPicPr>
          <p:cNvPr id="6" name="Picture 5">
            <a:extLst>
              <a:ext uri="{FF2B5EF4-FFF2-40B4-BE49-F238E27FC236}">
                <a16:creationId xmlns:a16="http://schemas.microsoft.com/office/drawing/2014/main" id="{0BC04076-1BE0-283C-54C3-8C3BBC187C47}"/>
              </a:ext>
            </a:extLst>
          </p:cNvPr>
          <p:cNvPicPr>
            <a:picLocks noChangeAspect="1"/>
          </p:cNvPicPr>
          <p:nvPr/>
        </p:nvPicPr>
        <p:blipFill>
          <a:blip r:embed="rId9"/>
          <a:stretch>
            <a:fillRect/>
          </a:stretch>
        </p:blipFill>
        <p:spPr>
          <a:xfrm>
            <a:off x="5676181" y="3126809"/>
            <a:ext cx="3026375" cy="158321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9A97E43-81CB-6EB5-862F-B1A4755A6382}"/>
              </a:ext>
            </a:extLst>
          </p:cNvPr>
          <p:cNvGraphicFramePr/>
          <p:nvPr>
            <p:extLst>
              <p:ext uri="{D42A27DB-BD31-4B8C-83A1-F6EECF244321}">
                <p14:modId xmlns:p14="http://schemas.microsoft.com/office/powerpoint/2010/main" val="2454500272"/>
              </p:ext>
            </p:extLst>
          </p:nvPr>
        </p:nvGraphicFramePr>
        <p:xfrm>
          <a:off x="1313851" y="375588"/>
          <a:ext cx="2154600" cy="8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6" name="Google Shape;406;p36"/>
          <p:cNvSpPr txBox="1">
            <a:spLocks noGrp="1"/>
          </p:cNvSpPr>
          <p:nvPr>
            <p:ph type="body" idx="1"/>
          </p:nvPr>
        </p:nvSpPr>
        <p:spPr>
          <a:xfrm>
            <a:off x="898847" y="1052899"/>
            <a:ext cx="7379125" cy="35475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Amin, M., Yahya, Z.,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Ismayatim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W.F.A.,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Nasharuddin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S.Z.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Kassim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E., 2013. Service quality dimension and customer satisfaction: An empirical study in the Malaysian hotel industry.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Services Marketing Quarterly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(2), pp.115-125.</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Ariffin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A.A.M.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Maghzi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 2012. A preliminary study on customer expectations of hotel hospitality: Influences of personal and hotel factors.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 pp.191-198.</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Dortyol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I.T.,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Varinli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I.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Kitapci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 2014. How do international tourists perceive hotel quality? An exploratory study of service quality in Antalya tourism region.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26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(3), pp.470-495.</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Duy, N., 2021. Employees’ evaluation and opinion on training system of Regent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Phu</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Quoc during pre-opening phase of the resort.</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Gagić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Tešanović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D.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Jovičić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 2013. The vital components of restaurant quality that affect guest satisfaction. </a:t>
            </a:r>
            <a:r>
              <a:rPr lang="en-US" sz="1200" i="1" kern="100" dirty="0" err="1">
                <a:effectLst/>
                <a:latin typeface="Times New Roman" panose="02020603050405020304" pitchFamily="18" charset="0"/>
                <a:ea typeface="Calibri" panose="020F0502020204030204" pitchFamily="34" charset="0"/>
                <a:cs typeface="Times New Roman" panose="02020603050405020304" pitchFamily="18" charset="0"/>
              </a:rPr>
              <a:t>Turizam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(4), pp.166-176.</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nvGrpSpPr>
          <p:cNvPr id="409" name="Google Shape;409;p36"/>
          <p:cNvGrpSpPr/>
          <p:nvPr/>
        </p:nvGrpSpPr>
        <p:grpSpPr>
          <a:xfrm>
            <a:off x="564261" y="543101"/>
            <a:ext cx="334586" cy="334567"/>
            <a:chOff x="1923675" y="1633650"/>
            <a:chExt cx="436000" cy="435975"/>
          </a:xfrm>
        </p:grpSpPr>
        <p:sp>
          <p:nvSpPr>
            <p:cNvPr id="410" name="Google Shape;410;p36"/>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6"/>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6"/>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6"/>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6"/>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6"/>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Marina template">
  <a:themeElements>
    <a:clrScheme name="Custom 347">
      <a:dk1>
        <a:srgbClr val="000000"/>
      </a:dk1>
      <a:lt1>
        <a:srgbClr val="FFFFFF"/>
      </a:lt1>
      <a:dk2>
        <a:srgbClr val="666666"/>
      </a:dk2>
      <a:lt2>
        <a:srgbClr val="E2E5EC"/>
      </a:lt2>
      <a:accent1>
        <a:srgbClr val="6486DB"/>
      </a:accent1>
      <a:accent2>
        <a:srgbClr val="A9BCEB"/>
      </a:accent2>
      <a:accent3>
        <a:srgbClr val="274181"/>
      </a:accent3>
      <a:accent4>
        <a:srgbClr val="93D9EE"/>
      </a:accent4>
      <a:accent5>
        <a:srgbClr val="4FB5D5"/>
      </a:accent5>
      <a:accent6>
        <a:srgbClr val="266E85"/>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2521</Words>
  <Application>Microsoft Office PowerPoint</Application>
  <PresentationFormat>On-screen Show (16:9)</PresentationFormat>
  <Paragraphs>73</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Times New Roman</vt:lpstr>
      <vt:lpstr>Arial</vt:lpstr>
      <vt:lpstr>Montserrat</vt:lpstr>
      <vt:lpstr>Raleway</vt:lpstr>
      <vt:lpstr>Marina template</vt:lpstr>
      <vt:lpstr>PowerPoint Presentation</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 PC</dc:creator>
  <cp:lastModifiedBy>Abul Koyar Zakaria Ibrahim (2208721)</cp:lastModifiedBy>
  <cp:revision>3</cp:revision>
  <dcterms:modified xsi:type="dcterms:W3CDTF">2023-05-25T12:39:41Z</dcterms:modified>
</cp:coreProperties>
</file>