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6"/>
  </p:notesMasterIdLst>
  <p:handoutMasterIdLst>
    <p:handoutMasterId r:id="rId37"/>
  </p:handoutMasterIdLst>
  <p:sldIdLst>
    <p:sldId id="812" r:id="rId3"/>
    <p:sldId id="967" r:id="rId4"/>
    <p:sldId id="968" r:id="rId5"/>
    <p:sldId id="969" r:id="rId6"/>
    <p:sldId id="971" r:id="rId7"/>
    <p:sldId id="970" r:id="rId8"/>
    <p:sldId id="978" r:id="rId9"/>
    <p:sldId id="972" r:id="rId10"/>
    <p:sldId id="973" r:id="rId11"/>
    <p:sldId id="974" r:id="rId12"/>
    <p:sldId id="975" r:id="rId13"/>
    <p:sldId id="976" r:id="rId14"/>
    <p:sldId id="977" r:id="rId15"/>
    <p:sldId id="980" r:id="rId16"/>
    <p:sldId id="981" r:id="rId17"/>
    <p:sldId id="982" r:id="rId18"/>
    <p:sldId id="979" r:id="rId19"/>
    <p:sldId id="961" r:id="rId20"/>
    <p:sldId id="962" r:id="rId21"/>
    <p:sldId id="963" r:id="rId22"/>
    <p:sldId id="964" r:id="rId23"/>
    <p:sldId id="965" r:id="rId24"/>
    <p:sldId id="966" r:id="rId25"/>
    <p:sldId id="983" r:id="rId26"/>
    <p:sldId id="984" r:id="rId27"/>
    <p:sldId id="985" r:id="rId28"/>
    <p:sldId id="986" r:id="rId29"/>
    <p:sldId id="987" r:id="rId30"/>
    <p:sldId id="988" r:id="rId31"/>
    <p:sldId id="989" r:id="rId32"/>
    <p:sldId id="990" r:id="rId33"/>
    <p:sldId id="928" r:id="rId34"/>
    <p:sldId id="956" r:id="rId35"/>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95255" autoAdjust="0"/>
  </p:normalViewPr>
  <p:slideViewPr>
    <p:cSldViewPr snapToGrid="0">
      <p:cViewPr varScale="1">
        <p:scale>
          <a:sx n="93" d="100"/>
          <a:sy n="93" d="100"/>
        </p:scale>
        <p:origin x="1338" y="96"/>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charts/_rels/chart1.xml.rels><?xml version="1.0" encoding="UTF-8" standalone="yes"?>
<Relationships xmlns="http://schemas.openxmlformats.org/package/2006/relationships"><Relationship Id="rId3" Type="http://schemas.openxmlformats.org/officeDocument/2006/relationships/oleObject" Target="file:///C:\Users\E062892\Documents\Presentations\Cyber%20Incidents%202014%202015%202016.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Reported</a:t>
            </a:r>
            <a:r>
              <a:rPr lang="en-US" baseline="0"/>
              <a:t> Breaches by Year</a:t>
            </a:r>
            <a:endParaRPr lang="en-US"/>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400" b="1"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Sheet1!$B$17:$M$17</c:f>
              <c:numCache>
                <c:formatCode>General</c:formatCode>
                <c:ptCount val="11"/>
                <c:pt idx="0">
                  <c:v>2006</c:v>
                </c:pt>
                <c:pt idx="1">
                  <c:v>2007</c:v>
                </c:pt>
                <c:pt idx="2">
                  <c:v>2008</c:v>
                </c:pt>
                <c:pt idx="3">
                  <c:v>2009</c:v>
                </c:pt>
                <c:pt idx="4">
                  <c:v>2010</c:v>
                </c:pt>
                <c:pt idx="5">
                  <c:v>2011</c:v>
                </c:pt>
                <c:pt idx="6">
                  <c:v>2012</c:v>
                </c:pt>
                <c:pt idx="7">
                  <c:v>2013</c:v>
                </c:pt>
                <c:pt idx="8">
                  <c:v>2014</c:v>
                </c:pt>
                <c:pt idx="9">
                  <c:v>2015</c:v>
                </c:pt>
                <c:pt idx="10">
                  <c:v>2016</c:v>
                </c:pt>
              </c:numCache>
            </c:numRef>
          </c:cat>
          <c:val>
            <c:numRef>
              <c:f>Sheet1!$B$18:$M$18</c:f>
              <c:numCache>
                <c:formatCode>General</c:formatCode>
                <c:ptCount val="11"/>
                <c:pt idx="0">
                  <c:v>321</c:v>
                </c:pt>
                <c:pt idx="1">
                  <c:v>446</c:v>
                </c:pt>
                <c:pt idx="2">
                  <c:v>656</c:v>
                </c:pt>
                <c:pt idx="3">
                  <c:v>498</c:v>
                </c:pt>
                <c:pt idx="4">
                  <c:v>662</c:v>
                </c:pt>
                <c:pt idx="5">
                  <c:v>421</c:v>
                </c:pt>
                <c:pt idx="6">
                  <c:v>471</c:v>
                </c:pt>
                <c:pt idx="7">
                  <c:v>614</c:v>
                </c:pt>
                <c:pt idx="8">
                  <c:v>783</c:v>
                </c:pt>
                <c:pt idx="9">
                  <c:v>780</c:v>
                </c:pt>
                <c:pt idx="10">
                  <c:v>1093</c:v>
                </c:pt>
              </c:numCache>
            </c:numRef>
          </c:val>
          <c:extLst>
            <c:ext xmlns:c16="http://schemas.microsoft.com/office/drawing/2014/chart" uri="{C3380CC4-5D6E-409C-BE32-E72D297353CC}">
              <c16:uniqueId val="{00000000-D8A8-4F59-A7C5-63B420D0BFD3}"/>
            </c:ext>
          </c:extLst>
        </c:ser>
        <c:dLbls>
          <c:showLegendKey val="0"/>
          <c:showVal val="0"/>
          <c:showCatName val="0"/>
          <c:showSerName val="0"/>
          <c:showPercent val="0"/>
          <c:showBubbleSize val="0"/>
        </c:dLbls>
        <c:gapWidth val="219"/>
        <c:overlap val="-27"/>
        <c:axId val="711786832"/>
        <c:axId val="590407392"/>
      </c:barChart>
      <c:catAx>
        <c:axId val="7117868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590407392"/>
        <c:crosses val="autoZero"/>
        <c:auto val="1"/>
        <c:lblAlgn val="ctr"/>
        <c:lblOffset val="100"/>
        <c:noMultiLvlLbl val="0"/>
      </c:catAx>
      <c:valAx>
        <c:axId val="59040739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1178683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3799375173288101"/>
          <c:y val="7.8947453893618999E-2"/>
          <c:w val="0.57238307349665896"/>
          <c:h val="0.84539473684210598"/>
        </c:manualLayout>
      </c:layout>
      <c:pieChart>
        <c:varyColors val="1"/>
        <c:ser>
          <c:idx val="0"/>
          <c:order val="0"/>
          <c:tx>
            <c:strRef>
              <c:f>Sheet1!$A$2</c:f>
              <c:strCache>
                <c:ptCount val="1"/>
                <c:pt idx="0">
                  <c:v>Total</c:v>
                </c:pt>
              </c:strCache>
            </c:strRef>
          </c:tx>
          <c:spPr>
            <a:solidFill>
              <a:schemeClr val="accent1"/>
            </a:solidFill>
            <a:ln w="22485">
              <a:noFill/>
            </a:ln>
          </c:spPr>
          <c:dPt>
            <c:idx val="0"/>
            <c:bubble3D val="0"/>
            <c:spPr>
              <a:solidFill>
                <a:srgbClr val="588BA3"/>
              </a:solidFill>
              <a:ln w="22485">
                <a:solidFill>
                  <a:srgbClr val="FFFFFF"/>
                </a:solidFill>
                <a:prstDash val="solid"/>
              </a:ln>
            </c:spPr>
            <c:extLst>
              <c:ext xmlns:c16="http://schemas.microsoft.com/office/drawing/2014/chart" uri="{C3380CC4-5D6E-409C-BE32-E72D297353CC}">
                <c16:uniqueId val="{00000001-6507-4353-8192-B80F0A8A51EB}"/>
              </c:ext>
            </c:extLst>
          </c:dPt>
          <c:dPt>
            <c:idx val="1"/>
            <c:bubble3D val="0"/>
            <c:spPr>
              <a:solidFill>
                <a:srgbClr val="005882"/>
              </a:solidFill>
              <a:ln w="22485">
                <a:solidFill>
                  <a:srgbClr val="FFFFFF"/>
                </a:solidFill>
                <a:prstDash val="solid"/>
              </a:ln>
            </c:spPr>
            <c:extLst>
              <c:ext xmlns:c16="http://schemas.microsoft.com/office/drawing/2014/chart" uri="{C3380CC4-5D6E-409C-BE32-E72D297353CC}">
                <c16:uniqueId val="{00000003-6507-4353-8192-B80F0A8A51EB}"/>
              </c:ext>
            </c:extLst>
          </c:dPt>
          <c:dPt>
            <c:idx val="2"/>
            <c:bubble3D val="0"/>
            <c:spPr>
              <a:solidFill>
                <a:srgbClr val="EE2525"/>
              </a:solidFill>
              <a:ln w="22485">
                <a:solidFill>
                  <a:srgbClr val="FFFFFF"/>
                </a:solidFill>
                <a:prstDash val="solid"/>
              </a:ln>
            </c:spPr>
            <c:extLst>
              <c:ext xmlns:c16="http://schemas.microsoft.com/office/drawing/2014/chart" uri="{C3380CC4-5D6E-409C-BE32-E72D297353CC}">
                <c16:uniqueId val="{00000005-6507-4353-8192-B80F0A8A51EB}"/>
              </c:ext>
            </c:extLst>
          </c:dPt>
          <c:dPt>
            <c:idx val="3"/>
            <c:bubble3D val="0"/>
            <c:spPr>
              <a:solidFill>
                <a:srgbClr val="FFCF01"/>
              </a:solidFill>
              <a:ln w="22485">
                <a:solidFill>
                  <a:srgbClr val="FFFFFF"/>
                </a:solidFill>
                <a:prstDash val="solid"/>
              </a:ln>
            </c:spPr>
            <c:extLst>
              <c:ext xmlns:c16="http://schemas.microsoft.com/office/drawing/2014/chart" uri="{C3380CC4-5D6E-409C-BE32-E72D297353CC}">
                <c16:uniqueId val="{00000007-6507-4353-8192-B80F0A8A51EB}"/>
              </c:ext>
            </c:extLst>
          </c:dPt>
          <c:dLbls>
            <c:dLbl>
              <c:idx val="1"/>
              <c:layout>
                <c:manualLayout>
                  <c:x val="-2.5714447166243402E-3"/>
                  <c:y val="-1.65788200463317E-2"/>
                </c:manualLayout>
              </c:layout>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3-6507-4353-8192-B80F0A8A51EB}"/>
                </c:ext>
              </c:extLst>
            </c:dLbl>
            <c:dLbl>
              <c:idx val="2"/>
              <c:layout>
                <c:manualLayout>
                  <c:x val="3.2157113507069603E-2"/>
                  <c:y val="-0.270817456367556"/>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5-6507-4353-8192-B80F0A8A51EB}"/>
                </c:ext>
              </c:extLst>
            </c:dLbl>
            <c:dLbl>
              <c:idx val="3"/>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6="http://schemas.microsoft.com/office/drawing/2014/chart" uri="{C3380CC4-5D6E-409C-BE32-E72D297353CC}">
                  <c16:uniqueId val="{00000007-6507-4353-8192-B80F0A8A51EB}"/>
                </c:ext>
              </c:extLst>
            </c:dLbl>
            <c:dLbl>
              <c:idx val="4"/>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6="http://schemas.microsoft.com/office/drawing/2014/chart" uri="{C3380CC4-5D6E-409C-BE32-E72D297353CC}">
                  <c16:uniqueId val="{00000008-7393-4812-82EF-C852A51DF220}"/>
                </c:ext>
              </c:extLst>
            </c:dLbl>
            <c:spPr>
              <a:noFill/>
              <a:ln>
                <a:noFill/>
              </a:ln>
              <a:effectLst/>
            </c:spPr>
            <c:txPr>
              <a:bodyPr wrap="square" lIns="38100" tIns="19050" rIns="38100" bIns="19050" anchor="ctr">
                <a:spAutoFit/>
              </a:bodyPr>
              <a:lstStyle/>
              <a:p>
                <a:pPr>
                  <a:defRPr sz="1400">
                    <a:solidFill>
                      <a:schemeClr val="bg1"/>
                    </a:solidFill>
                  </a:defRPr>
                </a:pPr>
                <a:endParaRPr lang="en-US"/>
              </a:p>
            </c:txPr>
            <c:showLegendKey val="0"/>
            <c:showVal val="1"/>
            <c:showCatName val="0"/>
            <c:showSerName val="0"/>
            <c:showPercent val="0"/>
            <c:showBubbleSize val="0"/>
            <c:showLeaderLines val="1"/>
            <c:extLst>
              <c:ext xmlns:c15="http://schemas.microsoft.com/office/drawing/2012/chart" uri="{CE6537A1-D6FC-4f65-9D91-7224C49458BB}">
                <c15:layout/>
              </c:ext>
            </c:extLst>
          </c:dLbls>
          <c:cat>
            <c:strRef>
              <c:f>Sheet1!$B$1:$F$1</c:f>
              <c:strCache>
                <c:ptCount val="5"/>
                <c:pt idx="0">
                  <c:v>Espionage</c:v>
                </c:pt>
                <c:pt idx="1">
                  <c:v>Cyber Warfare</c:v>
                </c:pt>
                <c:pt idx="2">
                  <c:v>Cyber Crime</c:v>
                </c:pt>
                <c:pt idx="3">
                  <c:v>Hacktivism</c:v>
                </c:pt>
                <c:pt idx="4">
                  <c:v>Unknown</c:v>
                </c:pt>
              </c:strCache>
            </c:strRef>
          </c:cat>
          <c:val>
            <c:numRef>
              <c:f>Sheet1!$B$2:$F$2</c:f>
              <c:numCache>
                <c:formatCode>0.0%</c:formatCode>
                <c:ptCount val="5"/>
                <c:pt idx="0">
                  <c:v>9.1999999999999998E-2</c:v>
                </c:pt>
                <c:pt idx="1">
                  <c:v>4.2999999999999997E-2</c:v>
                </c:pt>
                <c:pt idx="2">
                  <c:v>0.72399999999999998</c:v>
                </c:pt>
                <c:pt idx="3">
                  <c:v>0.14199999999999999</c:v>
                </c:pt>
                <c:pt idx="4">
                  <c:v>1E-3</c:v>
                </c:pt>
              </c:numCache>
            </c:numRef>
          </c:val>
          <c:extLst>
            <c:ext xmlns:c16="http://schemas.microsoft.com/office/drawing/2014/chart" uri="{C3380CC4-5D6E-409C-BE32-E72D297353CC}">
              <c16:uniqueId val="{00000012-6507-4353-8192-B80F0A8A51EB}"/>
            </c:ext>
          </c:extLst>
        </c:ser>
        <c:dLbls>
          <c:showLegendKey val="0"/>
          <c:showVal val="1"/>
          <c:showCatName val="0"/>
          <c:showSerName val="0"/>
          <c:showPercent val="0"/>
          <c:showBubbleSize val="0"/>
          <c:showLeaderLines val="1"/>
        </c:dLbls>
        <c:firstSliceAng val="0"/>
      </c:pieChart>
      <c:spPr>
        <a:noFill/>
        <a:ln w="22485">
          <a:noFill/>
        </a:ln>
      </c:spPr>
    </c:plotArea>
    <c:plotVisOnly val="1"/>
    <c:dispBlanksAs val="zero"/>
    <c:showDLblsOverMax val="0"/>
  </c:chart>
  <c:spPr>
    <a:noFill/>
    <a:ln>
      <a:noFill/>
    </a:ln>
  </c:spPr>
  <c:txPr>
    <a:bodyPr/>
    <a:lstStyle/>
    <a:p>
      <a:pPr>
        <a:defRPr sz="1593" b="1" i="0" u="none" strike="noStrike" baseline="0">
          <a:solidFill>
            <a:schemeClr val="tx1"/>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492204899777401"/>
          <c:y val="7.8947368421052599E-2"/>
          <c:w val="0.57238307349665896"/>
          <c:h val="0.84539473684210598"/>
        </c:manualLayout>
      </c:layout>
      <c:pieChart>
        <c:varyColors val="1"/>
        <c:ser>
          <c:idx val="0"/>
          <c:order val="0"/>
          <c:tx>
            <c:strRef>
              <c:f>Sheet1!$A$2</c:f>
              <c:strCache>
                <c:ptCount val="1"/>
                <c:pt idx="0">
                  <c:v>Total</c:v>
                </c:pt>
              </c:strCache>
            </c:strRef>
          </c:tx>
          <c:spPr>
            <a:solidFill>
              <a:schemeClr val="accent1"/>
            </a:solidFill>
            <a:ln w="22485">
              <a:noFill/>
            </a:ln>
          </c:spPr>
          <c:dPt>
            <c:idx val="0"/>
            <c:bubble3D val="0"/>
            <c:spPr>
              <a:solidFill>
                <a:srgbClr val="588BA3"/>
              </a:solidFill>
              <a:ln w="22485">
                <a:solidFill>
                  <a:srgbClr val="FFFFFF"/>
                </a:solidFill>
                <a:prstDash val="solid"/>
              </a:ln>
            </c:spPr>
            <c:extLst>
              <c:ext xmlns:c16="http://schemas.microsoft.com/office/drawing/2014/chart" uri="{C3380CC4-5D6E-409C-BE32-E72D297353CC}">
                <c16:uniqueId val="{00000001-6507-4353-8192-B80F0A8A51EB}"/>
              </c:ext>
            </c:extLst>
          </c:dPt>
          <c:dPt>
            <c:idx val="1"/>
            <c:bubble3D val="0"/>
            <c:spPr>
              <a:solidFill>
                <a:srgbClr val="005882"/>
              </a:solidFill>
              <a:ln w="22485">
                <a:solidFill>
                  <a:srgbClr val="FFFFFF"/>
                </a:solidFill>
                <a:prstDash val="solid"/>
              </a:ln>
            </c:spPr>
            <c:extLst>
              <c:ext xmlns:c16="http://schemas.microsoft.com/office/drawing/2014/chart" uri="{C3380CC4-5D6E-409C-BE32-E72D297353CC}">
                <c16:uniqueId val="{00000003-6507-4353-8192-B80F0A8A51EB}"/>
              </c:ext>
            </c:extLst>
          </c:dPt>
          <c:dPt>
            <c:idx val="2"/>
            <c:bubble3D val="0"/>
            <c:spPr>
              <a:solidFill>
                <a:srgbClr val="EE2525"/>
              </a:solidFill>
              <a:ln w="22485">
                <a:solidFill>
                  <a:srgbClr val="FFFFFF"/>
                </a:solidFill>
                <a:prstDash val="solid"/>
              </a:ln>
            </c:spPr>
            <c:extLst>
              <c:ext xmlns:c16="http://schemas.microsoft.com/office/drawing/2014/chart" uri="{C3380CC4-5D6E-409C-BE32-E72D297353CC}">
                <c16:uniqueId val="{00000005-6507-4353-8192-B80F0A8A51EB}"/>
              </c:ext>
            </c:extLst>
          </c:dPt>
          <c:dPt>
            <c:idx val="3"/>
            <c:bubble3D val="0"/>
            <c:spPr>
              <a:solidFill>
                <a:srgbClr val="FFCF01"/>
              </a:solidFill>
              <a:ln w="22485">
                <a:solidFill>
                  <a:srgbClr val="FFFFFF"/>
                </a:solidFill>
                <a:prstDash val="solid"/>
              </a:ln>
            </c:spPr>
            <c:extLst>
              <c:ext xmlns:c16="http://schemas.microsoft.com/office/drawing/2014/chart" uri="{C3380CC4-5D6E-409C-BE32-E72D297353CC}">
                <c16:uniqueId val="{00000007-6507-4353-8192-B80F0A8A51EB}"/>
              </c:ext>
            </c:extLst>
          </c:dPt>
          <c:dLbls>
            <c:dLbl>
              <c:idx val="1"/>
              <c:layout>
                <c:manualLayout>
                  <c:x val="4.7398278364815102E-3"/>
                  <c:y val="-1.4028081923043501E-2"/>
                </c:manualLayout>
              </c:layout>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3-6507-4353-8192-B80F0A8A51EB}"/>
                </c:ext>
              </c:extLst>
            </c:dLbl>
            <c:dLbl>
              <c:idx val="2"/>
              <c:layout>
                <c:manualLayout>
                  <c:x val="-8.6404080641275402E-2"/>
                  <c:y val="-0.29475464207438201"/>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5-6507-4353-8192-B80F0A8A51EB}"/>
                </c:ext>
              </c:extLst>
            </c:dLbl>
            <c:dLbl>
              <c:idx val="3"/>
              <c:layout>
                <c:manualLayout>
                  <c:x val="0.114546603693888"/>
                  <c:y val="0.15898042583722899"/>
                </c:manualLayout>
              </c:layout>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7-6507-4353-8192-B80F0A8A51EB}"/>
                </c:ext>
              </c:extLst>
            </c:dLbl>
            <c:spPr>
              <a:noFill/>
              <a:ln>
                <a:noFill/>
              </a:ln>
              <a:effectLst/>
            </c:spPr>
            <c:txPr>
              <a:bodyPr wrap="square" lIns="38100" tIns="19050" rIns="38100" bIns="19050" anchor="ctr">
                <a:spAutoFit/>
              </a:bodyPr>
              <a:lstStyle/>
              <a:p>
                <a:pPr>
                  <a:defRPr sz="1400">
                    <a:solidFill>
                      <a:schemeClr val="bg1"/>
                    </a:solidFill>
                  </a:defRPr>
                </a:pPr>
                <a:endParaRPr lang="en-US"/>
              </a:p>
            </c:txPr>
            <c:showLegendKey val="0"/>
            <c:showVal val="1"/>
            <c:showCatName val="0"/>
            <c:showSerName val="0"/>
            <c:showPercent val="0"/>
            <c:showBubbleSize val="0"/>
            <c:showLeaderLines val="1"/>
            <c:extLst>
              <c:ext xmlns:c15="http://schemas.microsoft.com/office/drawing/2012/chart" uri="{CE6537A1-D6FC-4f65-9D91-7224C49458BB}">
                <c15:layout/>
              </c:ext>
            </c:extLst>
          </c:dLbls>
          <c:cat>
            <c:strRef>
              <c:f>Sheet1!$B$1:$E$1</c:f>
              <c:strCache>
                <c:ptCount val="4"/>
                <c:pt idx="0">
                  <c:v>Espionage</c:v>
                </c:pt>
                <c:pt idx="1">
                  <c:v>Cyber Warfare</c:v>
                </c:pt>
                <c:pt idx="2">
                  <c:v>Cyber Crime</c:v>
                </c:pt>
                <c:pt idx="3">
                  <c:v>Hacktivism</c:v>
                </c:pt>
              </c:strCache>
            </c:strRef>
          </c:cat>
          <c:val>
            <c:numRef>
              <c:f>Sheet1!$B$2:$E$2</c:f>
              <c:numCache>
                <c:formatCode>0.0%</c:formatCode>
                <c:ptCount val="4"/>
                <c:pt idx="0">
                  <c:v>9.8000000000000004E-2</c:v>
                </c:pt>
                <c:pt idx="1">
                  <c:v>2.4E-2</c:v>
                </c:pt>
                <c:pt idx="2">
                  <c:v>0.67</c:v>
                </c:pt>
                <c:pt idx="3">
                  <c:v>0.20799999999999999</c:v>
                </c:pt>
              </c:numCache>
            </c:numRef>
          </c:val>
          <c:extLst>
            <c:ext xmlns:c16="http://schemas.microsoft.com/office/drawing/2014/chart" uri="{C3380CC4-5D6E-409C-BE32-E72D297353CC}">
              <c16:uniqueId val="{00000012-6507-4353-8192-B80F0A8A51EB}"/>
            </c:ext>
          </c:extLst>
        </c:ser>
        <c:dLbls>
          <c:showLegendKey val="0"/>
          <c:showVal val="1"/>
          <c:showCatName val="0"/>
          <c:showSerName val="0"/>
          <c:showPercent val="0"/>
          <c:showBubbleSize val="0"/>
          <c:showLeaderLines val="1"/>
        </c:dLbls>
        <c:firstSliceAng val="0"/>
      </c:pieChart>
      <c:spPr>
        <a:noFill/>
        <a:ln w="22485">
          <a:noFill/>
        </a:ln>
      </c:spPr>
    </c:plotArea>
    <c:plotVisOnly val="1"/>
    <c:dispBlanksAs val="zero"/>
    <c:showDLblsOverMax val="0"/>
  </c:chart>
  <c:spPr>
    <a:noFill/>
    <a:ln>
      <a:noFill/>
    </a:ln>
  </c:spPr>
  <c:txPr>
    <a:bodyPr/>
    <a:lstStyle/>
    <a:p>
      <a:pPr>
        <a:defRPr sz="1593" b="1" i="0" u="none" strike="noStrike" baseline="0">
          <a:solidFill>
            <a:schemeClr val="tx1"/>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492204899777401"/>
          <c:y val="7.8947368421052599E-2"/>
          <c:w val="0.57238307349665896"/>
          <c:h val="0.84539473684210598"/>
        </c:manualLayout>
      </c:layout>
      <c:pieChart>
        <c:varyColors val="1"/>
        <c:ser>
          <c:idx val="0"/>
          <c:order val="0"/>
          <c:tx>
            <c:strRef>
              <c:f>Sheet1!$A$2</c:f>
              <c:strCache>
                <c:ptCount val="1"/>
                <c:pt idx="0">
                  <c:v>Total</c:v>
                </c:pt>
              </c:strCache>
            </c:strRef>
          </c:tx>
          <c:spPr>
            <a:solidFill>
              <a:schemeClr val="accent1"/>
            </a:solidFill>
            <a:ln w="22485">
              <a:noFill/>
            </a:ln>
          </c:spPr>
          <c:dPt>
            <c:idx val="0"/>
            <c:bubble3D val="0"/>
            <c:spPr>
              <a:solidFill>
                <a:srgbClr val="588BA3"/>
              </a:solidFill>
              <a:ln w="22485">
                <a:solidFill>
                  <a:srgbClr val="FFFFFF"/>
                </a:solidFill>
                <a:prstDash val="solid"/>
              </a:ln>
            </c:spPr>
            <c:extLst>
              <c:ext xmlns:c16="http://schemas.microsoft.com/office/drawing/2014/chart" uri="{C3380CC4-5D6E-409C-BE32-E72D297353CC}">
                <c16:uniqueId val="{00000001-6507-4353-8192-B80F0A8A51EB}"/>
              </c:ext>
            </c:extLst>
          </c:dPt>
          <c:dPt>
            <c:idx val="1"/>
            <c:bubble3D val="0"/>
            <c:spPr>
              <a:solidFill>
                <a:srgbClr val="005882"/>
              </a:solidFill>
              <a:ln w="22485">
                <a:solidFill>
                  <a:srgbClr val="FFFFFF"/>
                </a:solidFill>
                <a:prstDash val="solid"/>
              </a:ln>
            </c:spPr>
            <c:extLst>
              <c:ext xmlns:c16="http://schemas.microsoft.com/office/drawing/2014/chart" uri="{C3380CC4-5D6E-409C-BE32-E72D297353CC}">
                <c16:uniqueId val="{00000003-6507-4353-8192-B80F0A8A51EB}"/>
              </c:ext>
            </c:extLst>
          </c:dPt>
          <c:dPt>
            <c:idx val="2"/>
            <c:bubble3D val="0"/>
            <c:spPr>
              <a:solidFill>
                <a:srgbClr val="EE2525"/>
              </a:solidFill>
              <a:ln w="22485">
                <a:solidFill>
                  <a:srgbClr val="FFFFFF"/>
                </a:solidFill>
                <a:prstDash val="solid"/>
              </a:ln>
            </c:spPr>
            <c:extLst>
              <c:ext xmlns:c16="http://schemas.microsoft.com/office/drawing/2014/chart" uri="{C3380CC4-5D6E-409C-BE32-E72D297353CC}">
                <c16:uniqueId val="{00000005-6507-4353-8192-B80F0A8A51EB}"/>
              </c:ext>
            </c:extLst>
          </c:dPt>
          <c:dPt>
            <c:idx val="3"/>
            <c:bubble3D val="0"/>
            <c:spPr>
              <a:solidFill>
                <a:srgbClr val="FFCF01"/>
              </a:solidFill>
              <a:ln w="22485">
                <a:solidFill>
                  <a:srgbClr val="FFFFFF"/>
                </a:solidFill>
                <a:prstDash val="solid"/>
              </a:ln>
            </c:spPr>
            <c:extLst>
              <c:ext xmlns:c16="http://schemas.microsoft.com/office/drawing/2014/chart" uri="{C3380CC4-5D6E-409C-BE32-E72D297353CC}">
                <c16:uniqueId val="{00000007-6507-4353-8192-B80F0A8A51EB}"/>
              </c:ext>
            </c:extLst>
          </c:dPt>
          <c:dLbls>
            <c:dLbl>
              <c:idx val="1"/>
              <c:layout>
                <c:manualLayout>
                  <c:x val="4.7398278364815102E-3"/>
                  <c:y val="-1.4028081923043501E-2"/>
                </c:manualLayout>
              </c:layout>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3-6507-4353-8192-B80F0A8A51EB}"/>
                </c:ext>
              </c:extLst>
            </c:dLbl>
            <c:dLbl>
              <c:idx val="2"/>
              <c:layout>
                <c:manualLayout>
                  <c:x val="-8.6404080641275402E-2"/>
                  <c:y val="-0.29475464207438201"/>
                </c:manualLayout>
              </c:layout>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5-6507-4353-8192-B80F0A8A51EB}"/>
                </c:ext>
              </c:extLst>
            </c:dLbl>
            <c:dLbl>
              <c:idx val="3"/>
              <c:layout>
                <c:manualLayout>
                  <c:x val="0.114546603693888"/>
                  <c:y val="0.15898042583722899"/>
                </c:manualLayout>
              </c:layout>
              <c:spPr>
                <a:noFill/>
                <a:ln>
                  <a:noFill/>
                </a:ln>
                <a:effectLst/>
              </c:spPr>
              <c:txPr>
                <a:bodyPr wrap="square" lIns="38100" tIns="19050" rIns="38100" bIns="19050" anchor="ctr">
                  <a:spAutoFit/>
                </a:bodyPr>
                <a:lstStyle/>
                <a:p>
                  <a:pPr>
                    <a:defRPr sz="1400">
                      <a:solidFill>
                        <a:schemeClr val="tx1"/>
                      </a:solidFill>
                    </a:defRPr>
                  </a:pPr>
                  <a:endParaRPr lang="en-US"/>
                </a:p>
              </c:txPr>
              <c:showLegendKey val="0"/>
              <c:showVal val="1"/>
              <c:showCatName val="0"/>
              <c:showSerName val="0"/>
              <c:showPercent val="0"/>
              <c:showBubbleSize val="0"/>
              <c:extLst>
                <c:ext xmlns:c15="http://schemas.microsoft.com/office/drawing/2012/chart" uri="{CE6537A1-D6FC-4f65-9D91-7224C49458BB}">
                  <c15:layout/>
                </c:ext>
                <c:ext xmlns:c16="http://schemas.microsoft.com/office/drawing/2014/chart" uri="{C3380CC4-5D6E-409C-BE32-E72D297353CC}">
                  <c16:uniqueId val="{00000007-6507-4353-8192-B80F0A8A51EB}"/>
                </c:ext>
              </c:extLst>
            </c:dLbl>
            <c:spPr>
              <a:noFill/>
              <a:ln>
                <a:noFill/>
              </a:ln>
              <a:effectLst/>
            </c:spPr>
            <c:txPr>
              <a:bodyPr wrap="square" lIns="38100" tIns="19050" rIns="38100" bIns="19050" anchor="ctr">
                <a:spAutoFit/>
              </a:bodyPr>
              <a:lstStyle/>
              <a:p>
                <a:pPr>
                  <a:defRPr sz="1400">
                    <a:solidFill>
                      <a:schemeClr val="bg1"/>
                    </a:solidFill>
                  </a:defRPr>
                </a:pPr>
                <a:endParaRPr lang="en-US"/>
              </a:p>
            </c:txPr>
            <c:showLegendKey val="0"/>
            <c:showVal val="1"/>
            <c:showCatName val="0"/>
            <c:showSerName val="0"/>
            <c:showPercent val="0"/>
            <c:showBubbleSize val="0"/>
            <c:showLeaderLines val="1"/>
            <c:extLst>
              <c:ext xmlns:c15="http://schemas.microsoft.com/office/drawing/2012/chart" uri="{CE6537A1-D6FC-4f65-9D91-7224C49458BB}">
                <c15:layout/>
              </c:ext>
            </c:extLst>
          </c:dLbls>
          <c:cat>
            <c:strRef>
              <c:f>Sheet1!$B$1:$E$1</c:f>
              <c:strCache>
                <c:ptCount val="4"/>
                <c:pt idx="0">
                  <c:v>Espionage</c:v>
                </c:pt>
                <c:pt idx="1">
                  <c:v>Cyber Warfare</c:v>
                </c:pt>
                <c:pt idx="2">
                  <c:v>Cyber Crime</c:v>
                </c:pt>
                <c:pt idx="3">
                  <c:v>Hacktivism</c:v>
                </c:pt>
              </c:strCache>
            </c:strRef>
          </c:cat>
          <c:val>
            <c:numRef>
              <c:f>Sheet1!$B$2:$E$2</c:f>
              <c:numCache>
                <c:formatCode>0.0%</c:formatCode>
                <c:ptCount val="4"/>
                <c:pt idx="0">
                  <c:v>0.10199999999999999</c:v>
                </c:pt>
                <c:pt idx="1">
                  <c:v>2.5000000000000001E-2</c:v>
                </c:pt>
                <c:pt idx="2">
                  <c:v>0.623</c:v>
                </c:pt>
                <c:pt idx="3">
                  <c:v>0.249</c:v>
                </c:pt>
              </c:numCache>
            </c:numRef>
          </c:val>
          <c:extLst>
            <c:ext xmlns:c16="http://schemas.microsoft.com/office/drawing/2014/chart" uri="{C3380CC4-5D6E-409C-BE32-E72D297353CC}">
              <c16:uniqueId val="{00000012-6507-4353-8192-B80F0A8A51EB}"/>
            </c:ext>
          </c:extLst>
        </c:ser>
        <c:dLbls>
          <c:showLegendKey val="0"/>
          <c:showVal val="1"/>
          <c:showCatName val="0"/>
          <c:showSerName val="0"/>
          <c:showPercent val="0"/>
          <c:showBubbleSize val="0"/>
          <c:showLeaderLines val="1"/>
        </c:dLbls>
        <c:firstSliceAng val="0"/>
      </c:pieChart>
      <c:spPr>
        <a:noFill/>
        <a:ln w="22485">
          <a:noFill/>
        </a:ln>
      </c:spPr>
    </c:plotArea>
    <c:plotVisOnly val="1"/>
    <c:dispBlanksAs val="zero"/>
    <c:showDLblsOverMax val="0"/>
  </c:chart>
  <c:spPr>
    <a:noFill/>
    <a:ln>
      <a:noFill/>
    </a:ln>
  </c:spPr>
  <c:txPr>
    <a:bodyPr/>
    <a:lstStyle/>
    <a:p>
      <a:pPr>
        <a:defRPr sz="1593" b="1" i="0" u="none" strike="noStrike" baseline="0">
          <a:solidFill>
            <a:schemeClr val="tx1"/>
          </a:solidFill>
          <a:latin typeface="Arial"/>
          <a:ea typeface="Arial"/>
          <a:cs typeface="Arial"/>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lvl="3">
              <a:spcAft>
                <a:spcPts val="2042"/>
              </a:spcAft>
              <a:buClr>
                <a:schemeClr val="bg2"/>
              </a:buClr>
            </a:pPr>
            <a:r>
              <a:rPr lang="en-US" b="0" i="0" dirty="0">
                <a:latin typeface="Arial" pitchFamily="34" charset="0"/>
                <a:cs typeface="Arial" pitchFamily="34" charset="0"/>
              </a:rPr>
              <a:t>Reagan quote – information</a:t>
            </a:r>
            <a:r>
              <a:rPr lang="en-US" b="0" i="0" baseline="0" dirty="0">
                <a:latin typeface="Arial" pitchFamily="34" charset="0"/>
                <a:cs typeface="Arial" pitchFamily="34" charset="0"/>
              </a:rPr>
              <a:t> is the oxygen of the modern era, really hard to contain and </a:t>
            </a:r>
            <a:r>
              <a:rPr lang="en-US" b="1" i="0" baseline="0" dirty="0">
                <a:latin typeface="Arial" pitchFamily="34" charset="0"/>
                <a:cs typeface="Arial" pitchFamily="34" charset="0"/>
              </a:rPr>
              <a:t>essential</a:t>
            </a:r>
            <a:r>
              <a:rPr lang="en-US" b="0" i="0" baseline="0" dirty="0">
                <a:latin typeface="Arial" pitchFamily="34" charset="0"/>
                <a:cs typeface="Arial" pitchFamily="34" charset="0"/>
              </a:rPr>
              <a:t> to everything we do</a:t>
            </a:r>
            <a:endParaRPr lang="en-US" b="0" i="0" dirty="0">
              <a:latin typeface="Arial" pitchFamily="34" charset="0"/>
              <a:cs typeface="Arial" pitchFamily="34" charset="0"/>
            </a:endParaRPr>
          </a:p>
          <a:p>
            <a:pPr marL="186714" lvl="3" indent="-186714">
              <a:spcAft>
                <a:spcPts val="2042"/>
              </a:spcAft>
              <a:buClr>
                <a:schemeClr val="bg2"/>
              </a:buClr>
              <a:buFont typeface="Arial" pitchFamily="34" charset="0"/>
              <a:buChar char="■"/>
            </a:pPr>
            <a:endParaRPr lang="en-US" b="0" i="0" dirty="0">
              <a:latin typeface="Arial" pitchFamily="34" charset="0"/>
              <a:cs typeface="Arial" pitchFamily="34" charset="0"/>
            </a:endParaRP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customer data is compromised and it makes the headlines</a:t>
            </a: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your brand and reputation are negatively affected by a security breach, resulting in a loss of investor and consumer confidence and loyalty</a:t>
            </a: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sensitive intellectual property (such as trade secrets and new product information) is stolen by a competitor or made public</a:t>
            </a: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your organization is found to be non-compliant with regulations (national, state, local) as they relate to the protection of information and information security</a:t>
            </a: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your network goes down because of a security breach</a:t>
            </a:r>
          </a:p>
          <a:p>
            <a:pPr marL="186714" lvl="3" indent="-186714">
              <a:spcAft>
                <a:spcPts val="2042"/>
              </a:spcAft>
              <a:buClr>
                <a:schemeClr val="bg2"/>
              </a:buClr>
              <a:buFont typeface="Arial" pitchFamily="34" charset="0"/>
              <a:buChar char="■"/>
            </a:pPr>
            <a:r>
              <a:rPr lang="en-US" b="0" i="0" dirty="0">
                <a:latin typeface="Arial" pitchFamily="34" charset="0"/>
                <a:cs typeface="Arial" pitchFamily="34" charset="0"/>
              </a:rPr>
              <a:t>you can’t detect a security breach</a:t>
            </a:r>
          </a:p>
          <a:p>
            <a:endParaRPr lang="en-US" dirty="0"/>
          </a:p>
        </p:txBody>
      </p:sp>
      <p:sp>
        <p:nvSpPr>
          <p:cNvPr id="4" name="Slide Number Placeholder 3"/>
          <p:cNvSpPr>
            <a:spLocks noGrp="1"/>
          </p:cNvSpPr>
          <p:nvPr>
            <p:ph type="sldNum" sz="quarter" idx="10"/>
          </p:nvPr>
        </p:nvSpPr>
        <p:spPr/>
        <p:txBody>
          <a:bodyPr/>
          <a:lstStyle/>
          <a:p>
            <a:fld id="{0CF47AE1-9DBA-4C8E-8905-E89CAFC1D4CF}"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1098804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97D0D4-752A-BD49-BB3D-8119CC20CB52}" type="slidenum">
              <a:rPr lang="en-US" smtClean="0"/>
              <a:t>3</a:t>
            </a:fld>
            <a:endParaRPr lang="en-US"/>
          </a:p>
        </p:txBody>
      </p:sp>
    </p:spTree>
    <p:extLst>
      <p:ext uri="{BB962C8B-B14F-4D97-AF65-F5344CB8AC3E}">
        <p14:creationId xmlns:p14="http://schemas.microsoft.com/office/powerpoint/2010/main" val="10235347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Mirai</a:t>
            </a:r>
            <a:r>
              <a:rPr lang="en-US" baseline="0" dirty="0"/>
              <a:t> code that brought down several ISP</a:t>
            </a:r>
          </a:p>
          <a:p>
            <a:endParaRPr lang="en-US" baseline="0" dirty="0"/>
          </a:p>
          <a:p>
            <a:r>
              <a:rPr lang="en-US" baseline="0" dirty="0"/>
              <a:t>IHG hack notable as the hack occurred over a five month period.</a:t>
            </a:r>
            <a:endParaRPr lang="en-US" dirty="0"/>
          </a:p>
          <a:p>
            <a:endParaRPr lang="en-US" dirty="0"/>
          </a:p>
          <a:p>
            <a:r>
              <a:rPr lang="en-US" dirty="0"/>
              <a:t>FBI Attack - The hack happened by the exploitation of a zero-day vulnerability in the </a:t>
            </a:r>
            <a:r>
              <a:rPr lang="en-US" dirty="0" err="1"/>
              <a:t>Plone</a:t>
            </a:r>
            <a:r>
              <a:rPr lang="en-US" dirty="0"/>
              <a:t> CMS, according to a report by Hacker News. Since, </a:t>
            </a:r>
            <a:r>
              <a:rPr lang="en-US" dirty="0" err="1"/>
              <a:t>Plone</a:t>
            </a:r>
            <a:r>
              <a:rPr lang="en-US" dirty="0"/>
              <a:t> has denied that there was a zero-day vulnerability, yet released a security update on the 17th of January to “patch various vulnerabilities”.</a:t>
            </a:r>
          </a:p>
          <a:p>
            <a:endParaRPr lang="en-US" dirty="0"/>
          </a:p>
          <a:p>
            <a:r>
              <a:rPr lang="en-US" dirty="0"/>
              <a:t>Bingham</a:t>
            </a:r>
            <a:r>
              <a:rPr lang="en-US" baseline="0" dirty="0"/>
              <a:t> County - The </a:t>
            </a:r>
            <a:r>
              <a:rPr lang="en-US" baseline="0" dirty="0" err="1"/>
              <a:t>ransomware</a:t>
            </a:r>
            <a:r>
              <a:rPr lang="en-US" baseline="0" dirty="0"/>
              <a:t> attack delivered malware to the county servers that encrypted the data and made the computer systems inaccessible to county employees. Asked for $25-30K through </a:t>
            </a:r>
            <a:r>
              <a:rPr lang="en-US" baseline="0" dirty="0" err="1"/>
              <a:t>BitCoin</a:t>
            </a:r>
            <a:r>
              <a:rPr lang="en-US" baseline="0" dirty="0"/>
              <a:t> or Western Union.  </a:t>
            </a:r>
          </a:p>
          <a:p>
            <a:endParaRPr lang="en-US" baseline="0" dirty="0"/>
          </a:p>
          <a:p>
            <a:r>
              <a:rPr lang="en-US" baseline="0" dirty="0"/>
              <a:t>Topeka, America’s Job Link </a:t>
            </a:r>
            <a:r>
              <a:rPr lang="en-US" baseline="0" dirty="0" err="1"/>
              <a:t>Allicance</a:t>
            </a:r>
            <a:r>
              <a:rPr lang="en-US" baseline="0" dirty="0"/>
              <a:t> – including Kansas Works, was breached with data stolen that included personal information such as SSN and DOB. Job seekers in 10 states.</a:t>
            </a:r>
            <a:endParaRPr lang="en-US" dirty="0"/>
          </a:p>
        </p:txBody>
      </p:sp>
      <p:sp>
        <p:nvSpPr>
          <p:cNvPr id="4" name="Slide Number Placeholder 3"/>
          <p:cNvSpPr>
            <a:spLocks noGrp="1"/>
          </p:cNvSpPr>
          <p:nvPr>
            <p:ph type="sldNum" sz="quarter" idx="10"/>
          </p:nvPr>
        </p:nvSpPr>
        <p:spPr/>
        <p:txBody>
          <a:bodyPr/>
          <a:lstStyle/>
          <a:p>
            <a:fld id="{48305BCE-0C6B-4DF8-ABFF-431DB9C064C4}" type="slidenum">
              <a:rPr lang="en-US" smtClean="0"/>
              <a:t>4</a:t>
            </a:fld>
            <a:endParaRPr lang="en-US" dirty="0"/>
          </a:p>
        </p:txBody>
      </p:sp>
    </p:spTree>
    <p:extLst>
      <p:ext uri="{BB962C8B-B14F-4D97-AF65-F5344CB8AC3E}">
        <p14:creationId xmlns:p14="http://schemas.microsoft.com/office/powerpoint/2010/main" val="892155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Cyber Crime is still,</a:t>
            </a:r>
            <a:r>
              <a:rPr lang="en-US" baseline="0" dirty="0"/>
              <a:t> by far, the largest motivation behind a cyber attack</a:t>
            </a:r>
          </a:p>
          <a:p>
            <a:r>
              <a:rPr lang="en-US" baseline="0" dirty="0" err="1"/>
              <a:t>Hactivism</a:t>
            </a:r>
            <a:r>
              <a:rPr lang="en-US" baseline="0" dirty="0"/>
              <a:t> has declined over the past few years. Especially as organizations such as Anonymous have declined.</a:t>
            </a:r>
            <a:endParaRPr lang="en-US" dirty="0"/>
          </a:p>
        </p:txBody>
      </p:sp>
      <p:sp>
        <p:nvSpPr>
          <p:cNvPr id="4" name="Slide Number Placeholder 3"/>
          <p:cNvSpPr>
            <a:spLocks noGrp="1"/>
          </p:cNvSpPr>
          <p:nvPr>
            <p:ph type="sldNum" sz="quarter" idx="10"/>
          </p:nvPr>
        </p:nvSpPr>
        <p:spPr/>
        <p:txBody>
          <a:bodyPr/>
          <a:lstStyle/>
          <a:p>
            <a:pPr>
              <a:defRPr/>
            </a:pPr>
            <a:fld id="{D72397F6-5A78-4C62-AED6-2E8EA61460E1}" type="slidenum">
              <a:rPr lang="en-US" smtClean="0"/>
              <a:pPr>
                <a:defRPr/>
              </a:pPr>
              <a:t>5</a:t>
            </a:fld>
            <a:endParaRPr lang="en-US" dirty="0"/>
          </a:p>
        </p:txBody>
      </p:sp>
    </p:spTree>
    <p:extLst>
      <p:ext uri="{BB962C8B-B14F-4D97-AF65-F5344CB8AC3E}">
        <p14:creationId xmlns:p14="http://schemas.microsoft.com/office/powerpoint/2010/main" val="53308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threats today are under a number of different and more sophisticated attacks.</a:t>
            </a:r>
          </a:p>
          <a:p>
            <a:r>
              <a:rPr lang="en-US" dirty="0"/>
              <a:t>As we chose to be more mobile, we open ourselves up to more risk.</a:t>
            </a:r>
          </a:p>
        </p:txBody>
      </p:sp>
      <p:sp>
        <p:nvSpPr>
          <p:cNvPr id="4" name="Slide Number Placeholder 3"/>
          <p:cNvSpPr>
            <a:spLocks noGrp="1"/>
          </p:cNvSpPr>
          <p:nvPr>
            <p:ph type="sldNum" sz="quarter" idx="10"/>
          </p:nvPr>
        </p:nvSpPr>
        <p:spPr/>
        <p:txBody>
          <a:bodyPr/>
          <a:lstStyle/>
          <a:p>
            <a:fld id="{48305BCE-0C6B-4DF8-ABFF-431DB9C064C4}" type="slidenum">
              <a:rPr lang="en-US" smtClean="0"/>
              <a:t>6</a:t>
            </a:fld>
            <a:endParaRPr lang="en-US"/>
          </a:p>
        </p:txBody>
      </p:sp>
    </p:spTree>
    <p:extLst>
      <p:ext uri="{BB962C8B-B14F-4D97-AF65-F5344CB8AC3E}">
        <p14:creationId xmlns:p14="http://schemas.microsoft.com/office/powerpoint/2010/main" val="1466401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As more devices become internet-enabled and accessible and the security measures in place continue to lag behind, the associated risks are on the rise. Aside from the obvious risks for attacks on consumer </a:t>
            </a:r>
            <a:r>
              <a:rPr lang="en-US" dirty="0" err="1"/>
              <a:t>IoT</a:t>
            </a:r>
            <a:r>
              <a:rPr lang="en-US" dirty="0"/>
              <a:t> devices, there is a growing threat against industrial and municipal </a:t>
            </a:r>
            <a:r>
              <a:rPr lang="en-US" dirty="0" err="1"/>
              <a:t>IoT</a:t>
            </a:r>
            <a:r>
              <a:rPr lang="en-US" dirty="0"/>
              <a:t> as well. As leading manufacturers and grid power producers transition to Industry 4.0, sufficient safeguards are lacking. Not only do these </a:t>
            </a:r>
            <a:r>
              <a:rPr lang="en-US" dirty="0" err="1"/>
              <a:t>IoT</a:t>
            </a:r>
            <a:r>
              <a:rPr lang="en-US" dirty="0"/>
              <a:t> devices run the risk of being used to attack others, but their vulnerabilities leave them open to being used against the industrial organizations operating critical infrastructure themselves. This can lead to theft of intellectual property, collecting competitive intelligence, and even the disruption or destruction of critical infrastructure. Not only is the potential scale of these attacks larger, most of these industrial firms do not have the skills in place to deal with web attacks in real-time, which can cause long-lasting, damaging results. This alone will become one of the greatest threats that countries and corporations need to brace themselves for in 2017 and beyond.</a:t>
            </a:r>
          </a:p>
          <a:p>
            <a:pPr marL="228600" indent="-228600">
              <a:buAutoNum type="arabicPeriod"/>
            </a:pPr>
            <a:r>
              <a:rPr lang="en-US" dirty="0"/>
              <a:t>There are plenty of "As-A- Service" attack capabilities on the Dark Web for hire now and we should expect creative new </a:t>
            </a:r>
            <a:r>
              <a:rPr lang="en-US" dirty="0" err="1"/>
              <a:t>IoT</a:t>
            </a:r>
            <a:r>
              <a:rPr lang="en-US" dirty="0"/>
              <a:t> hack services to pop up in the near future. </a:t>
            </a:r>
          </a:p>
          <a:p>
            <a:pPr marL="228600" indent="-228600">
              <a:buAutoNum type="arabicPeriod"/>
            </a:pPr>
            <a:r>
              <a:rPr lang="en-US" dirty="0"/>
              <a:t>As organizations adopt more effective strategies to defeat malware, attackers will shift their approach and start to use legitimate credentials and software - think physical insiders, credential theft, man-in-the-app. The increased targeting of social media and personal email bypasses many network defenses, like email scans and URL filters. The most dangerous aspect is how attackers manipulate victims with offers or threats that they would not want to present to an employer, like employment offers or illicit content. Defenders will begin to appreciate that inconsistent user behaviors are the most effective way to differentiate malware and insider threats from safe and acceptable content.</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10"/>
          </p:nvPr>
        </p:nvSpPr>
        <p:spPr/>
        <p:txBody>
          <a:bodyPr/>
          <a:lstStyle/>
          <a:p>
            <a:fld id="{12DA153D-C5EA-41B4-9803-E0361945820B}" type="slidenum">
              <a:rPr lang="en-US" smtClean="0"/>
              <a:t>7</a:t>
            </a:fld>
            <a:endParaRPr lang="en-US"/>
          </a:p>
        </p:txBody>
      </p:sp>
    </p:spTree>
    <p:extLst>
      <p:ext uri="{BB962C8B-B14F-4D97-AF65-F5344CB8AC3E}">
        <p14:creationId xmlns:p14="http://schemas.microsoft.com/office/powerpoint/2010/main" val="621599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b="1" dirty="0"/>
              <a:t>Infiltration</a:t>
            </a:r>
            <a:r>
              <a:rPr lang="en-US" dirty="0"/>
              <a:t>: Breaking In. Organizations often focus majority of their controls on this phase</a:t>
            </a:r>
          </a:p>
          <a:p>
            <a:r>
              <a:rPr lang="en-US" dirty="0"/>
              <a:t>Identify and block attackers during initial “foot printing” and exploitation</a:t>
            </a:r>
          </a:p>
          <a:p>
            <a:r>
              <a:rPr lang="en-US" dirty="0"/>
              <a:t>Never allow the attackers to gain the full access they need for later stages.</a:t>
            </a:r>
          </a:p>
          <a:p>
            <a:endParaRPr lang="en-US" dirty="0"/>
          </a:p>
          <a:p>
            <a:r>
              <a:rPr lang="en-US" b="1" dirty="0"/>
              <a:t>Propagation</a:t>
            </a:r>
            <a:r>
              <a:rPr lang="en-US" dirty="0"/>
              <a:t>: The bad guys are in. The most critical stage, but treated as an operations hygiene issue by most organizations. When properly constructed early responses can keep an issue as an “event” rather than an “incident”</a:t>
            </a:r>
          </a:p>
          <a:p>
            <a:r>
              <a:rPr lang="en-US" dirty="0"/>
              <a:t>Most commonly missed component is the work to identify true issues rather than just symptoms.</a:t>
            </a:r>
          </a:p>
          <a:p>
            <a:endParaRPr lang="en-US" dirty="0"/>
          </a:p>
          <a:p>
            <a:r>
              <a:rPr lang="en-US" b="1" dirty="0"/>
              <a:t>Aggregation</a:t>
            </a:r>
            <a:r>
              <a:rPr lang="en-US" dirty="0"/>
              <a:t>: Accessing and collecting information. The stage where the issue transitions from an “event” to an “incident.”  Depending on the law/regulation even if the data is not exfiltrated, attacker access is enough for a “breach”</a:t>
            </a:r>
          </a:p>
          <a:p>
            <a:r>
              <a:rPr lang="en-US" dirty="0"/>
              <a:t>Corrective actions are focused on breaking access to data at the source or at the staging point, and/or the attacker’s ability to remove it from the environment.</a:t>
            </a:r>
          </a:p>
          <a:p>
            <a:endParaRPr lang="en-US" dirty="0"/>
          </a:p>
          <a:p>
            <a:r>
              <a:rPr lang="en-US" b="1" dirty="0"/>
              <a:t>Exfiltration</a:t>
            </a:r>
            <a:r>
              <a:rPr lang="en-US" dirty="0"/>
              <a:t>:  Taking the information out of your environment. Exfiltration identification and blocking is your last chance control.</a:t>
            </a:r>
            <a:r>
              <a:rPr lang="en-US" baseline="0" dirty="0"/>
              <a:t>  </a:t>
            </a:r>
            <a:r>
              <a:rPr lang="en-US" dirty="0"/>
              <a:t>Attack needs to export compromised data (intellectual property, PII, Cardholder Data, corporate financials, etc.) </a:t>
            </a:r>
          </a:p>
          <a:p>
            <a:r>
              <a:rPr lang="en-US" dirty="0"/>
              <a:t>Blocking/alerting on these attempts can kill the incident.  Logging the actions can assist in post-breach issues</a:t>
            </a:r>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786ABF07-2BF4-244B-A889-3D2054B29986}" type="slidenum">
              <a:rPr lang="en-US" smtClean="0"/>
              <a:pPr/>
              <a:t>8</a:t>
            </a:fld>
            <a:endParaRPr lang="en-US" dirty="0"/>
          </a:p>
        </p:txBody>
      </p:sp>
    </p:spTree>
    <p:extLst>
      <p:ext uri="{BB962C8B-B14F-4D97-AF65-F5344CB8AC3E}">
        <p14:creationId xmlns:p14="http://schemas.microsoft.com/office/powerpoint/2010/main" val="2177614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u="sng" dirty="0"/>
              <a:t>Infiltration</a:t>
            </a:r>
            <a:r>
              <a:rPr lang="en-US" dirty="0"/>
              <a:t>:			</a:t>
            </a:r>
            <a:r>
              <a:rPr lang="en-US" u="sng" baseline="0" dirty="0"/>
              <a:t>Propagation</a:t>
            </a:r>
            <a:r>
              <a:rPr lang="en-US" baseline="0" dirty="0"/>
              <a:t>:</a:t>
            </a:r>
          </a:p>
          <a:p>
            <a:r>
              <a:rPr lang="en-US" dirty="0"/>
              <a:t>External</a:t>
            </a:r>
            <a:r>
              <a:rPr lang="en-US" baseline="0" dirty="0"/>
              <a:t> scanning/exploit attempts	Password cracking, pass the hash, default passwords, create new accounts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Social Engineering Emails		Internal Exploitation of unpatched system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Web Application Remote Access Attacks	Moving into critical areas of network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Attempts </a:t>
            </a:r>
            <a:r>
              <a:rPr lang="en-US" baseline="0" dirty="0" err="1"/>
              <a:t>DoS</a:t>
            </a:r>
            <a:r>
              <a:rPr lang="en-US" baseline="0" dirty="0"/>
              <a:t>			Malware infection</a:t>
            </a:r>
          </a:p>
          <a:p>
            <a:endParaRPr lang="en-US" baseline="0" dirty="0"/>
          </a:p>
          <a:p>
            <a:r>
              <a:rPr lang="en-US" u="sng" baseline="0" dirty="0"/>
              <a:t>Aggregation</a:t>
            </a:r>
            <a:r>
              <a:rPr lang="en-US" baseline="0" dirty="0"/>
              <a:t>:			</a:t>
            </a:r>
            <a:r>
              <a:rPr lang="en-US" u="sng" baseline="0" dirty="0"/>
              <a:t>Exfiltration</a:t>
            </a:r>
            <a:r>
              <a:rPr lang="en-US"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Attempts to access sensitive data	Command and control</a:t>
            </a:r>
          </a:p>
          <a:p>
            <a:r>
              <a:rPr lang="en-US" baseline="0" dirty="0"/>
              <a:t>Consolidation of data		Export stolen data out of the environment</a:t>
            </a:r>
          </a:p>
        </p:txBody>
      </p:sp>
      <p:sp>
        <p:nvSpPr>
          <p:cNvPr id="4" name="Slide Number Placeholder 3"/>
          <p:cNvSpPr>
            <a:spLocks noGrp="1"/>
          </p:cNvSpPr>
          <p:nvPr>
            <p:ph type="sldNum" sz="quarter" idx="10"/>
          </p:nvPr>
        </p:nvSpPr>
        <p:spPr/>
        <p:txBody>
          <a:bodyPr/>
          <a:lstStyle/>
          <a:p>
            <a:fld id="{786ABF07-2BF4-244B-A889-3D2054B29986}" type="slidenum">
              <a:rPr lang="en-US" smtClean="0"/>
              <a:pPr/>
              <a:t>9</a:t>
            </a:fld>
            <a:endParaRPr lang="en-US" dirty="0"/>
          </a:p>
        </p:txBody>
      </p:sp>
    </p:spTree>
    <p:extLst>
      <p:ext uri="{BB962C8B-B14F-4D97-AF65-F5344CB8AC3E}">
        <p14:creationId xmlns:p14="http://schemas.microsoft.com/office/powerpoint/2010/main" val="13083450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u="none" dirty="0"/>
              <a:t>Evidence</a:t>
            </a:r>
          </a:p>
          <a:p>
            <a:r>
              <a:rPr lang="en-US" u="sng" dirty="0"/>
              <a:t>Infiltration</a:t>
            </a:r>
            <a:r>
              <a:rPr lang="en-US" dirty="0"/>
              <a:t>:				</a:t>
            </a:r>
            <a:r>
              <a:rPr lang="en-US" u="sng" baseline="0" dirty="0"/>
              <a:t>Propagation</a:t>
            </a:r>
            <a:r>
              <a:rPr lang="en-US" baseline="0" dirty="0"/>
              <a:t>:</a:t>
            </a:r>
          </a:p>
          <a:p>
            <a:r>
              <a:rPr lang="en-US" dirty="0"/>
              <a:t>IDS alerts				System</a:t>
            </a:r>
            <a:r>
              <a:rPr lang="en-US" baseline="0" dirty="0"/>
              <a:t> logs, domain logs, authentication sources</a:t>
            </a:r>
            <a:endParaRPr lang="en-US" dirty="0"/>
          </a:p>
          <a:p>
            <a:r>
              <a:rPr lang="en-US" baseline="0" dirty="0"/>
              <a:t>Email system alerts, DNS information, malware alerts	Alerts from local protective solutions (endpoint, anti-virus, internal IDS)</a:t>
            </a:r>
          </a:p>
          <a:p>
            <a:r>
              <a:rPr lang="en-US" baseline="0" dirty="0"/>
              <a:t>Failed logins, web app logs, firewall logs		Failed access attempts</a:t>
            </a:r>
          </a:p>
          <a:p>
            <a:r>
              <a:rPr lang="en-US" baseline="0" dirty="0"/>
              <a:t>				Notification from the attackers (hey, we are in your system)</a:t>
            </a:r>
          </a:p>
          <a:p>
            <a:endParaRPr lang="en-US" baseline="0" dirty="0"/>
          </a:p>
          <a:p>
            <a:r>
              <a:rPr lang="en-US" u="sng" baseline="0" dirty="0"/>
              <a:t>Aggregation</a:t>
            </a:r>
            <a:r>
              <a:rPr lang="en-US" baseline="0" dirty="0"/>
              <a:t>:				</a:t>
            </a:r>
            <a:r>
              <a:rPr lang="en-US" u="sng" baseline="0" dirty="0"/>
              <a:t>Exfiltration</a:t>
            </a:r>
            <a:r>
              <a:rPr lang="en-US"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Server logs, DLP alerts, database activity		Firewall rejects, </a:t>
            </a:r>
            <a:r>
              <a:rPr lang="en-US" baseline="0" dirty="0" err="1"/>
              <a:t>GeoIP</a:t>
            </a:r>
            <a:r>
              <a:rPr lang="en-US" baseline="0" dirty="0"/>
              <a:t> alerts, malicious IP/domain alerts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Connection logs including quantity of data moved	Firewall rejects for outbound filtering, DLP in motion alerts</a:t>
            </a:r>
          </a:p>
        </p:txBody>
      </p:sp>
      <p:sp>
        <p:nvSpPr>
          <p:cNvPr id="4" name="Slide Number Placeholder 3"/>
          <p:cNvSpPr>
            <a:spLocks noGrp="1"/>
          </p:cNvSpPr>
          <p:nvPr>
            <p:ph type="sldNum" sz="quarter" idx="10"/>
          </p:nvPr>
        </p:nvSpPr>
        <p:spPr/>
        <p:txBody>
          <a:bodyPr/>
          <a:lstStyle/>
          <a:p>
            <a:fld id="{786ABF07-2BF4-244B-A889-3D2054B29986}" type="slidenum">
              <a:rPr lang="en-US" smtClean="0"/>
              <a:pPr/>
              <a:t>10</a:t>
            </a:fld>
            <a:endParaRPr lang="en-US" dirty="0"/>
          </a:p>
        </p:txBody>
      </p:sp>
    </p:spTree>
    <p:extLst>
      <p:ext uri="{BB962C8B-B14F-4D97-AF65-F5344CB8AC3E}">
        <p14:creationId xmlns:p14="http://schemas.microsoft.com/office/powerpoint/2010/main" val="996857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IR Tabletop exercises allow for organizations to test their current IR plan and policies.</a:t>
            </a:r>
          </a:p>
          <a:p>
            <a:r>
              <a:rPr lang="en-US" dirty="0"/>
              <a:t>Helps evaluate an existing</a:t>
            </a:r>
            <a:r>
              <a:rPr lang="en-US" baseline="0" dirty="0"/>
              <a:t> IR plan, discover interoperability within an organization, and identify gaps and areas of improvement</a:t>
            </a:r>
            <a:endParaRPr lang="en-US" dirty="0"/>
          </a:p>
        </p:txBody>
      </p:sp>
      <p:sp>
        <p:nvSpPr>
          <p:cNvPr id="4" name="Slide Number Placeholder 3"/>
          <p:cNvSpPr>
            <a:spLocks noGrp="1"/>
          </p:cNvSpPr>
          <p:nvPr>
            <p:ph type="sldNum" sz="quarter" idx="10"/>
          </p:nvPr>
        </p:nvSpPr>
        <p:spPr/>
        <p:txBody>
          <a:bodyPr/>
          <a:lstStyle/>
          <a:p>
            <a:fld id="{48305BCE-0C6B-4DF8-ABFF-431DB9C064C4}" type="slidenum">
              <a:rPr lang="en-US" smtClean="0"/>
              <a:t>11</a:t>
            </a:fld>
            <a:endParaRPr lang="en-US"/>
          </a:p>
        </p:txBody>
      </p:sp>
    </p:spTree>
    <p:extLst>
      <p:ext uri="{BB962C8B-B14F-4D97-AF65-F5344CB8AC3E}">
        <p14:creationId xmlns:p14="http://schemas.microsoft.com/office/powerpoint/2010/main" val="38129508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best way to protect</a:t>
            </a:r>
            <a:r>
              <a:rPr lang="en-US" baseline="0" dirty="0"/>
              <a:t> your organization and your data center is to plan ahead and prepare for what you may have to mitigate:</a:t>
            </a:r>
          </a:p>
          <a:p>
            <a:r>
              <a:rPr lang="en-US" baseline="0" dirty="0"/>
              <a:t>The threats are real, and cyber crime is on the rise</a:t>
            </a:r>
          </a:p>
          <a:p>
            <a:r>
              <a:rPr lang="en-US" baseline="0" dirty="0"/>
              <a:t>Think strategically how to plan your defensive posture</a:t>
            </a:r>
          </a:p>
          <a:p>
            <a:r>
              <a:rPr lang="en-US" baseline="0" dirty="0"/>
              <a:t>Some of your policies may be out of date, review them and consider if they need to be revised</a:t>
            </a:r>
          </a:p>
          <a:p>
            <a:r>
              <a:rPr lang="en-US" baseline="0" dirty="0"/>
              <a:t>The human factor is the weakest link. Always enforce cyber awareness with your people</a:t>
            </a:r>
          </a:p>
          <a:p>
            <a:r>
              <a:rPr lang="en-US" baseline="0" dirty="0"/>
              <a:t>Regular security assessments help. Go beyond just a pen test. Something like Red Team / Blue Team can provide a lot of valuable information</a:t>
            </a:r>
          </a:p>
          <a:p>
            <a:r>
              <a:rPr lang="en-US" baseline="0" dirty="0"/>
              <a:t>Use of the Cloud can provide better security, when you partner with the right organizations. Ensure they are secure</a:t>
            </a:r>
          </a:p>
          <a:p>
            <a:r>
              <a:rPr lang="en-US" baseline="0" dirty="0"/>
              <a:t>Plan for a breach, for when it will occur. Test your IR plan</a:t>
            </a:r>
            <a:endParaRPr lang="en-US" dirty="0"/>
          </a:p>
        </p:txBody>
      </p:sp>
      <p:sp>
        <p:nvSpPr>
          <p:cNvPr id="4" name="Slide Number Placeholder 3"/>
          <p:cNvSpPr>
            <a:spLocks noGrp="1"/>
          </p:cNvSpPr>
          <p:nvPr>
            <p:ph type="sldNum" sz="quarter" idx="10"/>
          </p:nvPr>
        </p:nvSpPr>
        <p:spPr/>
        <p:txBody>
          <a:bodyPr/>
          <a:lstStyle/>
          <a:p>
            <a:fld id="{48305BCE-0C6B-4DF8-ABFF-431DB9C064C4}" type="slidenum">
              <a:rPr lang="en-US" smtClean="0"/>
              <a:t>12</a:t>
            </a:fld>
            <a:endParaRPr lang="en-US"/>
          </a:p>
        </p:txBody>
      </p:sp>
    </p:spTree>
    <p:extLst>
      <p:ext uri="{BB962C8B-B14F-4D97-AF65-F5344CB8AC3E}">
        <p14:creationId xmlns:p14="http://schemas.microsoft.com/office/powerpoint/2010/main" val="34580873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600"/>
              </a:spcAft>
            </a:pPr>
            <a:r>
              <a:rPr lang="en-GB" sz="1200" b="1" dirty="0">
                <a:effectLst/>
                <a:latin typeface="+mn-lt"/>
                <a:ea typeface="Calibri"/>
                <a:cs typeface="Times New Roman"/>
              </a:rPr>
              <a:t>Confidentiality, Integrity, Availability</a:t>
            </a:r>
          </a:p>
          <a:p>
            <a:pPr>
              <a:lnSpc>
                <a:spcPct val="115000"/>
              </a:lnSpc>
              <a:spcAft>
                <a:spcPts val="600"/>
              </a:spcAft>
            </a:pPr>
            <a:r>
              <a:rPr lang="en-GB" sz="1200" dirty="0">
                <a:effectLst/>
                <a:latin typeface="+mn-lt"/>
                <a:ea typeface="Calibri"/>
                <a:cs typeface="Times New Roman"/>
              </a:rPr>
              <a:t>Data Security can be broken down into three areas: Confidentiality, Integrity &amp; Availability. </a:t>
            </a:r>
          </a:p>
          <a:p>
            <a:endParaRPr lang="en-GB" b="1" dirty="0"/>
          </a:p>
          <a:p>
            <a:r>
              <a:rPr lang="en-GB" b="1" dirty="0"/>
              <a:t>Confidentiality</a:t>
            </a:r>
            <a:r>
              <a:rPr lang="en-GB" dirty="0"/>
              <a:t> is about privacy and ensuring information is only accessible to those with a proven need to see it.</a:t>
            </a:r>
          </a:p>
          <a:p>
            <a:r>
              <a:rPr lang="en-GB" dirty="0"/>
              <a:t>It would be unacceptable for a perfect stranger to be able to access sensitive information from a laptop simply by lifting the lid and switching it on. That's why a laptop should be password-protected and the data on it encrypted when switched off.</a:t>
            </a:r>
          </a:p>
          <a:p>
            <a:r>
              <a:rPr lang="en-GB" b="1" dirty="0"/>
              <a:t>Integrity</a:t>
            </a:r>
            <a:r>
              <a:rPr lang="en-GB" dirty="0"/>
              <a:t> is about information stored in a database being consistent and un-modified.</a:t>
            </a:r>
          </a:p>
          <a:p>
            <a:r>
              <a:rPr lang="en-GB" dirty="0"/>
              <a:t>Systems must be designed so that the input and management of information is not prone to human error and that the flow of information does not result in loss or alteration</a:t>
            </a:r>
          </a:p>
          <a:p>
            <a:r>
              <a:rPr lang="en-GB" b="1" dirty="0"/>
              <a:t>Availability</a:t>
            </a:r>
            <a:r>
              <a:rPr lang="en-GB" dirty="0"/>
              <a:t> is about information being there when it’s needed to support care. </a:t>
            </a:r>
          </a:p>
          <a:p>
            <a:r>
              <a:rPr lang="en-GB" dirty="0"/>
              <a:t>System design must include appropriate access controls and checks so that the information in the system has consistency and accuracy, can be trusted as correct and can be relied on when providing health or care.</a:t>
            </a:r>
          </a:p>
          <a:p>
            <a:endParaRPr lang="en-GB" dirty="0"/>
          </a:p>
        </p:txBody>
      </p:sp>
      <p:sp>
        <p:nvSpPr>
          <p:cNvPr id="4" name="Slide Number Placeholder 3"/>
          <p:cNvSpPr>
            <a:spLocks noGrp="1"/>
          </p:cNvSpPr>
          <p:nvPr>
            <p:ph type="sldNum" sz="quarter" idx="10"/>
          </p:nvPr>
        </p:nvSpPr>
        <p:spPr/>
        <p:txBody>
          <a:bodyPr/>
          <a:lstStyle/>
          <a:p>
            <a:fld id="{573BD2BE-0D39-469E-8B13-E83FE0E0A27D}" type="slidenum">
              <a:rPr lang="en-GB" smtClean="0"/>
              <a:t>18</a:t>
            </a:fld>
            <a:endParaRPr lang="en-GB" dirty="0"/>
          </a:p>
        </p:txBody>
      </p:sp>
    </p:spTree>
    <p:extLst>
      <p:ext uri="{BB962C8B-B14F-4D97-AF65-F5344CB8AC3E}">
        <p14:creationId xmlns:p14="http://schemas.microsoft.com/office/powerpoint/2010/main" val="1214961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Information and the Law</a:t>
            </a:r>
          </a:p>
          <a:p>
            <a:r>
              <a:rPr lang="en-GB" dirty="0"/>
              <a:t>We will now look in more detail at managing patient and service user information in health and care. It is the law to abide by everything in this session.</a:t>
            </a:r>
          </a:p>
          <a:p>
            <a:r>
              <a:rPr lang="en-GB" dirty="0"/>
              <a:t>We will cover:</a:t>
            </a:r>
          </a:p>
          <a:p>
            <a:pPr marL="228600" indent="-228600">
              <a:buFont typeface="+mj-lt"/>
              <a:buAutoNum type="arabicPeriod"/>
            </a:pPr>
            <a:r>
              <a:rPr lang="en-GB" dirty="0"/>
              <a:t>Confidentiality - good practice</a:t>
            </a:r>
          </a:p>
          <a:p>
            <a:pPr marL="228600" indent="-228600">
              <a:buFont typeface="+mj-lt"/>
              <a:buAutoNum type="arabicPeriod"/>
            </a:pPr>
            <a:r>
              <a:rPr lang="en-GB" dirty="0"/>
              <a:t>The Data Protection Act, including the rights of patients and service users</a:t>
            </a:r>
          </a:p>
          <a:p>
            <a:pPr marL="228600" indent="-228600">
              <a:buFont typeface="+mj-lt"/>
              <a:buAutoNum type="arabicPeriod"/>
            </a:pPr>
            <a:r>
              <a:rPr lang="en-GB" dirty="0"/>
              <a:t>The Freedom of Information Act, including how to comply</a:t>
            </a:r>
          </a:p>
          <a:p>
            <a:pPr marL="228600" indent="-228600">
              <a:buFont typeface="+mj-lt"/>
              <a:buAutoNum type="arabicPeriod"/>
            </a:pPr>
            <a:r>
              <a:rPr lang="en-GB" dirty="0"/>
              <a:t>Good record keeping</a:t>
            </a:r>
          </a:p>
          <a:p>
            <a:endParaRPr lang="en-GB" dirty="0"/>
          </a:p>
        </p:txBody>
      </p:sp>
      <p:sp>
        <p:nvSpPr>
          <p:cNvPr id="4" name="Slide Number Placeholder 3"/>
          <p:cNvSpPr>
            <a:spLocks noGrp="1"/>
          </p:cNvSpPr>
          <p:nvPr>
            <p:ph type="sldNum" sz="quarter" idx="10"/>
          </p:nvPr>
        </p:nvSpPr>
        <p:spPr/>
        <p:txBody>
          <a:bodyPr/>
          <a:lstStyle/>
          <a:p>
            <a:fld id="{573BD2BE-0D39-469E-8B13-E83FE0E0A27D}" type="slidenum">
              <a:rPr lang="en-GB" smtClean="0"/>
              <a:t>19</a:t>
            </a:fld>
            <a:endParaRPr lang="en-GB" dirty="0"/>
          </a:p>
        </p:txBody>
      </p:sp>
    </p:spTree>
    <p:extLst>
      <p:ext uri="{BB962C8B-B14F-4D97-AF65-F5344CB8AC3E}">
        <p14:creationId xmlns:p14="http://schemas.microsoft.com/office/powerpoint/2010/main" val="36079550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Confidential information</a:t>
            </a:r>
          </a:p>
          <a:p>
            <a:pPr>
              <a:lnSpc>
                <a:spcPct val="115000"/>
              </a:lnSpc>
              <a:spcAft>
                <a:spcPts val="600"/>
              </a:spcAft>
            </a:pPr>
            <a:r>
              <a:rPr lang="en-GB" dirty="0"/>
              <a:t>Confidential information is information that patients and service users disclose in confidence to staff who are providing their health and care – they expect that information to be treated confidentially. It can include names and addresses, as well as a person’s sensitive personal information – for example, health and care information.</a:t>
            </a:r>
            <a:r>
              <a:rPr lang="en-GB" sz="1200" dirty="0">
                <a:effectLst/>
                <a:latin typeface="Arial"/>
                <a:ea typeface="Calibri"/>
              </a:rPr>
              <a:t> Other information can also be confidential information, such as employee references and some commercial information (for example, about the organisation). </a:t>
            </a:r>
          </a:p>
          <a:p>
            <a:r>
              <a:rPr lang="en-GB" b="1" dirty="0"/>
              <a:t>Sensitive Information</a:t>
            </a:r>
          </a:p>
          <a:p>
            <a:r>
              <a:rPr lang="en-GB" dirty="0"/>
              <a:t>As mentioned above, all health and care information is sensitive, but patients and service users may consider particular types of information to be highly sensitive, for example, information relating to their mental or sexual health.</a:t>
            </a:r>
          </a:p>
          <a:p>
            <a:r>
              <a:rPr lang="en-GB" b="1" dirty="0"/>
              <a:t>Personal information</a:t>
            </a:r>
          </a:p>
          <a:p>
            <a:r>
              <a:rPr lang="en-GB" dirty="0"/>
              <a:t>Information about someone is 'personal' when it identifies an individual. It may be about living or deceased people, including patients, service users and members of staff. </a:t>
            </a:r>
          </a:p>
          <a:p>
            <a:r>
              <a:rPr lang="en-GB" dirty="0"/>
              <a:t>A person’s name and address are clearly personal information when presented together, but an unusual name may, by itself, might enable an individual to be identified. </a:t>
            </a:r>
          </a:p>
          <a:p>
            <a:r>
              <a:rPr lang="en-GB" dirty="0"/>
              <a:t>Personal information may be recorded in hard copy or digital form – for example, photographs, videos/DVDs, whiteboards, health and care records, personnel files, on a computer – or it may be information simply known by others (such as the care team). </a:t>
            </a:r>
          </a:p>
          <a:p>
            <a:r>
              <a:rPr lang="en-GB" dirty="0"/>
              <a:t>You may also come across the term ‘personal data’, which is used in the Data Protection Act 1998 and is a subset of personal information. Some personal data may be ‘sensitive personal data’ as it concerns a person’s health and care. The Act also defines other personal data as sensitive such as religion, race and trade union membership.</a:t>
            </a:r>
          </a:p>
          <a:p>
            <a:r>
              <a:rPr lang="en-GB" b="1" dirty="0"/>
              <a:t>Pseudonymised information</a:t>
            </a:r>
          </a:p>
          <a:p>
            <a:r>
              <a:rPr lang="en-GB" dirty="0"/>
              <a:t>Pseudonymised information is information in which an individual’s identity is disguised by using a unique identifier (that is, a pseudonym). This does not reveal their ‘real world’ identity, but allows the linking of different data sets for the individual concerned.</a:t>
            </a:r>
          </a:p>
          <a:p>
            <a:r>
              <a:rPr lang="en-GB" b="1" dirty="0"/>
              <a:t>Anonymised information</a:t>
            </a:r>
          </a:p>
          <a:p>
            <a:r>
              <a:rPr lang="en-GB" dirty="0"/>
              <a:t>This information does not identify an individual and cannot reasonably be used to determine their identity. Anonymisation requires the removal of name, address, full post code and any other detail or combination of details that might support identification, either by itself or when used with other available information. </a:t>
            </a:r>
          </a:p>
          <a:p>
            <a:r>
              <a:rPr lang="en-GB" dirty="0"/>
              <a:t>Anonymised information does not identify a person, so it cannot be personal or confidential.</a:t>
            </a:r>
          </a:p>
          <a:p>
            <a:endParaRPr lang="en-GB" dirty="0"/>
          </a:p>
        </p:txBody>
      </p:sp>
      <p:sp>
        <p:nvSpPr>
          <p:cNvPr id="4" name="Slide Number Placeholder 3"/>
          <p:cNvSpPr>
            <a:spLocks noGrp="1"/>
          </p:cNvSpPr>
          <p:nvPr>
            <p:ph type="sldNum" sz="quarter" idx="10"/>
          </p:nvPr>
        </p:nvSpPr>
        <p:spPr/>
        <p:txBody>
          <a:bodyPr/>
          <a:lstStyle/>
          <a:p>
            <a:fld id="{573BD2BE-0D39-469E-8B13-E83FE0E0A27D}" type="slidenum">
              <a:rPr lang="en-GB" smtClean="0"/>
              <a:t>20</a:t>
            </a:fld>
            <a:endParaRPr lang="en-GB" dirty="0"/>
          </a:p>
        </p:txBody>
      </p:sp>
    </p:spTree>
    <p:extLst>
      <p:ext uri="{BB962C8B-B14F-4D97-AF65-F5344CB8AC3E}">
        <p14:creationId xmlns:p14="http://schemas.microsoft.com/office/powerpoint/2010/main" val="27658725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Common law duty of confidentiality</a:t>
            </a:r>
          </a:p>
          <a:p>
            <a:r>
              <a:rPr lang="en-GB" dirty="0"/>
              <a:t>Under what is known as the common law duty of confidentiality, confidential information (information that individuals disclose in confidence) should not be used or shared further without the consent of the individual.</a:t>
            </a:r>
          </a:p>
          <a:p>
            <a:r>
              <a:rPr lang="en-GB" dirty="0"/>
              <a:t>Exceptions to the requirement for consent are limited to:</a:t>
            </a:r>
          </a:p>
          <a:p>
            <a:pPr marL="171450" indent="-171450">
              <a:buFont typeface="Arial" panose="020B0604020202020204" pitchFamily="34" charset="0"/>
              <a:buChar char="•"/>
            </a:pPr>
            <a:r>
              <a:rPr lang="en-GB" dirty="0"/>
              <a:t>A legal reason to disclose information, e.g. by Acts of Parliament or court orders; </a:t>
            </a:r>
          </a:p>
          <a:p>
            <a:pPr marL="171450" indent="-171450">
              <a:buFont typeface="Arial" panose="020B0604020202020204" pitchFamily="34" charset="0"/>
              <a:buChar char="•"/>
            </a:pPr>
            <a:r>
              <a:rPr lang="en-GB" dirty="0"/>
              <a:t>A public interest justification for breaching confidentiality such as a serious crime.</a:t>
            </a:r>
          </a:p>
          <a:p>
            <a:r>
              <a:rPr lang="en-GB" dirty="0"/>
              <a:t>Decisions on whether or not to breach confidentiality should ideally be made by senior staff, for example your IG lead or Caldicott Guardian. </a:t>
            </a:r>
          </a:p>
          <a:p>
            <a:r>
              <a:rPr lang="en-GB" dirty="0"/>
              <a:t>After you have completed this course, you should check what the procedure is in your organisation, so that you will know what to do if you are asked to share someone’s information without their consent. </a:t>
            </a:r>
          </a:p>
          <a:p>
            <a:endParaRPr lang="en-GB" dirty="0"/>
          </a:p>
        </p:txBody>
      </p:sp>
      <p:sp>
        <p:nvSpPr>
          <p:cNvPr id="4" name="Slide Number Placeholder 3"/>
          <p:cNvSpPr>
            <a:spLocks noGrp="1"/>
          </p:cNvSpPr>
          <p:nvPr>
            <p:ph type="sldNum" sz="quarter" idx="10"/>
          </p:nvPr>
        </p:nvSpPr>
        <p:spPr/>
        <p:txBody>
          <a:bodyPr/>
          <a:lstStyle/>
          <a:p>
            <a:fld id="{573BD2BE-0D39-469E-8B13-E83FE0E0A27D}" type="slidenum">
              <a:rPr lang="en-GB" smtClean="0"/>
              <a:t>21</a:t>
            </a:fld>
            <a:endParaRPr lang="en-GB" dirty="0"/>
          </a:p>
        </p:txBody>
      </p:sp>
    </p:spTree>
    <p:extLst>
      <p:ext uri="{BB962C8B-B14F-4D97-AF65-F5344CB8AC3E}">
        <p14:creationId xmlns:p14="http://schemas.microsoft.com/office/powerpoint/2010/main" val="959988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600"/>
              </a:spcAft>
            </a:pPr>
            <a:r>
              <a:rPr lang="en-GB" sz="1600" b="1" dirty="0">
                <a:solidFill>
                  <a:srgbClr val="4F81BD"/>
                </a:solidFill>
                <a:effectLst/>
                <a:latin typeface="+mn-lt"/>
                <a:ea typeface="Times New Roman"/>
                <a:cs typeface="Calibri"/>
              </a:rPr>
              <a:t>Data Protection</a:t>
            </a:r>
          </a:p>
          <a:p>
            <a:pPr>
              <a:lnSpc>
                <a:spcPct val="115000"/>
              </a:lnSpc>
              <a:spcAft>
                <a:spcPts val="600"/>
              </a:spcAft>
            </a:pPr>
            <a:r>
              <a:rPr lang="en-GB" sz="1200" dirty="0">
                <a:effectLst/>
                <a:latin typeface="+mn-lt"/>
                <a:ea typeface="Calibri"/>
                <a:cs typeface="Times New Roman"/>
              </a:rPr>
              <a:t>The Act provides people with a number of rights, the most relevant of which, in a health and care setting, are:</a:t>
            </a:r>
          </a:p>
          <a:p>
            <a:pPr marL="171450" indent="-171450">
              <a:lnSpc>
                <a:spcPct val="115000"/>
              </a:lnSpc>
              <a:spcAft>
                <a:spcPts val="600"/>
              </a:spcAft>
              <a:buFont typeface="Arial" panose="020B0604020202020204" pitchFamily="34" charset="0"/>
              <a:buChar char="•"/>
            </a:pPr>
            <a:r>
              <a:rPr lang="en-GB" sz="1200" dirty="0">
                <a:effectLst/>
                <a:latin typeface="+mn-lt"/>
                <a:ea typeface="Calibri"/>
                <a:cs typeface="Times New Roman"/>
              </a:rPr>
              <a:t>The right to be informed about what their personal information is being used for and who it may be shared with (fair processing). When information is held in confidence, people should also be informed that they have a right to have their objection to use and sharing considered and unless there are exceptional reasons why not, to have those objections respected.</a:t>
            </a:r>
          </a:p>
          <a:p>
            <a:pPr marL="171450" indent="-171450">
              <a:lnSpc>
                <a:spcPct val="115000"/>
              </a:lnSpc>
              <a:spcAft>
                <a:spcPts val="600"/>
              </a:spcAft>
              <a:buFont typeface="Arial" panose="020B0604020202020204" pitchFamily="34" charset="0"/>
              <a:buChar char="•"/>
            </a:pPr>
            <a:r>
              <a:rPr lang="en-GB" sz="1200" dirty="0">
                <a:effectLst/>
                <a:latin typeface="+mn-lt"/>
                <a:ea typeface="Calibri"/>
                <a:cs typeface="Times New Roman"/>
              </a:rPr>
              <a:t>To see and have a copy of their information (subject to access).</a:t>
            </a:r>
          </a:p>
          <a:p>
            <a:pPr marL="171450" indent="-171450">
              <a:lnSpc>
                <a:spcPct val="115000"/>
              </a:lnSpc>
              <a:spcAft>
                <a:spcPts val="600"/>
              </a:spcAft>
              <a:buFont typeface="Arial" panose="020B0604020202020204" pitchFamily="34" charset="0"/>
              <a:buChar char="•"/>
            </a:pPr>
            <a:r>
              <a:rPr lang="en-GB" sz="1200" dirty="0">
                <a:effectLst/>
                <a:latin typeface="+mn-lt"/>
                <a:ea typeface="Calibri"/>
                <a:cs typeface="Times New Roman"/>
              </a:rPr>
              <a:t>To have objections to their information being processed considered where they claim they are suffering unwarranted distress or damage as a result.</a:t>
            </a:r>
          </a:p>
          <a:p>
            <a:pPr>
              <a:lnSpc>
                <a:spcPct val="115000"/>
              </a:lnSpc>
              <a:spcAft>
                <a:spcPts val="600"/>
              </a:spcAft>
            </a:pPr>
            <a:endParaRPr lang="en-GB" sz="1200" dirty="0">
              <a:effectLst/>
              <a:latin typeface="+mn-lt"/>
              <a:ea typeface="Calibri"/>
              <a:cs typeface="Times New Roman"/>
            </a:endParaRPr>
          </a:p>
          <a:p>
            <a:pPr>
              <a:lnSpc>
                <a:spcPct val="115000"/>
              </a:lnSpc>
              <a:spcAft>
                <a:spcPts val="600"/>
              </a:spcAft>
            </a:pPr>
            <a:r>
              <a:rPr lang="en-GB" sz="1200" dirty="0">
                <a:effectLst/>
                <a:latin typeface="+mn-lt"/>
                <a:ea typeface="Calibri"/>
                <a:cs typeface="Times New Roman"/>
              </a:rPr>
              <a:t>Other rights exist and the following ones may be relevant, depending on your organisation’s activities:</a:t>
            </a:r>
          </a:p>
          <a:p>
            <a:pPr marL="171450" indent="-171450">
              <a:lnSpc>
                <a:spcPct val="115000"/>
              </a:lnSpc>
              <a:spcAft>
                <a:spcPts val="600"/>
              </a:spcAft>
              <a:buFont typeface="Arial" panose="020B0604020202020204" pitchFamily="34" charset="0"/>
              <a:buChar char="•"/>
            </a:pPr>
            <a:r>
              <a:rPr lang="en-GB" sz="1200" dirty="0">
                <a:effectLst/>
                <a:latin typeface="+mn-lt"/>
                <a:ea typeface="Calibri"/>
                <a:cs typeface="Times New Roman"/>
              </a:rPr>
              <a:t>To prevent processing for direct marketing.</a:t>
            </a:r>
          </a:p>
          <a:p>
            <a:pPr marL="171450" indent="-171450">
              <a:lnSpc>
                <a:spcPct val="115000"/>
              </a:lnSpc>
              <a:spcAft>
                <a:spcPts val="600"/>
              </a:spcAft>
              <a:buFont typeface="Arial" panose="020B0604020202020204" pitchFamily="34" charset="0"/>
              <a:buChar char="•"/>
            </a:pPr>
            <a:r>
              <a:rPr lang="en-GB" sz="1200" dirty="0">
                <a:effectLst/>
                <a:latin typeface="+mn-lt"/>
                <a:ea typeface="Calibri"/>
                <a:cs typeface="Times New Roman"/>
              </a:rPr>
              <a:t>To object to decisions being taken by automated means.</a:t>
            </a:r>
          </a:p>
        </p:txBody>
      </p:sp>
      <p:sp>
        <p:nvSpPr>
          <p:cNvPr id="4" name="Slide Number Placeholder 3"/>
          <p:cNvSpPr>
            <a:spLocks noGrp="1"/>
          </p:cNvSpPr>
          <p:nvPr>
            <p:ph type="sldNum" sz="quarter" idx="10"/>
          </p:nvPr>
        </p:nvSpPr>
        <p:spPr/>
        <p:txBody>
          <a:bodyPr/>
          <a:lstStyle/>
          <a:p>
            <a:fld id="{573BD2BE-0D39-469E-8B13-E83FE0E0A27D}" type="slidenum">
              <a:rPr lang="en-GB" smtClean="0"/>
              <a:t>22</a:t>
            </a:fld>
            <a:endParaRPr lang="en-GB" dirty="0"/>
          </a:p>
        </p:txBody>
      </p:sp>
    </p:spTree>
    <p:extLst>
      <p:ext uri="{BB962C8B-B14F-4D97-AF65-F5344CB8AC3E}">
        <p14:creationId xmlns:p14="http://schemas.microsoft.com/office/powerpoint/2010/main" val="34457156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Freedom of Information Act 2000</a:t>
            </a:r>
          </a:p>
          <a:p>
            <a:r>
              <a:rPr lang="en-GB" sz="1200" kern="1200" dirty="0">
                <a:solidFill>
                  <a:schemeClr val="tx1"/>
                </a:solidFill>
                <a:effectLst/>
                <a:latin typeface="+mn-lt"/>
                <a:ea typeface="+mn-ea"/>
                <a:cs typeface="+mn-cs"/>
              </a:rPr>
              <a:t>Where an organisation uses public money, the Freedom of Information (FOI) Act 2000, puts a duty on the organisation to provide information to individuals who make a </a:t>
            </a:r>
            <a:r>
              <a:rPr lang="en-GB" sz="1200" b="1" kern="1200" dirty="0">
                <a:solidFill>
                  <a:schemeClr val="tx1"/>
                </a:solidFill>
                <a:effectLst/>
                <a:latin typeface="+mn-lt"/>
                <a:ea typeface="+mn-ea"/>
                <a:cs typeface="+mn-cs"/>
              </a:rPr>
              <a:t>written</a:t>
            </a:r>
            <a:r>
              <a:rPr lang="en-GB" sz="1200" kern="1200" dirty="0">
                <a:solidFill>
                  <a:schemeClr val="tx1"/>
                </a:solidFill>
                <a:effectLst/>
                <a:latin typeface="+mn-lt"/>
                <a:ea typeface="+mn-ea"/>
                <a:cs typeface="+mn-cs"/>
              </a:rPr>
              <a:t> request for it.</a:t>
            </a:r>
          </a:p>
          <a:p>
            <a:r>
              <a:rPr lang="en-GB" sz="1200" kern="1200" dirty="0">
                <a:solidFill>
                  <a:schemeClr val="tx1"/>
                </a:solidFill>
                <a:effectLst/>
                <a:latin typeface="+mn-lt"/>
                <a:ea typeface="+mn-ea"/>
                <a:cs typeface="+mn-cs"/>
              </a:rPr>
              <a:t>Members of the public can make Freedom of Information requests through a number of means: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by letter</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by email</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by fax</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Act allows anyone from anywhere in the world to ask for information held by the organisation. Individuals don’t need to say who they are (other than to provide adequate correspondence details) or why they want the information. It must be provided, even if it presents the organisation in a poor light.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Act only applies to information that already exists in a recorded form (for example, documents, emails, written notes, tape recordings). It does not normally require an organisation to create new information in order to meet a request.</a:t>
            </a:r>
          </a:p>
          <a:p>
            <a:r>
              <a:rPr lang="en-GB" sz="1200" b="1" kern="1200" dirty="0">
                <a:solidFill>
                  <a:schemeClr val="tx1"/>
                </a:solidFill>
                <a:effectLst/>
                <a:latin typeface="+mn-lt"/>
                <a:ea typeface="+mn-ea"/>
                <a:cs typeface="+mn-cs"/>
              </a:rPr>
              <a:t>Coverage – not all organisations have to comply with the Act. Is your organisation type listed below?</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Local authorities, health bodies and regulators, dentists, general practitioners, optical contractors and pharmacy businesses must comply with the Act.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Private health and care providers should check their contract for any duty to comply with the Act.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Charities and similar organisations may deal with FOI requests on a voluntary basis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73BD2BE-0D39-469E-8B13-E83FE0E0A27D}" type="slidenum">
              <a:rPr lang="en-GB" smtClean="0"/>
              <a:t>23</a:t>
            </a:fld>
            <a:endParaRPr lang="en-GB" dirty="0"/>
          </a:p>
        </p:txBody>
      </p:sp>
    </p:spTree>
    <p:extLst>
      <p:ext uri="{BB962C8B-B14F-4D97-AF65-F5344CB8AC3E}">
        <p14:creationId xmlns:p14="http://schemas.microsoft.com/office/powerpoint/2010/main" val="2210760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http://www.idtheftcenter.org/2016databreaches.html"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chart" Target="../charts/char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www.hackmageddon.com/category/security/cyber-attack-statistics/"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hyperlink" Target="http://www.hackmageddon.com/category/security/cyber-attack-statistics" TargetMode="External"/><Relationship Id="rId2" Type="http://schemas.openxmlformats.org/officeDocument/2006/relationships/hyperlink" Target="http://www.ted.com/" TargetMode="External"/><Relationship Id="rId1" Type="http://schemas.openxmlformats.org/officeDocument/2006/relationships/slideLayout" Target="../slideLayouts/slideLayout24.xml"/><Relationship Id="rId4" Type="http://schemas.openxmlformats.org/officeDocument/2006/relationships/hyperlink" Target="http://www.idtheftcenter.org/2016databreach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u="sng"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a:latin typeface="Arial" charset="0"/>
              </a:rPr>
              <a:t>Advanced Cyber Security</a:t>
            </a:r>
            <a:r>
              <a:rPr lang="en-US" dirty="0">
                <a:latin typeface="Arial" charset="0"/>
              </a:rPr>
              <a:t> </a:t>
            </a:r>
          </a:p>
        </p:txBody>
      </p:sp>
      <p:sp>
        <p:nvSpPr>
          <p:cNvPr id="2" name="Rectangle 1"/>
          <p:cNvSpPr/>
          <p:nvPr/>
        </p:nvSpPr>
        <p:spPr>
          <a:xfrm>
            <a:off x="3748051" y="2508872"/>
            <a:ext cx="1553630" cy="424732"/>
          </a:xfrm>
          <a:prstGeom prst="rect">
            <a:avLst/>
          </a:prstGeom>
        </p:spPr>
        <p:txBody>
          <a:bodyPr wrap="none">
            <a:spAutoFit/>
          </a:bodyPr>
          <a:lstStyle/>
          <a:p>
            <a:r>
              <a:rPr lang="en-US" b="1" dirty="0"/>
              <a:t>Lecture 2</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
        <p:nvSpPr>
          <p:cNvPr id="3" name="Rectangle 2"/>
          <p:cNvSpPr/>
          <p:nvPr/>
        </p:nvSpPr>
        <p:spPr>
          <a:xfrm>
            <a:off x="1982230" y="3492618"/>
            <a:ext cx="5953520" cy="424732"/>
          </a:xfrm>
          <a:prstGeom prst="rect">
            <a:avLst/>
          </a:prstGeom>
        </p:spPr>
        <p:txBody>
          <a:bodyPr wrap="square">
            <a:spAutoFit/>
          </a:bodyPr>
          <a:lstStyle/>
          <a:p>
            <a:r>
              <a:rPr lang="en-US" dirty="0"/>
              <a:t>Criticality of Advanced Cyber Security</a:t>
            </a:r>
            <a:endParaRPr lang="en-GB" dirty="0"/>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7390" y="0"/>
            <a:ext cx="7549285" cy="442452"/>
          </a:xfrm>
        </p:spPr>
        <p:txBody>
          <a:bodyPr>
            <a:normAutofit/>
          </a:bodyPr>
          <a:lstStyle/>
          <a:p>
            <a:r>
              <a:rPr lang="en-US" sz="2400" dirty="0"/>
              <a:t>The Rising Criticality of Information Security</a:t>
            </a:r>
          </a:p>
        </p:txBody>
      </p:sp>
      <p:sp>
        <p:nvSpPr>
          <p:cNvPr id="3" name="Content Placeholder 2"/>
          <p:cNvSpPr>
            <a:spLocks noGrp="1"/>
          </p:cNvSpPr>
          <p:nvPr>
            <p:ph idx="4294967295"/>
          </p:nvPr>
        </p:nvSpPr>
        <p:spPr>
          <a:xfrm>
            <a:off x="585107" y="644013"/>
            <a:ext cx="4933950" cy="4743450"/>
          </a:xfrm>
          <a:prstGeom prst="rect">
            <a:avLst/>
          </a:prstGeom>
        </p:spPr>
        <p:txBody>
          <a:bodyPr>
            <a:normAutofit/>
          </a:bodyPr>
          <a:lstStyle/>
          <a:p>
            <a:pPr marL="0" indent="0">
              <a:spcAft>
                <a:spcPts val="1800"/>
              </a:spcAft>
              <a:buNone/>
            </a:pPr>
            <a:r>
              <a:rPr lang="en-US" sz="1600" b="1" i="1" dirty="0">
                <a:latin typeface="Arial" pitchFamily="34" charset="0"/>
                <a:cs typeface="Arial" pitchFamily="34" charset="0"/>
              </a:rPr>
              <a:t>In the current economic, political, and social landscape addressing security has becoming a core necessity for most organizations:</a:t>
            </a:r>
          </a:p>
          <a:p>
            <a:pPr marL="169863" lvl="3" indent="-169863" fontAlgn="base">
              <a:lnSpc>
                <a:spcPct val="80000"/>
              </a:lnSpc>
              <a:spcBef>
                <a:spcPts val="0"/>
              </a:spcBef>
              <a:spcAft>
                <a:spcPts val="1800"/>
              </a:spcAft>
              <a:buClr>
                <a:schemeClr val="accent2"/>
              </a:buClr>
              <a:buSzPct val="160000"/>
              <a:buFont typeface="Wingdings" charset="2"/>
              <a:buChar char="§"/>
              <a:defRPr/>
            </a:pPr>
            <a:r>
              <a:rPr lang="en-US" sz="1600" dirty="0">
                <a:latin typeface="Arial" panose="020B0604020202020204" pitchFamily="34" charset="0"/>
                <a:cs typeface="Arial" panose="020B0604020202020204" pitchFamily="34" charset="0"/>
              </a:rPr>
              <a:t>Customers are demanding higher levels of security assurance as concerns about privacy and identity theft rise.</a:t>
            </a:r>
          </a:p>
          <a:p>
            <a:pPr marL="169863" lvl="3" indent="-169863" fontAlgn="base">
              <a:lnSpc>
                <a:spcPct val="80000"/>
              </a:lnSpc>
              <a:spcBef>
                <a:spcPts val="0"/>
              </a:spcBef>
              <a:spcAft>
                <a:spcPts val="1800"/>
              </a:spcAft>
              <a:buClr>
                <a:schemeClr val="accent2"/>
              </a:buClr>
              <a:buSzPct val="160000"/>
              <a:buFont typeface="Wingdings" charset="2"/>
              <a:buChar char="§"/>
              <a:defRPr/>
            </a:pPr>
            <a:r>
              <a:rPr lang="en-US" sz="1600" dirty="0">
                <a:latin typeface="Arial" panose="020B0604020202020204" pitchFamily="34" charset="0"/>
                <a:cs typeface="Arial" panose="020B0604020202020204" pitchFamily="34" charset="0"/>
              </a:rPr>
              <a:t>Business partners, suppliers, and vendors are requiring assurance from one another, particularly when providing mutual network and information access. </a:t>
            </a:r>
          </a:p>
          <a:p>
            <a:pPr marL="169863" lvl="3" indent="-169863" fontAlgn="base">
              <a:lnSpc>
                <a:spcPct val="80000"/>
              </a:lnSpc>
              <a:spcBef>
                <a:spcPts val="0"/>
              </a:spcBef>
              <a:spcAft>
                <a:spcPts val="1800"/>
              </a:spcAft>
              <a:buClr>
                <a:schemeClr val="accent2"/>
              </a:buClr>
              <a:buSzPct val="160000"/>
              <a:buFont typeface="Wingdings" charset="2"/>
              <a:buChar char="§"/>
              <a:defRPr/>
            </a:pPr>
            <a:r>
              <a:rPr lang="en-US" sz="1600" dirty="0">
                <a:latin typeface="Arial" panose="020B0604020202020204" pitchFamily="34" charset="0"/>
                <a:cs typeface="Arial" panose="020B0604020202020204" pitchFamily="34" charset="0"/>
              </a:rPr>
              <a:t>Espionage through the use of networks to gain competitive intelligence and to extort organizations is becoming more prevalent. </a:t>
            </a:r>
          </a:p>
          <a:p>
            <a:pPr marL="169863" lvl="3" indent="-169863" fontAlgn="base">
              <a:lnSpc>
                <a:spcPct val="80000"/>
              </a:lnSpc>
              <a:spcBef>
                <a:spcPts val="0"/>
              </a:spcBef>
              <a:spcAft>
                <a:spcPts val="1800"/>
              </a:spcAft>
              <a:buClr>
                <a:schemeClr val="accent2"/>
              </a:buClr>
              <a:buSzPct val="160000"/>
              <a:buFont typeface="Wingdings" charset="2"/>
              <a:buChar char="§"/>
              <a:defRPr/>
            </a:pPr>
            <a:r>
              <a:rPr lang="en-US" sz="1600" dirty="0">
                <a:latin typeface="Arial" panose="020B0604020202020204" pitchFamily="34" charset="0"/>
                <a:cs typeface="Arial" panose="020B0604020202020204" pitchFamily="34" charset="0"/>
              </a:rPr>
              <a:t>National and international regulations are calling for organizations to demonstrate due care with respect to security.</a:t>
            </a:r>
          </a:p>
        </p:txBody>
      </p:sp>
      <p:sp>
        <p:nvSpPr>
          <p:cNvPr id="4" name="Slide Number Placeholder 3"/>
          <p:cNvSpPr>
            <a:spLocks noGrp="1"/>
          </p:cNvSpPr>
          <p:nvPr>
            <p:ph type="sldNum" sz="quarter" idx="4294967295"/>
          </p:nvPr>
        </p:nvSpPr>
        <p:spPr>
          <a:xfrm>
            <a:off x="8297863" y="6386513"/>
            <a:ext cx="658812" cy="279400"/>
          </a:xfrm>
          <a:prstGeom prst="rect">
            <a:avLst/>
          </a:prstGeom>
        </p:spPr>
        <p:txBody>
          <a:bodyPr/>
          <a:lstStyle/>
          <a:p>
            <a:pPr>
              <a:defRPr/>
            </a:pPr>
            <a:fld id="{210E6DF2-FF41-4F6F-BB17-E3E8AEC9D4A0}" type="slidenum">
              <a:rPr lang="en-GB" smtClean="0">
                <a:solidFill>
                  <a:srgbClr val="595959"/>
                </a:solidFill>
              </a:rPr>
              <a:pPr>
                <a:defRPr/>
              </a:pPr>
              <a:t>2</a:t>
            </a:fld>
            <a:endParaRPr lang="en-GB" dirty="0">
              <a:solidFill>
                <a:srgbClr val="595959"/>
              </a:solidFill>
            </a:endParaRPr>
          </a:p>
        </p:txBody>
      </p:sp>
      <p:sp>
        <p:nvSpPr>
          <p:cNvPr id="5" name="TextBox 4"/>
          <p:cNvSpPr txBox="1"/>
          <p:nvPr/>
        </p:nvSpPr>
        <p:spPr>
          <a:xfrm>
            <a:off x="5638800" y="843116"/>
            <a:ext cx="3200400" cy="1015663"/>
          </a:xfrm>
          <a:prstGeom prst="rect">
            <a:avLst/>
          </a:prstGeom>
          <a:noFill/>
        </p:spPr>
        <p:txBody>
          <a:bodyPr wrap="square" rtlCol="0">
            <a:spAutoFit/>
          </a:bodyPr>
          <a:lstStyle/>
          <a:p>
            <a:pPr eaLnBrk="0" fontAlgn="base" hangingPunct="0">
              <a:spcBef>
                <a:spcPct val="40000"/>
              </a:spcBef>
              <a:spcAft>
                <a:spcPct val="0"/>
              </a:spcAft>
            </a:pPr>
            <a:r>
              <a:rPr lang="en-US" sz="1200" b="1" i="1" dirty="0">
                <a:solidFill>
                  <a:schemeClr val="accent2"/>
                </a:solidFill>
                <a:latin typeface="Arial" pitchFamily="34" charset="0"/>
                <a:cs typeface="Arial" pitchFamily="34" charset="0"/>
              </a:rPr>
              <a:t>“Information is the oxygen of the modern age. It seeps through the walls topped by barbed wire, it wafts across the electrified borders.” </a:t>
            </a:r>
            <a:r>
              <a:rPr lang="en-US" sz="1200" b="1" i="1" dirty="0">
                <a:latin typeface="Arial" pitchFamily="34" charset="0"/>
                <a:cs typeface="Arial" pitchFamily="34" charset="0"/>
              </a:rPr>
              <a:t>— </a:t>
            </a:r>
            <a:r>
              <a:rPr lang="en-US" sz="1200" i="1" dirty="0">
                <a:latin typeface="Arial" pitchFamily="34" charset="0"/>
                <a:cs typeface="Arial" pitchFamily="34" charset="0"/>
              </a:rPr>
              <a:t>Ronald Reagan The Guardian, June 14, 1989</a:t>
            </a:r>
          </a:p>
        </p:txBody>
      </p:sp>
      <p:pic>
        <p:nvPicPr>
          <p:cNvPr id="6" name="Picture 1"/>
          <p:cNvPicPr>
            <a:picLocks noChangeAspect="1" noChangeArrowheads="1"/>
          </p:cNvPicPr>
          <p:nvPr/>
        </p:nvPicPr>
        <p:blipFill>
          <a:blip r:embed="rId3" cstate="print">
            <a:duotone>
              <a:schemeClr val="accent1">
                <a:shade val="45000"/>
                <a:satMod val="135000"/>
              </a:schemeClr>
              <a:prstClr val="white"/>
            </a:duotone>
          </a:blip>
          <a:srcRect l="18849" t="20635" r="20635" b="12698"/>
          <a:stretch>
            <a:fillRect/>
          </a:stretch>
        </p:blipFill>
        <p:spPr bwMode="auto">
          <a:xfrm>
            <a:off x="5578928" y="1976556"/>
            <a:ext cx="3320143" cy="29936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1432935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5845" y="0"/>
            <a:ext cx="7089005" cy="629265"/>
          </a:xfrm>
        </p:spPr>
        <p:txBody>
          <a:bodyPr/>
          <a:lstStyle/>
          <a:p>
            <a:r>
              <a:rPr lang="en-US" dirty="0"/>
              <a:t>Breaches Are On The Rise</a:t>
            </a:r>
          </a:p>
        </p:txBody>
      </p:sp>
      <p:sp>
        <p:nvSpPr>
          <p:cNvPr id="3" name="Content Placeholder 2"/>
          <p:cNvSpPr>
            <a:spLocks noGrp="1"/>
          </p:cNvSpPr>
          <p:nvPr>
            <p:ph idx="1"/>
          </p:nvPr>
        </p:nvSpPr>
        <p:spPr>
          <a:xfrm>
            <a:off x="940884" y="849172"/>
            <a:ext cx="8203116" cy="4816514"/>
          </a:xfrm>
        </p:spPr>
        <p:txBody>
          <a:bodyPr>
            <a:normAutofit/>
          </a:bodyPr>
          <a:lstStyle/>
          <a:p>
            <a:pPr marL="0" indent="0">
              <a:buNone/>
            </a:pPr>
            <a:r>
              <a:rPr lang="en-US" dirty="0"/>
              <a:t>In 2016, there were 1,093 recorded data breaches</a:t>
            </a:r>
          </a:p>
          <a:p>
            <a:pPr lvl="1"/>
            <a:endParaRPr lang="en-US" dirty="0"/>
          </a:p>
        </p:txBody>
      </p:sp>
      <p:sp>
        <p:nvSpPr>
          <p:cNvPr id="5" name="TextBox 4"/>
          <p:cNvSpPr txBox="1"/>
          <p:nvPr/>
        </p:nvSpPr>
        <p:spPr>
          <a:xfrm>
            <a:off x="2432640" y="5255146"/>
            <a:ext cx="3453189" cy="246221"/>
          </a:xfrm>
          <a:prstGeom prst="rect">
            <a:avLst/>
          </a:prstGeom>
          <a:noFill/>
        </p:spPr>
        <p:txBody>
          <a:bodyPr wrap="none" rtlCol="0">
            <a:spAutoFit/>
          </a:bodyPr>
          <a:lstStyle/>
          <a:p>
            <a:r>
              <a:rPr lang="en-US" sz="1000" dirty="0"/>
              <a:t>Source: </a:t>
            </a:r>
            <a:r>
              <a:rPr lang="en-US" sz="1000" dirty="0">
                <a:hlinkClick r:id="rId3"/>
              </a:rPr>
              <a:t>http://www.idtheftcenter.org/2016databreaches.html</a:t>
            </a:r>
            <a:r>
              <a:rPr lang="en-US" sz="1000" dirty="0"/>
              <a:t> </a:t>
            </a:r>
          </a:p>
        </p:txBody>
      </p:sp>
      <p:graphicFrame>
        <p:nvGraphicFramePr>
          <p:cNvPr id="7" name="Chart 6"/>
          <p:cNvGraphicFramePr>
            <a:graphicFrameLocks/>
          </p:cNvGraphicFramePr>
          <p:nvPr>
            <p:extLst>
              <p:ext uri="{D42A27DB-BD31-4B8C-83A1-F6EECF244321}">
                <p14:modId xmlns:p14="http://schemas.microsoft.com/office/powerpoint/2010/main" val="1791465517"/>
              </p:ext>
            </p:extLst>
          </p:nvPr>
        </p:nvGraphicFramePr>
        <p:xfrm>
          <a:off x="618818" y="1259712"/>
          <a:ext cx="8293677" cy="399543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9301026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9709" y="1"/>
            <a:ext cx="7549285" cy="550606"/>
          </a:xfrm>
        </p:spPr>
        <p:txBody>
          <a:bodyPr/>
          <a:lstStyle/>
          <a:p>
            <a:pPr algn="ctr"/>
            <a:r>
              <a:rPr lang="en-US" dirty="0"/>
              <a:t>High Profile Hacks</a:t>
            </a:r>
          </a:p>
        </p:txBody>
      </p:sp>
      <p:sp>
        <p:nvSpPr>
          <p:cNvPr id="3" name="Content Placeholder 2"/>
          <p:cNvSpPr>
            <a:spLocks noGrp="1"/>
          </p:cNvSpPr>
          <p:nvPr>
            <p:ph idx="1"/>
          </p:nvPr>
        </p:nvSpPr>
        <p:spPr>
          <a:xfrm>
            <a:off x="331097" y="884903"/>
            <a:ext cx="8733677" cy="4926405"/>
          </a:xfrm>
        </p:spPr>
        <p:txBody>
          <a:bodyPr>
            <a:normAutofit/>
          </a:bodyPr>
          <a:lstStyle/>
          <a:p>
            <a:pPr marL="1033463" indent="-1033463">
              <a:buNone/>
              <a:tabLst>
                <a:tab pos="1028700" algn="l"/>
              </a:tabLst>
            </a:pPr>
            <a:r>
              <a:rPr lang="en-US" sz="2000" b="1" dirty="0"/>
              <a:t>May 2016 </a:t>
            </a:r>
            <a:r>
              <a:rPr lang="en-US" sz="2000" dirty="0"/>
              <a:t>Kansas Heart Hospital </a:t>
            </a:r>
            <a:r>
              <a:rPr lang="en-US" sz="2000" dirty="0" err="1"/>
              <a:t>ransomware</a:t>
            </a:r>
            <a:r>
              <a:rPr lang="en-US" sz="2000" dirty="0"/>
              <a:t> attack</a:t>
            </a:r>
          </a:p>
          <a:p>
            <a:pPr marL="1033463" indent="-1033463">
              <a:buNone/>
              <a:tabLst>
                <a:tab pos="1028700" algn="l"/>
              </a:tabLst>
            </a:pPr>
            <a:r>
              <a:rPr lang="en-US" sz="2000" b="1" dirty="0"/>
              <a:t>Oct. 21  	</a:t>
            </a:r>
            <a:r>
              <a:rPr lang="en-US" sz="2000" dirty="0" err="1"/>
              <a:t>DDoS</a:t>
            </a:r>
            <a:r>
              <a:rPr lang="en-US" sz="2000" dirty="0"/>
              <a:t> against </a:t>
            </a:r>
            <a:r>
              <a:rPr lang="en-US" sz="2000" dirty="0" err="1"/>
              <a:t>Dyn</a:t>
            </a:r>
            <a:r>
              <a:rPr lang="en-US" sz="2000" dirty="0"/>
              <a:t>, disrupting Internet services (known as “</a:t>
            </a:r>
            <a:r>
              <a:rPr lang="en-US" sz="2000" i="1" dirty="0"/>
              <a:t>The Day The Internet Died</a:t>
            </a:r>
            <a:r>
              <a:rPr lang="en-US" sz="2000" dirty="0"/>
              <a:t>”)</a:t>
            </a:r>
          </a:p>
          <a:p>
            <a:pPr marL="1033463" indent="-1033463">
              <a:buNone/>
              <a:tabLst>
                <a:tab pos="1028700" algn="l"/>
              </a:tabLst>
            </a:pPr>
            <a:r>
              <a:rPr lang="en-US" sz="2000" b="1" dirty="0"/>
              <a:t>Nov. 28  	</a:t>
            </a:r>
            <a:r>
              <a:rPr lang="en-US" sz="2000" dirty="0"/>
              <a:t>San Francisco transit hackers disrupted the ability to collect fares</a:t>
            </a:r>
            <a:endParaRPr lang="en-US" sz="2000" b="1" dirty="0"/>
          </a:p>
          <a:p>
            <a:pPr marL="1033463" indent="-1033463">
              <a:buNone/>
              <a:tabLst>
                <a:tab pos="1028700" algn="l"/>
              </a:tabLst>
            </a:pPr>
            <a:r>
              <a:rPr lang="en-US" sz="2000" b="1" dirty="0"/>
              <a:t>Jan. 19  	</a:t>
            </a:r>
            <a:r>
              <a:rPr lang="en-US" sz="2000" dirty="0"/>
              <a:t>Password leaks of 14 appointees of the Trump Administration</a:t>
            </a:r>
          </a:p>
          <a:p>
            <a:pPr marL="1033463" indent="-1033463">
              <a:buNone/>
              <a:tabLst>
                <a:tab pos="1028700" algn="l"/>
              </a:tabLst>
            </a:pPr>
            <a:r>
              <a:rPr lang="en-US" sz="2000" b="1" dirty="0"/>
              <a:t>Feb. 7</a:t>
            </a:r>
            <a:r>
              <a:rPr lang="en-US" sz="2000" dirty="0"/>
              <a:t>	IHG breach to 12 properties, malware active Aug.-Dec. 2016</a:t>
            </a:r>
          </a:p>
          <a:p>
            <a:pPr marL="1033463" indent="-1033463">
              <a:buNone/>
              <a:tabLst>
                <a:tab pos="1028700" algn="l"/>
              </a:tabLst>
            </a:pPr>
            <a:r>
              <a:rPr lang="en-US" sz="2000" b="1" dirty="0"/>
              <a:t>Feb. 15 </a:t>
            </a:r>
            <a:r>
              <a:rPr lang="en-US" sz="2000" dirty="0"/>
              <a:t>  Bingham County, Idaho </a:t>
            </a:r>
            <a:r>
              <a:rPr lang="en-US" sz="2000" dirty="0" err="1"/>
              <a:t>ransomware</a:t>
            </a:r>
            <a:r>
              <a:rPr lang="en-US" sz="2000" dirty="0"/>
              <a:t> attack</a:t>
            </a:r>
          </a:p>
          <a:p>
            <a:pPr marL="1033463" indent="-1033463">
              <a:buNone/>
              <a:tabLst>
                <a:tab pos="1028700" algn="l"/>
              </a:tabLst>
            </a:pPr>
            <a:r>
              <a:rPr lang="en-US" sz="2000" b="1" dirty="0"/>
              <a:t>Mar. 22 </a:t>
            </a:r>
            <a:r>
              <a:rPr lang="en-US" sz="2000" dirty="0"/>
              <a:t>	America’s Job Link Alliance – Kansas Works breach, personal data, SSN, and birth dates stolen</a:t>
            </a:r>
          </a:p>
        </p:txBody>
      </p:sp>
    </p:spTree>
    <p:extLst>
      <p:ext uri="{BB962C8B-B14F-4D97-AF65-F5344CB8AC3E}">
        <p14:creationId xmlns:p14="http://schemas.microsoft.com/office/powerpoint/2010/main" val="214564449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7300" y="77698"/>
            <a:ext cx="7886700" cy="522070"/>
          </a:xfrm>
        </p:spPr>
        <p:txBody>
          <a:bodyPr>
            <a:normAutofit/>
          </a:bodyPr>
          <a:lstStyle/>
          <a:p>
            <a:r>
              <a:rPr lang="en-US" dirty="0"/>
              <a:t>Motivations Behind Cyber Attacks </a:t>
            </a:r>
            <a:endParaRPr lang="en-US" sz="2325" dirty="0"/>
          </a:p>
        </p:txBody>
      </p:sp>
      <p:sp>
        <p:nvSpPr>
          <p:cNvPr id="3" name="Content Placeholder 2"/>
          <p:cNvSpPr>
            <a:spLocks noGrp="1"/>
          </p:cNvSpPr>
          <p:nvPr>
            <p:ph idx="1"/>
          </p:nvPr>
        </p:nvSpPr>
        <p:spPr>
          <a:xfrm>
            <a:off x="989902" y="4676970"/>
            <a:ext cx="6424082" cy="270460"/>
          </a:xfrm>
        </p:spPr>
        <p:txBody>
          <a:bodyPr>
            <a:normAutofit fontScale="92500"/>
          </a:bodyPr>
          <a:lstStyle/>
          <a:p>
            <a:pPr marL="0" indent="0">
              <a:buNone/>
            </a:pPr>
            <a:r>
              <a:rPr lang="en-US" sz="1200" dirty="0"/>
              <a:t>Source</a:t>
            </a:r>
            <a:r>
              <a:rPr lang="en-US" sz="1200" dirty="0">
                <a:solidFill>
                  <a:schemeClr val="accent4">
                    <a:lumMod val="50000"/>
                  </a:schemeClr>
                </a:solidFill>
              </a:rPr>
              <a:t>: </a:t>
            </a:r>
            <a:r>
              <a:rPr lang="en-US" sz="1200" dirty="0" err="1"/>
              <a:t>Hackmageddon</a:t>
            </a:r>
            <a:r>
              <a:rPr lang="en-US" sz="1200" dirty="0">
                <a:solidFill>
                  <a:schemeClr val="accent4">
                    <a:lumMod val="50000"/>
                  </a:schemeClr>
                </a:solidFill>
              </a:rPr>
              <a:t>, </a:t>
            </a:r>
            <a:r>
              <a:rPr lang="en-US" sz="1200" dirty="0">
                <a:solidFill>
                  <a:schemeClr val="accent4">
                    <a:lumMod val="50000"/>
                  </a:schemeClr>
                </a:solidFill>
                <a:hlinkClick r:id="rId3"/>
              </a:rPr>
              <a:t>http://www.hackmageddon.com/category/security/cyber-attack-statistics/</a:t>
            </a:r>
            <a:r>
              <a:rPr lang="en-US" sz="1200" dirty="0">
                <a:solidFill>
                  <a:schemeClr val="accent4">
                    <a:lumMod val="50000"/>
                  </a:schemeClr>
                </a:solidFill>
              </a:rPr>
              <a:t> </a:t>
            </a:r>
          </a:p>
        </p:txBody>
      </p:sp>
      <p:graphicFrame>
        <p:nvGraphicFramePr>
          <p:cNvPr id="6" name="Object 2"/>
          <p:cNvGraphicFramePr>
            <a:graphicFrameLocks/>
          </p:cNvGraphicFramePr>
          <p:nvPr>
            <p:extLst>
              <p:ext uri="{D42A27DB-BD31-4B8C-83A1-F6EECF244321}">
                <p14:modId xmlns:p14="http://schemas.microsoft.com/office/powerpoint/2010/main" val="2837843412"/>
              </p:ext>
            </p:extLst>
          </p:nvPr>
        </p:nvGraphicFramePr>
        <p:xfrm>
          <a:off x="4978522" y="977182"/>
          <a:ext cx="4654193" cy="312097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8" name="Object 2"/>
          <p:cNvGraphicFramePr>
            <a:graphicFrameLocks/>
          </p:cNvGraphicFramePr>
          <p:nvPr>
            <p:extLst>
              <p:ext uri="{D42A27DB-BD31-4B8C-83A1-F6EECF244321}">
                <p14:modId xmlns:p14="http://schemas.microsoft.com/office/powerpoint/2010/main" val="3988726028"/>
              </p:ext>
            </p:extLst>
          </p:nvPr>
        </p:nvGraphicFramePr>
        <p:xfrm>
          <a:off x="1793251" y="977182"/>
          <a:ext cx="5538608" cy="3073626"/>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9" name="Object 2"/>
          <p:cNvGraphicFramePr>
            <a:graphicFrameLocks/>
          </p:cNvGraphicFramePr>
          <p:nvPr>
            <p:extLst>
              <p:ext uri="{D42A27DB-BD31-4B8C-83A1-F6EECF244321}">
                <p14:modId xmlns:p14="http://schemas.microsoft.com/office/powerpoint/2010/main" val="3351975023"/>
              </p:ext>
            </p:extLst>
          </p:nvPr>
        </p:nvGraphicFramePr>
        <p:xfrm>
          <a:off x="-961136" y="977182"/>
          <a:ext cx="5627632" cy="3138299"/>
        </p:xfrm>
        <a:graphic>
          <a:graphicData uri="http://schemas.openxmlformats.org/drawingml/2006/chart">
            <c:chart xmlns:c="http://schemas.openxmlformats.org/drawingml/2006/chart" xmlns:r="http://schemas.openxmlformats.org/officeDocument/2006/relationships" r:id="rId6"/>
          </a:graphicData>
        </a:graphic>
      </p:graphicFrame>
      <p:sp>
        <p:nvSpPr>
          <p:cNvPr id="10" name="TextBox 9"/>
          <p:cNvSpPr txBox="1"/>
          <p:nvPr/>
        </p:nvSpPr>
        <p:spPr>
          <a:xfrm>
            <a:off x="1346930" y="659651"/>
            <a:ext cx="697627" cy="369332"/>
          </a:xfrm>
          <a:prstGeom prst="rect">
            <a:avLst/>
          </a:prstGeom>
          <a:noFill/>
        </p:spPr>
        <p:txBody>
          <a:bodyPr wrap="none" rtlCol="0">
            <a:spAutoFit/>
          </a:bodyPr>
          <a:lstStyle/>
          <a:p>
            <a:r>
              <a:rPr lang="en-US" b="1" dirty="0"/>
              <a:t>2014</a:t>
            </a:r>
          </a:p>
        </p:txBody>
      </p:sp>
      <p:sp>
        <p:nvSpPr>
          <p:cNvPr id="11" name="TextBox 10"/>
          <p:cNvSpPr txBox="1"/>
          <p:nvPr/>
        </p:nvSpPr>
        <p:spPr>
          <a:xfrm>
            <a:off x="4280895" y="690980"/>
            <a:ext cx="697627" cy="369332"/>
          </a:xfrm>
          <a:prstGeom prst="rect">
            <a:avLst/>
          </a:prstGeom>
          <a:noFill/>
        </p:spPr>
        <p:txBody>
          <a:bodyPr wrap="none" rtlCol="0">
            <a:spAutoFit/>
          </a:bodyPr>
          <a:lstStyle/>
          <a:p>
            <a:r>
              <a:rPr lang="en-US" b="1" dirty="0"/>
              <a:t>2015</a:t>
            </a:r>
          </a:p>
        </p:txBody>
      </p:sp>
      <p:sp>
        <p:nvSpPr>
          <p:cNvPr id="12" name="TextBox 11"/>
          <p:cNvSpPr txBox="1"/>
          <p:nvPr/>
        </p:nvSpPr>
        <p:spPr>
          <a:xfrm>
            <a:off x="7218926" y="658912"/>
            <a:ext cx="652743" cy="369332"/>
          </a:xfrm>
          <a:prstGeom prst="rect">
            <a:avLst/>
          </a:prstGeom>
          <a:noFill/>
        </p:spPr>
        <p:txBody>
          <a:bodyPr wrap="none" rtlCol="0">
            <a:spAutoFit/>
          </a:bodyPr>
          <a:lstStyle/>
          <a:p>
            <a:r>
              <a:rPr lang="en-US" b="1" dirty="0"/>
              <a:t>2016</a:t>
            </a:r>
          </a:p>
        </p:txBody>
      </p:sp>
      <p:grpSp>
        <p:nvGrpSpPr>
          <p:cNvPr id="4" name="Group 3"/>
          <p:cNvGrpSpPr/>
          <p:nvPr/>
        </p:nvGrpSpPr>
        <p:grpSpPr>
          <a:xfrm>
            <a:off x="217943" y="3886936"/>
            <a:ext cx="7978110" cy="620069"/>
            <a:chOff x="217943" y="4889831"/>
            <a:chExt cx="7978110" cy="620069"/>
          </a:xfrm>
        </p:grpSpPr>
        <p:grpSp>
          <p:nvGrpSpPr>
            <p:cNvPr id="19" name="Group 18"/>
            <p:cNvGrpSpPr/>
            <p:nvPr/>
          </p:nvGrpSpPr>
          <p:grpSpPr>
            <a:xfrm>
              <a:off x="217943" y="4889831"/>
              <a:ext cx="7196041" cy="620069"/>
              <a:chOff x="475812" y="3931306"/>
              <a:chExt cx="7605651" cy="620069"/>
            </a:xfrm>
          </p:grpSpPr>
          <p:grpSp>
            <p:nvGrpSpPr>
              <p:cNvPr id="17" name="Group 16"/>
              <p:cNvGrpSpPr/>
              <p:nvPr/>
            </p:nvGrpSpPr>
            <p:grpSpPr>
              <a:xfrm>
                <a:off x="729670" y="4258370"/>
                <a:ext cx="7351793" cy="293005"/>
                <a:chOff x="737083" y="4163270"/>
                <a:chExt cx="7351793" cy="293005"/>
              </a:xfrm>
            </p:grpSpPr>
            <p:sp>
              <p:nvSpPr>
                <p:cNvPr id="13" name="TextBox 12"/>
                <p:cNvSpPr txBox="1"/>
                <p:nvPr/>
              </p:nvSpPr>
              <p:spPr>
                <a:xfrm>
                  <a:off x="737083" y="4164812"/>
                  <a:ext cx="1628511" cy="286232"/>
                </a:xfrm>
                <a:prstGeom prst="rect">
                  <a:avLst/>
                </a:prstGeom>
                <a:noFill/>
              </p:spPr>
              <p:txBody>
                <a:bodyPr wrap="none" rtlCol="0">
                  <a:spAutoFit/>
                </a:bodyPr>
                <a:lstStyle/>
                <a:p>
                  <a:pPr marL="285750" indent="-285750">
                    <a:buClr>
                      <a:srgbClr val="FF0000"/>
                    </a:buClr>
                    <a:buSzPct val="200000"/>
                    <a:buFont typeface="Wingdings" charset="2"/>
                    <a:buChar char="§"/>
                  </a:pPr>
                  <a:r>
                    <a:rPr lang="en-US" sz="1400" b="1" dirty="0"/>
                    <a:t>Cyber Crime</a:t>
                  </a:r>
                </a:p>
              </p:txBody>
            </p:sp>
            <p:sp>
              <p:nvSpPr>
                <p:cNvPr id="14" name="TextBox 13"/>
                <p:cNvSpPr txBox="1"/>
                <p:nvPr/>
              </p:nvSpPr>
              <p:spPr>
                <a:xfrm>
                  <a:off x="2516061" y="4163270"/>
                  <a:ext cx="1499748" cy="286232"/>
                </a:xfrm>
                <a:prstGeom prst="rect">
                  <a:avLst/>
                </a:prstGeom>
                <a:noFill/>
              </p:spPr>
              <p:txBody>
                <a:bodyPr wrap="none" rtlCol="0">
                  <a:spAutoFit/>
                </a:bodyPr>
                <a:lstStyle/>
                <a:p>
                  <a:pPr marL="285750" indent="-285750">
                    <a:buClr>
                      <a:srgbClr val="FFC000"/>
                    </a:buClr>
                    <a:buSzPct val="200000"/>
                    <a:buFont typeface="Wingdings" charset="2"/>
                    <a:buChar char="§"/>
                  </a:pPr>
                  <a:r>
                    <a:rPr lang="en-US" sz="1400" b="1" dirty="0"/>
                    <a:t>Hacktivism</a:t>
                  </a:r>
                </a:p>
              </p:txBody>
            </p:sp>
            <p:sp>
              <p:nvSpPr>
                <p:cNvPr id="15" name="TextBox 14"/>
                <p:cNvSpPr txBox="1"/>
                <p:nvPr/>
              </p:nvSpPr>
              <p:spPr>
                <a:xfrm>
                  <a:off x="4168038" y="4170043"/>
                  <a:ext cx="2045298" cy="286232"/>
                </a:xfrm>
                <a:prstGeom prst="rect">
                  <a:avLst/>
                </a:prstGeom>
                <a:noFill/>
              </p:spPr>
              <p:txBody>
                <a:bodyPr wrap="none" rtlCol="0">
                  <a:spAutoFit/>
                </a:bodyPr>
                <a:lstStyle/>
                <a:p>
                  <a:pPr marL="285750" indent="-285750">
                    <a:buClr>
                      <a:srgbClr val="6A99AE"/>
                    </a:buClr>
                    <a:buSzPct val="200000"/>
                    <a:buFont typeface="Wingdings" charset="2"/>
                    <a:buChar char="§"/>
                  </a:pPr>
                  <a:r>
                    <a:rPr lang="en-US" sz="1400" b="1" dirty="0"/>
                    <a:t>Cyber Espionage</a:t>
                  </a:r>
                </a:p>
              </p:txBody>
            </p:sp>
            <p:sp>
              <p:nvSpPr>
                <p:cNvPr id="16" name="TextBox 15"/>
                <p:cNvSpPr txBox="1"/>
                <p:nvPr/>
              </p:nvSpPr>
              <p:spPr>
                <a:xfrm>
                  <a:off x="6299681" y="4163270"/>
                  <a:ext cx="1789195" cy="286232"/>
                </a:xfrm>
                <a:prstGeom prst="rect">
                  <a:avLst/>
                </a:prstGeom>
                <a:noFill/>
              </p:spPr>
              <p:txBody>
                <a:bodyPr wrap="none" rtlCol="0">
                  <a:spAutoFit/>
                </a:bodyPr>
                <a:lstStyle/>
                <a:p>
                  <a:pPr marL="285750" indent="-285750">
                    <a:buClr>
                      <a:srgbClr val="005488"/>
                    </a:buClr>
                    <a:buSzPct val="200000"/>
                    <a:buFont typeface="Wingdings" charset="2"/>
                    <a:buChar char="§"/>
                  </a:pPr>
                  <a:r>
                    <a:rPr lang="en-US" sz="1400" b="1" dirty="0"/>
                    <a:t>Cyber Warfare</a:t>
                  </a:r>
                </a:p>
              </p:txBody>
            </p:sp>
          </p:grpSp>
          <p:sp>
            <p:nvSpPr>
              <p:cNvPr id="18" name="TextBox 17"/>
              <p:cNvSpPr txBox="1"/>
              <p:nvPr/>
            </p:nvSpPr>
            <p:spPr>
              <a:xfrm>
                <a:off x="475812" y="3931306"/>
                <a:ext cx="1005403" cy="369332"/>
              </a:xfrm>
              <a:prstGeom prst="rect">
                <a:avLst/>
              </a:prstGeom>
              <a:noFill/>
            </p:spPr>
            <p:txBody>
              <a:bodyPr wrap="none" rtlCol="0">
                <a:spAutoFit/>
              </a:bodyPr>
              <a:lstStyle/>
              <a:p>
                <a:r>
                  <a:rPr lang="en-US" b="1"/>
                  <a:t>Legend</a:t>
                </a:r>
              </a:p>
            </p:txBody>
          </p:sp>
        </p:grpSp>
        <p:sp>
          <p:nvSpPr>
            <p:cNvPr id="20" name="TextBox 19"/>
            <p:cNvSpPr txBox="1"/>
            <p:nvPr/>
          </p:nvSpPr>
          <p:spPr>
            <a:xfrm>
              <a:off x="7458351" y="5206624"/>
              <a:ext cx="737702" cy="258532"/>
            </a:xfrm>
            <a:prstGeom prst="rect">
              <a:avLst/>
            </a:prstGeom>
            <a:noFill/>
          </p:spPr>
          <p:txBody>
            <a:bodyPr wrap="none" rtlCol="0">
              <a:spAutoFit/>
            </a:bodyPr>
            <a:lstStyle/>
            <a:p>
              <a:pPr marL="285750" indent="-285750">
                <a:buClr>
                  <a:srgbClr val="00B0F0"/>
                </a:buClr>
                <a:buSzPct val="200000"/>
                <a:buFont typeface="Wingdings" charset="2"/>
                <a:buChar char="§"/>
              </a:pPr>
              <a:r>
                <a:rPr lang="en-US" sz="1200" b="1" dirty="0"/>
                <a:t>N/A</a:t>
              </a:r>
            </a:p>
          </p:txBody>
        </p:sp>
      </p:grpSp>
    </p:spTree>
    <p:extLst>
      <p:ext uri="{BB962C8B-B14F-4D97-AF65-F5344CB8AC3E}">
        <p14:creationId xmlns:p14="http://schemas.microsoft.com/office/powerpoint/2010/main" val="2733216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par>
                                <p:cTn id="8" presetID="1" presetClass="entr" presetSubtype="0" fill="hold" grpId="0" nodeType="withEffect">
                                  <p:stCondLst>
                                    <p:cond delay="250"/>
                                  </p:stCondLst>
                                  <p:childTnLst>
                                    <p:set>
                                      <p:cBhvr>
                                        <p:cTn id="9" dur="1" fill="hold">
                                          <p:stCondLst>
                                            <p:cond delay="0"/>
                                          </p:stCondLst>
                                        </p:cTn>
                                        <p:tgtEl>
                                          <p:spTgt spid="10"/>
                                        </p:tgtEl>
                                        <p:attrNameLst>
                                          <p:attrName>style.visibility</p:attrName>
                                        </p:attrNameLst>
                                      </p:cBhvr>
                                      <p:to>
                                        <p:strVal val="visible"/>
                                      </p:to>
                                    </p:set>
                                  </p:childTnLst>
                                </p:cTn>
                              </p:par>
                            </p:childTnLst>
                          </p:cTn>
                        </p:par>
                        <p:par>
                          <p:cTn id="10" fill="hold">
                            <p:stCondLst>
                              <p:cond delay="2250"/>
                            </p:stCondLst>
                            <p:childTnLst>
                              <p:par>
                                <p:cTn id="11" presetID="21" presetClass="entr" presetSubtype="1"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heel(1)">
                                      <p:cBhvr>
                                        <p:cTn id="13" dur="2000"/>
                                        <p:tgtEl>
                                          <p:spTgt spid="8"/>
                                        </p:tgtEl>
                                      </p:cBhvr>
                                    </p:animEffect>
                                  </p:childTnLst>
                                </p:cTn>
                              </p:par>
                              <p:par>
                                <p:cTn id="14" presetID="1" presetClass="entr" presetSubtype="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childTnLst>
                                </p:cTn>
                              </p:par>
                            </p:childTnLst>
                          </p:cTn>
                        </p:par>
                        <p:par>
                          <p:cTn id="16" fill="hold">
                            <p:stCondLst>
                              <p:cond delay="4250"/>
                            </p:stCondLst>
                            <p:childTnLst>
                              <p:par>
                                <p:cTn id="17" presetID="21" presetClass="entr" presetSubtype="1" fill="hold" grpId="0" nodeType="afterEffect">
                                  <p:stCondLst>
                                    <p:cond delay="250"/>
                                  </p:stCondLst>
                                  <p:childTnLst>
                                    <p:set>
                                      <p:cBhvr>
                                        <p:cTn id="18" dur="1" fill="hold">
                                          <p:stCondLst>
                                            <p:cond delay="0"/>
                                          </p:stCondLst>
                                        </p:cTn>
                                        <p:tgtEl>
                                          <p:spTgt spid="6"/>
                                        </p:tgtEl>
                                        <p:attrNameLst>
                                          <p:attrName>style.visibility</p:attrName>
                                        </p:attrNameLst>
                                      </p:cBhvr>
                                      <p:to>
                                        <p:strVal val="visible"/>
                                      </p:to>
                                    </p:set>
                                    <p:animEffect transition="in" filter="wheel(1)">
                                      <p:cBhvr>
                                        <p:cTn id="19" dur="2000"/>
                                        <p:tgtEl>
                                          <p:spTgt spid="6"/>
                                        </p:tgtEl>
                                      </p:cBhvr>
                                    </p:animEffect>
                                  </p:childTnLst>
                                </p:cTn>
                              </p:par>
                              <p:par>
                                <p:cTn id="20" presetID="1" presetClass="entr" presetSubtype="0" fill="hold" grpId="0" nodeType="withEffect">
                                  <p:stCondLst>
                                    <p:cond delay="250"/>
                                  </p:stCondLst>
                                  <p:childTnLst>
                                    <p:set>
                                      <p:cBhvr>
                                        <p:cTn id="2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8" grpId="0">
        <p:bldAsOne/>
      </p:bldGraphic>
      <p:bldGraphic spid="9" grpId="0">
        <p:bldAsOne/>
      </p:bldGraphic>
      <p:bldP spid="10" grpId="0"/>
      <p:bldP spid="11"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alphaModFix amt="10000"/>
            <a:extLst>
              <a:ext uri="{28A0092B-C50C-407E-A947-70E740481C1C}">
                <a14:useLocalDpi xmlns:a14="http://schemas.microsoft.com/office/drawing/2010/main" val="0"/>
              </a:ext>
            </a:extLst>
          </a:blip>
          <a:stretch>
            <a:fillRect/>
          </a:stretch>
        </p:blipFill>
        <p:spPr>
          <a:xfrm>
            <a:off x="1012722" y="734617"/>
            <a:ext cx="7934063" cy="4362169"/>
          </a:xfrm>
          <a:prstGeom prst="rect">
            <a:avLst/>
          </a:prstGeom>
        </p:spPr>
      </p:pic>
      <p:sp>
        <p:nvSpPr>
          <p:cNvPr id="2" name="Title 1"/>
          <p:cNvSpPr>
            <a:spLocks noGrp="1"/>
          </p:cNvSpPr>
          <p:nvPr>
            <p:ph type="title"/>
          </p:nvPr>
        </p:nvSpPr>
        <p:spPr>
          <a:xfrm>
            <a:off x="1600200" y="0"/>
            <a:ext cx="7543800" cy="734617"/>
          </a:xfrm>
        </p:spPr>
        <p:txBody>
          <a:bodyPr>
            <a:normAutofit/>
          </a:bodyPr>
          <a:lstStyle/>
          <a:p>
            <a:pPr algn="ctr"/>
            <a:r>
              <a:rPr lang="en-US" dirty="0"/>
              <a:t>Key Threats</a:t>
            </a:r>
          </a:p>
        </p:txBody>
      </p:sp>
      <p:sp>
        <p:nvSpPr>
          <p:cNvPr id="3" name="Content Placeholder 2"/>
          <p:cNvSpPr>
            <a:spLocks noGrp="1"/>
          </p:cNvSpPr>
          <p:nvPr>
            <p:ph idx="1"/>
          </p:nvPr>
        </p:nvSpPr>
        <p:spPr>
          <a:xfrm>
            <a:off x="1012723" y="734617"/>
            <a:ext cx="7934063" cy="4362169"/>
          </a:xfrm>
        </p:spPr>
        <p:txBody>
          <a:bodyPr>
            <a:normAutofit/>
          </a:bodyPr>
          <a:lstStyle/>
          <a:p>
            <a:r>
              <a:rPr lang="en-US" dirty="0">
                <a:solidFill>
                  <a:schemeClr val="tx1"/>
                </a:solidFill>
              </a:rPr>
              <a:t>Advanced Persistent Threats (APTs)</a:t>
            </a:r>
          </a:p>
          <a:p>
            <a:r>
              <a:rPr lang="en-US" dirty="0">
                <a:solidFill>
                  <a:schemeClr val="tx1"/>
                </a:solidFill>
              </a:rPr>
              <a:t>Ransomware</a:t>
            </a:r>
          </a:p>
          <a:p>
            <a:r>
              <a:rPr lang="en-US" dirty="0" err="1"/>
              <a:t>Malvertising</a:t>
            </a:r>
            <a:endParaRPr lang="en-US" dirty="0"/>
          </a:p>
          <a:p>
            <a:r>
              <a:rPr lang="en-US" dirty="0">
                <a:solidFill>
                  <a:schemeClr val="tx1"/>
                </a:solidFill>
              </a:rPr>
              <a:t>Zero Day Attacks</a:t>
            </a:r>
          </a:p>
          <a:p>
            <a:r>
              <a:rPr lang="en-US" dirty="0">
                <a:solidFill>
                  <a:schemeClr val="tx1"/>
                </a:solidFill>
              </a:rPr>
              <a:t>Phishing Attacks &amp; Social Engineering</a:t>
            </a:r>
          </a:p>
          <a:p>
            <a:r>
              <a:rPr lang="en-US" dirty="0">
                <a:solidFill>
                  <a:schemeClr val="tx1"/>
                </a:solidFill>
              </a:rPr>
              <a:t>Attacks on Cloud Systems</a:t>
            </a:r>
          </a:p>
          <a:p>
            <a:r>
              <a:rPr lang="en-US" dirty="0"/>
              <a:t>Mobile Sec</a:t>
            </a:r>
            <a:r>
              <a:rPr lang="en-US" dirty="0">
                <a:solidFill>
                  <a:schemeClr val="tx1"/>
                </a:solidFill>
              </a:rPr>
              <a:t>urity &amp; Smartphone Vulnerability Threats (</a:t>
            </a:r>
            <a:r>
              <a:rPr lang="en-US" dirty="0" err="1">
                <a:solidFill>
                  <a:schemeClr val="tx1"/>
                </a:solidFill>
              </a:rPr>
              <a:t>Wearables</a:t>
            </a:r>
            <a:r>
              <a:rPr lang="en-US" dirty="0">
                <a:solidFill>
                  <a:schemeClr val="tx1"/>
                </a:solidFill>
              </a:rPr>
              <a:t>, </a:t>
            </a:r>
            <a:r>
              <a:rPr lang="en-US" dirty="0" err="1">
                <a:solidFill>
                  <a:schemeClr val="tx1"/>
                </a:solidFill>
              </a:rPr>
              <a:t>IoT</a:t>
            </a:r>
            <a:r>
              <a:rPr lang="en-US" dirty="0">
                <a:solidFill>
                  <a:schemeClr val="tx1"/>
                </a:solidFill>
              </a:rPr>
              <a:t>)</a:t>
            </a:r>
          </a:p>
        </p:txBody>
      </p:sp>
    </p:spTree>
    <p:extLst>
      <p:ext uri="{BB962C8B-B14F-4D97-AF65-F5344CB8AC3E}">
        <p14:creationId xmlns:p14="http://schemas.microsoft.com/office/powerpoint/2010/main" val="18031005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52" y="0"/>
            <a:ext cx="6934520" cy="838200"/>
          </a:xfrm>
        </p:spPr>
        <p:txBody>
          <a:bodyPr/>
          <a:lstStyle/>
          <a:p>
            <a:r>
              <a:rPr lang="en-US" dirty="0"/>
              <a:t>Cyber Security Threats for 2017</a:t>
            </a:r>
          </a:p>
        </p:txBody>
      </p:sp>
      <p:sp>
        <p:nvSpPr>
          <p:cNvPr id="3" name="Content Placeholder 2"/>
          <p:cNvSpPr>
            <a:spLocks noGrp="1"/>
          </p:cNvSpPr>
          <p:nvPr>
            <p:ph idx="1"/>
          </p:nvPr>
        </p:nvSpPr>
        <p:spPr>
          <a:xfrm>
            <a:off x="366075" y="995214"/>
            <a:ext cx="8733677" cy="4926405"/>
          </a:xfrm>
        </p:spPr>
        <p:txBody>
          <a:bodyPr>
            <a:normAutofit/>
          </a:bodyPr>
          <a:lstStyle/>
          <a:p>
            <a:r>
              <a:rPr lang="en-US" dirty="0"/>
              <a:t>Ransomware and Extortion will increase (Stephen Gates, </a:t>
            </a:r>
            <a:r>
              <a:rPr lang="en-US" dirty="0" err="1"/>
              <a:t>NSFocus</a:t>
            </a:r>
            <a:r>
              <a:rPr lang="en-US" dirty="0"/>
              <a:t>)</a:t>
            </a:r>
          </a:p>
          <a:p>
            <a:r>
              <a:rPr lang="en-US" dirty="0"/>
              <a:t>Industrial </a:t>
            </a:r>
            <a:r>
              <a:rPr lang="en-US" dirty="0" err="1"/>
              <a:t>IoT</a:t>
            </a:r>
            <a:r>
              <a:rPr lang="en-US" dirty="0"/>
              <a:t> attacks will increase (Adam Meyer, </a:t>
            </a:r>
            <a:r>
              <a:rPr lang="en-US" dirty="0" err="1"/>
              <a:t>SurfWatch</a:t>
            </a:r>
            <a:r>
              <a:rPr lang="en-US" dirty="0"/>
              <a:t>)</a:t>
            </a:r>
          </a:p>
          <a:p>
            <a:r>
              <a:rPr lang="en-US" dirty="0"/>
              <a:t>Internal Threats will increase (James Maude, </a:t>
            </a:r>
            <a:r>
              <a:rPr lang="en-US" dirty="0" err="1"/>
              <a:t>Avetco</a:t>
            </a:r>
            <a:r>
              <a:rPr lang="en-US" dirty="0"/>
              <a:t>)</a:t>
            </a:r>
          </a:p>
          <a:p>
            <a:r>
              <a:rPr lang="en-US" dirty="0"/>
              <a:t>Physical Security Investments (Ed Solis, </a:t>
            </a:r>
            <a:r>
              <a:rPr lang="en-US" dirty="0" err="1"/>
              <a:t>CommScope</a:t>
            </a:r>
            <a:r>
              <a:rPr lang="en-US" dirty="0"/>
              <a:t>)</a:t>
            </a:r>
          </a:p>
          <a:p>
            <a:r>
              <a:rPr lang="en-US" dirty="0"/>
              <a:t>Hackers are in the Long Game</a:t>
            </a:r>
          </a:p>
          <a:p>
            <a:endParaRPr lang="en-US" dirty="0"/>
          </a:p>
          <a:p>
            <a:endParaRPr lang="en-US" dirty="0"/>
          </a:p>
          <a:p>
            <a:endParaRPr lang="en-US" dirty="0"/>
          </a:p>
        </p:txBody>
      </p:sp>
      <p:sp>
        <p:nvSpPr>
          <p:cNvPr id="4" name="Footer Placeholder 3"/>
          <p:cNvSpPr>
            <a:spLocks noGrp="1"/>
          </p:cNvSpPr>
          <p:nvPr>
            <p:ph type="ftr" sz="quarter" idx="4294967295"/>
          </p:nvPr>
        </p:nvSpPr>
        <p:spPr>
          <a:xfrm>
            <a:off x="366075" y="4245115"/>
            <a:ext cx="7627551" cy="270491"/>
          </a:xfrm>
          <a:prstGeom prst="rect">
            <a:avLst/>
          </a:prstGeom>
        </p:spPr>
        <p:txBody>
          <a:bodyPr/>
          <a:lstStyle/>
          <a:p>
            <a:r>
              <a:rPr lang="en-US" sz="1800" dirty="0"/>
              <a:t>Copyright 2017 CloudNexus and First Resource Insurance Group</a:t>
            </a:r>
          </a:p>
        </p:txBody>
      </p:sp>
    </p:spTree>
    <p:extLst>
      <p:ext uri="{BB962C8B-B14F-4D97-AF65-F5344CB8AC3E}">
        <p14:creationId xmlns:p14="http://schemas.microsoft.com/office/powerpoint/2010/main" val="86810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4163" y="20544"/>
            <a:ext cx="7549285" cy="506666"/>
          </a:xfrm>
        </p:spPr>
        <p:txBody>
          <a:bodyPr/>
          <a:lstStyle/>
          <a:p>
            <a:pPr algn="ctr"/>
            <a:r>
              <a:rPr lang="en-US" dirty="0">
                <a:latin typeface="Arial" charset="0"/>
                <a:cs typeface="Arial" charset="0"/>
              </a:rPr>
              <a:t>Case Study</a:t>
            </a:r>
            <a:endParaRPr lang="en-US" dirty="0"/>
          </a:p>
        </p:txBody>
      </p:sp>
      <p:sp>
        <p:nvSpPr>
          <p:cNvPr id="5" name="Content Placeholder 2"/>
          <p:cNvSpPr>
            <a:spLocks noGrp="1"/>
          </p:cNvSpPr>
          <p:nvPr>
            <p:ph idx="1"/>
          </p:nvPr>
        </p:nvSpPr>
        <p:spPr>
          <a:xfrm>
            <a:off x="953409" y="782923"/>
            <a:ext cx="7549286" cy="4334200"/>
          </a:xfrm>
        </p:spPr>
        <p:txBody>
          <a:bodyPr>
            <a:normAutofit/>
          </a:bodyPr>
          <a:lstStyle/>
          <a:p>
            <a:pPr>
              <a:spcBef>
                <a:spcPts val="0"/>
              </a:spcBef>
              <a:spcAft>
                <a:spcPts val="1200"/>
              </a:spcAft>
            </a:pPr>
            <a:r>
              <a:rPr lang="en-US" sz="2000" dirty="0"/>
              <a:t>Attacks are generally carried out in four stages</a:t>
            </a:r>
          </a:p>
          <a:p>
            <a:pPr>
              <a:spcBef>
                <a:spcPts val="0"/>
              </a:spcBef>
              <a:spcAft>
                <a:spcPts val="1200"/>
              </a:spcAft>
            </a:pPr>
            <a:r>
              <a:rPr lang="en-US" sz="2000" dirty="0"/>
              <a:t>These four stages are often referred to as </a:t>
            </a:r>
            <a:br>
              <a:rPr lang="en-US" sz="2000" dirty="0"/>
            </a:br>
            <a:r>
              <a:rPr lang="en-US" sz="2000" dirty="0"/>
              <a:t>“The Breach Quadrilateral”</a:t>
            </a:r>
          </a:p>
        </p:txBody>
      </p:sp>
      <p:sp>
        <p:nvSpPr>
          <p:cNvPr id="14" name="TextBox 13"/>
          <p:cNvSpPr txBox="1"/>
          <p:nvPr/>
        </p:nvSpPr>
        <p:spPr>
          <a:xfrm>
            <a:off x="821098" y="1932669"/>
            <a:ext cx="4417607" cy="3477875"/>
          </a:xfrm>
          <a:prstGeom prst="rect">
            <a:avLst/>
          </a:prstGeom>
          <a:noFill/>
        </p:spPr>
        <p:txBody>
          <a:bodyPr wrap="square" rtlCol="0">
            <a:spAutoFit/>
          </a:bodyPr>
          <a:lstStyle/>
          <a:p>
            <a:pPr marL="342900" indent="-342900">
              <a:buFont typeface="Arial" panose="020B0604020202020204" pitchFamily="34" charset="0"/>
              <a:buChar char="•"/>
            </a:pPr>
            <a:r>
              <a:rPr lang="en-US" sz="2000" dirty="0">
                <a:solidFill>
                  <a:srgbClr val="464847"/>
                </a:solidFill>
                <a:latin typeface="Arial" panose="020B0604020202020204" pitchFamily="34" charset="0"/>
                <a:cs typeface="Arial" panose="020B0604020202020204" pitchFamily="34" charset="0"/>
              </a:rPr>
              <a:t>Controls must be deployed within the environment that impede your adversary at each stage of the breach cycle</a:t>
            </a:r>
          </a:p>
          <a:p>
            <a:pPr marL="342900" indent="-342900">
              <a:buFont typeface="Arial" panose="020B0604020202020204" pitchFamily="34" charset="0"/>
              <a:buChar char="•"/>
            </a:pPr>
            <a:endParaRPr lang="en-US" sz="2000" dirty="0">
              <a:solidFill>
                <a:srgbClr val="464847"/>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rgbClr val="464847"/>
                </a:solidFill>
                <a:latin typeface="Arial" panose="020B0604020202020204" pitchFamily="34" charset="0"/>
                <a:cs typeface="Arial" panose="020B0604020202020204" pitchFamily="34" charset="0"/>
              </a:rPr>
              <a:t>Typical defensive focus is on the infiltration stage, but attackers are often most skilled in this area</a:t>
            </a:r>
          </a:p>
          <a:p>
            <a:pPr marL="342900" indent="-342900">
              <a:buFont typeface="Arial" panose="020B0604020202020204" pitchFamily="34" charset="0"/>
              <a:buChar char="•"/>
            </a:pPr>
            <a:endParaRPr lang="en-US" sz="2000" dirty="0">
              <a:solidFill>
                <a:srgbClr val="464847"/>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dirty="0">
                <a:solidFill>
                  <a:srgbClr val="464847"/>
                </a:solidFill>
                <a:latin typeface="Arial" panose="020B0604020202020204" pitchFamily="34" charset="0"/>
                <a:cs typeface="Arial" panose="020B0604020202020204" pitchFamily="34" charset="0"/>
              </a:rPr>
              <a:t>Successful defense is often tied to controls in the later three</a:t>
            </a:r>
          </a:p>
        </p:txBody>
      </p:sp>
      <p:grpSp>
        <p:nvGrpSpPr>
          <p:cNvPr id="37" name="Group 36"/>
          <p:cNvGrpSpPr/>
          <p:nvPr/>
        </p:nvGrpSpPr>
        <p:grpSpPr>
          <a:xfrm>
            <a:off x="5613018" y="1796376"/>
            <a:ext cx="3143013" cy="3130701"/>
            <a:chOff x="1124187" y="3090995"/>
            <a:chExt cx="3143013" cy="3130701"/>
          </a:xfrm>
        </p:grpSpPr>
        <p:grpSp>
          <p:nvGrpSpPr>
            <p:cNvPr id="35" name="Group 34"/>
            <p:cNvGrpSpPr>
              <a:grpSpLocks noChangeAspect="1"/>
            </p:cNvGrpSpPr>
            <p:nvPr/>
          </p:nvGrpSpPr>
          <p:grpSpPr>
            <a:xfrm>
              <a:off x="1124187" y="3090995"/>
              <a:ext cx="3143013" cy="3130701"/>
              <a:chOff x="-2372690" y="2604468"/>
              <a:chExt cx="2653106" cy="2642713"/>
            </a:xfrm>
          </p:grpSpPr>
          <p:sp>
            <p:nvSpPr>
              <p:cNvPr id="29" name="Bent Arrow 28"/>
              <p:cNvSpPr/>
              <p:nvPr/>
            </p:nvSpPr>
            <p:spPr>
              <a:xfrm>
                <a:off x="-2220421" y="2604468"/>
                <a:ext cx="929543" cy="1901951"/>
              </a:xfrm>
              <a:prstGeom prst="bentArrow">
                <a:avLst>
                  <a:gd name="adj1" fmla="val 48276"/>
                  <a:gd name="adj2" fmla="val 40517"/>
                  <a:gd name="adj3" fmla="val 33620"/>
                  <a:gd name="adj4" fmla="val 43750"/>
                </a:avLst>
              </a:pr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vert="vert270" rtlCol="0" anchor="ctr"/>
              <a:lstStyle/>
              <a:p>
                <a:pPr algn="ctr"/>
                <a:endParaRPr lang="en-US" sz="2000" dirty="0">
                  <a:solidFill>
                    <a:schemeClr val="tx1"/>
                  </a:solidFill>
                </a:endParaRPr>
              </a:p>
            </p:txBody>
          </p:sp>
          <p:sp>
            <p:nvSpPr>
              <p:cNvPr id="28" name="Bent Arrow 27"/>
              <p:cNvSpPr/>
              <p:nvPr/>
            </p:nvSpPr>
            <p:spPr>
              <a:xfrm rot="16200000">
                <a:off x="-1886485" y="3683892"/>
                <a:ext cx="929543" cy="1901953"/>
              </a:xfrm>
              <a:prstGeom prst="bentArrow">
                <a:avLst>
                  <a:gd name="adj1" fmla="val 48276"/>
                  <a:gd name="adj2" fmla="val 40517"/>
                  <a:gd name="adj3" fmla="val 33620"/>
                  <a:gd name="adj4" fmla="val 43750"/>
                </a:avLst>
              </a:prstGeom>
              <a:solidFill>
                <a:schemeClr val="accent2">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vert="vert270" rtlCol="0" anchor="ctr"/>
              <a:lstStyle/>
              <a:p>
                <a:pPr algn="ctr"/>
                <a:endParaRPr lang="en-US" sz="2000" dirty="0">
                  <a:solidFill>
                    <a:schemeClr val="tx1"/>
                  </a:solidFill>
                </a:endParaRPr>
              </a:p>
            </p:txBody>
          </p:sp>
          <p:sp>
            <p:nvSpPr>
              <p:cNvPr id="27" name="Bent Arrow 26"/>
              <p:cNvSpPr/>
              <p:nvPr/>
            </p:nvSpPr>
            <p:spPr>
              <a:xfrm rot="10800000">
                <a:off x="-803732" y="3345229"/>
                <a:ext cx="929543" cy="1901952"/>
              </a:xfrm>
              <a:prstGeom prst="bentArrow">
                <a:avLst>
                  <a:gd name="adj1" fmla="val 48276"/>
                  <a:gd name="adj2" fmla="val 40517"/>
                  <a:gd name="adj3" fmla="val 33620"/>
                  <a:gd name="adj4" fmla="val 43750"/>
                </a:avLst>
              </a:prstGeom>
              <a:solidFill>
                <a:srgbClr val="FF9900"/>
              </a:solidFill>
              <a:ln>
                <a:noFill/>
              </a:ln>
              <a:effectLst/>
            </p:spPr>
            <p:style>
              <a:lnRef idx="1">
                <a:schemeClr val="accent1"/>
              </a:lnRef>
              <a:fillRef idx="3">
                <a:schemeClr val="accent1"/>
              </a:fillRef>
              <a:effectRef idx="2">
                <a:schemeClr val="accent1"/>
              </a:effectRef>
              <a:fontRef idx="minor">
                <a:schemeClr val="lt1"/>
              </a:fontRef>
            </p:style>
            <p:txBody>
              <a:bodyPr vert="vert270" rtlCol="0" anchor="ctr"/>
              <a:lstStyle/>
              <a:p>
                <a:pPr algn="ctr"/>
                <a:endParaRPr lang="en-US" sz="2000" dirty="0">
                  <a:solidFill>
                    <a:schemeClr val="tx1"/>
                  </a:solidFill>
                </a:endParaRPr>
              </a:p>
            </p:txBody>
          </p:sp>
          <p:sp>
            <p:nvSpPr>
              <p:cNvPr id="26" name="Bent Arrow 25"/>
              <p:cNvSpPr/>
              <p:nvPr/>
            </p:nvSpPr>
            <p:spPr>
              <a:xfrm rot="5400000">
                <a:off x="-1135332" y="2266237"/>
                <a:ext cx="929543" cy="1901953"/>
              </a:xfrm>
              <a:prstGeom prst="bentArrow">
                <a:avLst>
                  <a:gd name="adj1" fmla="val 48276"/>
                  <a:gd name="adj2" fmla="val 40517"/>
                  <a:gd name="adj3" fmla="val 33620"/>
                  <a:gd name="adj4" fmla="val 43750"/>
                </a:avLst>
              </a:prstGeom>
              <a:solidFill>
                <a:srgbClr val="FF0000"/>
              </a:solidFill>
              <a:ln>
                <a:noFill/>
              </a:ln>
              <a:effectLst/>
            </p:spPr>
            <p:style>
              <a:lnRef idx="1">
                <a:schemeClr val="accent1"/>
              </a:lnRef>
              <a:fillRef idx="3">
                <a:schemeClr val="accent1"/>
              </a:fillRef>
              <a:effectRef idx="2">
                <a:schemeClr val="accent1"/>
              </a:effectRef>
              <a:fontRef idx="minor">
                <a:schemeClr val="lt1"/>
              </a:fontRef>
            </p:style>
            <p:txBody>
              <a:bodyPr vert="vert270" rtlCol="0" anchor="ctr"/>
              <a:lstStyle/>
              <a:p>
                <a:pPr algn="ctr"/>
                <a:endParaRPr lang="en-US" sz="2000" dirty="0">
                  <a:solidFill>
                    <a:schemeClr val="tx1"/>
                  </a:solidFill>
                </a:endParaRPr>
              </a:p>
            </p:txBody>
          </p:sp>
          <p:sp>
            <p:nvSpPr>
              <p:cNvPr id="30" name="TextBox 29"/>
              <p:cNvSpPr txBox="1"/>
              <p:nvPr/>
            </p:nvSpPr>
            <p:spPr>
              <a:xfrm>
                <a:off x="-1261331" y="2803899"/>
                <a:ext cx="1377697" cy="337744"/>
              </a:xfrm>
              <a:prstGeom prst="rect">
                <a:avLst/>
              </a:prstGeom>
              <a:noFill/>
            </p:spPr>
            <p:txBody>
              <a:bodyPr wrap="square" rtlCol="0">
                <a:spAutoFit/>
              </a:bodyPr>
              <a:lstStyle/>
              <a:p>
                <a:r>
                  <a:rPr lang="en-US" sz="2000" dirty="0">
                    <a:solidFill>
                      <a:schemeClr val="bg1"/>
                    </a:solidFill>
                  </a:rPr>
                  <a:t>Infiltration</a:t>
                </a:r>
              </a:p>
            </p:txBody>
          </p:sp>
          <p:sp>
            <p:nvSpPr>
              <p:cNvPr id="31" name="TextBox 30"/>
              <p:cNvSpPr txBox="1"/>
              <p:nvPr/>
            </p:nvSpPr>
            <p:spPr>
              <a:xfrm rot="5400000">
                <a:off x="-791368" y="4208263"/>
                <a:ext cx="1377697" cy="337744"/>
              </a:xfrm>
              <a:prstGeom prst="rect">
                <a:avLst/>
              </a:prstGeom>
              <a:noFill/>
            </p:spPr>
            <p:txBody>
              <a:bodyPr wrap="square" rtlCol="0">
                <a:spAutoFit/>
              </a:bodyPr>
              <a:lstStyle/>
              <a:p>
                <a:r>
                  <a:rPr lang="en-US" sz="2000" dirty="0">
                    <a:solidFill>
                      <a:schemeClr val="bg1"/>
                    </a:solidFill>
                  </a:rPr>
                  <a:t>Propagation</a:t>
                </a:r>
              </a:p>
            </p:txBody>
          </p:sp>
          <p:sp>
            <p:nvSpPr>
              <p:cNvPr id="33" name="TextBox 32"/>
              <p:cNvSpPr txBox="1"/>
              <p:nvPr/>
            </p:nvSpPr>
            <p:spPr>
              <a:xfrm>
                <a:off x="-2109218" y="4662990"/>
                <a:ext cx="1377697" cy="337744"/>
              </a:xfrm>
              <a:prstGeom prst="rect">
                <a:avLst/>
              </a:prstGeom>
              <a:noFill/>
            </p:spPr>
            <p:txBody>
              <a:bodyPr wrap="square" rtlCol="0">
                <a:spAutoFit/>
              </a:bodyPr>
              <a:lstStyle/>
              <a:p>
                <a:r>
                  <a:rPr lang="en-US" sz="2000" dirty="0">
                    <a:solidFill>
                      <a:schemeClr val="bg1"/>
                    </a:solidFill>
                  </a:rPr>
                  <a:t>Aggregation</a:t>
                </a:r>
              </a:p>
            </p:txBody>
          </p:sp>
          <p:sp>
            <p:nvSpPr>
              <p:cNvPr id="34" name="TextBox 33"/>
              <p:cNvSpPr txBox="1"/>
              <p:nvPr/>
            </p:nvSpPr>
            <p:spPr>
              <a:xfrm rot="16200000">
                <a:off x="-2689750" y="3235840"/>
                <a:ext cx="1377697" cy="337744"/>
              </a:xfrm>
              <a:prstGeom prst="rect">
                <a:avLst/>
              </a:prstGeom>
              <a:noFill/>
            </p:spPr>
            <p:txBody>
              <a:bodyPr wrap="square" rtlCol="0">
                <a:spAutoFit/>
              </a:bodyPr>
              <a:lstStyle/>
              <a:p>
                <a:r>
                  <a:rPr lang="en-US" sz="2000" dirty="0">
                    <a:solidFill>
                      <a:schemeClr val="bg1"/>
                    </a:solidFill>
                  </a:rPr>
                  <a:t>Exfiltration</a:t>
                </a:r>
              </a:p>
            </p:txBody>
          </p:sp>
        </p:grpSp>
        <p:sp>
          <p:nvSpPr>
            <p:cNvPr id="36" name="Right Arrow 35"/>
            <p:cNvSpPr/>
            <p:nvPr/>
          </p:nvSpPr>
          <p:spPr>
            <a:xfrm>
              <a:off x="1836224" y="3093663"/>
              <a:ext cx="569535" cy="877546"/>
            </a:xfrm>
            <a:prstGeom prst="rightArrow">
              <a:avLst>
                <a:gd name="adj1" fmla="val 60572"/>
                <a:gd name="adj2" fmla="val 64992"/>
              </a:avLst>
            </a:prstGeom>
            <a:solidFill>
              <a:schemeClr val="accent1">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000" dirty="0"/>
            </a:p>
          </p:txBody>
        </p:sp>
      </p:grpSp>
    </p:spTree>
    <p:extLst>
      <p:ext uri="{BB962C8B-B14F-4D97-AF65-F5344CB8AC3E}">
        <p14:creationId xmlns:p14="http://schemas.microsoft.com/office/powerpoint/2010/main" val="340114432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81285" y="15875"/>
            <a:ext cx="7549285" cy="560131"/>
          </a:xfrm>
        </p:spPr>
        <p:txBody>
          <a:bodyPr/>
          <a:lstStyle/>
          <a:p>
            <a:pPr algn="ctr"/>
            <a:r>
              <a:rPr lang="en-US" dirty="0">
                <a:latin typeface="Arial" charset="0"/>
                <a:cs typeface="Arial" charset="0"/>
              </a:rPr>
              <a:t>A Breach – Attack View</a:t>
            </a:r>
            <a:endParaRPr lang="en-US" sz="2400" i="1" dirty="0"/>
          </a:p>
        </p:txBody>
      </p:sp>
      <p:sp>
        <p:nvSpPr>
          <p:cNvPr id="7" name="Content Placeholder 6"/>
          <p:cNvSpPr>
            <a:spLocks noGrp="1"/>
          </p:cNvSpPr>
          <p:nvPr>
            <p:ph idx="1"/>
          </p:nvPr>
        </p:nvSpPr>
        <p:spPr>
          <a:xfrm>
            <a:off x="881285" y="590522"/>
            <a:ext cx="7702513" cy="4774474"/>
          </a:xfrm>
        </p:spPr>
        <p:txBody>
          <a:bodyPr>
            <a:normAutofit/>
          </a:bodyPr>
          <a:lstStyle/>
          <a:p>
            <a:pPr marL="514350" indent="-514350">
              <a:spcBef>
                <a:spcPts val="600"/>
              </a:spcBef>
              <a:buFont typeface="+mj-lt"/>
              <a:buAutoNum type="arabicPeriod"/>
            </a:pPr>
            <a:r>
              <a:rPr lang="en-US" sz="1800" dirty="0"/>
              <a:t>Attacker scans and attempts exploitation, but fails</a:t>
            </a:r>
          </a:p>
          <a:p>
            <a:pPr marL="514350" indent="-514350">
              <a:spcBef>
                <a:spcPts val="600"/>
              </a:spcBef>
              <a:buFont typeface="+mj-lt"/>
              <a:buAutoNum type="arabicPeriod"/>
            </a:pPr>
            <a:r>
              <a:rPr lang="en-US" sz="1800" dirty="0"/>
              <a:t>Attacker utilizes social engineering against a selected population</a:t>
            </a:r>
          </a:p>
          <a:p>
            <a:pPr marL="514350" indent="-514350">
              <a:spcBef>
                <a:spcPts val="600"/>
              </a:spcBef>
              <a:buFont typeface="+mj-lt"/>
              <a:buAutoNum type="arabicPeriod"/>
            </a:pPr>
            <a:r>
              <a:rPr lang="en-US" sz="1800" dirty="0"/>
              <a:t>Victim(s) fall for the ruse allowing attacker to enter the environment</a:t>
            </a:r>
          </a:p>
          <a:p>
            <a:pPr marL="514350" indent="-514350">
              <a:spcBef>
                <a:spcPts val="600"/>
              </a:spcBef>
              <a:buFont typeface="+mj-lt"/>
              <a:buAutoNum type="arabicPeriod"/>
            </a:pPr>
            <a:r>
              <a:rPr lang="en-US" sz="1800" dirty="0"/>
              <a:t>Attacker leverages user/system access to spread to other systems</a:t>
            </a:r>
          </a:p>
          <a:p>
            <a:pPr marL="514350" indent="-514350">
              <a:spcBef>
                <a:spcPts val="600"/>
              </a:spcBef>
              <a:buFont typeface="+mj-lt"/>
              <a:buAutoNum type="arabicPeriod"/>
            </a:pPr>
            <a:r>
              <a:rPr lang="en-US" sz="1800" dirty="0"/>
              <a:t>Attacker consolidates loot (data, passwords, bank access, etc.)</a:t>
            </a:r>
          </a:p>
          <a:p>
            <a:pPr marL="514350" indent="-514350">
              <a:spcBef>
                <a:spcPts val="600"/>
              </a:spcBef>
              <a:buFont typeface="+mj-lt"/>
              <a:buAutoNum type="arabicPeriod"/>
            </a:pPr>
            <a:r>
              <a:rPr lang="en-US" sz="1800" dirty="0"/>
              <a:t>Attacker sends data back out of environment</a:t>
            </a:r>
          </a:p>
          <a:p>
            <a:pPr marL="514350" indent="-514350">
              <a:spcBef>
                <a:spcPts val="600"/>
              </a:spcBef>
              <a:buFont typeface="+mj-lt"/>
              <a:buAutoNum type="arabicPeriod"/>
            </a:pPr>
            <a:endParaRPr lang="en-US" sz="1800" dirty="0"/>
          </a:p>
          <a:p>
            <a:pPr marL="514350" indent="-514350">
              <a:spcBef>
                <a:spcPts val="600"/>
              </a:spcBef>
              <a:buFont typeface="+mj-lt"/>
              <a:buAutoNum type="arabicPeriod"/>
            </a:pPr>
            <a:endParaRPr lang="en-US" sz="1800" dirty="0"/>
          </a:p>
        </p:txBody>
      </p:sp>
      <p:sp>
        <p:nvSpPr>
          <p:cNvPr id="2" name="AutoShape 2" descr="data:image/jpeg;base64,/9j/4AAQSkZJRgABAQAAAQABAAD/2wCEAAkGBhQSERQUEBQWFBQVFhYUFBgVFRAYFBQWFRQVGBYYFBYXGyYfFxkjGRYUHy8gIycqLCwsFx8xNTAqNSYrLCkBCQoKDgwOGg8PGiwkHiQsKTQsLCovLSw0KSwwLC0sLCwvMikpLCwsLDQvLCwsLC8sLC0uKSksLCwsLCwsLCwsLP/AABEIANoA5wMBIgACEQEDEQH/xAAcAAEAAgIDAQAAAAAAAAAAAAAABgcFCAEDBAL/xABPEAACAQICBQYICQYOAgMAAAABAgMABAURBhIhMUEHE1FhcYEUIjJCUnKRoQgjJENigpKisTNzlMHD0RU0RFNUY3R1g5OyxNPUwuJko9L/xAAbAQEAAwEBAQEAAAAAAAAAAAAABAUGBwMCAf/EADgRAAEDAgMECQMDAwUBAAAAAAEAAgMEEQUhMRJBUWEGEzJxgZGhsdEiweEUQvAjJFIzU5Ky8RX/2gAMAwEAAhEDEQA/ALxpSlESlKURKUpREpSlESlKURKUpREpTOumW7RfKdV7WUfjRF48LxsTs6iN0KqjjX5rJ0k19Rl1HbYdRthyO7ZWSqJaJXa6ylmUa1jYkZkDP+M7umpYGz3URc0pnSiJSlKIlKUoiUpSiJSlKIlKUoiUpSiJSlKIlKUoiUpSiJSleDGsdgtIjNdSLFGu8sd56FA2s3UATRF76xOP6V2tkutdzpEN4DHN29RBmzdwqlNNOX+aYmLDVMKbudcAzN6i7Vj957Kr6HAri5cyXDtmxzZ5CzSN1nM5+018PkbGLuNlIp6WWodsxNJP88lbekHwjolzWxt2kPB5jqL2hFzYjtK1BMQ5ZMWuiRHLzYPm28QGX1iGcfarqs9GYU3rrnpfb7t1ZVEAGQAA6BsFV0mItHYF1pafoxK7OZ4HIZ/H3UUuRiNx+Wlnf87M59zNXnXRGc79QdrH9QqaVyN9RjiMp0AVq3o1SAZlx8R8Ly6f4I8ww3UK+LhdmDmT/W7tnVUWhwW8hOcTMp6Y5dU+4irGx7ybH+7bP9tWLr2nrZI5C0WsoVBgVNU0zZHFwJvoeZHBYK05QMYtN1xcZD+d+NXLtkDe41L8D+EdOuQvLdJRxaItG/aVbWVj2atY2vHd4RFJ5aDPpGxvaK/WYkP3t8l8T9FzrDJ4EfcfCuzRnlZw++yWOYRSH5ufKNyehSTqsepWJqY1qJf6GnfC2f0X39zbvbWV0W5UsQwxhG7GWIfMzFiAP6t96d2a9RqwinZL2Ss3VYfUUhtK23Pd5raalRHQjlNtMTUCJubnAzaGQgSDLeU4SL1jvAqXV7KClKUoiUpSiJSlKIlKUoiUpSiJSlKIlKVBeVDlLTC4dVMnupAeaQ7kG7nJPog7h5xGXAkEXp5QuUu3wuPxvjLhhnHCDtI9Jz5iZ8d54cctdcWxi8xecyXD62W7eIogfNReHvJ4k766LWzmv5nnuXZtZs3dj4znoXo4DoA2DoqWwQKihUACjcBUCqrBF9Lcz7LR4Tgjqq0suTPU/jn5Lw4XgUcO0DWf0jv+r0VkqV8ySBQSxAA3knIDvqjc90jrnMrfRQxU7NlgAAX1Sshgei95e5G1h1Yj89PrRxEdKLlryDrAy66nWF8i8IyN7PLOeKoeYi7MkOue9+6pkVBI/M5d6pqrpBSwfSz6jy08/i6rCa6RPLZV9ZlH410ri8ROxw3qhm/0g1f+GaDWNvlzNpApHnc2jP8AbYFj7azYQAZDYOrZUxuGs3kqkk6UTHsRgd9z8LX3Sa9RBYa7aueG2eWYbL57jlsrExYjE3kyIeoMufszq7dB9yf2Cw/3NZzENHbaf8vbwy/nIom/EV6S0LZHF1zdRKPH5aWIRbAIHeN91r/SrYxDkesH2wrJatvzgkYL3xvrJl2AVDsa5L763zaEpeRjgoEVwPqMdR+5gT0VBkw+RubTdX9N0lp5MpQWnzHz6KMV03Vmki6sihh18Ow8K5jnBZlIZXXY6OrLIh6GRtortqCQ6N3ArQh0c7LizmnxBUQxHR+SBhLbs3inWBUkSRkbQQRt2dI21a/Jly484VtsTYK+xY7g5BW6BNwU/T3HjlvMXqO49o0HzkhGTb2Ubm616D1cfxtaauv9MnmsdiuAbIMtKO9vx8eS2zBpVBckHK4YSlliD/FbEglY7YjuEchPzfAE+Tu3eTfoNWyxyUpSiJSlKIlKUoiUpSiJSlfLuACSQANpJ2AAcSaIsBp1pjHhto88m1vJiTPIySEHJeocSeAB45A6vrz2JXUk9yxYs2tI34InQAMgBwArMco+lz4viGURJhjJjtxty1c/GkI6Wy1uwKOFZCxsliQIm4e0niTUKsqOqbYalX+CYZ+sk25Ow3XmeHyu2KIKAqjIAZADcBX3SuyxsJbmZLe2UNK+3bnqRINjSSEblHtJyAqiYx0jrDUroM00dNEXvNmj+WXXbwySyrDboZZn2qi5bBxZ2OxEHpGrR0T5J4odWW+K3M42hSPk8J/q0Plkem+3oAqQ6IaHQ4fFqReNI+RmlYDnJWHE9Cjgo2AdeZOfq/p6VsIvqeK5xiWLy1rraM4fPFcAVzXy7gAknIDaSdwHXUEx7lftoiUtFa8kGwmMhYFPQ052H6gapRcGi5VTHG+R2ywEngFPa4zqj8Q5ScSm8mWO2XohjDtl1yTZ7exRWFlxO6c+Pe3jdlxKo+zGVFQ3V0Ld91dRdH62QXLQO8/F1b+hPm/2Gw/3NSyqGx+4lTwIxTzwn+DbLPmppE1vy21tU5Me3pr4stNMRhy1LxnA82eOKQHtYBX+9X06riY7ZcvKLBaqaISxgEG+/PI23q/KVVmEcszrkL+2yHGW2JdR1tC3jgdharEwbHYLuMSW0qSoeKncehhvU9RANSGPa8Xabqunp5YHbMrSDzXg0n0Ktr9QJ0ydR8XKnizR+q/R9E5jqqntJtFrjDmyuPjIGOUdwoyXM7lmX5p+vyTwPCr/AK6bu0SVGSVVdHBVlYAqwO8EHeK85oGSizlIosQmon7UZy3jcf5xWulKzum2hTYa+vHm1k7ZKSSWtmO6OQnfGTsVzu8k8CcFWfnhdC6xXSqCvjrYusZ4jgVG9J8CzBljG0bXA4j0h19NWnyHcpZnUWF02cqD5O5O2RFG2MniygZjpUfR2xCodjFo9pOk9uSmTB0Zd6Opz2d+0VZUNTtf03eCy3SDCwz+6iGX7h9/lbhUqN8n+mC4lZRzjIP5EyjzJVA1gOo5hh1MKklWqx6UpSiJSlKIlKUoiVWXLxpf4LYi3jOUt1mhy3rCMucP1swnYzdFWbWq/KXjRxHGJApzjRvB4+gJETrsOotzjd4r8JAFyvpjC9wa3Ury6I4ZqoZW8p9i9S5/rP4VIa+Y0CgADIAAAdAG6vqsxNKZXlxXWqKlbSwNibu15neV8SMdgRS7swSNB5TuxyVR1k1dugehq2EGTZPcS5PcSDzmy2Iv9WmZAHad5NQ3km0b52Z72QeLEWht8+MmWU0g7B8WP8SrZq6ooOrZtHUrCY9iBqZzE0/S31O8/YflKxmkWkcNlCZrltVRsUDa8jHyUjXzmPR3nIAmu/F8VjtoZJ521Y41LMeocAOJJyAHEkCqExzHJb648InzXLMQRZ7IIz+MjbCzdw2AV7zzthbcqvw7D5K6XYbkBqeA+eC9Gk2ldxiJPPkxW+fi26NsI4G4YflG+j5I6DvrGKuQyGwDcBuFc0rPSzPlN3FdKo6GGkZsxDvO896UFfNsWlfm7eOSeQb1hQuV9cjxUHrEVI7Tk2xOQAmKCHqmnJb2Qow99fcdLK/MBeFRi1HAdl7xfgM/ZeTSP+Rf3bZftqxNSq+0Ru7oWpthC3N4dZK4eR0JPx+WodQgjYd+VR3FcIurUZ3drLEo3yDVlhHbJGTq/WAqTV00pkLgMlV4RilKynZE54DhfXLeTrovPS0mkgl561kaGYecu5x6MqHZIvUe7KvmOQMAVIIO4g5g99fVQGPdGbtNitDNBFUs2ZACCrc0F5RkvDzFwBDdgZ6oJ5uYDe8BO09JQ7R1jbU1BrWuSPPIglXUhkdTk8bjcyngRVx8nOm3hsTRz5C6hyEoGwSKfJmQei3Eea2Y6Kv6WqEwsdVzrF8JdQu2m5sOnLkfspVfWSTRvHKoeN1KurbQykZEGqD0i0dfD7k27ktGQXtnO94s9qMeMiZgHpBU8a2DqMcoOivh1oyplz8Z523bokUHxSfRcZoe3PhXrUQiZmz5KJhtc6inEg03jiP5oqVrzYjZCWNkbjuPQeBrstp9dQwBGe8HepGwg9YOY7q7azebHcwuokMnjsc2uHmCujkU0qNjiPg8pyiuSIWB3LKCeab7RKfX6q2YrT/S20KSrKuzW4jg65be3LL2VtFoLpF4dYW9x5zoBJ1SISsnZ4yk9hFaaKQSMDguUVtMaWd0R3H03LPUpSvVREpSlESlKURYXTTGvBLC5uAcjHE5T1yNWP75WtXNDrXN3kPmjVHa20n2D31d/wAITEubwsRg/lp40PqoGkP3kSql0Vt9W3U+kWb35D3CoVc/ZhPNXuAQdbWtJ/aCfsPUrL1wUZsljGcjsqRjpd2CoOzWIrmpJyc4bz2IxE7VhV5z2gBE+9JrfUqkp2dZIGre4hUfp6Z8g1Ay79B6q3sBwdLW3igj8mJAgPFiB4zHrZs2PWTXvpXmxG+WGGSV/JjRpG9VFLH3CtQuSqqOVfSAz3K2iH4q31ZJeh52GaKekIhDdrr6NQ6uOdZyzybZJGaWT15GLN3AnIdQFc1mqqbrZCd25dTwmiFJTNZ+45nv/Gi4JqS6FaAPiAE05aKz8wLmstyOkHfHF1ja3DIba8eh2i/8IXQjcfJ4gslx9PMnm4frEEn6KkecKveOMKAAAABkANgAG4AVPoqUW6x/gs9j2LPDzTQm1u0ft8+S8uF4TDbRiK3jSKNdyooA7TlvPWdpr1muawOkGnVjZHK7uY4236mZaTLgebQFgOvKrZY1dWiUOqE/sdmPZz/76kRFQ3DtPMPi5hHu4VaSCHUzbJclDbGbyUPjbmINTFJAwBUggjMEHMEHcQeIoir3TDkpSTWmw8LBP5TR7oJzx1lGyNz6a94O8VejnNldSjoxSRGGTIw3qw/XxrZSqz5XNFRqeHwr48QAuQPnIPTPS0e/P0dYcBUGrpRK3aHa91oMHxZ9JII5DeM+nMfdV1X3ZYpJaTx3UOZeE5so+diP5SM9o2joYA11g1zVHG8xuDhuXQKmBlTE6J+hH8K2Jw6+SaKOWI6ySIroelWAIPsNeiq55F8Vzt57U/yaTOPqhnzdR3OJR3CrGrUNcHNDhvXJJonRSOjdqCR5KidPcH8FxKZVGUdwPCo+gMx1Z1H1wH/xKwlWTy1YfnDbXAG2Gfm2/N3C6p++sVVtVFXx7MtxvXQejtQZaTYOrTbw1Hx4LF6S2uvbv0r447t/uJqe/BvxvWhurVj5DrMnZINV8uoFE+1UUkjDAg7iCD2HZXn5Cb8w4wsZ+djlhPao5we+L31Mw592FvBU3SiHZlZKN4I8v/Vs3SlKs1kkpSlESlR6/ub0SSagAjDAR5QCQsvNoSWbwhMjrlxlluUV5GxK+9Fv0NP+5RFXnwlrnZYx9Jnc93NAfi1RPC4tWGMdCL7wDUl5Vlgmkg/hWee3ZVfmglmmTKWGsT8ofiB0Vj4re0CgC5uMgBl8jTdls+fqvroy9oAIHebLS9H6hsEj3Oa45Dsgn2XkqxuR6123Mn5qMd2uzf6l9lQfmLT+k3H6Gv8Az1M9CZ5I4X8CMsqGQlmazTMNqrs/jS8MuHGo1HAWS3JHgVaY3iDZqQsa1wuRq0geqtCorymXGrh0w9Mxx9zSLrD7OtXx/Cl96L/oaf8AdrB6ZXE0lvleNJFFrqdZbNM9YZ5D+NN18KtZL7BtwWOpbdezaFxcaZ71W9KyHg1p/Sp/0Nf+avk29p/Sbj9DX/mrP/pnf5N8wulf/VZ/tyf8CrV5MMI5iwRiPHuCbh+nJ8ubHdEIx7al1RGwvLtI0RUfUVVVfkqeSAAP5X0Cspb31wfKRv8AJQftzWiaNkABcxkeZHl51JJUK5aOUprCNbe1OVzMusW4wx5kaw+mxBA6NUnorW6aZnYs5LMxJYkkkk7ySdpNTvlvmRsWkKu7NqRiUMurzbhctROldTUbPM7XNQGvpeaVZHJFymyWNwlvO5a0lYKQx2QMxyDpn5K5nxhuyzO8ba3pRFvHXXcQK6srgMrAqwO4qRkQeojOolYX17zMRBLgxoQfBASc0G053Y29wrsOKX3ot+hp/wB2iKmBZmB5YCczbyyQZneVjYhD3pqnvr7rM47FAby5M806Ts6tMi2aaqsYkyy+UHeoU7zvryczaf0i4/Q0/wCeqGemPWGxHmui4firRTMDmPJAAuGk6ZarMclt3zeKhc9k9tIn1onR1+6ZPbV11RWjohS9t3tp53nBlESGzXVfOFtfP5QNyZneN3dVjjFb/wBB/wBDT/u1a0oLYgD6LHYu9slW97QQDbIix0G5dnKjac5hN4OKxc6O2FllH+iqYBz21amkF7dPa3C3AdIWhlWVhZpmsZjYOw+VnaFzO49lVxFbWeqMrqcjIZfI12jLZ89Uavi29mxA11NladHqwU5kDmuN7dkE8eC8RqP6Hzc1jtsRs+VqvdI+qfc9TDwa0/pM/wChr/zVibPD8NF/E63lybgTRMieBrqmQOpRT8buJ1ePHfXxQxFjjcjTcbqR0gq2VETLNcLH9zSN3NbLilRqLErzzkf9FQf7s1kba7mPlo3+Wg/bGrVY9ZSlcKdm3ZSiLmlKURUT8JaHx7FulZ19hiP/AJVHbF840PSin7oqd/CPsNaytpf5ucoeoSRsfxjFVzo7NrW0fUCv2SR+GVVmIj6Aea1fRd4E72cR7H8rJVZ/I/cZxXCejIj9zpl+zNVhUz5J8Q1L14ychNEcutomBA+y8h7qg0LrTBaDpBHtULjwIPqreqIcqUWeHsfRkiPtcJ/51L6xOleFm4s7iFfKeNgnrga0f3wtX0jdppbxXO6aXqpmScCD5FUJXBFfMMoZQw3EA+3bX3WVNwc118EOFwr20LxPn7G3k3nm1V/Xj+Lf7ytWbqp+SbSMRzPZyHJZiZoM/wCcAHOx9pADjskq2K1ETxIwOC5HWU5p53xHcfTd6LXn4QmiTR3S3qDOOcKkh9GVFyGfRrIFy60aqirdjFMLiuYnhuEEkbjVdW3EfqIORBG0EAiqT0j+Di+uWw+4QoTsSfWDL1CRFOt3qO+vVRVSdZ7QfRpr6+gt1BKs4MhHmxKc5Cejxcx2kDjU2wzkEmmlVfCYgnMwzO2pIWXnucyVV3NlzZ2kjeKujQjk+tsLjKwAtI2XOSvkZHy4bNir9Ed+Z20RSZVyGQ2ZbuquaVGOUPSjwKzdkPx8vxNuOJkcHxuxBm59XroTZfrWlxAGqp3GL0T3t5MNoe5kCnpSLKJSO0R51566raAIiqNygDt6z2767ay0z9uQu4rrlFB+np2RHcB571neTq318Xt8vm4riU9hRYh75KvSqo5GcO1pru5I2KEtUPWPjZfe0Q7qtetBSt2YWhc3xiUS1sjhxt5ZKO8olxqYXfH/AONMo7XQoPewqjo0yAHQAPYKtjllvNXDua43E0MXcH51/uxEd9VTUDEnZtHetD0Wj+mV/cPf5Q1G8BTnMctgP6ZB7FlTP8KklYrkjtufx2BsswryzHq1Ucr94rX5ho+pxXp0peBFGziSfIflbTUpSrlYVKUpREpSlEUP5WsI8Iwi6UDNkTnl7YSHOX1VYd9a9aGXPiOnQQw7G2H3ge2tspYwylWGYIIIO4gjIg91akXVgcOxSW3fckjRZnijHONu9SjVHqo+siIVphNT+nq2POl7HuOX5Upr0Ybihtp4bgZ/EyK7ZbzHtWUf5bP35V56Gs4x5Y4OG5dNqIRPE6N2hBC2PjkDAFTmCAQRuIO4ivqoJyTaQ87bG2c/GWuSDPe0Bz5luvIAxn1Oup3Wpa4OAIXIpY3RPMb9QbFUNppghtL+WMDKOUm4h6MnbOVB6shOz0XWsPV16faJeHW2qmSzxHnLdjuD5ZFGPoOPFPceAqkY3O0MpR0YpIjeUjrsZWHSPfvqkroNh22ND7re9H8RE0XUPP1N05j8aJIhORVijKwdHXYyOpzVlPSDVv6A8oS3gEFxlHeKPGXcswHzkPSOJXeu3htqo665oA2WeYKnWVlJDIw3MrDapHSK86WqMJsdFKxbCG1zdpuTxv48itla4NUvgXKleWwCzqLyMbAxIjuAOtstSTvCk8Sal1ryy2DD43n4D0SQSn70Qce+rtk8b+yVgajD6mnNpGEc9R5jJZHQxsyp6bGx/wBzUqqtMI03trJYfCGfOTD7FowkUrlgPCM/JXIbxvIrzYtyzuwIsrUg/wA5dEKo7IoyWbvK19vkYztGy8oaWac2jYT3BWFj+kMNnC01y4RBsHFnY7kjXezHoH4VRmPY7LfXBuJxqgApBFnmIYyczn0yNsLHqA3CvLe3UtxLz11K00u0KWyCxg8IkHioOzaeJNfNU9VW7Y2Gae622EYH+ncJp+1uHD8+yV1XEpA8UFmJCoo3u7HJFHWWIFdpNTXkq0TM8ovpl+KjzFop89toacjoG1U726KjUsBmfbdvVpi2INooCf3HJo58fBWBoVo74DZQwEguAWlYedK5LSHs1iQOoCs5SvFjWLR2tvLPMco4lLt0nLgOkk5ADpIrSLlxJJuVVPK3ivO38UCnNbaMyP8AnZ8goPWI1z/xKiNcG5eV5Jpvys7tK/0S25B1KoVR6tc1m6uXrJSRouo4PSGlpGtdqcz3n8WC8eMXPNwSNx1SB2nYPeaz/wAG7B9a4urkjZHGsK9sjaxy7BGPtVB9MrzJUjG8nWbsGwe/P2VffIto94LhURYZPOTcN2PkI/8A61Q95q1oI9mK53rI9I6gS1WwNGj1OZ+yndKUqes2lKUoiUpSiJVFfCJ0UyaG+jGw5QTZdIzMTHtGsuf0V6avWsdpDgcd5bS28w8SVCp6VO9WHWrAMOsURa3YDiPPQgk+Mvit2jj3jb7ayNREQSYbeyQXAyKNzcm/Ijerr0gghh1NUtBz3VnayDqn5aFdNwWvFXTgOP1NyP2Pj7r04TjD2dxHcxAsY8xIg+dhbLXTt2Bl+koq/sLxOO4hSaFg8cih0YcQfwPAjgQRWvNZ7QjTM4dKVlzNnK2b5Zk27nfKoG+M+co3eUOIMqhqbf03eHwqnpDhZf8A3UQz/cPv88ledQPlC5PPCj4TaZLdKAGBOSXKruVz5rgeS/cdm6cQzq6hkIZWAZSpBVgRmCCNhBHGuyrZzQ4WOixkcr4nB7DYjeta1c6zI6skiHVkjcZOh6GH4HceFfdXfpVoLbX4BlUpKoyjmjyWVOrPcy/RYEfjVW43yfX1pmRH4XENzwD40D6cBOefqFqpp6Bzc48wt1QdIopAGVP0u47j8eywVcjeK86XyFiusA42FWzVwego2RHsr0DhVcWOabEWWlZKyRu0wgjlmsnj3k2P922f7asXWUx8bLH+7bP9tWGnukTy2VfWIH41JqwTMbcvZVeDua2hYXG2v/Yrtr5eQAEkgAbSTsA7a9WEYNdXeXgdvJIp+dcGKAdfOOPG7FBqxtF+SOOMrLfuLmUbVQAi2jPSEO2Qjpf2CvuGhkf2sgvCtx+mpwRGdt3LTxPworoToC9+VmuVaOy2EKc1e66Nm9Yeve3DZtq6oogoCqAqgAAAAAADIAAbgBX3SryKJsbdlqwNVVy1UhklNz7cglU3yoaU+FT+CQnOC3fWnI3STr5MfWse8/SyHm1I+UnT8wZ2lm3ylh8Y42i2Rh5R/rSPJXh5R2ZZ1XBAEUKu4e3rJPEk7c6h1tT1bdhup9Fd4FhZqJBPIPobpzPwPxxXZXy7gAknIAZk9AFfVRvSzFchzKna21+ocB3/AIdtU8MRleGhbauq20kDpXbtOZ3BcaL4K2LYpHFkdRm1pN/iQJtbbwJGz1mFbaRxhQAoAAGQA3ADcBVY8hWhHglobqZcprkArmNqQ70HUWPjnq1OirQrTtAaLBcnkkdI8vdqTcpSlK/V8JSlKIlKUoiUpSiKreW7k6N5B4XbLncQL4ygbZYhtIA4uu0jpBI27KpnRbG90Mh2/Nk8fo/u9nRW3FUByz8lRhZ7+xX4onWnjUfkm4yIB5hO0jzTt3HxfGaJsrdkqbQ1r6OYSs8RxHBY2lYDR7SESZRynJ9wPp/+341n6zksTonbLl1Ckq4quISRnL25FZvQ/TaXDTqENNZk5mMbZICTtaDPevEx94y253Rg2Nw3USzW0iyRtuZTuPEMDtVhxByIrXyvqwupbeXnrSVoZDlrFcikgHCWM+K46944EVYU9fs/TJ5rN4n0eEhMtLkd7d3hw7tO5bH0yqs8C5ZU2LiMRhP89EGkgPWyjN4u8MOurAw3F4bhNe3lSVPSjZWHeVOw9Rq3a9rxdpusXLDJC7ZkaQea+cTwK3uBlcwRTDhzkaPl2awOVR2XkkwwnMW2p+bluYx7EkA91TCuDX1qvMEjMKuME0LtLzmPCojJzWH2KoOcmUAHwjPMIw1tw351LMM0HsbcgwWkCMNzc2hf7bAt76x+hPm/2Gw/3NSyiXJXGVc18tIAMycgN5O4dpqHY7yr2VvmsTm6lHmW+TgH6cueontz6q/CQBcr9axzzstFzyUyJqs9M+VXyoMMYM+1ZLjYYoukRcJZOvyR17qiGkemF3f5rOwhgPzELHJh0TS7DJ2DJeo1iEQAAAAAbgNgHYKraiva3KPM8VqsO6OvkIfU5D/Hee/h79y+YYQue0ksSzMxLO7HaWdjtZieJrspXkxLE0hTWf6o4ser99U4DpHcSVtXOipo7mzWtHkF14xiogj1jtY7EHSevqFffJLoC2J3ZnuQTbRNrSk7pZN4iHVuLdAyGzWFYjRPRW5xm81V8VBkZZMjqQx57h0sduS8TmdwJG0mA4FFZ28cFuurHGMgOJPFmPFicyT11oKWnELee9c3xbE3V0uWTBoPuefsveBlXNKVLVMlKUoiUpSiJSlKIlKUoiVwyggg7Qdh665pRFQnKlyKtEWusMQmPa0kC560fEtCBvX6G8cMxsWAYNpTlklx2B//AN/vrbqq25Q+ReC/LTWxFvcnMk5fFSn+sUeSxPnr3g15SwtlFnKZR1s1G/biPeNx71WyOCMwQQdxG49lc1E8Rw69wqXm7iNk27A22KQdMbDYe459NZPD9KIpMgx5tuhvJ7m/flVJNRSR5jMLe0OO09SA152XcDp4H5sszXStoFfXj1o5PTiZ43+0hBrtBz3VzUNr3MN2myupIo5m2e0Ec81lbPTTEYcgl4zgcJ44pfvZB/vVlI+VfEhvWzfr5u5U+6QiotQVKbWzDeqmTAqF+exbuJH3UtutMbqz8F8GWA87h1kz86szZEc/lqhGXZtO+sfdcoeJyfymOL8zbpn3GUvXRpH/ACL+7bL9tWJqRU1UrJC1pyVdheD0k1O2WRtyb7zxI4ri+aS4/jU01xxymldkHZGMkHsrhIwBkoAA3AAADuFfVKr3yPf2jdaSGlhgFomgdwSleK+xeKHy2Gfoja3sH66jl5pHLOwjt1Yax1QFBaRidwGXHqFe0NLJLoMuKg1uL01ILOdd3Aa/jxWaxfSFIdg8aT0RuHrHh2b66NDdBbrGZy21IVOUszDxEHoRjzmy80bs8yRxmOgXIJJKVmxTONN4gU/Gv+cYfkx1DxvVq9bCwjgjWKFFjjQZKqgBVHUBV3BTMhGWvFYLEMVmrnfVk3cB/MyvDozoxBYW6wWqaqLtJO1nY73dvOY/uAyAArLUpUlVSUpSiJSlKIlKUoiUpSiJSlKIlKUoiUpSiLyYnhUVxGYriNJY23q6hl7cjuPXvFVNpV8HaJ83w6XmT/NS6zx9iuPHUdutVyUoi1OxXQfFcOJLwyhB58fxsWXSdXML9YCsfbaZSD8oit2Zqf1j3VuDlWGxbQ2yuszcWsMhPnNGmv8AbA1vfXk+GN/aCm0+IVNP/pPIHDd5HJazxaZRHyldfsn9Yr0ppVb+kR2q36quW+5B8Lk8mOSL83NJ+EmtWJl+DjY+bcXI7TAf2YqKaCE8Vas6R1jRnsnvHwQojphi0cIsOcJGthlmRkGOYHO9HbUZk0vhG7XbsUD8TVs3fJNBiItTPLKnMWNrCvN834wHO7TrKduwV32nwe8NQ+MbiT1pVA+4in319vo43u2nXXhBjlVBEIo7WF93O/FUjcaaH5uPvY/qH7667IX98dW2jlk4EQo2qPWYbh2mtlcM5LsMg2x2cRPTIDKe340tlUniiCgBQFA2AAAAdgG6vRlNEzRqjT4rVz5PkNuAy9rLX7Rr4PFzKQ1/KsC7yiZSSnqJ8he3Nuyri0V0Bs8OX5LCA+WRkbxpW7XO4dS5DqqRUqQq1KUpREpSlESlKURKUpREpSlESlKURKUpREpSlESlKURKUpREpSlESlKURePDrXUVQdmUaJw8wH99eylKIlKUoiUpSiJSlKIlKUoiUpSiJSlKIlKUoi//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 name="AutoShape 4" descr="data:image/jpeg;base64,/9j/4AAQSkZJRgABAQAAAQABAAD/2wCEAAkGBhQSERQUEBQWFBQVFhYUFBgVFRAYFBQWFRQVGBYYFBYXGyYfFxkjGRYUHy8gIycqLCwsFx8xNTAqNSYrLCkBCQoKDgwOGg8PGiwkHiQsKTQsLCovLSw0KSwwLC0sLCwvMikpLCwsLDQvLCwsLC8sLC0uKSksLCwsLCwsLCwsLP/AABEIANoA5wMBIgACEQEDEQH/xAAcAAEAAgIDAQAAAAAAAAAAAAAABgcFCAEDBAL/xABPEAACAQICBQYICQYOAgMAAAABAgMABAURBhIhMUEHE1FhcYEUIjJCUnKRoQgjJENigpKisTNzlMHD0RU0RFNUY3R1g5OyxNPUwuJko9L/xAAbAQEAAwEBAQEAAAAAAAAAAAAABAUGBwMCAf/EADgRAAEDAgMECQMDAwUBAAAAAAEAAgMEEQUhMRJBUWEGEzJxgZGhsdEiweEUQvAjJFIzU5Ky8RX/2gAMAwEAAhEDEQA/ALxpSlESlKURKUpREpSlESlKURKUpREpTOumW7RfKdV7WUfjRF48LxsTs6iN0KqjjX5rJ0k19Rl1HbYdRthyO7ZWSqJaJXa6ylmUa1jYkZkDP+M7umpYGz3URc0pnSiJSlKIlKUoiUpSiJSlKIlKUoiUpSiJSlKIlKUoiUpSiJSleDGsdgtIjNdSLFGu8sd56FA2s3UATRF76xOP6V2tkutdzpEN4DHN29RBmzdwqlNNOX+aYmLDVMKbudcAzN6i7Vj957Kr6HAri5cyXDtmxzZ5CzSN1nM5+018PkbGLuNlIp6WWodsxNJP88lbekHwjolzWxt2kPB5jqL2hFzYjtK1BMQ5ZMWuiRHLzYPm28QGX1iGcfarqs9GYU3rrnpfb7t1ZVEAGQAA6BsFV0mItHYF1pafoxK7OZ4HIZ/H3UUuRiNx+Wlnf87M59zNXnXRGc79QdrH9QqaVyN9RjiMp0AVq3o1SAZlx8R8Ly6f4I8ww3UK+LhdmDmT/W7tnVUWhwW8hOcTMp6Y5dU+4irGx7ybH+7bP9tWLr2nrZI5C0WsoVBgVNU0zZHFwJvoeZHBYK05QMYtN1xcZD+d+NXLtkDe41L8D+EdOuQvLdJRxaItG/aVbWVj2atY2vHd4RFJ5aDPpGxvaK/WYkP3t8l8T9FzrDJ4EfcfCuzRnlZw++yWOYRSH5ufKNyehSTqsepWJqY1qJf6GnfC2f0X39zbvbWV0W5UsQwxhG7GWIfMzFiAP6t96d2a9RqwinZL2Ss3VYfUUhtK23Pd5raalRHQjlNtMTUCJubnAzaGQgSDLeU4SL1jvAqXV7KClKUoiUpSiJSlKIlKUoiUpSiJSlKIlKVBeVDlLTC4dVMnupAeaQ7kG7nJPog7h5xGXAkEXp5QuUu3wuPxvjLhhnHCDtI9Jz5iZ8d54cctdcWxi8xecyXD62W7eIogfNReHvJ4k766LWzmv5nnuXZtZs3dj4znoXo4DoA2DoqWwQKihUACjcBUCqrBF9Lcz7LR4Tgjqq0suTPU/jn5Lw4XgUcO0DWf0jv+r0VkqV8ySBQSxAA3knIDvqjc90jrnMrfRQxU7NlgAAX1Sshgei95e5G1h1Yj89PrRxEdKLlryDrAy66nWF8i8IyN7PLOeKoeYi7MkOue9+6pkVBI/M5d6pqrpBSwfSz6jy08/i6rCa6RPLZV9ZlH410ri8ROxw3qhm/0g1f+GaDWNvlzNpApHnc2jP8AbYFj7azYQAZDYOrZUxuGs3kqkk6UTHsRgd9z8LX3Sa9RBYa7aueG2eWYbL57jlsrExYjE3kyIeoMufszq7dB9yf2Cw/3NZzENHbaf8vbwy/nIom/EV6S0LZHF1zdRKPH5aWIRbAIHeN91r/SrYxDkesH2wrJatvzgkYL3xvrJl2AVDsa5L763zaEpeRjgoEVwPqMdR+5gT0VBkw+RubTdX9N0lp5MpQWnzHz6KMV03Vmki6sihh18Ow8K5jnBZlIZXXY6OrLIh6GRtortqCQ6N3ArQh0c7LizmnxBUQxHR+SBhLbs3inWBUkSRkbQQRt2dI21a/Jly484VtsTYK+xY7g5BW6BNwU/T3HjlvMXqO49o0HzkhGTb2Ubm616D1cfxtaauv9MnmsdiuAbIMtKO9vx8eS2zBpVBckHK4YSlliD/FbEglY7YjuEchPzfAE+Tu3eTfoNWyxyUpSiJSlKIlKUoiUpSiJSlfLuACSQANpJ2AAcSaIsBp1pjHhto88m1vJiTPIySEHJeocSeAB45A6vrz2JXUk9yxYs2tI34InQAMgBwArMco+lz4viGURJhjJjtxty1c/GkI6Wy1uwKOFZCxsliQIm4e0niTUKsqOqbYalX+CYZ+sk25Ow3XmeHyu2KIKAqjIAZADcBX3SuyxsJbmZLe2UNK+3bnqRINjSSEblHtJyAqiYx0jrDUroM00dNEXvNmj+WXXbwySyrDboZZn2qi5bBxZ2OxEHpGrR0T5J4odWW+K3M42hSPk8J/q0Plkem+3oAqQ6IaHQ4fFqReNI+RmlYDnJWHE9Cjgo2AdeZOfq/p6VsIvqeK5xiWLy1rraM4fPFcAVzXy7gAknIDaSdwHXUEx7lftoiUtFa8kGwmMhYFPQ052H6gapRcGi5VTHG+R2ywEngFPa4zqj8Q5ScSm8mWO2XohjDtl1yTZ7exRWFlxO6c+Pe3jdlxKo+zGVFQ3V0Ld91dRdH62QXLQO8/F1b+hPm/2Gw/3NSyqGx+4lTwIxTzwn+DbLPmppE1vy21tU5Me3pr4stNMRhy1LxnA82eOKQHtYBX+9X06riY7ZcvKLBaqaISxgEG+/PI23q/KVVmEcszrkL+2yHGW2JdR1tC3jgdharEwbHYLuMSW0qSoeKncehhvU9RANSGPa8Xabqunp5YHbMrSDzXg0n0Ktr9QJ0ydR8XKnizR+q/R9E5jqqntJtFrjDmyuPjIGOUdwoyXM7lmX5p+vyTwPCr/AK6bu0SVGSVVdHBVlYAqwO8EHeK85oGSizlIosQmon7UZy3jcf5xWulKzum2hTYa+vHm1k7ZKSSWtmO6OQnfGTsVzu8k8CcFWfnhdC6xXSqCvjrYusZ4jgVG9J8CzBljG0bXA4j0h19NWnyHcpZnUWF02cqD5O5O2RFG2MniygZjpUfR2xCodjFo9pOk9uSmTB0Zd6Opz2d+0VZUNTtf03eCy3SDCwz+6iGX7h9/lbhUqN8n+mC4lZRzjIP5EyjzJVA1gOo5hh1MKklWqx6UpSiJSlKIlKUoiVWXLxpf4LYi3jOUt1mhy3rCMucP1swnYzdFWbWq/KXjRxHGJApzjRvB4+gJETrsOotzjd4r8JAFyvpjC9wa3Ury6I4ZqoZW8p9i9S5/rP4VIa+Y0CgADIAAAdAG6vqsxNKZXlxXWqKlbSwNibu15neV8SMdgRS7swSNB5TuxyVR1k1dugehq2EGTZPcS5PcSDzmy2Iv9WmZAHad5NQ3km0b52Z72QeLEWht8+MmWU0g7B8WP8SrZq6ooOrZtHUrCY9iBqZzE0/S31O8/YflKxmkWkcNlCZrltVRsUDa8jHyUjXzmPR3nIAmu/F8VjtoZJ521Y41LMeocAOJJyAHEkCqExzHJb648InzXLMQRZ7IIz+MjbCzdw2AV7zzthbcqvw7D5K6XYbkBqeA+eC9Gk2ldxiJPPkxW+fi26NsI4G4YflG+j5I6DvrGKuQyGwDcBuFc0rPSzPlN3FdKo6GGkZsxDvO896UFfNsWlfm7eOSeQb1hQuV9cjxUHrEVI7Tk2xOQAmKCHqmnJb2Qow99fcdLK/MBeFRi1HAdl7xfgM/ZeTSP+Rf3bZftqxNSq+0Ru7oWpthC3N4dZK4eR0JPx+WodQgjYd+VR3FcIurUZ3drLEo3yDVlhHbJGTq/WAqTV00pkLgMlV4RilKynZE54DhfXLeTrovPS0mkgl561kaGYecu5x6MqHZIvUe7KvmOQMAVIIO4g5g99fVQGPdGbtNitDNBFUs2ZACCrc0F5RkvDzFwBDdgZ6oJ5uYDe8BO09JQ7R1jbU1BrWuSPPIglXUhkdTk8bjcyngRVx8nOm3hsTRz5C6hyEoGwSKfJmQei3Eea2Y6Kv6WqEwsdVzrF8JdQu2m5sOnLkfspVfWSTRvHKoeN1KurbQykZEGqD0i0dfD7k27ktGQXtnO94s9qMeMiZgHpBU8a2DqMcoOivh1oyplz8Z523bokUHxSfRcZoe3PhXrUQiZmz5KJhtc6inEg03jiP5oqVrzYjZCWNkbjuPQeBrstp9dQwBGe8HepGwg9YOY7q7azebHcwuokMnjsc2uHmCujkU0qNjiPg8pyiuSIWB3LKCeab7RKfX6q2YrT/S20KSrKuzW4jg65be3LL2VtFoLpF4dYW9x5zoBJ1SISsnZ4yk9hFaaKQSMDguUVtMaWd0R3H03LPUpSvVREpSlESlKURYXTTGvBLC5uAcjHE5T1yNWP75WtXNDrXN3kPmjVHa20n2D31d/wAITEubwsRg/lp40PqoGkP3kSql0Vt9W3U+kWb35D3CoVc/ZhPNXuAQdbWtJ/aCfsPUrL1wUZsljGcjsqRjpd2CoOzWIrmpJyc4bz2IxE7VhV5z2gBE+9JrfUqkp2dZIGre4hUfp6Z8g1Ay79B6q3sBwdLW3igj8mJAgPFiB4zHrZs2PWTXvpXmxG+WGGSV/JjRpG9VFLH3CtQuSqqOVfSAz3K2iH4q31ZJeh52GaKekIhDdrr6NQ6uOdZyzybZJGaWT15GLN3AnIdQFc1mqqbrZCd25dTwmiFJTNZ+45nv/Gi4JqS6FaAPiAE05aKz8wLmstyOkHfHF1ja3DIba8eh2i/8IXQjcfJ4gslx9PMnm4frEEn6KkecKveOMKAAAABkANgAG4AVPoqUW6x/gs9j2LPDzTQm1u0ft8+S8uF4TDbRiK3jSKNdyooA7TlvPWdpr1muawOkGnVjZHK7uY4236mZaTLgebQFgOvKrZY1dWiUOqE/sdmPZz/76kRFQ3DtPMPi5hHu4VaSCHUzbJclDbGbyUPjbmINTFJAwBUggjMEHMEHcQeIoir3TDkpSTWmw8LBP5TR7oJzx1lGyNz6a94O8VejnNldSjoxSRGGTIw3qw/XxrZSqz5XNFRqeHwr48QAuQPnIPTPS0e/P0dYcBUGrpRK3aHa91oMHxZ9JII5DeM+nMfdV1X3ZYpJaTx3UOZeE5so+diP5SM9o2joYA11g1zVHG8xuDhuXQKmBlTE6J+hH8K2Jw6+SaKOWI6ySIroelWAIPsNeiq55F8Vzt57U/yaTOPqhnzdR3OJR3CrGrUNcHNDhvXJJonRSOjdqCR5KidPcH8FxKZVGUdwPCo+gMx1Z1H1wH/xKwlWTy1YfnDbXAG2Gfm2/N3C6p++sVVtVFXx7MtxvXQejtQZaTYOrTbw1Hx4LF6S2uvbv0r447t/uJqe/BvxvWhurVj5DrMnZINV8uoFE+1UUkjDAg7iCD2HZXn5Cb8w4wsZ+djlhPao5we+L31Mw592FvBU3SiHZlZKN4I8v/Vs3SlKs1kkpSlESlR6/ub0SSagAjDAR5QCQsvNoSWbwhMjrlxlluUV5GxK+9Fv0NP+5RFXnwlrnZYx9Jnc93NAfi1RPC4tWGMdCL7wDUl5Vlgmkg/hWee3ZVfmglmmTKWGsT8ofiB0Vj4re0CgC5uMgBl8jTdls+fqvroy9oAIHebLS9H6hsEj3Oa45Dsgn2XkqxuR6123Mn5qMd2uzf6l9lQfmLT+k3H6Gv8Az1M9CZ5I4X8CMsqGQlmazTMNqrs/jS8MuHGo1HAWS3JHgVaY3iDZqQsa1wuRq0geqtCorymXGrh0w9Mxx9zSLrD7OtXx/Cl96L/oaf8AdrB6ZXE0lvleNJFFrqdZbNM9YZ5D+NN18KtZL7BtwWOpbdezaFxcaZ71W9KyHg1p/Sp/0Nf+avk29p/Sbj9DX/mrP/pnf5N8wulf/VZ/tyf8CrV5MMI5iwRiPHuCbh+nJ8ubHdEIx7al1RGwvLtI0RUfUVVVfkqeSAAP5X0Cspb31wfKRv8AJQftzWiaNkABcxkeZHl51JJUK5aOUprCNbe1OVzMusW4wx5kaw+mxBA6NUnorW6aZnYs5LMxJYkkkk7ySdpNTvlvmRsWkKu7NqRiUMurzbhctROldTUbPM7XNQGvpeaVZHJFymyWNwlvO5a0lYKQx2QMxyDpn5K5nxhuyzO8ba3pRFvHXXcQK6srgMrAqwO4qRkQeojOolYX17zMRBLgxoQfBASc0G053Y29wrsOKX3ot+hp/wB2iKmBZmB5YCczbyyQZneVjYhD3pqnvr7rM47FAby5M806Ts6tMi2aaqsYkyy+UHeoU7zvryczaf0i4/Q0/wCeqGemPWGxHmui4firRTMDmPJAAuGk6ZarMclt3zeKhc9k9tIn1onR1+6ZPbV11RWjohS9t3tp53nBlESGzXVfOFtfP5QNyZneN3dVjjFb/wBB/wBDT/u1a0oLYgD6LHYu9slW97QQDbIix0G5dnKjac5hN4OKxc6O2FllH+iqYBz21amkF7dPa3C3AdIWhlWVhZpmsZjYOw+VnaFzO49lVxFbWeqMrqcjIZfI12jLZ89Uavi29mxA11NladHqwU5kDmuN7dkE8eC8RqP6Hzc1jtsRs+VqvdI+qfc9TDwa0/pM/wChr/zVibPD8NF/E63lybgTRMieBrqmQOpRT8buJ1ePHfXxQxFjjcjTcbqR0gq2VETLNcLH9zSN3NbLilRqLErzzkf9FQf7s1kba7mPlo3+Wg/bGrVY9ZSlcKdm3ZSiLmlKURUT8JaHx7FulZ19hiP/AJVHbF840PSin7oqd/CPsNaytpf5ucoeoSRsfxjFVzo7NrW0fUCv2SR+GVVmIj6Aea1fRd4E72cR7H8rJVZ/I/cZxXCejIj9zpl+zNVhUz5J8Q1L14ychNEcutomBA+y8h7qg0LrTBaDpBHtULjwIPqreqIcqUWeHsfRkiPtcJ/51L6xOleFm4s7iFfKeNgnrga0f3wtX0jdppbxXO6aXqpmScCD5FUJXBFfMMoZQw3EA+3bX3WVNwc118EOFwr20LxPn7G3k3nm1V/Xj+Lf7ytWbqp+SbSMRzPZyHJZiZoM/wCcAHOx9pADjskq2K1ETxIwOC5HWU5p53xHcfTd6LXn4QmiTR3S3qDOOcKkh9GVFyGfRrIFy60aqirdjFMLiuYnhuEEkbjVdW3EfqIORBG0EAiqT0j+Di+uWw+4QoTsSfWDL1CRFOt3qO+vVRVSdZ7QfRpr6+gt1BKs4MhHmxKc5Cejxcx2kDjU2wzkEmmlVfCYgnMwzO2pIWXnucyVV3NlzZ2kjeKujQjk+tsLjKwAtI2XOSvkZHy4bNir9Ed+Z20RSZVyGQ2ZbuquaVGOUPSjwKzdkPx8vxNuOJkcHxuxBm59XroTZfrWlxAGqp3GL0T3t5MNoe5kCnpSLKJSO0R51566raAIiqNygDt6z2767ay0z9uQu4rrlFB+np2RHcB571neTq318Xt8vm4riU9hRYh75KvSqo5GcO1pru5I2KEtUPWPjZfe0Q7qtetBSt2YWhc3xiUS1sjhxt5ZKO8olxqYXfH/AONMo7XQoPewqjo0yAHQAPYKtjllvNXDua43E0MXcH51/uxEd9VTUDEnZtHetD0Wj+mV/cPf5Q1G8BTnMctgP6ZB7FlTP8KklYrkjtufx2BsswryzHq1Ucr94rX5ho+pxXp0peBFGziSfIflbTUpSrlYVKUpREpSlEUP5WsI8Iwi6UDNkTnl7YSHOX1VYd9a9aGXPiOnQQw7G2H3ge2tspYwylWGYIIIO4gjIg91akXVgcOxSW3fckjRZnijHONu9SjVHqo+siIVphNT+nq2POl7HuOX5Upr0Ybihtp4bgZ/EyK7ZbzHtWUf5bP35V56Gs4x5Y4OG5dNqIRPE6N2hBC2PjkDAFTmCAQRuIO4ivqoJyTaQ87bG2c/GWuSDPe0Bz5luvIAxn1Oup3Wpa4OAIXIpY3RPMb9QbFUNppghtL+WMDKOUm4h6MnbOVB6shOz0XWsPV16faJeHW2qmSzxHnLdjuD5ZFGPoOPFPceAqkY3O0MpR0YpIjeUjrsZWHSPfvqkroNh22ND7re9H8RE0XUPP1N05j8aJIhORVijKwdHXYyOpzVlPSDVv6A8oS3gEFxlHeKPGXcswHzkPSOJXeu3htqo665oA2WeYKnWVlJDIw3MrDapHSK86WqMJsdFKxbCG1zdpuTxv48itla4NUvgXKleWwCzqLyMbAxIjuAOtstSTvCk8Sal1ryy2DD43n4D0SQSn70Qce+rtk8b+yVgajD6mnNpGEc9R5jJZHQxsyp6bGx/wBzUqqtMI03trJYfCGfOTD7FowkUrlgPCM/JXIbxvIrzYtyzuwIsrUg/wA5dEKo7IoyWbvK19vkYztGy8oaWac2jYT3BWFj+kMNnC01y4RBsHFnY7kjXezHoH4VRmPY7LfXBuJxqgApBFnmIYyczn0yNsLHqA3CvLe3UtxLz11K00u0KWyCxg8IkHioOzaeJNfNU9VW7Y2Gae622EYH+ncJp+1uHD8+yV1XEpA8UFmJCoo3u7HJFHWWIFdpNTXkq0TM8ovpl+KjzFop89toacjoG1U726KjUsBmfbdvVpi2INooCf3HJo58fBWBoVo74DZQwEguAWlYedK5LSHs1iQOoCs5SvFjWLR2tvLPMco4lLt0nLgOkk5ADpIrSLlxJJuVVPK3ivO38UCnNbaMyP8AnZ8goPWI1z/xKiNcG5eV5Jpvys7tK/0S25B1KoVR6tc1m6uXrJSRouo4PSGlpGtdqcz3n8WC8eMXPNwSNx1SB2nYPeaz/wAG7B9a4urkjZHGsK9sjaxy7BGPtVB9MrzJUjG8nWbsGwe/P2VffIto94LhURYZPOTcN2PkI/8A61Q95q1oI9mK53rI9I6gS1WwNGj1OZ+yndKUqes2lKUoiUpSiJVFfCJ0UyaG+jGw5QTZdIzMTHtGsuf0V6avWsdpDgcd5bS28w8SVCp6VO9WHWrAMOsURa3YDiPPQgk+Mvit2jj3jb7ayNREQSYbeyQXAyKNzcm/Ijerr0gghh1NUtBz3VnayDqn5aFdNwWvFXTgOP1NyP2Pj7r04TjD2dxHcxAsY8xIg+dhbLXTt2Bl+koq/sLxOO4hSaFg8cih0YcQfwPAjgQRWvNZ7QjTM4dKVlzNnK2b5Zk27nfKoG+M+co3eUOIMqhqbf03eHwqnpDhZf8A3UQz/cPv88ledQPlC5PPCj4TaZLdKAGBOSXKruVz5rgeS/cdm6cQzq6hkIZWAZSpBVgRmCCNhBHGuyrZzQ4WOixkcr4nB7DYjeta1c6zI6skiHVkjcZOh6GH4HceFfdXfpVoLbX4BlUpKoyjmjyWVOrPcy/RYEfjVW43yfX1pmRH4XENzwD40D6cBOefqFqpp6Bzc48wt1QdIopAGVP0u47j8eywVcjeK86XyFiusA42FWzVwego2RHsr0DhVcWOabEWWlZKyRu0wgjlmsnj3k2P922f7asXWUx8bLH+7bP9tWGnukTy2VfWIH41JqwTMbcvZVeDua2hYXG2v/Yrtr5eQAEkgAbSTsA7a9WEYNdXeXgdvJIp+dcGKAdfOOPG7FBqxtF+SOOMrLfuLmUbVQAi2jPSEO2Qjpf2CvuGhkf2sgvCtx+mpwRGdt3LTxPworoToC9+VmuVaOy2EKc1e66Nm9Yeve3DZtq6oogoCqAqgAAAAAADIAAbgBX3SryKJsbdlqwNVVy1UhklNz7cglU3yoaU+FT+CQnOC3fWnI3STr5MfWse8/SyHm1I+UnT8wZ2lm3ylh8Y42i2Rh5R/rSPJXh5R2ZZ1XBAEUKu4e3rJPEk7c6h1tT1bdhup9Fd4FhZqJBPIPobpzPwPxxXZXy7gAknIAZk9AFfVRvSzFchzKna21+ocB3/AIdtU8MRleGhbauq20kDpXbtOZ3BcaL4K2LYpHFkdRm1pN/iQJtbbwJGz1mFbaRxhQAoAAGQA3ADcBVY8hWhHglobqZcprkArmNqQ70HUWPjnq1OirQrTtAaLBcnkkdI8vdqTcpSlK/V8JSlKIlKUoiUpSiKreW7k6N5B4XbLncQL4ygbZYhtIA4uu0jpBI27KpnRbG90Mh2/Nk8fo/u9nRW3FUByz8lRhZ7+xX4onWnjUfkm4yIB5hO0jzTt3HxfGaJsrdkqbQ1r6OYSs8RxHBY2lYDR7SESZRynJ9wPp/+341n6zksTonbLl1Ckq4quISRnL25FZvQ/TaXDTqENNZk5mMbZICTtaDPevEx94y253Rg2Nw3USzW0iyRtuZTuPEMDtVhxByIrXyvqwupbeXnrSVoZDlrFcikgHCWM+K46944EVYU9fs/TJ5rN4n0eEhMtLkd7d3hw7tO5bH0yqs8C5ZU2LiMRhP89EGkgPWyjN4u8MOurAw3F4bhNe3lSVPSjZWHeVOw9Rq3a9rxdpusXLDJC7ZkaQea+cTwK3uBlcwRTDhzkaPl2awOVR2XkkwwnMW2p+bluYx7EkA91TCuDX1qvMEjMKuME0LtLzmPCojJzWH2KoOcmUAHwjPMIw1tw351LMM0HsbcgwWkCMNzc2hf7bAt76x+hPm/2Gw/3NSyiXJXGVc18tIAMycgN5O4dpqHY7yr2VvmsTm6lHmW+TgH6cueontz6q/CQBcr9axzzstFzyUyJqs9M+VXyoMMYM+1ZLjYYoukRcJZOvyR17qiGkemF3f5rOwhgPzELHJh0TS7DJ2DJeo1iEQAAAAAbgNgHYKraiva3KPM8VqsO6OvkIfU5D/Hee/h79y+YYQue0ksSzMxLO7HaWdjtZieJrspXkxLE0hTWf6o4ser99U4DpHcSVtXOipo7mzWtHkF14xiogj1jtY7EHSevqFffJLoC2J3ZnuQTbRNrSk7pZN4iHVuLdAyGzWFYjRPRW5xm81V8VBkZZMjqQx57h0sduS8TmdwJG0mA4FFZ28cFuurHGMgOJPFmPFicyT11oKWnELee9c3xbE3V0uWTBoPuefsveBlXNKVLVMlKUoiUpSiJSlKIlKUoiVwyggg7Qdh665pRFQnKlyKtEWusMQmPa0kC560fEtCBvX6G8cMxsWAYNpTlklx2B//AN/vrbqq25Q+ReC/LTWxFvcnMk5fFSn+sUeSxPnr3g15SwtlFnKZR1s1G/biPeNx71WyOCMwQQdxG49lc1E8Rw69wqXm7iNk27A22KQdMbDYe459NZPD9KIpMgx5tuhvJ7m/flVJNRSR5jMLe0OO09SA152XcDp4H5sszXStoFfXj1o5PTiZ43+0hBrtBz3VzUNr3MN2myupIo5m2e0Ec81lbPTTEYcgl4zgcJ44pfvZB/vVlI+VfEhvWzfr5u5U+6QiotQVKbWzDeqmTAqF+exbuJH3UtutMbqz8F8GWA87h1kz86szZEc/lqhGXZtO+sfdcoeJyfymOL8zbpn3GUvXRpH/ACL+7bL9tWJqRU1UrJC1pyVdheD0k1O2WRtyb7zxI4ri+aS4/jU01xxymldkHZGMkHsrhIwBkoAA3AAADuFfVKr3yPf2jdaSGlhgFomgdwSleK+xeKHy2Gfoja3sH66jl5pHLOwjt1Yax1QFBaRidwGXHqFe0NLJLoMuKg1uL01ILOdd3Aa/jxWaxfSFIdg8aT0RuHrHh2b66NDdBbrGZy21IVOUszDxEHoRjzmy80bs8yRxmOgXIJJKVmxTONN4gU/Gv+cYfkx1DxvVq9bCwjgjWKFFjjQZKqgBVHUBV3BTMhGWvFYLEMVmrnfVk3cB/MyvDozoxBYW6wWqaqLtJO1nY73dvOY/uAyAArLUpUlVSUpSiJSlKIlKUoiUpSiJSlKIlKUoiUpSiLyYnhUVxGYriNJY23q6hl7cjuPXvFVNpV8HaJ83w6XmT/NS6zx9iuPHUdutVyUoi1OxXQfFcOJLwyhB58fxsWXSdXML9YCsfbaZSD8oit2Zqf1j3VuDlWGxbQ2yuszcWsMhPnNGmv8AbA1vfXk+GN/aCm0+IVNP/pPIHDd5HJazxaZRHyldfsn9Yr0ppVb+kR2q36quW+5B8Lk8mOSL83NJ+EmtWJl+DjY+bcXI7TAf2YqKaCE8Vas6R1jRnsnvHwQojphi0cIsOcJGthlmRkGOYHO9HbUZk0vhG7XbsUD8TVs3fJNBiItTPLKnMWNrCvN834wHO7TrKduwV32nwe8NQ+MbiT1pVA+4in319vo43u2nXXhBjlVBEIo7WF93O/FUjcaaH5uPvY/qH7667IX98dW2jlk4EQo2qPWYbh2mtlcM5LsMg2x2cRPTIDKe340tlUniiCgBQFA2AAAAdgG6vRlNEzRqjT4rVz5PkNuAy9rLX7Rr4PFzKQ1/KsC7yiZSSnqJ8he3Nuyri0V0Bs8OX5LCA+WRkbxpW7XO4dS5DqqRUqQq1KUpREpSlESlKURKUpREpSlESlKURKUpREpSlESlKURKUpREpSlESlKURePDrXUVQdmUaJw8wH99eylKIlKUoiUpSiJSlKIlKUoiUpSiJSlKIlKUoi//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nvGrpSpPr>
          <p:cNvPr id="5" name="Group 4"/>
          <p:cNvGrpSpPr/>
          <p:nvPr/>
        </p:nvGrpSpPr>
        <p:grpSpPr>
          <a:xfrm>
            <a:off x="1098085" y="2426820"/>
            <a:ext cx="7877002" cy="3535588"/>
            <a:chOff x="1190930" y="2382859"/>
            <a:chExt cx="7877002" cy="3535588"/>
          </a:xfrm>
        </p:grpSpPr>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90930" y="3029773"/>
              <a:ext cx="6305550" cy="2888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Explosion 2 7"/>
            <p:cNvSpPr/>
            <p:nvPr/>
          </p:nvSpPr>
          <p:spPr>
            <a:xfrm>
              <a:off x="1870902" y="3607498"/>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9" name="Explosion 2 8"/>
            <p:cNvSpPr/>
            <p:nvPr/>
          </p:nvSpPr>
          <p:spPr>
            <a:xfrm>
              <a:off x="2874328" y="3292833"/>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0" name="Explosion 2 9"/>
            <p:cNvSpPr/>
            <p:nvPr/>
          </p:nvSpPr>
          <p:spPr>
            <a:xfrm>
              <a:off x="6459500" y="3151692"/>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1" name="Explosion 2 10"/>
            <p:cNvSpPr/>
            <p:nvPr/>
          </p:nvSpPr>
          <p:spPr>
            <a:xfrm>
              <a:off x="5988720" y="3889779"/>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2" name="Explosion 2 11"/>
            <p:cNvSpPr/>
            <p:nvPr/>
          </p:nvSpPr>
          <p:spPr>
            <a:xfrm>
              <a:off x="4214241" y="4719566"/>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3" name="Explosion 2 12"/>
            <p:cNvSpPr/>
            <p:nvPr/>
          </p:nvSpPr>
          <p:spPr>
            <a:xfrm>
              <a:off x="3471857" y="4153797"/>
              <a:ext cx="345056" cy="282281"/>
            </a:xfrm>
            <a:prstGeom prst="irregularSeal2">
              <a:avLst/>
            </a:prstGeom>
            <a:solidFill>
              <a:srgbClr val="FF0000"/>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4" name="TextBox 3"/>
            <p:cNvSpPr txBox="1"/>
            <p:nvPr/>
          </p:nvSpPr>
          <p:spPr>
            <a:xfrm>
              <a:off x="6632028" y="2382859"/>
              <a:ext cx="2038837" cy="674031"/>
            </a:xfrm>
            <a:prstGeom prst="rect">
              <a:avLst/>
            </a:prstGeom>
            <a:noFill/>
          </p:spPr>
          <p:txBody>
            <a:bodyPr wrap="square" rtlCol="0">
              <a:spAutoFit/>
            </a:bodyPr>
            <a:lstStyle/>
            <a:p>
              <a:r>
                <a:rPr lang="en-US" sz="1400" b="1" dirty="0">
                  <a:solidFill>
                    <a:schemeClr val="accent2">
                      <a:lumMod val="75000"/>
                    </a:schemeClr>
                  </a:solidFill>
                </a:rPr>
                <a:t>74% of targeted attack attempts use email as a vector</a:t>
              </a:r>
            </a:p>
          </p:txBody>
        </p:sp>
        <p:sp>
          <p:nvSpPr>
            <p:cNvPr id="15" name="TextBox 14"/>
            <p:cNvSpPr txBox="1"/>
            <p:nvPr/>
          </p:nvSpPr>
          <p:spPr>
            <a:xfrm>
              <a:off x="7634462" y="3433973"/>
              <a:ext cx="1433470" cy="338554"/>
            </a:xfrm>
            <a:prstGeom prst="rect">
              <a:avLst/>
            </a:prstGeom>
            <a:noFill/>
          </p:spPr>
          <p:txBody>
            <a:bodyPr wrap="square" rtlCol="0">
              <a:spAutoFit/>
            </a:bodyPr>
            <a:lstStyle/>
            <a:p>
              <a:r>
                <a:rPr lang="en-US" sz="1600" b="1" dirty="0">
                  <a:solidFill>
                    <a:srgbClr val="FF0000"/>
                  </a:solidFill>
                </a:rPr>
                <a:t>Infiltration</a:t>
              </a:r>
            </a:p>
          </p:txBody>
        </p:sp>
        <p:sp>
          <p:nvSpPr>
            <p:cNvPr id="16" name="TextBox 15"/>
            <p:cNvSpPr txBox="1"/>
            <p:nvPr/>
          </p:nvSpPr>
          <p:spPr>
            <a:xfrm>
              <a:off x="6762223" y="4241243"/>
              <a:ext cx="1433470" cy="338554"/>
            </a:xfrm>
            <a:prstGeom prst="rect">
              <a:avLst/>
            </a:prstGeom>
            <a:noFill/>
          </p:spPr>
          <p:txBody>
            <a:bodyPr wrap="square" rtlCol="0">
              <a:spAutoFit/>
            </a:bodyPr>
            <a:lstStyle/>
            <a:p>
              <a:r>
                <a:rPr lang="en-US" sz="1600" b="1" dirty="0">
                  <a:solidFill>
                    <a:srgbClr val="DEA900"/>
                  </a:solidFill>
                </a:rPr>
                <a:t>Propagation</a:t>
              </a:r>
            </a:p>
          </p:txBody>
        </p:sp>
        <p:sp>
          <p:nvSpPr>
            <p:cNvPr id="17" name="TextBox 16"/>
            <p:cNvSpPr txBox="1"/>
            <p:nvPr/>
          </p:nvSpPr>
          <p:spPr>
            <a:xfrm>
              <a:off x="3791712" y="5483314"/>
              <a:ext cx="1433470" cy="338554"/>
            </a:xfrm>
            <a:prstGeom prst="rect">
              <a:avLst/>
            </a:prstGeom>
            <a:noFill/>
          </p:spPr>
          <p:txBody>
            <a:bodyPr wrap="square" rtlCol="0">
              <a:spAutoFit/>
            </a:bodyPr>
            <a:lstStyle/>
            <a:p>
              <a:r>
                <a:rPr lang="en-US" sz="1600" b="1" dirty="0">
                  <a:solidFill>
                    <a:schemeClr val="accent2">
                      <a:lumMod val="75000"/>
                    </a:schemeClr>
                  </a:solidFill>
                </a:rPr>
                <a:t>Aggregation</a:t>
              </a:r>
            </a:p>
          </p:txBody>
        </p:sp>
        <p:sp>
          <p:nvSpPr>
            <p:cNvPr id="18" name="TextBox 17"/>
            <p:cNvSpPr txBox="1"/>
            <p:nvPr/>
          </p:nvSpPr>
          <p:spPr>
            <a:xfrm>
              <a:off x="1592826" y="4522152"/>
              <a:ext cx="1454030" cy="313932"/>
            </a:xfrm>
            <a:prstGeom prst="rect">
              <a:avLst/>
            </a:prstGeom>
            <a:noFill/>
          </p:spPr>
          <p:txBody>
            <a:bodyPr wrap="square" rtlCol="0">
              <a:spAutoFit/>
            </a:bodyPr>
            <a:lstStyle/>
            <a:p>
              <a:r>
                <a:rPr lang="en-US" sz="1600" b="1" dirty="0">
                  <a:solidFill>
                    <a:srgbClr val="0070C0"/>
                  </a:solidFill>
                </a:rPr>
                <a:t>Exfiltration</a:t>
              </a:r>
            </a:p>
          </p:txBody>
        </p:sp>
      </p:grpSp>
    </p:spTree>
    <p:extLst>
      <p:ext uri="{BB962C8B-B14F-4D97-AF65-F5344CB8AC3E}">
        <p14:creationId xmlns:p14="http://schemas.microsoft.com/office/powerpoint/2010/main" val="1928595413"/>
      </p:ext>
    </p:extLst>
  </p:cSld>
  <p:clrMapOvr>
    <a:masterClrMapping/>
  </p:clrMapOvr>
  <p:transition spd="med">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81285" y="40061"/>
            <a:ext cx="7549285" cy="428429"/>
          </a:xfrm>
        </p:spPr>
        <p:txBody>
          <a:bodyPr/>
          <a:lstStyle/>
          <a:p>
            <a:r>
              <a:rPr lang="en-US" dirty="0">
                <a:latin typeface="Arial" charset="0"/>
                <a:cs typeface="Arial" charset="0"/>
              </a:rPr>
              <a:t>A  Breach – Corrective View</a:t>
            </a:r>
            <a:endParaRPr lang="en-US" sz="2400" i="1" dirty="0"/>
          </a:p>
        </p:txBody>
      </p:sp>
      <p:sp>
        <p:nvSpPr>
          <p:cNvPr id="7" name="Content Placeholder 6"/>
          <p:cNvSpPr>
            <a:spLocks noGrp="1"/>
          </p:cNvSpPr>
          <p:nvPr>
            <p:ph idx="1"/>
          </p:nvPr>
        </p:nvSpPr>
        <p:spPr>
          <a:xfrm>
            <a:off x="868067" y="468490"/>
            <a:ext cx="7702513" cy="2650566"/>
          </a:xfrm>
        </p:spPr>
        <p:txBody>
          <a:bodyPr>
            <a:normAutofit/>
          </a:bodyPr>
          <a:lstStyle/>
          <a:p>
            <a:pPr marL="514350" indent="-514350">
              <a:spcBef>
                <a:spcPts val="600"/>
              </a:spcBef>
              <a:buFont typeface="+mj-lt"/>
              <a:buAutoNum type="arabicPeriod"/>
            </a:pPr>
            <a:r>
              <a:rPr lang="en-US" sz="1800" dirty="0"/>
              <a:t>Blacklist attacker, add offending IP to custom IDS/SIEM alerts</a:t>
            </a:r>
          </a:p>
          <a:p>
            <a:pPr marL="514350" indent="-514350">
              <a:spcBef>
                <a:spcPts val="600"/>
              </a:spcBef>
              <a:buFont typeface="+mj-lt"/>
              <a:buAutoNum type="arabicPeriod"/>
            </a:pPr>
            <a:r>
              <a:rPr lang="en-US" sz="1800" dirty="0"/>
              <a:t>Rapid removal of emails, add embedded outbound IP to alerts, analyze malware from attachments/website, and add custom AV alert</a:t>
            </a:r>
          </a:p>
          <a:p>
            <a:pPr marL="514350" indent="-514350">
              <a:spcBef>
                <a:spcPts val="600"/>
              </a:spcBef>
              <a:buFont typeface="+mj-lt"/>
              <a:buAutoNum type="arabicPeriod"/>
            </a:pPr>
            <a:r>
              <a:rPr lang="en-US" sz="1800" dirty="0"/>
              <a:t>Isolate/rebuild systems, password resets for affected users</a:t>
            </a:r>
          </a:p>
          <a:p>
            <a:pPr marL="514350" indent="-514350">
              <a:spcBef>
                <a:spcPts val="600"/>
              </a:spcBef>
              <a:buFont typeface="+mj-lt"/>
              <a:buAutoNum type="arabicPeriod"/>
            </a:pPr>
            <a:r>
              <a:rPr lang="en-US" sz="1800" dirty="0"/>
              <a:t>Mass password resets, network isolation, limitation to data stores</a:t>
            </a:r>
          </a:p>
          <a:p>
            <a:pPr marL="514350" indent="-514350">
              <a:spcBef>
                <a:spcPts val="600"/>
              </a:spcBef>
              <a:buFont typeface="+mj-lt"/>
              <a:buAutoNum type="arabicPeriod"/>
            </a:pPr>
            <a:r>
              <a:rPr lang="en-US" sz="1800" dirty="0"/>
              <a:t>Emergency DLP scans, system/network isolation, enhanced logging</a:t>
            </a:r>
          </a:p>
          <a:p>
            <a:pPr marL="514350" indent="-514350">
              <a:spcBef>
                <a:spcPts val="600"/>
              </a:spcBef>
              <a:buFont typeface="+mj-lt"/>
              <a:buAutoNum type="arabicPeriod"/>
            </a:pPr>
            <a:r>
              <a:rPr lang="en-US" sz="1800" dirty="0"/>
              <a:t>Emergency exfiltration changes, retroactive analysis of offending internal and external IPs, initiation of full breach response process</a:t>
            </a:r>
          </a:p>
          <a:p>
            <a:pPr marL="514350" indent="-514350">
              <a:buFont typeface="+mj-lt"/>
              <a:buAutoNum type="arabicPeriod"/>
            </a:pPr>
            <a:endParaRPr lang="en-US" sz="1800" dirty="0"/>
          </a:p>
          <a:p>
            <a:pPr marL="514350" indent="-514350">
              <a:buFont typeface="+mj-lt"/>
              <a:buAutoNum type="arabicPeriod"/>
            </a:pPr>
            <a:endParaRPr lang="en-US" sz="1800" dirty="0"/>
          </a:p>
        </p:txBody>
      </p:sp>
      <p:sp>
        <p:nvSpPr>
          <p:cNvPr id="2" name="AutoShape 2" descr="data:image/jpeg;base64,/9j/4AAQSkZJRgABAQAAAQABAAD/2wCEAAkGBhQSERQUEBQWFBQVFhYUFBgVFRAYFBQWFRQVGBYYFBYXGyYfFxkjGRYUHy8gIycqLCwsFx8xNTAqNSYrLCkBCQoKDgwOGg8PGiwkHiQsKTQsLCovLSw0KSwwLC0sLCwvMikpLCwsLDQvLCwsLC8sLC0uKSksLCwsLCwsLCwsLP/AABEIANoA5wMBIgACEQEDEQH/xAAcAAEAAgIDAQAAAAAAAAAAAAAABgcFCAEDBAL/xABPEAACAQICBQYICQYOAgMAAAABAgMABAURBhIhMUEHE1FhcYEUIjJCUnKRoQgjJENigpKisTNzlMHD0RU0RFNUY3R1g5OyxNPUwuJko9L/xAAbAQEAAwEBAQEAAAAAAAAAAAAABAUGBwMCAf/EADgRAAEDAgMECQMDAwUBAAAAAAEAAgMEEQUhMRJBUWEGEzJxgZGhsdEiweEUQvAjJFIzU5Ky8RX/2gAMAwEAAhEDEQA/ALxpSlESlKURKUpREpSlESlKURKUpREpTOumW7RfKdV7WUfjRF48LxsTs6iN0KqjjX5rJ0k19Rl1HbYdRthyO7ZWSqJaJXa6ylmUa1jYkZkDP+M7umpYGz3URc0pnSiJSlKIlKUoiUpSiJSlKIlKUoiUpSiJSlKIlKUoiUpSiJSleDGsdgtIjNdSLFGu8sd56FA2s3UATRF76xOP6V2tkutdzpEN4DHN29RBmzdwqlNNOX+aYmLDVMKbudcAzN6i7Vj957Kr6HAri5cyXDtmxzZ5CzSN1nM5+018PkbGLuNlIp6WWodsxNJP88lbekHwjolzWxt2kPB5jqL2hFzYjtK1BMQ5ZMWuiRHLzYPm28QGX1iGcfarqs9GYU3rrnpfb7t1ZVEAGQAA6BsFV0mItHYF1pafoxK7OZ4HIZ/H3UUuRiNx+Wlnf87M59zNXnXRGc79QdrH9QqaVyN9RjiMp0AVq3o1SAZlx8R8Ly6f4I8ww3UK+LhdmDmT/W7tnVUWhwW8hOcTMp6Y5dU+4irGx7ybH+7bP9tWLr2nrZI5C0WsoVBgVNU0zZHFwJvoeZHBYK05QMYtN1xcZD+d+NXLtkDe41L8D+EdOuQvLdJRxaItG/aVbWVj2atY2vHd4RFJ5aDPpGxvaK/WYkP3t8l8T9FzrDJ4EfcfCuzRnlZw++yWOYRSH5ufKNyehSTqsepWJqY1qJf6GnfC2f0X39zbvbWV0W5UsQwxhG7GWIfMzFiAP6t96d2a9RqwinZL2Ss3VYfUUhtK23Pd5raalRHQjlNtMTUCJubnAzaGQgSDLeU4SL1jvAqXV7KClKUoiUpSiJSlKIlKUoiUpSiJSlKIlKVBeVDlLTC4dVMnupAeaQ7kG7nJPog7h5xGXAkEXp5QuUu3wuPxvjLhhnHCDtI9Jz5iZ8d54cctdcWxi8xecyXD62W7eIogfNReHvJ4k766LWzmv5nnuXZtZs3dj4znoXo4DoA2DoqWwQKihUACjcBUCqrBF9Lcz7LR4Tgjqq0suTPU/jn5Lw4XgUcO0DWf0jv+r0VkqV8ySBQSxAA3knIDvqjc90jrnMrfRQxU7NlgAAX1Sshgei95e5G1h1Yj89PrRxEdKLlryDrAy66nWF8i8IyN7PLOeKoeYi7MkOue9+6pkVBI/M5d6pqrpBSwfSz6jy08/i6rCa6RPLZV9ZlH410ri8ROxw3qhm/0g1f+GaDWNvlzNpApHnc2jP8AbYFj7azYQAZDYOrZUxuGs3kqkk6UTHsRgd9z8LX3Sa9RBYa7aueG2eWYbL57jlsrExYjE3kyIeoMufszq7dB9yf2Cw/3NZzENHbaf8vbwy/nIom/EV6S0LZHF1zdRKPH5aWIRbAIHeN91r/SrYxDkesH2wrJatvzgkYL3xvrJl2AVDsa5L763zaEpeRjgoEVwPqMdR+5gT0VBkw+RubTdX9N0lp5MpQWnzHz6KMV03Vmki6sihh18Ow8K5jnBZlIZXXY6OrLIh6GRtortqCQ6N3ArQh0c7LizmnxBUQxHR+SBhLbs3inWBUkSRkbQQRt2dI21a/Jly484VtsTYK+xY7g5BW6BNwU/T3HjlvMXqO49o0HzkhGTb2Ubm616D1cfxtaauv9MnmsdiuAbIMtKO9vx8eS2zBpVBckHK4YSlliD/FbEglY7YjuEchPzfAE+Tu3eTfoNWyxyUpSiJSlKIlKUoiUpSiJSlfLuACSQANpJ2AAcSaIsBp1pjHhto88m1vJiTPIySEHJeocSeAB45A6vrz2JXUk9yxYs2tI34InQAMgBwArMco+lz4viGURJhjJjtxty1c/GkI6Wy1uwKOFZCxsliQIm4e0niTUKsqOqbYalX+CYZ+sk25Ow3XmeHyu2KIKAqjIAZADcBX3SuyxsJbmZLe2UNK+3bnqRINjSSEblHtJyAqiYx0jrDUroM00dNEXvNmj+WXXbwySyrDboZZn2qi5bBxZ2OxEHpGrR0T5J4odWW+K3M42hSPk8J/q0Plkem+3oAqQ6IaHQ4fFqReNI+RmlYDnJWHE9Cjgo2AdeZOfq/p6VsIvqeK5xiWLy1rraM4fPFcAVzXy7gAknIDaSdwHXUEx7lftoiUtFa8kGwmMhYFPQ052H6gapRcGi5VTHG+R2ywEngFPa4zqj8Q5ScSm8mWO2XohjDtl1yTZ7exRWFlxO6c+Pe3jdlxKo+zGVFQ3V0Ld91dRdH62QXLQO8/F1b+hPm/2Gw/3NSyqGx+4lTwIxTzwn+DbLPmppE1vy21tU5Me3pr4stNMRhy1LxnA82eOKQHtYBX+9X06riY7ZcvKLBaqaISxgEG+/PI23q/KVVmEcszrkL+2yHGW2JdR1tC3jgdharEwbHYLuMSW0qSoeKncehhvU9RANSGPa8Xabqunp5YHbMrSDzXg0n0Ktr9QJ0ydR8XKnizR+q/R9E5jqqntJtFrjDmyuPjIGOUdwoyXM7lmX5p+vyTwPCr/AK6bu0SVGSVVdHBVlYAqwO8EHeK85oGSizlIosQmon7UZy3jcf5xWulKzum2hTYa+vHm1k7ZKSSWtmO6OQnfGTsVzu8k8CcFWfnhdC6xXSqCvjrYusZ4jgVG9J8CzBljG0bXA4j0h19NWnyHcpZnUWF02cqD5O5O2RFG2MniygZjpUfR2xCodjFo9pOk9uSmTB0Zd6Opz2d+0VZUNTtf03eCy3SDCwz+6iGX7h9/lbhUqN8n+mC4lZRzjIP5EyjzJVA1gOo5hh1MKklWqx6UpSiJSlKIlKUoiVWXLxpf4LYi3jOUt1mhy3rCMucP1swnYzdFWbWq/KXjRxHGJApzjRvB4+gJETrsOotzjd4r8JAFyvpjC9wa3Ury6I4ZqoZW8p9i9S5/rP4VIa+Y0CgADIAAAdAG6vqsxNKZXlxXWqKlbSwNibu15neV8SMdgRS7swSNB5TuxyVR1k1dugehq2EGTZPcS5PcSDzmy2Iv9WmZAHad5NQ3km0b52Z72QeLEWht8+MmWU0g7B8WP8SrZq6ooOrZtHUrCY9iBqZzE0/S31O8/YflKxmkWkcNlCZrltVRsUDa8jHyUjXzmPR3nIAmu/F8VjtoZJ521Y41LMeocAOJJyAHEkCqExzHJb648InzXLMQRZ7IIz+MjbCzdw2AV7zzthbcqvw7D5K6XYbkBqeA+eC9Gk2ldxiJPPkxW+fi26NsI4G4YflG+j5I6DvrGKuQyGwDcBuFc0rPSzPlN3FdKo6GGkZsxDvO896UFfNsWlfm7eOSeQb1hQuV9cjxUHrEVI7Tk2xOQAmKCHqmnJb2Qow99fcdLK/MBeFRi1HAdl7xfgM/ZeTSP+Rf3bZftqxNSq+0Ru7oWpthC3N4dZK4eR0JPx+WodQgjYd+VR3FcIurUZ3drLEo3yDVlhHbJGTq/WAqTV00pkLgMlV4RilKynZE54DhfXLeTrovPS0mkgl561kaGYecu5x6MqHZIvUe7KvmOQMAVIIO4g5g99fVQGPdGbtNitDNBFUs2ZACCrc0F5RkvDzFwBDdgZ6oJ5uYDe8BO09JQ7R1jbU1BrWuSPPIglXUhkdTk8bjcyngRVx8nOm3hsTRz5C6hyEoGwSKfJmQei3Eea2Y6Kv6WqEwsdVzrF8JdQu2m5sOnLkfspVfWSTRvHKoeN1KurbQykZEGqD0i0dfD7k27ktGQXtnO94s9qMeMiZgHpBU8a2DqMcoOivh1oyplz8Z523bokUHxSfRcZoe3PhXrUQiZmz5KJhtc6inEg03jiP5oqVrzYjZCWNkbjuPQeBrstp9dQwBGe8HepGwg9YOY7q7azebHcwuokMnjsc2uHmCujkU0qNjiPg8pyiuSIWB3LKCeab7RKfX6q2YrT/S20KSrKuzW4jg65be3LL2VtFoLpF4dYW9x5zoBJ1SISsnZ4yk9hFaaKQSMDguUVtMaWd0R3H03LPUpSvVREpSlESlKURYXTTGvBLC5uAcjHE5T1yNWP75WtXNDrXN3kPmjVHa20n2D31d/wAITEubwsRg/lp40PqoGkP3kSql0Vt9W3U+kWb35D3CoVc/ZhPNXuAQdbWtJ/aCfsPUrL1wUZsljGcjsqRjpd2CoOzWIrmpJyc4bz2IxE7VhV5z2gBE+9JrfUqkp2dZIGre4hUfp6Z8g1Ay79B6q3sBwdLW3igj8mJAgPFiB4zHrZs2PWTXvpXmxG+WGGSV/JjRpG9VFLH3CtQuSqqOVfSAz3K2iH4q31ZJeh52GaKekIhDdrr6NQ6uOdZyzybZJGaWT15GLN3AnIdQFc1mqqbrZCd25dTwmiFJTNZ+45nv/Gi4JqS6FaAPiAE05aKz8wLmstyOkHfHF1ja3DIba8eh2i/8IXQjcfJ4gslx9PMnm4frEEn6KkecKveOMKAAAABkANgAG4AVPoqUW6x/gs9j2LPDzTQm1u0ft8+S8uF4TDbRiK3jSKNdyooA7TlvPWdpr1muawOkGnVjZHK7uY4236mZaTLgebQFgOvKrZY1dWiUOqE/sdmPZz/76kRFQ3DtPMPi5hHu4VaSCHUzbJclDbGbyUPjbmINTFJAwBUggjMEHMEHcQeIoir3TDkpSTWmw8LBP5TR7oJzx1lGyNz6a94O8VejnNldSjoxSRGGTIw3qw/XxrZSqz5XNFRqeHwr48QAuQPnIPTPS0e/P0dYcBUGrpRK3aHa91oMHxZ9JII5DeM+nMfdV1X3ZYpJaTx3UOZeE5so+diP5SM9o2joYA11g1zVHG8xuDhuXQKmBlTE6J+hH8K2Jw6+SaKOWI6ySIroelWAIPsNeiq55F8Vzt57U/yaTOPqhnzdR3OJR3CrGrUNcHNDhvXJJonRSOjdqCR5KidPcH8FxKZVGUdwPCo+gMx1Z1H1wH/xKwlWTy1YfnDbXAG2Gfm2/N3C6p++sVVtVFXx7MtxvXQejtQZaTYOrTbw1Hx4LF6S2uvbv0r447t/uJqe/BvxvWhurVj5DrMnZINV8uoFE+1UUkjDAg7iCD2HZXn5Cb8w4wsZ+djlhPao5we+L31Mw592FvBU3SiHZlZKN4I8v/Vs3SlKs1kkpSlESlR6/ub0SSagAjDAR5QCQsvNoSWbwhMjrlxlluUV5GxK+9Fv0NP+5RFXnwlrnZYx9Jnc93NAfi1RPC4tWGMdCL7wDUl5Vlgmkg/hWee3ZVfmglmmTKWGsT8ofiB0Vj4re0CgC5uMgBl8jTdls+fqvroy9oAIHebLS9H6hsEj3Oa45Dsgn2XkqxuR6123Mn5qMd2uzf6l9lQfmLT+k3H6Gv8Az1M9CZ5I4X8CMsqGQlmazTMNqrs/jS8MuHGo1HAWS3JHgVaY3iDZqQsa1wuRq0geqtCorymXGrh0w9Mxx9zSLrD7OtXx/Cl96L/oaf8AdrB6ZXE0lvleNJFFrqdZbNM9YZ5D+NN18KtZL7BtwWOpbdezaFxcaZ71W9KyHg1p/Sp/0Nf+avk29p/Sbj9DX/mrP/pnf5N8wulf/VZ/tyf8CrV5MMI5iwRiPHuCbh+nJ8ubHdEIx7al1RGwvLtI0RUfUVVVfkqeSAAP5X0Cspb31wfKRv8AJQftzWiaNkABcxkeZHl51JJUK5aOUprCNbe1OVzMusW4wx5kaw+mxBA6NUnorW6aZnYs5LMxJYkkkk7ySdpNTvlvmRsWkKu7NqRiUMurzbhctROldTUbPM7XNQGvpeaVZHJFymyWNwlvO5a0lYKQx2QMxyDpn5K5nxhuyzO8ba3pRFvHXXcQK6srgMrAqwO4qRkQeojOolYX17zMRBLgxoQfBASc0G053Y29wrsOKX3ot+hp/wB2iKmBZmB5YCczbyyQZneVjYhD3pqnvr7rM47FAby5M806Ts6tMi2aaqsYkyy+UHeoU7zvryczaf0i4/Q0/wCeqGemPWGxHmui4firRTMDmPJAAuGk6ZarMclt3zeKhc9k9tIn1onR1+6ZPbV11RWjohS9t3tp53nBlESGzXVfOFtfP5QNyZneN3dVjjFb/wBB/wBDT/u1a0oLYgD6LHYu9slW97QQDbIix0G5dnKjac5hN4OKxc6O2FllH+iqYBz21amkF7dPa3C3AdIWhlWVhZpmsZjYOw+VnaFzO49lVxFbWeqMrqcjIZfI12jLZ89Uavi29mxA11NladHqwU5kDmuN7dkE8eC8RqP6Hzc1jtsRs+VqvdI+qfc9TDwa0/pM/wChr/zVibPD8NF/E63lybgTRMieBrqmQOpRT8buJ1ePHfXxQxFjjcjTcbqR0gq2VETLNcLH9zSN3NbLilRqLErzzkf9FQf7s1kba7mPlo3+Wg/bGrVY9ZSlcKdm3ZSiLmlKURUT8JaHx7FulZ19hiP/AJVHbF840PSin7oqd/CPsNaytpf5ucoeoSRsfxjFVzo7NrW0fUCv2SR+GVVmIj6Aea1fRd4E72cR7H8rJVZ/I/cZxXCejIj9zpl+zNVhUz5J8Q1L14ychNEcutomBA+y8h7qg0LrTBaDpBHtULjwIPqreqIcqUWeHsfRkiPtcJ/51L6xOleFm4s7iFfKeNgnrga0f3wtX0jdppbxXO6aXqpmScCD5FUJXBFfMMoZQw3EA+3bX3WVNwc118EOFwr20LxPn7G3k3nm1V/Xj+Lf7ytWbqp+SbSMRzPZyHJZiZoM/wCcAHOx9pADjskq2K1ETxIwOC5HWU5p53xHcfTd6LXn4QmiTR3S3qDOOcKkh9GVFyGfRrIFy60aqirdjFMLiuYnhuEEkbjVdW3EfqIORBG0EAiqT0j+Di+uWw+4QoTsSfWDL1CRFOt3qO+vVRVSdZ7QfRpr6+gt1BKs4MhHmxKc5Cejxcx2kDjU2wzkEmmlVfCYgnMwzO2pIWXnucyVV3NlzZ2kjeKujQjk+tsLjKwAtI2XOSvkZHy4bNir9Ed+Z20RSZVyGQ2ZbuquaVGOUPSjwKzdkPx8vxNuOJkcHxuxBm59XroTZfrWlxAGqp3GL0T3t5MNoe5kCnpSLKJSO0R51566raAIiqNygDt6z2767ay0z9uQu4rrlFB+np2RHcB571neTq318Xt8vm4riU9hRYh75KvSqo5GcO1pru5I2KEtUPWPjZfe0Q7qtetBSt2YWhc3xiUS1sjhxt5ZKO8olxqYXfH/AONMo7XQoPewqjo0yAHQAPYKtjllvNXDua43E0MXcH51/uxEd9VTUDEnZtHetD0Wj+mV/cPf5Q1G8BTnMctgP6ZB7FlTP8KklYrkjtufx2BsswryzHq1Ucr94rX5ho+pxXp0peBFGziSfIflbTUpSrlYVKUpREpSlEUP5WsI8Iwi6UDNkTnl7YSHOX1VYd9a9aGXPiOnQQw7G2H3ge2tspYwylWGYIIIO4gjIg91akXVgcOxSW3fckjRZnijHONu9SjVHqo+siIVphNT+nq2POl7HuOX5Upr0Ybihtp4bgZ/EyK7ZbzHtWUf5bP35V56Gs4x5Y4OG5dNqIRPE6N2hBC2PjkDAFTmCAQRuIO4ivqoJyTaQ87bG2c/GWuSDPe0Bz5luvIAxn1Oup3Wpa4OAIXIpY3RPMb9QbFUNppghtL+WMDKOUm4h6MnbOVB6shOz0XWsPV16faJeHW2qmSzxHnLdjuD5ZFGPoOPFPceAqkY3O0MpR0YpIjeUjrsZWHSPfvqkroNh22ND7re9H8RE0XUPP1N05j8aJIhORVijKwdHXYyOpzVlPSDVv6A8oS3gEFxlHeKPGXcswHzkPSOJXeu3htqo665oA2WeYKnWVlJDIw3MrDapHSK86WqMJsdFKxbCG1zdpuTxv48itla4NUvgXKleWwCzqLyMbAxIjuAOtstSTvCk8Sal1ryy2DD43n4D0SQSn70Qce+rtk8b+yVgajD6mnNpGEc9R5jJZHQxsyp6bGx/wBzUqqtMI03trJYfCGfOTD7FowkUrlgPCM/JXIbxvIrzYtyzuwIsrUg/wA5dEKo7IoyWbvK19vkYztGy8oaWac2jYT3BWFj+kMNnC01y4RBsHFnY7kjXezHoH4VRmPY7LfXBuJxqgApBFnmIYyczn0yNsLHqA3CvLe3UtxLz11K00u0KWyCxg8IkHioOzaeJNfNU9VW7Y2Gae622EYH+ncJp+1uHD8+yV1XEpA8UFmJCoo3u7HJFHWWIFdpNTXkq0TM8ovpl+KjzFop89toacjoG1U726KjUsBmfbdvVpi2INooCf3HJo58fBWBoVo74DZQwEguAWlYedK5LSHs1iQOoCs5SvFjWLR2tvLPMco4lLt0nLgOkk5ADpIrSLlxJJuVVPK3ivO38UCnNbaMyP8AnZ8goPWI1z/xKiNcG5eV5Jpvys7tK/0S25B1KoVR6tc1m6uXrJSRouo4PSGlpGtdqcz3n8WC8eMXPNwSNx1SB2nYPeaz/wAG7B9a4urkjZHGsK9sjaxy7BGPtVB9MrzJUjG8nWbsGwe/P2VffIto94LhURYZPOTcN2PkI/8A61Q95q1oI9mK53rI9I6gS1WwNGj1OZ+yndKUqes2lKUoiUpSiJVFfCJ0UyaG+jGw5QTZdIzMTHtGsuf0V6avWsdpDgcd5bS28w8SVCp6VO9WHWrAMOsURa3YDiPPQgk+Mvit2jj3jb7ayNREQSYbeyQXAyKNzcm/Ijerr0gghh1NUtBz3VnayDqn5aFdNwWvFXTgOP1NyP2Pj7r04TjD2dxHcxAsY8xIg+dhbLXTt2Bl+koq/sLxOO4hSaFg8cih0YcQfwPAjgQRWvNZ7QjTM4dKVlzNnK2b5Zk27nfKoG+M+co3eUOIMqhqbf03eHwqnpDhZf8A3UQz/cPv88ledQPlC5PPCj4TaZLdKAGBOSXKruVz5rgeS/cdm6cQzq6hkIZWAZSpBVgRmCCNhBHGuyrZzQ4WOixkcr4nB7DYjeta1c6zI6skiHVkjcZOh6GH4HceFfdXfpVoLbX4BlUpKoyjmjyWVOrPcy/RYEfjVW43yfX1pmRH4XENzwD40D6cBOefqFqpp6Bzc48wt1QdIopAGVP0u47j8eywVcjeK86XyFiusA42FWzVwego2RHsr0DhVcWOabEWWlZKyRu0wgjlmsnj3k2P922f7asXWUx8bLH+7bP9tWGnukTy2VfWIH41JqwTMbcvZVeDua2hYXG2v/Yrtr5eQAEkgAbSTsA7a9WEYNdXeXgdvJIp+dcGKAdfOOPG7FBqxtF+SOOMrLfuLmUbVQAi2jPSEO2Qjpf2CvuGhkf2sgvCtx+mpwRGdt3LTxPworoToC9+VmuVaOy2EKc1e66Nm9Yeve3DZtq6oogoCqAqgAAAAAADIAAbgBX3SryKJsbdlqwNVVy1UhklNz7cglU3yoaU+FT+CQnOC3fWnI3STr5MfWse8/SyHm1I+UnT8wZ2lm3ylh8Y42i2Rh5R/rSPJXh5R2ZZ1XBAEUKu4e3rJPEk7c6h1tT1bdhup9Fd4FhZqJBPIPobpzPwPxxXZXy7gAknIAZk9AFfVRvSzFchzKna21+ocB3/AIdtU8MRleGhbauq20kDpXbtOZ3BcaL4K2LYpHFkdRm1pN/iQJtbbwJGz1mFbaRxhQAoAAGQA3ADcBVY8hWhHglobqZcprkArmNqQ70HUWPjnq1OirQrTtAaLBcnkkdI8vdqTcpSlK/V8JSlKIlKUoiUpSiKreW7k6N5B4XbLncQL4ygbZYhtIA4uu0jpBI27KpnRbG90Mh2/Nk8fo/u9nRW3FUByz8lRhZ7+xX4onWnjUfkm4yIB5hO0jzTt3HxfGaJsrdkqbQ1r6OYSs8RxHBY2lYDR7SESZRynJ9wPp/+341n6zksTonbLl1Ckq4quISRnL25FZvQ/TaXDTqENNZk5mMbZICTtaDPevEx94y253Rg2Nw3USzW0iyRtuZTuPEMDtVhxByIrXyvqwupbeXnrSVoZDlrFcikgHCWM+K46944EVYU9fs/TJ5rN4n0eEhMtLkd7d3hw7tO5bH0yqs8C5ZU2LiMRhP89EGkgPWyjN4u8MOurAw3F4bhNe3lSVPSjZWHeVOw9Rq3a9rxdpusXLDJC7ZkaQea+cTwK3uBlcwRTDhzkaPl2awOVR2XkkwwnMW2p+bluYx7EkA91TCuDX1qvMEjMKuME0LtLzmPCojJzWH2KoOcmUAHwjPMIw1tw351LMM0HsbcgwWkCMNzc2hf7bAt76x+hPm/2Gw/3NSyiXJXGVc18tIAMycgN5O4dpqHY7yr2VvmsTm6lHmW+TgH6cueontz6q/CQBcr9axzzstFzyUyJqs9M+VXyoMMYM+1ZLjYYoukRcJZOvyR17qiGkemF3f5rOwhgPzELHJh0TS7DJ2DJeo1iEQAAAAAbgNgHYKraiva3KPM8VqsO6OvkIfU5D/Hee/h79y+YYQue0ksSzMxLO7HaWdjtZieJrspXkxLE0hTWf6o4ser99U4DpHcSVtXOipo7mzWtHkF14xiogj1jtY7EHSevqFffJLoC2J3ZnuQTbRNrSk7pZN4iHVuLdAyGzWFYjRPRW5xm81V8VBkZZMjqQx57h0sduS8TmdwJG0mA4FFZ28cFuurHGMgOJPFmPFicyT11oKWnELee9c3xbE3V0uWTBoPuefsveBlXNKVLVMlKUoiUpSiJSlKIlKUoiVwyggg7Qdh665pRFQnKlyKtEWusMQmPa0kC560fEtCBvX6G8cMxsWAYNpTlklx2B//AN/vrbqq25Q+ReC/LTWxFvcnMk5fFSn+sUeSxPnr3g15SwtlFnKZR1s1G/biPeNx71WyOCMwQQdxG49lc1E8Rw69wqXm7iNk27A22KQdMbDYe459NZPD9KIpMgx5tuhvJ7m/flVJNRSR5jMLe0OO09SA152XcDp4H5sszXStoFfXj1o5PTiZ43+0hBrtBz3VzUNr3MN2myupIo5m2e0Ec81lbPTTEYcgl4zgcJ44pfvZB/vVlI+VfEhvWzfr5u5U+6QiotQVKbWzDeqmTAqF+exbuJH3UtutMbqz8F8GWA87h1kz86szZEc/lqhGXZtO+sfdcoeJyfymOL8zbpn3GUvXRpH/ACL+7bL9tWJqRU1UrJC1pyVdheD0k1O2WRtyb7zxI4ri+aS4/jU01xxymldkHZGMkHsrhIwBkoAA3AAADuFfVKr3yPf2jdaSGlhgFomgdwSleK+xeKHy2Gfoja3sH66jl5pHLOwjt1Yax1QFBaRidwGXHqFe0NLJLoMuKg1uL01ILOdd3Aa/jxWaxfSFIdg8aT0RuHrHh2b66NDdBbrGZy21IVOUszDxEHoRjzmy80bs8yRxmOgXIJJKVmxTONN4gU/Gv+cYfkx1DxvVq9bCwjgjWKFFjjQZKqgBVHUBV3BTMhGWvFYLEMVmrnfVk3cB/MyvDozoxBYW6wWqaqLtJO1nY73dvOY/uAyAArLUpUlVSUpSiJSlKIlKUoiUpSiJSlKIlKUoiUpSiLyYnhUVxGYriNJY23q6hl7cjuPXvFVNpV8HaJ83w6XmT/NS6zx9iuPHUdutVyUoi1OxXQfFcOJLwyhB58fxsWXSdXML9YCsfbaZSD8oit2Zqf1j3VuDlWGxbQ2yuszcWsMhPnNGmv8AbA1vfXk+GN/aCm0+IVNP/pPIHDd5HJazxaZRHyldfsn9Yr0ppVb+kR2q36quW+5B8Lk8mOSL83NJ+EmtWJl+DjY+bcXI7TAf2YqKaCE8Vas6R1jRnsnvHwQojphi0cIsOcJGthlmRkGOYHO9HbUZk0vhG7XbsUD8TVs3fJNBiItTPLKnMWNrCvN834wHO7TrKduwV32nwe8NQ+MbiT1pVA+4in319vo43u2nXXhBjlVBEIo7WF93O/FUjcaaH5uPvY/qH7667IX98dW2jlk4EQo2qPWYbh2mtlcM5LsMg2x2cRPTIDKe340tlUniiCgBQFA2AAAAdgG6vRlNEzRqjT4rVz5PkNuAy9rLX7Rr4PFzKQ1/KsC7yiZSSnqJ8he3Nuyri0V0Bs8OX5LCA+WRkbxpW7XO4dS5DqqRUqQq1KUpREpSlESlKURKUpREpSlESlKURKUpREpSlESlKURKUpREpSlESlKURePDrXUVQdmUaJw8wH99eylKIlKUoiUpSiJSlKIlKUoiUpSiJSlKIlKUoi//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 name="AutoShape 4" descr="data:image/jpeg;base64,/9j/4AAQSkZJRgABAQAAAQABAAD/2wCEAAkGBhQSERQUEBQWFBQVFhYUFBgVFRAYFBQWFRQVGBYYFBYXGyYfFxkjGRYUHy8gIycqLCwsFx8xNTAqNSYrLCkBCQoKDgwOGg8PGiwkHiQsKTQsLCovLSw0KSwwLC0sLCwvMikpLCwsLDQvLCwsLC8sLC0uKSksLCwsLCwsLCwsLP/AABEIANoA5wMBIgACEQEDEQH/xAAcAAEAAgIDAQAAAAAAAAAAAAAABgcFCAEDBAL/xABPEAACAQICBQYICQYOAgMAAAABAgMABAURBhIhMUEHE1FhcYEUIjJCUnKRoQgjJENigpKisTNzlMHD0RU0RFNUY3R1g5OyxNPUwuJko9L/xAAbAQEAAwEBAQEAAAAAAAAAAAAABAUGBwMCAf/EADgRAAEDAgMECQMDAwUBAAAAAAEAAgMEEQUhMRJBUWEGEzJxgZGhsdEiweEUQvAjJFIzU5Ky8RX/2gAMAwEAAhEDEQA/ALxpSlESlKURKUpREpSlESlKURKUpREpTOumW7RfKdV7WUfjRF48LxsTs6iN0KqjjX5rJ0k19Rl1HbYdRthyO7ZWSqJaJXa6ylmUa1jYkZkDP+M7umpYGz3URc0pnSiJSlKIlKUoiUpSiJSlKIlKUoiUpSiJSlKIlKUoiUpSiJSleDGsdgtIjNdSLFGu8sd56FA2s3UATRF76xOP6V2tkutdzpEN4DHN29RBmzdwqlNNOX+aYmLDVMKbudcAzN6i7Vj957Kr6HAri5cyXDtmxzZ5CzSN1nM5+018PkbGLuNlIp6WWodsxNJP88lbekHwjolzWxt2kPB5jqL2hFzYjtK1BMQ5ZMWuiRHLzYPm28QGX1iGcfarqs9GYU3rrnpfb7t1ZVEAGQAA6BsFV0mItHYF1pafoxK7OZ4HIZ/H3UUuRiNx+Wlnf87M59zNXnXRGc79QdrH9QqaVyN9RjiMp0AVq3o1SAZlx8R8Ly6f4I8ww3UK+LhdmDmT/W7tnVUWhwW8hOcTMp6Y5dU+4irGx7ybH+7bP9tWLr2nrZI5C0WsoVBgVNU0zZHFwJvoeZHBYK05QMYtN1xcZD+d+NXLtkDe41L8D+EdOuQvLdJRxaItG/aVbWVj2atY2vHd4RFJ5aDPpGxvaK/WYkP3t8l8T9FzrDJ4EfcfCuzRnlZw++yWOYRSH5ufKNyehSTqsepWJqY1qJf6GnfC2f0X39zbvbWV0W5UsQwxhG7GWIfMzFiAP6t96d2a9RqwinZL2Ss3VYfUUhtK23Pd5raalRHQjlNtMTUCJubnAzaGQgSDLeU4SL1jvAqXV7KClKUoiUpSiJSlKIlKUoiUpSiJSlKIlKVBeVDlLTC4dVMnupAeaQ7kG7nJPog7h5xGXAkEXp5QuUu3wuPxvjLhhnHCDtI9Jz5iZ8d54cctdcWxi8xecyXD62W7eIogfNReHvJ4k766LWzmv5nnuXZtZs3dj4znoXo4DoA2DoqWwQKihUACjcBUCqrBF9Lcz7LR4Tgjqq0suTPU/jn5Lw4XgUcO0DWf0jv+r0VkqV8ySBQSxAA3knIDvqjc90jrnMrfRQxU7NlgAAX1Sshgei95e5G1h1Yj89PrRxEdKLlryDrAy66nWF8i8IyN7PLOeKoeYi7MkOue9+6pkVBI/M5d6pqrpBSwfSz6jy08/i6rCa6RPLZV9ZlH410ri8ROxw3qhm/0g1f+GaDWNvlzNpApHnc2jP8AbYFj7azYQAZDYOrZUxuGs3kqkk6UTHsRgd9z8LX3Sa9RBYa7aueG2eWYbL57jlsrExYjE3kyIeoMufszq7dB9yf2Cw/3NZzENHbaf8vbwy/nIom/EV6S0LZHF1zdRKPH5aWIRbAIHeN91r/SrYxDkesH2wrJatvzgkYL3xvrJl2AVDsa5L763zaEpeRjgoEVwPqMdR+5gT0VBkw+RubTdX9N0lp5MpQWnzHz6KMV03Vmki6sihh18Ow8K5jnBZlIZXXY6OrLIh6GRtortqCQ6N3ArQh0c7LizmnxBUQxHR+SBhLbs3inWBUkSRkbQQRt2dI21a/Jly484VtsTYK+xY7g5BW6BNwU/T3HjlvMXqO49o0HzkhGTb2Ubm616D1cfxtaauv9MnmsdiuAbIMtKO9vx8eS2zBpVBckHK4YSlliD/FbEglY7YjuEchPzfAE+Tu3eTfoNWyxyUpSiJSlKIlKUoiUpSiJSlfLuACSQANpJ2AAcSaIsBp1pjHhto88m1vJiTPIySEHJeocSeAB45A6vrz2JXUk9yxYs2tI34InQAMgBwArMco+lz4viGURJhjJjtxty1c/GkI6Wy1uwKOFZCxsliQIm4e0niTUKsqOqbYalX+CYZ+sk25Ow3XmeHyu2KIKAqjIAZADcBX3SuyxsJbmZLe2UNK+3bnqRINjSSEblHtJyAqiYx0jrDUroM00dNEXvNmj+WXXbwySyrDboZZn2qi5bBxZ2OxEHpGrR0T5J4odWW+K3M42hSPk8J/q0Plkem+3oAqQ6IaHQ4fFqReNI+RmlYDnJWHE9Cjgo2AdeZOfq/p6VsIvqeK5xiWLy1rraM4fPFcAVzXy7gAknIDaSdwHXUEx7lftoiUtFa8kGwmMhYFPQ052H6gapRcGi5VTHG+R2ywEngFPa4zqj8Q5ScSm8mWO2XohjDtl1yTZ7exRWFlxO6c+Pe3jdlxKo+zGVFQ3V0Ld91dRdH62QXLQO8/F1b+hPm/2Gw/3NSyqGx+4lTwIxTzwn+DbLPmppE1vy21tU5Me3pr4stNMRhy1LxnA82eOKQHtYBX+9X06riY7ZcvKLBaqaISxgEG+/PI23q/KVVmEcszrkL+2yHGW2JdR1tC3jgdharEwbHYLuMSW0qSoeKncehhvU9RANSGPa8Xabqunp5YHbMrSDzXg0n0Ktr9QJ0ydR8XKnizR+q/R9E5jqqntJtFrjDmyuPjIGOUdwoyXM7lmX5p+vyTwPCr/AK6bu0SVGSVVdHBVlYAqwO8EHeK85oGSizlIosQmon7UZy3jcf5xWulKzum2hTYa+vHm1k7ZKSSWtmO6OQnfGTsVzu8k8CcFWfnhdC6xXSqCvjrYusZ4jgVG9J8CzBljG0bXA4j0h19NWnyHcpZnUWF02cqD5O5O2RFG2MniygZjpUfR2xCodjFo9pOk9uSmTB0Zd6Opz2d+0VZUNTtf03eCy3SDCwz+6iGX7h9/lbhUqN8n+mC4lZRzjIP5EyjzJVA1gOo5hh1MKklWqx6UpSiJSlKIlKUoiVWXLxpf4LYi3jOUt1mhy3rCMucP1swnYzdFWbWq/KXjRxHGJApzjRvB4+gJETrsOotzjd4r8JAFyvpjC9wa3Ury6I4ZqoZW8p9i9S5/rP4VIa+Y0CgADIAAAdAG6vqsxNKZXlxXWqKlbSwNibu15neV8SMdgRS7swSNB5TuxyVR1k1dugehq2EGTZPcS5PcSDzmy2Iv9WmZAHad5NQ3km0b52Z72QeLEWht8+MmWU0g7B8WP8SrZq6ooOrZtHUrCY9iBqZzE0/S31O8/YflKxmkWkcNlCZrltVRsUDa8jHyUjXzmPR3nIAmu/F8VjtoZJ521Y41LMeocAOJJyAHEkCqExzHJb648InzXLMQRZ7IIz+MjbCzdw2AV7zzthbcqvw7D5K6XYbkBqeA+eC9Gk2ldxiJPPkxW+fi26NsI4G4YflG+j5I6DvrGKuQyGwDcBuFc0rPSzPlN3FdKo6GGkZsxDvO896UFfNsWlfm7eOSeQb1hQuV9cjxUHrEVI7Tk2xOQAmKCHqmnJb2Qow99fcdLK/MBeFRi1HAdl7xfgM/ZeTSP+Rf3bZftqxNSq+0Ru7oWpthC3N4dZK4eR0JPx+WodQgjYd+VR3FcIurUZ3drLEo3yDVlhHbJGTq/WAqTV00pkLgMlV4RilKynZE54DhfXLeTrovPS0mkgl561kaGYecu5x6MqHZIvUe7KvmOQMAVIIO4g5g99fVQGPdGbtNitDNBFUs2ZACCrc0F5RkvDzFwBDdgZ6oJ5uYDe8BO09JQ7R1jbU1BrWuSPPIglXUhkdTk8bjcyngRVx8nOm3hsTRz5C6hyEoGwSKfJmQei3Eea2Y6Kv6WqEwsdVzrF8JdQu2m5sOnLkfspVfWSTRvHKoeN1KurbQykZEGqD0i0dfD7k27ktGQXtnO94s9qMeMiZgHpBU8a2DqMcoOivh1oyplz8Z523bokUHxSfRcZoe3PhXrUQiZmz5KJhtc6inEg03jiP5oqVrzYjZCWNkbjuPQeBrstp9dQwBGe8HepGwg9YOY7q7azebHcwuokMnjsc2uHmCujkU0qNjiPg8pyiuSIWB3LKCeab7RKfX6q2YrT/S20KSrKuzW4jg65be3LL2VtFoLpF4dYW9x5zoBJ1SISsnZ4yk9hFaaKQSMDguUVtMaWd0R3H03LPUpSvVREpSlESlKURYXTTGvBLC5uAcjHE5T1yNWP75WtXNDrXN3kPmjVHa20n2D31d/wAITEubwsRg/lp40PqoGkP3kSql0Vt9W3U+kWb35D3CoVc/ZhPNXuAQdbWtJ/aCfsPUrL1wUZsljGcjsqRjpd2CoOzWIrmpJyc4bz2IxE7VhV5z2gBE+9JrfUqkp2dZIGre4hUfp6Z8g1Ay79B6q3sBwdLW3igj8mJAgPFiB4zHrZs2PWTXvpXmxG+WGGSV/JjRpG9VFLH3CtQuSqqOVfSAz3K2iH4q31ZJeh52GaKekIhDdrr6NQ6uOdZyzybZJGaWT15GLN3AnIdQFc1mqqbrZCd25dTwmiFJTNZ+45nv/Gi4JqS6FaAPiAE05aKz8wLmstyOkHfHF1ja3DIba8eh2i/8IXQjcfJ4gslx9PMnm4frEEn6KkecKveOMKAAAABkANgAG4AVPoqUW6x/gs9j2LPDzTQm1u0ft8+S8uF4TDbRiK3jSKNdyooA7TlvPWdpr1muawOkGnVjZHK7uY4236mZaTLgebQFgOvKrZY1dWiUOqE/sdmPZz/76kRFQ3DtPMPi5hHu4VaSCHUzbJclDbGbyUPjbmINTFJAwBUggjMEHMEHcQeIoir3TDkpSTWmw8LBP5TR7oJzx1lGyNz6a94O8VejnNldSjoxSRGGTIw3qw/XxrZSqz5XNFRqeHwr48QAuQPnIPTPS0e/P0dYcBUGrpRK3aHa91oMHxZ9JII5DeM+nMfdV1X3ZYpJaTx3UOZeE5so+diP5SM9o2joYA11g1zVHG8xuDhuXQKmBlTE6J+hH8K2Jw6+SaKOWI6ySIroelWAIPsNeiq55F8Vzt57U/yaTOPqhnzdR3OJR3CrGrUNcHNDhvXJJonRSOjdqCR5KidPcH8FxKZVGUdwPCo+gMx1Z1H1wH/xKwlWTy1YfnDbXAG2Gfm2/N3C6p++sVVtVFXx7MtxvXQejtQZaTYOrTbw1Hx4LF6S2uvbv0r447t/uJqe/BvxvWhurVj5DrMnZINV8uoFE+1UUkjDAg7iCD2HZXn5Cb8w4wsZ+djlhPao5we+L31Mw592FvBU3SiHZlZKN4I8v/Vs3SlKs1kkpSlESlR6/ub0SSagAjDAR5QCQsvNoSWbwhMjrlxlluUV5GxK+9Fv0NP+5RFXnwlrnZYx9Jnc93NAfi1RPC4tWGMdCL7wDUl5Vlgmkg/hWee3ZVfmglmmTKWGsT8ofiB0Vj4re0CgC5uMgBl8jTdls+fqvroy9oAIHebLS9H6hsEj3Oa45Dsgn2XkqxuR6123Mn5qMd2uzf6l9lQfmLT+k3H6Gv8Az1M9CZ5I4X8CMsqGQlmazTMNqrs/jS8MuHGo1HAWS3JHgVaY3iDZqQsa1wuRq0geqtCorymXGrh0w9Mxx9zSLrD7OtXx/Cl96L/oaf8AdrB6ZXE0lvleNJFFrqdZbNM9YZ5D+NN18KtZL7BtwWOpbdezaFxcaZ71W9KyHg1p/Sp/0Nf+avk29p/Sbj9DX/mrP/pnf5N8wulf/VZ/tyf8CrV5MMI5iwRiPHuCbh+nJ8ubHdEIx7al1RGwvLtI0RUfUVVVfkqeSAAP5X0Cspb31wfKRv8AJQftzWiaNkABcxkeZHl51JJUK5aOUprCNbe1OVzMusW4wx5kaw+mxBA6NUnorW6aZnYs5LMxJYkkkk7ySdpNTvlvmRsWkKu7NqRiUMurzbhctROldTUbPM7XNQGvpeaVZHJFymyWNwlvO5a0lYKQx2QMxyDpn5K5nxhuyzO8ba3pRFvHXXcQK6srgMrAqwO4qRkQeojOolYX17zMRBLgxoQfBASc0G053Y29wrsOKX3ot+hp/wB2iKmBZmB5YCczbyyQZneVjYhD3pqnvr7rM47FAby5M806Ts6tMi2aaqsYkyy+UHeoU7zvryczaf0i4/Q0/wCeqGemPWGxHmui4firRTMDmPJAAuGk6ZarMclt3zeKhc9k9tIn1onR1+6ZPbV11RWjohS9t3tp53nBlESGzXVfOFtfP5QNyZneN3dVjjFb/wBB/wBDT/u1a0oLYgD6LHYu9slW97QQDbIix0G5dnKjac5hN4OKxc6O2FllH+iqYBz21amkF7dPa3C3AdIWhlWVhZpmsZjYOw+VnaFzO49lVxFbWeqMrqcjIZfI12jLZ89Uavi29mxA11NladHqwU5kDmuN7dkE8eC8RqP6Hzc1jtsRs+VqvdI+qfc9TDwa0/pM/wChr/zVibPD8NF/E63lybgTRMieBrqmQOpRT8buJ1ePHfXxQxFjjcjTcbqR0gq2VETLNcLH9zSN3NbLilRqLErzzkf9FQf7s1kba7mPlo3+Wg/bGrVY9ZSlcKdm3ZSiLmlKURUT8JaHx7FulZ19hiP/AJVHbF840PSin7oqd/CPsNaytpf5ucoeoSRsfxjFVzo7NrW0fUCv2SR+GVVmIj6Aea1fRd4E72cR7H8rJVZ/I/cZxXCejIj9zpl+zNVhUz5J8Q1L14ychNEcutomBA+y8h7qg0LrTBaDpBHtULjwIPqreqIcqUWeHsfRkiPtcJ/51L6xOleFm4s7iFfKeNgnrga0f3wtX0jdppbxXO6aXqpmScCD5FUJXBFfMMoZQw3EA+3bX3WVNwc118EOFwr20LxPn7G3k3nm1V/Xj+Lf7ytWbqp+SbSMRzPZyHJZiZoM/wCcAHOx9pADjskq2K1ETxIwOC5HWU5p53xHcfTd6LXn4QmiTR3S3qDOOcKkh9GVFyGfRrIFy60aqirdjFMLiuYnhuEEkbjVdW3EfqIORBG0EAiqT0j+Di+uWw+4QoTsSfWDL1CRFOt3qO+vVRVSdZ7QfRpr6+gt1BKs4MhHmxKc5Cejxcx2kDjU2wzkEmmlVfCYgnMwzO2pIWXnucyVV3NlzZ2kjeKujQjk+tsLjKwAtI2XOSvkZHy4bNir9Ed+Z20RSZVyGQ2ZbuquaVGOUPSjwKzdkPx8vxNuOJkcHxuxBm59XroTZfrWlxAGqp3GL0T3t5MNoe5kCnpSLKJSO0R51566raAIiqNygDt6z2767ay0z9uQu4rrlFB+np2RHcB571neTq318Xt8vm4riU9hRYh75KvSqo5GcO1pru5I2KEtUPWPjZfe0Q7qtetBSt2YWhc3xiUS1sjhxt5ZKO8olxqYXfH/AONMo7XQoPewqjo0yAHQAPYKtjllvNXDua43E0MXcH51/uxEd9VTUDEnZtHetD0Wj+mV/cPf5Q1G8BTnMctgP6ZB7FlTP8KklYrkjtufx2BsswryzHq1Ucr94rX5ho+pxXp0peBFGziSfIflbTUpSrlYVKUpREpSlEUP5WsI8Iwi6UDNkTnl7YSHOX1VYd9a9aGXPiOnQQw7G2H3ge2tspYwylWGYIIIO4gjIg91akXVgcOxSW3fckjRZnijHONu9SjVHqo+siIVphNT+nq2POl7HuOX5Upr0Ybihtp4bgZ/EyK7ZbzHtWUf5bP35V56Gs4x5Y4OG5dNqIRPE6N2hBC2PjkDAFTmCAQRuIO4ivqoJyTaQ87bG2c/GWuSDPe0Bz5luvIAxn1Oup3Wpa4OAIXIpY3RPMb9QbFUNppghtL+WMDKOUm4h6MnbOVB6shOz0XWsPV16faJeHW2qmSzxHnLdjuD5ZFGPoOPFPceAqkY3O0MpR0YpIjeUjrsZWHSPfvqkroNh22ND7re9H8RE0XUPP1N05j8aJIhORVijKwdHXYyOpzVlPSDVv6A8oS3gEFxlHeKPGXcswHzkPSOJXeu3htqo665oA2WeYKnWVlJDIw3MrDapHSK86WqMJsdFKxbCG1zdpuTxv48itla4NUvgXKleWwCzqLyMbAxIjuAOtstSTvCk8Sal1ryy2DD43n4D0SQSn70Qce+rtk8b+yVgajD6mnNpGEc9R5jJZHQxsyp6bGx/wBzUqqtMI03trJYfCGfOTD7FowkUrlgPCM/JXIbxvIrzYtyzuwIsrUg/wA5dEKo7IoyWbvK19vkYztGy8oaWac2jYT3BWFj+kMNnC01y4RBsHFnY7kjXezHoH4VRmPY7LfXBuJxqgApBFnmIYyczn0yNsLHqA3CvLe3UtxLz11K00u0KWyCxg8IkHioOzaeJNfNU9VW7Y2Gae622EYH+ncJp+1uHD8+yV1XEpA8UFmJCoo3u7HJFHWWIFdpNTXkq0TM8ovpl+KjzFop89toacjoG1U726KjUsBmfbdvVpi2INooCf3HJo58fBWBoVo74DZQwEguAWlYedK5LSHs1iQOoCs5SvFjWLR2tvLPMco4lLt0nLgOkk5ADpIrSLlxJJuVVPK3ivO38UCnNbaMyP8AnZ8goPWI1z/xKiNcG5eV5Jpvys7tK/0S25B1KoVR6tc1m6uXrJSRouo4PSGlpGtdqcz3n8WC8eMXPNwSNx1SB2nYPeaz/wAG7B9a4urkjZHGsK9sjaxy7BGPtVB9MrzJUjG8nWbsGwe/P2VffIto94LhURYZPOTcN2PkI/8A61Q95q1oI9mK53rI9I6gS1WwNGj1OZ+yndKUqes2lKUoiUpSiJVFfCJ0UyaG+jGw5QTZdIzMTHtGsuf0V6avWsdpDgcd5bS28w8SVCp6VO9WHWrAMOsURa3YDiPPQgk+Mvit2jj3jb7ayNREQSYbeyQXAyKNzcm/Ijerr0gghh1NUtBz3VnayDqn5aFdNwWvFXTgOP1NyP2Pj7r04TjD2dxHcxAsY8xIg+dhbLXTt2Bl+koq/sLxOO4hSaFg8cih0YcQfwPAjgQRWvNZ7QjTM4dKVlzNnK2b5Zk27nfKoG+M+co3eUOIMqhqbf03eHwqnpDhZf8A3UQz/cPv88ledQPlC5PPCj4TaZLdKAGBOSXKruVz5rgeS/cdm6cQzq6hkIZWAZSpBVgRmCCNhBHGuyrZzQ4WOixkcr4nB7DYjeta1c6zI6skiHVkjcZOh6GH4HceFfdXfpVoLbX4BlUpKoyjmjyWVOrPcy/RYEfjVW43yfX1pmRH4XENzwD40D6cBOefqFqpp6Bzc48wt1QdIopAGVP0u47j8eywVcjeK86XyFiusA42FWzVwego2RHsr0DhVcWOabEWWlZKyRu0wgjlmsnj3k2P922f7asXWUx8bLH+7bP9tWGnukTy2VfWIH41JqwTMbcvZVeDua2hYXG2v/Yrtr5eQAEkgAbSTsA7a9WEYNdXeXgdvJIp+dcGKAdfOOPG7FBqxtF+SOOMrLfuLmUbVQAi2jPSEO2Qjpf2CvuGhkf2sgvCtx+mpwRGdt3LTxPworoToC9+VmuVaOy2EKc1e66Nm9Yeve3DZtq6oogoCqAqgAAAAAADIAAbgBX3SryKJsbdlqwNVVy1UhklNz7cglU3yoaU+FT+CQnOC3fWnI3STr5MfWse8/SyHm1I+UnT8wZ2lm3ylh8Y42i2Rh5R/rSPJXh5R2ZZ1XBAEUKu4e3rJPEk7c6h1tT1bdhup9Fd4FhZqJBPIPobpzPwPxxXZXy7gAknIAZk9AFfVRvSzFchzKna21+ocB3/AIdtU8MRleGhbauq20kDpXbtOZ3BcaL4K2LYpHFkdRm1pN/iQJtbbwJGz1mFbaRxhQAoAAGQA3ADcBVY8hWhHglobqZcprkArmNqQ70HUWPjnq1OirQrTtAaLBcnkkdI8vdqTcpSlK/V8JSlKIlKUoiUpSiKreW7k6N5B4XbLncQL4ygbZYhtIA4uu0jpBI27KpnRbG90Mh2/Nk8fo/u9nRW3FUByz8lRhZ7+xX4onWnjUfkm4yIB5hO0jzTt3HxfGaJsrdkqbQ1r6OYSs8RxHBY2lYDR7SESZRynJ9wPp/+341n6zksTonbLl1Ckq4quISRnL25FZvQ/TaXDTqENNZk5mMbZICTtaDPevEx94y253Rg2Nw3USzW0iyRtuZTuPEMDtVhxByIrXyvqwupbeXnrSVoZDlrFcikgHCWM+K46944EVYU9fs/TJ5rN4n0eEhMtLkd7d3hw7tO5bH0yqs8C5ZU2LiMRhP89EGkgPWyjN4u8MOurAw3F4bhNe3lSVPSjZWHeVOw9Rq3a9rxdpusXLDJC7ZkaQea+cTwK3uBlcwRTDhzkaPl2awOVR2XkkwwnMW2p+bluYx7EkA91TCuDX1qvMEjMKuME0LtLzmPCojJzWH2KoOcmUAHwjPMIw1tw351LMM0HsbcgwWkCMNzc2hf7bAt76x+hPm/2Gw/3NSyiXJXGVc18tIAMycgN5O4dpqHY7yr2VvmsTm6lHmW+TgH6cueontz6q/CQBcr9axzzstFzyUyJqs9M+VXyoMMYM+1ZLjYYoukRcJZOvyR17qiGkemF3f5rOwhgPzELHJh0TS7DJ2DJeo1iEQAAAAAbgNgHYKraiva3KPM8VqsO6OvkIfU5D/Hee/h79y+YYQue0ksSzMxLO7HaWdjtZieJrspXkxLE0hTWf6o4ser99U4DpHcSVtXOipo7mzWtHkF14xiogj1jtY7EHSevqFffJLoC2J3ZnuQTbRNrSk7pZN4iHVuLdAyGzWFYjRPRW5xm81V8VBkZZMjqQx57h0sduS8TmdwJG0mA4FFZ28cFuurHGMgOJPFmPFicyT11oKWnELee9c3xbE3V0uWTBoPuefsveBlXNKVLVMlKUoiUpSiJSlKIlKUoiVwyggg7Qdh665pRFQnKlyKtEWusMQmPa0kC560fEtCBvX6G8cMxsWAYNpTlklx2B//AN/vrbqq25Q+ReC/LTWxFvcnMk5fFSn+sUeSxPnr3g15SwtlFnKZR1s1G/biPeNx71WyOCMwQQdxG49lc1E8Rw69wqXm7iNk27A22KQdMbDYe459NZPD9KIpMgx5tuhvJ7m/flVJNRSR5jMLe0OO09SA152XcDp4H5sszXStoFfXj1o5PTiZ43+0hBrtBz3VzUNr3MN2myupIo5m2e0Ec81lbPTTEYcgl4zgcJ44pfvZB/vVlI+VfEhvWzfr5u5U+6QiotQVKbWzDeqmTAqF+exbuJH3UtutMbqz8F8GWA87h1kz86szZEc/lqhGXZtO+sfdcoeJyfymOL8zbpn3GUvXRpH/ACL+7bL9tWJqRU1UrJC1pyVdheD0k1O2WRtyb7zxI4ri+aS4/jU01xxymldkHZGMkHsrhIwBkoAA3AAADuFfVKr3yPf2jdaSGlhgFomgdwSleK+xeKHy2Gfoja3sH66jl5pHLOwjt1Yax1QFBaRidwGXHqFe0NLJLoMuKg1uL01ILOdd3Aa/jxWaxfSFIdg8aT0RuHrHh2b66NDdBbrGZy21IVOUszDxEHoRjzmy80bs8yRxmOgXIJJKVmxTONN4gU/Gv+cYfkx1DxvVq9bCwjgjWKFFjjQZKqgBVHUBV3BTMhGWvFYLEMVmrnfVk3cB/MyvDozoxBYW6wWqaqLtJO1nY73dvOY/uAyAArLUpUlVSUpSiJSlKIlKUoiUpSiJSlKIlKUoiUpSiLyYnhUVxGYriNJY23q6hl7cjuPXvFVNpV8HaJ83w6XmT/NS6zx9iuPHUdutVyUoi1OxXQfFcOJLwyhB58fxsWXSdXML9YCsfbaZSD8oit2Zqf1j3VuDlWGxbQ2yuszcWsMhPnNGmv8AbA1vfXk+GN/aCm0+IVNP/pPIHDd5HJazxaZRHyldfsn9Yr0ppVb+kR2q36quW+5B8Lk8mOSL83NJ+EmtWJl+DjY+bcXI7TAf2YqKaCE8Vas6R1jRnsnvHwQojphi0cIsOcJGthlmRkGOYHO9HbUZk0vhG7XbsUD8TVs3fJNBiItTPLKnMWNrCvN834wHO7TrKduwV32nwe8NQ+MbiT1pVA+4in319vo43u2nXXhBjlVBEIo7WF93O/FUjcaaH5uPvY/qH7667IX98dW2jlk4EQo2qPWYbh2mtlcM5LsMg2x2cRPTIDKe340tlUniiCgBQFA2AAAAdgG6vRlNEzRqjT4rVz5PkNuAy9rLX7Rr4PFzKQ1/KsC7yiZSSnqJ8he3Nuyri0V0Bs8OX5LCA+WRkbxpW7XO4dS5DqqRUqQq1KUpREpSlESlKURKUpREpSlESlKURKUpREpSlESlKURKUpREpSlESlKURePDrXUVQdmUaJw8wH99eylKIlKUoiUpSiJSlKIlKUoiUpSiJSlKIlKUoi//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nvGrpSpPr>
          <p:cNvPr id="4" name="Group 3"/>
          <p:cNvGrpSpPr/>
          <p:nvPr/>
        </p:nvGrpSpPr>
        <p:grpSpPr>
          <a:xfrm>
            <a:off x="1021888" y="3014831"/>
            <a:ext cx="7877002" cy="2888674"/>
            <a:chOff x="1338411" y="3944175"/>
            <a:chExt cx="7877002" cy="2888674"/>
          </a:xfrm>
        </p:grpSpPr>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38411" y="3944175"/>
              <a:ext cx="6305550" cy="2888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Explosion 2 7"/>
            <p:cNvSpPr/>
            <p:nvPr/>
          </p:nvSpPr>
          <p:spPr>
            <a:xfrm>
              <a:off x="2018383" y="4521900"/>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9" name="Explosion 2 8"/>
            <p:cNvSpPr/>
            <p:nvPr/>
          </p:nvSpPr>
          <p:spPr>
            <a:xfrm>
              <a:off x="3021809" y="4207235"/>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0" name="Explosion 2 9"/>
            <p:cNvSpPr/>
            <p:nvPr/>
          </p:nvSpPr>
          <p:spPr>
            <a:xfrm>
              <a:off x="6606981" y="4066094"/>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1" name="Explosion 2 10"/>
            <p:cNvSpPr/>
            <p:nvPr/>
          </p:nvSpPr>
          <p:spPr>
            <a:xfrm>
              <a:off x="6136201" y="4804181"/>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2" name="Explosion 2 11"/>
            <p:cNvSpPr/>
            <p:nvPr/>
          </p:nvSpPr>
          <p:spPr>
            <a:xfrm>
              <a:off x="4361722" y="5633968"/>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3" name="Explosion 2 12"/>
            <p:cNvSpPr/>
            <p:nvPr/>
          </p:nvSpPr>
          <p:spPr>
            <a:xfrm>
              <a:off x="3619338" y="5068199"/>
              <a:ext cx="345056" cy="282281"/>
            </a:xfrm>
            <a:prstGeom prst="irregularSeal2">
              <a:avLst/>
            </a:prstGeom>
            <a:solidFill>
              <a:schemeClr val="accent1"/>
            </a:solidFill>
            <a:ln>
              <a:solidFill>
                <a:schemeClr val="accent1"/>
              </a:solidFill>
            </a:ln>
          </p:spPr>
          <p:style>
            <a:lnRef idx="1">
              <a:schemeClr val="accent6"/>
            </a:lnRef>
            <a:fillRef idx="1003">
              <a:schemeClr val="lt2"/>
            </a:fillRef>
            <a:effectRef idx="1">
              <a:schemeClr val="accent6"/>
            </a:effectRef>
            <a:fontRef idx="minor">
              <a:schemeClr val="dk1"/>
            </a:fontRef>
          </p:style>
          <p:txBody>
            <a:bodyPr rtlCol="0" anchor="ctr"/>
            <a:lstStyle/>
            <a:p>
              <a:pPr algn="ctr"/>
              <a:endParaRPr lang="en-US" sz="2000" dirty="0"/>
            </a:p>
          </p:txBody>
        </p:sp>
        <p:sp>
          <p:nvSpPr>
            <p:cNvPr id="15" name="TextBox 14"/>
            <p:cNvSpPr txBox="1"/>
            <p:nvPr/>
          </p:nvSpPr>
          <p:spPr>
            <a:xfrm>
              <a:off x="7781943" y="4348375"/>
              <a:ext cx="1433470" cy="338554"/>
            </a:xfrm>
            <a:prstGeom prst="rect">
              <a:avLst/>
            </a:prstGeom>
            <a:noFill/>
          </p:spPr>
          <p:txBody>
            <a:bodyPr wrap="square" rtlCol="0">
              <a:spAutoFit/>
            </a:bodyPr>
            <a:lstStyle/>
            <a:p>
              <a:r>
                <a:rPr lang="en-US" sz="1600" b="1" dirty="0">
                  <a:solidFill>
                    <a:srgbClr val="FF0000"/>
                  </a:solidFill>
                </a:rPr>
                <a:t>Infiltration</a:t>
              </a:r>
            </a:p>
          </p:txBody>
        </p:sp>
        <p:sp>
          <p:nvSpPr>
            <p:cNvPr id="16" name="TextBox 15"/>
            <p:cNvSpPr txBox="1"/>
            <p:nvPr/>
          </p:nvSpPr>
          <p:spPr>
            <a:xfrm>
              <a:off x="6909704" y="5155645"/>
              <a:ext cx="1433470" cy="338554"/>
            </a:xfrm>
            <a:prstGeom prst="rect">
              <a:avLst/>
            </a:prstGeom>
            <a:noFill/>
          </p:spPr>
          <p:txBody>
            <a:bodyPr wrap="square" rtlCol="0">
              <a:spAutoFit/>
            </a:bodyPr>
            <a:lstStyle/>
            <a:p>
              <a:r>
                <a:rPr lang="en-US" sz="1600" b="1" dirty="0">
                  <a:solidFill>
                    <a:srgbClr val="DEA900"/>
                  </a:solidFill>
                </a:rPr>
                <a:t>Propagation</a:t>
              </a:r>
            </a:p>
          </p:txBody>
        </p:sp>
        <p:sp>
          <p:nvSpPr>
            <p:cNvPr id="17" name="TextBox 16"/>
            <p:cNvSpPr txBox="1"/>
            <p:nvPr/>
          </p:nvSpPr>
          <p:spPr>
            <a:xfrm>
              <a:off x="3939193" y="6400534"/>
              <a:ext cx="1433470" cy="338554"/>
            </a:xfrm>
            <a:prstGeom prst="rect">
              <a:avLst/>
            </a:prstGeom>
            <a:noFill/>
          </p:spPr>
          <p:txBody>
            <a:bodyPr wrap="square" rtlCol="0">
              <a:spAutoFit/>
            </a:bodyPr>
            <a:lstStyle/>
            <a:p>
              <a:r>
                <a:rPr lang="en-US" sz="1600" b="1" dirty="0">
                  <a:solidFill>
                    <a:schemeClr val="accent2">
                      <a:lumMod val="75000"/>
                    </a:schemeClr>
                  </a:solidFill>
                </a:rPr>
                <a:t>Aggregation</a:t>
              </a:r>
            </a:p>
          </p:txBody>
        </p:sp>
        <p:sp>
          <p:nvSpPr>
            <p:cNvPr id="18" name="TextBox 17"/>
            <p:cNvSpPr txBox="1"/>
            <p:nvPr/>
          </p:nvSpPr>
          <p:spPr>
            <a:xfrm>
              <a:off x="1809135" y="5436554"/>
              <a:ext cx="1385202" cy="313932"/>
            </a:xfrm>
            <a:prstGeom prst="rect">
              <a:avLst/>
            </a:prstGeom>
            <a:noFill/>
          </p:spPr>
          <p:txBody>
            <a:bodyPr wrap="square" rtlCol="0">
              <a:spAutoFit/>
            </a:bodyPr>
            <a:lstStyle/>
            <a:p>
              <a:r>
                <a:rPr lang="en-US" sz="1600" b="1" dirty="0">
                  <a:solidFill>
                    <a:srgbClr val="0070C0"/>
                  </a:solidFill>
                </a:rPr>
                <a:t>Exfiltration</a:t>
              </a:r>
            </a:p>
          </p:txBody>
        </p:sp>
      </p:grpSp>
    </p:spTree>
    <p:extLst>
      <p:ext uri="{BB962C8B-B14F-4D97-AF65-F5344CB8AC3E}">
        <p14:creationId xmlns:p14="http://schemas.microsoft.com/office/powerpoint/2010/main" val="3326598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22466" y="1"/>
            <a:ext cx="7549285" cy="521110"/>
          </a:xfrm>
        </p:spPr>
        <p:txBody>
          <a:bodyPr>
            <a:normAutofit/>
          </a:bodyPr>
          <a:lstStyle/>
          <a:p>
            <a:pPr algn="ctr"/>
            <a:r>
              <a:rPr lang="en-US" sz="2800" dirty="0"/>
              <a:t>Incident Responses</a:t>
            </a:r>
          </a:p>
        </p:txBody>
      </p:sp>
      <p:sp>
        <p:nvSpPr>
          <p:cNvPr id="5" name="Content Placeholder 4"/>
          <p:cNvSpPr>
            <a:spLocks noGrp="1"/>
          </p:cNvSpPr>
          <p:nvPr>
            <p:ph idx="1"/>
          </p:nvPr>
        </p:nvSpPr>
        <p:spPr>
          <a:xfrm>
            <a:off x="718695" y="604258"/>
            <a:ext cx="8356826" cy="5133798"/>
          </a:xfrm>
        </p:spPr>
        <p:txBody>
          <a:bodyPr>
            <a:normAutofit/>
          </a:bodyPr>
          <a:lstStyle/>
          <a:p>
            <a:r>
              <a:rPr lang="en-US" sz="2400" dirty="0"/>
              <a:t>Many organizations have developed an Incident Response (IR) Plan</a:t>
            </a:r>
          </a:p>
          <a:p>
            <a:r>
              <a:rPr lang="en-US" sz="2400" dirty="0"/>
              <a:t>A tabletop exercise allows for a test of the IR plan</a:t>
            </a:r>
          </a:p>
          <a:p>
            <a:pPr marL="2001838"/>
            <a:r>
              <a:rPr lang="en-US" sz="2400" dirty="0"/>
              <a:t>An independent security group facilitates a notional breach that realistically could impact an organization</a:t>
            </a:r>
          </a:p>
          <a:p>
            <a:pPr marL="2001838"/>
            <a:r>
              <a:rPr lang="en-US" sz="2400" dirty="0"/>
              <a:t>The scenario evaluates the effectiveness of the current IR plan</a:t>
            </a:r>
          </a:p>
          <a:p>
            <a:pPr marL="2001838"/>
            <a:r>
              <a:rPr lang="en-US" sz="2400" dirty="0"/>
              <a:t>Discover interoperability within the organization</a:t>
            </a:r>
          </a:p>
          <a:p>
            <a:pPr marL="2001838"/>
            <a:r>
              <a:rPr lang="en-US" sz="2400" dirty="0"/>
              <a:t>Identify gaps and areas of improvement</a:t>
            </a:r>
          </a:p>
          <a:p>
            <a:pPr marL="0" indent="0">
              <a:buNone/>
            </a:pPr>
            <a:endParaRPr lang="en-US" dirty="0"/>
          </a:p>
        </p:txBody>
      </p:sp>
      <p:pic>
        <p:nvPicPr>
          <p:cNvPr id="2" name="Picture 1"/>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92023" y="2468270"/>
            <a:ext cx="1715658" cy="1715658"/>
          </a:xfrm>
          <a:prstGeom prst="rect">
            <a:avLst/>
          </a:prstGeom>
        </p:spPr>
      </p:pic>
    </p:spTree>
    <p:extLst>
      <p:ext uri="{BB962C8B-B14F-4D97-AF65-F5344CB8AC3E}">
        <p14:creationId xmlns:p14="http://schemas.microsoft.com/office/powerpoint/2010/main" val="297320976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6447" y="318"/>
            <a:ext cx="7549285" cy="493834"/>
          </a:xfrm>
        </p:spPr>
        <p:txBody>
          <a:bodyPr/>
          <a:lstStyle/>
          <a:p>
            <a:pPr algn="ctr"/>
            <a:r>
              <a:rPr lang="en-US" dirty="0"/>
              <a:t>Mitigation Planning</a:t>
            </a:r>
          </a:p>
        </p:txBody>
      </p:sp>
      <p:sp>
        <p:nvSpPr>
          <p:cNvPr id="3" name="Content Placeholder 2"/>
          <p:cNvSpPr>
            <a:spLocks noGrp="1"/>
          </p:cNvSpPr>
          <p:nvPr>
            <p:ph idx="1"/>
          </p:nvPr>
        </p:nvSpPr>
        <p:spPr>
          <a:xfrm>
            <a:off x="736447" y="665043"/>
            <a:ext cx="5963748" cy="4813830"/>
          </a:xfrm>
        </p:spPr>
        <p:txBody>
          <a:bodyPr>
            <a:normAutofit fontScale="92500" lnSpcReduction="10000"/>
          </a:bodyPr>
          <a:lstStyle/>
          <a:p>
            <a:r>
              <a:rPr lang="en-US" sz="2400" dirty="0"/>
              <a:t>Know that the risks are real and aimed at your organization</a:t>
            </a:r>
          </a:p>
          <a:p>
            <a:r>
              <a:rPr lang="en-US" sz="2400" dirty="0"/>
              <a:t>Plan security strategically</a:t>
            </a:r>
          </a:p>
          <a:p>
            <a:r>
              <a:rPr lang="en-US" sz="2400" dirty="0"/>
              <a:t>Review existing security policies; may require revisions</a:t>
            </a:r>
          </a:p>
          <a:p>
            <a:r>
              <a:rPr lang="en-US" sz="2400" dirty="0"/>
              <a:t>Cyber awareness training and test it</a:t>
            </a:r>
          </a:p>
          <a:p>
            <a:r>
              <a:rPr lang="en-US" sz="2400" dirty="0"/>
              <a:t>Regular security assessments aimed at improving the security team</a:t>
            </a:r>
          </a:p>
          <a:p>
            <a:r>
              <a:rPr lang="en-US" sz="2400" dirty="0"/>
              <a:t>Consider if moving to the cloud would be improved security</a:t>
            </a:r>
          </a:p>
          <a:p>
            <a:r>
              <a:rPr lang="en-US" sz="2400" dirty="0"/>
              <a:t>Plan your response to a breach and test your IR plan</a:t>
            </a:r>
          </a:p>
          <a:p>
            <a:endParaRPr lang="en-US" sz="2400" dirty="0"/>
          </a:p>
        </p:txBody>
      </p:sp>
      <p:pic>
        <p:nvPicPr>
          <p:cNvPr id="4" name="Picture 3"/>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75586" y="1067658"/>
            <a:ext cx="2331240" cy="3443911"/>
          </a:xfrm>
          <a:prstGeom prst="rect">
            <a:avLst/>
          </a:prstGeom>
        </p:spPr>
      </p:pic>
    </p:spTree>
    <p:extLst>
      <p:ext uri="{BB962C8B-B14F-4D97-AF65-F5344CB8AC3E}">
        <p14:creationId xmlns:p14="http://schemas.microsoft.com/office/powerpoint/2010/main" val="22046656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5585" y="0"/>
            <a:ext cx="6816532" cy="838200"/>
          </a:xfrm>
        </p:spPr>
        <p:txBody>
          <a:bodyPr/>
          <a:lstStyle/>
          <a:p>
            <a:r>
              <a:rPr lang="en-US" dirty="0"/>
              <a:t>Cybersecurity Outlook 2017</a:t>
            </a:r>
          </a:p>
        </p:txBody>
      </p:sp>
      <p:sp>
        <p:nvSpPr>
          <p:cNvPr id="3" name="Content Placeholder 2"/>
          <p:cNvSpPr>
            <a:spLocks noGrp="1"/>
          </p:cNvSpPr>
          <p:nvPr>
            <p:ph idx="1"/>
          </p:nvPr>
        </p:nvSpPr>
        <p:spPr>
          <a:xfrm>
            <a:off x="205161" y="1121916"/>
            <a:ext cx="8733677" cy="4926405"/>
          </a:xfrm>
        </p:spPr>
        <p:txBody>
          <a:bodyPr/>
          <a:lstStyle/>
          <a:p>
            <a:pPr marL="0" indent="0" algn="just">
              <a:buNone/>
            </a:pPr>
            <a:r>
              <a:rPr lang="en-US" dirty="0"/>
              <a:t>Almost one in five small business owners say their company has had a loss of data in the past year. Small business owners are particularly hurt by cyberattacks. According to recent data 63 percent of small business owners view data as their new currency, and that a single data hack could have associated costs ranging from $82,200 to $256,000.</a:t>
            </a:r>
          </a:p>
          <a:p>
            <a:pPr marL="0" indent="0">
              <a:buNone/>
            </a:pPr>
            <a:r>
              <a:rPr lang="en-US" dirty="0"/>
              <a:t>					</a:t>
            </a:r>
            <a:r>
              <a:rPr lang="en-US" i="1" dirty="0"/>
              <a:t>- Norman </a:t>
            </a:r>
            <a:r>
              <a:rPr lang="en-US" i="1" dirty="0" err="1"/>
              <a:t>Guadango</a:t>
            </a:r>
            <a:r>
              <a:rPr lang="en-US" i="1" dirty="0"/>
              <a:t>, Carbonite</a:t>
            </a:r>
          </a:p>
        </p:txBody>
      </p:sp>
      <p:sp>
        <p:nvSpPr>
          <p:cNvPr id="4" name="Footer Placeholder 3"/>
          <p:cNvSpPr>
            <a:spLocks noGrp="1"/>
          </p:cNvSpPr>
          <p:nvPr>
            <p:ph type="ftr" sz="quarter" idx="4294967295"/>
          </p:nvPr>
        </p:nvSpPr>
        <p:spPr>
          <a:xfrm>
            <a:off x="538819" y="4441760"/>
            <a:ext cx="6776381" cy="270491"/>
          </a:xfrm>
          <a:prstGeom prst="rect">
            <a:avLst/>
          </a:prstGeom>
        </p:spPr>
        <p:txBody>
          <a:bodyPr/>
          <a:lstStyle/>
          <a:p>
            <a:r>
              <a:rPr lang="en-US" sz="1600" dirty="0"/>
              <a:t>Copyright 2017 </a:t>
            </a:r>
            <a:r>
              <a:rPr lang="en-US" sz="1600" dirty="0" err="1"/>
              <a:t>CloudNexus</a:t>
            </a:r>
            <a:r>
              <a:rPr lang="en-US" sz="1600" dirty="0"/>
              <a:t> and First Resource Insurance Group</a:t>
            </a:r>
          </a:p>
        </p:txBody>
      </p:sp>
    </p:spTree>
    <p:extLst>
      <p:ext uri="{BB962C8B-B14F-4D97-AF65-F5344CB8AC3E}">
        <p14:creationId xmlns:p14="http://schemas.microsoft.com/office/powerpoint/2010/main" val="2487913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408" y="33344"/>
            <a:ext cx="7373936" cy="530223"/>
          </a:xfrm>
        </p:spPr>
        <p:txBody>
          <a:bodyPr/>
          <a:lstStyle/>
          <a:p>
            <a:r>
              <a:rPr lang="en-US" sz="2800" dirty="0"/>
              <a:t>Legacy Gateway Security Implementation</a:t>
            </a:r>
            <a:endParaRPr lang="en-US" dirty="0"/>
          </a:p>
        </p:txBody>
      </p:sp>
      <p:pic>
        <p:nvPicPr>
          <p:cNvPr id="4" name="Picture 3"/>
          <p:cNvPicPr>
            <a:picLocks noChangeAspect="1"/>
          </p:cNvPicPr>
          <p:nvPr/>
        </p:nvPicPr>
        <p:blipFill rotWithShape="1">
          <a:blip r:embed="rId2"/>
          <a:srcRect t="15874"/>
          <a:stretch/>
        </p:blipFill>
        <p:spPr>
          <a:xfrm>
            <a:off x="885032" y="760743"/>
            <a:ext cx="7786688" cy="3451035"/>
          </a:xfrm>
          <a:prstGeom prst="rect">
            <a:avLst/>
          </a:prstGeom>
        </p:spPr>
      </p:pic>
      <p:sp>
        <p:nvSpPr>
          <p:cNvPr id="5" name="Footer Placeholder 4"/>
          <p:cNvSpPr>
            <a:spLocks noGrp="1"/>
          </p:cNvSpPr>
          <p:nvPr>
            <p:ph type="ftr" sz="quarter" idx="4294967295"/>
          </p:nvPr>
        </p:nvSpPr>
        <p:spPr>
          <a:xfrm>
            <a:off x="283180" y="4284259"/>
            <a:ext cx="8556019" cy="249389"/>
          </a:xfrm>
          <a:prstGeom prst="rect">
            <a:avLst/>
          </a:prstGeom>
        </p:spPr>
        <p:txBody>
          <a:bodyPr/>
          <a:lstStyle/>
          <a:p>
            <a:r>
              <a:rPr lang="en-US" sz="2000" dirty="0"/>
              <a:t>Copyright 2017 CloudNexus and First Resource Insurance Group</a:t>
            </a:r>
          </a:p>
        </p:txBody>
      </p:sp>
    </p:spTree>
    <p:extLst>
      <p:ext uri="{BB962C8B-B14F-4D97-AF65-F5344CB8AC3E}">
        <p14:creationId xmlns:p14="http://schemas.microsoft.com/office/powerpoint/2010/main" val="2832456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673" y="130889"/>
            <a:ext cx="6825296" cy="530223"/>
          </a:xfrm>
        </p:spPr>
        <p:txBody>
          <a:bodyPr/>
          <a:lstStyle/>
          <a:p>
            <a:pPr algn="ctr"/>
            <a:r>
              <a:rPr lang="en-US" sz="2800" dirty="0"/>
              <a:t>Modern Security Implementation</a:t>
            </a:r>
          </a:p>
        </p:txBody>
      </p:sp>
      <p:pic>
        <p:nvPicPr>
          <p:cNvPr id="4" name="Picture 3"/>
          <p:cNvPicPr>
            <a:picLocks noChangeAspect="1"/>
          </p:cNvPicPr>
          <p:nvPr/>
        </p:nvPicPr>
        <p:blipFill rotWithShape="1">
          <a:blip r:embed="rId2"/>
          <a:srcRect t="2628"/>
          <a:stretch/>
        </p:blipFill>
        <p:spPr>
          <a:xfrm>
            <a:off x="452587" y="828261"/>
            <a:ext cx="7622381" cy="3631048"/>
          </a:xfrm>
          <a:prstGeom prst="rect">
            <a:avLst/>
          </a:prstGeom>
        </p:spPr>
      </p:pic>
      <p:sp>
        <p:nvSpPr>
          <p:cNvPr id="5" name="Footer Placeholder 4"/>
          <p:cNvSpPr>
            <a:spLocks noGrp="1"/>
          </p:cNvSpPr>
          <p:nvPr>
            <p:ph type="ftr" sz="quarter" idx="4294967295"/>
          </p:nvPr>
        </p:nvSpPr>
        <p:spPr>
          <a:xfrm>
            <a:off x="344646" y="4822383"/>
            <a:ext cx="7838264" cy="238838"/>
          </a:xfrm>
          <a:prstGeom prst="rect">
            <a:avLst/>
          </a:prstGeom>
        </p:spPr>
        <p:txBody>
          <a:bodyPr/>
          <a:lstStyle/>
          <a:p>
            <a:r>
              <a:rPr lang="en-US" sz="1600" dirty="0"/>
              <a:t>Copyright 2017 CloudNexus and First Resource Insurance Group</a:t>
            </a:r>
          </a:p>
        </p:txBody>
      </p:sp>
    </p:spTree>
    <p:extLst>
      <p:ext uri="{BB962C8B-B14F-4D97-AF65-F5344CB8AC3E}">
        <p14:creationId xmlns:p14="http://schemas.microsoft.com/office/powerpoint/2010/main" val="4183385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1455" y="0"/>
            <a:ext cx="7783013" cy="589935"/>
          </a:xfrm>
        </p:spPr>
        <p:txBody>
          <a:bodyPr/>
          <a:lstStyle/>
          <a:p>
            <a:pPr algn="ctr"/>
            <a:r>
              <a:rPr lang="en-US" dirty="0"/>
              <a:t>Cyber Insurance Coverage’s</a:t>
            </a:r>
          </a:p>
        </p:txBody>
      </p:sp>
      <p:sp>
        <p:nvSpPr>
          <p:cNvPr id="3" name="Content Placeholder 2"/>
          <p:cNvSpPr>
            <a:spLocks noGrp="1"/>
          </p:cNvSpPr>
          <p:nvPr>
            <p:ph sz="half" idx="1"/>
          </p:nvPr>
        </p:nvSpPr>
        <p:spPr>
          <a:xfrm>
            <a:off x="921455" y="824835"/>
            <a:ext cx="3894137" cy="3571875"/>
          </a:xfrm>
        </p:spPr>
        <p:txBody>
          <a:bodyPr/>
          <a:lstStyle/>
          <a:p>
            <a:pPr marL="0" indent="0" algn="ctr">
              <a:buNone/>
            </a:pPr>
            <a:r>
              <a:rPr lang="en-US" sz="1800" b="1" u="sng" dirty="0"/>
              <a:t>1</a:t>
            </a:r>
            <a:r>
              <a:rPr lang="en-US" sz="1800" b="1" u="sng" baseline="30000" dirty="0"/>
              <a:t>st</a:t>
            </a:r>
            <a:r>
              <a:rPr lang="en-US" sz="1800" b="1" u="sng" dirty="0"/>
              <a:t> Party Coverage’s</a:t>
            </a:r>
          </a:p>
          <a:p>
            <a:r>
              <a:rPr lang="en-US" sz="2400" dirty="0"/>
              <a:t>Breach Response Costs, Notification Expenses, Credit Monitoring</a:t>
            </a:r>
          </a:p>
          <a:p>
            <a:r>
              <a:rPr lang="en-US" sz="2400" dirty="0"/>
              <a:t>Network Asset Protection</a:t>
            </a:r>
          </a:p>
          <a:p>
            <a:r>
              <a:rPr lang="en-US" sz="2400" dirty="0"/>
              <a:t>Cyber Extortion</a:t>
            </a:r>
          </a:p>
          <a:p>
            <a:r>
              <a:rPr lang="en-US" sz="2400" dirty="0"/>
              <a:t>Cyber Terrorism</a:t>
            </a:r>
          </a:p>
          <a:p>
            <a:r>
              <a:rPr lang="en-US" sz="2400" dirty="0"/>
              <a:t>Identity Theft Expense Coverage</a:t>
            </a:r>
          </a:p>
        </p:txBody>
      </p:sp>
      <p:sp>
        <p:nvSpPr>
          <p:cNvPr id="4" name="Content Placeholder 3"/>
          <p:cNvSpPr>
            <a:spLocks noGrp="1"/>
          </p:cNvSpPr>
          <p:nvPr>
            <p:ph sz="half" idx="2"/>
          </p:nvPr>
        </p:nvSpPr>
        <p:spPr>
          <a:xfrm>
            <a:off x="4908653" y="913325"/>
            <a:ext cx="3894138" cy="3571875"/>
          </a:xfrm>
        </p:spPr>
        <p:txBody>
          <a:bodyPr/>
          <a:lstStyle/>
          <a:p>
            <a:pPr marL="0" indent="0" algn="ctr">
              <a:buNone/>
            </a:pPr>
            <a:r>
              <a:rPr lang="en-US" sz="1800" b="1" u="sng" dirty="0"/>
              <a:t>3</a:t>
            </a:r>
            <a:r>
              <a:rPr lang="en-US" sz="1800" b="1" u="sng" baseline="30000" dirty="0"/>
              <a:t>rd</a:t>
            </a:r>
            <a:r>
              <a:rPr lang="en-US" sz="1800" b="1" u="sng" dirty="0"/>
              <a:t> Party Coverage’s</a:t>
            </a:r>
          </a:p>
          <a:p>
            <a:r>
              <a:rPr lang="en-US" sz="2400" dirty="0"/>
              <a:t>Multimedia Liability Coverage</a:t>
            </a:r>
          </a:p>
          <a:p>
            <a:r>
              <a:rPr lang="en-US" sz="2400" dirty="0"/>
              <a:t>Security &amp; Privacy Liability Coverage</a:t>
            </a:r>
          </a:p>
          <a:p>
            <a:r>
              <a:rPr lang="en-US" sz="2400" dirty="0"/>
              <a:t>Privacy Regulatory Defense &amp; Penalties </a:t>
            </a:r>
          </a:p>
          <a:p>
            <a:pPr marL="0" indent="0">
              <a:buNone/>
            </a:pPr>
            <a:endParaRPr lang="en-US" dirty="0"/>
          </a:p>
        </p:txBody>
      </p:sp>
      <p:sp>
        <p:nvSpPr>
          <p:cNvPr id="5" name="Footer Placeholder 4"/>
          <p:cNvSpPr>
            <a:spLocks noGrp="1"/>
          </p:cNvSpPr>
          <p:nvPr>
            <p:ph type="ftr" sz="quarter" idx="4294967295"/>
          </p:nvPr>
        </p:nvSpPr>
        <p:spPr>
          <a:xfrm>
            <a:off x="921455" y="5090691"/>
            <a:ext cx="6905022" cy="287555"/>
          </a:xfrm>
          <a:prstGeom prst="rect">
            <a:avLst/>
          </a:prstGeom>
        </p:spPr>
        <p:txBody>
          <a:bodyPr/>
          <a:lstStyle/>
          <a:p>
            <a:r>
              <a:rPr lang="en-US" sz="1600" dirty="0"/>
              <a:t>Copyright 2017 </a:t>
            </a:r>
            <a:r>
              <a:rPr lang="en-US" sz="1600" dirty="0" err="1"/>
              <a:t>CloudNexus</a:t>
            </a:r>
            <a:r>
              <a:rPr lang="en-US" sz="1600" dirty="0"/>
              <a:t> and First Resource Insurance Group</a:t>
            </a:r>
          </a:p>
        </p:txBody>
      </p:sp>
    </p:spTree>
    <p:extLst>
      <p:ext uri="{BB962C8B-B14F-4D97-AF65-F5344CB8AC3E}">
        <p14:creationId xmlns:p14="http://schemas.microsoft.com/office/powerpoint/2010/main" val="91141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0"/>
            <a:ext cx="8772157" cy="491613"/>
          </a:xfrm>
        </p:spPr>
        <p:txBody>
          <a:bodyPr/>
          <a:lstStyle/>
          <a:p>
            <a:pPr algn="ctr"/>
            <a:r>
              <a:rPr lang="en-US" dirty="0"/>
              <a:t>Attack Vectors</a:t>
            </a:r>
          </a:p>
        </p:txBody>
      </p:sp>
      <p:sp>
        <p:nvSpPr>
          <p:cNvPr id="3" name="Content Placeholder 2"/>
          <p:cNvSpPr>
            <a:spLocks noGrp="1"/>
          </p:cNvSpPr>
          <p:nvPr>
            <p:ph idx="1"/>
          </p:nvPr>
        </p:nvSpPr>
        <p:spPr>
          <a:xfrm>
            <a:off x="420832" y="724724"/>
            <a:ext cx="8733677" cy="3591637"/>
          </a:xfrm>
        </p:spPr>
        <p:txBody>
          <a:bodyPr/>
          <a:lstStyle/>
          <a:p>
            <a:r>
              <a:rPr lang="en-US" dirty="0"/>
              <a:t>Hacking (Data theft, corporate espionage, identity theft)</a:t>
            </a:r>
          </a:p>
          <a:p>
            <a:r>
              <a:rPr lang="en-US" dirty="0"/>
              <a:t>Social Engineering (Spear Phishing, Phishing, traditional SE)</a:t>
            </a:r>
          </a:p>
          <a:p>
            <a:r>
              <a:rPr lang="en-US" dirty="0"/>
              <a:t>Internal attacks: Unauthorized access and access control</a:t>
            </a:r>
          </a:p>
          <a:p>
            <a:r>
              <a:rPr lang="en-US" dirty="0"/>
              <a:t>Cloud Attacks and Breaches (Dropbox, iCloud, OneDrive, Etc.)</a:t>
            </a:r>
          </a:p>
          <a:p>
            <a:r>
              <a:rPr lang="en-US" dirty="0"/>
              <a:t>Virus/Malware/Botnet</a:t>
            </a:r>
          </a:p>
          <a:p>
            <a:r>
              <a:rPr lang="en-US" dirty="0"/>
              <a:t>Ransomware and Extortion</a:t>
            </a:r>
          </a:p>
        </p:txBody>
      </p:sp>
      <p:sp>
        <p:nvSpPr>
          <p:cNvPr id="4" name="Footer Placeholder 3"/>
          <p:cNvSpPr>
            <a:spLocks noGrp="1"/>
          </p:cNvSpPr>
          <p:nvPr>
            <p:ph type="ftr" sz="quarter" idx="4294967295"/>
          </p:nvPr>
        </p:nvSpPr>
        <p:spPr>
          <a:xfrm>
            <a:off x="420832" y="4419502"/>
            <a:ext cx="8113568" cy="259940"/>
          </a:xfrm>
          <a:prstGeom prst="rect">
            <a:avLst/>
          </a:prstGeom>
        </p:spPr>
        <p:txBody>
          <a:bodyPr/>
          <a:lstStyle/>
          <a:p>
            <a:r>
              <a:rPr lang="en-US" sz="1600" dirty="0"/>
              <a:t>Copyright 2017 </a:t>
            </a:r>
            <a:r>
              <a:rPr lang="en-US" sz="1600" dirty="0" err="1"/>
              <a:t>CloudNexus</a:t>
            </a:r>
            <a:r>
              <a:rPr lang="en-US" sz="1600" dirty="0"/>
              <a:t> and First Resource Insurance Group</a:t>
            </a:r>
          </a:p>
        </p:txBody>
      </p:sp>
    </p:spTree>
    <p:extLst>
      <p:ext uri="{BB962C8B-B14F-4D97-AF65-F5344CB8AC3E}">
        <p14:creationId xmlns:p14="http://schemas.microsoft.com/office/powerpoint/2010/main" val="221216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929" y="0"/>
            <a:ext cx="8772157" cy="619432"/>
          </a:xfrm>
        </p:spPr>
        <p:txBody>
          <a:bodyPr>
            <a:normAutofit/>
          </a:bodyPr>
          <a:lstStyle/>
          <a:p>
            <a:pPr algn="ctr"/>
            <a:r>
              <a:rPr lang="en-GB" sz="2800" dirty="0"/>
              <a:t>Confidentiality, Integrity, Availability</a:t>
            </a:r>
          </a:p>
        </p:txBody>
      </p:sp>
      <p:sp>
        <p:nvSpPr>
          <p:cNvPr id="3" name="Content Placeholder 2"/>
          <p:cNvSpPr>
            <a:spLocks noGrp="1"/>
          </p:cNvSpPr>
          <p:nvPr>
            <p:ph idx="1"/>
          </p:nvPr>
        </p:nvSpPr>
        <p:spPr>
          <a:xfrm>
            <a:off x="862852" y="1106733"/>
            <a:ext cx="4096010" cy="3435966"/>
          </a:xfrm>
        </p:spPr>
        <p:txBody>
          <a:bodyPr>
            <a:normAutofit fontScale="92500" lnSpcReduction="20000"/>
          </a:bodyPr>
          <a:lstStyle/>
          <a:p>
            <a:pPr lvl="0" algn="just"/>
            <a:r>
              <a:rPr lang="en-GB" b="1" dirty="0"/>
              <a:t>Confidentiality</a:t>
            </a:r>
            <a:r>
              <a:rPr lang="en-GB" dirty="0"/>
              <a:t> is about privacy and ensuring information is only accessible to those with a proven need to see it.</a:t>
            </a:r>
          </a:p>
          <a:p>
            <a:pPr lvl="0" algn="just"/>
            <a:r>
              <a:rPr lang="en-GB" b="1" dirty="0"/>
              <a:t>Integrity</a:t>
            </a:r>
            <a:r>
              <a:rPr lang="en-GB" dirty="0"/>
              <a:t> is about information stored in a database being consistent and un-modified.</a:t>
            </a:r>
          </a:p>
          <a:p>
            <a:pPr lvl="0" algn="just"/>
            <a:r>
              <a:rPr lang="en-GB" b="1" dirty="0"/>
              <a:t>Availability</a:t>
            </a:r>
            <a:r>
              <a:rPr lang="en-GB" dirty="0"/>
              <a:t> is about information being there when it’s needed to support care.  </a:t>
            </a:r>
          </a:p>
        </p:txBody>
      </p:sp>
      <p:sp>
        <p:nvSpPr>
          <p:cNvPr id="4" name="Slide Number Placeholder 3"/>
          <p:cNvSpPr>
            <a:spLocks noGrp="1"/>
          </p:cNvSpPr>
          <p:nvPr>
            <p:ph type="sldNum" sz="quarter" idx="4294967295"/>
          </p:nvPr>
        </p:nvSpPr>
        <p:spPr>
          <a:xfrm>
            <a:off x="6300192" y="5589240"/>
            <a:ext cx="2133600" cy="273844"/>
          </a:xfrm>
          <a:prstGeom prst="rect">
            <a:avLst/>
          </a:prstGeom>
        </p:spPr>
        <p:txBody>
          <a:bodyPr/>
          <a:lstStyle/>
          <a:p>
            <a:fld id="{4F2E129E-16B7-480B-972E-C025DBFD1D53}" type="slidenum">
              <a:rPr lang="en-GB" smtClean="0"/>
              <a:pPr/>
              <a:t>18</a:t>
            </a:fld>
            <a:endParaRPr lang="en-GB" dirty="0"/>
          </a:p>
        </p:txBody>
      </p:sp>
      <p:pic>
        <p:nvPicPr>
          <p:cNvPr id="30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341241" y="1136408"/>
            <a:ext cx="3511550" cy="3090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9121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98479"/>
            <a:ext cx="8772157" cy="570115"/>
          </a:xfrm>
        </p:spPr>
        <p:txBody>
          <a:bodyPr/>
          <a:lstStyle/>
          <a:p>
            <a:pPr algn="ctr"/>
            <a:r>
              <a:rPr lang="en-GB" dirty="0"/>
              <a:t>Information and the Law</a:t>
            </a:r>
          </a:p>
        </p:txBody>
      </p:sp>
      <p:sp>
        <p:nvSpPr>
          <p:cNvPr id="3" name="Content Placeholder 2"/>
          <p:cNvSpPr>
            <a:spLocks noGrp="1"/>
          </p:cNvSpPr>
          <p:nvPr>
            <p:ph idx="1"/>
          </p:nvPr>
        </p:nvSpPr>
        <p:spPr>
          <a:xfrm>
            <a:off x="293185" y="1252042"/>
            <a:ext cx="8733677" cy="2818514"/>
          </a:xfrm>
        </p:spPr>
        <p:txBody>
          <a:bodyPr>
            <a:normAutofit/>
          </a:bodyPr>
          <a:lstStyle/>
          <a:p>
            <a:r>
              <a:rPr lang="en-GB" sz="1800" dirty="0"/>
              <a:t>We will now look in more detail at managing patient and service user information in health and care. This section covers:</a:t>
            </a:r>
          </a:p>
          <a:p>
            <a:pPr marL="800100" lvl="1" indent="-342900">
              <a:buFont typeface="+mj-lt"/>
              <a:buAutoNum type="arabicPeriod"/>
            </a:pPr>
            <a:r>
              <a:rPr lang="en-GB" sz="1500" dirty="0"/>
              <a:t>Confidentiality - good practice.</a:t>
            </a:r>
          </a:p>
          <a:p>
            <a:pPr marL="800100" lvl="1" indent="-342900">
              <a:buFont typeface="+mj-lt"/>
              <a:buAutoNum type="arabicPeriod"/>
            </a:pPr>
            <a:r>
              <a:rPr lang="en-GB" sz="1500" dirty="0"/>
              <a:t>The Data Protection Act, including the rights of patients and service users.</a:t>
            </a:r>
          </a:p>
          <a:p>
            <a:pPr marL="800100" lvl="1" indent="-342900">
              <a:buFont typeface="+mj-lt"/>
              <a:buAutoNum type="arabicPeriod"/>
            </a:pPr>
            <a:r>
              <a:rPr lang="en-GB" sz="1500" dirty="0"/>
              <a:t>The Freedom of Information Act, including how to comply.</a:t>
            </a:r>
          </a:p>
          <a:p>
            <a:pPr marL="800100" lvl="1" indent="-342900">
              <a:buFont typeface="+mj-lt"/>
              <a:buAutoNum type="arabicPeriod"/>
            </a:pPr>
            <a:r>
              <a:rPr lang="en-GB" sz="1500" dirty="0"/>
              <a:t>Good record keeping.</a:t>
            </a:r>
          </a:p>
          <a:p>
            <a:endParaRPr lang="en-GB" sz="1800" dirty="0"/>
          </a:p>
        </p:txBody>
      </p:sp>
      <p:sp>
        <p:nvSpPr>
          <p:cNvPr id="4" name="Slide Number Placeholder 3"/>
          <p:cNvSpPr>
            <a:spLocks noGrp="1"/>
          </p:cNvSpPr>
          <p:nvPr>
            <p:ph type="sldNum" sz="quarter" idx="4294967295"/>
          </p:nvPr>
        </p:nvSpPr>
        <p:spPr>
          <a:xfrm>
            <a:off x="6300192" y="5589240"/>
            <a:ext cx="2133600" cy="273844"/>
          </a:xfrm>
          <a:prstGeom prst="rect">
            <a:avLst/>
          </a:prstGeom>
        </p:spPr>
        <p:txBody>
          <a:bodyPr/>
          <a:lstStyle/>
          <a:p>
            <a:endParaRPr lang="en-GB" dirty="0"/>
          </a:p>
        </p:txBody>
      </p:sp>
    </p:spTree>
    <p:extLst>
      <p:ext uri="{BB962C8B-B14F-4D97-AF65-F5344CB8AC3E}">
        <p14:creationId xmlns:p14="http://schemas.microsoft.com/office/powerpoint/2010/main" val="813104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501" y="98479"/>
            <a:ext cx="8438285" cy="530786"/>
          </a:xfrm>
        </p:spPr>
        <p:txBody>
          <a:bodyPr/>
          <a:lstStyle/>
          <a:p>
            <a:pPr algn="ctr"/>
            <a:r>
              <a:rPr lang="en-GB" dirty="0"/>
              <a:t>Types of information</a:t>
            </a:r>
          </a:p>
        </p:txBody>
      </p:sp>
      <p:sp>
        <p:nvSpPr>
          <p:cNvPr id="3" name="Content Placeholder 2"/>
          <p:cNvSpPr>
            <a:spLocks noGrp="1"/>
          </p:cNvSpPr>
          <p:nvPr>
            <p:ph idx="1"/>
          </p:nvPr>
        </p:nvSpPr>
        <p:spPr>
          <a:xfrm>
            <a:off x="773548" y="662836"/>
            <a:ext cx="8733677" cy="3948494"/>
          </a:xfrm>
        </p:spPr>
        <p:txBody>
          <a:bodyPr/>
          <a:lstStyle/>
          <a:p>
            <a:r>
              <a:rPr lang="en-GB" dirty="0"/>
              <a:t>In health and care settings, you might see:</a:t>
            </a:r>
          </a:p>
          <a:p>
            <a:pPr lvl="1"/>
            <a:r>
              <a:rPr lang="en-GB" dirty="0"/>
              <a:t>Confidential information.</a:t>
            </a:r>
          </a:p>
          <a:p>
            <a:pPr lvl="1"/>
            <a:r>
              <a:rPr lang="en-GB" dirty="0"/>
              <a:t>Sensitive information.</a:t>
            </a:r>
          </a:p>
          <a:p>
            <a:pPr lvl="1"/>
            <a:r>
              <a:rPr lang="en-GB" dirty="0"/>
              <a:t>Personal information.</a:t>
            </a:r>
          </a:p>
          <a:p>
            <a:pPr lvl="1"/>
            <a:r>
              <a:rPr lang="en-GB" dirty="0"/>
              <a:t>Pseudonymised information</a:t>
            </a:r>
          </a:p>
          <a:p>
            <a:pPr lvl="1"/>
            <a:r>
              <a:rPr lang="en-GB" dirty="0"/>
              <a:t>Anonymised information.</a:t>
            </a:r>
          </a:p>
          <a:p>
            <a:r>
              <a:rPr lang="en-GB" dirty="0"/>
              <a:t>These different types of information are defined in the notes section below.</a:t>
            </a:r>
          </a:p>
        </p:txBody>
      </p:sp>
    </p:spTree>
    <p:extLst>
      <p:ext uri="{BB962C8B-B14F-4D97-AF65-F5344CB8AC3E}">
        <p14:creationId xmlns:p14="http://schemas.microsoft.com/office/powerpoint/2010/main" val="3891116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697" y="0"/>
            <a:ext cx="7895303" cy="668594"/>
          </a:xfrm>
        </p:spPr>
        <p:txBody>
          <a:bodyPr>
            <a:normAutofit/>
          </a:bodyPr>
          <a:lstStyle/>
          <a:p>
            <a:r>
              <a:rPr lang="en-GB" dirty="0"/>
              <a:t>Common law duty of confidentiality</a:t>
            </a:r>
          </a:p>
        </p:txBody>
      </p:sp>
      <p:sp>
        <p:nvSpPr>
          <p:cNvPr id="3" name="Content Placeholder 2"/>
          <p:cNvSpPr>
            <a:spLocks noGrp="1"/>
          </p:cNvSpPr>
          <p:nvPr>
            <p:ph idx="1"/>
          </p:nvPr>
        </p:nvSpPr>
        <p:spPr>
          <a:xfrm>
            <a:off x="213109" y="936679"/>
            <a:ext cx="8733677" cy="4926405"/>
          </a:xfrm>
        </p:spPr>
        <p:txBody>
          <a:bodyPr>
            <a:normAutofit/>
          </a:bodyPr>
          <a:lstStyle/>
          <a:p>
            <a:pPr algn="just"/>
            <a:r>
              <a:rPr lang="en-GB" sz="2600" dirty="0"/>
              <a:t>Information that individuals disclose in confidence should not be used or shared further without a lawful reason: The lawful reasons are:</a:t>
            </a:r>
          </a:p>
          <a:p>
            <a:pPr lvl="1" algn="just"/>
            <a:r>
              <a:rPr lang="en-GB" sz="2300" dirty="0"/>
              <a:t>The consent of the individual.</a:t>
            </a:r>
          </a:p>
          <a:p>
            <a:pPr lvl="1" algn="just"/>
            <a:r>
              <a:rPr lang="en-GB" sz="2300" dirty="0"/>
              <a:t>Where there is a legal reason to disclose information. </a:t>
            </a:r>
          </a:p>
          <a:p>
            <a:pPr lvl="1" algn="just"/>
            <a:r>
              <a:rPr lang="en-GB" sz="2300" dirty="0"/>
              <a:t>Where there is a public interest justification.</a:t>
            </a:r>
          </a:p>
          <a:p>
            <a:pPr algn="just"/>
            <a:r>
              <a:rPr lang="en-GB" sz="2600" dirty="0"/>
              <a:t>A decision to disclose without consent should be made by senior staff.</a:t>
            </a:r>
          </a:p>
          <a:p>
            <a:pPr algn="just"/>
            <a:r>
              <a:rPr lang="en-GB" sz="2600" dirty="0"/>
              <a:t>Check what the procedure is in your organisation. </a:t>
            </a:r>
          </a:p>
          <a:p>
            <a:pPr marL="457200" lvl="1" indent="0" algn="just"/>
            <a:endParaRPr lang="en-GB" sz="2300" dirty="0"/>
          </a:p>
          <a:p>
            <a:pPr lvl="0"/>
            <a:endParaRPr lang="en-GB" dirty="0"/>
          </a:p>
          <a:p>
            <a:endParaRPr lang="en-GB" dirty="0"/>
          </a:p>
        </p:txBody>
      </p:sp>
      <p:sp>
        <p:nvSpPr>
          <p:cNvPr id="4" name="Slide Number Placeholder 3"/>
          <p:cNvSpPr>
            <a:spLocks noGrp="1"/>
          </p:cNvSpPr>
          <p:nvPr>
            <p:ph type="sldNum" sz="quarter" idx="4294967295"/>
          </p:nvPr>
        </p:nvSpPr>
        <p:spPr>
          <a:xfrm>
            <a:off x="6300192" y="5589240"/>
            <a:ext cx="2133600" cy="273844"/>
          </a:xfrm>
          <a:prstGeom prst="rect">
            <a:avLst/>
          </a:prstGeom>
        </p:spPr>
        <p:txBody>
          <a:bodyPr/>
          <a:lstStyle/>
          <a:p>
            <a:fld id="{4F2E129E-16B7-480B-972E-C025DBFD1D53}" type="slidenum">
              <a:rPr lang="en-GB" smtClean="0"/>
              <a:pPr/>
              <a:t>21</a:t>
            </a:fld>
            <a:endParaRPr lang="en-GB" dirty="0"/>
          </a:p>
        </p:txBody>
      </p:sp>
    </p:spTree>
    <p:extLst>
      <p:ext uri="{BB962C8B-B14F-4D97-AF65-F5344CB8AC3E}">
        <p14:creationId xmlns:p14="http://schemas.microsoft.com/office/powerpoint/2010/main" val="2481955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79759"/>
            <a:ext cx="8772157" cy="838200"/>
          </a:xfrm>
        </p:spPr>
        <p:txBody>
          <a:bodyPr/>
          <a:lstStyle/>
          <a:p>
            <a:pPr algn="ctr"/>
            <a:r>
              <a:rPr lang="en-GB" dirty="0"/>
              <a:t>Data Protection</a:t>
            </a:r>
          </a:p>
        </p:txBody>
      </p:sp>
      <p:sp>
        <p:nvSpPr>
          <p:cNvPr id="4" name="Slide Number Placeholder 3"/>
          <p:cNvSpPr>
            <a:spLocks noGrp="1"/>
          </p:cNvSpPr>
          <p:nvPr>
            <p:ph type="sldNum" sz="quarter" idx="4294967295"/>
          </p:nvPr>
        </p:nvSpPr>
        <p:spPr>
          <a:xfrm>
            <a:off x="6300192" y="5589240"/>
            <a:ext cx="2133600" cy="273844"/>
          </a:xfrm>
          <a:prstGeom prst="rect">
            <a:avLst/>
          </a:prstGeom>
        </p:spPr>
        <p:txBody>
          <a:bodyPr/>
          <a:lstStyle/>
          <a:p>
            <a:fld id="{4F2E129E-16B7-480B-972E-C025DBFD1D53}" type="slidenum">
              <a:rPr lang="en-GB" smtClean="0"/>
              <a:pPr/>
              <a:t>22</a:t>
            </a:fld>
            <a:endParaRPr lang="en-GB" dirty="0"/>
          </a:p>
        </p:txBody>
      </p:sp>
      <p:sp>
        <p:nvSpPr>
          <p:cNvPr id="6" name="TextBox 5"/>
          <p:cNvSpPr txBox="1"/>
          <p:nvPr/>
        </p:nvSpPr>
        <p:spPr>
          <a:xfrm>
            <a:off x="706167" y="2132857"/>
            <a:ext cx="3744416" cy="3250121"/>
          </a:xfrm>
          <a:prstGeom prst="rect">
            <a:avLst/>
          </a:prstGeom>
          <a:noFill/>
        </p:spPr>
        <p:txBody>
          <a:bodyPr wrap="square" rtlCol="0">
            <a:spAutoFit/>
          </a:bodyPr>
          <a:lstStyle/>
          <a:p>
            <a:r>
              <a:rPr lang="en-GB" sz="2000" dirty="0">
                <a:solidFill>
                  <a:schemeClr val="accent6"/>
                </a:solidFill>
                <a:ea typeface="Calibri"/>
                <a:cs typeface="Times New Roman"/>
              </a:rPr>
              <a:t>Rights under the Act include:</a:t>
            </a:r>
          </a:p>
          <a:p>
            <a:pPr marL="342900" indent="-342900">
              <a:buFont typeface="Arial" panose="020B0604020202020204" pitchFamily="34" charset="0"/>
              <a:buChar char="•"/>
            </a:pPr>
            <a:r>
              <a:rPr lang="en-GB" sz="2000" dirty="0">
                <a:solidFill>
                  <a:schemeClr val="accent6"/>
                </a:solidFill>
                <a:ea typeface="Calibri"/>
                <a:cs typeface="Times New Roman"/>
              </a:rPr>
              <a:t>To be told what personal information is being used for.</a:t>
            </a:r>
          </a:p>
          <a:p>
            <a:pPr marL="342900" indent="-342900">
              <a:buFont typeface="Arial" panose="020B0604020202020204" pitchFamily="34" charset="0"/>
              <a:buChar char="•"/>
            </a:pPr>
            <a:r>
              <a:rPr lang="en-GB" sz="2000" dirty="0">
                <a:solidFill>
                  <a:schemeClr val="accent6"/>
                </a:solidFill>
                <a:ea typeface="Calibri"/>
                <a:cs typeface="Times New Roman"/>
              </a:rPr>
              <a:t>To see and have a copy of your personal information.</a:t>
            </a:r>
          </a:p>
          <a:p>
            <a:pPr marL="342900" indent="-342900">
              <a:buFont typeface="Arial" panose="020B0604020202020204" pitchFamily="34" charset="0"/>
              <a:buChar char="•"/>
            </a:pPr>
            <a:r>
              <a:rPr lang="en-GB" sz="2000" dirty="0">
                <a:solidFill>
                  <a:schemeClr val="accent6"/>
                </a:solidFill>
                <a:ea typeface="Calibri"/>
                <a:cs typeface="Times New Roman"/>
              </a:rPr>
              <a:t>To have objections to processing considered in some circumstances.</a:t>
            </a:r>
          </a:p>
          <a:p>
            <a:pPr marL="285750" indent="-285750">
              <a:buFont typeface="Arial" panose="020B0604020202020204" pitchFamily="34" charset="0"/>
              <a:buChar char="•"/>
            </a:pPr>
            <a:endParaRPr lang="en-GB" dirty="0">
              <a:solidFill>
                <a:schemeClr val="accent6"/>
              </a:solidFill>
              <a:ea typeface="Calibri"/>
              <a:cs typeface="Times New Roman"/>
            </a:endParaRPr>
          </a:p>
          <a:p>
            <a:endParaRPr lang="en-GB" dirty="0"/>
          </a:p>
        </p:txBody>
      </p:sp>
      <p:pic>
        <p:nvPicPr>
          <p:cNvPr id="8" name="Picture 7"/>
          <p:cNvPicPr/>
          <p:nvPr/>
        </p:nvPicPr>
        <p:blipFill>
          <a:blip r:embed="rId3"/>
          <a:stretch>
            <a:fillRect/>
          </a:stretch>
        </p:blipFill>
        <p:spPr>
          <a:xfrm>
            <a:off x="4644009" y="1916832"/>
            <a:ext cx="3742159" cy="2952328"/>
          </a:xfrm>
          <a:prstGeom prst="rect">
            <a:avLst/>
          </a:prstGeom>
        </p:spPr>
      </p:pic>
    </p:spTree>
    <p:extLst>
      <p:ext uri="{BB962C8B-B14F-4D97-AF65-F5344CB8AC3E}">
        <p14:creationId xmlns:p14="http://schemas.microsoft.com/office/powerpoint/2010/main" val="1721552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843" y="99424"/>
            <a:ext cx="8772157" cy="559337"/>
          </a:xfrm>
        </p:spPr>
        <p:txBody>
          <a:bodyPr>
            <a:normAutofit/>
          </a:bodyPr>
          <a:lstStyle/>
          <a:p>
            <a:pPr algn="ctr"/>
            <a:r>
              <a:rPr lang="en-GB" dirty="0"/>
              <a:t>The Freedom of Information Act 2000</a:t>
            </a:r>
          </a:p>
        </p:txBody>
      </p:sp>
      <p:sp>
        <p:nvSpPr>
          <p:cNvPr id="6" name="Content Placeholder 6"/>
          <p:cNvSpPr txBox="1">
            <a:spLocks/>
          </p:cNvSpPr>
          <p:nvPr/>
        </p:nvSpPr>
        <p:spPr>
          <a:xfrm>
            <a:off x="791624" y="1155708"/>
            <a:ext cx="3276320" cy="742950"/>
          </a:xfrm>
          <a:prstGeom prst="rect">
            <a:avLst/>
          </a:prstGeom>
          <a:solidFill>
            <a:srgbClr val="5EBCE8">
              <a:lumMod val="40000"/>
              <a:lumOff val="60000"/>
            </a:srgbClr>
          </a:solidFill>
        </p:spPr>
        <p:txBody>
          <a:bodyPr vert="horz" wrap="square" lIns="0" tIns="0" rIns="0" bIns="0" rtlCol="0" anchor="t">
            <a:noAutofit/>
          </a:bodyPr>
          <a:lstStyle/>
          <a:p>
            <a:pPr>
              <a:lnSpc>
                <a:spcPct val="115000"/>
              </a:lnSpc>
              <a:spcAft>
                <a:spcPts val="0"/>
              </a:spcAft>
            </a:pPr>
            <a:r>
              <a:rPr lang="en-GB" sz="1200" dirty="0">
                <a:solidFill>
                  <a:srgbClr val="0F0F0F"/>
                </a:solidFill>
                <a:latin typeface="Arial"/>
              </a:rPr>
              <a:t>The Act allows anyone from anywhere in the world to make a </a:t>
            </a:r>
            <a:r>
              <a:rPr lang="en-GB" sz="1200" b="1" dirty="0">
                <a:solidFill>
                  <a:srgbClr val="0F0F0F"/>
                </a:solidFill>
                <a:latin typeface="Arial"/>
              </a:rPr>
              <a:t>written</a:t>
            </a:r>
            <a:r>
              <a:rPr lang="en-GB" sz="1200" dirty="0">
                <a:solidFill>
                  <a:srgbClr val="0F0F0F"/>
                </a:solidFill>
                <a:latin typeface="Arial"/>
              </a:rPr>
              <a:t> request for information held by a public body.</a:t>
            </a:r>
            <a:endParaRPr lang="en-GB" sz="1200" dirty="0">
              <a:latin typeface="Times New Roman"/>
              <a:ea typeface="Calibri"/>
            </a:endParaRPr>
          </a:p>
        </p:txBody>
      </p:sp>
      <p:sp>
        <p:nvSpPr>
          <p:cNvPr id="7" name="Content Placeholder 6"/>
          <p:cNvSpPr txBox="1">
            <a:spLocks/>
          </p:cNvSpPr>
          <p:nvPr/>
        </p:nvSpPr>
        <p:spPr>
          <a:xfrm>
            <a:off x="791625" y="2235828"/>
            <a:ext cx="7106273" cy="1512168"/>
          </a:xfrm>
          <a:prstGeom prst="rect">
            <a:avLst/>
          </a:prstGeom>
          <a:solidFill>
            <a:srgbClr val="5EBCE8">
              <a:lumMod val="40000"/>
              <a:lumOff val="60000"/>
            </a:srgbClr>
          </a:solidFill>
        </p:spPr>
        <p:txBody>
          <a:bodyPr vert="horz" wrap="square" lIns="0" tIns="0" rIns="0" bIns="0" rtlCol="0" anchor="t">
            <a:noAutofit/>
          </a:bodyPr>
          <a:lstStyle/>
          <a:p>
            <a:pPr>
              <a:lnSpc>
                <a:spcPct val="115000"/>
              </a:lnSpc>
              <a:spcAft>
                <a:spcPts val="0"/>
              </a:spcAft>
            </a:pPr>
            <a:endParaRPr lang="en-GB" sz="1200" b="1" dirty="0">
              <a:solidFill>
                <a:srgbClr val="0F0F0F"/>
              </a:solidFill>
              <a:latin typeface="Arial"/>
            </a:endParaRPr>
          </a:p>
          <a:p>
            <a:pPr>
              <a:lnSpc>
                <a:spcPct val="115000"/>
              </a:lnSpc>
              <a:spcAft>
                <a:spcPts val="0"/>
              </a:spcAft>
            </a:pPr>
            <a:r>
              <a:rPr lang="en-GB" sz="1200" b="1" dirty="0">
                <a:solidFill>
                  <a:srgbClr val="0F0F0F"/>
                </a:solidFill>
                <a:latin typeface="Arial"/>
              </a:rPr>
              <a:t>Coverage</a:t>
            </a:r>
            <a:r>
              <a:rPr lang="en-GB" sz="1200" dirty="0">
                <a:solidFill>
                  <a:srgbClr val="0F0F0F"/>
                </a:solidFill>
                <a:latin typeface="Arial"/>
              </a:rPr>
              <a:t> - not all organisations have to comply with the Act. Is your organisation type listed below?</a:t>
            </a:r>
            <a:endParaRPr lang="en-GB" sz="1200" dirty="0">
              <a:latin typeface="Times New Roman"/>
              <a:ea typeface="Calibri"/>
            </a:endParaRPr>
          </a:p>
          <a:p>
            <a:pPr marL="457200" indent="-228600">
              <a:lnSpc>
                <a:spcPct val="115000"/>
              </a:lnSpc>
              <a:spcAft>
                <a:spcPts val="0"/>
              </a:spcAft>
              <a:buFont typeface="Arial" panose="020B0604020202020204" pitchFamily="34" charset="0"/>
              <a:buChar char="•"/>
            </a:pPr>
            <a:r>
              <a:rPr lang="en-GB" sz="1200" dirty="0">
                <a:solidFill>
                  <a:srgbClr val="0F0F0F"/>
                </a:solidFill>
                <a:latin typeface="Arial"/>
              </a:rPr>
              <a:t>Local authorities, health bodies and regulators, dentists, general practitioners, optical contractors and pharmacy businesses </a:t>
            </a:r>
            <a:r>
              <a:rPr lang="en-GB" sz="1200" b="1" dirty="0">
                <a:solidFill>
                  <a:srgbClr val="0F0F0F"/>
                </a:solidFill>
                <a:latin typeface="Arial"/>
              </a:rPr>
              <a:t>must comply </a:t>
            </a:r>
            <a:r>
              <a:rPr lang="en-GB" sz="1200" dirty="0">
                <a:solidFill>
                  <a:srgbClr val="0F0F0F"/>
                </a:solidFill>
                <a:latin typeface="Arial"/>
              </a:rPr>
              <a:t>with the Act.</a:t>
            </a:r>
            <a:endParaRPr lang="en-GB" sz="1200" dirty="0">
              <a:latin typeface="Times New Roman"/>
              <a:ea typeface="Calibri"/>
            </a:endParaRPr>
          </a:p>
          <a:p>
            <a:pPr marL="457200" indent="-228600">
              <a:lnSpc>
                <a:spcPct val="115000"/>
              </a:lnSpc>
              <a:spcAft>
                <a:spcPts val="0"/>
              </a:spcAft>
              <a:buFont typeface="Arial" panose="020B0604020202020204" pitchFamily="34" charset="0"/>
              <a:buChar char="•"/>
            </a:pPr>
            <a:r>
              <a:rPr lang="en-GB" sz="1200" dirty="0">
                <a:solidFill>
                  <a:srgbClr val="0F0F0F"/>
                </a:solidFill>
                <a:latin typeface="Arial"/>
              </a:rPr>
              <a:t>Private health and care providers should check their </a:t>
            </a:r>
            <a:r>
              <a:rPr lang="en-GB" sz="1200" b="1" dirty="0">
                <a:solidFill>
                  <a:srgbClr val="0F0F0F"/>
                </a:solidFill>
                <a:latin typeface="Arial"/>
              </a:rPr>
              <a:t>contract</a:t>
            </a:r>
            <a:r>
              <a:rPr lang="en-GB" sz="1200" dirty="0">
                <a:solidFill>
                  <a:srgbClr val="0F0F0F"/>
                </a:solidFill>
                <a:latin typeface="Arial"/>
              </a:rPr>
              <a:t> for any duty to comply with the Act.</a:t>
            </a:r>
            <a:endParaRPr lang="en-GB" sz="1200" dirty="0">
              <a:latin typeface="Times New Roman"/>
              <a:ea typeface="Calibri"/>
            </a:endParaRPr>
          </a:p>
          <a:p>
            <a:pPr marL="457200" indent="-228600">
              <a:lnSpc>
                <a:spcPct val="115000"/>
              </a:lnSpc>
              <a:spcAft>
                <a:spcPts val="0"/>
              </a:spcAft>
              <a:buFont typeface="Arial" panose="020B0604020202020204" pitchFamily="34" charset="0"/>
              <a:buChar char="•"/>
            </a:pPr>
            <a:r>
              <a:rPr lang="en-GB" sz="1200" dirty="0">
                <a:solidFill>
                  <a:srgbClr val="0F0F0F"/>
                </a:solidFill>
                <a:latin typeface="Arial"/>
              </a:rPr>
              <a:t>Charities and similar organisations </a:t>
            </a:r>
            <a:r>
              <a:rPr lang="en-GB" sz="1200" b="1" dirty="0">
                <a:solidFill>
                  <a:srgbClr val="0F0F0F"/>
                </a:solidFill>
                <a:latin typeface="Arial"/>
              </a:rPr>
              <a:t>may</a:t>
            </a:r>
            <a:r>
              <a:rPr lang="en-GB" sz="1200" dirty="0">
                <a:solidFill>
                  <a:srgbClr val="0F0F0F"/>
                </a:solidFill>
                <a:latin typeface="Arial"/>
              </a:rPr>
              <a:t> deal with FOI requests on a voluntary basis.</a:t>
            </a:r>
            <a:endParaRPr lang="en-GB" sz="1200" dirty="0">
              <a:latin typeface="Times New Roman"/>
              <a:ea typeface="Calibri"/>
            </a:endParaRPr>
          </a:p>
        </p:txBody>
      </p:sp>
      <p:sp>
        <p:nvSpPr>
          <p:cNvPr id="8" name="TextBox 8"/>
          <p:cNvSpPr txBox="1"/>
          <p:nvPr/>
        </p:nvSpPr>
        <p:spPr>
          <a:xfrm>
            <a:off x="4283968" y="1155709"/>
            <a:ext cx="3600400" cy="752475"/>
          </a:xfrm>
          <a:prstGeom prst="rect">
            <a:avLst/>
          </a:prstGeom>
          <a:solidFill>
            <a:srgbClr val="5EBCE8">
              <a:lumMod val="60000"/>
              <a:lumOff val="40000"/>
            </a:srgbClr>
          </a:solidFill>
        </p:spPr>
        <p:txBody>
          <a:bodyPr wrap="square" rtlCol="0" anchor="t">
            <a:noAutofit/>
          </a:bodyPr>
          <a:lstStyle/>
          <a:p>
            <a:pPr>
              <a:lnSpc>
                <a:spcPct val="115000"/>
              </a:lnSpc>
              <a:spcAft>
                <a:spcPts val="0"/>
              </a:spcAft>
            </a:pPr>
            <a:r>
              <a:rPr lang="en-GB" sz="1200" dirty="0">
                <a:solidFill>
                  <a:srgbClr val="0F0F0F"/>
                </a:solidFill>
                <a:latin typeface="Arial"/>
              </a:rPr>
              <a:t>The Act only applies to information that already exists in a recorded form.</a:t>
            </a:r>
            <a:endParaRPr lang="en-GB" sz="1200" dirty="0">
              <a:latin typeface="Times New Roman"/>
              <a:ea typeface="Calibri"/>
            </a:endParaRPr>
          </a:p>
        </p:txBody>
      </p:sp>
    </p:spTree>
    <p:extLst>
      <p:ext uri="{BB962C8B-B14F-4D97-AF65-F5344CB8AC3E}">
        <p14:creationId xmlns:p14="http://schemas.microsoft.com/office/powerpoint/2010/main" val="35219928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1FE6-6CAA-40CA-8FB3-2C3868DCA5E4}"/>
              </a:ext>
            </a:extLst>
          </p:cNvPr>
          <p:cNvSpPr>
            <a:spLocks noGrp="1"/>
          </p:cNvSpPr>
          <p:nvPr>
            <p:ph type="title"/>
          </p:nvPr>
        </p:nvSpPr>
        <p:spPr>
          <a:xfrm>
            <a:off x="371843" y="104246"/>
            <a:ext cx="8772157" cy="572762"/>
          </a:xfrm>
        </p:spPr>
        <p:txBody>
          <a:bodyPr/>
          <a:lstStyle/>
          <a:p>
            <a:pPr algn="ctr"/>
            <a:r>
              <a:rPr lang="en-GB" sz="2800" dirty="0"/>
              <a:t>Cyber Security Data Gathering Strategies</a:t>
            </a:r>
          </a:p>
        </p:txBody>
      </p:sp>
      <p:sp>
        <p:nvSpPr>
          <p:cNvPr id="3" name="Content Placeholder 2">
            <a:extLst>
              <a:ext uri="{FF2B5EF4-FFF2-40B4-BE49-F238E27FC236}">
                <a16:creationId xmlns:a16="http://schemas.microsoft.com/office/drawing/2014/main" id="{21BF3021-A7B9-4362-BC39-E1DBC51D283A}"/>
              </a:ext>
            </a:extLst>
          </p:cNvPr>
          <p:cNvSpPr>
            <a:spLocks noGrp="1"/>
          </p:cNvSpPr>
          <p:nvPr>
            <p:ph idx="1"/>
          </p:nvPr>
        </p:nvSpPr>
        <p:spPr>
          <a:xfrm>
            <a:off x="1020134" y="633471"/>
            <a:ext cx="7815889" cy="473936"/>
          </a:xfrm>
        </p:spPr>
        <p:txBody>
          <a:bodyPr/>
          <a:lstStyle/>
          <a:p>
            <a:r>
              <a:rPr lang="en-GB" dirty="0" err="1"/>
              <a:t>Footprinting</a:t>
            </a:r>
            <a:r>
              <a:rPr lang="en-GB" dirty="0"/>
              <a:t>:</a:t>
            </a:r>
          </a:p>
        </p:txBody>
      </p:sp>
      <p:pic>
        <p:nvPicPr>
          <p:cNvPr id="4" name="Picture 3">
            <a:extLst>
              <a:ext uri="{FF2B5EF4-FFF2-40B4-BE49-F238E27FC236}">
                <a16:creationId xmlns:a16="http://schemas.microsoft.com/office/drawing/2014/main" id="{399AEABC-A99A-4C8E-8940-AD42B1076277}"/>
              </a:ext>
            </a:extLst>
          </p:cNvPr>
          <p:cNvPicPr>
            <a:picLocks noChangeAspect="1"/>
          </p:cNvPicPr>
          <p:nvPr/>
        </p:nvPicPr>
        <p:blipFill>
          <a:blip r:embed="rId2"/>
          <a:stretch>
            <a:fillRect/>
          </a:stretch>
        </p:blipFill>
        <p:spPr>
          <a:xfrm>
            <a:off x="36501" y="1167179"/>
            <a:ext cx="9070997" cy="1321044"/>
          </a:xfrm>
          <a:prstGeom prst="rect">
            <a:avLst/>
          </a:prstGeom>
        </p:spPr>
      </p:pic>
      <p:pic>
        <p:nvPicPr>
          <p:cNvPr id="5" name="Picture 4">
            <a:extLst>
              <a:ext uri="{FF2B5EF4-FFF2-40B4-BE49-F238E27FC236}">
                <a16:creationId xmlns:a16="http://schemas.microsoft.com/office/drawing/2014/main" id="{D71800D7-4C72-41D3-B3D9-9CA68D4AA2E7}"/>
              </a:ext>
            </a:extLst>
          </p:cNvPr>
          <p:cNvPicPr>
            <a:picLocks noChangeAspect="1"/>
          </p:cNvPicPr>
          <p:nvPr/>
        </p:nvPicPr>
        <p:blipFill>
          <a:blip r:embed="rId3"/>
          <a:stretch>
            <a:fillRect/>
          </a:stretch>
        </p:blipFill>
        <p:spPr>
          <a:xfrm>
            <a:off x="21857" y="2488222"/>
            <a:ext cx="9085642" cy="4369778"/>
          </a:xfrm>
          <a:prstGeom prst="rect">
            <a:avLst/>
          </a:prstGeom>
        </p:spPr>
      </p:pic>
    </p:spTree>
    <p:extLst>
      <p:ext uri="{BB962C8B-B14F-4D97-AF65-F5344CB8AC3E}">
        <p14:creationId xmlns:p14="http://schemas.microsoft.com/office/powerpoint/2010/main" val="510030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3856F-3712-4F22-8676-5B7BD2DB1B09}"/>
              </a:ext>
            </a:extLst>
          </p:cNvPr>
          <p:cNvSpPr>
            <a:spLocks noGrp="1"/>
          </p:cNvSpPr>
          <p:nvPr>
            <p:ph type="title"/>
          </p:nvPr>
        </p:nvSpPr>
        <p:spPr>
          <a:xfrm>
            <a:off x="1186962" y="22816"/>
            <a:ext cx="7798304" cy="838200"/>
          </a:xfrm>
        </p:spPr>
        <p:txBody>
          <a:bodyPr/>
          <a:lstStyle/>
          <a:p>
            <a:pPr algn="ctr"/>
            <a:r>
              <a:rPr lang="en-GB" sz="2800" dirty="0"/>
              <a:t>Finding Company’s Public and Restricted Websites</a:t>
            </a:r>
          </a:p>
        </p:txBody>
      </p:sp>
      <p:pic>
        <p:nvPicPr>
          <p:cNvPr id="4" name="Picture 3">
            <a:extLst>
              <a:ext uri="{FF2B5EF4-FFF2-40B4-BE49-F238E27FC236}">
                <a16:creationId xmlns:a16="http://schemas.microsoft.com/office/drawing/2014/main" id="{74AAC3F6-FA2F-4283-945F-63371511609A}"/>
              </a:ext>
            </a:extLst>
          </p:cNvPr>
          <p:cNvPicPr>
            <a:picLocks noChangeAspect="1"/>
          </p:cNvPicPr>
          <p:nvPr/>
        </p:nvPicPr>
        <p:blipFill>
          <a:blip r:embed="rId2"/>
          <a:stretch>
            <a:fillRect/>
          </a:stretch>
        </p:blipFill>
        <p:spPr>
          <a:xfrm>
            <a:off x="281354" y="820753"/>
            <a:ext cx="8519746" cy="4956159"/>
          </a:xfrm>
          <a:prstGeom prst="rect">
            <a:avLst/>
          </a:prstGeom>
        </p:spPr>
      </p:pic>
    </p:spTree>
    <p:extLst>
      <p:ext uri="{BB962C8B-B14F-4D97-AF65-F5344CB8AC3E}">
        <p14:creationId xmlns:p14="http://schemas.microsoft.com/office/powerpoint/2010/main" val="3492765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DACC3-F41B-43E2-B591-930642B2FEC9}"/>
              </a:ext>
            </a:extLst>
          </p:cNvPr>
          <p:cNvSpPr>
            <a:spLocks noGrp="1"/>
          </p:cNvSpPr>
          <p:nvPr>
            <p:ph type="title"/>
          </p:nvPr>
        </p:nvSpPr>
        <p:spPr>
          <a:xfrm>
            <a:off x="1336431" y="25115"/>
            <a:ext cx="7735102" cy="581554"/>
          </a:xfrm>
        </p:spPr>
        <p:txBody>
          <a:bodyPr/>
          <a:lstStyle/>
          <a:p>
            <a:r>
              <a:rPr lang="en-GB" dirty="0"/>
              <a:t>Determining the Operating System</a:t>
            </a:r>
          </a:p>
        </p:txBody>
      </p:sp>
      <p:pic>
        <p:nvPicPr>
          <p:cNvPr id="4" name="Picture 3">
            <a:extLst>
              <a:ext uri="{FF2B5EF4-FFF2-40B4-BE49-F238E27FC236}">
                <a16:creationId xmlns:a16="http://schemas.microsoft.com/office/drawing/2014/main" id="{DE0626AC-6D54-4758-B6E4-46082D0FEE47}"/>
              </a:ext>
            </a:extLst>
          </p:cNvPr>
          <p:cNvPicPr>
            <a:picLocks noChangeAspect="1"/>
          </p:cNvPicPr>
          <p:nvPr/>
        </p:nvPicPr>
        <p:blipFill>
          <a:blip r:embed="rId2"/>
          <a:stretch>
            <a:fillRect/>
          </a:stretch>
        </p:blipFill>
        <p:spPr>
          <a:xfrm>
            <a:off x="72467" y="863315"/>
            <a:ext cx="9144000" cy="5282171"/>
          </a:xfrm>
          <a:prstGeom prst="rect">
            <a:avLst/>
          </a:prstGeom>
        </p:spPr>
      </p:pic>
    </p:spTree>
    <p:extLst>
      <p:ext uri="{BB962C8B-B14F-4D97-AF65-F5344CB8AC3E}">
        <p14:creationId xmlns:p14="http://schemas.microsoft.com/office/powerpoint/2010/main" val="76884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1EBBE5-4500-4EB0-A3F8-BF2AE32E41AE}"/>
              </a:ext>
            </a:extLst>
          </p:cNvPr>
          <p:cNvPicPr>
            <a:picLocks noChangeAspect="1"/>
          </p:cNvPicPr>
          <p:nvPr/>
        </p:nvPicPr>
        <p:blipFill>
          <a:blip r:embed="rId2"/>
          <a:stretch>
            <a:fillRect/>
          </a:stretch>
        </p:blipFill>
        <p:spPr>
          <a:xfrm>
            <a:off x="0" y="0"/>
            <a:ext cx="9144000" cy="5554448"/>
          </a:xfrm>
          <a:prstGeom prst="rect">
            <a:avLst/>
          </a:prstGeom>
        </p:spPr>
      </p:pic>
    </p:spTree>
    <p:extLst>
      <p:ext uri="{BB962C8B-B14F-4D97-AF65-F5344CB8AC3E}">
        <p14:creationId xmlns:p14="http://schemas.microsoft.com/office/powerpoint/2010/main" val="42489806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CFE7-D70E-4C14-B876-395987F04CC5}"/>
              </a:ext>
            </a:extLst>
          </p:cNvPr>
          <p:cNvSpPr>
            <a:spLocks noGrp="1"/>
          </p:cNvSpPr>
          <p:nvPr>
            <p:ph type="title"/>
          </p:nvPr>
        </p:nvSpPr>
        <p:spPr>
          <a:xfrm>
            <a:off x="870439" y="69076"/>
            <a:ext cx="7972494" cy="563970"/>
          </a:xfrm>
        </p:spPr>
        <p:txBody>
          <a:bodyPr/>
          <a:lstStyle/>
          <a:p>
            <a:r>
              <a:rPr lang="en-GB" dirty="0"/>
              <a:t>Collect Location Information</a:t>
            </a:r>
          </a:p>
        </p:txBody>
      </p:sp>
      <p:pic>
        <p:nvPicPr>
          <p:cNvPr id="4" name="Picture 3">
            <a:extLst>
              <a:ext uri="{FF2B5EF4-FFF2-40B4-BE49-F238E27FC236}">
                <a16:creationId xmlns:a16="http://schemas.microsoft.com/office/drawing/2014/main" id="{8C0EDFD7-6C62-4242-BD66-9B750FA92A5D}"/>
              </a:ext>
            </a:extLst>
          </p:cNvPr>
          <p:cNvPicPr>
            <a:picLocks noChangeAspect="1"/>
          </p:cNvPicPr>
          <p:nvPr/>
        </p:nvPicPr>
        <p:blipFill>
          <a:blip r:embed="rId2"/>
          <a:stretch>
            <a:fillRect/>
          </a:stretch>
        </p:blipFill>
        <p:spPr>
          <a:xfrm>
            <a:off x="0" y="633046"/>
            <a:ext cx="9144000" cy="5295966"/>
          </a:xfrm>
          <a:prstGeom prst="rect">
            <a:avLst/>
          </a:prstGeom>
        </p:spPr>
      </p:pic>
    </p:spTree>
    <p:extLst>
      <p:ext uri="{BB962C8B-B14F-4D97-AF65-F5344CB8AC3E}">
        <p14:creationId xmlns:p14="http://schemas.microsoft.com/office/powerpoint/2010/main" val="111268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6C1B12-D253-4BCC-906D-0AB5F21C09AB}"/>
              </a:ext>
            </a:extLst>
          </p:cNvPr>
          <p:cNvSpPr>
            <a:spLocks noGrp="1"/>
          </p:cNvSpPr>
          <p:nvPr>
            <p:ph type="body" sz="quarter" idx="10"/>
          </p:nvPr>
        </p:nvSpPr>
        <p:spPr/>
        <p:txBody>
          <a:bodyPr/>
          <a:lstStyle/>
          <a:p>
            <a:endParaRPr lang="en-GB"/>
          </a:p>
        </p:txBody>
      </p:sp>
      <p:sp>
        <p:nvSpPr>
          <p:cNvPr id="3" name="Title 2">
            <a:extLst>
              <a:ext uri="{FF2B5EF4-FFF2-40B4-BE49-F238E27FC236}">
                <a16:creationId xmlns:a16="http://schemas.microsoft.com/office/drawing/2014/main" id="{190CCCCE-74CA-43CF-B457-57019C6B1495}"/>
              </a:ext>
            </a:extLst>
          </p:cNvPr>
          <p:cNvSpPr>
            <a:spLocks noGrp="1"/>
          </p:cNvSpPr>
          <p:nvPr>
            <p:ph type="title"/>
          </p:nvPr>
        </p:nvSpPr>
        <p:spPr>
          <a:xfrm>
            <a:off x="1125415" y="4637"/>
            <a:ext cx="7832663" cy="838200"/>
          </a:xfrm>
        </p:spPr>
        <p:txBody>
          <a:bodyPr/>
          <a:lstStyle/>
          <a:p>
            <a:pPr algn="ctr"/>
            <a:r>
              <a:rPr lang="en-GB" sz="2800" dirty="0"/>
              <a:t>People Search: Social Networking</a:t>
            </a:r>
            <a:br>
              <a:rPr lang="en-GB" sz="2800" dirty="0"/>
            </a:br>
            <a:r>
              <a:rPr lang="en-GB" sz="2800" dirty="0"/>
              <a:t>Sites/People Search Services</a:t>
            </a:r>
          </a:p>
        </p:txBody>
      </p:sp>
      <p:pic>
        <p:nvPicPr>
          <p:cNvPr id="4" name="Picture 3">
            <a:extLst>
              <a:ext uri="{FF2B5EF4-FFF2-40B4-BE49-F238E27FC236}">
                <a16:creationId xmlns:a16="http://schemas.microsoft.com/office/drawing/2014/main" id="{FBCE30FD-C520-480B-BA56-3B3C4D976250}"/>
              </a:ext>
            </a:extLst>
          </p:cNvPr>
          <p:cNvPicPr>
            <a:picLocks noChangeAspect="1"/>
          </p:cNvPicPr>
          <p:nvPr/>
        </p:nvPicPr>
        <p:blipFill>
          <a:blip r:embed="rId2"/>
          <a:stretch>
            <a:fillRect/>
          </a:stretch>
        </p:blipFill>
        <p:spPr>
          <a:xfrm>
            <a:off x="96410" y="842837"/>
            <a:ext cx="9047589" cy="5239584"/>
          </a:xfrm>
          <a:prstGeom prst="rect">
            <a:avLst/>
          </a:prstGeom>
        </p:spPr>
      </p:pic>
    </p:spTree>
    <p:extLst>
      <p:ext uri="{BB962C8B-B14F-4D97-AF65-F5344CB8AC3E}">
        <p14:creationId xmlns:p14="http://schemas.microsoft.com/office/powerpoint/2010/main" val="1507625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4DE1F6-CB59-469F-B8CD-9769D7F00C4D}"/>
              </a:ext>
            </a:extLst>
          </p:cNvPr>
          <p:cNvSpPr>
            <a:spLocks noGrp="1"/>
          </p:cNvSpPr>
          <p:nvPr>
            <p:ph type="title"/>
          </p:nvPr>
        </p:nvSpPr>
        <p:spPr>
          <a:xfrm>
            <a:off x="185921" y="76200"/>
            <a:ext cx="8772157" cy="574431"/>
          </a:xfrm>
        </p:spPr>
        <p:txBody>
          <a:bodyPr/>
          <a:lstStyle/>
          <a:p>
            <a:pPr algn="ctr"/>
            <a:r>
              <a:rPr lang="en-GB" dirty="0" err="1"/>
              <a:t>Footprinting</a:t>
            </a:r>
            <a:r>
              <a:rPr lang="en-GB" dirty="0"/>
              <a:t> Tool: </a:t>
            </a:r>
            <a:r>
              <a:rPr lang="en-GB" dirty="0" err="1"/>
              <a:t>Maltego</a:t>
            </a:r>
            <a:endParaRPr lang="en-GB" dirty="0"/>
          </a:p>
        </p:txBody>
      </p:sp>
      <p:pic>
        <p:nvPicPr>
          <p:cNvPr id="4" name="Picture 3">
            <a:extLst>
              <a:ext uri="{FF2B5EF4-FFF2-40B4-BE49-F238E27FC236}">
                <a16:creationId xmlns:a16="http://schemas.microsoft.com/office/drawing/2014/main" id="{3E3F1CE4-7030-4B67-AAAE-9C6CE853C29E}"/>
              </a:ext>
            </a:extLst>
          </p:cNvPr>
          <p:cNvPicPr>
            <a:picLocks noChangeAspect="1"/>
          </p:cNvPicPr>
          <p:nvPr/>
        </p:nvPicPr>
        <p:blipFill>
          <a:blip r:embed="rId2"/>
          <a:stretch>
            <a:fillRect/>
          </a:stretch>
        </p:blipFill>
        <p:spPr>
          <a:xfrm>
            <a:off x="0" y="848394"/>
            <a:ext cx="9144000" cy="5161212"/>
          </a:xfrm>
          <a:prstGeom prst="rect">
            <a:avLst/>
          </a:prstGeom>
        </p:spPr>
      </p:pic>
    </p:spTree>
    <p:extLst>
      <p:ext uri="{BB962C8B-B14F-4D97-AF65-F5344CB8AC3E}">
        <p14:creationId xmlns:p14="http://schemas.microsoft.com/office/powerpoint/2010/main" val="350228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F2D581-C184-4FD7-9B6C-5B411D2F31ED}"/>
              </a:ext>
            </a:extLst>
          </p:cNvPr>
          <p:cNvSpPr>
            <a:spLocks noGrp="1"/>
          </p:cNvSpPr>
          <p:nvPr>
            <p:ph type="title"/>
          </p:nvPr>
        </p:nvSpPr>
        <p:spPr>
          <a:xfrm>
            <a:off x="1125415" y="0"/>
            <a:ext cx="7832663" cy="553915"/>
          </a:xfrm>
        </p:spPr>
        <p:txBody>
          <a:bodyPr/>
          <a:lstStyle/>
          <a:p>
            <a:r>
              <a:rPr lang="en-GB" dirty="0" err="1"/>
              <a:t>Footprinting</a:t>
            </a:r>
            <a:r>
              <a:rPr lang="en-GB" dirty="0"/>
              <a:t> Tool: Recon-ng</a:t>
            </a:r>
          </a:p>
        </p:txBody>
      </p:sp>
      <p:pic>
        <p:nvPicPr>
          <p:cNvPr id="4" name="Picture 3">
            <a:extLst>
              <a:ext uri="{FF2B5EF4-FFF2-40B4-BE49-F238E27FC236}">
                <a16:creationId xmlns:a16="http://schemas.microsoft.com/office/drawing/2014/main" id="{059099B0-C981-4941-A409-9C173F4B409F}"/>
              </a:ext>
            </a:extLst>
          </p:cNvPr>
          <p:cNvPicPr>
            <a:picLocks noChangeAspect="1"/>
          </p:cNvPicPr>
          <p:nvPr/>
        </p:nvPicPr>
        <p:blipFill>
          <a:blip r:embed="rId2"/>
          <a:stretch>
            <a:fillRect/>
          </a:stretch>
        </p:blipFill>
        <p:spPr>
          <a:xfrm>
            <a:off x="0" y="643533"/>
            <a:ext cx="9144000" cy="5570934"/>
          </a:xfrm>
          <a:prstGeom prst="rect">
            <a:avLst/>
          </a:prstGeom>
        </p:spPr>
      </p:pic>
    </p:spTree>
    <p:extLst>
      <p:ext uri="{BB962C8B-B14F-4D97-AF65-F5344CB8AC3E}">
        <p14:creationId xmlns:p14="http://schemas.microsoft.com/office/powerpoint/2010/main" val="3633735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D7582A-E0D0-4618-A19B-1BF292A30B53}"/>
              </a:ext>
            </a:extLst>
          </p:cNvPr>
          <p:cNvSpPr>
            <a:spLocks noGrp="1"/>
          </p:cNvSpPr>
          <p:nvPr>
            <p:ph type="body" sz="quarter" idx="10"/>
          </p:nvPr>
        </p:nvSpPr>
        <p:spPr>
          <a:xfrm>
            <a:off x="687205" y="454019"/>
            <a:ext cx="8325002" cy="4903071"/>
          </a:xfrm>
        </p:spPr>
        <p:txBody>
          <a:bodyPr/>
          <a:lstStyle/>
          <a:p>
            <a:r>
              <a:rPr lang="en-GB" dirty="0"/>
              <a:t>Fundamentals of Information Security Systems, David Kim, Michael G Solomon, 2</a:t>
            </a:r>
            <a:r>
              <a:rPr lang="en-GB" baseline="30000" dirty="0"/>
              <a:t>nd</a:t>
            </a:r>
            <a:r>
              <a:rPr lang="en-GB" dirty="0"/>
              <a:t> ed.</a:t>
            </a:r>
          </a:p>
          <a:p>
            <a:r>
              <a:rPr lang="en-GB" dirty="0"/>
              <a:t>CCNA security v2</a:t>
            </a:r>
          </a:p>
          <a:p>
            <a:r>
              <a:rPr lang="en-US" dirty="0"/>
              <a:t>CCNA Cybersecurity Operations v1.0</a:t>
            </a:r>
            <a:endParaRPr lang="en-GB" dirty="0"/>
          </a:p>
          <a:p>
            <a:r>
              <a:rPr lang="en-GB" dirty="0"/>
              <a:t>Certified Ethical Hacker (CEH) v9, EC-Council certified</a:t>
            </a:r>
          </a:p>
          <a:p>
            <a:r>
              <a:rPr lang="en-GB" dirty="0"/>
              <a:t>Technology, Entertainment and Design (TEDx) Talks, </a:t>
            </a:r>
            <a:r>
              <a:rPr lang="en-GB" dirty="0">
                <a:hlinkClick r:id="rId2"/>
              </a:rPr>
              <a:t>www.ted.com</a:t>
            </a:r>
            <a:endParaRPr lang="en-GB" dirty="0"/>
          </a:p>
          <a:p>
            <a:r>
              <a:rPr lang="en-US" sz="2000" dirty="0"/>
              <a:t>Copyright 2017 </a:t>
            </a:r>
            <a:r>
              <a:rPr lang="en-US" sz="2000" dirty="0" err="1"/>
              <a:t>CloudNexus</a:t>
            </a:r>
            <a:r>
              <a:rPr lang="en-US" sz="2000" dirty="0"/>
              <a:t> and First Resource Insurance Group</a:t>
            </a:r>
          </a:p>
          <a:p>
            <a:r>
              <a:rPr lang="en-US" sz="1600" dirty="0"/>
              <a:t>Source</a:t>
            </a:r>
            <a:r>
              <a:rPr lang="en-US" sz="1600" dirty="0">
                <a:solidFill>
                  <a:schemeClr val="accent4">
                    <a:lumMod val="50000"/>
                  </a:schemeClr>
                </a:solidFill>
              </a:rPr>
              <a:t>: </a:t>
            </a:r>
            <a:r>
              <a:rPr lang="en-US" sz="1600" dirty="0" err="1"/>
              <a:t>Hackmageddon</a:t>
            </a:r>
            <a:r>
              <a:rPr lang="en-US" sz="1600" dirty="0">
                <a:solidFill>
                  <a:schemeClr val="accent4">
                    <a:lumMod val="50000"/>
                  </a:schemeClr>
                </a:solidFill>
              </a:rPr>
              <a:t>, </a:t>
            </a:r>
            <a:r>
              <a:rPr lang="en-US" sz="1600" dirty="0">
                <a:solidFill>
                  <a:schemeClr val="accent4">
                    <a:lumMod val="50000"/>
                  </a:schemeClr>
                </a:solidFill>
                <a:hlinkClick r:id="rId3"/>
              </a:rPr>
              <a:t>http://www.hackmageddon.com/category/security/cyber-attack-statistics</a:t>
            </a:r>
            <a:endParaRPr lang="en-US" sz="1600" dirty="0">
              <a:solidFill>
                <a:schemeClr val="accent4">
                  <a:lumMod val="50000"/>
                </a:schemeClr>
              </a:solidFill>
            </a:endParaRPr>
          </a:p>
          <a:p>
            <a:r>
              <a:rPr lang="en-US" sz="1600" dirty="0"/>
              <a:t>Source: </a:t>
            </a:r>
            <a:r>
              <a:rPr lang="en-US" sz="1600" dirty="0">
                <a:hlinkClick r:id="rId4"/>
              </a:rPr>
              <a:t>http://www.idtheftcenter.org/2016databreaches.html</a:t>
            </a:r>
            <a:r>
              <a:rPr lang="en-US" sz="1600" dirty="0"/>
              <a:t> </a:t>
            </a:r>
          </a:p>
          <a:p>
            <a:endParaRPr lang="en-GB" sz="1600" dirty="0"/>
          </a:p>
        </p:txBody>
      </p:sp>
      <p:sp>
        <p:nvSpPr>
          <p:cNvPr id="3" name="Title 2">
            <a:extLst>
              <a:ext uri="{FF2B5EF4-FFF2-40B4-BE49-F238E27FC236}">
                <a16:creationId xmlns:a16="http://schemas.microsoft.com/office/drawing/2014/main" id="{8B263428-4E6A-4EFB-8177-687246B49811}"/>
              </a:ext>
            </a:extLst>
          </p:cNvPr>
          <p:cNvSpPr>
            <a:spLocks noGrp="1"/>
          </p:cNvSpPr>
          <p:nvPr>
            <p:ph type="title"/>
          </p:nvPr>
        </p:nvSpPr>
        <p:spPr>
          <a:xfrm>
            <a:off x="371843" y="0"/>
            <a:ext cx="8772157" cy="454020"/>
          </a:xfrm>
        </p:spPr>
        <p:txBody>
          <a:bodyPr/>
          <a:lstStyle/>
          <a:p>
            <a:pPr algn="ctr"/>
            <a:r>
              <a:rPr lang="en-GB" dirty="0"/>
              <a:t>Sources References</a:t>
            </a:r>
          </a:p>
        </p:txBody>
      </p:sp>
    </p:spTree>
    <p:extLst>
      <p:ext uri="{BB962C8B-B14F-4D97-AF65-F5344CB8AC3E}">
        <p14:creationId xmlns:p14="http://schemas.microsoft.com/office/powerpoint/2010/main" val="4130703908"/>
      </p:ext>
    </p:extLst>
  </p:cSld>
  <p:clrMapOvr>
    <a:masterClrMapping/>
  </p:clrMapOvr>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30763</TotalTime>
  <Pages>28</Pages>
  <Words>3672</Words>
  <Application>Microsoft Office PowerPoint</Application>
  <PresentationFormat>On-screen Show (4:3)</PresentationFormat>
  <Paragraphs>346</Paragraphs>
  <Slides>33</Slides>
  <Notes>18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ＭＳ Ｐゴシック</vt:lpstr>
      <vt:lpstr>Arial</vt:lpstr>
      <vt:lpstr>Calibri</vt:lpstr>
      <vt:lpstr>Times New Roman</vt:lpstr>
      <vt:lpstr>Wingdings</vt:lpstr>
      <vt:lpstr>PPT-TMPLT-WHT_C</vt:lpstr>
      <vt:lpstr>NetAcad-4F_PPT-WHT_060408</vt:lpstr>
      <vt:lpstr>Instructor Materials lecture 2: The Cybersecurity Sorcery Cube</vt:lpstr>
      <vt:lpstr>The Rising Criticality of Information Security</vt:lpstr>
      <vt:lpstr>Breaches Are On The Rise</vt:lpstr>
      <vt:lpstr>High Profile Hacks</vt:lpstr>
      <vt:lpstr>Motivations Behind Cyber Attacks </vt:lpstr>
      <vt:lpstr>Key Threats</vt:lpstr>
      <vt:lpstr>Cyber Security Threats for 2017</vt:lpstr>
      <vt:lpstr>Case Study</vt:lpstr>
      <vt:lpstr>A Breach – Attack View</vt:lpstr>
      <vt:lpstr>A  Breach – Corrective View</vt:lpstr>
      <vt:lpstr>Incident Responses</vt:lpstr>
      <vt:lpstr>Mitigation Planning</vt:lpstr>
      <vt:lpstr>Cybersecurity Outlook 2017</vt:lpstr>
      <vt:lpstr>Legacy Gateway Security Implementation</vt:lpstr>
      <vt:lpstr>Modern Security Implementation</vt:lpstr>
      <vt:lpstr>Cyber Insurance Coverage’s</vt:lpstr>
      <vt:lpstr>Attack Vectors</vt:lpstr>
      <vt:lpstr>Confidentiality, Integrity, Availability</vt:lpstr>
      <vt:lpstr>Information and the Law</vt:lpstr>
      <vt:lpstr>Types of information</vt:lpstr>
      <vt:lpstr>Common law duty of confidentiality</vt:lpstr>
      <vt:lpstr>Data Protection</vt:lpstr>
      <vt:lpstr>The Freedom of Information Act 2000</vt:lpstr>
      <vt:lpstr>Cyber Security Data Gathering Strategies</vt:lpstr>
      <vt:lpstr>Finding Company’s Public and Restricted Websites</vt:lpstr>
      <vt:lpstr>Determining the Operating System</vt:lpstr>
      <vt:lpstr>PowerPoint Presentation</vt:lpstr>
      <vt:lpstr>Collect Location Information</vt:lpstr>
      <vt:lpstr>People Search: Social Networking Sites/People Search Services</vt:lpstr>
      <vt:lpstr>Footprinting Tool: Maltego</vt:lpstr>
      <vt:lpstr>Footprinting Tool: Recon-ng</vt:lpstr>
      <vt:lpstr>Questions?</vt:lpstr>
      <vt:lpstr>Sources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955</cp:revision>
  <cp:lastPrinted>1999-01-27T00:54:54Z</cp:lastPrinted>
  <dcterms:created xsi:type="dcterms:W3CDTF">2006-10-23T15:07:30Z</dcterms:created>
  <dcterms:modified xsi:type="dcterms:W3CDTF">2019-01-31T10:44:53Z</dcterms:modified>
</cp:coreProperties>
</file>