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16"/>
  </p:notesMasterIdLst>
  <p:handoutMasterIdLst>
    <p:handoutMasterId r:id="rId17"/>
  </p:handoutMasterIdLst>
  <p:sldIdLst>
    <p:sldId id="270" r:id="rId4"/>
    <p:sldId id="258" r:id="rId5"/>
    <p:sldId id="259" r:id="rId6"/>
    <p:sldId id="260" r:id="rId7"/>
    <p:sldId id="275" r:id="rId8"/>
    <p:sldId id="279" r:id="rId9"/>
    <p:sldId id="280" r:id="rId10"/>
    <p:sldId id="281" r:id="rId11"/>
    <p:sldId id="277" r:id="rId12"/>
    <p:sldId id="268" r:id="rId13"/>
    <p:sldId id="264" r:id="rId14"/>
    <p:sldId id="265" r:id="rId15"/>
  </p:sldIdLst>
  <p:sldSz cx="9144000" cy="6858000" type="screen4x3"/>
  <p:notesSz cx="6669088" cy="97536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124211-B3CE-ABC7-274F-99C3C574CE54}" v="58" dt="2021-01-26T14:15:16.0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69" autoAdjust="0"/>
    <p:restoredTop sz="86441" autoAdjust="0"/>
  </p:normalViewPr>
  <p:slideViewPr>
    <p:cSldViewPr>
      <p:cViewPr varScale="1">
        <p:scale>
          <a:sx n="79" d="100"/>
          <a:sy n="79" d="100"/>
        </p:scale>
        <p:origin x="504" y="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14987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43124211-B3CE-ABC7-274F-99C3C574CE54}"/>
    <pc:docChg chg="delSld modSld">
      <pc:chgData name="Laura James" userId="S::laura.james@uwtsd.ac.uk::e815814b-f5ab-4367-85bb-abbbaf16d579" providerId="AD" clId="Web-{43124211-B3CE-ABC7-274F-99C3C574CE54}" dt="2021-01-26T14:15:13.536" v="55" actId="20577"/>
      <pc:docMkLst>
        <pc:docMk/>
      </pc:docMkLst>
      <pc:sldChg chg="del">
        <pc:chgData name="Laura James" userId="S::laura.james@uwtsd.ac.uk::e815814b-f5ab-4367-85bb-abbbaf16d579" providerId="AD" clId="Web-{43124211-B3CE-ABC7-274F-99C3C574CE54}" dt="2021-01-26T14:11:32.405" v="0"/>
        <pc:sldMkLst>
          <pc:docMk/>
          <pc:sldMk cId="0" sldId="256"/>
        </pc:sldMkLst>
      </pc:sldChg>
      <pc:sldChg chg="modSp">
        <pc:chgData name="Laura James" userId="S::laura.james@uwtsd.ac.uk::e815814b-f5ab-4367-85bb-abbbaf16d579" providerId="AD" clId="Web-{43124211-B3CE-ABC7-274F-99C3C574CE54}" dt="2021-01-26T14:12:51.064" v="20" actId="20577"/>
        <pc:sldMkLst>
          <pc:docMk/>
          <pc:sldMk cId="0" sldId="260"/>
        </pc:sldMkLst>
        <pc:spChg chg="mod">
          <ac:chgData name="Laura James" userId="S::laura.james@uwtsd.ac.uk::e815814b-f5ab-4367-85bb-abbbaf16d579" providerId="AD" clId="Web-{43124211-B3CE-ABC7-274F-99C3C574CE54}" dt="2021-01-26T14:12:51.064" v="20" actId="20577"/>
          <ac:spMkLst>
            <pc:docMk/>
            <pc:sldMk cId="0" sldId="260"/>
            <ac:spMk id="9219" creationId="{96D315F7-9C7B-40A0-BD59-FE297B0451A4}"/>
          </ac:spMkLst>
        </pc:spChg>
      </pc:sldChg>
      <pc:sldChg chg="del">
        <pc:chgData name="Laura James" userId="S::laura.james@uwtsd.ac.uk::e815814b-f5ab-4367-85bb-abbbaf16d579" providerId="AD" clId="Web-{43124211-B3CE-ABC7-274F-99C3C574CE54}" dt="2021-01-26T14:15:03.598" v="52"/>
        <pc:sldMkLst>
          <pc:docMk/>
          <pc:sldMk cId="0" sldId="263"/>
        </pc:sldMkLst>
      </pc:sldChg>
      <pc:sldChg chg="modSp">
        <pc:chgData name="Laura James" userId="S::laura.james@uwtsd.ac.uk::e815814b-f5ab-4367-85bb-abbbaf16d579" providerId="AD" clId="Web-{43124211-B3CE-ABC7-274F-99C3C574CE54}" dt="2021-01-26T14:15:13.536" v="55" actId="20577"/>
        <pc:sldMkLst>
          <pc:docMk/>
          <pc:sldMk cId="0" sldId="264"/>
        </pc:sldMkLst>
        <pc:spChg chg="mod">
          <ac:chgData name="Laura James" userId="S::laura.james@uwtsd.ac.uk::e815814b-f5ab-4367-85bb-abbbaf16d579" providerId="AD" clId="Web-{43124211-B3CE-ABC7-274F-99C3C574CE54}" dt="2021-01-26T14:15:13.536" v="55" actId="20577"/>
          <ac:spMkLst>
            <pc:docMk/>
            <pc:sldMk cId="0" sldId="264"/>
            <ac:spMk id="18435" creationId="{998E9256-FBB0-4669-BF59-3CC974767EDF}"/>
          </ac:spMkLst>
        </pc:spChg>
      </pc:sldChg>
      <pc:sldChg chg="del">
        <pc:chgData name="Laura James" userId="S::laura.james@uwtsd.ac.uk::e815814b-f5ab-4367-85bb-abbbaf16d579" providerId="AD" clId="Web-{43124211-B3CE-ABC7-274F-99C3C574CE54}" dt="2021-01-26T14:11:38.187" v="1"/>
        <pc:sldMkLst>
          <pc:docMk/>
          <pc:sldMk cId="0" sldId="266"/>
        </pc:sldMkLst>
      </pc:sldChg>
      <pc:sldChg chg="modSp">
        <pc:chgData name="Laura James" userId="S::laura.james@uwtsd.ac.uk::e815814b-f5ab-4367-85bb-abbbaf16d579" providerId="AD" clId="Web-{43124211-B3CE-ABC7-274F-99C3C574CE54}" dt="2021-01-26T14:13:05.986" v="26" actId="20577"/>
        <pc:sldMkLst>
          <pc:docMk/>
          <pc:sldMk cId="0" sldId="275"/>
        </pc:sldMkLst>
        <pc:spChg chg="mod">
          <ac:chgData name="Laura James" userId="S::laura.james@uwtsd.ac.uk::e815814b-f5ab-4367-85bb-abbbaf16d579" providerId="AD" clId="Web-{43124211-B3CE-ABC7-274F-99C3C574CE54}" dt="2021-01-26T14:13:05.986" v="26" actId="20577"/>
          <ac:spMkLst>
            <pc:docMk/>
            <pc:sldMk cId="0" sldId="275"/>
            <ac:spMk id="10244" creationId="{DC2C628B-012F-456E-9C5C-BA764AE1A70E}"/>
          </ac:spMkLst>
        </pc:spChg>
      </pc:sldChg>
      <pc:sldChg chg="modSp">
        <pc:chgData name="Laura James" userId="S::laura.james@uwtsd.ac.uk::e815814b-f5ab-4367-85bb-abbbaf16d579" providerId="AD" clId="Web-{43124211-B3CE-ABC7-274F-99C3C574CE54}" dt="2021-01-26T14:14:00.237" v="42" actId="20577"/>
        <pc:sldMkLst>
          <pc:docMk/>
          <pc:sldMk cId="0" sldId="279"/>
        </pc:sldMkLst>
        <pc:spChg chg="mod">
          <ac:chgData name="Laura James" userId="S::laura.james@uwtsd.ac.uk::e815814b-f5ab-4367-85bb-abbbaf16d579" providerId="AD" clId="Web-{43124211-B3CE-ABC7-274F-99C3C574CE54}" dt="2021-01-26T14:14:00.237" v="42" actId="20577"/>
          <ac:spMkLst>
            <pc:docMk/>
            <pc:sldMk cId="0" sldId="279"/>
            <ac:spMk id="11266" creationId="{7F1CB416-473A-4FA1-BFE6-79F2E79A8594}"/>
          </ac:spMkLst>
        </pc:spChg>
      </pc:sldChg>
      <pc:sldChg chg="modSp">
        <pc:chgData name="Laura James" userId="S::laura.james@uwtsd.ac.uk::e815814b-f5ab-4367-85bb-abbbaf16d579" providerId="AD" clId="Web-{43124211-B3CE-ABC7-274F-99C3C574CE54}" dt="2021-01-26T14:14:20.034" v="45" actId="20577"/>
        <pc:sldMkLst>
          <pc:docMk/>
          <pc:sldMk cId="0" sldId="280"/>
        </pc:sldMkLst>
        <pc:spChg chg="mod">
          <ac:chgData name="Laura James" userId="S::laura.james@uwtsd.ac.uk::e815814b-f5ab-4367-85bb-abbbaf16d579" providerId="AD" clId="Web-{43124211-B3CE-ABC7-274F-99C3C574CE54}" dt="2021-01-26T14:14:20.034" v="45" actId="20577"/>
          <ac:spMkLst>
            <pc:docMk/>
            <pc:sldMk cId="0" sldId="280"/>
            <ac:spMk id="12291" creationId="{38EDF0E6-6948-447B-A6C8-D61990F6117B}"/>
          </ac:spMkLst>
        </pc:spChg>
      </pc:sldChg>
      <pc:sldChg chg="modSp">
        <pc:chgData name="Laura James" userId="S::laura.james@uwtsd.ac.uk::e815814b-f5ab-4367-85bb-abbbaf16d579" providerId="AD" clId="Web-{43124211-B3CE-ABC7-274F-99C3C574CE54}" dt="2021-01-26T14:14:52.770" v="51" actId="20577"/>
        <pc:sldMkLst>
          <pc:docMk/>
          <pc:sldMk cId="0" sldId="281"/>
        </pc:sldMkLst>
        <pc:spChg chg="mod">
          <ac:chgData name="Laura James" userId="S::laura.james@uwtsd.ac.uk::e815814b-f5ab-4367-85bb-abbbaf16d579" providerId="AD" clId="Web-{43124211-B3CE-ABC7-274F-99C3C574CE54}" dt="2021-01-26T14:14:52.770" v="51" actId="20577"/>
          <ac:spMkLst>
            <pc:docMk/>
            <pc:sldMk cId="0" sldId="281"/>
            <ac:spMk id="13315" creationId="{0752399B-A50B-43A2-9CFC-B116F226108E}"/>
          </ac:spMkLst>
        </pc:spChg>
      </pc:sldChg>
      <pc:sldChg chg="del">
        <pc:chgData name="Laura James" userId="S::laura.james@uwtsd.ac.uk::e815814b-f5ab-4367-85bb-abbbaf16d579" providerId="AD" clId="Web-{43124211-B3CE-ABC7-274F-99C3C574CE54}" dt="2021-01-26T14:15:05.848" v="53"/>
        <pc:sldMkLst>
          <pc:docMk/>
          <pc:sldMk cId="0" sldId="28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A5BD231A-AB82-4DA1-A43E-DFE77D0B30A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022E4818-0FAF-4BBC-A3B5-0B12F3293AF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5B376892-473B-46F5-A569-525FB239CE8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6238"/>
            <a:ext cx="2889250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3689639C-C4A7-40FA-B1AA-BC806A135EC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266238"/>
            <a:ext cx="2889250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5B45532D-3B42-4D23-AB3A-5F6BBE277A2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E6F5816-BC7E-4BA5-8C10-879971E909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lIns="88971" tIns="44486" rIns="88971" bIns="44486" rtlCol="0"/>
          <a:lstStyle>
            <a:lvl1pPr algn="l">
              <a:defRPr sz="1200"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EDD1BF-D152-43A0-AF0C-9E8CF7959FF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lIns="88971" tIns="44486" rIns="88971" bIns="44486" rtlCol="0"/>
          <a:lstStyle>
            <a:lvl1pPr algn="r">
              <a:defRPr sz="1200"/>
            </a:lvl1pPr>
          </a:lstStyle>
          <a:p>
            <a:pPr>
              <a:defRPr/>
            </a:pPr>
            <a:fld id="{893F2454-7336-4843-8AF2-B95602118A09}" type="datetimeFigureOut">
              <a:rPr lang="cy-GB"/>
              <a:pPr>
                <a:defRPr/>
              </a:pPr>
              <a:t>26/01/2021</a:t>
            </a:fld>
            <a:endParaRPr lang="cy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9A5AD25-DD76-4327-BA95-93F3AE9860F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8971" tIns="44486" rIns="88971" bIns="44486" rtlCol="0" anchor="ctr"/>
          <a:lstStyle/>
          <a:p>
            <a:pPr lvl="0"/>
            <a:endParaRPr lang="cy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7A59B50-C983-433F-8AFF-E06BF6C8F4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33913"/>
            <a:ext cx="5335588" cy="4389437"/>
          </a:xfrm>
          <a:prstGeom prst="rect">
            <a:avLst/>
          </a:prstGeom>
        </p:spPr>
        <p:txBody>
          <a:bodyPr vert="horz" lIns="88971" tIns="44486" rIns="88971" bIns="44486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cy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BD01F-6209-45B3-86C9-B77433FA044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lIns="88971" tIns="44486" rIns="88971" bIns="44486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9B76EE-335F-4117-B251-7C2D808035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wrap="square" lIns="88971" tIns="44486" rIns="88971" bIns="44486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31D2A21-99B0-4613-A695-AA5D01A3B957}" type="slidenum">
              <a:rPr lang="cy-GB" altLang="en-US"/>
              <a:pPr/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7C0383C-07DD-4EAC-B8D1-4E76B7B66B8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4AE3E31-AF5D-48D8-B8E8-C148128F9ED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6D7E081-295B-4E8F-AA00-3A8EF4A483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29767C1-DA50-44CF-BC4C-43E4787AE5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9177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8242F94-0471-478C-9148-419E21D3B35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BEE5AEC-D862-4B12-895D-5510F8303B9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45F9A7A-5416-48CA-86F0-056140B423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7BDDC24-21E4-46D3-8675-AFD9513759F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2340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004D964-C0C9-43BD-901F-CE18998FFF1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F13151B-9594-4689-8718-8CF7F245A3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91A56FA-CB06-4FAE-A6F8-C585667DC1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BB4E58-F720-4390-9F36-2342FEA085D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715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910DB2-0964-46D9-99CE-9EBA67FF8A2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8DDA206-2F6D-4BC0-B610-023275C1CC2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C36C72-A0FA-44E0-9DBF-7184BC863DC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129A4F5-C166-4751-ADED-E802D53A796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3506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1B74D14C-A916-443E-BEE1-1B9A07435F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5735AA15-8237-49A9-8FB4-50B9CEFD9CE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11302484-F689-467C-88CB-523FD587B1C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12DF6FF-2C40-4F1B-962E-AFEE7674095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4171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6D34505F-3355-466F-B2AF-773D009F4B5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B622FB5-BA1F-40CA-8411-5CA73082FAF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997E8B2E-C89B-42C7-AFB2-0A2B11794B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632828-CB8F-44E5-9917-1A3C3B8FD1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6276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B0371AF5-2934-4D5D-A549-E6CEB8C0B9D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BCCAF09-FD62-4909-80F0-33B5942946B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3AD694A-EF41-4BF7-AC8C-6E297B75DB6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6BDE4A-0D99-4B14-8B40-558C676719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0541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4B7F9B-FFB9-4039-9575-C0C83A7616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5911B5-57EC-4DA8-9C6C-41DC7BAF1D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D395A21-4A99-487E-8440-85D906243CA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CDE83C8-B6DD-4FE9-9483-ED5339F97D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652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9F8B961-CBD9-487F-962E-DA2E4E1B0DF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0FC043B-7ADA-4786-B026-A79D03DDD90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6E266C-74CC-4C4A-8AF6-D2985D1A662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B5AD9C-F9F5-4EEA-ABB0-BC6B3400F9D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9207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D577A0D-3CD3-42E9-B68F-DF46B23563F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7A216C2-0775-4559-AE43-647F056C621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C25F1B1-F104-4122-AAAD-7D602FE1503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F0F308-6353-48D6-972D-A372EE1205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3045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17F3BCC-8711-40CD-A131-1ED129CAC10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7CDB71E-5F6D-4BCB-A731-F880BE84DB3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D23E548-587D-4D7A-84CD-C6EA0A2136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16308A-E04F-4D1B-BD58-679F913E11A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1962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F03A5C03-06C8-4235-95A6-E52E780599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889DA63-54EF-46F4-8F17-D88A6064D7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E5176949-4D3D-4D44-87FE-F5112133DEB9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B691A733-85CA-49EA-9606-ACABDE1EA8A6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61DDF9C9-A1B2-46CA-BC48-7E3E65E74E6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F97446FE-7416-4975-98E3-C5C22EECDF6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3">
            <a:extLst>
              <a:ext uri="{FF2B5EF4-FFF2-40B4-BE49-F238E27FC236}">
                <a16:creationId xmlns:a16="http://schemas.microsoft.com/office/drawing/2014/main" id="{C08C6673-280D-40C1-A29F-54A4EC097E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Report Writing</a:t>
            </a:r>
          </a:p>
        </p:txBody>
      </p:sp>
      <p:sp>
        <p:nvSpPr>
          <p:cNvPr id="4099" name="Content Placeholder 4">
            <a:extLst>
              <a:ext uri="{FF2B5EF4-FFF2-40B4-BE49-F238E27FC236}">
                <a16:creationId xmlns:a16="http://schemas.microsoft.com/office/drawing/2014/main" id="{5D990862-8E42-43ED-8B0C-FF37466E59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/>
              <a:t>A report is a formal document therefore you need to ensure your writing style is appropriate  .</a:t>
            </a:r>
          </a:p>
          <a:p>
            <a:r>
              <a:rPr lang="en-GB" altLang="en-US" sz="2000"/>
              <a:t>The report needs to be written using ‘third’ person language- (see handout)</a:t>
            </a:r>
          </a:p>
          <a:p>
            <a:r>
              <a:rPr lang="en-GB" altLang="en-US" sz="2000"/>
              <a:t>You MUST not use I, me, we ( 1</a:t>
            </a:r>
            <a:r>
              <a:rPr lang="en-GB" altLang="en-US" sz="2000" baseline="30000"/>
              <a:t>st</a:t>
            </a:r>
            <a:r>
              <a:rPr lang="en-GB" altLang="en-US" sz="2000"/>
              <a:t> person) and  you and  yours (2</a:t>
            </a:r>
            <a:r>
              <a:rPr lang="en-GB" altLang="en-US" sz="2000" baseline="30000"/>
              <a:t>nd</a:t>
            </a:r>
            <a:r>
              <a:rPr lang="en-GB" altLang="en-US" sz="2000"/>
              <a:t> person) as these are all examples of ‘personal’ language.</a:t>
            </a:r>
          </a:p>
          <a:p>
            <a:r>
              <a:rPr lang="en-GB" altLang="en-US" sz="2000"/>
              <a:t>The report must be written from an ‘objective’ point of view not a ‘personal’ one</a:t>
            </a:r>
          </a:p>
          <a:p>
            <a:endParaRPr lang="en-GB" altLang="en-US"/>
          </a:p>
        </p:txBody>
      </p:sp>
      <p:sp>
        <p:nvSpPr>
          <p:cNvPr id="4100" name="Slide Number Placeholder 3">
            <a:extLst>
              <a:ext uri="{FF2B5EF4-FFF2-40B4-BE49-F238E27FC236}">
                <a16:creationId xmlns:a16="http://schemas.microsoft.com/office/drawing/2014/main" id="{D3A3B040-6FCD-4107-AEC5-BE865B850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52A8CEF-BCF2-4478-950E-4D2B80BB38FF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4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781EEB1C-44EB-48AD-AF2E-16CDA40EF5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Title Page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CB840F0D-4C87-44A8-B692-9044C04CD2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Title of Report</a:t>
            </a:r>
          </a:p>
          <a:p>
            <a:pPr eaLnBrk="1" hangingPunct="1"/>
            <a:r>
              <a:rPr lang="en-GB" altLang="en-US" sz="2800"/>
              <a:t>Name/Number of author</a:t>
            </a:r>
          </a:p>
          <a:p>
            <a:pPr eaLnBrk="1" hangingPunct="1"/>
            <a:r>
              <a:rPr lang="en-GB" altLang="en-US" sz="2800"/>
              <a:t>Name of Host Organisation</a:t>
            </a:r>
          </a:p>
          <a:p>
            <a:pPr eaLnBrk="1" hangingPunct="1"/>
            <a:r>
              <a:rPr lang="en-GB" altLang="en-US" sz="2800"/>
              <a:t>Date of Report Publication</a:t>
            </a:r>
          </a:p>
        </p:txBody>
      </p:sp>
      <p:sp>
        <p:nvSpPr>
          <p:cNvPr id="6148" name="Slide Number Placeholder 3">
            <a:extLst>
              <a:ext uri="{FF2B5EF4-FFF2-40B4-BE49-F238E27FC236}">
                <a16:creationId xmlns:a16="http://schemas.microsoft.com/office/drawing/2014/main" id="{BAB00508-50A4-4670-91F2-A51F9F3AB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EAC750-6190-4248-906A-77B30A313FE2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A5912D2-5BE3-448F-A3FA-5FD83EDC16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Contents Page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A658CE97-C982-4437-A42A-535F43BFDE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List of Sections and Sub-sections with Page Numbers:</a:t>
            </a:r>
          </a:p>
          <a:p>
            <a:pPr eaLnBrk="1" hangingPunct="1"/>
            <a:r>
              <a:rPr lang="en-GB" altLang="en-US" sz="2400"/>
              <a:t>Example</a:t>
            </a:r>
          </a:p>
          <a:p>
            <a:pPr eaLnBrk="1" hangingPunct="1"/>
            <a:r>
              <a:rPr lang="en-GB" altLang="en-US" sz="2400"/>
              <a:t>Content					Page No.</a:t>
            </a:r>
          </a:p>
          <a:p>
            <a:pPr eaLnBrk="1" hangingPunct="1"/>
            <a:r>
              <a:rPr lang="en-GB" altLang="en-US" sz="2400"/>
              <a:t>1.0 Introduction				1</a:t>
            </a:r>
          </a:p>
          <a:p>
            <a:pPr eaLnBrk="1" hangingPunct="1"/>
            <a:r>
              <a:rPr lang="en-GB" altLang="en-US" sz="2400"/>
              <a:t>2.0 Findings				2-6</a:t>
            </a:r>
          </a:p>
          <a:p>
            <a:pPr eaLnBrk="1" hangingPunct="1"/>
            <a:r>
              <a:rPr lang="en-GB" altLang="en-US" sz="2400"/>
              <a:t>3.0 Conclusion				7</a:t>
            </a:r>
          </a:p>
          <a:p>
            <a:pPr eaLnBrk="1" hangingPunct="1"/>
            <a:r>
              <a:rPr lang="en-GB" altLang="en-US" sz="2400"/>
              <a:t>4.0 	Options				8-10</a:t>
            </a:r>
          </a:p>
          <a:p>
            <a:pPr eaLnBrk="1" hangingPunct="1"/>
            <a:r>
              <a:rPr lang="en-GB" altLang="en-US" sz="2400"/>
              <a:t>					</a:t>
            </a: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4550F920-943E-4A23-8E79-B07341A8B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6330D7F-8B5D-44B7-9D32-EDAD40A028C8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7D04393D-A1CB-4764-B7BD-B6609460E6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1.0 Introduction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6D315F7-9C7B-40A0-BD59-FE297B0451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en-GB" altLang="en-US" sz="2000" dirty="0">
              <a:cs typeface="Times New Roman"/>
            </a:endParaRPr>
          </a:p>
          <a:p>
            <a:pPr eaLnBrk="1" hangingPunct="1"/>
            <a:r>
              <a:rPr lang="en-GB" altLang="en-US" sz="2000" dirty="0"/>
              <a:t>Purpose of Report-To provide an analysis of the current problem faced by Royal Mail by using analytical tools such as SWOT and PESTLE to gather information and offer a conclusion. </a:t>
            </a:r>
            <a:endParaRPr lang="en-GB" altLang="en-US" sz="2000" dirty="0">
              <a:cs typeface="Times New Roman"/>
            </a:endParaRPr>
          </a:p>
          <a:p>
            <a:pPr marL="0" indent="0" eaLnBrk="1" hangingPunct="1">
              <a:buNone/>
            </a:pPr>
            <a:endParaRPr lang="en-GB" altLang="en-US" sz="2000" dirty="0">
              <a:cs typeface="Times New Roman"/>
            </a:endParaRPr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236A7F22-A49E-4812-BEAC-FF948544F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EA09138-73E5-47CD-B463-555958C5C064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F60A4B80-9DCF-449C-BBFF-88BAD3BD5F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2.0 Findings</a:t>
            </a:r>
          </a:p>
        </p:txBody>
      </p:sp>
      <p:sp>
        <p:nvSpPr>
          <p:cNvPr id="10243" name="Slide Number Placeholder 3">
            <a:extLst>
              <a:ext uri="{FF2B5EF4-FFF2-40B4-BE49-F238E27FC236}">
                <a16:creationId xmlns:a16="http://schemas.microsoft.com/office/drawing/2014/main" id="{A8260EBA-1BC7-4413-86C5-351254FA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8AB6383-7FA2-489F-8714-42C3E2E7EE63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/>
          </a:p>
        </p:txBody>
      </p:sp>
      <p:sp>
        <p:nvSpPr>
          <p:cNvPr id="10244" name="Content Placeholder 2">
            <a:extLst>
              <a:ext uri="{FF2B5EF4-FFF2-40B4-BE49-F238E27FC236}">
                <a16:creationId xmlns:a16="http://schemas.microsoft.com/office/drawing/2014/main" id="{DC2C628B-012F-456E-9C5C-BA764AE1A70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2800" dirty="0"/>
              <a:t>2.1 </a:t>
            </a:r>
            <a:r>
              <a:rPr lang="en-GB" altLang="en-US" sz="2800" b="1" dirty="0"/>
              <a:t>Brief</a:t>
            </a:r>
            <a:r>
              <a:rPr lang="en-GB" altLang="en-US" sz="2800" dirty="0"/>
              <a:t> introduction to the organisation providing an </a:t>
            </a:r>
            <a:r>
              <a:rPr lang="en-GB" altLang="en-US" sz="2800" b="1" dirty="0"/>
              <a:t>overview</a:t>
            </a:r>
            <a:r>
              <a:rPr lang="en-GB" altLang="en-US" sz="2800" dirty="0"/>
              <a:t> of it’s history.</a:t>
            </a:r>
          </a:p>
          <a:p>
            <a:pPr>
              <a:defRPr/>
            </a:pPr>
            <a:endParaRPr lang="en-GB" altLang="en-US" sz="2000" dirty="0">
              <a:cs typeface="Times New Roman"/>
            </a:endParaRPr>
          </a:p>
          <a:p>
            <a:pPr>
              <a:defRPr/>
            </a:pPr>
            <a:r>
              <a:rPr lang="en-GB" altLang="en-US" sz="2000" dirty="0"/>
              <a:t>This is just a very brief background and shouldn’t take up more than 200 words. </a:t>
            </a:r>
            <a:endParaRPr lang="en-GB" altLang="en-US" sz="2800">
              <a:cs typeface="Times New Roman"/>
            </a:endParaRPr>
          </a:p>
          <a:p>
            <a:pPr marL="0" indent="0">
              <a:buFontTx/>
              <a:buNone/>
              <a:defRPr/>
            </a:pPr>
            <a:endParaRPr lang="en-GB" alt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Content Placeholder 2">
            <a:extLst>
              <a:ext uri="{FF2B5EF4-FFF2-40B4-BE49-F238E27FC236}">
                <a16:creationId xmlns:a16="http://schemas.microsoft.com/office/drawing/2014/main" id="{7F1CB416-473A-4FA1-BFE6-79F2E79A8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688" y="908050"/>
            <a:ext cx="7772400" cy="5473700"/>
          </a:xfrm>
        </p:spPr>
        <p:txBody>
          <a:bodyPr/>
          <a:lstStyle/>
          <a:p>
            <a:r>
              <a:rPr lang="en-GB" altLang="en-US" sz="2800" dirty="0"/>
              <a:t>2.2  Identify the problem currently  faced by Uber- remember to choose </a:t>
            </a:r>
            <a:r>
              <a:rPr lang="en-GB" altLang="en-US" sz="2800" b="1" dirty="0"/>
              <a:t>one major problem</a:t>
            </a:r>
            <a:r>
              <a:rPr lang="en-GB" altLang="en-US" sz="2800" dirty="0"/>
              <a:t> to investigate.</a:t>
            </a:r>
            <a:endParaRPr lang="en-GB" altLang="en-US" sz="2800" dirty="0">
              <a:cs typeface="Times New Roman"/>
            </a:endParaRPr>
          </a:p>
          <a:p>
            <a:r>
              <a:rPr lang="en-GB" altLang="en-US" sz="2800" dirty="0"/>
              <a:t>2.2.1 Description of :</a:t>
            </a:r>
            <a:endParaRPr lang="en-GB" altLang="en-US" sz="2800" dirty="0">
              <a:cs typeface="Times New Roman"/>
            </a:endParaRPr>
          </a:p>
          <a:p>
            <a:r>
              <a:rPr lang="en-GB" altLang="en-US" sz="2800" dirty="0"/>
              <a:t>Nature – </a:t>
            </a:r>
            <a:r>
              <a:rPr lang="en-GB" altLang="en-US" sz="2800" b="1" dirty="0"/>
              <a:t>What</a:t>
            </a:r>
            <a:r>
              <a:rPr lang="en-GB" altLang="en-US" sz="2800" dirty="0"/>
              <a:t> is the main problem Uber faces</a:t>
            </a:r>
            <a:endParaRPr lang="en-GB" altLang="en-US" sz="2800" dirty="0">
              <a:cs typeface="Times New Roman"/>
            </a:endParaRPr>
          </a:p>
          <a:p>
            <a:r>
              <a:rPr lang="en-GB" altLang="en-US" sz="2800" dirty="0"/>
              <a:t>Scope- What else could be contributing to this problem. How far reaching is it? </a:t>
            </a:r>
            <a:r>
              <a:rPr lang="en-GB" altLang="en-US" sz="2800" b="1" dirty="0"/>
              <a:t>Who </a:t>
            </a:r>
            <a:r>
              <a:rPr lang="en-GB" altLang="en-US" sz="2800" dirty="0"/>
              <a:t>does it affect?</a:t>
            </a:r>
            <a:endParaRPr lang="en-GB" altLang="en-US" sz="2800" dirty="0">
              <a:cs typeface="Times New Roman"/>
            </a:endParaRPr>
          </a:p>
          <a:p>
            <a:r>
              <a:rPr lang="en-GB" altLang="en-US" sz="2800" dirty="0"/>
              <a:t>Impact- </a:t>
            </a:r>
            <a:r>
              <a:rPr lang="en-GB" altLang="en-US" sz="2800" b="1" dirty="0"/>
              <a:t>How</a:t>
            </a:r>
            <a:r>
              <a:rPr lang="en-GB" altLang="en-US" sz="2800" dirty="0"/>
              <a:t> have they been affected by this problem </a:t>
            </a:r>
            <a:r>
              <a:rPr lang="en-GB" altLang="en-US" sz="2800" dirty="0" err="1"/>
              <a:t>e.g</a:t>
            </a:r>
            <a:r>
              <a:rPr lang="en-GB" altLang="en-US" sz="2800" dirty="0"/>
              <a:t> Finances, redundancies etc</a:t>
            </a:r>
            <a:endParaRPr lang="en-GB" altLang="en-US" sz="2800" dirty="0">
              <a:cs typeface="Times New Roman"/>
            </a:endParaRPr>
          </a:p>
          <a:p>
            <a:endParaRPr lang="en-GB" altLang="en-US"/>
          </a:p>
        </p:txBody>
      </p:sp>
      <p:sp>
        <p:nvSpPr>
          <p:cNvPr id="11267" name="Slide Number Placeholder 3">
            <a:extLst>
              <a:ext uri="{FF2B5EF4-FFF2-40B4-BE49-F238E27FC236}">
                <a16:creationId xmlns:a16="http://schemas.microsoft.com/office/drawing/2014/main" id="{CB4681CB-9061-472A-A2D9-C1C61BAB1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9D20B4E-50B8-412C-B787-C936A93C0D63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DFFF345A-A9D7-456A-BC58-A7C0C6224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SWOT Analysis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38EDF0E6-6948-447B-A6C8-D61990F61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2.3 SWOT Analysis- </a:t>
            </a:r>
            <a:endParaRPr lang="en-GB" altLang="en-US">
              <a:cs typeface="Times New Roman"/>
            </a:endParaRPr>
          </a:p>
          <a:p>
            <a:r>
              <a:rPr lang="en-GB" altLang="en-US" sz="2800" dirty="0"/>
              <a:t>Undertake a SWOT analysis on Uber – You can place the SWOT in the  appendices but you must discuss the findings of this SWOT in the main body of the report.</a:t>
            </a:r>
            <a:endParaRPr lang="en-GB" altLang="en-US" sz="2800" dirty="0">
              <a:cs typeface="Times New Roman"/>
            </a:endParaRPr>
          </a:p>
          <a:p>
            <a:r>
              <a:rPr lang="en-GB" altLang="en-US" sz="2800" dirty="0"/>
              <a:t>You need to identify why the organisation is faced with this problem and identify areas of the SWOT analysis that may help/hinder them to resolve this problem.</a:t>
            </a:r>
            <a:endParaRPr lang="en-GB" altLang="en-US" sz="2800" dirty="0">
              <a:cs typeface="Times New Roman"/>
            </a:endParaRP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0915BF6B-4C7C-481C-BBAB-1AB61F10C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3A1022B-4CF6-4B70-A0B1-501585C8A487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EB6AF86-EBA7-4261-962C-49E1E3EDE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PESTLE Analysis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0752399B-A50B-43A2-9CFC-B116F2261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2.4 PESTLE Analysis- Macro</a:t>
            </a:r>
            <a:endParaRPr lang="en-GB" altLang="en-US" sz="2400" dirty="0">
              <a:cs typeface="Times New Roman"/>
            </a:endParaRPr>
          </a:p>
          <a:p>
            <a:r>
              <a:rPr lang="en-GB" altLang="en-US" sz="2400" dirty="0"/>
              <a:t>Undertake a PESTLE analysis that identifies ; Political etc changes that have had or are having an impact on Uber as an organisation.</a:t>
            </a:r>
            <a:endParaRPr lang="en-GB" altLang="en-US" sz="2400" dirty="0">
              <a:cs typeface="Times New Roman"/>
            </a:endParaRPr>
          </a:p>
          <a:p>
            <a:r>
              <a:rPr lang="en-GB" altLang="en-US" sz="2400" dirty="0"/>
              <a:t>You can place the PESTLE in the appendices but you must describe and discuss the impact within the main body of the findings.</a:t>
            </a:r>
            <a:endParaRPr lang="en-GB" altLang="en-US" sz="2400" dirty="0">
              <a:cs typeface="Times New Roman"/>
            </a:endParaRPr>
          </a:p>
          <a:p>
            <a:pPr marL="0" indent="0">
              <a:buNone/>
            </a:pPr>
            <a:endParaRPr lang="en-GB" altLang="en-US" sz="2400" dirty="0">
              <a:cs typeface="Times New Roman"/>
            </a:endParaRPr>
          </a:p>
          <a:p>
            <a:endParaRPr lang="en-GB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B595CB60-150C-46CC-A95E-33C2C3616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51D83FD-697E-47A4-BC2B-AE7E04738D58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Content Placeholder 2">
            <a:extLst>
              <a:ext uri="{FF2B5EF4-FFF2-40B4-BE49-F238E27FC236}">
                <a16:creationId xmlns:a16="http://schemas.microsoft.com/office/drawing/2014/main" id="{CE54AF1A-27BA-402A-91F1-FB57E75B79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Remember to support your analysis with academic references- do not include definitions of SWOT etc.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4339" name="Slide Number Placeholder 3">
            <a:extLst>
              <a:ext uri="{FF2B5EF4-FFF2-40B4-BE49-F238E27FC236}">
                <a16:creationId xmlns:a16="http://schemas.microsoft.com/office/drawing/2014/main" id="{85CE3320-1A4A-4044-8AFF-33C766922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892FCEF-519E-47AA-944B-D8234BA3697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AA72FC2A-68A6-4E77-A20A-D73237E496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/>
              <a:t>3.0 Conclusion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5A21B45F-25E2-4A61-956C-7CA05D0418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800" y="1571625"/>
            <a:ext cx="7772400" cy="5072063"/>
          </a:xfrm>
        </p:spPr>
        <p:txBody>
          <a:bodyPr/>
          <a:lstStyle/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3.2 Based on your analysis undertaken using nature, scope, impact,  SWOT etc highlight the main areas of concern to the organisation.</a:t>
            </a:r>
          </a:p>
          <a:p>
            <a:pPr eaLnBrk="1" hangingPunct="1"/>
            <a:r>
              <a:rPr lang="en-GB" altLang="en-US" sz="2400"/>
              <a:t>(Remember do not introduce any new material into this section of the report).</a:t>
            </a:r>
          </a:p>
          <a:p>
            <a:pPr eaLnBrk="1" hangingPunct="1"/>
            <a:endParaRPr lang="en-GB" altLang="en-US" sz="2400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6009E65E-0BDE-4E7E-834D-74FD39504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B8A5419-B6BE-4FBD-9617-2354D282EA82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12A80B2-6CB1-4C2A-AC46-F3DD106A62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6.0 Appendices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998E9256-FBB0-4669-BF59-3CC974767E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6.0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Should include relevant supporting information-e.g. SWOT on Uber and PESTLE.</a:t>
            </a: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6A06CA33-8DBA-4D9C-9F5E-8BAE45473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11FB53-4FB4-4F4A-8E68-88ED3EAE455A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CA0C59BF-A573-44F8-8AAF-E75C66E44E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8.0 Reference List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BC4E3D8-A37C-40FA-AA81-53A3D03B68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571625"/>
            <a:ext cx="7772400" cy="45243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/>
              <a:t>8.0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/>
              <a:t>Students should reference  direct quotations and material taken from other sources.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Please following the referencing presentation slides on the Problem Solving page moodle page for support.</a:t>
            </a: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B4A532B7-1EDD-479B-8187-D437E852A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B83B39A-11EB-4ED1-8DF5-8EFCEFDE62EF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1" ma:contentTypeDescription="Create a new document." ma:contentTypeScope="" ma:versionID="e2e81eb36bf243fa95089a6152957dcd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c81c139d1c5ed8f68d1a6a68d4322259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A50D2F6-397D-4FF0-9313-D5F9FD77E2F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1E52656-161D-4DBF-8CE8-A9B9A3782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677</TotalTime>
  <Words>826</Words>
  <Application>Microsoft Office PowerPoint</Application>
  <PresentationFormat>On-screen Show (4:3)</PresentationFormat>
  <Paragraphs>113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Default Design</vt:lpstr>
      <vt:lpstr>Report Writing</vt:lpstr>
      <vt:lpstr>Title Page</vt:lpstr>
      <vt:lpstr>Contents Page</vt:lpstr>
      <vt:lpstr>1.0 Introduction</vt:lpstr>
      <vt:lpstr>2.0 Findings</vt:lpstr>
      <vt:lpstr>PowerPoint Presentation</vt:lpstr>
      <vt:lpstr>SWOT Analysis</vt:lpstr>
      <vt:lpstr>PESTLE Analysis</vt:lpstr>
      <vt:lpstr>PowerPoint Presentation</vt:lpstr>
      <vt:lpstr>3.0 Conclusion</vt:lpstr>
      <vt:lpstr>6.0 Appendices </vt:lpstr>
      <vt:lpstr>8.0 Reference List</vt:lpstr>
    </vt:vector>
  </TitlesOfParts>
  <Company>Merthyr Tydfil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mheffernan</dc:creator>
  <cp:lastModifiedBy>Laura James</cp:lastModifiedBy>
  <cp:revision>120</cp:revision>
  <cp:lastPrinted>2018-06-18T07:26:23Z</cp:lastPrinted>
  <dcterms:created xsi:type="dcterms:W3CDTF">2004-11-08T10:18:39Z</dcterms:created>
  <dcterms:modified xsi:type="dcterms:W3CDTF">2021-01-26T14:15:22Z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