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5" r:id="rId5"/>
    <p:sldMasterId id="2147483930" r:id="rId6"/>
  </p:sldMasterIdLst>
  <p:notesMasterIdLst>
    <p:notesMasterId r:id="rId54"/>
  </p:notesMasterIdLst>
  <p:handoutMasterIdLst>
    <p:handoutMasterId r:id="rId55"/>
  </p:handoutMasterIdLst>
  <p:sldIdLst>
    <p:sldId id="696" r:id="rId7"/>
    <p:sldId id="712" r:id="rId8"/>
    <p:sldId id="698" r:id="rId9"/>
    <p:sldId id="699" r:id="rId10"/>
    <p:sldId id="700" r:id="rId11"/>
    <p:sldId id="701" r:id="rId12"/>
    <p:sldId id="702" r:id="rId13"/>
    <p:sldId id="704" r:id="rId14"/>
    <p:sldId id="713" r:id="rId15"/>
    <p:sldId id="705" r:id="rId16"/>
    <p:sldId id="706" r:id="rId17"/>
    <p:sldId id="707" r:id="rId18"/>
    <p:sldId id="708" r:id="rId19"/>
    <p:sldId id="709" r:id="rId20"/>
    <p:sldId id="695" r:id="rId21"/>
    <p:sldId id="260" r:id="rId22"/>
    <p:sldId id="274" r:id="rId23"/>
    <p:sldId id="275" r:id="rId24"/>
    <p:sldId id="277" r:id="rId25"/>
    <p:sldId id="278" r:id="rId26"/>
    <p:sldId id="280" r:id="rId27"/>
    <p:sldId id="282" r:id="rId28"/>
    <p:sldId id="281" r:id="rId29"/>
    <p:sldId id="283" r:id="rId30"/>
    <p:sldId id="285" r:id="rId31"/>
    <p:sldId id="284" r:id="rId32"/>
    <p:sldId id="286" r:id="rId33"/>
    <p:sldId id="288" r:id="rId34"/>
    <p:sldId id="287" r:id="rId35"/>
    <p:sldId id="291" r:id="rId36"/>
    <p:sldId id="293" r:id="rId37"/>
    <p:sldId id="294" r:id="rId38"/>
    <p:sldId id="295" r:id="rId39"/>
    <p:sldId id="296" r:id="rId40"/>
    <p:sldId id="297" r:id="rId41"/>
    <p:sldId id="327" r:id="rId42"/>
    <p:sldId id="328" r:id="rId43"/>
    <p:sldId id="345" r:id="rId44"/>
    <p:sldId id="346" r:id="rId45"/>
    <p:sldId id="347" r:id="rId46"/>
    <p:sldId id="329" r:id="rId47"/>
    <p:sldId id="330" r:id="rId48"/>
    <p:sldId id="349" r:id="rId49"/>
    <p:sldId id="348" r:id="rId50"/>
    <p:sldId id="350" r:id="rId51"/>
    <p:sldId id="331" r:id="rId52"/>
    <p:sldId id="344" r:id="rId53"/>
  </p:sldIdLst>
  <p:sldSz cx="12192000" cy="6858000"/>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C09B42-391A-47EA-A3F5-55BFA036D7A2}" v="2" dt="2024-09-24T13:01:44.2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666" autoAdjust="0"/>
    <p:restoredTop sz="86383"/>
  </p:normalViewPr>
  <p:slideViewPr>
    <p:cSldViewPr snapToGrid="0">
      <p:cViewPr varScale="1">
        <p:scale>
          <a:sx n="93" d="100"/>
          <a:sy n="93" d="100"/>
        </p:scale>
        <p:origin x="90" y="57"/>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064" y="144"/>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handoutMaster" Target="handoutMasters/handoutMaster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viewProps" Target="viewProps.xml"/><Relationship Id="rId5" Type="http://schemas.openxmlformats.org/officeDocument/2006/relationships/slideMaster" Target="slideMasters/slideMaster1.xml"/><Relationship Id="rId61" Type="http://schemas.microsoft.com/office/2016/11/relationships/changesInfo" Target="changesInfos/changesInfo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commentAuthors" Target="commentAuthor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notesMaster" Target="notesMasters/notesMaster1.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presProps" Target="pres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ableStyles" Target="tableStyles.xml"/><Relationship Id="rId4" Type="http://schemas.openxmlformats.org/officeDocument/2006/relationships/customXml" Target="../customXml/item4.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72C09B42-391A-47EA-A3F5-55BFA036D7A2}"/>
    <pc:docChg chg="custSel addSld delSld modSld">
      <pc:chgData name="David Holley" userId="45123e1e-ac21-4ee3-b53e-8d97b4b34e1e" providerId="ADAL" clId="{72C09B42-391A-47EA-A3F5-55BFA036D7A2}" dt="2024-09-25T07:45:15.930" v="28" actId="20577"/>
      <pc:docMkLst>
        <pc:docMk/>
      </pc:docMkLst>
      <pc:sldChg chg="del">
        <pc:chgData name="David Holley" userId="45123e1e-ac21-4ee3-b53e-8d97b4b34e1e" providerId="ADAL" clId="{72C09B42-391A-47EA-A3F5-55BFA036D7A2}" dt="2024-09-24T13:01:46.505" v="22" actId="47"/>
        <pc:sldMkLst>
          <pc:docMk/>
          <pc:sldMk cId="1150638985" sldId="697"/>
        </pc:sldMkLst>
      </pc:sldChg>
      <pc:sldChg chg="modSp add mod">
        <pc:chgData name="David Holley" userId="45123e1e-ac21-4ee3-b53e-8d97b4b34e1e" providerId="ADAL" clId="{72C09B42-391A-47EA-A3F5-55BFA036D7A2}" dt="2024-09-25T07:45:15.930" v="28" actId="20577"/>
        <pc:sldMkLst>
          <pc:docMk/>
          <pc:sldMk cId="1538856743" sldId="712"/>
        </pc:sldMkLst>
        <pc:spChg chg="mod">
          <ac:chgData name="David Holley" userId="45123e1e-ac21-4ee3-b53e-8d97b4b34e1e" providerId="ADAL" clId="{72C09B42-391A-47EA-A3F5-55BFA036D7A2}" dt="2024-09-25T07:45:15.930" v="28" actId="20577"/>
          <ac:spMkLst>
            <pc:docMk/>
            <pc:sldMk cId="1538856743" sldId="712"/>
            <ac:spMk id="6146" creationId="{00000000-0000-0000-0000-000000000000}"/>
          </ac:spMkLst>
        </pc:spChg>
      </pc:sldChg>
      <pc:sldChg chg="delSp modSp add mod delAnim">
        <pc:chgData name="David Holley" userId="45123e1e-ac21-4ee3-b53e-8d97b4b34e1e" providerId="ADAL" clId="{72C09B42-391A-47EA-A3F5-55BFA036D7A2}" dt="2024-09-16T10:58:53.764" v="20" actId="14100"/>
        <pc:sldMkLst>
          <pc:docMk/>
          <pc:sldMk cId="267451598" sldId="713"/>
        </pc:sldMkLst>
        <pc:spChg chg="del">
          <ac:chgData name="David Holley" userId="45123e1e-ac21-4ee3-b53e-8d97b4b34e1e" providerId="ADAL" clId="{72C09B42-391A-47EA-A3F5-55BFA036D7A2}" dt="2024-09-16T10:58:38.228" v="17" actId="478"/>
          <ac:spMkLst>
            <pc:docMk/>
            <pc:sldMk cId="267451598" sldId="713"/>
            <ac:spMk id="3" creationId="{8878D7C8-66EF-2B84-4A3B-B6B43007273E}"/>
          </ac:spMkLst>
        </pc:spChg>
        <pc:spChg chg="del">
          <ac:chgData name="David Holley" userId="45123e1e-ac21-4ee3-b53e-8d97b4b34e1e" providerId="ADAL" clId="{72C09B42-391A-47EA-A3F5-55BFA036D7A2}" dt="2024-09-16T10:58:33.556" v="15" actId="478"/>
          <ac:spMkLst>
            <pc:docMk/>
            <pc:sldMk cId="267451598" sldId="713"/>
            <ac:spMk id="4" creationId="{EF9A6163-2499-B941-DDBB-34B64DBF7C58}"/>
          </ac:spMkLst>
        </pc:spChg>
        <pc:spChg chg="del">
          <ac:chgData name="David Holley" userId="45123e1e-ac21-4ee3-b53e-8d97b4b34e1e" providerId="ADAL" clId="{72C09B42-391A-47EA-A3F5-55BFA036D7A2}" dt="2024-09-16T10:58:24.252" v="12" actId="478"/>
          <ac:spMkLst>
            <pc:docMk/>
            <pc:sldMk cId="267451598" sldId="713"/>
            <ac:spMk id="6" creationId="{95728D64-32FD-491E-84B0-2193A1FF1922}"/>
          </ac:spMkLst>
        </pc:spChg>
        <pc:spChg chg="mod">
          <ac:chgData name="David Holley" userId="45123e1e-ac21-4ee3-b53e-8d97b4b34e1e" providerId="ADAL" clId="{72C09B42-391A-47EA-A3F5-55BFA036D7A2}" dt="2024-09-16T10:56:56.368" v="8" actId="20577"/>
          <ac:spMkLst>
            <pc:docMk/>
            <pc:sldMk cId="267451598" sldId="713"/>
            <ac:spMk id="7" creationId="{A3DD482A-6B80-43F7-B657-FD4068E243A7}"/>
          </ac:spMkLst>
        </pc:spChg>
        <pc:spChg chg="del">
          <ac:chgData name="David Holley" userId="45123e1e-ac21-4ee3-b53e-8d97b4b34e1e" providerId="ADAL" clId="{72C09B42-391A-47EA-A3F5-55BFA036D7A2}" dt="2024-09-16T10:58:17.339" v="10" actId="478"/>
          <ac:spMkLst>
            <pc:docMk/>
            <pc:sldMk cId="267451598" sldId="713"/>
            <ac:spMk id="8" creationId="{16512074-7606-4D23-8136-1CAB27088C83}"/>
          </ac:spMkLst>
        </pc:spChg>
        <pc:spChg chg="del">
          <ac:chgData name="David Holley" userId="45123e1e-ac21-4ee3-b53e-8d97b4b34e1e" providerId="ADAL" clId="{72C09B42-391A-47EA-A3F5-55BFA036D7A2}" dt="2024-09-16T10:58:13.471" v="9" actId="478"/>
          <ac:spMkLst>
            <pc:docMk/>
            <pc:sldMk cId="267451598" sldId="713"/>
            <ac:spMk id="10" creationId="{01D549F6-08AE-470F-8034-D5494CC33762}"/>
          </ac:spMkLst>
        </pc:spChg>
        <pc:spChg chg="mod">
          <ac:chgData name="David Holley" userId="45123e1e-ac21-4ee3-b53e-8d97b4b34e1e" providerId="ADAL" clId="{72C09B42-391A-47EA-A3F5-55BFA036D7A2}" dt="2024-09-16T10:58:53.764" v="20" actId="14100"/>
          <ac:spMkLst>
            <pc:docMk/>
            <pc:sldMk cId="267451598" sldId="713"/>
            <ac:spMk id="12" creationId="{D2B808E6-C2B6-4BEC-975C-6C3606D82554}"/>
          </ac:spMkLst>
        </pc:spChg>
        <pc:spChg chg="del mod">
          <ac:chgData name="David Holley" userId="45123e1e-ac21-4ee3-b53e-8d97b4b34e1e" providerId="ADAL" clId="{72C09B42-391A-47EA-A3F5-55BFA036D7A2}" dt="2024-09-16T10:56:35.957" v="2" actId="478"/>
          <ac:spMkLst>
            <pc:docMk/>
            <pc:sldMk cId="267451598" sldId="713"/>
            <ac:spMk id="15" creationId="{3095E498-032C-45CF-829D-9415D2749A45}"/>
          </ac:spMkLst>
        </pc:spChg>
        <pc:spChg chg="del">
          <ac:chgData name="David Holley" userId="45123e1e-ac21-4ee3-b53e-8d97b4b34e1e" providerId="ADAL" clId="{72C09B42-391A-47EA-A3F5-55BFA036D7A2}" dt="2024-09-16T10:56:37.580" v="3" actId="478"/>
          <ac:spMkLst>
            <pc:docMk/>
            <pc:sldMk cId="267451598" sldId="713"/>
            <ac:spMk id="16" creationId="{8BBCFB90-1AFE-42DA-A27A-5EEAE843DF9A}"/>
          </ac:spMkLst>
        </pc:spChg>
        <pc:spChg chg="del">
          <ac:chgData name="David Holley" userId="45123e1e-ac21-4ee3-b53e-8d97b4b34e1e" providerId="ADAL" clId="{72C09B42-391A-47EA-A3F5-55BFA036D7A2}" dt="2024-09-16T10:56:39.052" v="4" actId="478"/>
          <ac:spMkLst>
            <pc:docMk/>
            <pc:sldMk cId="267451598" sldId="713"/>
            <ac:spMk id="17" creationId="{ECE2CEF0-D6EA-4EE4-A696-E0500F92B255}"/>
          </ac:spMkLst>
        </pc:spChg>
        <pc:spChg chg="del">
          <ac:chgData name="David Holley" userId="45123e1e-ac21-4ee3-b53e-8d97b4b34e1e" providerId="ADAL" clId="{72C09B42-391A-47EA-A3F5-55BFA036D7A2}" dt="2024-09-16T10:58:35.819" v="16" actId="478"/>
          <ac:spMkLst>
            <pc:docMk/>
            <pc:sldMk cId="267451598" sldId="713"/>
            <ac:spMk id="18" creationId="{0F71E16F-42F0-05F9-5406-1704613C60EA}"/>
          </ac:spMkLst>
        </pc:spChg>
        <pc:spChg chg="del">
          <ac:chgData name="David Holley" userId="45123e1e-ac21-4ee3-b53e-8d97b4b34e1e" providerId="ADAL" clId="{72C09B42-391A-47EA-A3F5-55BFA036D7A2}" dt="2024-09-16T10:56:40.804" v="5" actId="478"/>
          <ac:spMkLst>
            <pc:docMk/>
            <pc:sldMk cId="267451598" sldId="713"/>
            <ac:spMk id="19" creationId="{0549CA3B-4EA9-44CD-94DC-270B49895C07}"/>
          </ac:spMkLst>
        </pc:spChg>
        <pc:spChg chg="del">
          <ac:chgData name="David Holley" userId="45123e1e-ac21-4ee3-b53e-8d97b4b34e1e" providerId="ADAL" clId="{72C09B42-391A-47EA-A3F5-55BFA036D7A2}" dt="2024-09-16T10:56:42.860" v="6" actId="478"/>
          <ac:spMkLst>
            <pc:docMk/>
            <pc:sldMk cId="267451598" sldId="713"/>
            <ac:spMk id="20" creationId="{21C7925A-B319-418E-8F85-7EA6EBF4DF60}"/>
          </ac:spMkLst>
        </pc:spChg>
        <pc:spChg chg="del">
          <ac:chgData name="David Holley" userId="45123e1e-ac21-4ee3-b53e-8d97b4b34e1e" providerId="ADAL" clId="{72C09B42-391A-47EA-A3F5-55BFA036D7A2}" dt="2024-09-16T10:58:28.837" v="13" actId="478"/>
          <ac:spMkLst>
            <pc:docMk/>
            <pc:sldMk cId="267451598" sldId="713"/>
            <ac:spMk id="21" creationId="{9CE0CA56-12B6-D81B-5DE5-FC6DA86C01F7}"/>
          </ac:spMkLst>
        </pc:spChg>
        <pc:spChg chg="del">
          <ac:chgData name="David Holley" userId="45123e1e-ac21-4ee3-b53e-8d97b4b34e1e" providerId="ADAL" clId="{72C09B42-391A-47EA-A3F5-55BFA036D7A2}" dt="2024-09-16T10:58:21.539" v="11" actId="478"/>
          <ac:spMkLst>
            <pc:docMk/>
            <pc:sldMk cId="267451598" sldId="713"/>
            <ac:spMk id="24" creationId="{C05C82CD-F4B9-A978-F011-46F793068246}"/>
          </ac:spMkLst>
        </pc:spChg>
        <pc:spChg chg="mod">
          <ac:chgData name="David Holley" userId="45123e1e-ac21-4ee3-b53e-8d97b4b34e1e" providerId="ADAL" clId="{72C09B42-391A-47EA-A3F5-55BFA036D7A2}" dt="2024-09-16T10:58:44.371" v="18" actId="1076"/>
          <ac:spMkLst>
            <pc:docMk/>
            <pc:sldMk cId="267451598" sldId="713"/>
            <ac:spMk id="25" creationId="{DFF37B40-F245-3047-0E34-ADA9BFBF847F}"/>
          </ac:spMkLst>
        </pc:spChg>
      </pc:sldChg>
    </pc:docChg>
  </pc:docChgLst>
  <pc:docChgLst>
    <pc:chgData name="David Holley" userId="45123e1e-ac21-4ee3-b53e-8d97b4b34e1e" providerId="ADAL" clId="{243EA1C2-C3E2-49DF-8764-010CD8B7E35E}"/>
    <pc:docChg chg="custSel modSld">
      <pc:chgData name="David Holley" userId="45123e1e-ac21-4ee3-b53e-8d97b4b34e1e" providerId="ADAL" clId="{243EA1C2-C3E2-49DF-8764-010CD8B7E35E}" dt="2023-10-09T10:14:18.174" v="87" actId="20577"/>
      <pc:docMkLst>
        <pc:docMk/>
      </pc:docMkLst>
      <pc:sldChg chg="modSp mod">
        <pc:chgData name="David Holley" userId="45123e1e-ac21-4ee3-b53e-8d97b4b34e1e" providerId="ADAL" clId="{243EA1C2-C3E2-49DF-8764-010CD8B7E35E}" dt="2023-10-09T10:14:18.174" v="87" actId="20577"/>
        <pc:sldMkLst>
          <pc:docMk/>
          <pc:sldMk cId="1349743419" sldId="284"/>
        </pc:sldMkLst>
        <pc:spChg chg="mod">
          <ac:chgData name="David Holley" userId="45123e1e-ac21-4ee3-b53e-8d97b4b34e1e" providerId="ADAL" clId="{243EA1C2-C3E2-49DF-8764-010CD8B7E35E}" dt="2023-10-09T10:14:18.174" v="87" actId="20577"/>
          <ac:spMkLst>
            <pc:docMk/>
            <pc:sldMk cId="1349743419" sldId="284"/>
            <ac:spMk id="4" creationId="{00000000-0000-0000-0000-000000000000}"/>
          </ac:spMkLst>
        </pc:spChg>
      </pc:sldChg>
      <pc:sldChg chg="addSp delSp modSp mod">
        <pc:chgData name="David Holley" userId="45123e1e-ac21-4ee3-b53e-8d97b4b34e1e" providerId="ADAL" clId="{243EA1C2-C3E2-49DF-8764-010CD8B7E35E}" dt="2023-09-25T18:38:57.493" v="44" actId="207"/>
        <pc:sldMkLst>
          <pc:docMk/>
          <pc:sldMk cId="1203617736" sldId="296"/>
        </pc:sldMkLst>
        <pc:spChg chg="mod">
          <ac:chgData name="David Holley" userId="45123e1e-ac21-4ee3-b53e-8d97b4b34e1e" providerId="ADAL" clId="{243EA1C2-C3E2-49DF-8764-010CD8B7E35E}" dt="2023-09-25T18:38:57.493" v="44" actId="207"/>
          <ac:spMkLst>
            <pc:docMk/>
            <pc:sldMk cId="1203617736" sldId="296"/>
            <ac:spMk id="3" creationId="{00000000-0000-0000-0000-000000000000}"/>
          </ac:spMkLst>
        </pc:spChg>
        <pc:spChg chg="del">
          <ac:chgData name="David Holley" userId="45123e1e-ac21-4ee3-b53e-8d97b4b34e1e" providerId="ADAL" clId="{243EA1C2-C3E2-49DF-8764-010CD8B7E35E}" dt="2023-09-25T18:38:41.077" v="40" actId="478"/>
          <ac:spMkLst>
            <pc:docMk/>
            <pc:sldMk cId="1203617736" sldId="296"/>
            <ac:spMk id="4" creationId="{00000000-0000-0000-0000-000000000000}"/>
          </ac:spMkLst>
        </pc:spChg>
        <pc:spChg chg="mod">
          <ac:chgData name="David Holley" userId="45123e1e-ac21-4ee3-b53e-8d97b4b34e1e" providerId="ADAL" clId="{243EA1C2-C3E2-49DF-8764-010CD8B7E35E}" dt="2023-09-25T18:38:21.101" v="38" actId="207"/>
          <ac:spMkLst>
            <pc:docMk/>
            <pc:sldMk cId="1203617736" sldId="296"/>
            <ac:spMk id="5" creationId="{D5C5C26C-91C5-E24D-9463-A0BD3A3BF892}"/>
          </ac:spMkLst>
        </pc:spChg>
        <pc:spChg chg="add mod">
          <ac:chgData name="David Holley" userId="45123e1e-ac21-4ee3-b53e-8d97b4b34e1e" providerId="ADAL" clId="{243EA1C2-C3E2-49DF-8764-010CD8B7E35E}" dt="2023-09-25T18:37:44.197" v="34" actId="571"/>
          <ac:spMkLst>
            <pc:docMk/>
            <pc:sldMk cId="1203617736" sldId="296"/>
            <ac:spMk id="7" creationId="{48396D07-EB1D-813D-E597-CE1313B44F6E}"/>
          </ac:spMkLst>
        </pc:spChg>
      </pc:sldChg>
      <pc:sldChg chg="modSp mod">
        <pc:chgData name="David Holley" userId="45123e1e-ac21-4ee3-b53e-8d97b4b34e1e" providerId="ADAL" clId="{243EA1C2-C3E2-49DF-8764-010CD8B7E35E}" dt="2023-09-25T18:41:03.544" v="47" actId="1076"/>
        <pc:sldMkLst>
          <pc:docMk/>
          <pc:sldMk cId="2814958350" sldId="329"/>
        </pc:sldMkLst>
        <pc:spChg chg="mod">
          <ac:chgData name="David Holley" userId="45123e1e-ac21-4ee3-b53e-8d97b4b34e1e" providerId="ADAL" clId="{243EA1C2-C3E2-49DF-8764-010CD8B7E35E}" dt="2023-09-25T18:41:03.544" v="47" actId="1076"/>
          <ac:spMkLst>
            <pc:docMk/>
            <pc:sldMk cId="2814958350" sldId="329"/>
            <ac:spMk id="2" creationId="{00000000-0000-0000-0000-000000000000}"/>
          </ac:spMkLst>
        </pc:spChg>
      </pc:sldChg>
      <pc:sldChg chg="modSp mod">
        <pc:chgData name="David Holley" userId="45123e1e-ac21-4ee3-b53e-8d97b4b34e1e" providerId="ADAL" clId="{243EA1C2-C3E2-49DF-8764-010CD8B7E35E}" dt="2023-09-25T18:40:35.401" v="45" actId="207"/>
        <pc:sldMkLst>
          <pc:docMk/>
          <pc:sldMk cId="1347360344" sldId="345"/>
        </pc:sldMkLst>
        <pc:spChg chg="mod">
          <ac:chgData name="David Holley" userId="45123e1e-ac21-4ee3-b53e-8d97b4b34e1e" providerId="ADAL" clId="{243EA1C2-C3E2-49DF-8764-010CD8B7E35E}" dt="2023-09-25T18:40:35.401" v="45" actId="207"/>
          <ac:spMkLst>
            <pc:docMk/>
            <pc:sldMk cId="1347360344" sldId="345"/>
            <ac:spMk id="71691" creationId="{00000000-0000-0000-0000-000000000000}"/>
          </ac:spMkLst>
        </pc:spChg>
      </pc:sldChg>
      <pc:sldChg chg="modSp mod">
        <pc:chgData name="David Holley" userId="45123e1e-ac21-4ee3-b53e-8d97b4b34e1e" providerId="ADAL" clId="{243EA1C2-C3E2-49DF-8764-010CD8B7E35E}" dt="2023-09-25T18:40:50.322" v="46" actId="207"/>
        <pc:sldMkLst>
          <pc:docMk/>
          <pc:sldMk cId="3951376514" sldId="346"/>
        </pc:sldMkLst>
        <pc:spChg chg="mod">
          <ac:chgData name="David Holley" userId="45123e1e-ac21-4ee3-b53e-8d97b4b34e1e" providerId="ADAL" clId="{243EA1C2-C3E2-49DF-8764-010CD8B7E35E}" dt="2023-09-25T18:40:50.322" v="46" actId="207"/>
          <ac:spMkLst>
            <pc:docMk/>
            <pc:sldMk cId="3951376514" sldId="346"/>
            <ac:spMk id="73736" creationId="{00000000-0000-0000-0000-000000000000}"/>
          </ac:spMkLst>
        </pc:spChg>
      </pc:sldChg>
      <pc:sldChg chg="modSp mod">
        <pc:chgData name="David Holley" userId="45123e1e-ac21-4ee3-b53e-8d97b4b34e1e" providerId="ADAL" clId="{243EA1C2-C3E2-49DF-8764-010CD8B7E35E}" dt="2023-09-25T18:31:58.156" v="1" actId="207"/>
        <pc:sldMkLst>
          <pc:docMk/>
          <pc:sldMk cId="2947770257" sldId="700"/>
        </pc:sldMkLst>
        <pc:graphicFrameChg chg="modGraphic">
          <ac:chgData name="David Holley" userId="45123e1e-ac21-4ee3-b53e-8d97b4b34e1e" providerId="ADAL" clId="{243EA1C2-C3E2-49DF-8764-010CD8B7E35E}" dt="2023-09-25T18:31:58.156" v="1" actId="207"/>
          <ac:graphicFrameMkLst>
            <pc:docMk/>
            <pc:sldMk cId="2947770257" sldId="700"/>
            <ac:graphicFrameMk id="6" creationId="{00000000-0000-0000-0000-000000000000}"/>
          </ac:graphicFrameMkLst>
        </pc:graphicFrameChg>
      </pc:sldChg>
      <pc:sldChg chg="addSp modSp mod modAnim">
        <pc:chgData name="David Holley" userId="45123e1e-ac21-4ee3-b53e-8d97b4b34e1e" providerId="ADAL" clId="{243EA1C2-C3E2-49DF-8764-010CD8B7E35E}" dt="2023-09-25T18:34:43.893" v="27"/>
        <pc:sldMkLst>
          <pc:docMk/>
          <pc:sldMk cId="3497669703" sldId="705"/>
        </pc:sldMkLst>
        <pc:spChg chg="mod">
          <ac:chgData name="David Holley" userId="45123e1e-ac21-4ee3-b53e-8d97b4b34e1e" providerId="ADAL" clId="{243EA1C2-C3E2-49DF-8764-010CD8B7E35E}" dt="2023-09-25T18:32:53.384" v="2" actId="1076"/>
          <ac:spMkLst>
            <pc:docMk/>
            <pc:sldMk cId="3497669703" sldId="705"/>
            <ac:spMk id="3" creationId="{58CB8576-4A14-4393-9C5D-1867B59A8724}"/>
          </ac:spMkLst>
        </pc:spChg>
        <pc:spChg chg="add mod ord">
          <ac:chgData name="David Holley" userId="45123e1e-ac21-4ee3-b53e-8d97b4b34e1e" providerId="ADAL" clId="{243EA1C2-C3E2-49DF-8764-010CD8B7E35E}" dt="2023-09-25T18:33:12.608" v="5" actId="167"/>
          <ac:spMkLst>
            <pc:docMk/>
            <pc:sldMk cId="3497669703" sldId="705"/>
            <ac:spMk id="4" creationId="{204F47A5-3C7E-6263-2A75-31B12400AE61}"/>
          </ac:spMkLst>
        </pc:spChg>
        <pc:spChg chg="add mod">
          <ac:chgData name="David Holley" userId="45123e1e-ac21-4ee3-b53e-8d97b4b34e1e" providerId="ADAL" clId="{243EA1C2-C3E2-49DF-8764-010CD8B7E35E}" dt="2023-09-25T18:34:15.470" v="21" actId="14100"/>
          <ac:spMkLst>
            <pc:docMk/>
            <pc:sldMk cId="3497669703" sldId="705"/>
            <ac:spMk id="5" creationId="{32105713-D437-A507-6955-F7FE8898B3C9}"/>
          </ac:spMkLst>
        </pc:spChg>
      </pc:sldChg>
      <pc:sldChg chg="modSp mod">
        <pc:chgData name="David Holley" userId="45123e1e-ac21-4ee3-b53e-8d97b4b34e1e" providerId="ADAL" clId="{243EA1C2-C3E2-49DF-8764-010CD8B7E35E}" dt="2023-09-25T18:35:38.285" v="31" actId="20577"/>
        <pc:sldMkLst>
          <pc:docMk/>
          <pc:sldMk cId="594334416" sldId="709"/>
        </pc:sldMkLst>
        <pc:spChg chg="mod">
          <ac:chgData name="David Holley" userId="45123e1e-ac21-4ee3-b53e-8d97b4b34e1e" providerId="ADAL" clId="{243EA1C2-C3E2-49DF-8764-010CD8B7E35E}" dt="2023-09-25T18:35:38.285" v="31" actId="20577"/>
          <ac:spMkLst>
            <pc:docMk/>
            <pc:sldMk cId="594334416" sldId="709"/>
            <ac:spMk id="3" creationId="{AA979ECD-10AC-4B62-944A-FDE80DA83280}"/>
          </ac:spMkLst>
        </pc:spChg>
      </pc:sldChg>
    </pc:docChg>
  </pc:docChgLst>
  <pc:docChgLst>
    <pc:chgData name="David Holley" userId="45123e1e-ac21-4ee3-b53e-8d97b4b34e1e" providerId="ADAL" clId="{F8EBA4DD-925B-40E9-BA95-0DCB89184DE6}"/>
    <pc:docChg chg="modSld">
      <pc:chgData name="David Holley" userId="45123e1e-ac21-4ee3-b53e-8d97b4b34e1e" providerId="ADAL" clId="{F8EBA4DD-925B-40E9-BA95-0DCB89184DE6}" dt="2023-10-11T10:03:35.172" v="35"/>
      <pc:docMkLst>
        <pc:docMk/>
      </pc:docMkLst>
      <pc:sldChg chg="addSp modSp mod modAnim">
        <pc:chgData name="David Holley" userId="45123e1e-ac21-4ee3-b53e-8d97b4b34e1e" providerId="ADAL" clId="{F8EBA4DD-925B-40E9-BA95-0DCB89184DE6}" dt="2023-10-11T10:02:45.365" v="34" actId="1076"/>
        <pc:sldMkLst>
          <pc:docMk/>
          <pc:sldMk cId="2620032906" sldId="704"/>
        </pc:sldMkLst>
        <pc:spChg chg="mod">
          <ac:chgData name="David Holley" userId="45123e1e-ac21-4ee3-b53e-8d97b4b34e1e" providerId="ADAL" clId="{F8EBA4DD-925B-40E9-BA95-0DCB89184DE6}" dt="2023-10-11T10:02:45.365" v="34" actId="1076"/>
          <ac:spMkLst>
            <pc:docMk/>
            <pc:sldMk cId="2620032906" sldId="704"/>
            <ac:spMk id="2" creationId="{D47C03A1-56D8-4766-8CB7-62D61E4CBB07}"/>
          </ac:spMkLst>
        </pc:spChg>
        <pc:spChg chg="add mod">
          <ac:chgData name="David Holley" userId="45123e1e-ac21-4ee3-b53e-8d97b4b34e1e" providerId="ADAL" clId="{F8EBA4DD-925B-40E9-BA95-0DCB89184DE6}" dt="2023-10-11T10:01:25.404" v="22" actId="208"/>
          <ac:spMkLst>
            <pc:docMk/>
            <pc:sldMk cId="2620032906" sldId="704"/>
            <ac:spMk id="3" creationId="{FEF782FA-31F0-657A-B653-F91878C9F33E}"/>
          </ac:spMkLst>
        </pc:spChg>
        <pc:spChg chg="add mod">
          <ac:chgData name="David Holley" userId="45123e1e-ac21-4ee3-b53e-8d97b4b34e1e" providerId="ADAL" clId="{F8EBA4DD-925B-40E9-BA95-0DCB89184DE6}" dt="2023-10-11T10:02:28.792" v="32" actId="403"/>
          <ac:spMkLst>
            <pc:docMk/>
            <pc:sldMk cId="2620032906" sldId="704"/>
            <ac:spMk id="4" creationId="{F6E39C37-A1E5-D7F5-7619-DC9FB4CF0691}"/>
          </ac:spMkLst>
        </pc:spChg>
        <pc:spChg chg="mod">
          <ac:chgData name="David Holley" userId="45123e1e-ac21-4ee3-b53e-8d97b4b34e1e" providerId="ADAL" clId="{F8EBA4DD-925B-40E9-BA95-0DCB89184DE6}" dt="2023-10-11T10:00:48.736" v="18" actId="20577"/>
          <ac:spMkLst>
            <pc:docMk/>
            <pc:sldMk cId="2620032906" sldId="704"/>
            <ac:spMk id="7" creationId="{A3DD482A-6B80-43F7-B657-FD4068E243A7}"/>
          </ac:spMkLst>
        </pc:spChg>
      </pc:sldChg>
      <pc:sldChg chg="modAnim">
        <pc:chgData name="David Holley" userId="45123e1e-ac21-4ee3-b53e-8d97b4b34e1e" providerId="ADAL" clId="{F8EBA4DD-925B-40E9-BA95-0DCB89184DE6}" dt="2023-10-11T10:03:35.172" v="35"/>
        <pc:sldMkLst>
          <pc:docMk/>
          <pc:sldMk cId="3497669703" sldId="705"/>
        </pc:sldMkLst>
      </pc:sldChg>
    </pc:docChg>
  </pc:docChgLst>
  <pc:docChgLst>
    <pc:chgData name="David Holley" userId="45123e1e-ac21-4ee3-b53e-8d97b4b34e1e" providerId="ADAL" clId="{9F26B96A-BA50-46D7-BAD5-F8D7C5DE4597}"/>
    <pc:docChg chg="undo custSel addSld delSld modSld">
      <pc:chgData name="David Holley" userId="45123e1e-ac21-4ee3-b53e-8d97b4b34e1e" providerId="ADAL" clId="{9F26B96A-BA50-46D7-BAD5-F8D7C5DE4597}" dt="2022-09-05T09:11:26.711" v="576" actId="20577"/>
      <pc:docMkLst>
        <pc:docMk/>
      </pc:docMkLst>
      <pc:sldChg chg="modSp">
        <pc:chgData name="David Holley" userId="45123e1e-ac21-4ee3-b53e-8d97b4b34e1e" providerId="ADAL" clId="{9F26B96A-BA50-46D7-BAD5-F8D7C5DE4597}" dt="2022-09-05T09:10:36.866" v="572" actId="207"/>
        <pc:sldMkLst>
          <pc:docMk/>
          <pc:sldMk cId="2814958350" sldId="329"/>
        </pc:sldMkLst>
        <pc:spChg chg="mod">
          <ac:chgData name="David Holley" userId="45123e1e-ac21-4ee3-b53e-8d97b4b34e1e" providerId="ADAL" clId="{9F26B96A-BA50-46D7-BAD5-F8D7C5DE4597}" dt="2022-09-05T09:10:36.866" v="572" actId="207"/>
          <ac:spMkLst>
            <pc:docMk/>
            <pc:sldMk cId="2814958350" sldId="329"/>
            <ac:spMk id="7" creationId="{00000000-0000-0000-0000-000000000000}"/>
          </ac:spMkLst>
        </pc:spChg>
      </pc:sldChg>
      <pc:sldChg chg="modSp mod">
        <pc:chgData name="David Holley" userId="45123e1e-ac21-4ee3-b53e-8d97b4b34e1e" providerId="ADAL" clId="{9F26B96A-BA50-46D7-BAD5-F8D7C5DE4597}" dt="2022-09-05T09:11:26.711" v="576" actId="20577"/>
        <pc:sldMkLst>
          <pc:docMk/>
          <pc:sldMk cId="3944293238" sldId="330"/>
        </pc:sldMkLst>
        <pc:spChg chg="mod">
          <ac:chgData name="David Holley" userId="45123e1e-ac21-4ee3-b53e-8d97b4b34e1e" providerId="ADAL" clId="{9F26B96A-BA50-46D7-BAD5-F8D7C5DE4597}" dt="2022-09-05T09:11:26.711" v="576" actId="20577"/>
          <ac:spMkLst>
            <pc:docMk/>
            <pc:sldMk cId="3944293238" sldId="330"/>
            <ac:spMk id="4" creationId="{00000000-0000-0000-0000-000000000000}"/>
          </ac:spMkLst>
        </pc:spChg>
      </pc:sldChg>
      <pc:sldChg chg="modSp mod">
        <pc:chgData name="David Holley" userId="45123e1e-ac21-4ee3-b53e-8d97b4b34e1e" providerId="ADAL" clId="{9F26B96A-BA50-46D7-BAD5-F8D7C5DE4597}" dt="2022-08-25T12:37:23.611" v="59" actId="12"/>
        <pc:sldMkLst>
          <pc:docMk/>
          <pc:sldMk cId="842097714" sldId="698"/>
        </pc:sldMkLst>
        <pc:spChg chg="mod">
          <ac:chgData name="David Holley" userId="45123e1e-ac21-4ee3-b53e-8d97b4b34e1e" providerId="ADAL" clId="{9F26B96A-BA50-46D7-BAD5-F8D7C5DE4597}" dt="2022-08-25T12:37:23.611" v="59" actId="12"/>
          <ac:spMkLst>
            <pc:docMk/>
            <pc:sldMk cId="842097714" sldId="698"/>
            <ac:spMk id="3" creationId="{178609E7-65B3-464D-8E2D-7E1C60BE7AF6}"/>
          </ac:spMkLst>
        </pc:spChg>
      </pc:sldChg>
      <pc:sldChg chg="modSp mod">
        <pc:chgData name="David Holley" userId="45123e1e-ac21-4ee3-b53e-8d97b4b34e1e" providerId="ADAL" clId="{9F26B96A-BA50-46D7-BAD5-F8D7C5DE4597}" dt="2022-08-25T12:38:14.714" v="97" actId="20577"/>
        <pc:sldMkLst>
          <pc:docMk/>
          <pc:sldMk cId="3548216741" sldId="699"/>
        </pc:sldMkLst>
        <pc:spChg chg="mod">
          <ac:chgData name="David Holley" userId="45123e1e-ac21-4ee3-b53e-8d97b4b34e1e" providerId="ADAL" clId="{9F26B96A-BA50-46D7-BAD5-F8D7C5DE4597}" dt="2022-08-25T12:38:14.714" v="97" actId="20577"/>
          <ac:spMkLst>
            <pc:docMk/>
            <pc:sldMk cId="3548216741" sldId="699"/>
            <ac:spMk id="3" creationId="{0EFCF34E-0483-4A9D-929A-474CBD85D33A}"/>
          </ac:spMkLst>
        </pc:spChg>
      </pc:sldChg>
      <pc:sldChg chg="modSp mod">
        <pc:chgData name="David Holley" userId="45123e1e-ac21-4ee3-b53e-8d97b4b34e1e" providerId="ADAL" clId="{9F26B96A-BA50-46D7-BAD5-F8D7C5DE4597}" dt="2022-08-25T12:46:36.023" v="571" actId="20577"/>
        <pc:sldMkLst>
          <pc:docMk/>
          <pc:sldMk cId="2620032906" sldId="704"/>
        </pc:sldMkLst>
        <pc:spChg chg="mod">
          <ac:chgData name="David Holley" userId="45123e1e-ac21-4ee3-b53e-8d97b4b34e1e" providerId="ADAL" clId="{9F26B96A-BA50-46D7-BAD5-F8D7C5DE4597}" dt="2022-08-25T12:45:49.581" v="531" actId="20577"/>
          <ac:spMkLst>
            <pc:docMk/>
            <pc:sldMk cId="2620032906" sldId="704"/>
            <ac:spMk id="6" creationId="{95728D64-32FD-491E-84B0-2193A1FF1922}"/>
          </ac:spMkLst>
        </pc:spChg>
        <pc:spChg chg="mod">
          <ac:chgData name="David Holley" userId="45123e1e-ac21-4ee3-b53e-8d97b4b34e1e" providerId="ADAL" clId="{9F26B96A-BA50-46D7-BAD5-F8D7C5DE4597}" dt="2022-08-25T12:46:36.023" v="571" actId="20577"/>
          <ac:spMkLst>
            <pc:docMk/>
            <pc:sldMk cId="2620032906" sldId="704"/>
            <ac:spMk id="17" creationId="{ECE2CEF0-D6EA-4EE4-A696-E0500F92B255}"/>
          </ac:spMkLst>
        </pc:spChg>
      </pc:sldChg>
      <pc:sldChg chg="modSp mod">
        <pc:chgData name="David Holley" userId="45123e1e-ac21-4ee3-b53e-8d97b4b34e1e" providerId="ADAL" clId="{9F26B96A-BA50-46D7-BAD5-F8D7C5DE4597}" dt="2022-08-25T12:29:15.008" v="40" actId="14100"/>
        <pc:sldMkLst>
          <pc:docMk/>
          <pc:sldMk cId="3530274250" sldId="706"/>
        </pc:sldMkLst>
        <pc:spChg chg="mod">
          <ac:chgData name="David Holley" userId="45123e1e-ac21-4ee3-b53e-8d97b4b34e1e" providerId="ADAL" clId="{9F26B96A-BA50-46D7-BAD5-F8D7C5DE4597}" dt="2022-08-25T12:29:08.728" v="39" actId="14100"/>
          <ac:spMkLst>
            <pc:docMk/>
            <pc:sldMk cId="3530274250" sldId="706"/>
            <ac:spMk id="2" creationId="{B4248DC7-05D0-4BF6-B0B6-66F82B7ABEF2}"/>
          </ac:spMkLst>
        </pc:spChg>
        <pc:spChg chg="mod">
          <ac:chgData name="David Holley" userId="45123e1e-ac21-4ee3-b53e-8d97b4b34e1e" providerId="ADAL" clId="{9F26B96A-BA50-46D7-BAD5-F8D7C5DE4597}" dt="2022-08-25T12:29:15.008" v="40" actId="14100"/>
          <ac:spMkLst>
            <pc:docMk/>
            <pc:sldMk cId="3530274250" sldId="706"/>
            <ac:spMk id="3" creationId="{AA979ECD-10AC-4B62-944A-FDE80DA83280}"/>
          </ac:spMkLst>
        </pc:spChg>
      </pc:sldChg>
      <pc:sldChg chg="modSp add mod">
        <pc:chgData name="David Holley" userId="45123e1e-ac21-4ee3-b53e-8d97b4b34e1e" providerId="ADAL" clId="{9F26B96A-BA50-46D7-BAD5-F8D7C5DE4597}" dt="2022-08-25T12:41:28.379" v="147" actId="6549"/>
        <pc:sldMkLst>
          <pc:docMk/>
          <pc:sldMk cId="1840940464" sldId="707"/>
        </pc:sldMkLst>
        <pc:spChg chg="mod">
          <ac:chgData name="David Holley" userId="45123e1e-ac21-4ee3-b53e-8d97b4b34e1e" providerId="ADAL" clId="{9F26B96A-BA50-46D7-BAD5-F8D7C5DE4597}" dt="2022-08-25T12:41:28.379" v="147" actId="6549"/>
          <ac:spMkLst>
            <pc:docMk/>
            <pc:sldMk cId="1840940464" sldId="707"/>
            <ac:spMk id="3" creationId="{AA979ECD-10AC-4B62-944A-FDE80DA83280}"/>
          </ac:spMkLst>
        </pc:spChg>
      </pc:sldChg>
      <pc:sldChg chg="modSp add mod">
        <pc:chgData name="David Holley" userId="45123e1e-ac21-4ee3-b53e-8d97b4b34e1e" providerId="ADAL" clId="{9F26B96A-BA50-46D7-BAD5-F8D7C5DE4597}" dt="2022-08-25T12:41:52.383" v="148" actId="947"/>
        <pc:sldMkLst>
          <pc:docMk/>
          <pc:sldMk cId="34935421" sldId="708"/>
        </pc:sldMkLst>
        <pc:spChg chg="mod">
          <ac:chgData name="David Holley" userId="45123e1e-ac21-4ee3-b53e-8d97b4b34e1e" providerId="ADAL" clId="{9F26B96A-BA50-46D7-BAD5-F8D7C5DE4597}" dt="2022-08-25T12:41:52.383" v="148" actId="947"/>
          <ac:spMkLst>
            <pc:docMk/>
            <pc:sldMk cId="34935421" sldId="708"/>
            <ac:spMk id="3" creationId="{AA979ECD-10AC-4B62-944A-FDE80DA83280}"/>
          </ac:spMkLst>
        </pc:spChg>
      </pc:sldChg>
      <pc:sldChg chg="new del">
        <pc:chgData name="David Holley" userId="45123e1e-ac21-4ee3-b53e-8d97b4b34e1e" providerId="ADAL" clId="{9F26B96A-BA50-46D7-BAD5-F8D7C5DE4597}" dt="2022-08-25T12:40:47.032" v="144" actId="680"/>
        <pc:sldMkLst>
          <pc:docMk/>
          <pc:sldMk cId="2246391867" sldId="708"/>
        </pc:sldMkLst>
      </pc:sldChg>
      <pc:sldChg chg="modSp add mod">
        <pc:chgData name="David Holley" userId="45123e1e-ac21-4ee3-b53e-8d97b4b34e1e" providerId="ADAL" clId="{9F26B96A-BA50-46D7-BAD5-F8D7C5DE4597}" dt="2022-08-25T12:45:13.470" v="529" actId="6549"/>
        <pc:sldMkLst>
          <pc:docMk/>
          <pc:sldMk cId="594334416" sldId="709"/>
        </pc:sldMkLst>
        <pc:spChg chg="mod">
          <ac:chgData name="David Holley" userId="45123e1e-ac21-4ee3-b53e-8d97b4b34e1e" providerId="ADAL" clId="{9F26B96A-BA50-46D7-BAD5-F8D7C5DE4597}" dt="2022-08-25T12:45:13.470" v="529" actId="6549"/>
          <ac:spMkLst>
            <pc:docMk/>
            <pc:sldMk cId="594334416" sldId="709"/>
            <ac:spMk id="2" creationId="{B4248DC7-05D0-4BF6-B0B6-66F82B7ABEF2}"/>
          </ac:spMkLst>
        </pc:spChg>
        <pc:spChg chg="mod">
          <ac:chgData name="David Holley" userId="45123e1e-ac21-4ee3-b53e-8d97b4b34e1e" providerId="ADAL" clId="{9F26B96A-BA50-46D7-BAD5-F8D7C5DE4597}" dt="2022-08-25T12:45:00.241" v="528" actId="404"/>
          <ac:spMkLst>
            <pc:docMk/>
            <pc:sldMk cId="594334416" sldId="709"/>
            <ac:spMk id="3" creationId="{AA979ECD-10AC-4B62-944A-FDE80DA83280}"/>
          </ac:spMkLst>
        </pc:spChg>
      </pc:sldChg>
    </pc:docChg>
  </pc:docChgLst>
</pc:chgInfo>
</file>

<file path=ppt/handoutMasters/_rels/handoutMaster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Section 3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465651" y="86132"/>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109538" y="741363"/>
            <a:ext cx="6578600" cy="370205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30</a:t>
            </a:fld>
            <a:endParaRPr lang="en-GB" dirty="0">
              <a:solidFill>
                <a:srgbClr val="000000"/>
              </a:solidFill>
              <a:latin typeface="Arial" pitchFamily="34" charset="0"/>
            </a:endParaRPr>
          </a:p>
        </p:txBody>
      </p:sp>
    </p:spTree>
    <p:extLst>
      <p:ext uri="{BB962C8B-B14F-4D97-AF65-F5344CB8AC3E}">
        <p14:creationId xmlns:p14="http://schemas.microsoft.com/office/powerpoint/2010/main" val="875537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fld id="{6BB62F44-4A66-B340-BE3D-50C1696467AC}" type="slidenum">
              <a:rPr lang="en-GB" baseline="0"/>
              <a:pPr/>
              <a:t>33</a:t>
            </a:fld>
            <a:endParaRPr lang="en-GB" baseline="0" dirty="0"/>
          </a:p>
        </p:txBody>
      </p:sp>
      <p:sp>
        <p:nvSpPr>
          <p:cNvPr id="57346" name="Rectangle 2"/>
          <p:cNvSpPr>
            <a:spLocks noGrp="1" noRot="1" noChangeAspect="1" noChangeArrowheads="1" noTextEdit="1"/>
          </p:cNvSpPr>
          <p:nvPr>
            <p:ph type="sldImg"/>
          </p:nvPr>
        </p:nvSpPr>
        <p:spPr>
          <a:xfrm>
            <a:off x="-557213" y="679450"/>
            <a:ext cx="7907338" cy="4448175"/>
          </a:xfrm>
          <a:ln/>
        </p:spPr>
      </p:sp>
      <p:sp>
        <p:nvSpPr>
          <p:cNvPr id="491523" name="Rectangle 3"/>
          <p:cNvSpPr>
            <a:spLocks noGrp="1" noChangeArrowheads="1"/>
          </p:cNvSpPr>
          <p:nvPr>
            <p:ph type="body" idx="1"/>
          </p:nvPr>
        </p:nvSpPr>
        <p:spPr/>
        <p:txBody>
          <a:bodyPr/>
          <a:lstStyle/>
          <a:p>
            <a:pPr>
              <a:defRPr/>
            </a:pPr>
            <a:r>
              <a:rPr lang="en-US" i="0" dirty="0">
                <a:effectLst>
                  <a:outerShdw blurRad="38100" dist="38100" dir="2700000" algn="tl">
                    <a:srgbClr val="DDDDDD"/>
                  </a:outerShdw>
                </a:effectLst>
                <a:latin typeface="Arial" charset="0"/>
                <a:cs typeface="+mn-cs"/>
              </a:rPr>
              <a:t>This is the BAE Systems version of the lifecycle of a project (for any type</a:t>
            </a:r>
            <a:r>
              <a:rPr lang="en-US" i="0" baseline="0" dirty="0">
                <a:effectLst>
                  <a:outerShdw blurRad="38100" dist="38100" dir="2700000" algn="tl">
                    <a:srgbClr val="DDDDDD"/>
                  </a:outerShdw>
                </a:effectLst>
                <a:latin typeface="Arial" charset="0"/>
                <a:cs typeface="+mn-cs"/>
              </a:rPr>
              <a:t> of </a:t>
            </a:r>
            <a:r>
              <a:rPr lang="en-US" i="0" dirty="0">
                <a:effectLst>
                  <a:outerShdw blurRad="38100" dist="38100" dir="2700000" algn="tl">
                    <a:srgbClr val="DDDDDD"/>
                  </a:outerShdw>
                </a:effectLst>
                <a:latin typeface="Arial" charset="0"/>
                <a:cs typeface="+mn-cs"/>
              </a:rPr>
              <a:t>product – goods, services, support…)</a:t>
            </a:r>
          </a:p>
          <a:p>
            <a:pPr>
              <a:defRPr/>
            </a:pPr>
            <a:r>
              <a:rPr lang="en-US" i="0" dirty="0">
                <a:effectLst>
                  <a:outerShdw blurRad="38100" dist="38100" dir="2700000" algn="tl">
                    <a:srgbClr val="DDDDDD"/>
                  </a:outerShdw>
                </a:effectLst>
                <a:latin typeface="Arial" charset="0"/>
                <a:cs typeface="+mn-cs"/>
              </a:rPr>
              <a:t>It provides</a:t>
            </a:r>
            <a:r>
              <a:rPr lang="en-US" i="0" baseline="0" dirty="0">
                <a:effectLst>
                  <a:outerShdw blurRad="38100" dist="38100" dir="2700000" algn="tl">
                    <a:srgbClr val="DDDDDD"/>
                  </a:outerShdw>
                </a:effectLst>
                <a:latin typeface="Arial" charset="0"/>
                <a:cs typeface="+mn-cs"/>
              </a:rPr>
              <a:t> more detail in the phases – for example ‘Design’ is split into Preliminary, Detailed, Development &amp; Integration and System Qualification.  This allows checks to be made at different stages before proceeding to commit resources to the next stage.</a:t>
            </a:r>
            <a:endParaRPr lang="en-US" i="0" dirty="0">
              <a:effectLst>
                <a:outerShdw blurRad="38100" dist="38100" dir="2700000" algn="tl">
                  <a:srgbClr val="DDDDDD"/>
                </a:outerShdw>
              </a:effectLst>
              <a:latin typeface="Arial" charset="0"/>
              <a:cs typeface="+mn-cs"/>
            </a:endParaRPr>
          </a:p>
        </p:txBody>
      </p:sp>
    </p:spTree>
    <p:extLst>
      <p:ext uri="{BB962C8B-B14F-4D97-AF65-F5344CB8AC3E}">
        <p14:creationId xmlns:p14="http://schemas.microsoft.com/office/powerpoint/2010/main" val="1843533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ChangeArrowheads="1" noTextEdit="1"/>
          </p:cNvSpPr>
          <p:nvPr>
            <p:ph type="sldImg"/>
          </p:nvPr>
        </p:nvSpPr>
        <p:spPr>
          <a:xfrm>
            <a:off x="-557213" y="679450"/>
            <a:ext cx="7907338" cy="4448175"/>
          </a:xfrm>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charset="0"/>
                <a:cs typeface="Arial" charset="0"/>
              </a:rPr>
              <a:t>This is taken from LM01/00 and shows the Phase descriptions for  the generic project lifecycle.  It shows the various types of reviews which are a fundamental component of Lifecycle Management (LCM).</a:t>
            </a:r>
          </a:p>
          <a:p>
            <a:r>
              <a:rPr lang="en-GB" altLang="en-US" dirty="0">
                <a:latin typeface="Arial" charset="0"/>
                <a:cs typeface="Arial" charset="0"/>
              </a:rPr>
              <a:t>Regular (monthly) Reviews:</a:t>
            </a:r>
          </a:p>
          <a:p>
            <a:r>
              <a:rPr lang="en-GB" altLang="en-US" dirty="0">
                <a:latin typeface="Arial" charset="0"/>
                <a:cs typeface="Arial" charset="0"/>
              </a:rPr>
              <a:t>Bid Status Review (Pre-contract award)</a:t>
            </a:r>
          </a:p>
          <a:p>
            <a:r>
              <a:rPr lang="en-GB" altLang="en-US" dirty="0">
                <a:latin typeface="Arial" charset="0"/>
                <a:cs typeface="Arial" charset="0"/>
              </a:rPr>
              <a:t>Contract Review (Post Contract Award)</a:t>
            </a:r>
          </a:p>
          <a:p>
            <a:r>
              <a:rPr lang="en-GB" altLang="en-US" dirty="0">
                <a:latin typeface="Arial" charset="0"/>
                <a:cs typeface="Arial" charset="0"/>
              </a:rPr>
              <a:t>Decision Gate Reviews at End of Each of the 13 Phases of the Lifecycle:</a:t>
            </a:r>
          </a:p>
          <a:p>
            <a:r>
              <a:rPr lang="en-GB" altLang="en-US" dirty="0">
                <a:latin typeface="Arial" charset="0"/>
                <a:cs typeface="Arial" charset="0"/>
              </a:rPr>
              <a:t>Phase Reviews</a:t>
            </a:r>
          </a:p>
          <a:p>
            <a:r>
              <a:rPr lang="en-GB" altLang="en-US" dirty="0">
                <a:latin typeface="Arial" charset="0"/>
                <a:cs typeface="Arial" charset="0"/>
              </a:rPr>
              <a:t>Design Reviews</a:t>
            </a:r>
          </a:p>
          <a:p>
            <a:endParaRPr lang="en-GB" altLang="en-US" dirty="0">
              <a:latin typeface="Arial" charset="0"/>
              <a:cs typeface="Arial" charset="0"/>
            </a:endParaRPr>
          </a:p>
          <a:p>
            <a:r>
              <a:rPr lang="en-GB" altLang="en-US" dirty="0">
                <a:latin typeface="Arial" charset="0"/>
                <a:cs typeface="Arial" charset="0"/>
              </a:rPr>
              <a:t>Approval Gate Reviews (at Phase 2A Gate):</a:t>
            </a:r>
          </a:p>
          <a:p>
            <a:r>
              <a:rPr lang="en-GB" altLang="en-US" dirty="0">
                <a:latin typeface="Arial" charset="0"/>
                <a:cs typeface="Arial" charset="0"/>
              </a:rPr>
              <a:t>Technical Bid Review (TBR)   (see LM05/05, HB05/05)</a:t>
            </a:r>
          </a:p>
          <a:p>
            <a:r>
              <a:rPr lang="en-GB" altLang="en-US" dirty="0">
                <a:latin typeface="Arial" charset="0"/>
                <a:cs typeface="Arial" charset="0"/>
              </a:rPr>
              <a:t>Request For Bid Approval (RBA)</a:t>
            </a:r>
          </a:p>
          <a:p>
            <a:endParaRPr lang="en-GB" altLang="en-US" dirty="0">
              <a:latin typeface="Arial" charset="0"/>
              <a:cs typeface="Arial" charset="0"/>
            </a:endParaRPr>
          </a:p>
          <a:p>
            <a:r>
              <a:rPr lang="en-GB" altLang="en-US" dirty="0">
                <a:latin typeface="Arial" charset="0"/>
                <a:cs typeface="Arial" charset="0"/>
              </a:rPr>
              <a:t>Note:  The Business Winning Phase and Contract Execution Phases are now referred in LM01/00 Issue 8 as Capture Stage and Delivery Stage respectively</a:t>
            </a:r>
          </a:p>
          <a:p>
            <a:endParaRPr lang="en-GB" altLang="en-US" dirty="0">
              <a:latin typeface="Arial" charset="0"/>
              <a:cs typeface="Arial" charset="0"/>
            </a:endParaRPr>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41613" indent="-285236">
              <a:defRPr sz="1600">
                <a:solidFill>
                  <a:schemeClr val="tx1"/>
                </a:solidFill>
                <a:latin typeface="Arial" charset="0"/>
              </a:defRPr>
            </a:lvl2pPr>
            <a:lvl3pPr marL="1140943" indent="-228189">
              <a:defRPr sz="1600">
                <a:solidFill>
                  <a:schemeClr val="tx1"/>
                </a:solidFill>
                <a:latin typeface="Arial" charset="0"/>
              </a:defRPr>
            </a:lvl3pPr>
            <a:lvl4pPr marL="1597320" indent="-228189">
              <a:defRPr sz="1600">
                <a:solidFill>
                  <a:schemeClr val="tx1"/>
                </a:solidFill>
                <a:latin typeface="Arial" charset="0"/>
              </a:defRPr>
            </a:lvl4pPr>
            <a:lvl5pPr marL="2053697" indent="-228189">
              <a:defRPr sz="1600">
                <a:solidFill>
                  <a:schemeClr val="tx1"/>
                </a:solidFill>
                <a:latin typeface="Arial" charset="0"/>
              </a:defRPr>
            </a:lvl5pPr>
            <a:lvl6pPr marL="2510074" indent="-228189" eaLnBrk="0" fontAlgn="base" hangingPunct="0">
              <a:spcBef>
                <a:spcPct val="0"/>
              </a:spcBef>
              <a:spcAft>
                <a:spcPct val="0"/>
              </a:spcAft>
              <a:defRPr sz="1600">
                <a:solidFill>
                  <a:schemeClr val="tx1"/>
                </a:solidFill>
                <a:latin typeface="Arial" charset="0"/>
              </a:defRPr>
            </a:lvl6pPr>
            <a:lvl7pPr marL="2966451" indent="-228189" eaLnBrk="0" fontAlgn="base" hangingPunct="0">
              <a:spcBef>
                <a:spcPct val="0"/>
              </a:spcBef>
              <a:spcAft>
                <a:spcPct val="0"/>
              </a:spcAft>
              <a:defRPr sz="1600">
                <a:solidFill>
                  <a:schemeClr val="tx1"/>
                </a:solidFill>
                <a:latin typeface="Arial" charset="0"/>
              </a:defRPr>
            </a:lvl7pPr>
            <a:lvl8pPr marL="3422828" indent="-228189" eaLnBrk="0" fontAlgn="base" hangingPunct="0">
              <a:spcBef>
                <a:spcPct val="0"/>
              </a:spcBef>
              <a:spcAft>
                <a:spcPct val="0"/>
              </a:spcAft>
              <a:defRPr sz="1600">
                <a:solidFill>
                  <a:schemeClr val="tx1"/>
                </a:solidFill>
                <a:latin typeface="Arial" charset="0"/>
              </a:defRPr>
            </a:lvl8pPr>
            <a:lvl9pPr marL="3879205" indent="-228189" eaLnBrk="0" fontAlgn="base" hangingPunct="0">
              <a:spcBef>
                <a:spcPct val="0"/>
              </a:spcBef>
              <a:spcAft>
                <a:spcPct val="0"/>
              </a:spcAft>
              <a:defRPr sz="1600">
                <a:solidFill>
                  <a:schemeClr val="tx1"/>
                </a:solidFill>
                <a:latin typeface="Arial" charset="0"/>
              </a:defRPr>
            </a:lvl9pPr>
          </a:lstStyle>
          <a:p>
            <a:fld id="{B9268999-CEEC-4181-8BC2-E30078BD20AE}" type="slidenum">
              <a:rPr lang="en-GB" altLang="en-US" sz="1200"/>
              <a:pPr/>
              <a:t>35</a:t>
            </a:fld>
            <a:endParaRPr lang="en-GB" altLang="en-US" sz="1200" dirty="0"/>
          </a:p>
        </p:txBody>
      </p:sp>
    </p:spTree>
    <p:extLst>
      <p:ext uri="{BB962C8B-B14F-4D97-AF65-F5344CB8AC3E}">
        <p14:creationId xmlns:p14="http://schemas.microsoft.com/office/powerpoint/2010/main" val="3238723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109538" y="741363"/>
            <a:ext cx="6578600" cy="3702050"/>
          </a:xfrm>
          <a:ln/>
        </p:spPr>
      </p:sp>
      <p:sp>
        <p:nvSpPr>
          <p:cNvPr id="64515" name="Notes Placeholder 2"/>
          <p:cNvSpPr>
            <a:spLocks noGrp="1"/>
          </p:cNvSpPr>
          <p:nvPr>
            <p:ph type="body" idx="1"/>
          </p:nvPr>
        </p:nvSpPr>
        <p:spPr>
          <a:noFill/>
          <a:ln/>
        </p:spPr>
        <p:txBody>
          <a:bodyPr/>
          <a:lstStyle/>
          <a:p>
            <a:endParaRPr lang="en-US" dirty="0"/>
          </a:p>
        </p:txBody>
      </p:sp>
      <p:sp>
        <p:nvSpPr>
          <p:cNvPr id="64516" name="Slide Number Placeholder 3"/>
          <p:cNvSpPr>
            <a:spLocks noGrp="1"/>
          </p:cNvSpPr>
          <p:nvPr>
            <p:ph type="sldNum" sz="quarter" idx="5"/>
          </p:nvPr>
        </p:nvSpPr>
        <p:spPr>
          <a:noFill/>
        </p:spPr>
        <p:txBody>
          <a:bodyPr/>
          <a:lstStyle/>
          <a:p>
            <a:fld id="{BB5CC2CF-68ED-4120-990F-B1A0C8CB8D07}" type="slidenum">
              <a:rPr lang="en-GB" smtClean="0">
                <a:solidFill>
                  <a:srgbClr val="000000"/>
                </a:solidFill>
              </a:rPr>
              <a:pPr/>
              <a:t>37</a:t>
            </a:fld>
            <a:endParaRPr lang="en-GB" dirty="0">
              <a:solidFill>
                <a:srgbClr val="000000"/>
              </a:solidFill>
            </a:endParaRPr>
          </a:p>
        </p:txBody>
      </p:sp>
    </p:spTree>
    <p:extLst>
      <p:ext uri="{BB962C8B-B14F-4D97-AF65-F5344CB8AC3E}">
        <p14:creationId xmlns:p14="http://schemas.microsoft.com/office/powerpoint/2010/main" val="32474411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ChangeArrowheads="1" noTextEdit="1"/>
          </p:cNvSpPr>
          <p:nvPr>
            <p:ph type="sldImg"/>
          </p:nvPr>
        </p:nvSpPr>
        <p:spPr>
          <a:xfrm>
            <a:off x="109538" y="741363"/>
            <a:ext cx="6578600" cy="3702050"/>
          </a:xfrm>
          <a:ln/>
        </p:spPr>
      </p:sp>
      <p:sp>
        <p:nvSpPr>
          <p:cNvPr id="72707" name="Notes Placeholder 2"/>
          <p:cNvSpPr>
            <a:spLocks noGrp="1"/>
          </p:cNvSpPr>
          <p:nvPr>
            <p:ph type="body" idx="1"/>
          </p:nvPr>
        </p:nvSpPr>
        <p:spPr>
          <a:xfrm>
            <a:off x="494377" y="4417635"/>
            <a:ext cx="6094139" cy="507034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charset="0"/>
                <a:cs typeface="Arial" charset="0"/>
              </a:rPr>
              <a:t>This is an example of the mind set in practice.  Back in the 1980s, a US journal Quality Today did some research into why US citizens were buying Japanese cars and not US cars.  They got their hands on Engineering Change data in the US car industry and the Japanese car industry.</a:t>
            </a:r>
          </a:p>
          <a:p>
            <a:r>
              <a:rPr lang="en-US" altLang="en-US" dirty="0">
                <a:latin typeface="Arial" charset="0"/>
                <a:cs typeface="Arial" charset="0"/>
              </a:rPr>
              <a:t>  What they found surprised them.   They found that on average it took almost 2 years for US car manufacturers to get a new car to market, whereas in Japan they could bring a new product to market in 18 months.</a:t>
            </a:r>
          </a:p>
          <a:p>
            <a:r>
              <a:rPr lang="en-US" altLang="en-US" dirty="0">
                <a:latin typeface="Arial" charset="0"/>
                <a:cs typeface="Arial" charset="0"/>
              </a:rPr>
              <a:t>Next they found the distribution of engineering changes to be totally different. Most engineering changes in the US automotive industry occurred late on, close to production start.  In the few months prior to production start, the number of changes would fall – why?</a:t>
            </a:r>
          </a:p>
          <a:p>
            <a:r>
              <a:rPr lang="en-US" altLang="en-US" dirty="0">
                <a:latin typeface="Arial" charset="0"/>
                <a:cs typeface="Arial" charset="0"/>
              </a:rPr>
              <a:t>Because Production Operations would say freeze the design – no more changes – however, the development engineers would know there were still changes to be made so they would pile these up in their desk drawer and when the first production cars proved to have defects, the engineers would bring out a sheaf of changes, hence the second peak.</a:t>
            </a:r>
          </a:p>
          <a:p>
            <a:r>
              <a:rPr lang="en-US" altLang="en-US" dirty="0">
                <a:latin typeface="Arial" charset="0"/>
                <a:cs typeface="Arial" charset="0"/>
              </a:rPr>
              <a:t>Japan automotive industry on the other hand would make most of their changes early in the lifecycle when the design is still on paper and much cheaper to change.  They would have some changes during the integration and test phases, but the would need to change nothing during production.</a:t>
            </a:r>
          </a:p>
          <a:p>
            <a:r>
              <a:rPr lang="en-US" altLang="en-US" dirty="0">
                <a:latin typeface="Arial" charset="0"/>
                <a:cs typeface="Arial" charset="0"/>
              </a:rPr>
              <a:t>Quality Today then got data for a number of other areas of industry including white goods, aerospace and defence and found the same to be true, hence the strange numbers on the x-axis since this covers all industry sectors..</a:t>
            </a: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39310" indent="-284350">
              <a:defRPr sz="1600">
                <a:solidFill>
                  <a:schemeClr val="tx1"/>
                </a:solidFill>
                <a:latin typeface="Arial" charset="0"/>
              </a:defRPr>
            </a:lvl2pPr>
            <a:lvl3pPr marL="1137399" indent="-227480">
              <a:defRPr sz="1600">
                <a:solidFill>
                  <a:schemeClr val="tx1"/>
                </a:solidFill>
                <a:latin typeface="Arial" charset="0"/>
              </a:defRPr>
            </a:lvl3pPr>
            <a:lvl4pPr marL="1592359" indent="-227480">
              <a:defRPr sz="1600">
                <a:solidFill>
                  <a:schemeClr val="tx1"/>
                </a:solidFill>
                <a:latin typeface="Arial" charset="0"/>
              </a:defRPr>
            </a:lvl4pPr>
            <a:lvl5pPr marL="2047319" indent="-227480">
              <a:defRPr sz="1600">
                <a:solidFill>
                  <a:schemeClr val="tx1"/>
                </a:solidFill>
                <a:latin typeface="Arial" charset="0"/>
              </a:defRPr>
            </a:lvl5pPr>
            <a:lvl6pPr marL="2502278" indent="-227480" eaLnBrk="0" fontAlgn="base" hangingPunct="0">
              <a:spcBef>
                <a:spcPct val="0"/>
              </a:spcBef>
              <a:spcAft>
                <a:spcPct val="0"/>
              </a:spcAft>
              <a:defRPr sz="1600">
                <a:solidFill>
                  <a:schemeClr val="tx1"/>
                </a:solidFill>
                <a:latin typeface="Arial" charset="0"/>
              </a:defRPr>
            </a:lvl6pPr>
            <a:lvl7pPr marL="2957238" indent="-227480" eaLnBrk="0" fontAlgn="base" hangingPunct="0">
              <a:spcBef>
                <a:spcPct val="0"/>
              </a:spcBef>
              <a:spcAft>
                <a:spcPct val="0"/>
              </a:spcAft>
              <a:defRPr sz="1600">
                <a:solidFill>
                  <a:schemeClr val="tx1"/>
                </a:solidFill>
                <a:latin typeface="Arial" charset="0"/>
              </a:defRPr>
            </a:lvl7pPr>
            <a:lvl8pPr marL="3412198" indent="-227480" eaLnBrk="0" fontAlgn="base" hangingPunct="0">
              <a:spcBef>
                <a:spcPct val="0"/>
              </a:spcBef>
              <a:spcAft>
                <a:spcPct val="0"/>
              </a:spcAft>
              <a:defRPr sz="1600">
                <a:solidFill>
                  <a:schemeClr val="tx1"/>
                </a:solidFill>
                <a:latin typeface="Arial" charset="0"/>
              </a:defRPr>
            </a:lvl8pPr>
            <a:lvl9pPr marL="3867158" indent="-227480" eaLnBrk="0" fontAlgn="base" hangingPunct="0">
              <a:spcBef>
                <a:spcPct val="0"/>
              </a:spcBef>
              <a:spcAft>
                <a:spcPct val="0"/>
              </a:spcAft>
              <a:defRPr sz="1600">
                <a:solidFill>
                  <a:schemeClr val="tx1"/>
                </a:solidFill>
                <a:latin typeface="Arial" charset="0"/>
              </a:defRPr>
            </a:lvl9pPr>
          </a:lstStyle>
          <a:p>
            <a:pPr eaLnBrk="1" hangingPunct="1"/>
            <a:fld id="{526EE10E-384F-4E60-9DAE-FC52AEDDD1A4}" type="slidenum">
              <a:rPr lang="en-GB" altLang="en-US" sz="1200">
                <a:ea typeface="ＭＳ Ｐゴシック" pitchFamily="34" charset="-128"/>
              </a:rPr>
              <a:pPr eaLnBrk="1" hangingPunct="1"/>
              <a:t>38</a:t>
            </a:fld>
            <a:endParaRPr lang="en-GB" altLang="en-US" sz="1200" dirty="0">
              <a:ea typeface="ＭＳ Ｐゴシック" pitchFamily="34" charset="-128"/>
            </a:endParaRPr>
          </a:p>
        </p:txBody>
      </p:sp>
    </p:spTree>
    <p:extLst>
      <p:ext uri="{BB962C8B-B14F-4D97-AF65-F5344CB8AC3E}">
        <p14:creationId xmlns:p14="http://schemas.microsoft.com/office/powerpoint/2010/main" val="1917771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ChangeArrowheads="1" noTextEdit="1"/>
          </p:cNvSpPr>
          <p:nvPr>
            <p:ph type="sldImg"/>
          </p:nvPr>
        </p:nvSpPr>
        <p:spPr>
          <a:xfrm>
            <a:off x="109538" y="741363"/>
            <a:ext cx="6578600" cy="3702050"/>
          </a:xfrm>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So Quality Today discovered the US industry had a totally different mind set to the Japanese industry.  Ironically, the Japanese mind set originated in America through the work of people like Walter Shewart who pioneered statistical quality control in production and W Edwards Deming, who worked with Shewhart and took his ideas further.  In the 1950s, the US sent a number of expert consultants to Japan to help them rebuild their industry after the second world war.  Deming was one of the consultants who went to Japan. He introduced them to the Deming Cycle Plan Do Check Act which we’ll talk about later and the idea of  problem prevention rather than problem solving.</a:t>
            </a:r>
          </a:p>
          <a:p>
            <a:endParaRPr lang="en-US" altLang="en-US" dirty="0"/>
          </a:p>
          <a:p>
            <a:r>
              <a:rPr lang="en-US" altLang="en-US" dirty="0"/>
              <a:t>Having only limited resources to fix things, the Japanese took to it and the first industry to produce quality products was the Japanese motorcycle industry which, by the 1970s had virtually wiped out the motor cycle industries in countries like UK, Germany and USA, apart from niche markets like Harley Davison and BMW.  The next area of dominance was the motor industry, followed by shipbuilding, followed by consumer electronics. </a:t>
            </a: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39310" indent="-284350">
              <a:defRPr sz="1600">
                <a:solidFill>
                  <a:schemeClr val="tx1"/>
                </a:solidFill>
                <a:latin typeface="Arial" charset="0"/>
              </a:defRPr>
            </a:lvl2pPr>
            <a:lvl3pPr marL="1137399" indent="-227480">
              <a:defRPr sz="1600">
                <a:solidFill>
                  <a:schemeClr val="tx1"/>
                </a:solidFill>
                <a:latin typeface="Arial" charset="0"/>
              </a:defRPr>
            </a:lvl3pPr>
            <a:lvl4pPr marL="1592359" indent="-227480">
              <a:defRPr sz="1600">
                <a:solidFill>
                  <a:schemeClr val="tx1"/>
                </a:solidFill>
                <a:latin typeface="Arial" charset="0"/>
              </a:defRPr>
            </a:lvl4pPr>
            <a:lvl5pPr marL="2047319" indent="-227480">
              <a:defRPr sz="1600">
                <a:solidFill>
                  <a:schemeClr val="tx1"/>
                </a:solidFill>
                <a:latin typeface="Arial" charset="0"/>
              </a:defRPr>
            </a:lvl5pPr>
            <a:lvl6pPr marL="2502278" indent="-227480" eaLnBrk="0" fontAlgn="base" hangingPunct="0">
              <a:spcBef>
                <a:spcPct val="0"/>
              </a:spcBef>
              <a:spcAft>
                <a:spcPct val="0"/>
              </a:spcAft>
              <a:defRPr sz="1600">
                <a:solidFill>
                  <a:schemeClr val="tx1"/>
                </a:solidFill>
                <a:latin typeface="Arial" charset="0"/>
              </a:defRPr>
            </a:lvl6pPr>
            <a:lvl7pPr marL="2957238" indent="-227480" eaLnBrk="0" fontAlgn="base" hangingPunct="0">
              <a:spcBef>
                <a:spcPct val="0"/>
              </a:spcBef>
              <a:spcAft>
                <a:spcPct val="0"/>
              </a:spcAft>
              <a:defRPr sz="1600">
                <a:solidFill>
                  <a:schemeClr val="tx1"/>
                </a:solidFill>
                <a:latin typeface="Arial" charset="0"/>
              </a:defRPr>
            </a:lvl7pPr>
            <a:lvl8pPr marL="3412198" indent="-227480" eaLnBrk="0" fontAlgn="base" hangingPunct="0">
              <a:spcBef>
                <a:spcPct val="0"/>
              </a:spcBef>
              <a:spcAft>
                <a:spcPct val="0"/>
              </a:spcAft>
              <a:defRPr sz="1600">
                <a:solidFill>
                  <a:schemeClr val="tx1"/>
                </a:solidFill>
                <a:latin typeface="Arial" charset="0"/>
              </a:defRPr>
            </a:lvl8pPr>
            <a:lvl9pPr marL="3867158" indent="-227480" eaLnBrk="0" fontAlgn="base" hangingPunct="0">
              <a:spcBef>
                <a:spcPct val="0"/>
              </a:spcBef>
              <a:spcAft>
                <a:spcPct val="0"/>
              </a:spcAft>
              <a:defRPr sz="1600">
                <a:solidFill>
                  <a:schemeClr val="tx1"/>
                </a:solidFill>
                <a:latin typeface="Arial" charset="0"/>
              </a:defRPr>
            </a:lvl9pPr>
          </a:lstStyle>
          <a:p>
            <a:pPr eaLnBrk="1" hangingPunct="1"/>
            <a:fld id="{6C2477A1-E08F-456B-AF8E-85F0713A83BE}" type="slidenum">
              <a:rPr lang="en-GB" altLang="en-US" sz="1200">
                <a:ea typeface="ＭＳ Ｐゴシック" pitchFamily="34" charset="-128"/>
              </a:rPr>
              <a:pPr eaLnBrk="1" hangingPunct="1"/>
              <a:t>39</a:t>
            </a:fld>
            <a:endParaRPr lang="en-GB" altLang="en-US" sz="1200" dirty="0">
              <a:ea typeface="ＭＳ Ｐゴシック" pitchFamily="34" charset="-128"/>
            </a:endParaRPr>
          </a:p>
        </p:txBody>
      </p:sp>
    </p:spTree>
    <p:extLst>
      <p:ext uri="{BB962C8B-B14F-4D97-AF65-F5344CB8AC3E}">
        <p14:creationId xmlns:p14="http://schemas.microsoft.com/office/powerpoint/2010/main" val="1317309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39310" indent="-284350">
              <a:defRPr sz="1600">
                <a:solidFill>
                  <a:schemeClr val="tx1"/>
                </a:solidFill>
                <a:latin typeface="Arial" charset="0"/>
              </a:defRPr>
            </a:lvl2pPr>
            <a:lvl3pPr marL="1137399" indent="-227480">
              <a:defRPr sz="1600">
                <a:solidFill>
                  <a:schemeClr val="tx1"/>
                </a:solidFill>
                <a:latin typeface="Arial" charset="0"/>
              </a:defRPr>
            </a:lvl3pPr>
            <a:lvl4pPr marL="1592359" indent="-227480">
              <a:defRPr sz="1600">
                <a:solidFill>
                  <a:schemeClr val="tx1"/>
                </a:solidFill>
                <a:latin typeface="Arial" charset="0"/>
              </a:defRPr>
            </a:lvl4pPr>
            <a:lvl5pPr marL="2047319" indent="-227480">
              <a:defRPr sz="1600">
                <a:solidFill>
                  <a:schemeClr val="tx1"/>
                </a:solidFill>
                <a:latin typeface="Arial" charset="0"/>
              </a:defRPr>
            </a:lvl5pPr>
            <a:lvl6pPr marL="2502278" indent="-227480" eaLnBrk="0" fontAlgn="base" hangingPunct="0">
              <a:spcBef>
                <a:spcPct val="0"/>
              </a:spcBef>
              <a:spcAft>
                <a:spcPct val="0"/>
              </a:spcAft>
              <a:defRPr sz="1600">
                <a:solidFill>
                  <a:schemeClr val="tx1"/>
                </a:solidFill>
                <a:latin typeface="Arial" charset="0"/>
              </a:defRPr>
            </a:lvl6pPr>
            <a:lvl7pPr marL="2957238" indent="-227480" eaLnBrk="0" fontAlgn="base" hangingPunct="0">
              <a:spcBef>
                <a:spcPct val="0"/>
              </a:spcBef>
              <a:spcAft>
                <a:spcPct val="0"/>
              </a:spcAft>
              <a:defRPr sz="1600">
                <a:solidFill>
                  <a:schemeClr val="tx1"/>
                </a:solidFill>
                <a:latin typeface="Arial" charset="0"/>
              </a:defRPr>
            </a:lvl7pPr>
            <a:lvl8pPr marL="3412198" indent="-227480" eaLnBrk="0" fontAlgn="base" hangingPunct="0">
              <a:spcBef>
                <a:spcPct val="0"/>
              </a:spcBef>
              <a:spcAft>
                <a:spcPct val="0"/>
              </a:spcAft>
              <a:defRPr sz="1600">
                <a:solidFill>
                  <a:schemeClr val="tx1"/>
                </a:solidFill>
                <a:latin typeface="Arial" charset="0"/>
              </a:defRPr>
            </a:lvl8pPr>
            <a:lvl9pPr marL="3867158" indent="-227480" eaLnBrk="0" fontAlgn="base" hangingPunct="0">
              <a:spcBef>
                <a:spcPct val="0"/>
              </a:spcBef>
              <a:spcAft>
                <a:spcPct val="0"/>
              </a:spcAft>
              <a:defRPr sz="1600">
                <a:solidFill>
                  <a:schemeClr val="tx1"/>
                </a:solidFill>
                <a:latin typeface="Arial" charset="0"/>
              </a:defRPr>
            </a:lvl9pPr>
          </a:lstStyle>
          <a:p>
            <a:fld id="{C2F2ED27-592E-462C-82A2-86DB512F120D}" type="slidenum">
              <a:rPr lang="en-GB" altLang="en-US" sz="1200">
                <a:ea typeface="ＭＳ Ｐゴシック" pitchFamily="34" charset="-128"/>
              </a:rPr>
              <a:pPr/>
              <a:t>40</a:t>
            </a:fld>
            <a:endParaRPr lang="en-GB" altLang="en-US" sz="1200" dirty="0">
              <a:ea typeface="ＭＳ Ｐゴシック" pitchFamily="34" charset="-128"/>
            </a:endParaRPr>
          </a:p>
        </p:txBody>
      </p:sp>
      <p:sp>
        <p:nvSpPr>
          <p:cNvPr id="76803" name="Rectangle 2"/>
          <p:cNvSpPr>
            <a:spLocks noGrp="1" noRot="1" noChangeAspect="1" noChangeArrowheads="1" noTextEdit="1"/>
          </p:cNvSpPr>
          <p:nvPr>
            <p:ph type="sldImg"/>
          </p:nvPr>
        </p:nvSpPr>
        <p:spPr>
          <a:xfrm>
            <a:off x="-557213" y="679450"/>
            <a:ext cx="7907338" cy="4448175"/>
          </a:xfrm>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charset="0"/>
              </a:rPr>
              <a:t>Ask what this diagram means.</a:t>
            </a:r>
            <a:endParaRPr lang="en-US" altLang="en-US" dirty="0">
              <a:latin typeface="Arial" charset="0"/>
            </a:endParaRPr>
          </a:p>
          <a:p>
            <a:endParaRPr lang="en-US" altLang="en-US" dirty="0">
              <a:latin typeface="Arial" charset="0"/>
            </a:endParaRPr>
          </a:p>
          <a:p>
            <a:r>
              <a:rPr lang="en-US" altLang="en-US" i="1" dirty="0">
                <a:latin typeface="Arial" charset="0"/>
              </a:rPr>
              <a:t>You may wish to refer to visual analogies or ask for suggestions (e.g. humped back whale, right / wrong side of Pennines), delegates will often remember analogies and help them to retain the LCM emphasis below.</a:t>
            </a:r>
          </a:p>
          <a:p>
            <a:endParaRPr lang="en-GB" altLang="en-US" i="1" dirty="0">
              <a:latin typeface="Arial" charset="0"/>
            </a:endParaRPr>
          </a:p>
          <a:p>
            <a:r>
              <a:rPr lang="en-GB" altLang="en-US" dirty="0">
                <a:latin typeface="Arial" charset="0"/>
              </a:rPr>
              <a:t>The answer is that it is a </a:t>
            </a:r>
            <a:r>
              <a:rPr lang="ja-JP" altLang="en-GB" dirty="0">
                <a:latin typeface="Arial" charset="0"/>
              </a:rPr>
              <a:t>‘</a:t>
            </a:r>
            <a:r>
              <a:rPr lang="en-GB" altLang="ja-JP" dirty="0">
                <a:latin typeface="Arial" charset="0"/>
              </a:rPr>
              <a:t>left shift diagram</a:t>
            </a:r>
            <a:r>
              <a:rPr lang="ja-JP" altLang="en-GB" dirty="0">
                <a:latin typeface="Arial" charset="0"/>
              </a:rPr>
              <a:t>’</a:t>
            </a:r>
            <a:r>
              <a:rPr lang="en-GB" altLang="ja-JP" dirty="0">
                <a:latin typeface="Arial" charset="0"/>
              </a:rPr>
              <a:t>.  The dark blue graph represents the activity/cost graph of the progress through the ELC. The turquoise graph represents the cost of making changes at equivalent points along the time line.  The later the changes, the higher the costs.</a:t>
            </a:r>
          </a:p>
          <a:p>
            <a:r>
              <a:rPr lang="en-GB" altLang="en-US" dirty="0">
                <a:latin typeface="Arial" charset="0"/>
              </a:rPr>
              <a:t>K</a:t>
            </a:r>
            <a:r>
              <a:rPr lang="en-US" altLang="en-US" dirty="0">
                <a:latin typeface="Arial" charset="0"/>
              </a:rPr>
              <a:t>EY POINT.</a:t>
            </a:r>
            <a:endParaRPr lang="en-GB" altLang="en-US" dirty="0">
              <a:latin typeface="Arial" charset="0"/>
            </a:endParaRPr>
          </a:p>
          <a:p>
            <a:r>
              <a:rPr lang="en-GB" altLang="en-US" dirty="0">
                <a:latin typeface="Arial" charset="0"/>
              </a:rPr>
              <a:t>Get the planning right at the start of each function to avoid costly, late changes - this means forward planning all the time, ensuring that downstream operations are aware of the resources required to complete their part of the engineering stage.</a:t>
            </a:r>
          </a:p>
          <a:p>
            <a:endParaRPr lang="en-GB" altLang="en-US" dirty="0">
              <a:latin typeface="Arial" charset="0"/>
            </a:endParaRPr>
          </a:p>
          <a:p>
            <a:r>
              <a:rPr lang="en-GB" altLang="en-US" dirty="0">
                <a:latin typeface="Arial" charset="0"/>
              </a:rPr>
              <a:t>This was the original Lifecycle Management Logo from the days of GEC Marconi.  One of the main reasons why British Aerospace was attracted to GEC Marconi was because GEC Marconi had a much higher success rate of delivering products to time and quality.  So after the merger to form BAE Systems in 1999,  the two entities were merged together and Lifecycle Management applied across the whole corporate structure.</a:t>
            </a:r>
          </a:p>
          <a:p>
            <a:endParaRPr lang="en-GB" altLang="en-US" dirty="0">
              <a:latin typeface="Arial" charset="0"/>
            </a:endParaRPr>
          </a:p>
          <a:p>
            <a:r>
              <a:rPr lang="en-GB" altLang="en-US" dirty="0">
                <a:latin typeface="Arial" charset="0"/>
              </a:rPr>
              <a:t>But lifecycle management isn’t the whole story.  Research at Carnegie Mellon University in America showed that  the use of Lifecycle Management could improve the success rate of delivering projects to time and cost was about 50%.  If Lifecycle Management and Systems Engineering are applied, the success rate can be as high as 97%.  Without either success rate is about 10%.  Hence the BAE Systems use of both Lifecycle Management and Systems Engineering.  We will touch on the principles of Systems Engineering, but that is mostly covered in EDY2.1 Systems Engineering Fundamentals.</a:t>
            </a:r>
          </a:p>
          <a:p>
            <a:endParaRPr lang="en-US" altLang="en-US" dirty="0"/>
          </a:p>
        </p:txBody>
      </p:sp>
    </p:spTree>
    <p:extLst>
      <p:ext uri="{BB962C8B-B14F-4D97-AF65-F5344CB8AC3E}">
        <p14:creationId xmlns:p14="http://schemas.microsoft.com/office/powerpoint/2010/main" val="3527296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21313-F03E-4B36-B200-77E2F68A21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9BEFCA-2315-4A5B-B650-86346FC0D8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1D0A55-35FD-4E09-AEF3-814CF6600550}"/>
              </a:ext>
            </a:extLst>
          </p:cNvPr>
          <p:cNvSpPr>
            <a:spLocks noGrp="1"/>
          </p:cNvSpPr>
          <p:nvPr>
            <p:ph type="dt" sz="half" idx="10"/>
          </p:nvPr>
        </p:nvSpPr>
        <p:spPr/>
        <p:txBody>
          <a:bodyPr/>
          <a:lstStyle/>
          <a:p>
            <a:fld id="{FC32F2CC-001B-4020-AE93-4D9A7F9FA81C}" type="datetimeFigureOut">
              <a:rPr lang="en-GB" smtClean="0"/>
              <a:t>25/09/2024</a:t>
            </a:fld>
            <a:endParaRPr lang="en-GB"/>
          </a:p>
        </p:txBody>
      </p:sp>
      <p:sp>
        <p:nvSpPr>
          <p:cNvPr id="5" name="Footer Placeholder 4">
            <a:extLst>
              <a:ext uri="{FF2B5EF4-FFF2-40B4-BE49-F238E27FC236}">
                <a16:creationId xmlns:a16="http://schemas.microsoft.com/office/drawing/2014/main" id="{65192536-E6DE-4592-8983-5AFE561691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57E070-AA66-4E35-9A8A-9893F570156F}"/>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1615030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0F4C9-7633-4D10-8409-F0A1586BCB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A6EF9F-636D-4FB7-8B19-761BA2A9C9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1A4095-0FEA-4C7E-B6FE-87EC5FE1CEA9}"/>
              </a:ext>
            </a:extLst>
          </p:cNvPr>
          <p:cNvSpPr>
            <a:spLocks noGrp="1"/>
          </p:cNvSpPr>
          <p:nvPr>
            <p:ph type="dt" sz="half" idx="10"/>
          </p:nvPr>
        </p:nvSpPr>
        <p:spPr/>
        <p:txBody>
          <a:bodyPr/>
          <a:lstStyle/>
          <a:p>
            <a:fld id="{FC32F2CC-001B-4020-AE93-4D9A7F9FA81C}" type="datetimeFigureOut">
              <a:rPr lang="en-GB" smtClean="0"/>
              <a:t>25/09/2024</a:t>
            </a:fld>
            <a:endParaRPr lang="en-GB"/>
          </a:p>
        </p:txBody>
      </p:sp>
      <p:sp>
        <p:nvSpPr>
          <p:cNvPr id="5" name="Footer Placeholder 4">
            <a:extLst>
              <a:ext uri="{FF2B5EF4-FFF2-40B4-BE49-F238E27FC236}">
                <a16:creationId xmlns:a16="http://schemas.microsoft.com/office/drawing/2014/main" id="{18286D96-7E80-479A-825C-D1445E36B9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6AD75-DEC2-4103-A035-1D8B5C36A647}"/>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2241909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54645-D118-4753-88B2-E57EA3D68E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5686758-956A-4CD2-A532-91A3FDFC45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CEAEF3-B07F-429F-A5EF-22EFF94AD083}"/>
              </a:ext>
            </a:extLst>
          </p:cNvPr>
          <p:cNvSpPr>
            <a:spLocks noGrp="1"/>
          </p:cNvSpPr>
          <p:nvPr>
            <p:ph type="dt" sz="half" idx="10"/>
          </p:nvPr>
        </p:nvSpPr>
        <p:spPr/>
        <p:txBody>
          <a:bodyPr/>
          <a:lstStyle/>
          <a:p>
            <a:fld id="{FC32F2CC-001B-4020-AE93-4D9A7F9FA81C}" type="datetimeFigureOut">
              <a:rPr lang="en-GB" smtClean="0"/>
              <a:t>25/09/2024</a:t>
            </a:fld>
            <a:endParaRPr lang="en-GB"/>
          </a:p>
        </p:txBody>
      </p:sp>
      <p:sp>
        <p:nvSpPr>
          <p:cNvPr id="5" name="Footer Placeholder 4">
            <a:extLst>
              <a:ext uri="{FF2B5EF4-FFF2-40B4-BE49-F238E27FC236}">
                <a16:creationId xmlns:a16="http://schemas.microsoft.com/office/drawing/2014/main" id="{F8752C62-9BB8-4B75-B283-6A89A33DCC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9CFC34-B27E-4CCE-9E11-E5F69D12C461}"/>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2628413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0190-572A-41A9-A72D-FB60F46A62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E52DCF-BFAF-47B6-8601-A0EA2C3ECB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4DE979-587C-40FA-8D7F-92A759CFFA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FE5A47-487E-42B3-8324-0DC9CC2E3996}"/>
              </a:ext>
            </a:extLst>
          </p:cNvPr>
          <p:cNvSpPr>
            <a:spLocks noGrp="1"/>
          </p:cNvSpPr>
          <p:nvPr>
            <p:ph type="dt" sz="half" idx="10"/>
          </p:nvPr>
        </p:nvSpPr>
        <p:spPr/>
        <p:txBody>
          <a:bodyPr/>
          <a:lstStyle/>
          <a:p>
            <a:fld id="{FC32F2CC-001B-4020-AE93-4D9A7F9FA81C}" type="datetimeFigureOut">
              <a:rPr lang="en-GB" smtClean="0"/>
              <a:t>25/09/2024</a:t>
            </a:fld>
            <a:endParaRPr lang="en-GB"/>
          </a:p>
        </p:txBody>
      </p:sp>
      <p:sp>
        <p:nvSpPr>
          <p:cNvPr id="6" name="Footer Placeholder 5">
            <a:extLst>
              <a:ext uri="{FF2B5EF4-FFF2-40B4-BE49-F238E27FC236}">
                <a16:creationId xmlns:a16="http://schemas.microsoft.com/office/drawing/2014/main" id="{EFAC658D-3827-47B3-A986-61313C390F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5CF9B5-C483-442D-BBDD-513DA23BCD8E}"/>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1849498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3F65E-A90B-45C6-86FA-82CE5E187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B00BC7-8C0B-428B-9813-E6DED1F481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8089A3-DDE9-44B5-A40B-6E102946FB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C207351-5FB8-4CB8-B049-CF9B62E06C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724BE8-78E3-4DEE-A9EA-97E817588A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F6CD4E-CA89-4A30-94E2-4C1882A5ED0D}"/>
              </a:ext>
            </a:extLst>
          </p:cNvPr>
          <p:cNvSpPr>
            <a:spLocks noGrp="1"/>
          </p:cNvSpPr>
          <p:nvPr>
            <p:ph type="dt" sz="half" idx="10"/>
          </p:nvPr>
        </p:nvSpPr>
        <p:spPr/>
        <p:txBody>
          <a:bodyPr/>
          <a:lstStyle/>
          <a:p>
            <a:fld id="{FC32F2CC-001B-4020-AE93-4D9A7F9FA81C}" type="datetimeFigureOut">
              <a:rPr lang="en-GB" smtClean="0"/>
              <a:t>25/09/2024</a:t>
            </a:fld>
            <a:endParaRPr lang="en-GB"/>
          </a:p>
        </p:txBody>
      </p:sp>
      <p:sp>
        <p:nvSpPr>
          <p:cNvPr id="8" name="Footer Placeholder 7">
            <a:extLst>
              <a:ext uri="{FF2B5EF4-FFF2-40B4-BE49-F238E27FC236}">
                <a16:creationId xmlns:a16="http://schemas.microsoft.com/office/drawing/2014/main" id="{CBA30BA1-829E-4123-8996-422BF5D491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22D343-7DD7-4646-A100-ABD4573FD96D}"/>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4109701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D0EA8-56FA-4D05-8043-C8591978E2D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2B62C8-53EC-4119-81C5-A8F33B1E218B}"/>
              </a:ext>
            </a:extLst>
          </p:cNvPr>
          <p:cNvSpPr>
            <a:spLocks noGrp="1"/>
          </p:cNvSpPr>
          <p:nvPr>
            <p:ph type="dt" sz="half" idx="10"/>
          </p:nvPr>
        </p:nvSpPr>
        <p:spPr/>
        <p:txBody>
          <a:bodyPr/>
          <a:lstStyle/>
          <a:p>
            <a:fld id="{FC32F2CC-001B-4020-AE93-4D9A7F9FA81C}" type="datetimeFigureOut">
              <a:rPr lang="en-GB" smtClean="0"/>
              <a:t>25/09/2024</a:t>
            </a:fld>
            <a:endParaRPr lang="en-GB"/>
          </a:p>
        </p:txBody>
      </p:sp>
      <p:sp>
        <p:nvSpPr>
          <p:cNvPr id="4" name="Footer Placeholder 3">
            <a:extLst>
              <a:ext uri="{FF2B5EF4-FFF2-40B4-BE49-F238E27FC236}">
                <a16:creationId xmlns:a16="http://schemas.microsoft.com/office/drawing/2014/main" id="{0243D8F4-33FA-4376-9602-68B6013C44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9CB809-59FA-4BF8-BFB7-6EFCF09A23CB}"/>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2929709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40F148-38BA-4FD0-A0F4-52E688BC54D5}"/>
              </a:ext>
            </a:extLst>
          </p:cNvPr>
          <p:cNvSpPr>
            <a:spLocks noGrp="1"/>
          </p:cNvSpPr>
          <p:nvPr>
            <p:ph type="dt" sz="half" idx="10"/>
          </p:nvPr>
        </p:nvSpPr>
        <p:spPr/>
        <p:txBody>
          <a:bodyPr/>
          <a:lstStyle/>
          <a:p>
            <a:fld id="{FC32F2CC-001B-4020-AE93-4D9A7F9FA81C}" type="datetimeFigureOut">
              <a:rPr lang="en-GB" smtClean="0"/>
              <a:t>25/09/2024</a:t>
            </a:fld>
            <a:endParaRPr lang="en-GB"/>
          </a:p>
        </p:txBody>
      </p:sp>
      <p:sp>
        <p:nvSpPr>
          <p:cNvPr id="3" name="Footer Placeholder 2">
            <a:extLst>
              <a:ext uri="{FF2B5EF4-FFF2-40B4-BE49-F238E27FC236}">
                <a16:creationId xmlns:a16="http://schemas.microsoft.com/office/drawing/2014/main" id="{1CA2F4F7-1F98-43AA-845C-CAC6750B58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A2FA48-FA2A-45E9-978F-B8DF9801FCFE}"/>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2316430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CEE20-0378-46B7-9F37-D297850227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03E36F-0987-4011-A6EE-1823F14FFF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C6F3DF-0D88-4AB0-B678-2E076B0D57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363B0F-CC5E-4051-A6E0-AA8255239549}"/>
              </a:ext>
            </a:extLst>
          </p:cNvPr>
          <p:cNvSpPr>
            <a:spLocks noGrp="1"/>
          </p:cNvSpPr>
          <p:nvPr>
            <p:ph type="dt" sz="half" idx="10"/>
          </p:nvPr>
        </p:nvSpPr>
        <p:spPr/>
        <p:txBody>
          <a:bodyPr/>
          <a:lstStyle/>
          <a:p>
            <a:fld id="{FC32F2CC-001B-4020-AE93-4D9A7F9FA81C}" type="datetimeFigureOut">
              <a:rPr lang="en-GB" smtClean="0"/>
              <a:t>25/09/2024</a:t>
            </a:fld>
            <a:endParaRPr lang="en-GB"/>
          </a:p>
        </p:txBody>
      </p:sp>
      <p:sp>
        <p:nvSpPr>
          <p:cNvPr id="6" name="Footer Placeholder 5">
            <a:extLst>
              <a:ext uri="{FF2B5EF4-FFF2-40B4-BE49-F238E27FC236}">
                <a16:creationId xmlns:a16="http://schemas.microsoft.com/office/drawing/2014/main" id="{7067015E-FF84-4D48-B8A4-E11309DD0E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C3C253-3B43-4FCD-960D-93CF3FF1B348}"/>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676382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BD016-F60D-4BB9-94BA-3F05195BFF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85AB5F-34A8-4493-A987-4CF446BB05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2800EE-9398-4FDA-88B5-BD1F9CBA3D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9AEA9E-0AD7-41F2-BB4C-03A1D3F376A7}"/>
              </a:ext>
            </a:extLst>
          </p:cNvPr>
          <p:cNvSpPr>
            <a:spLocks noGrp="1"/>
          </p:cNvSpPr>
          <p:nvPr>
            <p:ph type="dt" sz="half" idx="10"/>
          </p:nvPr>
        </p:nvSpPr>
        <p:spPr/>
        <p:txBody>
          <a:bodyPr/>
          <a:lstStyle/>
          <a:p>
            <a:fld id="{FC32F2CC-001B-4020-AE93-4D9A7F9FA81C}" type="datetimeFigureOut">
              <a:rPr lang="en-GB" smtClean="0"/>
              <a:t>25/09/2024</a:t>
            </a:fld>
            <a:endParaRPr lang="en-GB"/>
          </a:p>
        </p:txBody>
      </p:sp>
      <p:sp>
        <p:nvSpPr>
          <p:cNvPr id="6" name="Footer Placeholder 5">
            <a:extLst>
              <a:ext uri="{FF2B5EF4-FFF2-40B4-BE49-F238E27FC236}">
                <a16:creationId xmlns:a16="http://schemas.microsoft.com/office/drawing/2014/main" id="{C42568E0-6E77-41F9-AEF7-9908C6BC12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64DB3C-8018-420C-8595-6AB2D939DC3F}"/>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3231494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D5C77-CFA9-42D6-8C4C-8CFD8EAED5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F61FF3-F379-4B9C-BB7F-2118BEA44D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37BC33-E2B7-4502-B7BA-B98120AC24EB}"/>
              </a:ext>
            </a:extLst>
          </p:cNvPr>
          <p:cNvSpPr>
            <a:spLocks noGrp="1"/>
          </p:cNvSpPr>
          <p:nvPr>
            <p:ph type="dt" sz="half" idx="10"/>
          </p:nvPr>
        </p:nvSpPr>
        <p:spPr/>
        <p:txBody>
          <a:bodyPr/>
          <a:lstStyle/>
          <a:p>
            <a:fld id="{FC32F2CC-001B-4020-AE93-4D9A7F9FA81C}" type="datetimeFigureOut">
              <a:rPr lang="en-GB" smtClean="0"/>
              <a:t>25/09/2024</a:t>
            </a:fld>
            <a:endParaRPr lang="en-GB"/>
          </a:p>
        </p:txBody>
      </p:sp>
      <p:sp>
        <p:nvSpPr>
          <p:cNvPr id="5" name="Footer Placeholder 4">
            <a:extLst>
              <a:ext uri="{FF2B5EF4-FFF2-40B4-BE49-F238E27FC236}">
                <a16:creationId xmlns:a16="http://schemas.microsoft.com/office/drawing/2014/main" id="{F667FCB2-7A8D-4CD3-9557-65BF550B19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A62C5C-9361-44C3-9AD8-0B822C395610}"/>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3372878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77728E-C488-4AE6-98C9-AA554BA1E7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9C2CEA-A745-4B8F-A8ED-737459EA8C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FF472A-EFFD-420F-9589-E8B1ADB74FF2}"/>
              </a:ext>
            </a:extLst>
          </p:cNvPr>
          <p:cNvSpPr>
            <a:spLocks noGrp="1"/>
          </p:cNvSpPr>
          <p:nvPr>
            <p:ph type="dt" sz="half" idx="10"/>
          </p:nvPr>
        </p:nvSpPr>
        <p:spPr/>
        <p:txBody>
          <a:bodyPr/>
          <a:lstStyle/>
          <a:p>
            <a:fld id="{FC32F2CC-001B-4020-AE93-4D9A7F9FA81C}" type="datetimeFigureOut">
              <a:rPr lang="en-GB" smtClean="0"/>
              <a:t>25/09/2024</a:t>
            </a:fld>
            <a:endParaRPr lang="en-GB"/>
          </a:p>
        </p:txBody>
      </p:sp>
      <p:sp>
        <p:nvSpPr>
          <p:cNvPr id="5" name="Footer Placeholder 4">
            <a:extLst>
              <a:ext uri="{FF2B5EF4-FFF2-40B4-BE49-F238E27FC236}">
                <a16:creationId xmlns:a16="http://schemas.microsoft.com/office/drawing/2014/main" id="{344F43DB-F6E0-4510-836C-C7B26544A7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8B811D-5317-40DF-B4C6-51D41474DC9C}"/>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3199254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12665350"/>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5198B2-7B1B-4CF0-9430-E6E01A15061D}" type="datetimeFigureOut">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361098333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B61BEF0D-F0BB-DE4B-95CE-6DB70DBA9567}" type="datetimeFigureOut">
              <a:rPr lang="en-US" smtClean="0"/>
              <a:pPr/>
              <a:t>9/25/2024</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789803058"/>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5198B2-7B1B-4CF0-9430-E6E01A15061D}" type="datetimeFigureOut">
              <a:rPr lang="en-GB" smtClean="0"/>
              <a:t>25/09/2024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89350034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5198B2-7B1B-4CF0-9430-E6E01A15061D}" type="datetimeFigureOut">
              <a:rPr lang="en-GB" smtClean="0"/>
              <a:t>25/09/2024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1661688663"/>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9/25/2024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63D1838F-CF04-4C5B-A281-B06A6D0B42B6}" type="slidenum">
              <a:rPr lang="en-GB" smtClean="0"/>
              <a:pPr>
                <a:defRPr/>
              </a:pPr>
              <a:t>‹#›</a:t>
            </a:fld>
            <a:endParaRPr lang="en-GB" dirty="0"/>
          </a:p>
        </p:txBody>
      </p:sp>
    </p:spTree>
    <p:extLst>
      <p:ext uri="{BB962C8B-B14F-4D97-AF65-F5344CB8AC3E}">
        <p14:creationId xmlns:p14="http://schemas.microsoft.com/office/powerpoint/2010/main" val="2416095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9/25/2024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792336862"/>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5198B2-7B1B-4CF0-9430-E6E01A15061D}" type="datetimeFigureOut">
              <a:rPr lang="en-GB" smtClean="0"/>
              <a:t>25/09/2024</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3303395837"/>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9/25/2024</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103411319"/>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5198B2-7B1B-4CF0-9430-E6E01A15061D}" type="datetimeFigureOut">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810810977"/>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5198B2-7B1B-4CF0-9430-E6E01A15061D}" type="datetimeFigureOut">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3051751442"/>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5" name="Text Placeholder 7"/>
          <p:cNvSpPr>
            <a:spLocks noGrp="1"/>
          </p:cNvSpPr>
          <p:nvPr>
            <p:ph type="body" sz="quarter" idx="13"/>
          </p:nvPr>
        </p:nvSpPr>
        <p:spPr>
          <a:xfrm>
            <a:off x="7200001" y="4392000"/>
            <a:ext cx="4416000" cy="1590179"/>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579765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One column text, no subtitle 1 line">
    <p:spTree>
      <p:nvGrpSpPr>
        <p:cNvPr id="1" name=""/>
        <p:cNvGrpSpPr/>
        <p:nvPr/>
      </p:nvGrpSpPr>
      <p:grpSpPr>
        <a:xfrm>
          <a:off x="0" y="0"/>
          <a:ext cx="0" cy="0"/>
          <a:chOff x="0" y="0"/>
          <a:chExt cx="0" cy="0"/>
        </a:xfrm>
      </p:grpSpPr>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694367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itle Only, 2 line for Copied In Conten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9" name="Rectangle 8"/>
          <p:cNvSpPr/>
          <p:nvPr userDrawn="1"/>
        </p:nvSpPr>
        <p:spPr>
          <a:xfrm>
            <a:off x="0" y="544544"/>
            <a:ext cx="6096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9310886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Two column text, no subtitle 2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940400"/>
            <a:ext cx="55056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1940400"/>
            <a:ext cx="51930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314235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One column text no subtitle, 3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306913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a:xfrm>
            <a:off x="10363200" y="5578475"/>
            <a:ext cx="1142245" cy="669925"/>
          </a:xfrm>
          <a:prstGeom prst="rect">
            <a:avLst/>
          </a:prstGeom>
        </p:spPr>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3406230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7047489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9440456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12777174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24716751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40865482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30011268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a:xfrm>
            <a:off x="10363200" y="5578475"/>
            <a:ext cx="1142245" cy="669925"/>
          </a:xfrm>
          <a:prstGeom prst="rect">
            <a:avLst/>
          </a:prstGeom>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04790"/>
            <a:ext cx="536165" cy="301756"/>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2052605984"/>
      </p:ext>
    </p:extLst>
  </p:cSld>
  <p:clrMapOvr>
    <a:masterClrMapping/>
  </p:clrMapOvr>
  <p:transition>
    <p:wipe dir="r"/>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500918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9" Type="http://schemas.openxmlformats.org/officeDocument/2006/relationships/slideLayout" Target="../slideLayouts/slideLayout50.xml"/><Relationship Id="rId21" Type="http://schemas.openxmlformats.org/officeDocument/2006/relationships/slideLayout" Target="../slideLayouts/slideLayout32.xml"/><Relationship Id="rId34" Type="http://schemas.openxmlformats.org/officeDocument/2006/relationships/slideLayout" Target="../slideLayouts/slideLayout45.xml"/><Relationship Id="rId42" Type="http://schemas.openxmlformats.org/officeDocument/2006/relationships/slideLayout" Target="../slideLayouts/slideLayout53.xml"/><Relationship Id="rId47" Type="http://schemas.openxmlformats.org/officeDocument/2006/relationships/slideLayout" Target="../slideLayouts/slideLayout58.xml"/><Relationship Id="rId50" Type="http://schemas.microsoft.com/office/2007/relationships/hdphoto" Target="../media/hdphoto1.wdp"/><Relationship Id="rId7" Type="http://schemas.openxmlformats.org/officeDocument/2006/relationships/slideLayout" Target="../slideLayouts/slideLayout1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9" Type="http://schemas.openxmlformats.org/officeDocument/2006/relationships/slideLayout" Target="../slideLayouts/slideLayout40.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37" Type="http://schemas.openxmlformats.org/officeDocument/2006/relationships/slideLayout" Target="../slideLayouts/slideLayout48.xml"/><Relationship Id="rId40" Type="http://schemas.openxmlformats.org/officeDocument/2006/relationships/slideLayout" Target="../slideLayouts/slideLayout51.xml"/><Relationship Id="rId45" Type="http://schemas.openxmlformats.org/officeDocument/2006/relationships/slideLayout" Target="../slideLayouts/slideLayout56.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36" Type="http://schemas.openxmlformats.org/officeDocument/2006/relationships/slideLayout" Target="../slideLayouts/slideLayout47.xml"/><Relationship Id="rId49" Type="http://schemas.openxmlformats.org/officeDocument/2006/relationships/image" Target="../media/image2.png"/><Relationship Id="rId10" Type="http://schemas.openxmlformats.org/officeDocument/2006/relationships/slideLayout" Target="../slideLayouts/slideLayout21.xml"/><Relationship Id="rId19" Type="http://schemas.openxmlformats.org/officeDocument/2006/relationships/slideLayout" Target="../slideLayouts/slideLayout30.xml"/><Relationship Id="rId31" Type="http://schemas.openxmlformats.org/officeDocument/2006/relationships/slideLayout" Target="../slideLayouts/slideLayout42.xml"/><Relationship Id="rId44" Type="http://schemas.openxmlformats.org/officeDocument/2006/relationships/slideLayout" Target="../slideLayouts/slideLayout55.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slideLayout" Target="../slideLayouts/slideLayout46.xml"/><Relationship Id="rId43" Type="http://schemas.openxmlformats.org/officeDocument/2006/relationships/slideLayout" Target="../slideLayouts/slideLayout54.xml"/><Relationship Id="rId48" Type="http://schemas.openxmlformats.org/officeDocument/2006/relationships/theme" Target="../theme/theme2.xml"/><Relationship Id="rId8" Type="http://schemas.openxmlformats.org/officeDocument/2006/relationships/slideLayout" Target="../slideLayouts/slideLayout19.xml"/><Relationship Id="rId51" Type="http://schemas.openxmlformats.org/officeDocument/2006/relationships/image" Target="../media/image3.png"/><Relationship Id="rId3" Type="http://schemas.openxmlformats.org/officeDocument/2006/relationships/slideLayout" Target="../slideLayouts/slideLayout14.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38" Type="http://schemas.openxmlformats.org/officeDocument/2006/relationships/slideLayout" Target="../slideLayouts/slideLayout49.xml"/><Relationship Id="rId46" Type="http://schemas.openxmlformats.org/officeDocument/2006/relationships/slideLayout" Target="../slideLayouts/slideLayout57.xml"/><Relationship Id="rId20" Type="http://schemas.openxmlformats.org/officeDocument/2006/relationships/slideLayout" Target="../slideLayouts/slideLayout31.xml"/><Relationship Id="rId41" Type="http://schemas.openxmlformats.org/officeDocument/2006/relationships/slideLayout" Target="../slideLayouts/slideLayout52.xml"/><Relationship Id="rId1" Type="http://schemas.openxmlformats.org/officeDocument/2006/relationships/slideLayout" Target="../slideLayouts/slideLayout12.xml"/><Relationship Id="rId6"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136C26-09AE-49F0-8E46-7BB1019E17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46CCBF-3A65-4606-98E1-44F13187EA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9682F-A6F6-49E1-BFE9-4B46838A9A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32F2CC-001B-4020-AE93-4D9A7F9FA81C}" type="datetimeFigureOut">
              <a:rPr lang="en-GB" smtClean="0"/>
              <a:t>25/09/2024</a:t>
            </a:fld>
            <a:endParaRPr lang="en-GB"/>
          </a:p>
        </p:txBody>
      </p:sp>
      <p:sp>
        <p:nvSpPr>
          <p:cNvPr id="5" name="Footer Placeholder 4">
            <a:extLst>
              <a:ext uri="{FF2B5EF4-FFF2-40B4-BE49-F238E27FC236}">
                <a16:creationId xmlns:a16="http://schemas.microsoft.com/office/drawing/2014/main" id="{DB164ADC-F4FC-4590-A3F7-5BAA4F014B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7929EE-E451-416C-9376-5AB0801047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C573A9-B24D-4927-A735-DD249CC3A5DB}" type="slidenum">
              <a:rPr lang="en-GB" smtClean="0"/>
              <a:t>‹#›</a:t>
            </a:fld>
            <a:endParaRPr lang="en-GB"/>
          </a:p>
        </p:txBody>
      </p:sp>
    </p:spTree>
    <p:extLst>
      <p:ext uri="{BB962C8B-B14F-4D97-AF65-F5344CB8AC3E}">
        <p14:creationId xmlns:p14="http://schemas.microsoft.com/office/powerpoint/2010/main" val="1803955875"/>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FC32F2CC-001B-4020-AE93-4D9A7F9FA81C}" type="datetimeFigureOut">
              <a:rPr lang="en-GB" smtClean="0"/>
              <a:t>25/09/2024</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49">
                <a:duotone>
                  <a:schemeClr val="accent1">
                    <a:shade val="45000"/>
                    <a:satMod val="135000"/>
                  </a:schemeClr>
                  <a:prstClr val="white"/>
                </a:duotone>
                <a:extLst>
                  <a:ext uri="{BEBA8EAE-BF5A-486C-A8C5-ECC9F3942E4B}">
                    <a14:imgProps xmlns:a14="http://schemas.microsoft.com/office/drawing/2010/main">
                      <a14:imgLayer r:embed="rId50">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77C573A9-B24D-4927-A735-DD249CC3A5DB}" type="slidenum">
              <a:rPr lang="en-GB" smtClean="0"/>
              <a:t>‹#›</a:t>
            </a:fld>
            <a:endParaRPr lang="en-GB"/>
          </a:p>
        </p:txBody>
      </p:sp>
    </p:spTree>
    <p:extLst>
      <p:ext uri="{BB962C8B-B14F-4D97-AF65-F5344CB8AC3E}">
        <p14:creationId xmlns:p14="http://schemas.microsoft.com/office/powerpoint/2010/main" val="541895477"/>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 id="2147483942" r:id="rId12"/>
    <p:sldLayoutId id="2147483943" r:id="rId13"/>
    <p:sldLayoutId id="2147483944" r:id="rId14"/>
    <p:sldLayoutId id="2147483945" r:id="rId15"/>
    <p:sldLayoutId id="2147483946" r:id="rId16"/>
    <p:sldLayoutId id="2147483672" r:id="rId17"/>
    <p:sldLayoutId id="2147483711" r:id="rId18"/>
    <p:sldLayoutId id="2147483714" r:id="rId19"/>
    <p:sldLayoutId id="2147483703" r:id="rId20"/>
    <p:sldLayoutId id="2147483715" r:id="rId21"/>
    <p:sldLayoutId id="2147483716" r:id="rId22"/>
    <p:sldLayoutId id="2147483674" r:id="rId23"/>
    <p:sldLayoutId id="2147483717" r:id="rId24"/>
    <p:sldLayoutId id="2147483718" r:id="rId25"/>
    <p:sldLayoutId id="2147483704" r:id="rId26"/>
    <p:sldLayoutId id="2147483719" r:id="rId27"/>
    <p:sldLayoutId id="2147483720" r:id="rId28"/>
    <p:sldLayoutId id="2147483675" r:id="rId29"/>
    <p:sldLayoutId id="2147483681" r:id="rId30"/>
    <p:sldLayoutId id="2147483687" r:id="rId31"/>
    <p:sldLayoutId id="2147483702" r:id="rId32"/>
    <p:sldLayoutId id="2147483688" r:id="rId33"/>
    <p:sldLayoutId id="2147483689" r:id="rId34"/>
    <p:sldLayoutId id="2147483690" r:id="rId35"/>
    <p:sldLayoutId id="2147483692" r:id="rId36"/>
    <p:sldLayoutId id="2147483691" r:id="rId37"/>
    <p:sldLayoutId id="2147483693" r:id="rId38"/>
    <p:sldLayoutId id="2147483709" r:id="rId39"/>
    <p:sldLayoutId id="2147483698" r:id="rId40"/>
    <p:sldLayoutId id="2147483700" r:id="rId41"/>
    <p:sldLayoutId id="2147483701" r:id="rId42"/>
    <p:sldLayoutId id="2147483706" r:id="rId43"/>
    <p:sldLayoutId id="2147483712" r:id="rId44"/>
    <p:sldLayoutId id="2147483727" r:id="rId45"/>
    <p:sldLayoutId id="2147483947" r:id="rId46"/>
    <p:sldLayoutId id="2147483948" r:id="rId47"/>
  </p:sldLayoutIdLst>
  <p:txStyles>
    <p:titleStyle>
      <a:lvl1pPr algn="l" defTabSz="914400" rtl="0" eaLnBrk="1" latinLnBrk="0" hangingPunct="1">
        <a:lnSpc>
          <a:spcPct val="90000"/>
        </a:lnSpc>
        <a:spcBef>
          <a:spcPct val="0"/>
        </a:spcBef>
        <a:buNone/>
        <a:defRPr sz="5400" kern="1200" cap="all" baseline="0">
          <a:blipFill>
            <a:blip r:embed="rId51">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5.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xml"/><Relationship Id="rId1" Type="http://schemas.openxmlformats.org/officeDocument/2006/relationships/slideLayout" Target="../slideLayouts/slideLayout27.xml"/><Relationship Id="rId4" Type="http://schemas.openxmlformats.org/officeDocument/2006/relationships/image" Target="../media/image26.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3.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image" Target="../media/image34.jpg"/><Relationship Id="rId2" Type="http://schemas.openxmlformats.org/officeDocument/2006/relationships/image" Target="../media/image29.jpeg"/><Relationship Id="rId1" Type="http://schemas.openxmlformats.org/officeDocument/2006/relationships/slideLayout" Target="../slideLayouts/slideLayout2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4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7.xml"/><Relationship Id="rId4" Type="http://schemas.openxmlformats.org/officeDocument/2006/relationships/image" Target="../media/image33.png"/></Relationships>
</file>

<file path=ppt/slides/_rels/slide45.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image" Target="../media/image38.jpeg"/><Relationship Id="rId7" Type="http://schemas.openxmlformats.org/officeDocument/2006/relationships/image" Target="../media/image41.jpeg"/><Relationship Id="rId2" Type="http://schemas.openxmlformats.org/officeDocument/2006/relationships/image" Target="../media/image37.jpeg"/><Relationship Id="rId1" Type="http://schemas.openxmlformats.org/officeDocument/2006/relationships/slideLayout" Target="../slideLayouts/slideLayout27.xml"/><Relationship Id="rId6" Type="http://schemas.openxmlformats.org/officeDocument/2006/relationships/image" Target="../media/image36.jpeg"/><Relationship Id="rId5" Type="http://schemas.openxmlformats.org/officeDocument/2006/relationships/image" Target="../media/image40.jpeg"/><Relationship Id="rId4" Type="http://schemas.openxmlformats.org/officeDocument/2006/relationships/image" Target="../media/image39.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085E9-A897-4781-B8F5-A2A1DF564CA9}"/>
              </a:ext>
            </a:extLst>
          </p:cNvPr>
          <p:cNvSpPr>
            <a:spLocks noGrp="1"/>
          </p:cNvSpPr>
          <p:nvPr>
            <p:ph type="ctrTitle"/>
          </p:nvPr>
        </p:nvSpPr>
        <p:spPr/>
        <p:txBody>
          <a:bodyPr>
            <a:normAutofit/>
          </a:bodyPr>
          <a:lstStyle/>
          <a:p>
            <a:r>
              <a:rPr lang="en-GB" dirty="0"/>
              <a:t>Systems Engineering.</a:t>
            </a:r>
            <a:br>
              <a:rPr lang="en-GB" dirty="0"/>
            </a:br>
            <a:r>
              <a:rPr lang="en-GB" dirty="0"/>
              <a:t> An Introduction.</a:t>
            </a:r>
          </a:p>
        </p:txBody>
      </p:sp>
      <p:sp>
        <p:nvSpPr>
          <p:cNvPr id="3" name="Subtitle 2">
            <a:extLst>
              <a:ext uri="{FF2B5EF4-FFF2-40B4-BE49-F238E27FC236}">
                <a16:creationId xmlns:a16="http://schemas.microsoft.com/office/drawing/2014/main" id="{BAD1E7E1-AE92-49FE-8AF9-4FFBBEE6CCA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98621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2"/>
          <p:cNvSpPr>
            <a:spLocks noGrp="1" noChangeArrowheads="1"/>
          </p:cNvSpPr>
          <p:nvPr>
            <p:ph type="title"/>
          </p:nvPr>
        </p:nvSpPr>
        <p:spPr>
          <a:xfrm>
            <a:off x="1514476" y="670413"/>
            <a:ext cx="9144000" cy="838200"/>
          </a:xfrm>
        </p:spPr>
        <p:txBody>
          <a:bodyPr>
            <a:normAutofit fontScale="90000"/>
          </a:bodyPr>
          <a:lstStyle/>
          <a:p>
            <a:pPr algn="ctr" eaLnBrk="1" hangingPunct="1"/>
            <a:r>
              <a:rPr lang="en-GB" sz="3692" dirty="0">
                <a:latin typeface="Arial Black" charset="0"/>
              </a:rPr>
              <a:t>Welcome to the Module.</a:t>
            </a:r>
            <a:br>
              <a:rPr lang="en-GB" sz="3692" dirty="0">
                <a:latin typeface="Arial Black" charset="0"/>
              </a:rPr>
            </a:br>
            <a:r>
              <a:rPr lang="en-GB" sz="3692" dirty="0">
                <a:latin typeface="Arial Black" charset="0"/>
              </a:rPr>
              <a:t>ACDA 4005.</a:t>
            </a:r>
          </a:p>
        </p:txBody>
      </p:sp>
      <p:sp>
        <p:nvSpPr>
          <p:cNvPr id="6146" name="Rectangle 3"/>
          <p:cNvSpPr>
            <a:spLocks noGrp="1" noChangeArrowheads="1"/>
          </p:cNvSpPr>
          <p:nvPr>
            <p:ph idx="1"/>
          </p:nvPr>
        </p:nvSpPr>
        <p:spPr>
          <a:xfrm>
            <a:off x="2574682" y="2176830"/>
            <a:ext cx="7023588" cy="2878747"/>
          </a:xfrm>
        </p:spPr>
        <p:txBody>
          <a:bodyPr>
            <a:normAutofit/>
          </a:bodyPr>
          <a:lstStyle/>
          <a:p>
            <a:pPr algn="ctr" eaLnBrk="1" hangingPunct="1">
              <a:buFont typeface="Symbol" charset="0"/>
              <a:buNone/>
            </a:pPr>
            <a:r>
              <a:rPr lang="en-GB" sz="2000" b="1" dirty="0">
                <a:solidFill>
                  <a:schemeClr val="tx1"/>
                </a:solidFill>
                <a:latin typeface="Arial" charset="0"/>
              </a:rPr>
              <a:t>Delivered By</a:t>
            </a:r>
          </a:p>
          <a:p>
            <a:pPr algn="ctr" eaLnBrk="1" hangingPunct="1">
              <a:buFont typeface="Symbol" charset="0"/>
              <a:buNone/>
            </a:pPr>
            <a:endParaRPr lang="en-GB" sz="2000" b="1" dirty="0">
              <a:solidFill>
                <a:schemeClr val="tx1"/>
              </a:solidFill>
              <a:latin typeface="Arial" charset="0"/>
            </a:endParaRPr>
          </a:p>
          <a:p>
            <a:pPr algn="ctr" eaLnBrk="1" hangingPunct="1">
              <a:buFont typeface="Symbol" charset="0"/>
              <a:buNone/>
            </a:pPr>
            <a:r>
              <a:rPr lang="en-GB" sz="2000" b="1" dirty="0">
                <a:solidFill>
                  <a:schemeClr val="tx1"/>
                </a:solidFill>
                <a:latin typeface="Arial" charset="0"/>
              </a:rPr>
              <a:t>Dave Holley, BSc, MSc, </a:t>
            </a:r>
            <a:r>
              <a:rPr lang="en-GB" sz="2000" b="1" dirty="0" err="1">
                <a:solidFill>
                  <a:schemeClr val="tx1"/>
                </a:solidFill>
                <a:latin typeface="Arial" charset="0"/>
              </a:rPr>
              <a:t>FIExpE</a:t>
            </a:r>
            <a:r>
              <a:rPr lang="en-GB" sz="2000" b="1" dirty="0">
                <a:solidFill>
                  <a:schemeClr val="tx1"/>
                </a:solidFill>
                <a:latin typeface="Arial" charset="0"/>
              </a:rPr>
              <a:t>, FRSC, C</a:t>
            </a:r>
            <a:r>
              <a:rPr lang="en-GB" b="1" dirty="0">
                <a:latin typeface="Arial" charset="0"/>
              </a:rPr>
              <a:t>C</a:t>
            </a:r>
            <a:r>
              <a:rPr lang="en-GB" sz="2000" b="1" dirty="0">
                <a:solidFill>
                  <a:schemeClr val="tx1"/>
                </a:solidFill>
                <a:latin typeface="Arial" charset="0"/>
              </a:rPr>
              <a:t>hem.</a:t>
            </a:r>
          </a:p>
          <a:p>
            <a:pPr algn="ctr" eaLnBrk="1" hangingPunct="1">
              <a:buFont typeface="Symbol" charset="0"/>
              <a:buNone/>
            </a:pPr>
            <a:r>
              <a:rPr lang="en-GB" b="1" dirty="0">
                <a:latin typeface="Arial" charset="0"/>
              </a:rPr>
              <a:t>And</a:t>
            </a:r>
          </a:p>
          <a:p>
            <a:pPr algn="ctr" eaLnBrk="1" hangingPunct="1">
              <a:buFont typeface="Symbol" charset="0"/>
              <a:buNone/>
            </a:pPr>
            <a:r>
              <a:rPr lang="en-GB" sz="2000" b="1">
                <a:solidFill>
                  <a:schemeClr val="tx1"/>
                </a:solidFill>
                <a:latin typeface="Arial" charset="0"/>
              </a:rPr>
              <a:t>Jenni Steen, BSc, </a:t>
            </a:r>
            <a:r>
              <a:rPr lang="en-GB" sz="1800" b="1" dirty="0">
                <a:solidFill>
                  <a:srgbClr val="153643"/>
                </a:solidFill>
                <a:effectLst/>
                <a:latin typeface="Arial" panose="020B0604020202020204" pitchFamily="34" charset="0"/>
                <a:ea typeface="DengXian" panose="02010600030101010101" pitchFamily="2" charset="-122"/>
              </a:rPr>
              <a:t>MSc, </a:t>
            </a:r>
            <a:r>
              <a:rPr lang="en-GB" sz="1800" b="1" dirty="0" err="1">
                <a:solidFill>
                  <a:srgbClr val="153643"/>
                </a:solidFill>
                <a:effectLst/>
                <a:latin typeface="Arial" panose="020B0604020202020204" pitchFamily="34" charset="0"/>
                <a:ea typeface="DengXian" panose="02010600030101010101" pitchFamily="2" charset="-122"/>
              </a:rPr>
              <a:t>PgCHPE</a:t>
            </a:r>
            <a:r>
              <a:rPr lang="en-GB" sz="1800" b="1" dirty="0">
                <a:solidFill>
                  <a:srgbClr val="153643"/>
                </a:solidFill>
                <a:effectLst/>
                <a:latin typeface="Arial" panose="020B0604020202020204" pitchFamily="34" charset="0"/>
                <a:ea typeface="DengXian" panose="02010600030101010101" pitchFamily="2" charset="-122"/>
              </a:rPr>
              <a:t>, FHEA.</a:t>
            </a:r>
            <a:endParaRPr lang="en-GB" sz="2000" b="1" dirty="0">
              <a:solidFill>
                <a:schemeClr val="tx1"/>
              </a:solidFill>
              <a:latin typeface="Arial" charset="0"/>
            </a:endParaRPr>
          </a:p>
          <a:p>
            <a:pPr algn="ctr" eaLnBrk="1" hangingPunct="1">
              <a:buFont typeface="Symbol" charset="0"/>
              <a:buNone/>
            </a:pPr>
            <a:r>
              <a:rPr lang="en-GB" sz="2000" b="1" dirty="0">
                <a:solidFill>
                  <a:schemeClr val="bg1"/>
                </a:solidFill>
                <a:latin typeface="Arial" charset="0"/>
              </a:rPr>
              <a:t>.</a:t>
            </a:r>
          </a:p>
        </p:txBody>
      </p:sp>
    </p:spTree>
    <p:extLst>
      <p:ext uri="{BB962C8B-B14F-4D97-AF65-F5344CB8AC3E}">
        <p14:creationId xmlns:p14="http://schemas.microsoft.com/office/powerpoint/2010/main" val="1538856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56863-4780-493B-8181-A93A76C3A1B7}"/>
              </a:ext>
            </a:extLst>
          </p:cNvPr>
          <p:cNvSpPr>
            <a:spLocks noGrp="1"/>
          </p:cNvSpPr>
          <p:nvPr>
            <p:ph type="title"/>
          </p:nvPr>
        </p:nvSpPr>
        <p:spPr>
          <a:xfrm>
            <a:off x="-1" y="0"/>
            <a:ext cx="11826241" cy="1320800"/>
          </a:xfrm>
        </p:spPr>
        <p:txBody>
          <a:bodyPr>
            <a:normAutofit/>
          </a:bodyPr>
          <a:lstStyle/>
          <a:p>
            <a:r>
              <a:rPr lang="en-GB" dirty="0"/>
              <a:t>  </a:t>
            </a:r>
            <a:r>
              <a:rPr lang="en-GB" sz="3200" dirty="0"/>
              <a:t>Aims and Learning Outcomes / Indicative content</a:t>
            </a:r>
            <a:endParaRPr lang="en-GB" dirty="0"/>
          </a:p>
        </p:txBody>
      </p:sp>
      <p:sp>
        <p:nvSpPr>
          <p:cNvPr id="3" name="Content Placeholder 2">
            <a:extLst>
              <a:ext uri="{FF2B5EF4-FFF2-40B4-BE49-F238E27FC236}">
                <a16:creationId xmlns:a16="http://schemas.microsoft.com/office/drawing/2014/main" id="{178609E7-65B3-464D-8E2D-7E1C60BE7AF6}"/>
              </a:ext>
            </a:extLst>
          </p:cNvPr>
          <p:cNvSpPr>
            <a:spLocks noGrp="1"/>
          </p:cNvSpPr>
          <p:nvPr>
            <p:ph idx="1"/>
          </p:nvPr>
        </p:nvSpPr>
        <p:spPr>
          <a:xfrm>
            <a:off x="799458" y="1320800"/>
            <a:ext cx="10154539" cy="5461000"/>
          </a:xfrm>
        </p:spPr>
        <p:txBody>
          <a:bodyPr>
            <a:normAutofit/>
          </a:bodyPr>
          <a:lstStyle/>
          <a:p>
            <a:pPr marL="457200" indent="0" algn="just" fontAlgn="auto" hangingPunct="1">
              <a:spcBef>
                <a:spcPts val="600"/>
              </a:spcBef>
              <a:spcAft>
                <a:spcPts val="0"/>
              </a:spcAft>
              <a:buNone/>
            </a:pPr>
            <a:r>
              <a:rPr lang="en-GB" sz="1800" b="1" dirty="0">
                <a:effectLst/>
                <a:latin typeface="Arial" panose="020B0604020202020204" pitchFamily="34" charset="0"/>
                <a:ea typeface="Times New Roman" panose="02020603050405020304" pitchFamily="18" charset="0"/>
              </a:rPr>
              <a:t>AIM(S)</a:t>
            </a:r>
            <a:endParaRPr lang="en-GB" sz="1800" dirty="0">
              <a:effectLst/>
              <a:latin typeface="Times New Roman" panose="02020603050405020304" pitchFamily="18" charset="0"/>
              <a:ea typeface="Times New Roman" panose="02020603050405020304" pitchFamily="18" charset="0"/>
            </a:endParaRPr>
          </a:p>
          <a:p>
            <a:pPr marL="457200" indent="0" algn="just" fontAlgn="auto" hangingPunct="1">
              <a:spcBef>
                <a:spcPts val="600"/>
              </a:spcBef>
              <a:spcAft>
                <a:spcPts val="0"/>
              </a:spcAft>
              <a:buNone/>
            </a:pPr>
            <a:endParaRPr lang="en-GB" sz="1800" dirty="0">
              <a:effectLst/>
              <a:latin typeface="Times New Roman" panose="02020603050405020304" pitchFamily="18" charset="0"/>
              <a:ea typeface="Times New Roman" panose="02020603050405020304" pitchFamily="18" charset="0"/>
            </a:endParaRPr>
          </a:p>
          <a:p>
            <a:pPr marL="0" lvl="0" indent="0">
              <a:spcAft>
                <a:spcPts val="600"/>
              </a:spcAft>
              <a:buNone/>
            </a:pPr>
            <a:r>
              <a:rPr lang="en-GB" dirty="0">
                <a:effectLst/>
                <a:latin typeface="Arial" panose="020B0604020202020204" pitchFamily="34" charset="0"/>
                <a:ea typeface="Times New Roman" panose="02020603050405020304" pitchFamily="18" charset="0"/>
              </a:rPr>
              <a:t>To provide the students with the principles and systematic underpinning concepts of the systems engineering.</a:t>
            </a:r>
            <a:endParaRPr lang="en-GB" dirty="0">
              <a:effectLst/>
              <a:latin typeface="Times New Roman" panose="02020603050405020304" pitchFamily="18" charset="0"/>
              <a:ea typeface="Times New Roman" panose="02020603050405020304" pitchFamily="18" charset="0"/>
            </a:endParaRPr>
          </a:p>
          <a:p>
            <a:pPr marL="637540" indent="-180340" algn="just" fontAlgn="auto" hangingPunct="1">
              <a:spcBef>
                <a:spcPts val="600"/>
              </a:spcBef>
              <a:spcAft>
                <a:spcPts val="600"/>
              </a:spcAft>
            </a:pPr>
            <a:endParaRPr lang="en-GB" sz="1800" dirty="0">
              <a:effectLst/>
              <a:latin typeface="Times New Roman" panose="02020603050405020304" pitchFamily="18" charset="0"/>
              <a:ea typeface="Times New Roman" panose="02020603050405020304" pitchFamily="18" charset="0"/>
            </a:endParaRPr>
          </a:p>
          <a:p>
            <a:pPr marL="457200" indent="0" algn="just" fontAlgn="auto" hangingPunct="1">
              <a:spcBef>
                <a:spcPts val="600"/>
              </a:spcBef>
              <a:spcAft>
                <a:spcPts val="600"/>
              </a:spcAft>
              <a:buNone/>
            </a:pPr>
            <a:r>
              <a:rPr lang="en-GB" sz="1800" b="1" dirty="0">
                <a:effectLst/>
                <a:latin typeface="Arial" panose="020B0604020202020204" pitchFamily="34" charset="0"/>
                <a:ea typeface="Times New Roman" panose="02020603050405020304" pitchFamily="18" charset="0"/>
              </a:rPr>
              <a:t>LEARNING OUTCOMES</a:t>
            </a:r>
            <a:endParaRPr lang="en-GB" sz="1800" dirty="0">
              <a:effectLst/>
              <a:latin typeface="Times New Roman" panose="02020603050405020304" pitchFamily="18" charset="0"/>
              <a:ea typeface="Times New Roman" panose="02020603050405020304" pitchFamily="18" charset="0"/>
            </a:endParaRPr>
          </a:p>
          <a:p>
            <a:pPr marL="0" indent="0" algn="just" hangingPunct="0">
              <a:spcAft>
                <a:spcPts val="600"/>
              </a:spcAft>
              <a:buNone/>
            </a:pPr>
            <a:r>
              <a:rPr lang="en-GB" sz="1800" dirty="0">
                <a:effectLst/>
                <a:latin typeface="Arial" panose="020B0604020202020204" pitchFamily="34" charset="0"/>
                <a:ea typeface="Times New Roman" panose="02020603050405020304" pitchFamily="18" charset="0"/>
              </a:rPr>
              <a:t>Upon the successful completion of this module, the student should be able to:</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mj-lt"/>
              <a:buAutoNum type="arabicPeriod"/>
            </a:pPr>
            <a:r>
              <a:rPr lang="en-GB" sz="1800" dirty="0">
                <a:effectLst/>
                <a:latin typeface="Arial" panose="020B0604020202020204" pitchFamily="34" charset="0"/>
                <a:ea typeface="Times New Roman" panose="02020603050405020304" pitchFamily="18" charset="0"/>
              </a:rPr>
              <a:t>Demonstrate an understanding of principles of systems engineering, including needs analysis, developing options, assessing risk and constraints.</a:t>
            </a: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pPr>
            <a:r>
              <a:rPr lang="en-GB" sz="1800" dirty="0">
                <a:effectLst/>
                <a:latin typeface="Arial" panose="020B0604020202020204" pitchFamily="34" charset="0"/>
                <a:ea typeface="Times New Roman" panose="02020603050405020304" pitchFamily="18" charset="0"/>
              </a:rPr>
              <a:t>Communicate their knowledge of systems thinking and design approach</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cs typeface="Times New Roman" panose="02020603050405020304" pitchFamily="18" charset="0"/>
              </a:rPr>
              <a:t>					</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42097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4479D-9331-4500-BE06-F248D42FEA14}"/>
              </a:ext>
            </a:extLst>
          </p:cNvPr>
          <p:cNvSpPr>
            <a:spLocks noGrp="1"/>
          </p:cNvSpPr>
          <p:nvPr>
            <p:ph type="title"/>
          </p:nvPr>
        </p:nvSpPr>
        <p:spPr>
          <a:xfrm>
            <a:off x="0" y="0"/>
            <a:ext cx="8596668" cy="1320800"/>
          </a:xfrm>
        </p:spPr>
        <p:txBody>
          <a:bodyPr>
            <a:normAutofit/>
          </a:bodyPr>
          <a:lstStyle/>
          <a:p>
            <a:r>
              <a:rPr lang="en-GB" dirty="0"/>
              <a:t>   </a:t>
            </a:r>
            <a:r>
              <a:rPr lang="en-GB" sz="3200" dirty="0"/>
              <a:t>Indicative Content</a:t>
            </a:r>
            <a:endParaRPr lang="en-GB" dirty="0"/>
          </a:p>
        </p:txBody>
      </p:sp>
      <p:sp>
        <p:nvSpPr>
          <p:cNvPr id="3" name="Content Placeholder 2">
            <a:extLst>
              <a:ext uri="{FF2B5EF4-FFF2-40B4-BE49-F238E27FC236}">
                <a16:creationId xmlns:a16="http://schemas.microsoft.com/office/drawing/2014/main" id="{0EFCF34E-0483-4A9D-929A-474CBD85D33A}"/>
              </a:ext>
            </a:extLst>
          </p:cNvPr>
          <p:cNvSpPr>
            <a:spLocks noGrp="1"/>
          </p:cNvSpPr>
          <p:nvPr>
            <p:ph idx="1"/>
          </p:nvPr>
        </p:nvSpPr>
        <p:spPr>
          <a:xfrm>
            <a:off x="707341" y="1063416"/>
            <a:ext cx="11041477" cy="5684633"/>
          </a:xfrm>
        </p:spPr>
        <p:txBody>
          <a:bodyPr/>
          <a:lstStyle/>
          <a:p>
            <a:pPr marL="0" indent="0" hangingPunct="0">
              <a:buNone/>
              <a:tabLst>
                <a:tab pos="457200" algn="l"/>
                <a:tab pos="914400" algn="l"/>
                <a:tab pos="1371600" algn="l"/>
                <a:tab pos="1828800" algn="l"/>
              </a:tabLst>
            </a:pPr>
            <a:r>
              <a:rPr lang="en-GB" sz="1600" b="1" dirty="0">
                <a:effectLst/>
                <a:latin typeface="Arial" panose="020B0604020202020204" pitchFamily="34" charset="0"/>
                <a:ea typeface="Times New Roman" panose="02020603050405020304" pitchFamily="18" charset="0"/>
              </a:rPr>
              <a:t>INDICATIVE CONTENT.</a:t>
            </a:r>
          </a:p>
          <a:p>
            <a:pPr marL="0" indent="0" hangingPunct="0">
              <a:buNone/>
              <a:tabLst>
                <a:tab pos="457200" algn="l"/>
                <a:tab pos="914400" algn="l"/>
                <a:tab pos="1371600" algn="l"/>
                <a:tab pos="1828800" algn="l"/>
              </a:tabLst>
            </a:pPr>
            <a:r>
              <a:rPr lang="en-GB" sz="1800" b="1"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Systems and the Structure of Complex Systems.</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Systems Development Processes, including purpose, context and interaction.</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Engineering Design Methods and Tools</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Requirements Capture and Analysis.</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Functions and Functionality.</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Concept Design, including the relationship of System, Subsystem and component.</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Integration and Evaluation, Validation and Verification.</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Robust Design</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548216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51454"/>
            <a:ext cx="6489700" cy="548841"/>
          </a:xfrm>
        </p:spPr>
        <p:txBody>
          <a:bodyPr>
            <a:normAutofit fontScale="90000"/>
          </a:bodyPr>
          <a:lstStyle/>
          <a:p>
            <a:r>
              <a:rPr lang="en-US" dirty="0"/>
              <a:t>Or – Why are you here?</a:t>
            </a:r>
          </a:p>
        </p:txBody>
      </p:sp>
      <p:sp>
        <p:nvSpPr>
          <p:cNvPr id="4" name="Slide Number Placeholder 3"/>
          <p:cNvSpPr>
            <a:spLocks noGrp="1"/>
          </p:cNvSpPr>
          <p:nvPr>
            <p:ph type="sldNum" sz="quarter" idx="4"/>
          </p:nvPr>
        </p:nvSpPr>
        <p:spPr/>
        <p:txBody>
          <a:bodyPr/>
          <a:lstStyle/>
          <a:p>
            <a:fld id="{6B072E12-CA90-3E41-83DB-DAC24E0F4B9D}" type="slidenum">
              <a:rPr lang="en-US" smtClean="0"/>
              <a:pPr/>
              <a:t>5</a:t>
            </a:fld>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1536727454"/>
              </p:ext>
            </p:extLst>
          </p:nvPr>
        </p:nvGraphicFramePr>
        <p:xfrm>
          <a:off x="1706407" y="805216"/>
          <a:ext cx="8557147" cy="5621852"/>
        </p:xfrm>
        <a:graphic>
          <a:graphicData uri="http://schemas.openxmlformats.org/drawingml/2006/table">
            <a:tbl>
              <a:tblPr>
                <a:tableStyleId>{35758FB7-9AC5-4552-8A53-C91805E547FA}</a:tableStyleId>
              </a:tblPr>
              <a:tblGrid>
                <a:gridCol w="4115645">
                  <a:extLst>
                    <a:ext uri="{9D8B030D-6E8A-4147-A177-3AD203B41FA5}">
                      <a16:colId xmlns:a16="http://schemas.microsoft.com/office/drawing/2014/main" val="20000"/>
                    </a:ext>
                  </a:extLst>
                </a:gridCol>
                <a:gridCol w="4441502">
                  <a:extLst>
                    <a:ext uri="{9D8B030D-6E8A-4147-A177-3AD203B41FA5}">
                      <a16:colId xmlns:a16="http://schemas.microsoft.com/office/drawing/2014/main" val="20001"/>
                    </a:ext>
                  </a:extLst>
                </a:gridCol>
              </a:tblGrid>
              <a:tr h="2544812">
                <a:tc>
                  <a:txBody>
                    <a:bodyPr/>
                    <a:lstStyle/>
                    <a:p>
                      <a:pPr lvl="0">
                        <a:spcAft>
                          <a:spcPts val="0"/>
                        </a:spcAft>
                      </a:pPr>
                      <a:r>
                        <a:rPr lang="en-GB" sz="1700" b="1" dirty="0"/>
                        <a:t>Purpose</a:t>
                      </a:r>
                      <a:endParaRPr lang="en-GB" sz="2600" b="1" dirty="0"/>
                    </a:p>
                    <a:p>
                      <a:pPr marL="342900" lvl="0" indent="-342900">
                        <a:spcAft>
                          <a:spcPts val="0"/>
                        </a:spcAft>
                        <a:buFont typeface="Symbol"/>
                        <a:buChar char=""/>
                        <a:tabLst>
                          <a:tab pos="228600" algn="l"/>
                        </a:tabLst>
                      </a:pPr>
                      <a:r>
                        <a:rPr lang="en-GB" sz="1500" dirty="0"/>
                        <a:t>To illustrate and practise the use of a set of Systems Engineering</a:t>
                      </a:r>
                      <a:r>
                        <a:rPr lang="en-GB" sz="1500" baseline="0" dirty="0"/>
                        <a:t> processes </a:t>
                      </a:r>
                      <a:r>
                        <a:rPr lang="en-GB" sz="1500" dirty="0"/>
                        <a:t>tools to </a:t>
                      </a:r>
                      <a:r>
                        <a:rPr lang="en-GB" sz="1500" baseline="0" dirty="0"/>
                        <a:t>design concurrently products and their associated manufacturing system.</a:t>
                      </a:r>
                      <a:endParaRPr lang="en-GB" sz="1500" dirty="0">
                        <a:latin typeface="Arial"/>
                        <a:ea typeface="Times New Roman"/>
                        <a:cs typeface="Times New Roman"/>
                      </a:endParaRPr>
                    </a:p>
                  </a:txBody>
                  <a:tcPr marL="99692" marR="99692" marT="132923" marB="0">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solidFill>
                      <a:schemeClr val="bg1"/>
                    </a:solidFill>
                  </a:tcPr>
                </a:tc>
                <a:tc>
                  <a:txBody>
                    <a:bodyPr/>
                    <a:lstStyle/>
                    <a:p>
                      <a:pPr>
                        <a:spcAft>
                          <a:spcPts val="0"/>
                        </a:spcAft>
                      </a:pPr>
                      <a:r>
                        <a:rPr lang="en-GB" sz="1700" b="1" dirty="0"/>
                        <a:t>Customers and Benefits</a:t>
                      </a:r>
                      <a:endParaRPr lang="en-GB" sz="2600" b="1" dirty="0"/>
                    </a:p>
                    <a:p>
                      <a:pPr marL="342900" lvl="0" indent="-342900">
                        <a:spcAft>
                          <a:spcPts val="0"/>
                        </a:spcAft>
                        <a:buSzPct val="100000"/>
                        <a:buFont typeface="Symbol"/>
                        <a:buChar char=""/>
                        <a:tabLst>
                          <a:tab pos="228600" algn="l"/>
                        </a:tabLst>
                      </a:pPr>
                      <a:r>
                        <a:rPr lang="en-GB" sz="1500" b="1" dirty="0"/>
                        <a:t>Delegates: </a:t>
                      </a:r>
                    </a:p>
                    <a:p>
                      <a:pPr marL="342900" lvl="0" indent="-342900">
                        <a:spcAft>
                          <a:spcPts val="0"/>
                        </a:spcAft>
                        <a:buSzPct val="100000"/>
                        <a:buFont typeface="Symbol"/>
                        <a:buChar char=""/>
                        <a:tabLst>
                          <a:tab pos="228600" algn="l"/>
                        </a:tabLst>
                      </a:pPr>
                      <a:r>
                        <a:rPr lang="en-GB" sz="1500" dirty="0"/>
                        <a:t>Product designers: greater expertise in</a:t>
                      </a:r>
                      <a:r>
                        <a:rPr lang="en-GB" sz="1500" baseline="0" dirty="0"/>
                        <a:t> designing manufacturable products Manufacturing engineers: know how systems engineering can be applied to the design of manufacturing systems </a:t>
                      </a:r>
                      <a:endParaRPr lang="en-GB" sz="1500" dirty="0"/>
                    </a:p>
                    <a:p>
                      <a:pPr marL="342900" lvl="0" indent="-342900">
                        <a:spcAft>
                          <a:spcPts val="0"/>
                        </a:spcAft>
                        <a:buSzPct val="100000"/>
                        <a:buFont typeface="Symbol"/>
                        <a:buChar char=""/>
                        <a:tabLst>
                          <a:tab pos="228600" algn="l"/>
                        </a:tabLst>
                      </a:pPr>
                      <a:r>
                        <a:rPr lang="en-GB" sz="1500" b="1" dirty="0"/>
                        <a:t>Apprentices: </a:t>
                      </a:r>
                      <a:r>
                        <a:rPr lang="en-GB" sz="1500" dirty="0"/>
                        <a:t>greater capability to practice a systems approach to the design of manufacturable systems</a:t>
                      </a:r>
                    </a:p>
                    <a:p>
                      <a:pPr marL="342900" lvl="0" indent="-342900">
                        <a:spcAft>
                          <a:spcPts val="0"/>
                        </a:spcAft>
                        <a:buSzPct val="100000"/>
                        <a:buFont typeface="Symbol"/>
                        <a:buChar char=""/>
                        <a:tabLst>
                          <a:tab pos="228600" algn="l"/>
                        </a:tabLst>
                      </a:pPr>
                      <a:r>
                        <a:rPr lang="en-GB" sz="1500" b="1" dirty="0">
                          <a:latin typeface="Arial"/>
                          <a:ea typeface="Times New Roman"/>
                          <a:cs typeface="Times New Roman"/>
                        </a:rPr>
                        <a:t>Customers</a:t>
                      </a:r>
                      <a:endParaRPr lang="en-GB" sz="1500" dirty="0">
                        <a:latin typeface="Arial"/>
                        <a:ea typeface="Times New Roman"/>
                        <a:cs typeface="Times New Roman"/>
                      </a:endParaRPr>
                    </a:p>
                    <a:p>
                      <a:pPr marL="355600" lvl="0" indent="0">
                        <a:spcAft>
                          <a:spcPts val="0"/>
                        </a:spcAft>
                        <a:buSzPct val="100000"/>
                        <a:buFont typeface="Symbol"/>
                        <a:buNone/>
                        <a:tabLst>
                          <a:tab pos="228600" algn="l"/>
                        </a:tabLst>
                      </a:pPr>
                      <a:r>
                        <a:rPr lang="en-GB" sz="1500" dirty="0">
                          <a:latin typeface="Arial"/>
                          <a:ea typeface="Times New Roman"/>
                          <a:cs typeface="Times New Roman"/>
                        </a:rPr>
                        <a:t>Better</a:t>
                      </a:r>
                      <a:r>
                        <a:rPr lang="en-GB" sz="1500" baseline="0" dirty="0">
                          <a:latin typeface="Arial"/>
                          <a:ea typeface="Times New Roman"/>
                          <a:cs typeface="Times New Roman"/>
                        </a:rPr>
                        <a:t> quality product on time and cost</a:t>
                      </a:r>
                      <a:endParaRPr lang="en-GB" sz="1500" dirty="0">
                        <a:latin typeface="Arial"/>
                        <a:ea typeface="Times New Roman"/>
                        <a:cs typeface="Times New Roman"/>
                      </a:endParaRPr>
                    </a:p>
                  </a:txBody>
                  <a:tcPr marL="99692" marR="99692" marT="132923" marB="132923">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291594">
                <a:tc>
                  <a:txBody>
                    <a:bodyPr/>
                    <a:lstStyle/>
                    <a:p>
                      <a:pPr>
                        <a:spcAft>
                          <a:spcPts val="0"/>
                        </a:spcAft>
                      </a:pPr>
                      <a:r>
                        <a:rPr lang="en-GB" sz="1700" b="1" dirty="0"/>
                        <a:t>Deliverables</a:t>
                      </a:r>
                      <a:endParaRPr lang="en-GB" sz="2600" b="1" dirty="0"/>
                    </a:p>
                    <a:p>
                      <a:pPr>
                        <a:spcAft>
                          <a:spcPts val="0"/>
                        </a:spcAft>
                      </a:pPr>
                      <a:r>
                        <a:rPr lang="en-GB" sz="1500" dirty="0"/>
                        <a:t>At the end of the course delegates will have:</a:t>
                      </a:r>
                    </a:p>
                    <a:p>
                      <a:pPr marL="342900" lvl="0" indent="-342900">
                        <a:spcAft>
                          <a:spcPts val="0"/>
                        </a:spcAft>
                        <a:buSzPct val="100000"/>
                        <a:buFont typeface="Symbol"/>
                        <a:buChar char=""/>
                        <a:tabLst>
                          <a:tab pos="228600" algn="l"/>
                        </a:tabLst>
                      </a:pPr>
                      <a:r>
                        <a:rPr lang="en-GB" sz="1500" dirty="0"/>
                        <a:t>Increased knowledge and skill in applying Systems Engineering processes and </a:t>
                      </a:r>
                      <a:r>
                        <a:rPr lang="en-GB" sz="1500" baseline="0" dirty="0"/>
                        <a:t>tools to the design of munition products and their associated manufacturing systems.</a:t>
                      </a:r>
                      <a:endParaRPr lang="en-GB" sz="1500" dirty="0"/>
                    </a:p>
                    <a:p>
                      <a:pPr marL="342900" lvl="0" indent="-342900">
                        <a:spcAft>
                          <a:spcPts val="0"/>
                        </a:spcAft>
                        <a:buSzPct val="100000"/>
                        <a:buFont typeface="Symbol"/>
                        <a:buChar char=""/>
                        <a:tabLst>
                          <a:tab pos="228600" algn="l"/>
                        </a:tabLst>
                      </a:pPr>
                      <a:r>
                        <a:rPr lang="en-GB" sz="1500" dirty="0"/>
                        <a:t>Practiced using several key tools on a realistic case study.</a:t>
                      </a:r>
                    </a:p>
                    <a:p>
                      <a:pPr marL="342900" lvl="0" indent="-342900">
                        <a:spcAft>
                          <a:spcPts val="0"/>
                        </a:spcAft>
                        <a:buSzPct val="100000"/>
                        <a:buFont typeface="Symbol"/>
                        <a:buChar char=""/>
                        <a:tabLst>
                          <a:tab pos="228600" algn="l"/>
                        </a:tabLst>
                      </a:pPr>
                      <a:r>
                        <a:rPr lang="en-GB" sz="1500" dirty="0"/>
                        <a:t>Appreciation of concurrent design</a:t>
                      </a:r>
                    </a:p>
                  </a:txBody>
                  <a:tcPr marL="99692" marR="99692" marT="132923" marB="132923">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solidFill>
                      <a:schemeClr val="bg1"/>
                    </a:solidFill>
                  </a:tcPr>
                </a:tc>
                <a:tc>
                  <a:txBody>
                    <a:bodyPr/>
                    <a:lstStyle/>
                    <a:p>
                      <a:pPr>
                        <a:spcAft>
                          <a:spcPts val="0"/>
                        </a:spcAft>
                      </a:pPr>
                      <a:r>
                        <a:rPr lang="en-GB" sz="1700" b="1" dirty="0"/>
                        <a:t>Measures of Success</a:t>
                      </a:r>
                      <a:endParaRPr lang="en-GB" sz="2600" b="1" dirty="0"/>
                    </a:p>
                    <a:p>
                      <a:pPr marL="342900" lvl="0" indent="-342900">
                        <a:spcAft>
                          <a:spcPts val="0"/>
                        </a:spcAft>
                        <a:buFont typeface="Symbol"/>
                        <a:buChar char=""/>
                        <a:tabLst>
                          <a:tab pos="228600" algn="l"/>
                        </a:tabLst>
                      </a:pPr>
                      <a:r>
                        <a:rPr lang="en-GB" sz="1500" dirty="0"/>
                        <a:t>Delegates</a:t>
                      </a:r>
                      <a:r>
                        <a:rPr lang="en-GB" sz="1500" baseline="0" dirty="0"/>
                        <a:t> </a:t>
                      </a:r>
                      <a:r>
                        <a:rPr lang="en-GB" sz="1500" dirty="0"/>
                        <a:t>apply the</a:t>
                      </a:r>
                      <a:r>
                        <a:rPr lang="en-GB" sz="1500" baseline="0" dirty="0"/>
                        <a:t> Systems Engineering approach and tool set to the design of manufacturable product and associated manufacturing systems</a:t>
                      </a:r>
                      <a:endParaRPr lang="en-GB" sz="1500" dirty="0">
                        <a:latin typeface="Arial"/>
                        <a:ea typeface="Times New Roman"/>
                        <a:cs typeface="Times New Roman"/>
                      </a:endParaRPr>
                    </a:p>
                  </a:txBody>
                  <a:tcPr marL="99692" marR="99692" marT="132923" marB="0">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947770257"/>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2"/>
          <p:cNvSpPr>
            <a:spLocks noChangeArrowheads="1"/>
          </p:cNvSpPr>
          <p:nvPr/>
        </p:nvSpPr>
        <p:spPr bwMode="auto">
          <a:xfrm>
            <a:off x="2700074" y="3288460"/>
            <a:ext cx="7072576" cy="71744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p>
            <a:pPr marL="527552" lvl="1" eaLnBrk="0" hangingPunct="0">
              <a:spcBef>
                <a:spcPct val="20000"/>
              </a:spcBef>
              <a:buSzPct val="100000"/>
            </a:pPr>
            <a:r>
              <a:rPr lang="en-GB" sz="4062" b="1" dirty="0">
                <a:latin typeface="Arial Black" charset="0"/>
              </a:rPr>
              <a:t>try to enjoy yourself !!</a:t>
            </a:r>
          </a:p>
        </p:txBody>
      </p:sp>
      <p:sp>
        <p:nvSpPr>
          <p:cNvPr id="10242" name="Text Box 3"/>
          <p:cNvSpPr txBox="1">
            <a:spLocks noChangeArrowheads="1"/>
          </p:cNvSpPr>
          <p:nvPr/>
        </p:nvSpPr>
        <p:spPr bwMode="auto">
          <a:xfrm>
            <a:off x="5457094" y="1994389"/>
            <a:ext cx="1228221" cy="71744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4062" dirty="0">
                <a:latin typeface="Arial Black" charset="0"/>
              </a:rPr>
              <a:t>and</a:t>
            </a:r>
            <a:endParaRPr lang="en-US" sz="4062" dirty="0">
              <a:latin typeface="Arial Black" charset="0"/>
            </a:endParaRPr>
          </a:p>
        </p:txBody>
      </p:sp>
    </p:spTree>
    <p:extLst>
      <p:ext uri="{BB962C8B-B14F-4D97-AF65-F5344CB8AC3E}">
        <p14:creationId xmlns:p14="http://schemas.microsoft.com/office/powerpoint/2010/main" val="2764775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4"/>
          <p:cNvSpPr>
            <a:spLocks noGrp="1"/>
          </p:cNvSpPr>
          <p:nvPr>
            <p:ph type="title"/>
          </p:nvPr>
        </p:nvSpPr>
        <p:spPr>
          <a:xfrm>
            <a:off x="1665767" y="546652"/>
            <a:ext cx="6489700" cy="489206"/>
          </a:xfrm>
        </p:spPr>
        <p:txBody>
          <a:bodyPr>
            <a:normAutofit fontScale="90000"/>
          </a:bodyPr>
          <a:lstStyle/>
          <a:p>
            <a:r>
              <a:rPr lang="en-US" dirty="0">
                <a:latin typeface="Arial" charset="0"/>
              </a:rPr>
              <a:t>The Approach</a:t>
            </a:r>
          </a:p>
        </p:txBody>
      </p:sp>
      <p:sp>
        <p:nvSpPr>
          <p:cNvPr id="2" name="Slide Number Placeholder 1"/>
          <p:cNvSpPr>
            <a:spLocks noGrp="1"/>
          </p:cNvSpPr>
          <p:nvPr>
            <p:ph type="sldNum" sz="quarter" idx="4"/>
          </p:nvPr>
        </p:nvSpPr>
        <p:spPr/>
        <p:txBody>
          <a:bodyPr/>
          <a:lstStyle/>
          <a:p>
            <a:fld id="{88DF2562-BD44-084A-B762-9888F92EA8E5}" type="slidenum">
              <a:rPr lang="en-US" smtClean="0"/>
              <a:pPr/>
              <a:t>7</a:t>
            </a:fld>
            <a:endParaRPr lang="en-US" dirty="0"/>
          </a:p>
        </p:txBody>
      </p:sp>
      <p:sp>
        <p:nvSpPr>
          <p:cNvPr id="26626" name="Rectangle 5"/>
          <p:cNvSpPr>
            <a:spLocks noChangeArrowheads="1"/>
          </p:cNvSpPr>
          <p:nvPr/>
        </p:nvSpPr>
        <p:spPr bwMode="auto">
          <a:xfrm>
            <a:off x="2188539" y="1780304"/>
            <a:ext cx="3047653" cy="40703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p>
            <a:r>
              <a:rPr lang="en-US" sz="2585" dirty="0"/>
              <a:t>不聞不若聞之</a:t>
            </a:r>
          </a:p>
          <a:p>
            <a:r>
              <a:rPr lang="en-US" sz="2585" dirty="0"/>
              <a:t>聞之不若見之</a:t>
            </a:r>
          </a:p>
          <a:p>
            <a:r>
              <a:rPr lang="en-US" sz="2585" dirty="0"/>
              <a:t>見之不若知之</a:t>
            </a:r>
          </a:p>
          <a:p>
            <a:r>
              <a:rPr lang="en-US" sz="2585" dirty="0"/>
              <a:t>知之不若行之</a:t>
            </a:r>
          </a:p>
          <a:p>
            <a:r>
              <a:rPr lang="en-US" sz="2585" dirty="0"/>
              <a:t>學至於行之而止矣不闻不若闻之</a:t>
            </a:r>
          </a:p>
          <a:p>
            <a:r>
              <a:rPr lang="en-US" sz="2585" dirty="0"/>
              <a:t>闻之不若见之</a:t>
            </a:r>
          </a:p>
          <a:p>
            <a:r>
              <a:rPr lang="en-US" sz="2585" dirty="0"/>
              <a:t>见之不若知之</a:t>
            </a:r>
          </a:p>
          <a:p>
            <a:r>
              <a:rPr lang="en-US" sz="2585" dirty="0"/>
              <a:t>知之不若行之</a:t>
            </a:r>
          </a:p>
          <a:p>
            <a:r>
              <a:rPr lang="en-US" sz="2585" dirty="0"/>
              <a:t>学至于行之而止矣</a:t>
            </a:r>
            <a:endParaRPr lang="en-GB" sz="2585" dirty="0"/>
          </a:p>
        </p:txBody>
      </p:sp>
      <p:sp>
        <p:nvSpPr>
          <p:cNvPr id="3" name="Rectangle 2"/>
          <p:cNvSpPr/>
          <p:nvPr/>
        </p:nvSpPr>
        <p:spPr>
          <a:xfrm>
            <a:off x="2112768" y="1282364"/>
            <a:ext cx="2507418" cy="433196"/>
          </a:xfrm>
          <a:prstGeom prst="rect">
            <a:avLst/>
          </a:prstGeom>
        </p:spPr>
        <p:txBody>
          <a:bodyPr wrap="square">
            <a:spAutoFit/>
          </a:bodyPr>
          <a:lstStyle/>
          <a:p>
            <a:r>
              <a:rPr lang="en-US" sz="2215" b="1" dirty="0"/>
              <a:t>Chinese Proverb</a:t>
            </a:r>
          </a:p>
        </p:txBody>
      </p:sp>
      <p:sp>
        <p:nvSpPr>
          <p:cNvPr id="5" name="TextBox 4"/>
          <p:cNvSpPr txBox="1"/>
          <p:nvPr/>
        </p:nvSpPr>
        <p:spPr>
          <a:xfrm>
            <a:off x="6955810" y="1939563"/>
            <a:ext cx="3281091" cy="3416320"/>
          </a:xfrm>
          <a:prstGeom prst="rect">
            <a:avLst/>
          </a:prstGeom>
          <a:noFill/>
        </p:spPr>
        <p:txBody>
          <a:bodyPr wrap="square" rtlCol="0">
            <a:spAutoFit/>
          </a:bodyPr>
          <a:lstStyle/>
          <a:p>
            <a:r>
              <a:rPr lang="en-US" sz="2400" dirty="0"/>
              <a:t>Tell me and I’ll forget</a:t>
            </a:r>
          </a:p>
          <a:p>
            <a:endParaRPr lang="en-US" sz="2400" dirty="0"/>
          </a:p>
          <a:p>
            <a:endParaRPr lang="en-US" sz="2400" dirty="0"/>
          </a:p>
          <a:p>
            <a:r>
              <a:rPr lang="en-US" sz="2400" dirty="0"/>
              <a:t>Show me and I’ll remember</a:t>
            </a:r>
          </a:p>
          <a:p>
            <a:endParaRPr lang="en-US" sz="2400" dirty="0"/>
          </a:p>
          <a:p>
            <a:endParaRPr lang="en-US" sz="2400" dirty="0"/>
          </a:p>
          <a:p>
            <a:r>
              <a:rPr lang="en-US" sz="2400" dirty="0"/>
              <a:t>Involve me and I will understand</a:t>
            </a:r>
          </a:p>
        </p:txBody>
      </p:sp>
    </p:spTree>
    <p:extLst>
      <p:ext uri="{BB962C8B-B14F-4D97-AF65-F5344CB8AC3E}">
        <p14:creationId xmlns:p14="http://schemas.microsoft.com/office/powerpoint/2010/main" val="357083004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62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3"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03A1-56D8-4766-8CB7-62D61E4CBB07}"/>
              </a:ext>
            </a:extLst>
          </p:cNvPr>
          <p:cNvSpPr>
            <a:spLocks noGrp="1"/>
          </p:cNvSpPr>
          <p:nvPr>
            <p:ph type="title"/>
          </p:nvPr>
        </p:nvSpPr>
        <p:spPr>
          <a:xfrm>
            <a:off x="0" y="-35959"/>
            <a:ext cx="12192000" cy="920750"/>
          </a:xfrm>
        </p:spPr>
        <p:txBody>
          <a:bodyPr/>
          <a:lstStyle/>
          <a:p>
            <a:r>
              <a:rPr lang="en-GB" sz="3600" dirty="0"/>
              <a:t>The Logic (Module Integration, Where this fits)</a:t>
            </a:r>
          </a:p>
        </p:txBody>
      </p:sp>
      <p:sp>
        <p:nvSpPr>
          <p:cNvPr id="5" name="Rectangle 4">
            <a:extLst>
              <a:ext uri="{FF2B5EF4-FFF2-40B4-BE49-F238E27FC236}">
                <a16:creationId xmlns:a16="http://schemas.microsoft.com/office/drawing/2014/main" id="{586E68AE-BD7B-4C6D-B546-B1CADA50590B}"/>
              </a:ext>
            </a:extLst>
          </p:cNvPr>
          <p:cNvSpPr/>
          <p:nvPr/>
        </p:nvSpPr>
        <p:spPr>
          <a:xfrm>
            <a:off x="142875" y="92075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4</a:t>
            </a:r>
          </a:p>
          <a:p>
            <a:pPr algn="ctr"/>
            <a:r>
              <a:rPr lang="en-GB" dirty="0"/>
              <a:t>Principles of Systems Engineering</a:t>
            </a:r>
          </a:p>
        </p:txBody>
      </p:sp>
      <p:sp>
        <p:nvSpPr>
          <p:cNvPr id="6" name="Rectangle 5">
            <a:extLst>
              <a:ext uri="{FF2B5EF4-FFF2-40B4-BE49-F238E27FC236}">
                <a16:creationId xmlns:a16="http://schemas.microsoft.com/office/drawing/2014/main" id="{95728D64-32FD-491E-84B0-2193A1FF1922}"/>
              </a:ext>
            </a:extLst>
          </p:cNvPr>
          <p:cNvSpPr/>
          <p:nvPr/>
        </p:nvSpPr>
        <p:spPr>
          <a:xfrm>
            <a:off x="3479673" y="2438882"/>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Systems Engineering</a:t>
            </a:r>
          </a:p>
        </p:txBody>
      </p:sp>
      <p:sp>
        <p:nvSpPr>
          <p:cNvPr id="7" name="Rectangle 6">
            <a:extLst>
              <a:ext uri="{FF2B5EF4-FFF2-40B4-BE49-F238E27FC236}">
                <a16:creationId xmlns:a16="http://schemas.microsoft.com/office/drawing/2014/main" id="{A3DD482A-6B80-43F7-B657-FD4068E243A7}"/>
              </a:ext>
            </a:extLst>
          </p:cNvPr>
          <p:cNvSpPr/>
          <p:nvPr/>
        </p:nvSpPr>
        <p:spPr>
          <a:xfrm>
            <a:off x="6734175" y="3763742"/>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Group Project</a:t>
            </a:r>
          </a:p>
        </p:txBody>
      </p:sp>
      <p:sp>
        <p:nvSpPr>
          <p:cNvPr id="8" name="Arrow: Right 7">
            <a:extLst>
              <a:ext uri="{FF2B5EF4-FFF2-40B4-BE49-F238E27FC236}">
                <a16:creationId xmlns:a16="http://schemas.microsoft.com/office/drawing/2014/main" id="{16512074-7606-4D23-8136-1CAB27088C83}"/>
              </a:ext>
            </a:extLst>
          </p:cNvPr>
          <p:cNvSpPr/>
          <p:nvPr/>
        </p:nvSpPr>
        <p:spPr>
          <a:xfrm>
            <a:off x="2193417" y="270281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5F402A23-C8D2-4EA2-B7EF-1EADE38D337F}"/>
              </a:ext>
            </a:extLst>
          </p:cNvPr>
          <p:cNvSpPr/>
          <p:nvPr/>
        </p:nvSpPr>
        <p:spPr>
          <a:xfrm>
            <a:off x="5555361" y="397862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1D549F6-08AE-470F-8034-D5494CC33762}"/>
              </a:ext>
            </a:extLst>
          </p:cNvPr>
          <p:cNvSpPr txBox="1"/>
          <p:nvPr/>
        </p:nvSpPr>
        <p:spPr>
          <a:xfrm>
            <a:off x="201549" y="2818110"/>
            <a:ext cx="1770036" cy="369332"/>
          </a:xfrm>
          <a:prstGeom prst="rect">
            <a:avLst/>
          </a:prstGeom>
          <a:noFill/>
        </p:spPr>
        <p:txBody>
          <a:bodyPr wrap="none" rtlCol="0">
            <a:spAutoFit/>
          </a:bodyPr>
          <a:lstStyle/>
          <a:p>
            <a:r>
              <a:rPr lang="en-GB" dirty="0"/>
              <a:t>SYSTEM DESIGN</a:t>
            </a:r>
          </a:p>
        </p:txBody>
      </p:sp>
      <p:sp>
        <p:nvSpPr>
          <p:cNvPr id="11" name="TextBox 10">
            <a:extLst>
              <a:ext uri="{FF2B5EF4-FFF2-40B4-BE49-F238E27FC236}">
                <a16:creationId xmlns:a16="http://schemas.microsoft.com/office/drawing/2014/main" id="{2342C773-C0AC-499B-BACE-7510D06FBEAB}"/>
              </a:ext>
            </a:extLst>
          </p:cNvPr>
          <p:cNvSpPr txBox="1"/>
          <p:nvPr/>
        </p:nvSpPr>
        <p:spPr>
          <a:xfrm>
            <a:off x="2867025" y="4036276"/>
            <a:ext cx="2281394" cy="369332"/>
          </a:xfrm>
          <a:prstGeom prst="rect">
            <a:avLst/>
          </a:prstGeom>
          <a:noFill/>
        </p:spPr>
        <p:txBody>
          <a:bodyPr wrap="none" rtlCol="0">
            <a:spAutoFit/>
          </a:bodyPr>
          <a:lstStyle/>
          <a:p>
            <a:r>
              <a:rPr lang="en-GB" dirty="0"/>
              <a:t>OME SYSTEM DESIGN</a:t>
            </a:r>
          </a:p>
        </p:txBody>
      </p:sp>
      <p:sp>
        <p:nvSpPr>
          <p:cNvPr id="12" name="Arrow: Bent 11">
            <a:extLst>
              <a:ext uri="{FF2B5EF4-FFF2-40B4-BE49-F238E27FC236}">
                <a16:creationId xmlns:a16="http://schemas.microsoft.com/office/drawing/2014/main" id="{D2B808E6-C2B6-4BEC-975C-6C3606D82554}"/>
              </a:ext>
            </a:extLst>
          </p:cNvPr>
          <p:cNvSpPr/>
          <p:nvPr/>
        </p:nvSpPr>
        <p:spPr>
          <a:xfrm rot="5400000">
            <a:off x="3471274" y="127958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Arrow: Bent 12">
            <a:extLst>
              <a:ext uri="{FF2B5EF4-FFF2-40B4-BE49-F238E27FC236}">
                <a16:creationId xmlns:a16="http://schemas.microsoft.com/office/drawing/2014/main" id="{9E116BFE-150A-440C-8398-F1B97BD8799B}"/>
              </a:ext>
            </a:extLst>
          </p:cNvPr>
          <p:cNvSpPr/>
          <p:nvPr/>
        </p:nvSpPr>
        <p:spPr>
          <a:xfrm rot="5400000">
            <a:off x="6761607" y="275310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BD372C4A-12F3-4EAE-83F4-1D4EB1E0BCB9}"/>
              </a:ext>
            </a:extLst>
          </p:cNvPr>
          <p:cNvSpPr txBox="1"/>
          <p:nvPr/>
        </p:nvSpPr>
        <p:spPr>
          <a:xfrm>
            <a:off x="4472947" y="1358361"/>
            <a:ext cx="1772024" cy="369332"/>
          </a:xfrm>
          <a:prstGeom prst="rect">
            <a:avLst/>
          </a:prstGeom>
          <a:noFill/>
        </p:spPr>
        <p:txBody>
          <a:bodyPr wrap="none" rtlCol="0">
            <a:spAutoFit/>
          </a:bodyPr>
          <a:lstStyle/>
          <a:p>
            <a:r>
              <a:rPr lang="en-GB" dirty="0"/>
              <a:t>Basic Principles</a:t>
            </a:r>
          </a:p>
        </p:txBody>
      </p:sp>
      <p:sp>
        <p:nvSpPr>
          <p:cNvPr id="15" name="TextBox 14">
            <a:extLst>
              <a:ext uri="{FF2B5EF4-FFF2-40B4-BE49-F238E27FC236}">
                <a16:creationId xmlns:a16="http://schemas.microsoft.com/office/drawing/2014/main" id="{3095E498-032C-45CF-829D-9415D2749A45}"/>
              </a:ext>
            </a:extLst>
          </p:cNvPr>
          <p:cNvSpPr txBox="1"/>
          <p:nvPr/>
        </p:nvSpPr>
        <p:spPr>
          <a:xfrm>
            <a:off x="7718298" y="2438882"/>
            <a:ext cx="2825877" cy="923330"/>
          </a:xfrm>
          <a:prstGeom prst="rect">
            <a:avLst/>
          </a:prstGeom>
          <a:noFill/>
        </p:spPr>
        <p:txBody>
          <a:bodyPr wrap="square" rtlCol="0">
            <a:spAutoFit/>
          </a:bodyPr>
          <a:lstStyle/>
          <a:p>
            <a:r>
              <a:rPr lang="en-GB" dirty="0"/>
              <a:t>Extending the basic principles into a design toolkit </a:t>
            </a:r>
          </a:p>
        </p:txBody>
      </p:sp>
      <p:sp>
        <p:nvSpPr>
          <p:cNvPr id="16" name="Arrow: Bent 15">
            <a:extLst>
              <a:ext uri="{FF2B5EF4-FFF2-40B4-BE49-F238E27FC236}">
                <a16:creationId xmlns:a16="http://schemas.microsoft.com/office/drawing/2014/main" id="{8BBCFB90-1AFE-42DA-A27A-5EEAE843DF9A}"/>
              </a:ext>
            </a:extLst>
          </p:cNvPr>
          <p:cNvSpPr/>
          <p:nvPr/>
        </p:nvSpPr>
        <p:spPr>
          <a:xfrm rot="5400000">
            <a:off x="10051542" y="4106418"/>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Rectangle 16">
            <a:extLst>
              <a:ext uri="{FF2B5EF4-FFF2-40B4-BE49-F238E27FC236}">
                <a16:creationId xmlns:a16="http://schemas.microsoft.com/office/drawing/2014/main" id="{ECE2CEF0-D6EA-4EE4-A696-E0500F92B255}"/>
              </a:ext>
            </a:extLst>
          </p:cNvPr>
          <p:cNvSpPr/>
          <p:nvPr/>
        </p:nvSpPr>
        <p:spPr>
          <a:xfrm>
            <a:off x="9029700" y="515362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OME SYSTEM / FINAL PROJECT</a:t>
            </a:r>
          </a:p>
        </p:txBody>
      </p:sp>
      <p:sp>
        <p:nvSpPr>
          <p:cNvPr id="19" name="Arrow: Right 18">
            <a:extLst>
              <a:ext uri="{FF2B5EF4-FFF2-40B4-BE49-F238E27FC236}">
                <a16:creationId xmlns:a16="http://schemas.microsoft.com/office/drawing/2014/main" id="{0549CA3B-4EA9-44CD-94DC-270B49895C07}"/>
              </a:ext>
            </a:extLst>
          </p:cNvPr>
          <p:cNvSpPr/>
          <p:nvPr/>
        </p:nvSpPr>
        <p:spPr>
          <a:xfrm>
            <a:off x="7718298" y="536850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21C7925A-B319-418E-8F85-7EA6EBF4DF60}"/>
              </a:ext>
            </a:extLst>
          </p:cNvPr>
          <p:cNvSpPr txBox="1"/>
          <p:nvPr/>
        </p:nvSpPr>
        <p:spPr>
          <a:xfrm>
            <a:off x="4838700" y="5132916"/>
            <a:ext cx="3002745" cy="1477328"/>
          </a:xfrm>
          <a:prstGeom prst="rect">
            <a:avLst/>
          </a:prstGeom>
          <a:noFill/>
        </p:spPr>
        <p:txBody>
          <a:bodyPr wrap="none" rtlCol="0">
            <a:spAutoFit/>
          </a:bodyPr>
          <a:lstStyle/>
          <a:p>
            <a:r>
              <a:rPr lang="en-GB" dirty="0"/>
              <a:t>OME SYSTEM. </a:t>
            </a:r>
          </a:p>
          <a:p>
            <a:r>
              <a:rPr lang="en-GB" dirty="0"/>
              <a:t>What does it do?</a:t>
            </a:r>
          </a:p>
          <a:p>
            <a:r>
              <a:rPr lang="en-GB" dirty="0"/>
              <a:t>How does it do it?</a:t>
            </a:r>
          </a:p>
          <a:p>
            <a:r>
              <a:rPr lang="en-GB" dirty="0"/>
              <a:t>Where are the critical bits?</a:t>
            </a:r>
          </a:p>
          <a:p>
            <a:r>
              <a:rPr lang="en-GB" dirty="0"/>
              <a:t>How are they controlled?</a:t>
            </a:r>
          </a:p>
        </p:txBody>
      </p:sp>
      <p:sp>
        <p:nvSpPr>
          <p:cNvPr id="3" name="Rectangle 2">
            <a:extLst>
              <a:ext uri="{FF2B5EF4-FFF2-40B4-BE49-F238E27FC236}">
                <a16:creationId xmlns:a16="http://schemas.microsoft.com/office/drawing/2014/main" id="{FEF782FA-31F0-657A-B653-F91878C9F33E}"/>
              </a:ext>
            </a:extLst>
          </p:cNvPr>
          <p:cNvSpPr/>
          <p:nvPr/>
        </p:nvSpPr>
        <p:spPr>
          <a:xfrm>
            <a:off x="4643919" y="4947666"/>
            <a:ext cx="7548081" cy="170456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F6E39C37-A1E5-D7F5-7619-DC9FB4CF0691}"/>
              </a:ext>
            </a:extLst>
          </p:cNvPr>
          <p:cNvSpPr/>
          <p:nvPr/>
        </p:nvSpPr>
        <p:spPr>
          <a:xfrm>
            <a:off x="8509633" y="5032973"/>
            <a:ext cx="3479352" cy="115569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EPA</a:t>
            </a:r>
          </a:p>
        </p:txBody>
      </p:sp>
    </p:spTree>
    <p:extLst>
      <p:ext uri="{BB962C8B-B14F-4D97-AF65-F5344CB8AC3E}">
        <p14:creationId xmlns:p14="http://schemas.microsoft.com/office/powerpoint/2010/main" val="2620032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03A1-56D8-4766-8CB7-62D61E4CBB07}"/>
              </a:ext>
            </a:extLst>
          </p:cNvPr>
          <p:cNvSpPr>
            <a:spLocks noGrp="1"/>
          </p:cNvSpPr>
          <p:nvPr>
            <p:ph type="title"/>
          </p:nvPr>
        </p:nvSpPr>
        <p:spPr>
          <a:xfrm>
            <a:off x="-2740" y="-63751"/>
            <a:ext cx="12192000" cy="920750"/>
          </a:xfrm>
        </p:spPr>
        <p:txBody>
          <a:bodyPr/>
          <a:lstStyle/>
          <a:p>
            <a:r>
              <a:rPr lang="en-GB" sz="3600" dirty="0"/>
              <a:t>The Logic (Module Integration.)</a:t>
            </a:r>
          </a:p>
        </p:txBody>
      </p:sp>
      <p:sp>
        <p:nvSpPr>
          <p:cNvPr id="5" name="Rectangle 4">
            <a:extLst>
              <a:ext uri="{FF2B5EF4-FFF2-40B4-BE49-F238E27FC236}">
                <a16:creationId xmlns:a16="http://schemas.microsoft.com/office/drawing/2014/main" id="{586E68AE-BD7B-4C6D-B546-B1CADA50590B}"/>
              </a:ext>
            </a:extLst>
          </p:cNvPr>
          <p:cNvSpPr/>
          <p:nvPr/>
        </p:nvSpPr>
        <p:spPr>
          <a:xfrm>
            <a:off x="142875" y="92075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4</a:t>
            </a:r>
          </a:p>
          <a:p>
            <a:pPr algn="ctr"/>
            <a:r>
              <a:rPr lang="en-GB" dirty="0"/>
              <a:t>Principles of Systems Engineering</a:t>
            </a:r>
          </a:p>
        </p:txBody>
      </p:sp>
      <p:sp>
        <p:nvSpPr>
          <p:cNvPr id="7" name="Rectangle 6">
            <a:extLst>
              <a:ext uri="{FF2B5EF4-FFF2-40B4-BE49-F238E27FC236}">
                <a16:creationId xmlns:a16="http://schemas.microsoft.com/office/drawing/2014/main" id="{A3DD482A-6B80-43F7-B657-FD4068E243A7}"/>
              </a:ext>
            </a:extLst>
          </p:cNvPr>
          <p:cNvSpPr/>
          <p:nvPr/>
        </p:nvSpPr>
        <p:spPr>
          <a:xfrm>
            <a:off x="3479672" y="3808418"/>
            <a:ext cx="3444385"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Pathways Project Module</a:t>
            </a:r>
          </a:p>
        </p:txBody>
      </p:sp>
      <p:sp>
        <p:nvSpPr>
          <p:cNvPr id="9" name="Arrow: Right 8">
            <a:extLst>
              <a:ext uri="{FF2B5EF4-FFF2-40B4-BE49-F238E27FC236}">
                <a16:creationId xmlns:a16="http://schemas.microsoft.com/office/drawing/2014/main" id="{5F402A23-C8D2-4EA2-B7EF-1EADE38D337F}"/>
              </a:ext>
            </a:extLst>
          </p:cNvPr>
          <p:cNvSpPr/>
          <p:nvPr/>
        </p:nvSpPr>
        <p:spPr>
          <a:xfrm>
            <a:off x="2255332" y="409931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2342C773-C0AC-499B-BACE-7510D06FBEAB}"/>
              </a:ext>
            </a:extLst>
          </p:cNvPr>
          <p:cNvSpPr txBox="1"/>
          <p:nvPr/>
        </p:nvSpPr>
        <p:spPr>
          <a:xfrm>
            <a:off x="201549" y="4031811"/>
            <a:ext cx="2053783" cy="646331"/>
          </a:xfrm>
          <a:prstGeom prst="rect">
            <a:avLst/>
          </a:prstGeom>
          <a:noFill/>
        </p:spPr>
        <p:txBody>
          <a:bodyPr wrap="square" rtlCol="0">
            <a:spAutoFit/>
          </a:bodyPr>
          <a:lstStyle/>
          <a:p>
            <a:r>
              <a:rPr lang="en-GB" dirty="0"/>
              <a:t>SYSTEM DESIGN</a:t>
            </a:r>
          </a:p>
          <a:p>
            <a:pPr algn="ctr"/>
            <a:r>
              <a:rPr lang="en-GB" dirty="0"/>
              <a:t>FOR OME</a:t>
            </a:r>
          </a:p>
        </p:txBody>
      </p:sp>
      <p:sp>
        <p:nvSpPr>
          <p:cNvPr id="12" name="Arrow: Bent 11">
            <a:extLst>
              <a:ext uri="{FF2B5EF4-FFF2-40B4-BE49-F238E27FC236}">
                <a16:creationId xmlns:a16="http://schemas.microsoft.com/office/drawing/2014/main" id="{D2B808E6-C2B6-4BEC-975C-6C3606D82554}"/>
              </a:ext>
            </a:extLst>
          </p:cNvPr>
          <p:cNvSpPr/>
          <p:nvPr/>
        </p:nvSpPr>
        <p:spPr>
          <a:xfrm rot="5400000">
            <a:off x="2671058" y="2079797"/>
            <a:ext cx="2495159" cy="949592"/>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BD372C4A-12F3-4EAE-83F4-1D4EB1E0BCB9}"/>
              </a:ext>
            </a:extLst>
          </p:cNvPr>
          <p:cNvSpPr txBox="1"/>
          <p:nvPr/>
        </p:nvSpPr>
        <p:spPr>
          <a:xfrm>
            <a:off x="4472947" y="1358361"/>
            <a:ext cx="1772024" cy="369332"/>
          </a:xfrm>
          <a:prstGeom prst="rect">
            <a:avLst/>
          </a:prstGeom>
          <a:noFill/>
        </p:spPr>
        <p:txBody>
          <a:bodyPr wrap="none" rtlCol="0">
            <a:spAutoFit/>
          </a:bodyPr>
          <a:lstStyle/>
          <a:p>
            <a:r>
              <a:rPr lang="en-GB" dirty="0"/>
              <a:t>Basic Principles</a:t>
            </a:r>
          </a:p>
        </p:txBody>
      </p:sp>
      <p:sp>
        <p:nvSpPr>
          <p:cNvPr id="22" name="Rectangle 21">
            <a:extLst>
              <a:ext uri="{FF2B5EF4-FFF2-40B4-BE49-F238E27FC236}">
                <a16:creationId xmlns:a16="http://schemas.microsoft.com/office/drawing/2014/main" id="{D8B51137-100F-85CE-52C5-C73699E87B53}"/>
              </a:ext>
            </a:extLst>
          </p:cNvPr>
          <p:cNvSpPr/>
          <p:nvPr/>
        </p:nvSpPr>
        <p:spPr>
          <a:xfrm>
            <a:off x="6911721" y="3814663"/>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13" name="Star: 7 Points 12">
            <a:extLst>
              <a:ext uri="{FF2B5EF4-FFF2-40B4-BE49-F238E27FC236}">
                <a16:creationId xmlns:a16="http://schemas.microsoft.com/office/drawing/2014/main" id="{DD12C658-0CA5-C722-D04A-5E0300B74E6A}"/>
              </a:ext>
            </a:extLst>
          </p:cNvPr>
          <p:cNvSpPr/>
          <p:nvPr/>
        </p:nvSpPr>
        <p:spPr>
          <a:xfrm>
            <a:off x="2197138" y="657513"/>
            <a:ext cx="1824817" cy="1259046"/>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ln w="0"/>
                <a:solidFill>
                  <a:schemeClr val="tx1"/>
                </a:solidFill>
                <a:effectLst>
                  <a:outerShdw blurRad="38100" dist="19050" dir="2700000" algn="tl" rotWithShape="0">
                    <a:schemeClr val="dk1">
                      <a:alpha val="40000"/>
                    </a:schemeClr>
                  </a:outerShdw>
                </a:effectLst>
              </a:rPr>
              <a:t>Assignment.</a:t>
            </a:r>
          </a:p>
          <a:p>
            <a:pPr algn="ctr"/>
            <a:r>
              <a:rPr lang="en-GB" sz="1050" dirty="0">
                <a:ln w="0"/>
                <a:solidFill>
                  <a:schemeClr val="tx1"/>
                </a:solidFill>
                <a:effectLst>
                  <a:outerShdw blurRad="38100" dist="19050" dir="2700000" algn="tl" rotWithShape="0">
                    <a:schemeClr val="dk1">
                      <a:alpha val="40000"/>
                    </a:schemeClr>
                  </a:outerShdw>
                </a:effectLst>
              </a:rPr>
              <a:t>Design of a Domestic Item.</a:t>
            </a:r>
          </a:p>
        </p:txBody>
      </p:sp>
      <p:sp>
        <p:nvSpPr>
          <p:cNvPr id="23" name="Star: 7 Points 22">
            <a:extLst>
              <a:ext uri="{FF2B5EF4-FFF2-40B4-BE49-F238E27FC236}">
                <a16:creationId xmlns:a16="http://schemas.microsoft.com/office/drawing/2014/main" id="{8124B956-6848-6E2F-5105-4AD3CB06538C}"/>
              </a:ext>
            </a:extLst>
          </p:cNvPr>
          <p:cNvSpPr/>
          <p:nvPr/>
        </p:nvSpPr>
        <p:spPr>
          <a:xfrm>
            <a:off x="2475866" y="2557693"/>
            <a:ext cx="1546089"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WBGP Design Task Brief</a:t>
            </a:r>
          </a:p>
        </p:txBody>
      </p:sp>
      <p:sp>
        <p:nvSpPr>
          <p:cNvPr id="25" name="Star: 7 Points 24">
            <a:extLst>
              <a:ext uri="{FF2B5EF4-FFF2-40B4-BE49-F238E27FC236}">
                <a16:creationId xmlns:a16="http://schemas.microsoft.com/office/drawing/2014/main" id="{DFF37B40-F245-3047-0E34-ADA9BFBF847F}"/>
              </a:ext>
            </a:extLst>
          </p:cNvPr>
          <p:cNvSpPr/>
          <p:nvPr/>
        </p:nvSpPr>
        <p:spPr>
          <a:xfrm>
            <a:off x="4337098" y="2581647"/>
            <a:ext cx="1546089"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Design Reviews</a:t>
            </a:r>
          </a:p>
        </p:txBody>
      </p:sp>
      <p:sp>
        <p:nvSpPr>
          <p:cNvPr id="26" name="Star: 7 Points 25">
            <a:extLst>
              <a:ext uri="{FF2B5EF4-FFF2-40B4-BE49-F238E27FC236}">
                <a16:creationId xmlns:a16="http://schemas.microsoft.com/office/drawing/2014/main" id="{7E54820F-5B7F-CB29-7CF1-3E5E424D3417}"/>
              </a:ext>
            </a:extLst>
          </p:cNvPr>
          <p:cNvSpPr/>
          <p:nvPr/>
        </p:nvSpPr>
        <p:spPr>
          <a:xfrm>
            <a:off x="6071304" y="2574203"/>
            <a:ext cx="1574797"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Present Design</a:t>
            </a:r>
          </a:p>
        </p:txBody>
      </p:sp>
      <p:sp>
        <p:nvSpPr>
          <p:cNvPr id="27" name="Star: 7 Points 26">
            <a:extLst>
              <a:ext uri="{FF2B5EF4-FFF2-40B4-BE49-F238E27FC236}">
                <a16:creationId xmlns:a16="http://schemas.microsoft.com/office/drawing/2014/main" id="{BBDD01F2-B48E-0926-DF10-DAF27880C48A}"/>
              </a:ext>
            </a:extLst>
          </p:cNvPr>
          <p:cNvSpPr/>
          <p:nvPr/>
        </p:nvSpPr>
        <p:spPr>
          <a:xfrm>
            <a:off x="7894332" y="2601873"/>
            <a:ext cx="1574797"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Submit Work</a:t>
            </a:r>
          </a:p>
        </p:txBody>
      </p:sp>
      <p:sp>
        <p:nvSpPr>
          <p:cNvPr id="28" name="Arrow: Right 27">
            <a:extLst>
              <a:ext uri="{FF2B5EF4-FFF2-40B4-BE49-F238E27FC236}">
                <a16:creationId xmlns:a16="http://schemas.microsoft.com/office/drawing/2014/main" id="{17DB5FB9-FEB8-3D5E-AA44-7634A09A257C}"/>
              </a:ext>
            </a:extLst>
          </p:cNvPr>
          <p:cNvSpPr/>
          <p:nvPr/>
        </p:nvSpPr>
        <p:spPr>
          <a:xfrm>
            <a:off x="3506181" y="4527519"/>
            <a:ext cx="3379032" cy="585348"/>
          </a:xfrm>
          <a:prstGeom prst="rightArrow">
            <a:avLst/>
          </a:prstGeom>
          <a:solidFill>
            <a:srgbClr val="FFFF00"/>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Design for Brief</a:t>
            </a:r>
          </a:p>
        </p:txBody>
      </p:sp>
    </p:spTree>
    <p:extLst>
      <p:ext uri="{BB962C8B-B14F-4D97-AF65-F5344CB8AC3E}">
        <p14:creationId xmlns:p14="http://schemas.microsoft.com/office/powerpoint/2010/main" val="267451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5" grpId="0" animBg="1"/>
      <p:bldP spid="26" grpId="0" animBg="1"/>
      <p:bldP spid="2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4F47A5-3C7E-6263-2A75-31B12400AE61}"/>
              </a:ext>
            </a:extLst>
          </p:cNvPr>
          <p:cNvSpPr/>
          <p:nvPr/>
        </p:nvSpPr>
        <p:spPr>
          <a:xfrm>
            <a:off x="580292" y="4299438"/>
            <a:ext cx="8264770" cy="154744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F04FA77-471C-4C47-A24E-12FA63B65EAA}"/>
              </a:ext>
            </a:extLst>
          </p:cNvPr>
          <p:cNvSpPr>
            <a:spLocks noGrp="1"/>
          </p:cNvSpPr>
          <p:nvPr>
            <p:ph type="title"/>
          </p:nvPr>
        </p:nvSpPr>
        <p:spPr/>
        <p:txBody>
          <a:bodyPr/>
          <a:lstStyle/>
          <a:p>
            <a:r>
              <a:rPr lang="en-GB" dirty="0"/>
              <a:t>Reading List!</a:t>
            </a:r>
          </a:p>
        </p:txBody>
      </p:sp>
      <p:sp>
        <p:nvSpPr>
          <p:cNvPr id="3" name="Content Placeholder 2">
            <a:extLst>
              <a:ext uri="{FF2B5EF4-FFF2-40B4-BE49-F238E27FC236}">
                <a16:creationId xmlns:a16="http://schemas.microsoft.com/office/drawing/2014/main" id="{58CB8576-4A14-4393-9C5D-1867B59A8724}"/>
              </a:ext>
            </a:extLst>
          </p:cNvPr>
          <p:cNvSpPr>
            <a:spLocks noGrp="1"/>
          </p:cNvSpPr>
          <p:nvPr>
            <p:ph sz="half" idx="1"/>
          </p:nvPr>
        </p:nvSpPr>
        <p:spPr>
          <a:xfrm>
            <a:off x="546523" y="920750"/>
            <a:ext cx="11327553" cy="5199063"/>
          </a:xfrm>
        </p:spPr>
        <p:txBody>
          <a:bodyPr>
            <a:normAutofit/>
          </a:bodyPr>
          <a:lstStyle/>
          <a:p>
            <a:pPr algn="l" fontAlgn="base"/>
            <a:r>
              <a:rPr lang="en-GB" sz="2000" b="0" i="0" dirty="0">
                <a:solidFill>
                  <a:schemeClr val="tx1"/>
                </a:solidFill>
                <a:effectLst/>
                <a:latin typeface="Calibri" panose="020F0502020204030204" pitchFamily="34" charset="0"/>
              </a:rPr>
              <a:t>Soft Systems Thinking Methodology and the Management of Change (Brian Wilson, </a:t>
            </a:r>
            <a:r>
              <a:rPr lang="en-GB" sz="2000" b="0" i="0" dirty="0" err="1">
                <a:solidFill>
                  <a:schemeClr val="tx1"/>
                </a:solidFill>
                <a:effectLst/>
                <a:latin typeface="Calibri" panose="020F0502020204030204" pitchFamily="34" charset="0"/>
              </a:rPr>
              <a:t>Kees</a:t>
            </a:r>
            <a:r>
              <a:rPr lang="en-GB" sz="2000" b="0" i="0" dirty="0">
                <a:solidFill>
                  <a:schemeClr val="tx1"/>
                </a:solidFill>
                <a:effectLst/>
                <a:latin typeface="Calibri" panose="020F0502020204030204" pitchFamily="34" charset="0"/>
              </a:rPr>
              <a:t> van </a:t>
            </a:r>
            <a:r>
              <a:rPr lang="en-GB" sz="2000" b="0" i="0" dirty="0" err="1">
                <a:solidFill>
                  <a:schemeClr val="tx1"/>
                </a:solidFill>
                <a:effectLst/>
                <a:latin typeface="Calibri" panose="020F0502020204030204" pitchFamily="34" charset="0"/>
              </a:rPr>
              <a:t>Haperen</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The Fifth Discipline (Peter M Senge)</a:t>
            </a:r>
          </a:p>
          <a:p>
            <a:pPr algn="l" fontAlgn="base"/>
            <a:r>
              <a:rPr lang="en-GB" sz="2000" b="0" i="0" dirty="0">
                <a:solidFill>
                  <a:schemeClr val="tx1"/>
                </a:solidFill>
                <a:effectLst/>
                <a:latin typeface="Calibri" panose="020F0502020204030204" pitchFamily="34" charset="0"/>
              </a:rPr>
              <a:t>Engineering a Safer World (Nancy </a:t>
            </a:r>
            <a:r>
              <a:rPr lang="en-GB" sz="2000" b="0" i="0" dirty="0" err="1">
                <a:solidFill>
                  <a:schemeClr val="tx1"/>
                </a:solidFill>
                <a:effectLst/>
                <a:latin typeface="Calibri" panose="020F0502020204030204" pitchFamily="34" charset="0"/>
              </a:rPr>
              <a:t>Leverson</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Soft Systems Methodology in Action (</a:t>
            </a:r>
            <a:r>
              <a:rPr lang="en-GB" sz="2000" b="0" i="0" dirty="0" err="1">
                <a:solidFill>
                  <a:schemeClr val="tx1"/>
                </a:solidFill>
                <a:effectLst/>
                <a:latin typeface="Calibri" panose="020F0502020204030204" pitchFamily="34" charset="0"/>
              </a:rPr>
              <a:t>Checkland</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Systems Thinkers (Magnus Ramage, Karen Shipp)</a:t>
            </a:r>
          </a:p>
          <a:p>
            <a:pPr algn="l" fontAlgn="base"/>
            <a:r>
              <a:rPr lang="en-GB" sz="2000" b="0" i="0" dirty="0">
                <a:solidFill>
                  <a:schemeClr val="tx1"/>
                </a:solidFill>
                <a:effectLst/>
                <a:latin typeface="Calibri" panose="020F0502020204030204" pitchFamily="34" charset="0"/>
              </a:rPr>
              <a:t>Systems Thinking, Systems Practice. (</a:t>
            </a:r>
            <a:r>
              <a:rPr lang="en-GB" sz="2000" b="0" i="0" dirty="0" err="1">
                <a:solidFill>
                  <a:schemeClr val="tx1"/>
                </a:solidFill>
                <a:effectLst/>
                <a:latin typeface="Calibri" panose="020F0502020204030204" pitchFamily="34" charset="0"/>
              </a:rPr>
              <a:t>Checkland</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Systems Engineering a 21st century systems methodology</a:t>
            </a:r>
          </a:p>
          <a:p>
            <a:pPr algn="l" fontAlgn="base"/>
            <a:endParaRPr lang="en-GB" dirty="0">
              <a:solidFill>
                <a:schemeClr val="tx1"/>
              </a:solidFill>
              <a:latin typeface="Calibri" panose="020F0502020204030204" pitchFamily="34" charset="0"/>
            </a:endParaRPr>
          </a:p>
          <a:p>
            <a:pPr algn="l" fontAlgn="base"/>
            <a:r>
              <a:rPr lang="en-GB" dirty="0">
                <a:solidFill>
                  <a:schemeClr val="tx1"/>
                </a:solidFill>
                <a:latin typeface="Calibri" panose="020F0502020204030204" pitchFamily="34" charset="0"/>
              </a:rPr>
              <a:t>Papers:- </a:t>
            </a:r>
          </a:p>
          <a:p>
            <a:pPr lvl="1" fontAlgn="base"/>
            <a:r>
              <a:rPr lang="en-GB" dirty="0"/>
              <a:t>Potential Failure Mode and Effects Analysis in Design (Design FMEA),</a:t>
            </a:r>
            <a:endParaRPr lang="en-GB" dirty="0">
              <a:solidFill>
                <a:schemeClr val="tx1"/>
              </a:solidFill>
              <a:latin typeface="Calibri" panose="020F0502020204030204" pitchFamily="34" charset="0"/>
            </a:endParaRPr>
          </a:p>
          <a:p>
            <a:pPr lvl="1" fontAlgn="base"/>
            <a:r>
              <a:rPr lang="en-GB" dirty="0"/>
              <a:t>A Functional Approach to Quality Function Deployment</a:t>
            </a:r>
          </a:p>
          <a:p>
            <a:pPr lvl="1" fontAlgn="base"/>
            <a:r>
              <a:rPr lang="en-GB" dirty="0"/>
              <a:t>A Systems Approach to Failure Modes, Mechanisms, Effects and Causes</a:t>
            </a:r>
          </a:p>
          <a:p>
            <a:pPr lvl="1" fontAlgn="base"/>
            <a:endParaRPr lang="en-GB" dirty="0"/>
          </a:p>
          <a:p>
            <a:endParaRPr lang="en-GB" dirty="0"/>
          </a:p>
        </p:txBody>
      </p:sp>
      <p:sp>
        <p:nvSpPr>
          <p:cNvPr id="5" name="Speech Bubble: Rectangle 4">
            <a:extLst>
              <a:ext uri="{FF2B5EF4-FFF2-40B4-BE49-F238E27FC236}">
                <a16:creationId xmlns:a16="http://schemas.microsoft.com/office/drawing/2014/main" id="{32105713-D437-A507-6955-F7FE8898B3C9}"/>
              </a:ext>
            </a:extLst>
          </p:cNvPr>
          <p:cNvSpPr/>
          <p:nvPr/>
        </p:nvSpPr>
        <p:spPr>
          <a:xfrm>
            <a:off x="9504484" y="3270738"/>
            <a:ext cx="1591407" cy="612648"/>
          </a:xfrm>
          <a:prstGeom prst="wedgeRectCallout">
            <a:avLst>
              <a:gd name="adj1" fmla="val -100428"/>
              <a:gd name="adj2" fmla="val 162959"/>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On Moodle</a:t>
            </a:r>
          </a:p>
        </p:txBody>
      </p:sp>
    </p:spTree>
    <p:extLst>
      <p:ext uri="{BB962C8B-B14F-4D97-AF65-F5344CB8AC3E}">
        <p14:creationId xmlns:p14="http://schemas.microsoft.com/office/powerpoint/2010/main" val="349766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8DC7-05D0-4BF6-B0B6-66F82B7ABEF2}"/>
              </a:ext>
            </a:extLst>
          </p:cNvPr>
          <p:cNvSpPr>
            <a:spLocks noGrp="1"/>
          </p:cNvSpPr>
          <p:nvPr>
            <p:ph type="title"/>
          </p:nvPr>
        </p:nvSpPr>
        <p:spPr>
          <a:xfrm>
            <a:off x="64195" y="81345"/>
            <a:ext cx="11823005" cy="1622321"/>
          </a:xfrm>
        </p:spPr>
        <p:txBody>
          <a:bodyPr vert="horz" lIns="91440" tIns="45720" rIns="91440" bIns="45720" rtlCol="0" anchor="t">
            <a:normAutofit/>
          </a:bodyPr>
          <a:lstStyle/>
          <a:p>
            <a:r>
              <a:rPr lang="en-US" dirty="0">
                <a:solidFill>
                  <a:srgbClr val="FF0000"/>
                </a:solidFill>
              </a:rPr>
              <a:t>You Will Be Tested ……</a:t>
            </a:r>
            <a:br>
              <a:rPr lang="en-US" dirty="0">
                <a:solidFill>
                  <a:srgbClr val="FF0000"/>
                </a:solidFill>
              </a:rPr>
            </a:br>
            <a:r>
              <a:rPr lang="en-US" dirty="0">
                <a:solidFill>
                  <a:srgbClr val="FF0000"/>
                </a:solidFill>
              </a:rPr>
              <a:t>But not like this</a:t>
            </a:r>
          </a:p>
        </p:txBody>
      </p:sp>
      <p:sp>
        <p:nvSpPr>
          <p:cNvPr id="3" name="Content Placeholder 2">
            <a:extLst>
              <a:ext uri="{FF2B5EF4-FFF2-40B4-BE49-F238E27FC236}">
                <a16:creationId xmlns:a16="http://schemas.microsoft.com/office/drawing/2014/main" id="{AA979ECD-10AC-4B62-944A-FDE80DA83280}"/>
              </a:ext>
            </a:extLst>
          </p:cNvPr>
          <p:cNvSpPr>
            <a:spLocks noGrp="1"/>
          </p:cNvSpPr>
          <p:nvPr>
            <p:ph sz="half" idx="1"/>
          </p:nvPr>
        </p:nvSpPr>
        <p:spPr>
          <a:xfrm>
            <a:off x="580980" y="2460660"/>
            <a:ext cx="6188189" cy="4206839"/>
          </a:xfrm>
        </p:spPr>
        <p:txBody>
          <a:bodyPr vert="horz" lIns="91440" tIns="45720" rIns="91440" bIns="45720" rtlCol="0">
            <a:normAutofit/>
          </a:bodyPr>
          <a:lstStyle/>
          <a:p>
            <a:pPr>
              <a:buFont typeface="Wingdings 3" charset="2"/>
              <a:buChar char=""/>
            </a:pPr>
            <a:r>
              <a:rPr lang="en-US" b="1" dirty="0">
                <a:solidFill>
                  <a:srgbClr val="FF0000"/>
                </a:solidFill>
              </a:rPr>
              <a:t>Exam</a:t>
            </a:r>
          </a:p>
          <a:p>
            <a:pPr lvl="1"/>
            <a:r>
              <a:rPr lang="en-US" b="1" dirty="0">
                <a:solidFill>
                  <a:srgbClr val="FF0000"/>
                </a:solidFill>
              </a:rPr>
              <a:t>20 Questions multiple choice</a:t>
            </a:r>
          </a:p>
          <a:p>
            <a:pPr lvl="1"/>
            <a:r>
              <a:rPr lang="en-US" b="1" dirty="0">
                <a:solidFill>
                  <a:srgbClr val="FF0000"/>
                </a:solidFill>
              </a:rPr>
              <a:t>3 out of 5 longer questions on the application of systems thinking</a:t>
            </a:r>
          </a:p>
          <a:p>
            <a:pPr>
              <a:buFont typeface="Wingdings 3" charset="2"/>
              <a:buChar char=""/>
            </a:pPr>
            <a:endParaRPr lang="en-US" b="1" dirty="0">
              <a:solidFill>
                <a:srgbClr val="FF0000"/>
              </a:solidFill>
            </a:endParaRPr>
          </a:p>
          <a:p>
            <a:pPr>
              <a:buFont typeface="Wingdings 3" charset="2"/>
              <a:buChar char=""/>
            </a:pPr>
            <a:r>
              <a:rPr lang="en-US" b="1" dirty="0">
                <a:solidFill>
                  <a:srgbClr val="FF0000"/>
                </a:solidFill>
              </a:rPr>
              <a:t>2500 word report on an aspect of systems thinking</a:t>
            </a:r>
          </a:p>
          <a:p>
            <a:endParaRPr lang="en-US" dirty="0">
              <a:solidFill>
                <a:srgbClr val="FFFFFF"/>
              </a:solidFill>
            </a:endParaRPr>
          </a:p>
          <a:p>
            <a:endParaRPr lang="en-US" dirty="0">
              <a:solidFill>
                <a:srgbClr val="FFFFFF"/>
              </a:solidFill>
            </a:endParaRPr>
          </a:p>
          <a:p>
            <a:pPr marL="0" indent="0">
              <a:buNone/>
            </a:pPr>
            <a:endParaRPr lang="en-US" dirty="0">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B33E2EEC-A06D-476D-A9EF-D93DAB7C7CB8}"/>
              </a:ext>
            </a:extLst>
          </p:cNvPr>
          <p:cNvPicPr>
            <a:picLocks noChangeAspect="1"/>
          </p:cNvPicPr>
          <p:nvPr/>
        </p:nvPicPr>
        <p:blipFill rotWithShape="1">
          <a:blip r:embed="rId3"/>
          <a:srcRect l="49875" r="561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530274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8DC7-05D0-4BF6-B0B6-66F82B7ABEF2}"/>
              </a:ext>
            </a:extLst>
          </p:cNvPr>
          <p:cNvSpPr>
            <a:spLocks noGrp="1"/>
          </p:cNvSpPr>
          <p:nvPr>
            <p:ph type="title"/>
          </p:nvPr>
        </p:nvSpPr>
        <p:spPr>
          <a:xfrm>
            <a:off x="64195" y="81345"/>
            <a:ext cx="11823005" cy="1622321"/>
          </a:xfrm>
        </p:spPr>
        <p:txBody>
          <a:bodyPr vert="horz" lIns="91440" tIns="45720" rIns="91440" bIns="45720" rtlCol="0" anchor="t">
            <a:normAutofit/>
          </a:bodyPr>
          <a:lstStyle/>
          <a:p>
            <a:r>
              <a:rPr lang="en-US" dirty="0">
                <a:solidFill>
                  <a:srgbClr val="FF0000"/>
                </a:solidFill>
              </a:rPr>
              <a:t>You Will Be Tested ……</a:t>
            </a:r>
            <a:br>
              <a:rPr lang="en-US" dirty="0">
                <a:solidFill>
                  <a:srgbClr val="FF0000"/>
                </a:solidFill>
              </a:rPr>
            </a:br>
            <a:r>
              <a:rPr lang="en-US" dirty="0">
                <a:solidFill>
                  <a:srgbClr val="FF0000"/>
                </a:solidFill>
              </a:rPr>
              <a:t>But not like this</a:t>
            </a:r>
          </a:p>
        </p:txBody>
      </p:sp>
      <p:sp>
        <p:nvSpPr>
          <p:cNvPr id="3" name="Content Placeholder 2">
            <a:extLst>
              <a:ext uri="{FF2B5EF4-FFF2-40B4-BE49-F238E27FC236}">
                <a16:creationId xmlns:a16="http://schemas.microsoft.com/office/drawing/2014/main" id="{AA979ECD-10AC-4B62-944A-FDE80DA83280}"/>
              </a:ext>
            </a:extLst>
          </p:cNvPr>
          <p:cNvSpPr>
            <a:spLocks noGrp="1"/>
          </p:cNvSpPr>
          <p:nvPr>
            <p:ph sz="half" idx="1"/>
          </p:nvPr>
        </p:nvSpPr>
        <p:spPr>
          <a:xfrm>
            <a:off x="580980" y="2460660"/>
            <a:ext cx="6188189" cy="4206839"/>
          </a:xfrm>
        </p:spPr>
        <p:txBody>
          <a:bodyPr vert="horz" lIns="91440" tIns="45720" rIns="91440" bIns="45720" rtlCol="0">
            <a:normAutofit/>
          </a:bodyPr>
          <a:lstStyle/>
          <a:p>
            <a:pPr>
              <a:buFont typeface="Wingdings 3" charset="2"/>
              <a:buChar char=""/>
            </a:pPr>
            <a:r>
              <a:rPr lang="en-US" b="1" dirty="0">
                <a:solidFill>
                  <a:srgbClr val="FF0000"/>
                </a:solidFill>
              </a:rPr>
              <a:t>Exam</a:t>
            </a:r>
          </a:p>
          <a:p>
            <a:pPr lvl="1"/>
            <a:r>
              <a:rPr lang="en-US" b="1" dirty="0">
                <a:solidFill>
                  <a:srgbClr val="FF0000"/>
                </a:solidFill>
              </a:rPr>
              <a:t>20 Questions multiple choice</a:t>
            </a:r>
          </a:p>
          <a:p>
            <a:pPr lvl="1"/>
            <a:r>
              <a:rPr lang="en-US" b="1" dirty="0">
                <a:solidFill>
                  <a:srgbClr val="FF0000"/>
                </a:solidFill>
              </a:rPr>
              <a:t>3 out of 5 longer questions on the application of systems thinking</a:t>
            </a:r>
          </a:p>
          <a:p>
            <a:pPr lvl="1"/>
            <a:endParaRPr lang="en-US" b="1" dirty="0">
              <a:solidFill>
                <a:srgbClr val="FF0000"/>
              </a:solidFill>
            </a:endParaRPr>
          </a:p>
          <a:p>
            <a:pPr>
              <a:buFont typeface="Wingdings 3" charset="2"/>
              <a:buChar char=""/>
            </a:pPr>
            <a:r>
              <a:rPr lang="en-US" b="1" dirty="0">
                <a:solidFill>
                  <a:srgbClr val="FF0000"/>
                </a:solidFill>
              </a:rPr>
              <a:t>Portfolio Based Assignment.</a:t>
            </a:r>
          </a:p>
          <a:p>
            <a:pPr marL="0" indent="0">
              <a:buNone/>
            </a:pPr>
            <a:endParaRPr lang="en-US" b="1" dirty="0">
              <a:solidFill>
                <a:srgbClr val="FF0000"/>
              </a:solidFill>
            </a:endParaRPr>
          </a:p>
          <a:p>
            <a:pPr lvl="1"/>
            <a:r>
              <a:rPr lang="en-GB" b="1" dirty="0">
                <a:solidFill>
                  <a:srgbClr val="FF0000"/>
                </a:solidFill>
              </a:rPr>
              <a:t>The assignment will consist of a portfolio-based report on the design of a typical munition or related device, applying the principles of systems engineering (4,000 words)</a:t>
            </a:r>
            <a:endParaRPr lang="en-US" b="1" dirty="0">
              <a:solidFill>
                <a:srgbClr val="FF0000"/>
              </a:solidFill>
            </a:endParaRPr>
          </a:p>
          <a:p>
            <a:endParaRPr lang="en-US" dirty="0">
              <a:solidFill>
                <a:srgbClr val="FFFFFF"/>
              </a:solidFill>
            </a:endParaRPr>
          </a:p>
          <a:p>
            <a:pPr marL="0" indent="0">
              <a:buNone/>
            </a:pPr>
            <a:endParaRPr lang="en-US" dirty="0">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B33E2EEC-A06D-476D-A9EF-D93DAB7C7CB8}"/>
              </a:ext>
            </a:extLst>
          </p:cNvPr>
          <p:cNvPicPr>
            <a:picLocks noChangeAspect="1"/>
          </p:cNvPicPr>
          <p:nvPr/>
        </p:nvPicPr>
        <p:blipFill rotWithShape="1">
          <a:blip r:embed="rId3"/>
          <a:srcRect l="49875" r="561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840940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8DC7-05D0-4BF6-B0B6-66F82B7ABEF2}"/>
              </a:ext>
            </a:extLst>
          </p:cNvPr>
          <p:cNvSpPr>
            <a:spLocks noGrp="1"/>
          </p:cNvSpPr>
          <p:nvPr>
            <p:ph type="title"/>
          </p:nvPr>
        </p:nvSpPr>
        <p:spPr>
          <a:xfrm>
            <a:off x="64195" y="81345"/>
            <a:ext cx="11823005" cy="1622321"/>
          </a:xfrm>
        </p:spPr>
        <p:txBody>
          <a:bodyPr vert="horz" lIns="91440" tIns="45720" rIns="91440" bIns="45720" rtlCol="0" anchor="t">
            <a:normAutofit/>
          </a:bodyPr>
          <a:lstStyle/>
          <a:p>
            <a:r>
              <a:rPr lang="en-US" dirty="0">
                <a:solidFill>
                  <a:srgbClr val="FF0000"/>
                </a:solidFill>
              </a:rPr>
              <a:t>You Will Be Tested ……</a:t>
            </a:r>
            <a:br>
              <a:rPr lang="en-US" dirty="0">
                <a:solidFill>
                  <a:srgbClr val="FF0000"/>
                </a:solidFill>
              </a:rPr>
            </a:br>
            <a:r>
              <a:rPr lang="en-US" dirty="0">
                <a:solidFill>
                  <a:srgbClr val="FF0000"/>
                </a:solidFill>
              </a:rPr>
              <a:t>But not like this</a:t>
            </a:r>
          </a:p>
        </p:txBody>
      </p:sp>
      <p:sp>
        <p:nvSpPr>
          <p:cNvPr id="3" name="Content Placeholder 2">
            <a:extLst>
              <a:ext uri="{FF2B5EF4-FFF2-40B4-BE49-F238E27FC236}">
                <a16:creationId xmlns:a16="http://schemas.microsoft.com/office/drawing/2014/main" id="{AA979ECD-10AC-4B62-944A-FDE80DA83280}"/>
              </a:ext>
            </a:extLst>
          </p:cNvPr>
          <p:cNvSpPr>
            <a:spLocks noGrp="1"/>
          </p:cNvSpPr>
          <p:nvPr>
            <p:ph sz="half" idx="1"/>
          </p:nvPr>
        </p:nvSpPr>
        <p:spPr>
          <a:xfrm>
            <a:off x="580980" y="2460660"/>
            <a:ext cx="6188189" cy="4206839"/>
          </a:xfrm>
        </p:spPr>
        <p:txBody>
          <a:bodyPr vert="horz" lIns="91440" tIns="45720" rIns="91440" bIns="45720" rtlCol="0">
            <a:normAutofit/>
          </a:bodyPr>
          <a:lstStyle/>
          <a:p>
            <a:pPr>
              <a:buFont typeface="Wingdings 3" charset="2"/>
              <a:buChar char=""/>
            </a:pPr>
            <a:r>
              <a:rPr lang="en-US" b="1" strike="dblStrike" dirty="0">
                <a:solidFill>
                  <a:srgbClr val="FF0000"/>
                </a:solidFill>
              </a:rPr>
              <a:t>Exam</a:t>
            </a:r>
          </a:p>
          <a:p>
            <a:pPr lvl="1"/>
            <a:r>
              <a:rPr lang="en-US" b="1" strike="dblStrike" dirty="0">
                <a:solidFill>
                  <a:srgbClr val="FF0000"/>
                </a:solidFill>
              </a:rPr>
              <a:t>20 Questions multiple choice</a:t>
            </a:r>
          </a:p>
          <a:p>
            <a:pPr lvl="1"/>
            <a:r>
              <a:rPr lang="en-US" b="1" strike="dblStrike" dirty="0">
                <a:solidFill>
                  <a:srgbClr val="FF0000"/>
                </a:solidFill>
              </a:rPr>
              <a:t>3 out of 5 longer questions on the application of systems thinking</a:t>
            </a:r>
          </a:p>
          <a:p>
            <a:pPr lvl="1"/>
            <a:endParaRPr lang="en-US" b="1" dirty="0">
              <a:solidFill>
                <a:srgbClr val="FF0000"/>
              </a:solidFill>
            </a:endParaRPr>
          </a:p>
          <a:p>
            <a:pPr>
              <a:buFont typeface="Wingdings 3" charset="2"/>
              <a:buChar char=""/>
            </a:pPr>
            <a:r>
              <a:rPr lang="en-US" b="1" dirty="0">
                <a:solidFill>
                  <a:srgbClr val="FF0000"/>
                </a:solidFill>
              </a:rPr>
              <a:t>Portfolio Based Assignment.</a:t>
            </a:r>
          </a:p>
          <a:p>
            <a:pPr marL="0" indent="0">
              <a:buNone/>
            </a:pPr>
            <a:endParaRPr lang="en-US" b="1" dirty="0">
              <a:solidFill>
                <a:srgbClr val="FF0000"/>
              </a:solidFill>
            </a:endParaRPr>
          </a:p>
          <a:p>
            <a:pPr lvl="1"/>
            <a:r>
              <a:rPr lang="en-GB" b="1" dirty="0">
                <a:solidFill>
                  <a:srgbClr val="FF0000"/>
                </a:solidFill>
              </a:rPr>
              <a:t>The assignment will consist of a portfolio-based report on the design of a typical munition or related device, applying the principles of systems engineering (4,000 words)</a:t>
            </a:r>
            <a:endParaRPr lang="en-US" b="1" dirty="0">
              <a:solidFill>
                <a:srgbClr val="FF0000"/>
              </a:solidFill>
            </a:endParaRPr>
          </a:p>
          <a:p>
            <a:endParaRPr lang="en-US" dirty="0">
              <a:solidFill>
                <a:srgbClr val="FFFFFF"/>
              </a:solidFill>
            </a:endParaRPr>
          </a:p>
          <a:p>
            <a:pPr marL="0" indent="0">
              <a:buNone/>
            </a:pPr>
            <a:endParaRPr lang="en-US" dirty="0">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B33E2EEC-A06D-476D-A9EF-D93DAB7C7CB8}"/>
              </a:ext>
            </a:extLst>
          </p:cNvPr>
          <p:cNvPicPr>
            <a:picLocks noChangeAspect="1"/>
          </p:cNvPicPr>
          <p:nvPr/>
        </p:nvPicPr>
        <p:blipFill rotWithShape="1">
          <a:blip r:embed="rId3"/>
          <a:srcRect l="49875" r="561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49354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8DC7-05D0-4BF6-B0B6-66F82B7ABEF2}"/>
              </a:ext>
            </a:extLst>
          </p:cNvPr>
          <p:cNvSpPr>
            <a:spLocks noGrp="1"/>
          </p:cNvSpPr>
          <p:nvPr>
            <p:ph type="title"/>
          </p:nvPr>
        </p:nvSpPr>
        <p:spPr>
          <a:xfrm>
            <a:off x="64195" y="81345"/>
            <a:ext cx="11823005" cy="1622321"/>
          </a:xfrm>
        </p:spPr>
        <p:txBody>
          <a:bodyPr vert="horz" lIns="91440" tIns="45720" rIns="91440" bIns="45720" rtlCol="0" anchor="t">
            <a:normAutofit/>
          </a:bodyPr>
          <a:lstStyle/>
          <a:p>
            <a:r>
              <a:rPr lang="en-US" dirty="0">
                <a:solidFill>
                  <a:srgbClr val="FF0000"/>
                </a:solidFill>
              </a:rPr>
              <a:t>You Will Be Tested ……</a:t>
            </a:r>
            <a:br>
              <a:rPr lang="en-US" dirty="0">
                <a:solidFill>
                  <a:srgbClr val="FF0000"/>
                </a:solidFill>
              </a:rPr>
            </a:br>
            <a:r>
              <a:rPr lang="en-US" dirty="0">
                <a:solidFill>
                  <a:srgbClr val="FF0000"/>
                </a:solidFill>
              </a:rPr>
              <a:t>like this</a:t>
            </a:r>
          </a:p>
        </p:txBody>
      </p:sp>
      <p:sp>
        <p:nvSpPr>
          <p:cNvPr id="3" name="Content Placeholder 2">
            <a:extLst>
              <a:ext uri="{FF2B5EF4-FFF2-40B4-BE49-F238E27FC236}">
                <a16:creationId xmlns:a16="http://schemas.microsoft.com/office/drawing/2014/main" id="{AA979ECD-10AC-4B62-944A-FDE80DA83280}"/>
              </a:ext>
            </a:extLst>
          </p:cNvPr>
          <p:cNvSpPr>
            <a:spLocks noGrp="1"/>
          </p:cNvSpPr>
          <p:nvPr>
            <p:ph sz="half" idx="1"/>
          </p:nvPr>
        </p:nvSpPr>
        <p:spPr>
          <a:xfrm>
            <a:off x="580980" y="2460660"/>
            <a:ext cx="6188189" cy="4206839"/>
          </a:xfrm>
        </p:spPr>
        <p:txBody>
          <a:bodyPr vert="horz" lIns="91440" tIns="45720" rIns="91440" bIns="45720" rtlCol="0">
            <a:normAutofit/>
          </a:bodyPr>
          <a:lstStyle/>
          <a:p>
            <a:pPr>
              <a:buFont typeface="Wingdings 3" charset="2"/>
              <a:buChar char=""/>
            </a:pPr>
            <a:r>
              <a:rPr lang="en-US" b="1" dirty="0">
                <a:solidFill>
                  <a:srgbClr val="FF0000"/>
                </a:solidFill>
              </a:rPr>
              <a:t>Portfolio Based Assignment.</a:t>
            </a:r>
          </a:p>
          <a:p>
            <a:pPr lvl="1"/>
            <a:r>
              <a:rPr lang="en-GB" b="1" dirty="0">
                <a:solidFill>
                  <a:srgbClr val="FF0000"/>
                </a:solidFill>
              </a:rPr>
              <a:t>The assignment will consist of a portfolio-based report on the design of a typical munition or related device, applying the principles of systems engineering (4,000 words)</a:t>
            </a:r>
          </a:p>
          <a:p>
            <a:pPr lvl="1"/>
            <a:endParaRPr lang="en-GB" b="1" dirty="0">
              <a:solidFill>
                <a:srgbClr val="FF0000"/>
              </a:solidFill>
            </a:endParaRPr>
          </a:p>
          <a:p>
            <a:pPr>
              <a:buFont typeface="Wingdings" panose="05000000000000000000" pitchFamily="2" charset="2"/>
              <a:buChar char="q"/>
            </a:pPr>
            <a:r>
              <a:rPr lang="en-US" b="1" dirty="0">
                <a:solidFill>
                  <a:srgbClr val="FF0000"/>
                </a:solidFill>
              </a:rPr>
              <a:t>Portfolio Based Assignment.</a:t>
            </a:r>
          </a:p>
          <a:p>
            <a:r>
              <a:rPr lang="en-US" sz="1800" b="1" dirty="0">
                <a:solidFill>
                  <a:srgbClr val="FF0000"/>
                </a:solidFill>
              </a:rPr>
              <a:t>We’ll be using and developing a set of tools during class time. Your brief will be to apply these tools to a household object of your choice to demonstrate that you understand their application.</a:t>
            </a:r>
          </a:p>
          <a:p>
            <a:r>
              <a:rPr lang="en-US" sz="1800" b="1" dirty="0">
                <a:solidFill>
                  <a:srgbClr val="FF0000"/>
                </a:solidFill>
              </a:rPr>
              <a:t>Participation in class is recommended!</a:t>
            </a:r>
          </a:p>
          <a:p>
            <a:endParaRPr lang="en-US" dirty="0">
              <a:solidFill>
                <a:srgbClr val="FFFFFF"/>
              </a:solidFill>
            </a:endParaRPr>
          </a:p>
          <a:p>
            <a:pPr marL="0" indent="0">
              <a:buNone/>
            </a:pPr>
            <a:endParaRPr lang="en-US" dirty="0">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B33E2EEC-A06D-476D-A9EF-D93DAB7C7CB8}"/>
              </a:ext>
            </a:extLst>
          </p:cNvPr>
          <p:cNvPicPr>
            <a:picLocks noChangeAspect="1"/>
          </p:cNvPicPr>
          <p:nvPr/>
        </p:nvPicPr>
        <p:blipFill rotWithShape="1">
          <a:blip r:embed="rId3"/>
          <a:srcRect l="49875" r="561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594334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3" name="Title 2"/>
          <p:cNvSpPr>
            <a:spLocks noGrp="1"/>
          </p:cNvSpPr>
          <p:nvPr>
            <p:ph type="title"/>
          </p:nvPr>
        </p:nvSpPr>
        <p:spPr>
          <a:xfrm>
            <a:off x="1956000" y="787545"/>
            <a:ext cx="7519304" cy="1004400"/>
          </a:xfrm>
        </p:spPr>
        <p:txBody>
          <a:bodyPr/>
          <a:lstStyle/>
          <a:p>
            <a:r>
              <a:rPr lang="en-GB" b="1" dirty="0"/>
              <a:t>Systems engineering Level 4</a:t>
            </a:r>
            <a:br>
              <a:rPr lang="en-GB" b="1" dirty="0"/>
            </a:br>
            <a:br>
              <a:rPr lang="en-GB" b="1" dirty="0"/>
            </a:br>
            <a:br>
              <a:rPr lang="en-GB" b="1" dirty="0"/>
            </a:br>
            <a:r>
              <a:rPr lang="en-GB" sz="3600" b="1" dirty="0"/>
              <a:t>Systems Thinking? Why Bother!!</a:t>
            </a:r>
            <a:br>
              <a:rPr lang="en-GB" b="1" dirty="0"/>
            </a:br>
            <a:endParaRPr lang="en-GB" dirty="0"/>
          </a:p>
        </p:txBody>
      </p:sp>
      <p:sp>
        <p:nvSpPr>
          <p:cNvPr id="6" name="Text Placeholder 5">
            <a:extLst>
              <a:ext uri="{FF2B5EF4-FFF2-40B4-BE49-F238E27FC236}">
                <a16:creationId xmlns:a16="http://schemas.microsoft.com/office/drawing/2014/main" id="{CFBD6229-92A5-9D48-B5DB-E4658DF8E4D5}"/>
              </a:ext>
            </a:extLst>
          </p:cNvPr>
          <p:cNvSpPr>
            <a:spLocks noGrp="1"/>
          </p:cNvSpPr>
          <p:nvPr>
            <p:ph type="body" sz="quarter" idx="13"/>
          </p:nvPr>
        </p:nvSpPr>
        <p:spPr>
          <a:xfrm>
            <a:off x="7200001" y="4392000"/>
            <a:ext cx="4416000" cy="246221"/>
          </a:xfrm>
        </p:spPr>
        <p:txBody>
          <a:bodyPr/>
          <a:lstStyle/>
          <a:p>
            <a:endParaRPr lang="en-US"/>
          </a:p>
        </p:txBody>
      </p:sp>
      <p:sp>
        <p:nvSpPr>
          <p:cNvPr id="7" name="Text Placeholder 5">
            <a:extLst>
              <a:ext uri="{FF2B5EF4-FFF2-40B4-BE49-F238E27FC236}">
                <a16:creationId xmlns:a16="http://schemas.microsoft.com/office/drawing/2014/main" id="{9423BAB5-6DA5-B64A-B9B0-0B757F04D05E}"/>
              </a:ext>
            </a:extLst>
          </p:cNvPr>
          <p:cNvSpPr txBox="1">
            <a:spLocks/>
          </p:cNvSpPr>
          <p:nvPr/>
        </p:nvSpPr>
        <p:spPr bwMode="gray">
          <a:xfrm>
            <a:off x="1956000" y="2800906"/>
            <a:ext cx="4978200" cy="738664"/>
          </a:xfrm>
          <a:prstGeom prst="rect">
            <a:avLst/>
          </a:prstGeom>
        </p:spPr>
        <p:txBody>
          <a:bodyPr vert="horz" wrap="square" lIns="0" tIns="0" rIns="0" bIns="0" rtlCol="0">
            <a:spAutoFit/>
          </a:bodyPr>
          <a:lstStyle>
            <a:lvl1pPr marL="177800" indent="-177800" algn="l" defTabSz="1073084" rtl="0" eaLnBrk="1" latinLnBrk="0" hangingPunct="1">
              <a:lnSpc>
                <a:spcPct val="100000"/>
              </a:lnSpc>
              <a:spcBef>
                <a:spcPts val="0"/>
              </a:spcBef>
              <a:buClr>
                <a:schemeClr val="accent2"/>
              </a:buClr>
              <a:buFont typeface="Arial" panose="020B0604020202020204" pitchFamily="34" charset="0"/>
              <a:buChar char="•"/>
              <a:defRPr sz="1600" kern="1200" baseline="0">
                <a:solidFill>
                  <a:schemeClr val="bg1"/>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baseline="0">
                <a:solidFill>
                  <a:schemeClr val="bg1"/>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baseline="0">
                <a:solidFill>
                  <a:schemeClr val="bg1"/>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baseline="0">
                <a:solidFill>
                  <a:schemeClr val="bg1"/>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baseline="0">
                <a:solidFill>
                  <a:schemeClr val="bg1"/>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dirty="0"/>
              <a:t>Dave A Holley, BSc. MSc. </a:t>
            </a:r>
            <a:r>
              <a:rPr lang="en-GB" dirty="0" err="1"/>
              <a:t>FIExpE</a:t>
            </a:r>
            <a:r>
              <a:rPr lang="en-GB" dirty="0"/>
              <a:t>. C.Chem. FRSC. </a:t>
            </a:r>
          </a:p>
          <a:p>
            <a:r>
              <a:rPr lang="en-GB" i="1" dirty="0"/>
              <a:t>BAE SYSTEMS Global Engineering Fellow</a:t>
            </a:r>
            <a:endParaRPr lang="en-GB" dirty="0"/>
          </a:p>
          <a:p>
            <a:endParaRPr lang="en-GB" dirty="0"/>
          </a:p>
        </p:txBody>
      </p:sp>
    </p:spTree>
    <p:extLst>
      <p:ext uri="{BB962C8B-B14F-4D97-AF65-F5344CB8AC3E}">
        <p14:creationId xmlns:p14="http://schemas.microsoft.com/office/powerpoint/2010/main" val="1679880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576000" y="2400300"/>
            <a:ext cx="11323200" cy="3683700"/>
          </a:xfrm>
        </p:spPr>
        <p:txBody>
          <a:bodyPr/>
          <a:lstStyle/>
          <a:p>
            <a:pPr marL="0" indent="0" algn="ctr">
              <a:buNone/>
            </a:pPr>
            <a:r>
              <a:rPr lang="en-GB" sz="3600" dirty="0">
                <a:latin typeface="Comic Sans MS" panose="030F0702030302020204" pitchFamily="66" charset="0"/>
              </a:rPr>
              <a:t>One good reason for NOT doing systems thinking is that it prevents that lovely adrenalin rush you get when everything goes horribly wrong</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Why Bother with Systems Thinking?</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16</a:t>
            </a:fld>
            <a:endParaRPr lang="en-AU" dirty="0"/>
          </a:p>
        </p:txBody>
      </p:sp>
    </p:spTree>
    <p:extLst>
      <p:ext uri="{BB962C8B-B14F-4D97-AF65-F5344CB8AC3E}">
        <p14:creationId xmlns:p14="http://schemas.microsoft.com/office/powerpoint/2010/main" val="2952953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1595175" y="1188162"/>
            <a:ext cx="7072575" cy="3638075"/>
          </a:xfrm>
        </p:spPr>
        <p:txBody>
          <a:bodyPr/>
          <a:lstStyle/>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r>
              <a:rPr lang="en-GB" sz="2800" dirty="0">
                <a:latin typeface="Comic Sans MS" panose="030F0702030302020204" pitchFamily="66" charset="0"/>
              </a:rPr>
              <a:t>The most important thing about Systems Engineering is that you think!</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Systems Engineering MSc, Day one, Slide one.</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17</a:t>
            </a:fld>
            <a:endParaRPr lang="en-AU" dirty="0"/>
          </a:p>
        </p:txBody>
      </p:sp>
      <p:pic>
        <p:nvPicPr>
          <p:cNvPr id="1027" name="Picture 3" descr="C:\Users\rogd0088\AppData\Local\Microsoft\Windows\Temporary Internet Files\Content.IE5\GE8P74OG\brain-cog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9912" y="1359375"/>
            <a:ext cx="3305175" cy="3295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93714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68363" y="788988"/>
            <a:ext cx="11323637" cy="338137"/>
          </a:xfrm>
        </p:spPr>
        <p:txBody>
          <a:bodyPr>
            <a:normAutofit fontScale="90000"/>
          </a:bodyPr>
          <a:lstStyle/>
          <a:p>
            <a:r>
              <a:rPr lang="en-GB" dirty="0"/>
              <a:t>What Makes You Think?</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18</a:t>
            </a:fld>
            <a:endParaRPr lang="en-AU" dirty="0"/>
          </a:p>
        </p:txBody>
      </p:sp>
      <p:pic>
        <p:nvPicPr>
          <p:cNvPr id="5" name="Picture 8" descr="Stop and Think"/>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857829" y="1498238"/>
            <a:ext cx="7126514" cy="4836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34705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16205" y="48715"/>
            <a:ext cx="10058400" cy="1450757"/>
          </a:xfrm>
        </p:spPr>
        <p:txBody>
          <a:bodyPr/>
          <a:lstStyle/>
          <a:p>
            <a:r>
              <a:rPr lang="en-GB" altLang="en-US" dirty="0"/>
              <a:t>Design failures (1)</a:t>
            </a:r>
          </a:p>
        </p:txBody>
      </p:sp>
      <p:sp>
        <p:nvSpPr>
          <p:cNvPr id="15363" name="Rectangle 3"/>
          <p:cNvSpPr>
            <a:spLocks noGrp="1" noChangeArrowheads="1"/>
          </p:cNvSpPr>
          <p:nvPr>
            <p:ph idx="1"/>
          </p:nvPr>
        </p:nvSpPr>
        <p:spPr>
          <a:xfrm>
            <a:off x="732799" y="1499472"/>
            <a:ext cx="10364452" cy="3424107"/>
          </a:xfrm>
        </p:spPr>
        <p:txBody>
          <a:bodyPr/>
          <a:lstStyle/>
          <a:p>
            <a:r>
              <a:rPr lang="en-GB" altLang="en-US" sz="2000" dirty="0"/>
              <a:t>We can’t ignore Systems issues if our designs are to function properly.</a:t>
            </a:r>
          </a:p>
          <a:p>
            <a:endParaRPr lang="en-GB" altLang="en-US" dirty="0"/>
          </a:p>
        </p:txBody>
      </p:sp>
      <p:grpSp>
        <p:nvGrpSpPr>
          <p:cNvPr id="62472" name="Group 8"/>
          <p:cNvGrpSpPr>
            <a:grpSpLocks/>
          </p:cNvGrpSpPr>
          <p:nvPr/>
        </p:nvGrpSpPr>
        <p:grpSpPr bwMode="auto">
          <a:xfrm>
            <a:off x="953461" y="2059412"/>
            <a:ext cx="3589964" cy="4150888"/>
            <a:chOff x="238" y="2807"/>
            <a:chExt cx="1374" cy="1784"/>
          </a:xfrm>
        </p:grpSpPr>
        <p:pic>
          <p:nvPicPr>
            <p:cNvPr id="15368" name="Picture 5" descr="DSC_2860"/>
            <p:cNvPicPr>
              <a:picLocks noChangeAspect="1" noChangeArrowheads="1"/>
            </p:cNvPicPr>
            <p:nvPr/>
          </p:nvPicPr>
          <p:blipFill>
            <a:blip r:embed="rId2">
              <a:extLst>
                <a:ext uri="{28A0092B-C50C-407E-A947-70E740481C1C}">
                  <a14:useLocalDpi xmlns:a14="http://schemas.microsoft.com/office/drawing/2010/main" val="0"/>
                </a:ext>
              </a:extLst>
            </a:blip>
            <a:srcRect l="32085" t="21455" r="36272" b="30942"/>
            <a:stretch>
              <a:fillRect/>
            </a:stretch>
          </p:blipFill>
          <p:spPr bwMode="auto">
            <a:xfrm>
              <a:off x="238" y="2807"/>
              <a:ext cx="1361" cy="1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9" name="Text Box 6"/>
            <p:cNvSpPr txBox="1">
              <a:spLocks noChangeArrowheads="1"/>
            </p:cNvSpPr>
            <p:nvPr/>
          </p:nvSpPr>
          <p:spPr bwMode="auto">
            <a:xfrm>
              <a:off x="238" y="4379"/>
              <a:ext cx="1374"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charset="0"/>
                <a:buChar char="•"/>
                <a:defRPr sz="2400">
                  <a:solidFill>
                    <a:schemeClr val="tx1"/>
                  </a:solidFill>
                  <a:latin typeface="Arial" charset="0"/>
                  <a:cs typeface="Arial" charset="0"/>
                </a:defRPr>
              </a:lvl1pPr>
              <a:lvl2pPr marL="742950" indent="-285750" algn="l" eaLnBrk="0" hangingPunct="0">
                <a:spcBef>
                  <a:spcPct val="20000"/>
                </a:spcBef>
                <a:buFont typeface="Arial" charset="0"/>
                <a:buChar char="•"/>
                <a:defRPr sz="2200">
                  <a:solidFill>
                    <a:schemeClr val="tx1"/>
                  </a:solidFill>
                  <a:latin typeface="Arial" charset="0"/>
                  <a:cs typeface="Arial" charset="0"/>
                </a:defRPr>
              </a:lvl2pPr>
              <a:lvl3pPr marL="1143000" indent="-228600" algn="l" eaLnBrk="0" hangingPunct="0">
                <a:spcBef>
                  <a:spcPct val="20000"/>
                </a:spcBef>
                <a:buFont typeface="Arial" charset="0"/>
                <a:buChar char="•"/>
                <a:defRPr sz="2000">
                  <a:solidFill>
                    <a:schemeClr val="tx1"/>
                  </a:solidFill>
                  <a:latin typeface="Arial" charset="0"/>
                  <a:cs typeface="Arial" charset="0"/>
                </a:defRPr>
              </a:lvl3pPr>
              <a:lvl4pPr marL="1600200" indent="-228600" algn="l" eaLnBrk="0" hangingPunct="0">
                <a:spcBef>
                  <a:spcPct val="20000"/>
                </a:spcBef>
                <a:buFont typeface="Arial" charset="0"/>
                <a:buChar char="•"/>
                <a:defRPr sz="2000">
                  <a:solidFill>
                    <a:schemeClr val="tx1"/>
                  </a:solidFill>
                  <a:latin typeface="Arial" charset="0"/>
                  <a:cs typeface="Arial" charset="0"/>
                </a:defRPr>
              </a:lvl4pPr>
              <a:lvl5pPr marL="2057400" indent="-228600" algn="l" eaLnBrk="0" hangingPunct="0">
                <a:spcBef>
                  <a:spcPct val="20000"/>
                </a:spcBef>
                <a:buFont typeface="Arial" charset="0"/>
                <a:buChar char="•"/>
                <a:defRPr sz="1600">
                  <a:solidFill>
                    <a:schemeClr val="tx1"/>
                  </a:solidFill>
                  <a:latin typeface="Arial" charset="0"/>
                  <a:cs typeface="Arial" charset="0"/>
                </a:defRPr>
              </a:lvl5pPr>
              <a:lvl6pPr marL="25146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6pPr>
              <a:lvl7pPr marL="29718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7pPr>
              <a:lvl8pPr marL="34290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8pPr>
              <a:lvl9pPr marL="38862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9pPr>
            </a:lstStyle>
            <a:p>
              <a:pPr algn="r" eaLnBrk="1" hangingPunct="1">
                <a:spcBef>
                  <a:spcPct val="0"/>
                </a:spcBef>
                <a:buFontTx/>
                <a:buNone/>
              </a:pPr>
              <a:r>
                <a:rPr lang="en-GB" altLang="en-US" sz="1600" dirty="0"/>
                <a:t>Simple failure to ignite</a:t>
              </a:r>
            </a:p>
          </p:txBody>
        </p:sp>
      </p:grpSp>
      <p:grpSp>
        <p:nvGrpSpPr>
          <p:cNvPr id="62473" name="Group 9"/>
          <p:cNvGrpSpPr>
            <a:grpSpLocks/>
          </p:cNvGrpSpPr>
          <p:nvPr/>
        </p:nvGrpSpPr>
        <p:grpSpPr bwMode="auto">
          <a:xfrm>
            <a:off x="4972050" y="2059412"/>
            <a:ext cx="4953000" cy="3903238"/>
            <a:chOff x="2738" y="1885"/>
            <a:chExt cx="2887" cy="2165"/>
          </a:xfrm>
        </p:grpSpPr>
        <p:pic>
          <p:nvPicPr>
            <p:cNvPr id="15366" name="Picture 4" descr="DSC_285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8" y="1885"/>
              <a:ext cx="2887" cy="1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7" name="Text Box 7"/>
            <p:cNvSpPr txBox="1">
              <a:spLocks noChangeArrowheads="1"/>
            </p:cNvSpPr>
            <p:nvPr/>
          </p:nvSpPr>
          <p:spPr bwMode="auto">
            <a:xfrm>
              <a:off x="3243" y="3838"/>
              <a:ext cx="117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charset="0"/>
                <a:buChar char="•"/>
                <a:defRPr sz="2400">
                  <a:solidFill>
                    <a:schemeClr val="tx1"/>
                  </a:solidFill>
                  <a:latin typeface="Arial" charset="0"/>
                  <a:cs typeface="Arial" charset="0"/>
                </a:defRPr>
              </a:lvl1pPr>
              <a:lvl2pPr marL="742950" indent="-285750" algn="l" eaLnBrk="0" hangingPunct="0">
                <a:spcBef>
                  <a:spcPct val="20000"/>
                </a:spcBef>
                <a:buFont typeface="Arial" charset="0"/>
                <a:buChar char="•"/>
                <a:defRPr sz="2200">
                  <a:solidFill>
                    <a:schemeClr val="tx1"/>
                  </a:solidFill>
                  <a:latin typeface="Arial" charset="0"/>
                  <a:cs typeface="Arial" charset="0"/>
                </a:defRPr>
              </a:lvl2pPr>
              <a:lvl3pPr marL="1143000" indent="-228600" algn="l" eaLnBrk="0" hangingPunct="0">
                <a:spcBef>
                  <a:spcPct val="20000"/>
                </a:spcBef>
                <a:buFont typeface="Arial" charset="0"/>
                <a:buChar char="•"/>
                <a:defRPr sz="2000">
                  <a:solidFill>
                    <a:schemeClr val="tx1"/>
                  </a:solidFill>
                  <a:latin typeface="Arial" charset="0"/>
                  <a:cs typeface="Arial" charset="0"/>
                </a:defRPr>
              </a:lvl3pPr>
              <a:lvl4pPr marL="1600200" indent="-228600" algn="l" eaLnBrk="0" hangingPunct="0">
                <a:spcBef>
                  <a:spcPct val="20000"/>
                </a:spcBef>
                <a:buFont typeface="Arial" charset="0"/>
                <a:buChar char="•"/>
                <a:defRPr sz="2000">
                  <a:solidFill>
                    <a:schemeClr val="tx1"/>
                  </a:solidFill>
                  <a:latin typeface="Arial" charset="0"/>
                  <a:cs typeface="Arial" charset="0"/>
                </a:defRPr>
              </a:lvl4pPr>
              <a:lvl5pPr marL="2057400" indent="-228600" algn="l" eaLnBrk="0" hangingPunct="0">
                <a:spcBef>
                  <a:spcPct val="20000"/>
                </a:spcBef>
                <a:buFont typeface="Arial" charset="0"/>
                <a:buChar char="•"/>
                <a:defRPr sz="1600">
                  <a:solidFill>
                    <a:schemeClr val="tx1"/>
                  </a:solidFill>
                  <a:latin typeface="Arial" charset="0"/>
                  <a:cs typeface="Arial" charset="0"/>
                </a:defRPr>
              </a:lvl5pPr>
              <a:lvl6pPr marL="25146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6pPr>
              <a:lvl7pPr marL="29718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7pPr>
              <a:lvl8pPr marL="34290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8pPr>
              <a:lvl9pPr marL="38862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9pPr>
            </a:lstStyle>
            <a:p>
              <a:pPr algn="r" eaLnBrk="1" hangingPunct="1">
                <a:spcBef>
                  <a:spcPct val="0"/>
                </a:spcBef>
                <a:buFontTx/>
                <a:buNone/>
              </a:pPr>
              <a:r>
                <a:rPr lang="en-GB" altLang="en-US" sz="1600" dirty="0"/>
                <a:t>Exploding Payload</a:t>
              </a:r>
            </a:p>
          </p:txBody>
        </p:sp>
      </p:grpSp>
    </p:spTree>
    <p:extLst>
      <p:ext uri="{BB962C8B-B14F-4D97-AF65-F5344CB8AC3E}">
        <p14:creationId xmlns:p14="http://schemas.microsoft.com/office/powerpoint/2010/main" val="133982855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2472"/>
                                        </p:tgtEl>
                                        <p:attrNameLst>
                                          <p:attrName>style.visibility</p:attrName>
                                        </p:attrNameLst>
                                      </p:cBhvr>
                                      <p:to>
                                        <p:strVal val="visible"/>
                                      </p:to>
                                    </p:set>
                                    <p:animEffect transition="in" filter="dissolve">
                                      <p:cBhvr>
                                        <p:cTn id="7" dur="2000"/>
                                        <p:tgtEl>
                                          <p:spTgt spid="6247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2473"/>
                                        </p:tgtEl>
                                        <p:attrNameLst>
                                          <p:attrName>style.visibility</p:attrName>
                                        </p:attrNameLst>
                                      </p:cBhvr>
                                      <p:to>
                                        <p:strVal val="visible"/>
                                      </p:to>
                                    </p:set>
                                    <p:animEffect transition="in" filter="dissolve">
                                      <p:cBhvr>
                                        <p:cTn id="12" dur="2000"/>
                                        <p:tgtEl>
                                          <p:spTgt spid="624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3D2DD03-8246-0B47-B319-D6913750A20E}"/>
              </a:ext>
            </a:extLst>
          </p:cNvPr>
          <p:cNvSpPr>
            <a:spLocks noGrp="1"/>
          </p:cNvSpPr>
          <p:nvPr>
            <p:ph type="sldNum" sz="quarter" idx="12"/>
          </p:nvPr>
        </p:nvSpPr>
        <p:spPr/>
        <p:txBody>
          <a:bodyPr/>
          <a:lstStyle/>
          <a:p>
            <a:pPr>
              <a:defRPr/>
            </a:pPr>
            <a:fld id="{63D1838F-CF04-4C5B-A281-B06A6D0B42B6}" type="slidenum">
              <a:rPr lang="en-GB" smtClean="0"/>
              <a:pPr>
                <a:defRPr/>
              </a:pPr>
              <a:t>20</a:t>
            </a:fld>
            <a:endParaRPr lang="en-GB" dirty="0"/>
          </a:p>
        </p:txBody>
      </p:sp>
      <p:sp>
        <p:nvSpPr>
          <p:cNvPr id="16386" name="Rectangle 2"/>
          <p:cNvSpPr>
            <a:spLocks noGrp="1" noChangeArrowheads="1"/>
          </p:cNvSpPr>
          <p:nvPr>
            <p:ph type="title"/>
          </p:nvPr>
        </p:nvSpPr>
        <p:spPr>
          <a:xfrm>
            <a:off x="309300" y="247860"/>
            <a:ext cx="11323200" cy="669600"/>
          </a:xfrm>
        </p:spPr>
        <p:txBody>
          <a:bodyPr/>
          <a:lstStyle/>
          <a:p>
            <a:r>
              <a:rPr lang="en-GB" altLang="en-US" sz="3200" dirty="0"/>
              <a:t>Design Failures 2</a:t>
            </a:r>
          </a:p>
        </p:txBody>
      </p:sp>
      <p:pic>
        <p:nvPicPr>
          <p:cNvPr id="16388" name="Picture 4" descr="EDMUNDS5"/>
          <p:cNvPicPr>
            <a:picLocks noChangeAspect="1" noChangeArrowheads="1"/>
          </p:cNvPicPr>
          <p:nvPr/>
        </p:nvPicPr>
        <p:blipFill>
          <a:blip r:embed="rId2">
            <a:extLst>
              <a:ext uri="{28A0092B-C50C-407E-A947-70E740481C1C}">
                <a14:useLocalDpi xmlns:a14="http://schemas.microsoft.com/office/drawing/2010/main" val="0"/>
              </a:ext>
            </a:extLst>
          </a:blip>
          <a:srcRect l="29739" t="20833" r="40521" b="16010"/>
          <a:stretch>
            <a:fillRect/>
          </a:stretch>
        </p:blipFill>
        <p:spPr bwMode="auto">
          <a:xfrm>
            <a:off x="2880905" y="3511302"/>
            <a:ext cx="1882775" cy="282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5" descr="xray"/>
          <p:cNvPicPr>
            <a:picLocks noChangeAspect="1" noChangeArrowheads="1"/>
          </p:cNvPicPr>
          <p:nvPr/>
        </p:nvPicPr>
        <p:blipFill rotWithShape="1">
          <a:blip r:embed="rId3">
            <a:extLst>
              <a:ext uri="{28A0092B-C50C-407E-A947-70E740481C1C}">
                <a14:useLocalDpi xmlns:a14="http://schemas.microsoft.com/office/drawing/2010/main" val="0"/>
              </a:ext>
            </a:extLst>
          </a:blip>
          <a:srcRect r="61793" b="63239"/>
          <a:stretch/>
        </p:blipFill>
        <p:spPr bwMode="auto">
          <a:xfrm>
            <a:off x="7498037" y="1405578"/>
            <a:ext cx="2952750"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EDMUNDS8"/>
          <p:cNvPicPr>
            <a:picLocks noChangeAspect="1" noChangeArrowheads="1"/>
          </p:cNvPicPr>
          <p:nvPr/>
        </p:nvPicPr>
        <p:blipFill>
          <a:blip r:embed="rId4">
            <a:extLst>
              <a:ext uri="{28A0092B-C50C-407E-A947-70E740481C1C}">
                <a14:useLocalDpi xmlns:a14="http://schemas.microsoft.com/office/drawing/2010/main" val="0"/>
              </a:ext>
            </a:extLst>
          </a:blip>
          <a:srcRect l="10439" t="18970" r="4152" b="17967"/>
          <a:stretch>
            <a:fillRect/>
          </a:stretch>
        </p:blipFill>
        <p:spPr bwMode="auto">
          <a:xfrm>
            <a:off x="4693964" y="3511302"/>
            <a:ext cx="5304227" cy="2899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descr="lot5"/>
          <p:cNvPicPr>
            <a:picLocks noChangeAspect="1" noChangeArrowheads="1"/>
          </p:cNvPicPr>
          <p:nvPr/>
        </p:nvPicPr>
        <p:blipFill>
          <a:blip r:embed="rId5">
            <a:extLst>
              <a:ext uri="{28A0092B-C50C-407E-A947-70E740481C1C}">
                <a14:useLocalDpi xmlns:a14="http://schemas.microsoft.com/office/drawing/2010/main" val="0"/>
              </a:ext>
            </a:extLst>
          </a:blip>
          <a:srcRect l="29466" r="3195" b="10141"/>
          <a:stretch>
            <a:fillRect/>
          </a:stretch>
        </p:blipFill>
        <p:spPr bwMode="auto">
          <a:xfrm>
            <a:off x="3822293" y="1405578"/>
            <a:ext cx="3675744"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4" descr="P1010006"/>
          <p:cNvPicPr>
            <a:picLocks noChangeAspect="1" noChangeArrowheads="1"/>
          </p:cNvPicPr>
          <p:nvPr/>
        </p:nvPicPr>
        <p:blipFill rotWithShape="1">
          <a:blip r:embed="rId6">
            <a:extLst>
              <a:ext uri="{28A0092B-C50C-407E-A947-70E740481C1C}">
                <a14:useLocalDpi xmlns:a14="http://schemas.microsoft.com/office/drawing/2010/main" val="0"/>
              </a:ext>
            </a:extLst>
          </a:blip>
          <a:srcRect l="9950" t="30297" r="49470" b="16418"/>
          <a:stretch/>
        </p:blipFill>
        <p:spPr bwMode="auto">
          <a:xfrm>
            <a:off x="1683930" y="1405578"/>
            <a:ext cx="2138363"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92080613"/>
      </p:ext>
    </p:extLst>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rogd0088\AppData\Local\Microsoft\Windows\Temporary Internet Files\Content.IE5\3Q5BHYSZ\Draperkit[1].jpg"/>
          <p:cNvPicPr>
            <a:picLocks noChangeAspect="1" noChangeArrowheads="1"/>
          </p:cNvPicPr>
          <p:nvPr/>
        </p:nvPicPr>
        <p:blipFill rotWithShape="1">
          <a:blip r:embed="rId2">
            <a:extLst>
              <a:ext uri="{28A0092B-C50C-407E-A947-70E740481C1C}">
                <a14:useLocalDpi xmlns:a14="http://schemas.microsoft.com/office/drawing/2010/main" val="0"/>
              </a:ext>
            </a:extLst>
          </a:blip>
          <a:srcRect t="17957" b="18431"/>
          <a:stretch/>
        </p:blipFill>
        <p:spPr bwMode="auto">
          <a:xfrm>
            <a:off x="5625192" y="3273778"/>
            <a:ext cx="3939722" cy="2506133"/>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p:cNvSpPr>
            <a:spLocks noGrp="1"/>
          </p:cNvSpPr>
          <p:nvPr>
            <p:ph type="body" sz="quarter" idx="17"/>
          </p:nvPr>
        </p:nvSpPr>
        <p:spPr/>
        <p:txBody>
          <a:bodyPr/>
          <a:lstStyle/>
          <a:p>
            <a:r>
              <a:rPr lang="en-GB" sz="2400" dirty="0"/>
              <a:t>Yes</a:t>
            </a:r>
          </a:p>
          <a:p>
            <a:r>
              <a:rPr lang="en-GB" sz="2400" dirty="0"/>
              <a:t>But with the benefit of hindsight?</a:t>
            </a:r>
          </a:p>
          <a:p>
            <a:r>
              <a:rPr lang="en-GB" sz="2400" dirty="0"/>
              <a:t>How can we collect “hindsight” and experience in a logical fashion?</a:t>
            </a:r>
          </a:p>
          <a:p>
            <a:endParaRPr lang="en-GB" sz="2400" dirty="0"/>
          </a:p>
          <a:p>
            <a:r>
              <a:rPr lang="en-GB" sz="2400" dirty="0"/>
              <a:t>We need a tool kit</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Could these issues have been prevented?</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21</a:t>
            </a:fld>
            <a:endParaRPr lang="en-AU" dirty="0"/>
          </a:p>
        </p:txBody>
      </p:sp>
    </p:spTree>
    <p:extLst>
      <p:ext uri="{BB962C8B-B14F-4D97-AF65-F5344CB8AC3E}">
        <p14:creationId xmlns:p14="http://schemas.microsoft.com/office/powerpoint/2010/main" val="2327392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68363" y="788988"/>
            <a:ext cx="11323637" cy="338137"/>
          </a:xfrm>
        </p:spPr>
        <p:txBody>
          <a:bodyPr>
            <a:normAutofit fontScale="90000"/>
          </a:bodyPr>
          <a:lstStyle/>
          <a:p>
            <a:r>
              <a:rPr lang="en-GB" dirty="0"/>
              <a:t>A fool with a tool is still a fool!</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22</a:t>
            </a:fld>
            <a:endParaRPr lang="en-AU" dirty="0"/>
          </a:p>
        </p:txBody>
      </p:sp>
      <p:pic>
        <p:nvPicPr>
          <p:cNvPr id="2050" name="Picture 2" descr="C:\Users\rogd0088\AppData\Local\Microsoft\Windows\Temporary Internet Files\Content.IE5\CZEUXEOF\15035-illustration-of-a-hammer-pv[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4783" y="1683658"/>
            <a:ext cx="4988263" cy="3686525"/>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rogd0088\AppData\Local\Microsoft\Windows\Temporary Internet Files\Content.IE5\F5VIXXSS\Screw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0085" y="4284617"/>
            <a:ext cx="1645920" cy="1645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6990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Systems Thinker</a:t>
            </a:r>
          </a:p>
        </p:txBody>
      </p:sp>
      <p:sp>
        <p:nvSpPr>
          <p:cNvPr id="3" name="Slide Number Placeholder 2"/>
          <p:cNvSpPr>
            <a:spLocks noGrp="1"/>
          </p:cNvSpPr>
          <p:nvPr>
            <p:ph type="sldNum" sz="quarter" idx="12"/>
          </p:nvPr>
        </p:nvSpPr>
        <p:spPr/>
        <p:txBody>
          <a:bodyPr/>
          <a:lstStyle/>
          <a:p>
            <a:fld id="{455123DE-DF0A-45CF-9929-81DBBDC71DC7}" type="slidenum">
              <a:rPr lang="en-AU" smtClean="0"/>
              <a:pPr/>
              <a:t>23</a:t>
            </a:fld>
            <a:endParaRPr lang="en-AU" dirty="0"/>
          </a:p>
        </p:txBody>
      </p:sp>
      <p:sp>
        <p:nvSpPr>
          <p:cNvPr id="4" name="Text Placeholder 3"/>
          <p:cNvSpPr>
            <a:spLocks noGrp="1"/>
          </p:cNvSpPr>
          <p:nvPr>
            <p:ph type="body" sz="quarter" idx="16"/>
          </p:nvPr>
        </p:nvSpPr>
        <p:spPr>
          <a:xfrm>
            <a:off x="6498375" y="1940400"/>
            <a:ext cx="5505600" cy="4143600"/>
          </a:xfrm>
        </p:spPr>
        <p:txBody>
          <a:bodyPr/>
          <a:lstStyle/>
          <a:p>
            <a:pPr marL="0" indent="0">
              <a:buNone/>
            </a:pPr>
            <a:r>
              <a:rPr lang="en-GB" sz="2800" b="1" dirty="0"/>
              <a:t>In small teams</a:t>
            </a:r>
            <a:endParaRPr lang="en-GB" sz="2400" dirty="0"/>
          </a:p>
          <a:p>
            <a:pPr marL="0" indent="0">
              <a:buNone/>
            </a:pPr>
            <a:endParaRPr lang="en-GB" sz="2400" dirty="0"/>
          </a:p>
          <a:p>
            <a:r>
              <a:rPr lang="en-GB" sz="2400" dirty="0"/>
              <a:t>Discuss and present back “Top 5 attributes of the Systems Engineer”</a:t>
            </a:r>
          </a:p>
          <a:p>
            <a:pPr marL="0" indent="0">
              <a:buNone/>
            </a:pPr>
            <a:endParaRPr lang="en-GB" sz="2400" dirty="0"/>
          </a:p>
          <a:p>
            <a:pPr marL="0" indent="0">
              <a:buNone/>
            </a:pPr>
            <a:r>
              <a:rPr lang="en-GB" sz="2800" b="1" dirty="0"/>
              <a:t>Time 10 minutes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589C5831-6C76-5840-B6AE-492E212B31FD}"/>
              </a:ext>
            </a:extLst>
          </p:cNvPr>
          <p:cNvSpPr>
            <a:spLocks noGrp="1"/>
          </p:cNvSpPr>
          <p:nvPr>
            <p:ph type="body" sz="quarter" idx="17"/>
          </p:nvPr>
        </p:nvSpPr>
        <p:spPr/>
        <p:txBody>
          <a:bodyPr/>
          <a:lstStyle/>
          <a:p>
            <a:r>
              <a:rPr lang="en-GB" sz="2800" dirty="0"/>
              <a:t>We need a real thinker to use these tools and get the best out of them.</a:t>
            </a:r>
          </a:p>
          <a:p>
            <a:endParaRPr lang="en-GB" sz="2800" dirty="0"/>
          </a:p>
          <a:p>
            <a:r>
              <a:rPr lang="en-GB" sz="2800" dirty="0"/>
              <a:t>What attributes does this person need?</a:t>
            </a:r>
          </a:p>
          <a:p>
            <a:endParaRPr lang="en-US" dirty="0"/>
          </a:p>
        </p:txBody>
      </p:sp>
    </p:spTree>
    <p:extLst>
      <p:ext uri="{BB962C8B-B14F-4D97-AF65-F5344CB8AC3E}">
        <p14:creationId xmlns:p14="http://schemas.microsoft.com/office/powerpoint/2010/main" val="42812963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534988" y="1357200"/>
            <a:ext cx="11323637" cy="4143600"/>
          </a:xfrm>
        </p:spPr>
        <p:txBody>
          <a:bodyPr/>
          <a:lstStyle/>
          <a:p>
            <a:pPr lvl="0"/>
            <a:r>
              <a:rPr lang="en-GB" sz="2400" dirty="0"/>
              <a:t>What is a Systems Engineer –  (Dave Holley definition)?</a:t>
            </a:r>
          </a:p>
          <a:p>
            <a:pPr lvl="0"/>
            <a:endParaRPr lang="en-GB" sz="1800" dirty="0"/>
          </a:p>
          <a:p>
            <a:pPr lvl="1"/>
            <a:r>
              <a:rPr lang="en-GB" sz="2000" b="1" dirty="0">
                <a:solidFill>
                  <a:schemeClr val="accent2"/>
                </a:solidFill>
              </a:rPr>
              <a:t>What differentiates an ‘Engineer’ Vs. a ‘System Engineer’</a:t>
            </a:r>
          </a:p>
          <a:p>
            <a:pPr lvl="1"/>
            <a:r>
              <a:rPr lang="en-GB" sz="2000" dirty="0"/>
              <a:t>An engineer just knows how to make his piece of the puzzle and do the calculations and clever stuff to make his piece of kit work. A systems engineer (or systems thinker) understands his own discipline thoroughly enough to realise that any changes or design choices he makes could have a positive or detrimental effect on the device / product as a whole and that some trade-offs may have to be considered to achieve required overall performance and safety.</a:t>
            </a:r>
          </a:p>
          <a:p>
            <a:pPr lvl="2"/>
            <a:endParaRPr lang="en-GB" sz="2000" dirty="0"/>
          </a:p>
          <a:p>
            <a:pPr lvl="1"/>
            <a:r>
              <a:rPr lang="en-GB" sz="2000" b="1" dirty="0">
                <a:solidFill>
                  <a:schemeClr val="accent2"/>
                </a:solidFill>
              </a:rPr>
              <a:t>Do we recognise them early in their career?</a:t>
            </a:r>
          </a:p>
          <a:p>
            <a:pPr lvl="1"/>
            <a:r>
              <a:rPr lang="en-GB" sz="2000" dirty="0"/>
              <a:t>In short no. You can pick them out from the crowd but they tend to be “boat rockers” and “head above the parapet” people. </a:t>
            </a:r>
          </a:p>
          <a:p>
            <a:pPr lvl="1"/>
            <a:r>
              <a:rPr lang="en-GB" sz="2000" dirty="0"/>
              <a:t>Not the type of individual a rule based, project timescale driven environment wants to see. </a:t>
            </a:r>
          </a:p>
          <a:p>
            <a:pPr lvl="1"/>
            <a:r>
              <a:rPr lang="en-GB" sz="2000" dirty="0"/>
              <a:t>They will be constantly trying to solve the problem now before manufacture in bulk, not put it right later. </a:t>
            </a:r>
          </a:p>
          <a:p>
            <a:endParaRPr lang="en-GB" sz="1800" dirty="0"/>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My Views?</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24</a:t>
            </a:fld>
            <a:endParaRPr lang="en-AU" dirty="0"/>
          </a:p>
        </p:txBody>
      </p:sp>
    </p:spTree>
    <p:extLst>
      <p:ext uri="{BB962C8B-B14F-4D97-AF65-F5344CB8AC3E}">
        <p14:creationId xmlns:p14="http://schemas.microsoft.com/office/powerpoint/2010/main" val="36200687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779463"/>
            <a:ext cx="11323638" cy="338137"/>
          </a:xfrm>
        </p:spPr>
        <p:txBody>
          <a:bodyPr>
            <a:normAutofit fontScale="90000"/>
          </a:bodyPr>
          <a:lstStyle/>
          <a:p>
            <a:r>
              <a:rPr lang="en-GB" dirty="0"/>
              <a:t>Or……………</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25</a:t>
            </a:fld>
            <a:endParaRPr lang="en-AU" dirty="0"/>
          </a:p>
        </p:txBody>
      </p:sp>
      <p:pic>
        <p:nvPicPr>
          <p:cNvPr id="5" name="Picture 4"/>
          <p:cNvPicPr/>
          <p:nvPr/>
        </p:nvPicPr>
        <p:blipFill>
          <a:blip r:embed="rId2" cstate="email">
            <a:extLst>
              <a:ext uri="{28A0092B-C50C-407E-A947-70E740481C1C}">
                <a14:useLocalDpi xmlns:a14="http://schemas.microsoft.com/office/drawing/2010/main"/>
              </a:ext>
            </a:extLst>
          </a:blip>
          <a:stretch>
            <a:fillRect/>
          </a:stretch>
        </p:blipFill>
        <p:spPr>
          <a:xfrm>
            <a:off x="1914525" y="-116115"/>
            <a:ext cx="9553575" cy="7184571"/>
          </a:xfrm>
          <a:prstGeom prst="rect">
            <a:avLst/>
          </a:prstGeom>
        </p:spPr>
      </p:pic>
    </p:spTree>
    <p:extLst>
      <p:ext uri="{BB962C8B-B14F-4D97-AF65-F5344CB8AC3E}">
        <p14:creationId xmlns:p14="http://schemas.microsoft.com/office/powerpoint/2010/main" val="19229678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585525" y="1769837"/>
            <a:ext cx="11323200" cy="4143600"/>
          </a:xfrm>
        </p:spPr>
        <p:txBody>
          <a:bodyPr/>
          <a:lstStyle/>
          <a:p>
            <a:r>
              <a:rPr lang="en-GB" sz="2000" dirty="0"/>
              <a:t>See the big picture</a:t>
            </a:r>
          </a:p>
          <a:p>
            <a:r>
              <a:rPr lang="en-GB" sz="2000" dirty="0"/>
              <a:t>Understands the complexity and interaction of his requirement set</a:t>
            </a:r>
          </a:p>
          <a:p>
            <a:r>
              <a:rPr lang="en-GB" sz="2000" dirty="0"/>
              <a:t>Understands the wide range </a:t>
            </a:r>
            <a:r>
              <a:rPr lang="en-GB" sz="2000"/>
              <a:t>of viewpoints </a:t>
            </a:r>
            <a:r>
              <a:rPr lang="en-GB" sz="2000" dirty="0"/>
              <a:t>of stakeholders</a:t>
            </a:r>
          </a:p>
          <a:p>
            <a:r>
              <a:rPr lang="en-GB" sz="2000" dirty="0"/>
              <a:t>Appreciates interactions</a:t>
            </a:r>
          </a:p>
          <a:p>
            <a:r>
              <a:rPr lang="en-GB" sz="2000" dirty="0"/>
              <a:t>Looks for alternative solutions</a:t>
            </a:r>
          </a:p>
          <a:p>
            <a:r>
              <a:rPr lang="en-GB" sz="2000" dirty="0"/>
              <a:t>Compares solutions</a:t>
            </a:r>
          </a:p>
          <a:p>
            <a:r>
              <a:rPr lang="en-GB" sz="2000" dirty="0"/>
              <a:t>Performs trade off studies</a:t>
            </a:r>
          </a:p>
          <a:p>
            <a:r>
              <a:rPr lang="en-GB" sz="2000" dirty="0"/>
              <a:t>Listens</a:t>
            </a:r>
          </a:p>
          <a:p>
            <a:r>
              <a:rPr lang="en-GB" sz="2000" dirty="0"/>
              <a:t>Teamwork</a:t>
            </a:r>
          </a:p>
          <a:p>
            <a:endParaRPr lang="en-GB" sz="2000" dirty="0"/>
          </a:p>
          <a:p>
            <a:endParaRPr lang="en-GB" sz="2000" dirty="0"/>
          </a:p>
          <a:p>
            <a:r>
              <a:rPr lang="en-GB" sz="2000" dirty="0"/>
              <a:t>Please use these attributes during the exercises during the module</a:t>
            </a:r>
          </a:p>
          <a:p>
            <a:endParaRPr lang="en-GB" sz="2000" dirty="0"/>
          </a:p>
          <a:p>
            <a:endParaRPr lang="en-GB" dirty="0"/>
          </a:p>
          <a:p>
            <a:endParaRPr lang="en-GB" dirty="0"/>
          </a:p>
          <a:p>
            <a:endParaRPr lang="en-GB" dirty="0"/>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Systems Engineering Attributes</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26</a:t>
            </a:fld>
            <a:endParaRPr lang="en-AU" dirty="0"/>
          </a:p>
        </p:txBody>
      </p:sp>
    </p:spTree>
    <p:extLst>
      <p:ext uri="{BB962C8B-B14F-4D97-AF65-F5344CB8AC3E}">
        <p14:creationId xmlns:p14="http://schemas.microsoft.com/office/powerpoint/2010/main" val="13497434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p:txBody>
          <a:bodyPr/>
          <a:lstStyle/>
          <a:p>
            <a:r>
              <a:rPr lang="en-GB" sz="2800" dirty="0"/>
              <a:t>Thinking!</a:t>
            </a:r>
          </a:p>
          <a:p>
            <a:endParaRPr lang="en-GB" sz="2000" dirty="0"/>
          </a:p>
          <a:p>
            <a:r>
              <a:rPr lang="en-GB" sz="2000" dirty="0"/>
              <a:t>But to help the thinking process we’re going to be talking about the purpose things have. </a:t>
            </a:r>
          </a:p>
          <a:p>
            <a:pPr lvl="1"/>
            <a:r>
              <a:rPr lang="en-GB" dirty="0"/>
              <a:t>What do they do</a:t>
            </a:r>
          </a:p>
          <a:p>
            <a:endParaRPr lang="en-GB" sz="2000" dirty="0"/>
          </a:p>
          <a:p>
            <a:r>
              <a:rPr lang="en-GB" sz="2000" dirty="0"/>
              <a:t>The context that task or job</a:t>
            </a:r>
          </a:p>
          <a:p>
            <a:pPr lvl="1"/>
            <a:r>
              <a:rPr lang="en-GB" dirty="0"/>
              <a:t>What are the constraints around the task and how are our design choices affected.</a:t>
            </a:r>
          </a:p>
          <a:p>
            <a:endParaRPr lang="en-GB" dirty="0"/>
          </a:p>
          <a:p>
            <a:r>
              <a:rPr lang="en-GB" sz="2000" dirty="0"/>
              <a:t>Interaction</a:t>
            </a:r>
          </a:p>
          <a:p>
            <a:pPr lvl="1"/>
            <a:r>
              <a:rPr lang="en-GB" dirty="0"/>
              <a:t>How our design choice can have an effect, sometimes good, sometimes bad on the OVERAL performance of our design.</a:t>
            </a:r>
          </a:p>
          <a:p>
            <a:pPr marL="536542" lvl="1" indent="0">
              <a:buNone/>
            </a:pPr>
            <a:endParaRPr lang="en-GB" sz="2400" dirty="0"/>
          </a:p>
          <a:p>
            <a:pPr marL="536542" lvl="1" indent="0">
              <a:buNone/>
            </a:pPr>
            <a:endParaRPr lang="en-GB" dirty="0"/>
          </a:p>
          <a:p>
            <a:pPr lvl="1"/>
            <a:endParaRPr lang="en-GB" dirty="0"/>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What will the exercises involve?</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27</a:t>
            </a:fld>
            <a:endParaRPr lang="en-AU" dirty="0"/>
          </a:p>
        </p:txBody>
      </p:sp>
    </p:spTree>
    <p:extLst>
      <p:ext uri="{BB962C8B-B14F-4D97-AF65-F5344CB8AC3E}">
        <p14:creationId xmlns:p14="http://schemas.microsoft.com/office/powerpoint/2010/main" val="29487240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868363" y="1300389"/>
            <a:ext cx="8492400" cy="4545486"/>
          </a:xfrm>
        </p:spPr>
        <p:txBody>
          <a:bodyPr/>
          <a:lstStyle/>
          <a:p>
            <a:r>
              <a:rPr lang="en-GB" sz="2000" dirty="0"/>
              <a:t>In BAE SYSTEMS I had a handbook that told me to do this!</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It’s the law!</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28</a:t>
            </a:fld>
            <a:endParaRPr lang="en-AU" dirty="0"/>
          </a:p>
        </p:txBody>
      </p:sp>
      <p:grpSp>
        <p:nvGrpSpPr>
          <p:cNvPr id="7" name="Group 6"/>
          <p:cNvGrpSpPr/>
          <p:nvPr/>
        </p:nvGrpSpPr>
        <p:grpSpPr>
          <a:xfrm>
            <a:off x="757339" y="1824511"/>
            <a:ext cx="9148661" cy="4776314"/>
            <a:chOff x="-1147847" y="923141"/>
            <a:chExt cx="10368618" cy="6016955"/>
          </a:xfrm>
        </p:grpSpPr>
        <p:pic>
          <p:nvPicPr>
            <p:cNvPr id="5" name="Picture 4"/>
            <p:cNvPicPr/>
            <p:nvPr/>
          </p:nvPicPr>
          <p:blipFill>
            <a:blip r:embed="rId2" cstate="print">
              <a:extLst>
                <a:ext uri="{28A0092B-C50C-407E-A947-70E740481C1C}">
                  <a14:useLocalDpi xmlns:a14="http://schemas.microsoft.com/office/drawing/2010/main"/>
                </a:ext>
              </a:extLst>
            </a:blip>
            <a:srcRect/>
            <a:stretch>
              <a:fillRect/>
            </a:stretch>
          </p:blipFill>
          <p:spPr bwMode="auto">
            <a:xfrm>
              <a:off x="778755" y="923141"/>
              <a:ext cx="8442016" cy="6016955"/>
            </a:xfrm>
            <a:prstGeom prst="rect">
              <a:avLst/>
            </a:prstGeom>
            <a:noFill/>
            <a:ln>
              <a:noFill/>
            </a:ln>
          </p:spPr>
        </p:pic>
        <p:sp>
          <p:nvSpPr>
            <p:cNvPr id="6" name="TextBox 5"/>
            <p:cNvSpPr txBox="1"/>
            <p:nvPr/>
          </p:nvSpPr>
          <p:spPr>
            <a:xfrm>
              <a:off x="-1147847" y="1371888"/>
              <a:ext cx="1800774" cy="438530"/>
            </a:xfrm>
            <a:prstGeom prst="rect">
              <a:avLst/>
            </a:prstGeom>
            <a:solidFill>
              <a:schemeClr val="bg1"/>
            </a:solidFill>
          </p:spPr>
          <p:txBody>
            <a:bodyPr wrap="none" rtlCol="0">
              <a:spAutoFit/>
            </a:bodyPr>
            <a:lstStyle/>
            <a:p>
              <a:r>
                <a:rPr lang="en-US" sz="1662" dirty="0"/>
                <a:t>From LM05-02</a:t>
              </a:r>
            </a:p>
          </p:txBody>
        </p:sp>
      </p:grpSp>
    </p:spTree>
    <p:extLst>
      <p:ext uri="{BB962C8B-B14F-4D97-AF65-F5344CB8AC3E}">
        <p14:creationId xmlns:p14="http://schemas.microsoft.com/office/powerpoint/2010/main" val="11099196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536575"/>
            <a:ext cx="11323638" cy="338138"/>
          </a:xfrm>
        </p:spPr>
        <p:txBody>
          <a:bodyPr>
            <a:normAutofit fontScale="90000"/>
          </a:bodyPr>
          <a:lstStyle/>
          <a:p>
            <a:r>
              <a:rPr lang="en-GB" dirty="0"/>
              <a:t>A process picture from the SE perspective?</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29</a:t>
            </a:fld>
            <a:endParaRPr lang="en-AU" dirty="0"/>
          </a:p>
        </p:txBody>
      </p:sp>
      <p:pic>
        <p:nvPicPr>
          <p:cNvPr id="5" name="Picture 4" descr="Microsoft Excel - bmf02_200a.xlsx  [Read-Only]"/>
          <p:cNvPicPr>
            <a:picLocks noChangeAspect="1"/>
          </p:cNvPicPr>
          <p:nvPr/>
        </p:nvPicPr>
        <p:blipFill rotWithShape="1">
          <a:blip r:embed="rId2">
            <a:extLst>
              <a:ext uri="{28A0092B-C50C-407E-A947-70E740481C1C}">
                <a14:useLocalDpi xmlns:a14="http://schemas.microsoft.com/office/drawing/2010/main" val="0"/>
              </a:ext>
            </a:extLst>
          </a:blip>
          <a:srcRect l="7352" t="27526" r="28711" b="10327"/>
          <a:stretch/>
        </p:blipFill>
        <p:spPr>
          <a:xfrm>
            <a:off x="1901977" y="1208183"/>
            <a:ext cx="7374629" cy="5752211"/>
          </a:xfrm>
          <a:prstGeom prst="rect">
            <a:avLst/>
          </a:prstGeom>
        </p:spPr>
      </p:pic>
    </p:spTree>
    <p:extLst>
      <p:ext uri="{BB962C8B-B14F-4D97-AF65-F5344CB8AC3E}">
        <p14:creationId xmlns:p14="http://schemas.microsoft.com/office/powerpoint/2010/main" val="17191305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82245" y="109200"/>
            <a:ext cx="11323200" cy="1000800"/>
          </a:xfrm>
        </p:spPr>
        <p:txBody>
          <a:bodyPr/>
          <a:lstStyle/>
          <a:p>
            <a:r>
              <a:rPr lang="en-GB" dirty="0"/>
              <a:t>In Simple Terms – The Design Process is about:</a:t>
            </a:r>
          </a:p>
        </p:txBody>
      </p:sp>
      <p:sp>
        <p:nvSpPr>
          <p:cNvPr id="3" name="Slide Number Placeholder 2"/>
          <p:cNvSpPr>
            <a:spLocks noGrp="1"/>
          </p:cNvSpPr>
          <p:nvPr>
            <p:ph type="sldNum" sz="quarter" idx="12"/>
          </p:nvPr>
        </p:nvSpPr>
        <p:spPr/>
        <p:txBody>
          <a:bodyPr/>
          <a:lstStyle/>
          <a:p>
            <a:fld id="{88DF2562-BD44-084A-B762-9888F92EA8E5}" type="slidenum">
              <a:rPr lang="en-US" smtClean="0">
                <a:solidFill>
                  <a:srgbClr val="000000"/>
                </a:solidFill>
              </a:rPr>
              <a:pPr/>
              <a:t>30</a:t>
            </a:fld>
            <a:endParaRPr lang="en-US" dirty="0">
              <a:solidFill>
                <a:srgbClr val="000000"/>
              </a:solidFill>
            </a:endParaRPr>
          </a:p>
        </p:txBody>
      </p:sp>
      <p:sp>
        <p:nvSpPr>
          <p:cNvPr id="59" name="AutoShape 34"/>
          <p:cNvSpPr>
            <a:spLocks noChangeArrowheads="1"/>
          </p:cNvSpPr>
          <p:nvPr/>
        </p:nvSpPr>
        <p:spPr bwMode="auto">
          <a:xfrm rot="2485731">
            <a:off x="3583762" y="2857533"/>
            <a:ext cx="2957146" cy="1549400"/>
          </a:xfrm>
          <a:prstGeom prst="rightArrow">
            <a:avLst>
              <a:gd name="adj1" fmla="val 50000"/>
              <a:gd name="adj2" fmla="val 47718"/>
            </a:avLst>
          </a:prstGeom>
          <a:solidFill>
            <a:srgbClr val="800000"/>
          </a:solidFill>
          <a:ln>
            <a:noFill/>
            <a:headEnd/>
            <a:tailEn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a:defRPr/>
            </a:pPr>
            <a:r>
              <a:rPr lang="en-GB" sz="2400" kern="0" dirty="0">
                <a:solidFill>
                  <a:srgbClr val="FFFFFF"/>
                </a:solidFill>
                <a:ea typeface="ＭＳ Ｐゴシック" charset="0"/>
              </a:rPr>
              <a:t>turning into</a:t>
            </a:r>
            <a:endParaRPr lang="en-US" sz="2400" kern="0" dirty="0">
              <a:solidFill>
                <a:srgbClr val="FFFFFF"/>
              </a:solidFill>
              <a:ea typeface="ＭＳ Ｐゴシック" charset="0"/>
            </a:endParaRPr>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781852" y="1563894"/>
            <a:ext cx="1462154" cy="2324100"/>
          </a:xfrm>
          <a:prstGeom prst="rect">
            <a:avLst/>
          </a:prstGeom>
        </p:spPr>
      </p:pic>
      <p:pic>
        <p:nvPicPr>
          <p:cNvPr id="5" name="Picture 4" descr="81mm.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74146" y="3844191"/>
            <a:ext cx="3223846" cy="2324100"/>
          </a:xfrm>
          <a:prstGeom prst="rect">
            <a:avLst/>
          </a:prstGeom>
        </p:spPr>
      </p:pic>
      <p:sp>
        <p:nvSpPr>
          <p:cNvPr id="58" name="AutoShape 32"/>
          <p:cNvSpPr>
            <a:spLocks noChangeArrowheads="1"/>
          </p:cNvSpPr>
          <p:nvPr/>
        </p:nvSpPr>
        <p:spPr bwMode="auto">
          <a:xfrm>
            <a:off x="7292796" y="2806733"/>
            <a:ext cx="1510379" cy="825500"/>
          </a:xfrm>
          <a:prstGeom prst="wedgeEllipseCallout">
            <a:avLst>
              <a:gd name="adj1" fmla="val 17882"/>
              <a:gd name="adj2" fmla="val 157583"/>
            </a:avLst>
          </a:prstGeom>
          <a:solidFill>
            <a:srgbClr val="FFFFFF"/>
          </a:solidFill>
          <a:ln w="9525">
            <a:solidFill>
              <a:srgbClr val="000000"/>
            </a:solidFill>
            <a:miter lim="800000"/>
            <a:headEnd/>
            <a:tailEnd/>
          </a:ln>
        </p:spPr>
        <p:txBody>
          <a:bodyPr anchor="ctr"/>
          <a:lstStyle/>
          <a:p>
            <a:pPr algn="ctr">
              <a:defRPr/>
            </a:pPr>
            <a:r>
              <a:rPr lang="en-GB" sz="2000" kern="0" dirty="0">
                <a:solidFill>
                  <a:sysClr val="windowText" lastClr="000000"/>
                </a:solidFill>
                <a:ea typeface="ＭＳ Ｐゴシック" charset="0"/>
              </a:rPr>
              <a:t>IT FITS!</a:t>
            </a:r>
            <a:endParaRPr lang="en-US" sz="2000" kern="0" dirty="0">
              <a:solidFill>
                <a:sysClr val="windowText" lastClr="000000"/>
              </a:solidFill>
              <a:ea typeface="ＭＳ Ｐゴシック" charset="0"/>
            </a:endParaRPr>
          </a:p>
        </p:txBody>
      </p:sp>
      <p:sp>
        <p:nvSpPr>
          <p:cNvPr id="47" name="AutoShape 17"/>
          <p:cNvSpPr>
            <a:spLocks noChangeArrowheads="1"/>
          </p:cNvSpPr>
          <p:nvPr/>
        </p:nvSpPr>
        <p:spPr bwMode="auto">
          <a:xfrm>
            <a:off x="3682898" y="1312432"/>
            <a:ext cx="1584483" cy="876300"/>
          </a:xfrm>
          <a:prstGeom prst="wedgeEllipseCallout">
            <a:avLst>
              <a:gd name="adj1" fmla="val -105873"/>
              <a:gd name="adj2" fmla="val 65298"/>
            </a:avLst>
          </a:prstGeom>
          <a:solidFill>
            <a:srgbClr val="FFFFFF"/>
          </a:solidFill>
          <a:ln w="9525">
            <a:solidFill>
              <a:srgbClr val="000000"/>
            </a:solidFill>
            <a:miter lim="800000"/>
            <a:headEnd/>
            <a:tailEnd/>
          </a:ln>
        </p:spPr>
        <p:txBody>
          <a:bodyPr anchor="ctr"/>
          <a:lstStyle/>
          <a:p>
            <a:pPr algn="ctr">
              <a:defRPr/>
            </a:pPr>
            <a:r>
              <a:rPr lang="en-GB" kern="0" dirty="0">
                <a:solidFill>
                  <a:sysClr val="windowText" lastClr="000000"/>
                </a:solidFill>
                <a:ea typeface="ＭＳ Ｐゴシック" charset="0"/>
              </a:rPr>
              <a:t>I WANT</a:t>
            </a:r>
            <a:endParaRPr lang="en-US" kern="0" dirty="0">
              <a:solidFill>
                <a:sysClr val="windowText" lastClr="000000"/>
              </a:solidFill>
              <a:ea typeface="ＭＳ Ｐゴシック" charset="0"/>
            </a:endParaRPr>
          </a:p>
        </p:txBody>
      </p:sp>
    </p:spTree>
    <p:extLst>
      <p:ext uri="{BB962C8B-B14F-4D97-AF65-F5344CB8AC3E}">
        <p14:creationId xmlns:p14="http://schemas.microsoft.com/office/powerpoint/2010/main" val="2161295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2245" y="273600"/>
            <a:ext cx="11323200" cy="1000800"/>
          </a:xfrm>
        </p:spPr>
        <p:txBody>
          <a:bodyPr>
            <a:noAutofit/>
          </a:bodyPr>
          <a:lstStyle/>
          <a:p>
            <a:r>
              <a:rPr lang="en-GB" sz="3600" dirty="0"/>
              <a:t>THE ENGINEERING LIFECYCLE, DESIGN REVIEWS AND MATURITY</a:t>
            </a:r>
          </a:p>
        </p:txBody>
      </p:sp>
      <p:sp>
        <p:nvSpPr>
          <p:cNvPr id="2" name="Slide Number Placeholder 1">
            <a:extLst>
              <a:ext uri="{FF2B5EF4-FFF2-40B4-BE49-F238E27FC236}">
                <a16:creationId xmlns:a16="http://schemas.microsoft.com/office/drawing/2014/main" id="{83F500D8-2205-0846-8D57-DCEC36B186BB}"/>
              </a:ext>
            </a:extLst>
          </p:cNvPr>
          <p:cNvSpPr>
            <a:spLocks noGrp="1"/>
          </p:cNvSpPr>
          <p:nvPr>
            <p:ph type="sldNum" sz="quarter" idx="12"/>
          </p:nvPr>
        </p:nvSpPr>
        <p:spPr/>
        <p:txBody>
          <a:bodyPr/>
          <a:lstStyle/>
          <a:p>
            <a:fld id="{455123DE-DF0A-45CF-9929-81DBBDC71DC7}" type="slidenum">
              <a:rPr lang="en-AU" smtClean="0"/>
              <a:pPr/>
              <a:t>31</a:t>
            </a:fld>
            <a:endParaRPr lang="en-AU" dirty="0"/>
          </a:p>
        </p:txBody>
      </p:sp>
      <p:sp>
        <p:nvSpPr>
          <p:cNvPr id="8" name="Content Placeholder 7"/>
          <p:cNvSpPr>
            <a:spLocks noGrp="1"/>
          </p:cNvSpPr>
          <p:nvPr>
            <p:ph type="body" sz="quarter" idx="17"/>
          </p:nvPr>
        </p:nvSpPr>
        <p:spPr/>
        <p:txBody>
          <a:bodyPr>
            <a:normAutofit/>
          </a:bodyPr>
          <a:lstStyle/>
          <a:p>
            <a:r>
              <a:rPr lang="en-GB" sz="2000" dirty="0"/>
              <a:t>The Engineering Lifecycle describes the series of phases a product passes through as it matures, as a generic framework. </a:t>
            </a:r>
          </a:p>
          <a:p>
            <a:endParaRPr lang="en-GB" sz="2000" dirty="0"/>
          </a:p>
          <a:p>
            <a:r>
              <a:rPr lang="en-GB" sz="2000" dirty="0"/>
              <a:t>The early phases of the lifecycle are concerned with producing a conceptual solution that will answer a stated or perceived customer need. </a:t>
            </a:r>
          </a:p>
          <a:p>
            <a:endParaRPr lang="en-GB" sz="2000" dirty="0"/>
          </a:p>
          <a:p>
            <a:r>
              <a:rPr lang="en-GB" sz="2000" dirty="0"/>
              <a:t>Later phases, given an agreed set of customer requirements, evolve a preferred concept into a product that complies with customer needs. </a:t>
            </a:r>
          </a:p>
          <a:p>
            <a:endParaRPr lang="en-GB" sz="2000" dirty="0"/>
          </a:p>
          <a:p>
            <a:r>
              <a:rPr lang="en-GB" sz="2000" dirty="0"/>
              <a:t>The product is then supported through its deployed operational life. </a:t>
            </a:r>
          </a:p>
          <a:p>
            <a:endParaRPr lang="en-GB" sz="2000" dirty="0"/>
          </a:p>
          <a:p>
            <a:r>
              <a:rPr lang="en-GB" sz="2000" dirty="0"/>
              <a:t>The final phases are concerned with decommissioning the product and its disposal.</a:t>
            </a:r>
          </a:p>
          <a:p>
            <a:endParaRPr lang="en-GB" dirty="0"/>
          </a:p>
        </p:txBody>
      </p:sp>
    </p:spTree>
    <p:extLst>
      <p:ext uri="{BB962C8B-B14F-4D97-AF65-F5344CB8AC3E}">
        <p14:creationId xmlns:p14="http://schemas.microsoft.com/office/powerpoint/2010/main" val="20613840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925" y="797925"/>
            <a:ext cx="12168450" cy="1000800"/>
          </a:xfrm>
        </p:spPr>
        <p:txBody>
          <a:bodyPr>
            <a:noAutofit/>
          </a:bodyPr>
          <a:lstStyle/>
          <a:p>
            <a:r>
              <a:rPr lang="en-GB" sz="4000" dirty="0"/>
              <a:t>THE ENGINEERING LIFECYCLE AND ENGINEERING PLANNING</a:t>
            </a:r>
          </a:p>
        </p:txBody>
      </p:sp>
      <p:sp>
        <p:nvSpPr>
          <p:cNvPr id="4" name="Slide Number Placeholder 3">
            <a:extLst>
              <a:ext uri="{FF2B5EF4-FFF2-40B4-BE49-F238E27FC236}">
                <a16:creationId xmlns:a16="http://schemas.microsoft.com/office/drawing/2014/main" id="{85690AFE-AA90-C042-877F-28900418BC51}"/>
              </a:ext>
            </a:extLst>
          </p:cNvPr>
          <p:cNvSpPr>
            <a:spLocks noGrp="1"/>
          </p:cNvSpPr>
          <p:nvPr>
            <p:ph type="sldNum" sz="quarter" idx="12"/>
          </p:nvPr>
        </p:nvSpPr>
        <p:spPr/>
        <p:txBody>
          <a:bodyPr/>
          <a:lstStyle/>
          <a:p>
            <a:fld id="{455123DE-DF0A-45CF-9929-81DBBDC71DC7}" type="slidenum">
              <a:rPr lang="en-AU" smtClean="0"/>
              <a:pPr/>
              <a:t>32</a:t>
            </a:fld>
            <a:endParaRPr lang="en-AU" dirty="0"/>
          </a:p>
        </p:txBody>
      </p:sp>
      <p:sp>
        <p:nvSpPr>
          <p:cNvPr id="3" name="Content Placeholder 2"/>
          <p:cNvSpPr>
            <a:spLocks noGrp="1"/>
          </p:cNvSpPr>
          <p:nvPr>
            <p:ph type="body" sz="quarter" idx="17"/>
          </p:nvPr>
        </p:nvSpPr>
        <p:spPr>
          <a:xfrm>
            <a:off x="576000" y="2616675"/>
            <a:ext cx="11323200" cy="4143600"/>
          </a:xfrm>
        </p:spPr>
        <p:txBody>
          <a:bodyPr>
            <a:normAutofit/>
          </a:bodyPr>
          <a:lstStyle/>
          <a:p>
            <a:r>
              <a:rPr lang="en-GB" sz="2400" dirty="0"/>
              <a:t>Engineering planning is about the synthesis, design, development and implementation of the best balanced and achievable route through the Engineering Lifecycle to meet technical challenges and mature the Product to the Customer’s satisfaction.</a:t>
            </a:r>
          </a:p>
          <a:p>
            <a:endParaRPr lang="en-GB" dirty="0"/>
          </a:p>
        </p:txBody>
      </p:sp>
    </p:spTree>
    <p:extLst>
      <p:ext uri="{BB962C8B-B14F-4D97-AF65-F5344CB8AC3E}">
        <p14:creationId xmlns:p14="http://schemas.microsoft.com/office/powerpoint/2010/main" val="15506275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4"/>
          <p:cNvSpPr>
            <a:spLocks noGrp="1" noChangeArrowheads="1"/>
          </p:cNvSpPr>
          <p:nvPr>
            <p:ph type="title"/>
          </p:nvPr>
        </p:nvSpPr>
        <p:spPr>
          <a:xfrm>
            <a:off x="-1323908" y="152664"/>
            <a:ext cx="11323200" cy="1000800"/>
          </a:xfrm>
        </p:spPr>
        <p:txBody>
          <a:bodyPr/>
          <a:lstStyle/>
          <a:p>
            <a:pPr algn="ctr" eaLnBrk="1" hangingPunct="1"/>
            <a:r>
              <a:rPr lang="en-GB" sz="3200" dirty="0">
                <a:latin typeface="Arial" charset="0"/>
              </a:rPr>
              <a:t>The BAE Systems Project Lifecycle</a:t>
            </a:r>
            <a:endParaRPr lang="en-US" sz="3200" dirty="0">
              <a:latin typeface="Arial" charset="0"/>
            </a:endParaRPr>
          </a:p>
        </p:txBody>
      </p:sp>
      <p:sp>
        <p:nvSpPr>
          <p:cNvPr id="3" name="Slide Number Placeholder 2"/>
          <p:cNvSpPr>
            <a:spLocks noGrp="1"/>
          </p:cNvSpPr>
          <p:nvPr>
            <p:ph type="sldNum" sz="quarter" idx="12"/>
          </p:nvPr>
        </p:nvSpPr>
        <p:spPr/>
        <p:txBody>
          <a:bodyPr/>
          <a:lstStyle/>
          <a:p>
            <a:fld id="{88DF2562-BD44-084A-B762-9888F92EA8E5}" type="slidenum">
              <a:rPr lang="en-US" smtClean="0"/>
              <a:pPr/>
              <a:t>33</a:t>
            </a:fld>
            <a:endParaRPr lang="en-US" dirty="0"/>
          </a:p>
        </p:txBody>
      </p:sp>
      <p:sp>
        <p:nvSpPr>
          <p:cNvPr id="4" name="Text Placeholder 3"/>
          <p:cNvSpPr>
            <a:spLocks noGrp="1"/>
          </p:cNvSpPr>
          <p:nvPr>
            <p:ph type="body" sz="quarter" idx="17"/>
          </p:nvPr>
        </p:nvSpPr>
        <p:spPr/>
        <p:txBody>
          <a:bodyPr/>
          <a:lstStyle/>
          <a:p>
            <a:endParaRPr lang="en-GB" dirty="0"/>
          </a:p>
        </p:txBody>
      </p:sp>
      <p:grpSp>
        <p:nvGrpSpPr>
          <p:cNvPr id="2" name="Group 5"/>
          <p:cNvGrpSpPr>
            <a:grpSpLocks/>
          </p:cNvGrpSpPr>
          <p:nvPr/>
        </p:nvGrpSpPr>
        <p:grpSpPr bwMode="auto">
          <a:xfrm>
            <a:off x="686555" y="1162050"/>
            <a:ext cx="10743445" cy="5267325"/>
            <a:chOff x="109" y="1247"/>
            <a:chExt cx="5526" cy="2454"/>
          </a:xfrm>
        </p:grpSpPr>
        <p:sp>
          <p:nvSpPr>
            <p:cNvPr id="56339" name="Rectangle 6"/>
            <p:cNvSpPr>
              <a:spLocks noChangeArrowheads="1"/>
            </p:cNvSpPr>
            <p:nvPr/>
          </p:nvSpPr>
          <p:spPr bwMode="auto">
            <a:xfrm>
              <a:off x="2924" y="1248"/>
              <a:ext cx="2711" cy="2452"/>
            </a:xfrm>
            <a:prstGeom prst="rect">
              <a:avLst/>
            </a:prstGeom>
            <a:solidFill>
              <a:srgbClr val="3C577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6340" name="Rectangle 7"/>
            <p:cNvSpPr>
              <a:spLocks noChangeArrowheads="1"/>
            </p:cNvSpPr>
            <p:nvPr/>
          </p:nvSpPr>
          <p:spPr bwMode="auto">
            <a:xfrm>
              <a:off x="1449" y="1248"/>
              <a:ext cx="1496" cy="2453"/>
            </a:xfrm>
            <a:prstGeom prst="rect">
              <a:avLst/>
            </a:prstGeom>
            <a:gradFill rotWithShape="1">
              <a:gsLst>
                <a:gs pos="0">
                  <a:srgbClr val="0082D1"/>
                </a:gs>
                <a:gs pos="100000">
                  <a:srgbClr val="3C577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6341" name="Rectangle 8"/>
            <p:cNvSpPr>
              <a:spLocks noChangeArrowheads="1"/>
            </p:cNvSpPr>
            <p:nvPr/>
          </p:nvSpPr>
          <p:spPr bwMode="auto">
            <a:xfrm>
              <a:off x="109" y="1247"/>
              <a:ext cx="1346" cy="2453"/>
            </a:xfrm>
            <a:prstGeom prst="rect">
              <a:avLst/>
            </a:prstGeom>
            <a:solidFill>
              <a:srgbClr val="0082D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5306" tIns="32653" rIns="65306" bIns="32653" anchor="ctr"/>
            <a:lstStyle/>
            <a:p>
              <a:pPr algn="ctr" eaLnBrk="1" hangingPunct="1">
                <a:lnSpc>
                  <a:spcPct val="100000"/>
                </a:lnSpc>
                <a:spcAft>
                  <a:spcPct val="0"/>
                </a:spcAft>
                <a:buFontTx/>
                <a:buNone/>
              </a:pPr>
              <a:endParaRPr lang="en-US" sz="1000" dirty="0">
                <a:cs typeface="Arial" charset="0"/>
              </a:endParaRPr>
            </a:p>
          </p:txBody>
        </p:sp>
        <p:sp>
          <p:nvSpPr>
            <p:cNvPr id="56342" name="Text Box 9"/>
            <p:cNvSpPr txBox="1">
              <a:spLocks noChangeArrowheads="1"/>
            </p:cNvSpPr>
            <p:nvPr/>
          </p:nvSpPr>
          <p:spPr bwMode="auto">
            <a:xfrm>
              <a:off x="384" y="1296"/>
              <a:ext cx="15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prstDash val="dash"/>
                  <a:miter lim="800000"/>
                  <a:headEnd/>
                  <a:tailEnd/>
                </a14:hiddenLine>
              </a:ext>
            </a:extLst>
          </p:spPr>
          <p:txBody>
            <a:bodyPr lIns="91429" tIns="45715" rIns="91429" bIns="45715">
              <a:spAutoFit/>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gn="ctr" eaLnBrk="1" hangingPunct="1">
                <a:lnSpc>
                  <a:spcPct val="100000"/>
                </a:lnSpc>
                <a:spcAft>
                  <a:spcPct val="0"/>
                </a:spcAft>
                <a:buFontTx/>
                <a:buNone/>
              </a:pPr>
              <a:r>
                <a:rPr lang="en-GB" sz="1400" b="1" baseline="0" dirty="0">
                  <a:solidFill>
                    <a:schemeClr val="bg1"/>
                  </a:solidFill>
                  <a:cs typeface="Arial" charset="0"/>
                </a:rPr>
                <a:t>Business Winning Phases</a:t>
              </a:r>
            </a:p>
          </p:txBody>
        </p:sp>
        <p:sp>
          <p:nvSpPr>
            <p:cNvPr id="56343" name="Text Box 10"/>
            <p:cNvSpPr txBox="1">
              <a:spLocks noChangeArrowheads="1"/>
            </p:cNvSpPr>
            <p:nvPr/>
          </p:nvSpPr>
          <p:spPr bwMode="auto">
            <a:xfrm>
              <a:off x="2602" y="1297"/>
              <a:ext cx="2452"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prstDash val="dash"/>
                  <a:miter lim="800000"/>
                  <a:headEnd/>
                  <a:tailEnd/>
                </a14:hiddenLine>
              </a:ext>
            </a:extLst>
          </p:spPr>
          <p:txBody>
            <a:bodyPr lIns="91429" tIns="45715" rIns="91429" bIns="45715">
              <a:spAutoFit/>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gn="ctr" eaLnBrk="1" hangingPunct="1">
                <a:lnSpc>
                  <a:spcPct val="100000"/>
                </a:lnSpc>
                <a:spcAft>
                  <a:spcPct val="0"/>
                </a:spcAft>
                <a:buFontTx/>
                <a:buNone/>
              </a:pPr>
              <a:r>
                <a:rPr lang="en-GB" sz="1400" b="1" baseline="0" dirty="0">
                  <a:solidFill>
                    <a:schemeClr val="bg1"/>
                  </a:solidFill>
                  <a:cs typeface="Arial" charset="0"/>
                </a:rPr>
                <a:t>Contract Execution Phases</a:t>
              </a:r>
            </a:p>
          </p:txBody>
        </p:sp>
        <p:grpSp>
          <p:nvGrpSpPr>
            <p:cNvPr id="56344" name="Group 11"/>
            <p:cNvGrpSpPr>
              <a:grpSpLocks/>
            </p:cNvGrpSpPr>
            <p:nvPr/>
          </p:nvGrpSpPr>
          <p:grpSpPr bwMode="auto">
            <a:xfrm>
              <a:off x="204" y="1935"/>
              <a:ext cx="5346" cy="945"/>
              <a:chOff x="204" y="1935"/>
              <a:chExt cx="5346" cy="945"/>
            </a:xfrm>
          </p:grpSpPr>
          <p:sp>
            <p:nvSpPr>
              <p:cNvPr id="56345" name="Text Box 12"/>
              <p:cNvSpPr txBox="1">
                <a:spLocks noChangeArrowheads="1"/>
              </p:cNvSpPr>
              <p:nvPr/>
            </p:nvSpPr>
            <p:spPr bwMode="auto">
              <a:xfrm rot="16200000" flipH="1">
                <a:off x="6" y="2134"/>
                <a:ext cx="609" cy="213"/>
              </a:xfrm>
              <a:prstGeom prst="rect">
                <a:avLst/>
              </a:prstGeom>
              <a:solidFill>
                <a:srgbClr val="ADAA85"/>
              </a:solidFill>
              <a:ln w="9525">
                <a:solidFill>
                  <a:schemeClr val="tx1"/>
                </a:solidFill>
                <a:miter lim="800000"/>
                <a:headEnd/>
                <a:tailEnd/>
              </a:ln>
            </p:spPr>
            <p:txBody>
              <a:bodyPr lIns="91429" tIns="45715" rIns="91429" bIns="45715" anchor="ctr" anchorCtr="1"/>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gn="ctr" eaLnBrk="1" hangingPunct="1">
                  <a:lnSpc>
                    <a:spcPct val="100000"/>
                  </a:lnSpc>
                  <a:spcAft>
                    <a:spcPct val="0"/>
                  </a:spcAft>
                  <a:buFontTx/>
                  <a:buNone/>
                </a:pPr>
                <a:endParaRPr lang="en-GB" sz="1000" baseline="0" dirty="0">
                  <a:solidFill>
                    <a:schemeClr val="bg1"/>
                  </a:solidFill>
                  <a:cs typeface="Arial" charset="0"/>
                </a:endParaRPr>
              </a:p>
              <a:p>
                <a:pPr algn="ctr" eaLnBrk="1" hangingPunct="1">
                  <a:lnSpc>
                    <a:spcPct val="100000"/>
                  </a:lnSpc>
                  <a:spcAft>
                    <a:spcPct val="0"/>
                  </a:spcAft>
                  <a:buFontTx/>
                  <a:buNone/>
                </a:pPr>
                <a:r>
                  <a:rPr lang="en-GB" sz="1000" baseline="0" dirty="0">
                    <a:solidFill>
                      <a:schemeClr val="bg1"/>
                    </a:solidFill>
                    <a:cs typeface="Arial" charset="0"/>
                  </a:rPr>
                  <a:t>Opportunity Development</a:t>
                </a:r>
              </a:p>
              <a:p>
                <a:pPr algn="ctr" eaLnBrk="1" hangingPunct="1">
                  <a:lnSpc>
                    <a:spcPct val="100000"/>
                  </a:lnSpc>
                  <a:spcAft>
                    <a:spcPct val="0"/>
                  </a:spcAft>
                  <a:buFontTx/>
                  <a:buNone/>
                </a:pPr>
                <a:endParaRPr lang="en-GB" sz="1000" baseline="0" dirty="0">
                  <a:solidFill>
                    <a:schemeClr val="bg1"/>
                  </a:solidFill>
                  <a:cs typeface="Arial" charset="0"/>
                </a:endParaRPr>
              </a:p>
            </p:txBody>
          </p:sp>
          <p:sp>
            <p:nvSpPr>
              <p:cNvPr id="56346" name="Rectangle 13"/>
              <p:cNvSpPr>
                <a:spLocks noChangeArrowheads="1"/>
              </p:cNvSpPr>
              <p:nvPr/>
            </p:nvSpPr>
            <p:spPr bwMode="auto">
              <a:xfrm>
                <a:off x="2614" y="1936"/>
                <a:ext cx="4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Detailed </a:t>
                </a:r>
              </a:p>
              <a:p>
                <a:pPr algn="ctr">
                  <a:lnSpc>
                    <a:spcPct val="100000"/>
                  </a:lnSpc>
                  <a:spcAft>
                    <a:spcPct val="0"/>
                  </a:spcAft>
                  <a:buFontTx/>
                  <a:buNone/>
                </a:pPr>
                <a:r>
                  <a:rPr lang="en-GB" sz="1000" dirty="0">
                    <a:solidFill>
                      <a:schemeClr val="bg1"/>
                    </a:solidFill>
                    <a:cs typeface="Arial" charset="0"/>
                  </a:rPr>
                  <a:t>System </a:t>
                </a:r>
              </a:p>
              <a:p>
                <a:pPr algn="ctr">
                  <a:lnSpc>
                    <a:spcPct val="100000"/>
                  </a:lnSpc>
                  <a:spcAft>
                    <a:spcPct val="0"/>
                  </a:spcAft>
                  <a:buFontTx/>
                  <a:buNone/>
                </a:pPr>
                <a:r>
                  <a:rPr lang="en-GB" sz="1000" dirty="0">
                    <a:solidFill>
                      <a:schemeClr val="bg1"/>
                    </a:solidFill>
                    <a:cs typeface="Arial" charset="0"/>
                  </a:rPr>
                  <a:t>Design</a:t>
                </a:r>
              </a:p>
            </p:txBody>
          </p:sp>
          <p:sp>
            <p:nvSpPr>
              <p:cNvPr id="56347" name="Rectangle 14"/>
              <p:cNvSpPr>
                <a:spLocks noChangeArrowheads="1"/>
              </p:cNvSpPr>
              <p:nvPr/>
            </p:nvSpPr>
            <p:spPr bwMode="auto">
              <a:xfrm>
                <a:off x="3059" y="1936"/>
                <a:ext cx="532"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Development</a:t>
                </a:r>
              </a:p>
              <a:p>
                <a:pPr algn="ctr">
                  <a:lnSpc>
                    <a:spcPct val="100000"/>
                  </a:lnSpc>
                  <a:spcAft>
                    <a:spcPct val="0"/>
                  </a:spcAft>
                  <a:buFontTx/>
                  <a:buNone/>
                </a:pPr>
                <a:r>
                  <a:rPr lang="en-GB" sz="1000" dirty="0">
                    <a:solidFill>
                      <a:schemeClr val="bg1"/>
                    </a:solidFill>
                    <a:cs typeface="Arial" charset="0"/>
                  </a:rPr>
                  <a:t>&amp; Integration</a:t>
                </a:r>
              </a:p>
            </p:txBody>
          </p:sp>
          <p:sp>
            <p:nvSpPr>
              <p:cNvPr id="56348" name="Rectangle 15"/>
              <p:cNvSpPr>
                <a:spLocks noChangeArrowheads="1"/>
              </p:cNvSpPr>
              <p:nvPr/>
            </p:nvSpPr>
            <p:spPr bwMode="auto">
              <a:xfrm>
                <a:off x="3982" y="1936"/>
                <a:ext cx="6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Production, </a:t>
                </a:r>
              </a:p>
              <a:p>
                <a:pPr algn="ctr">
                  <a:lnSpc>
                    <a:spcPct val="100000"/>
                  </a:lnSpc>
                  <a:spcAft>
                    <a:spcPct val="0"/>
                  </a:spcAft>
                  <a:buFontTx/>
                  <a:buNone/>
                </a:pPr>
                <a:r>
                  <a:rPr lang="en-GB" sz="1000" dirty="0">
                    <a:solidFill>
                      <a:schemeClr val="bg1"/>
                    </a:solidFill>
                    <a:cs typeface="Arial" charset="0"/>
                  </a:rPr>
                  <a:t>Acceptance </a:t>
                </a:r>
              </a:p>
              <a:p>
                <a:pPr algn="ctr">
                  <a:lnSpc>
                    <a:spcPct val="100000"/>
                  </a:lnSpc>
                  <a:spcAft>
                    <a:spcPct val="0"/>
                  </a:spcAft>
                  <a:buFontTx/>
                  <a:buNone/>
                </a:pPr>
                <a:r>
                  <a:rPr lang="en-GB" sz="1000" dirty="0">
                    <a:solidFill>
                      <a:schemeClr val="bg1"/>
                    </a:solidFill>
                    <a:cs typeface="Arial" charset="0"/>
                  </a:rPr>
                  <a:t>&amp; Handover</a:t>
                </a:r>
              </a:p>
            </p:txBody>
          </p:sp>
          <p:sp>
            <p:nvSpPr>
              <p:cNvPr id="56349" name="Rectangle 16"/>
              <p:cNvSpPr>
                <a:spLocks noChangeArrowheads="1"/>
              </p:cNvSpPr>
              <p:nvPr/>
            </p:nvSpPr>
            <p:spPr bwMode="auto">
              <a:xfrm>
                <a:off x="4622" y="1936"/>
                <a:ext cx="669"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endParaRPr lang="en-GB" sz="1000" dirty="0">
                  <a:solidFill>
                    <a:schemeClr val="bg1"/>
                  </a:solidFill>
                  <a:cs typeface="Arial" charset="0"/>
                </a:endParaRPr>
              </a:p>
              <a:p>
                <a:pPr algn="ctr">
                  <a:lnSpc>
                    <a:spcPct val="100000"/>
                  </a:lnSpc>
                  <a:spcAft>
                    <a:spcPct val="0"/>
                  </a:spcAft>
                  <a:buFontTx/>
                  <a:buNone/>
                </a:pPr>
                <a:r>
                  <a:rPr lang="en-GB" sz="1000" dirty="0">
                    <a:solidFill>
                      <a:schemeClr val="bg1"/>
                    </a:solidFill>
                    <a:cs typeface="Arial" charset="0"/>
                  </a:rPr>
                  <a:t>Support</a:t>
                </a:r>
              </a:p>
              <a:p>
                <a:pPr algn="ctr">
                  <a:lnSpc>
                    <a:spcPct val="100000"/>
                  </a:lnSpc>
                  <a:spcAft>
                    <a:spcPct val="0"/>
                  </a:spcAft>
                  <a:buFontTx/>
                  <a:buNone/>
                </a:pPr>
                <a:r>
                  <a:rPr lang="en-GB" sz="1000" dirty="0">
                    <a:solidFill>
                      <a:schemeClr val="bg1"/>
                    </a:solidFill>
                    <a:cs typeface="Arial" charset="0"/>
                  </a:rPr>
                  <a:t> &amp; Servicing</a:t>
                </a:r>
              </a:p>
            </p:txBody>
          </p:sp>
          <p:sp>
            <p:nvSpPr>
              <p:cNvPr id="56350" name="Rectangle 17"/>
              <p:cNvSpPr>
                <a:spLocks noChangeArrowheads="1"/>
              </p:cNvSpPr>
              <p:nvPr/>
            </p:nvSpPr>
            <p:spPr bwMode="auto">
              <a:xfrm>
                <a:off x="759" y="1936"/>
                <a:ext cx="546"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Bid/No Bid</a:t>
                </a:r>
              </a:p>
            </p:txBody>
          </p:sp>
          <p:sp>
            <p:nvSpPr>
              <p:cNvPr id="56351" name="Rectangle 18"/>
              <p:cNvSpPr>
                <a:spLocks noChangeArrowheads="1"/>
              </p:cNvSpPr>
              <p:nvPr/>
            </p:nvSpPr>
            <p:spPr bwMode="auto">
              <a:xfrm rot="-5400000">
                <a:off x="288" y="2065"/>
                <a:ext cx="612" cy="353"/>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Opportunity Qualification</a:t>
                </a:r>
              </a:p>
            </p:txBody>
          </p:sp>
          <p:sp>
            <p:nvSpPr>
              <p:cNvPr id="56352" name="Rectangle 19"/>
              <p:cNvSpPr>
                <a:spLocks noChangeArrowheads="1"/>
              </p:cNvSpPr>
              <p:nvPr/>
            </p:nvSpPr>
            <p:spPr bwMode="auto">
              <a:xfrm rot="-5400000">
                <a:off x="1144" y="2097"/>
                <a:ext cx="610" cy="290"/>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Bid Approval</a:t>
                </a:r>
              </a:p>
            </p:txBody>
          </p:sp>
          <p:sp>
            <p:nvSpPr>
              <p:cNvPr id="56353" name="Rectangle 20"/>
              <p:cNvSpPr>
                <a:spLocks noChangeArrowheads="1"/>
              </p:cNvSpPr>
              <p:nvPr/>
            </p:nvSpPr>
            <p:spPr bwMode="auto">
              <a:xfrm rot="-5400000">
                <a:off x="1871" y="2140"/>
                <a:ext cx="611" cy="203"/>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Project</a:t>
                </a:r>
              </a:p>
              <a:p>
                <a:pPr algn="ctr">
                  <a:lnSpc>
                    <a:spcPct val="100000"/>
                  </a:lnSpc>
                  <a:spcAft>
                    <a:spcPct val="0"/>
                  </a:spcAft>
                  <a:buFontTx/>
                  <a:buNone/>
                </a:pPr>
                <a:r>
                  <a:rPr lang="en-GB" sz="1000" dirty="0">
                    <a:solidFill>
                      <a:schemeClr val="bg1"/>
                    </a:solidFill>
                    <a:cs typeface="Arial" charset="0"/>
                  </a:rPr>
                  <a:t>Mobilisation</a:t>
                </a:r>
              </a:p>
            </p:txBody>
          </p:sp>
          <p:sp>
            <p:nvSpPr>
              <p:cNvPr id="56354" name="Rectangle 21"/>
              <p:cNvSpPr>
                <a:spLocks noChangeArrowheads="1"/>
              </p:cNvSpPr>
              <p:nvPr/>
            </p:nvSpPr>
            <p:spPr bwMode="auto">
              <a:xfrm rot="-5400000">
                <a:off x="5115" y="2112"/>
                <a:ext cx="611" cy="259"/>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Withdrawal</a:t>
                </a:r>
              </a:p>
              <a:p>
                <a:pPr algn="ctr">
                  <a:lnSpc>
                    <a:spcPct val="100000"/>
                  </a:lnSpc>
                  <a:spcAft>
                    <a:spcPct val="0"/>
                  </a:spcAft>
                  <a:buFontTx/>
                  <a:buNone/>
                </a:pPr>
                <a:r>
                  <a:rPr lang="en-GB" sz="1000" dirty="0">
                    <a:solidFill>
                      <a:schemeClr val="bg1"/>
                    </a:solidFill>
                    <a:cs typeface="Arial" charset="0"/>
                  </a:rPr>
                  <a:t>/Disposal</a:t>
                </a:r>
              </a:p>
            </p:txBody>
          </p:sp>
          <p:sp>
            <p:nvSpPr>
              <p:cNvPr id="56355" name="Rectangle 22"/>
              <p:cNvSpPr>
                <a:spLocks noChangeArrowheads="1"/>
              </p:cNvSpPr>
              <p:nvPr/>
            </p:nvSpPr>
            <p:spPr bwMode="auto">
              <a:xfrm>
                <a:off x="1727" y="2552"/>
                <a:ext cx="2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lIns="90477" tIns="44445" rIns="90477" bIns="44445">
                <a:spAutoFit/>
              </a:bodyPr>
              <a:lstStyle/>
              <a:p>
                <a:pPr algn="ctr">
                  <a:lnSpc>
                    <a:spcPct val="100000"/>
                  </a:lnSpc>
                  <a:spcAft>
                    <a:spcPct val="0"/>
                  </a:spcAft>
                  <a:buFontTx/>
                  <a:buNone/>
                </a:pPr>
                <a:r>
                  <a:rPr lang="en-GB" sz="1400" b="1" dirty="0">
                    <a:solidFill>
                      <a:schemeClr val="bg1"/>
                    </a:solidFill>
                    <a:cs typeface="Arial" charset="0"/>
                  </a:rPr>
                  <a:t>2B</a:t>
                </a:r>
              </a:p>
            </p:txBody>
          </p:sp>
          <p:sp>
            <p:nvSpPr>
              <p:cNvPr id="56356" name="Rectangle 23"/>
              <p:cNvSpPr>
                <a:spLocks noChangeArrowheads="1"/>
              </p:cNvSpPr>
              <p:nvPr/>
            </p:nvSpPr>
            <p:spPr bwMode="auto">
              <a:xfrm>
                <a:off x="2295" y="2552"/>
                <a:ext cx="2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3A</a:t>
                </a:r>
              </a:p>
            </p:txBody>
          </p:sp>
          <p:sp>
            <p:nvSpPr>
              <p:cNvPr id="56357" name="Rectangle 24"/>
              <p:cNvSpPr>
                <a:spLocks noChangeArrowheads="1"/>
              </p:cNvSpPr>
              <p:nvPr/>
            </p:nvSpPr>
            <p:spPr bwMode="auto">
              <a:xfrm>
                <a:off x="3210"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4</a:t>
                </a:r>
              </a:p>
            </p:txBody>
          </p:sp>
          <p:sp>
            <p:nvSpPr>
              <p:cNvPr id="56358" name="Rectangle 25"/>
              <p:cNvSpPr>
                <a:spLocks noChangeArrowheads="1"/>
              </p:cNvSpPr>
              <p:nvPr/>
            </p:nvSpPr>
            <p:spPr bwMode="auto">
              <a:xfrm>
                <a:off x="3695"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5</a:t>
                </a:r>
              </a:p>
            </p:txBody>
          </p:sp>
          <p:sp>
            <p:nvSpPr>
              <p:cNvPr id="56359" name="Rectangle 26"/>
              <p:cNvSpPr>
                <a:spLocks noChangeArrowheads="1"/>
              </p:cNvSpPr>
              <p:nvPr/>
            </p:nvSpPr>
            <p:spPr bwMode="auto">
              <a:xfrm>
                <a:off x="4181"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6</a:t>
                </a:r>
              </a:p>
            </p:txBody>
          </p:sp>
          <p:sp>
            <p:nvSpPr>
              <p:cNvPr id="56360" name="Rectangle 27"/>
              <p:cNvSpPr>
                <a:spLocks noChangeArrowheads="1"/>
              </p:cNvSpPr>
              <p:nvPr/>
            </p:nvSpPr>
            <p:spPr bwMode="auto">
              <a:xfrm>
                <a:off x="5349"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8</a:t>
                </a:r>
              </a:p>
            </p:txBody>
          </p:sp>
          <p:sp>
            <p:nvSpPr>
              <p:cNvPr id="56361" name="Rectangle 28"/>
              <p:cNvSpPr>
                <a:spLocks noChangeArrowheads="1"/>
              </p:cNvSpPr>
              <p:nvPr/>
            </p:nvSpPr>
            <p:spPr bwMode="auto">
              <a:xfrm>
                <a:off x="2691" y="2552"/>
                <a:ext cx="24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3B</a:t>
                </a:r>
              </a:p>
            </p:txBody>
          </p:sp>
          <p:sp>
            <p:nvSpPr>
              <p:cNvPr id="56362" name="Rectangle 29"/>
              <p:cNvSpPr>
                <a:spLocks noChangeArrowheads="1"/>
              </p:cNvSpPr>
              <p:nvPr/>
            </p:nvSpPr>
            <p:spPr bwMode="auto">
              <a:xfrm>
                <a:off x="448" y="2552"/>
                <a:ext cx="2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1A</a:t>
                </a:r>
              </a:p>
            </p:txBody>
          </p:sp>
          <p:sp>
            <p:nvSpPr>
              <p:cNvPr id="56363" name="Rectangle 30"/>
              <p:cNvSpPr>
                <a:spLocks noChangeArrowheads="1"/>
              </p:cNvSpPr>
              <p:nvPr/>
            </p:nvSpPr>
            <p:spPr bwMode="auto">
              <a:xfrm>
                <a:off x="876" y="2552"/>
                <a:ext cx="24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1B</a:t>
                </a:r>
              </a:p>
            </p:txBody>
          </p:sp>
          <p:sp>
            <p:nvSpPr>
              <p:cNvPr id="56364" name="Text Box 31"/>
              <p:cNvSpPr txBox="1">
                <a:spLocks noChangeArrowheads="1"/>
              </p:cNvSpPr>
              <p:nvPr/>
            </p:nvSpPr>
            <p:spPr bwMode="auto">
              <a:xfrm>
                <a:off x="237" y="2552"/>
                <a:ext cx="17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29" tIns="45715" rIns="91429" bIns="45715">
                <a:spAutoFit/>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nSpc>
                    <a:spcPct val="100000"/>
                  </a:lnSpc>
                  <a:spcAft>
                    <a:spcPct val="0"/>
                  </a:spcAft>
                  <a:buFontTx/>
                  <a:buNone/>
                </a:pPr>
                <a:r>
                  <a:rPr lang="en-GB" sz="1400" b="1" baseline="0" dirty="0">
                    <a:solidFill>
                      <a:schemeClr val="bg1"/>
                    </a:solidFill>
                    <a:cs typeface="Arial" charset="0"/>
                  </a:rPr>
                  <a:t>0</a:t>
                </a:r>
              </a:p>
            </p:txBody>
          </p:sp>
          <p:sp>
            <p:nvSpPr>
              <p:cNvPr id="56365" name="Rectangle 32"/>
              <p:cNvSpPr>
                <a:spLocks noChangeArrowheads="1"/>
              </p:cNvSpPr>
              <p:nvPr/>
            </p:nvSpPr>
            <p:spPr bwMode="auto">
              <a:xfrm>
                <a:off x="4862"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7</a:t>
                </a:r>
              </a:p>
            </p:txBody>
          </p:sp>
          <p:sp>
            <p:nvSpPr>
              <p:cNvPr id="56366" name="Rectangle 33"/>
              <p:cNvSpPr>
                <a:spLocks noChangeArrowheads="1"/>
              </p:cNvSpPr>
              <p:nvPr/>
            </p:nvSpPr>
            <p:spPr bwMode="auto">
              <a:xfrm>
                <a:off x="2037" y="2552"/>
                <a:ext cx="260" cy="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lIns="90477" tIns="44445" rIns="90477" bIns="44445">
                <a:spAutoFit/>
              </a:bodyPr>
              <a:lstStyle/>
              <a:p>
                <a:pPr algn="ctr">
                  <a:lnSpc>
                    <a:spcPct val="100000"/>
                  </a:lnSpc>
                  <a:spcAft>
                    <a:spcPct val="0"/>
                  </a:spcAft>
                  <a:buFontTx/>
                  <a:buNone/>
                </a:pPr>
                <a:r>
                  <a:rPr lang="en-GB" sz="1400" b="1" dirty="0">
                    <a:solidFill>
                      <a:schemeClr val="bg1"/>
                    </a:solidFill>
                    <a:cs typeface="Arial" charset="0"/>
                  </a:rPr>
                  <a:t>2C</a:t>
                </a:r>
              </a:p>
            </p:txBody>
          </p:sp>
          <p:sp>
            <p:nvSpPr>
              <p:cNvPr id="56367" name="Rectangle 34"/>
              <p:cNvSpPr>
                <a:spLocks noChangeArrowheads="1"/>
              </p:cNvSpPr>
              <p:nvPr/>
            </p:nvSpPr>
            <p:spPr bwMode="auto">
              <a:xfrm>
                <a:off x="1323" y="2552"/>
                <a:ext cx="2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2A</a:t>
                </a:r>
              </a:p>
            </p:txBody>
          </p:sp>
          <p:sp>
            <p:nvSpPr>
              <p:cNvPr id="56368" name="Rectangle 35"/>
              <p:cNvSpPr>
                <a:spLocks noChangeArrowheads="1"/>
              </p:cNvSpPr>
              <p:nvPr/>
            </p:nvSpPr>
            <p:spPr bwMode="auto">
              <a:xfrm rot="-5400000">
                <a:off x="1529" y="1998"/>
                <a:ext cx="612" cy="488"/>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Contract</a:t>
                </a:r>
              </a:p>
              <a:p>
                <a:pPr algn="ctr">
                  <a:lnSpc>
                    <a:spcPct val="100000"/>
                  </a:lnSpc>
                  <a:spcAft>
                    <a:spcPct val="0"/>
                  </a:spcAft>
                  <a:buFontTx/>
                  <a:buNone/>
                </a:pPr>
                <a:r>
                  <a:rPr lang="en-GB" sz="1000" dirty="0">
                    <a:solidFill>
                      <a:schemeClr val="bg1"/>
                    </a:solidFill>
                    <a:cs typeface="Arial" charset="0"/>
                  </a:rPr>
                  <a:t>Acceptance</a:t>
                </a:r>
              </a:p>
            </p:txBody>
          </p:sp>
          <p:sp>
            <p:nvSpPr>
              <p:cNvPr id="56369" name="Rectangle 36"/>
              <p:cNvSpPr>
                <a:spLocks noChangeArrowheads="1"/>
              </p:cNvSpPr>
              <p:nvPr/>
            </p:nvSpPr>
            <p:spPr bwMode="auto">
              <a:xfrm rot="-5400000">
                <a:off x="2140" y="2075"/>
                <a:ext cx="611" cy="335"/>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Preliminary</a:t>
                </a:r>
              </a:p>
              <a:p>
                <a:pPr algn="ctr">
                  <a:lnSpc>
                    <a:spcPct val="100000"/>
                  </a:lnSpc>
                  <a:spcAft>
                    <a:spcPct val="0"/>
                  </a:spcAft>
                  <a:buFontTx/>
                  <a:buNone/>
                </a:pPr>
                <a:r>
                  <a:rPr lang="en-GB" sz="1000" dirty="0">
                    <a:solidFill>
                      <a:schemeClr val="bg1"/>
                    </a:solidFill>
                    <a:cs typeface="Arial" charset="0"/>
                  </a:rPr>
                  <a:t>Design</a:t>
                </a:r>
              </a:p>
            </p:txBody>
          </p:sp>
          <p:sp>
            <p:nvSpPr>
              <p:cNvPr id="56370" name="Rectangle 37"/>
              <p:cNvSpPr>
                <a:spLocks noChangeArrowheads="1"/>
              </p:cNvSpPr>
              <p:nvPr/>
            </p:nvSpPr>
            <p:spPr bwMode="auto">
              <a:xfrm rot="-5400000">
                <a:off x="3492" y="2035"/>
                <a:ext cx="613" cy="413"/>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eaLnBrk="1" hangingPunct="1">
                  <a:lnSpc>
                    <a:spcPct val="100000"/>
                  </a:lnSpc>
                  <a:spcAft>
                    <a:spcPct val="0"/>
                  </a:spcAft>
                  <a:buFontTx/>
                  <a:buNone/>
                </a:pPr>
                <a:r>
                  <a:rPr lang="en-GB" sz="1000" dirty="0">
                    <a:solidFill>
                      <a:schemeClr val="bg1"/>
                    </a:solidFill>
                    <a:cs typeface="Arial" charset="0"/>
                  </a:rPr>
                  <a:t>System</a:t>
                </a:r>
              </a:p>
              <a:p>
                <a:pPr algn="ctr" eaLnBrk="1" hangingPunct="1">
                  <a:lnSpc>
                    <a:spcPct val="100000"/>
                  </a:lnSpc>
                  <a:spcAft>
                    <a:spcPct val="0"/>
                  </a:spcAft>
                  <a:buFontTx/>
                  <a:buNone/>
                </a:pPr>
                <a:r>
                  <a:rPr lang="en-GB" sz="1000" dirty="0">
                    <a:solidFill>
                      <a:schemeClr val="bg1"/>
                    </a:solidFill>
                    <a:cs typeface="Arial" charset="0"/>
                  </a:rPr>
                  <a:t>Qualification</a:t>
                </a:r>
              </a:p>
            </p:txBody>
          </p:sp>
        </p:grpSp>
      </p:grpSp>
    </p:spTree>
    <p:extLst>
      <p:ext uri="{BB962C8B-B14F-4D97-AF65-F5344CB8AC3E}">
        <p14:creationId xmlns:p14="http://schemas.microsoft.com/office/powerpoint/2010/main" val="29934806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Typical Engineering Activities by Phase</a:t>
            </a:r>
          </a:p>
        </p:txBody>
      </p:sp>
      <p:sp>
        <p:nvSpPr>
          <p:cNvPr id="6" name="Slide Number Placeholder 5">
            <a:extLst>
              <a:ext uri="{FF2B5EF4-FFF2-40B4-BE49-F238E27FC236}">
                <a16:creationId xmlns:a16="http://schemas.microsoft.com/office/drawing/2014/main" id="{9757C291-DA90-6B44-B76A-7B5E0EBE49ED}"/>
              </a:ext>
            </a:extLst>
          </p:cNvPr>
          <p:cNvSpPr>
            <a:spLocks noGrp="1"/>
          </p:cNvSpPr>
          <p:nvPr>
            <p:ph type="sldNum" sz="quarter" idx="12"/>
          </p:nvPr>
        </p:nvSpPr>
        <p:spPr/>
        <p:txBody>
          <a:bodyPr/>
          <a:lstStyle/>
          <a:p>
            <a:fld id="{455123DE-DF0A-45CF-9929-81DBBDC71DC7}" type="slidenum">
              <a:rPr lang="en-AU" smtClean="0"/>
              <a:pPr/>
              <a:t>34</a:t>
            </a:fld>
            <a:endParaRPr lang="en-AU" dirty="0"/>
          </a:p>
        </p:txBody>
      </p:sp>
      <p:sp>
        <p:nvSpPr>
          <p:cNvPr id="3" name="Content Placeholder 2"/>
          <p:cNvSpPr>
            <a:spLocks noGrp="1"/>
          </p:cNvSpPr>
          <p:nvPr>
            <p:ph type="body" sz="quarter" idx="16"/>
          </p:nvPr>
        </p:nvSpPr>
        <p:spPr>
          <a:xfrm>
            <a:off x="6202200" y="1850089"/>
            <a:ext cx="4129200" cy="4143600"/>
          </a:xfrm>
        </p:spPr>
        <p:txBody>
          <a:bodyPr>
            <a:noAutofit/>
          </a:bodyPr>
          <a:lstStyle/>
          <a:p>
            <a:pPr marL="0" indent="0">
              <a:buNone/>
            </a:pPr>
            <a:r>
              <a:rPr lang="en-GB" b="1" dirty="0">
                <a:solidFill>
                  <a:srgbClr val="FF0000"/>
                </a:solidFill>
              </a:rPr>
              <a:t>3B</a:t>
            </a:r>
            <a:r>
              <a:rPr lang="en-GB" dirty="0"/>
              <a:t>: Ensuring the solution definitions will support transition (Services) or implementation (goods).</a:t>
            </a:r>
          </a:p>
          <a:p>
            <a:pPr marL="0" indent="0">
              <a:buNone/>
            </a:pPr>
            <a:r>
              <a:rPr lang="en-GB" b="1" dirty="0">
                <a:solidFill>
                  <a:srgbClr val="FF0000"/>
                </a:solidFill>
              </a:rPr>
              <a:t>4</a:t>
            </a:r>
            <a:r>
              <a:rPr lang="en-GB" dirty="0"/>
              <a:t>: Developing, creating and integrating the solution, ready for qualification.</a:t>
            </a:r>
          </a:p>
          <a:p>
            <a:pPr marL="0" indent="0">
              <a:buNone/>
            </a:pPr>
            <a:r>
              <a:rPr lang="en-GB" b="1" dirty="0">
                <a:solidFill>
                  <a:srgbClr val="FF0000"/>
                </a:solidFill>
              </a:rPr>
              <a:t>5</a:t>
            </a:r>
            <a:r>
              <a:rPr lang="en-GB" dirty="0"/>
              <a:t>: Qualifying the System or Service and ensuring production or Service readiness.</a:t>
            </a:r>
          </a:p>
          <a:p>
            <a:pPr marL="0" indent="0">
              <a:buNone/>
            </a:pPr>
            <a:r>
              <a:rPr lang="en-GB" b="1" dirty="0">
                <a:solidFill>
                  <a:srgbClr val="FF0000"/>
                </a:solidFill>
              </a:rPr>
              <a:t>6</a:t>
            </a:r>
            <a:r>
              <a:rPr lang="en-GB" dirty="0"/>
              <a:t>: Confirming production, delivery, handover and acceptance of a product that conforms to contractual requirements.</a:t>
            </a:r>
          </a:p>
          <a:p>
            <a:pPr marL="0" indent="0">
              <a:buNone/>
            </a:pPr>
            <a:r>
              <a:rPr lang="en-GB" b="1" dirty="0">
                <a:solidFill>
                  <a:srgbClr val="FF0000"/>
                </a:solidFill>
              </a:rPr>
              <a:t>7</a:t>
            </a:r>
            <a:r>
              <a:rPr lang="en-GB" dirty="0"/>
              <a:t>: Supporting the Product or delivering the Service – this is generally an annual review.</a:t>
            </a:r>
          </a:p>
          <a:p>
            <a:pPr marL="0" indent="0">
              <a:buNone/>
            </a:pPr>
            <a:r>
              <a:rPr lang="en-GB" b="1" dirty="0">
                <a:solidFill>
                  <a:srgbClr val="FF0000"/>
                </a:solidFill>
              </a:rPr>
              <a:t>8</a:t>
            </a:r>
            <a:r>
              <a:rPr lang="en-GB" dirty="0"/>
              <a:t>: Withdrawing the product and finalising any engineering activities associated with closing the Project.</a:t>
            </a:r>
          </a:p>
          <a:p>
            <a:pPr marL="0" indent="0" defTabSz="914400">
              <a:buNone/>
            </a:pPr>
            <a:endParaRPr lang="en-GB" dirty="0">
              <a:solidFill>
                <a:schemeClr val="tx1"/>
              </a:solidFill>
            </a:endParaRPr>
          </a:p>
        </p:txBody>
      </p:sp>
      <p:sp>
        <p:nvSpPr>
          <p:cNvPr id="5" name="Text Placeholder 4">
            <a:extLst>
              <a:ext uri="{FF2B5EF4-FFF2-40B4-BE49-F238E27FC236}">
                <a16:creationId xmlns:a16="http://schemas.microsoft.com/office/drawing/2014/main" id="{D5C5C26C-91C5-E24D-9463-A0BD3A3BF892}"/>
              </a:ext>
            </a:extLst>
          </p:cNvPr>
          <p:cNvSpPr>
            <a:spLocks noGrp="1"/>
          </p:cNvSpPr>
          <p:nvPr>
            <p:ph type="body" sz="quarter" idx="17"/>
          </p:nvPr>
        </p:nvSpPr>
        <p:spPr>
          <a:xfrm>
            <a:off x="1956000" y="1850089"/>
            <a:ext cx="3894750" cy="4143600"/>
          </a:xfrm>
        </p:spPr>
        <p:txBody>
          <a:bodyPr/>
          <a:lstStyle/>
          <a:p>
            <a:pPr marL="0" indent="0" defTabSz="914400">
              <a:buNone/>
            </a:pPr>
            <a:r>
              <a:rPr lang="en-GB" b="1" dirty="0">
                <a:solidFill>
                  <a:srgbClr val="FF0000"/>
                </a:solidFill>
              </a:rPr>
              <a:t>0</a:t>
            </a:r>
            <a:r>
              <a:rPr lang="en-GB" dirty="0">
                <a:solidFill>
                  <a:schemeClr val="tx1"/>
                </a:solidFill>
              </a:rPr>
              <a:t>: Identifying emerging or disruptive technology, service trends or other opportunities.</a:t>
            </a:r>
          </a:p>
          <a:p>
            <a:pPr marL="0" indent="0" defTabSz="914400">
              <a:buNone/>
            </a:pPr>
            <a:r>
              <a:rPr lang="en-GB" b="1" dirty="0">
                <a:solidFill>
                  <a:srgbClr val="FC4C02"/>
                </a:solidFill>
              </a:rPr>
              <a:t>1A</a:t>
            </a:r>
            <a:r>
              <a:rPr lang="en-GB" dirty="0">
                <a:solidFill>
                  <a:schemeClr val="tx1"/>
                </a:solidFill>
              </a:rPr>
              <a:t>: Assessing the opportunity.</a:t>
            </a:r>
          </a:p>
          <a:p>
            <a:pPr marL="0" indent="0" defTabSz="914400">
              <a:buNone/>
            </a:pPr>
            <a:r>
              <a:rPr lang="en-GB" b="1" dirty="0">
                <a:solidFill>
                  <a:srgbClr val="FC4C02"/>
                </a:solidFill>
              </a:rPr>
              <a:t>1B</a:t>
            </a:r>
            <a:r>
              <a:rPr lang="en-GB" dirty="0">
                <a:solidFill>
                  <a:schemeClr val="tx1"/>
                </a:solidFill>
              </a:rPr>
              <a:t>: Understanding the requirements and selecting the potential solutions to be developed from the evolving conceptual solutions.</a:t>
            </a:r>
          </a:p>
          <a:p>
            <a:pPr marL="0" indent="0" defTabSz="914400">
              <a:buNone/>
            </a:pPr>
            <a:r>
              <a:rPr lang="en-GB" b="1" dirty="0">
                <a:solidFill>
                  <a:srgbClr val="FC4C02"/>
                </a:solidFill>
              </a:rPr>
              <a:t>2A</a:t>
            </a:r>
            <a:r>
              <a:rPr lang="en-GB" dirty="0">
                <a:solidFill>
                  <a:schemeClr val="tx1"/>
                </a:solidFill>
              </a:rPr>
              <a:t>: Demonstrating the maturity and understanding of requirements and providing evidence to confirm that the technical proposal contains a compliant Product solution that can be delivered within acceptable business risk.</a:t>
            </a:r>
          </a:p>
          <a:p>
            <a:pPr marL="0" indent="0" defTabSz="914400">
              <a:buNone/>
            </a:pPr>
            <a:r>
              <a:rPr lang="en-GB" b="1" dirty="0">
                <a:solidFill>
                  <a:srgbClr val="FC4C02"/>
                </a:solidFill>
              </a:rPr>
              <a:t>2B</a:t>
            </a:r>
            <a:r>
              <a:rPr lang="en-GB" dirty="0">
                <a:solidFill>
                  <a:schemeClr val="tx1"/>
                </a:solidFill>
              </a:rPr>
              <a:t>: Validating the negotiated position.</a:t>
            </a:r>
          </a:p>
          <a:p>
            <a:pPr marL="0" indent="0" defTabSz="914400">
              <a:buNone/>
            </a:pPr>
            <a:r>
              <a:rPr lang="en-GB" b="1" dirty="0">
                <a:solidFill>
                  <a:srgbClr val="FC4C02"/>
                </a:solidFill>
              </a:rPr>
              <a:t>2C</a:t>
            </a:r>
            <a:r>
              <a:rPr lang="en-GB" dirty="0">
                <a:solidFill>
                  <a:schemeClr val="tx1"/>
                </a:solidFill>
              </a:rPr>
              <a:t>: Having resources mobilised for development.</a:t>
            </a:r>
          </a:p>
          <a:p>
            <a:pPr marL="0" indent="0" defTabSz="914400">
              <a:buNone/>
            </a:pPr>
            <a:r>
              <a:rPr lang="en-GB" b="1" dirty="0">
                <a:solidFill>
                  <a:srgbClr val="FC4C02"/>
                </a:solidFill>
              </a:rPr>
              <a:t>3A</a:t>
            </a:r>
            <a:r>
              <a:rPr lang="en-GB" dirty="0">
                <a:solidFill>
                  <a:schemeClr val="tx1"/>
                </a:solidFill>
              </a:rPr>
              <a:t>: Undertaking preliminary Product design.</a:t>
            </a:r>
          </a:p>
          <a:p>
            <a:endParaRPr lang="en-US" dirty="0"/>
          </a:p>
        </p:txBody>
      </p:sp>
    </p:spTree>
    <p:extLst>
      <p:ext uri="{BB962C8B-B14F-4D97-AF65-F5344CB8AC3E}">
        <p14:creationId xmlns:p14="http://schemas.microsoft.com/office/powerpoint/2010/main" val="12036177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0D6831-0337-AE48-BD84-93E34F2E59D8}"/>
              </a:ext>
            </a:extLst>
          </p:cNvPr>
          <p:cNvSpPr>
            <a:spLocks noGrp="1"/>
          </p:cNvSpPr>
          <p:nvPr>
            <p:ph type="title"/>
          </p:nvPr>
        </p:nvSpPr>
        <p:spPr>
          <a:xfrm>
            <a:off x="392907" y="293100"/>
            <a:ext cx="9144000" cy="493302"/>
          </a:xfrm>
        </p:spPr>
        <p:txBody>
          <a:bodyPr>
            <a:normAutofit fontScale="90000"/>
          </a:bodyPr>
          <a:lstStyle/>
          <a:p>
            <a:r>
              <a:rPr lang="en-GB" altLang="en-US" dirty="0"/>
              <a:t>The Project Lifecycle</a:t>
            </a:r>
            <a:endParaRPr lang="en-US" dirty="0"/>
          </a:p>
        </p:txBody>
      </p:sp>
      <p:grpSp>
        <p:nvGrpSpPr>
          <p:cNvPr id="4" name="Group 5"/>
          <p:cNvGrpSpPr>
            <a:grpSpLocks/>
          </p:cNvGrpSpPr>
          <p:nvPr/>
        </p:nvGrpSpPr>
        <p:grpSpPr bwMode="auto">
          <a:xfrm>
            <a:off x="1682751" y="1281114"/>
            <a:ext cx="8772525" cy="3895725"/>
            <a:chOff x="109" y="1247"/>
            <a:chExt cx="5526" cy="2454"/>
          </a:xfrm>
        </p:grpSpPr>
        <p:sp>
          <p:nvSpPr>
            <p:cNvPr id="79897" name="Rectangle 6"/>
            <p:cNvSpPr>
              <a:spLocks noChangeArrowheads="1"/>
            </p:cNvSpPr>
            <p:nvPr/>
          </p:nvSpPr>
          <p:spPr bwMode="auto">
            <a:xfrm>
              <a:off x="2924" y="1248"/>
              <a:ext cx="2711" cy="2452"/>
            </a:xfrm>
            <a:prstGeom prst="rect">
              <a:avLst/>
            </a:prstGeom>
            <a:solidFill>
              <a:srgbClr val="3C577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79898" name="Rectangle 7"/>
            <p:cNvSpPr>
              <a:spLocks noChangeArrowheads="1"/>
            </p:cNvSpPr>
            <p:nvPr/>
          </p:nvSpPr>
          <p:spPr bwMode="auto">
            <a:xfrm>
              <a:off x="1443" y="1248"/>
              <a:ext cx="1496" cy="2453"/>
            </a:xfrm>
            <a:prstGeom prst="rect">
              <a:avLst/>
            </a:prstGeom>
            <a:gradFill rotWithShape="1">
              <a:gsLst>
                <a:gs pos="0">
                  <a:srgbClr val="0082D1"/>
                </a:gs>
                <a:gs pos="100000">
                  <a:srgbClr val="3C577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79899" name="Rectangle 8"/>
            <p:cNvSpPr>
              <a:spLocks noChangeArrowheads="1"/>
            </p:cNvSpPr>
            <p:nvPr/>
          </p:nvSpPr>
          <p:spPr bwMode="auto">
            <a:xfrm>
              <a:off x="109" y="1247"/>
              <a:ext cx="1346" cy="2453"/>
            </a:xfrm>
            <a:prstGeom prst="rect">
              <a:avLst/>
            </a:prstGeom>
            <a:solidFill>
              <a:srgbClr val="0082D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5306" tIns="32653" rIns="65306" bIns="32653"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endParaRPr lang="en-US" altLang="en-US" sz="1000" dirty="0">
                <a:cs typeface="Arial" charset="0"/>
              </a:endParaRPr>
            </a:p>
          </p:txBody>
        </p:sp>
        <p:sp>
          <p:nvSpPr>
            <p:cNvPr id="8" name="Text Box 9">
              <a:extLst>
                <a:ext uri="{FF2B5EF4-FFF2-40B4-BE49-F238E27FC236}">
                  <a16:creationId xmlns:a16="http://schemas.microsoft.com/office/drawing/2014/main" id="{847FC42F-AF29-41CF-9204-AA1E29C77A39}"/>
                </a:ext>
              </a:extLst>
            </p:cNvPr>
            <p:cNvSpPr txBox="1">
              <a:spLocks noChangeArrowheads="1"/>
            </p:cNvSpPr>
            <p:nvPr/>
          </p:nvSpPr>
          <p:spPr bwMode="auto">
            <a:xfrm>
              <a:off x="384" y="1296"/>
              <a:ext cx="1563" cy="194"/>
            </a:xfrm>
            <a:prstGeom prst="rect">
              <a:avLst/>
            </a:prstGeom>
            <a:noFill/>
            <a:ln w="9525">
              <a:noFill/>
              <a:miter lim="800000"/>
              <a:headEnd/>
              <a:tailEnd/>
            </a:ln>
          </p:spPr>
          <p:txBody>
            <a:bodyPr lIns="91429" tIns="45715" rIns="91429" bIns="45715">
              <a:spAutoFit/>
            </a:bodyPr>
            <a:lstStyle/>
            <a:p>
              <a:pPr algn="ctr">
                <a:buFont typeface="ZapfDingbats BT" pitchFamily="2" charset="2"/>
                <a:buNone/>
                <a:defRPr/>
              </a:pPr>
              <a:r>
                <a:rPr lang="en-GB" sz="1400" b="1" dirty="0">
                  <a:solidFill>
                    <a:schemeClr val="bg1"/>
                  </a:solidFill>
                  <a:cs typeface="Arial" charset="0"/>
                </a:rPr>
                <a:t>Business Winning Phases</a:t>
              </a:r>
            </a:p>
          </p:txBody>
        </p:sp>
        <p:sp>
          <p:nvSpPr>
            <p:cNvPr id="9" name="Text Box 10">
              <a:extLst>
                <a:ext uri="{FF2B5EF4-FFF2-40B4-BE49-F238E27FC236}">
                  <a16:creationId xmlns:a16="http://schemas.microsoft.com/office/drawing/2014/main" id="{47A23C6C-D4A4-49C4-968C-BAEF412E13C8}"/>
                </a:ext>
              </a:extLst>
            </p:cNvPr>
            <p:cNvSpPr txBox="1">
              <a:spLocks noChangeArrowheads="1"/>
            </p:cNvSpPr>
            <p:nvPr/>
          </p:nvSpPr>
          <p:spPr bwMode="auto">
            <a:xfrm>
              <a:off x="2620" y="1281"/>
              <a:ext cx="2452" cy="194"/>
            </a:xfrm>
            <a:prstGeom prst="rect">
              <a:avLst/>
            </a:prstGeom>
            <a:noFill/>
            <a:ln w="9525">
              <a:noFill/>
              <a:miter lim="800000"/>
              <a:headEnd/>
              <a:tailEnd/>
            </a:ln>
          </p:spPr>
          <p:txBody>
            <a:bodyPr lIns="91429" tIns="45715" rIns="91429" bIns="45715">
              <a:spAutoFit/>
            </a:bodyPr>
            <a:lstStyle/>
            <a:p>
              <a:pPr algn="ctr">
                <a:buFont typeface="ZapfDingbats BT" pitchFamily="2" charset="2"/>
                <a:buNone/>
                <a:defRPr/>
              </a:pPr>
              <a:r>
                <a:rPr lang="en-GB" sz="1400" b="1" dirty="0">
                  <a:solidFill>
                    <a:schemeClr val="bg1"/>
                  </a:solidFill>
                  <a:cs typeface="Arial" charset="0"/>
                </a:rPr>
                <a:t>Contract Execution Phases</a:t>
              </a:r>
            </a:p>
          </p:txBody>
        </p:sp>
        <p:grpSp>
          <p:nvGrpSpPr>
            <p:cNvPr id="79902" name="Group 11"/>
            <p:cNvGrpSpPr>
              <a:grpSpLocks/>
            </p:cNvGrpSpPr>
            <p:nvPr/>
          </p:nvGrpSpPr>
          <p:grpSpPr bwMode="auto">
            <a:xfrm>
              <a:off x="204" y="1935"/>
              <a:ext cx="5346" cy="945"/>
              <a:chOff x="204" y="1935"/>
              <a:chExt cx="5346" cy="945"/>
            </a:xfrm>
          </p:grpSpPr>
          <p:sp>
            <p:nvSpPr>
              <p:cNvPr id="79903" name="Text Box 12"/>
              <p:cNvSpPr txBox="1">
                <a:spLocks noChangeArrowheads="1"/>
              </p:cNvSpPr>
              <p:nvPr/>
            </p:nvSpPr>
            <p:spPr bwMode="auto">
              <a:xfrm rot="16200000" flipH="1">
                <a:off x="6" y="2134"/>
                <a:ext cx="609" cy="213"/>
              </a:xfrm>
              <a:prstGeom prst="rect">
                <a:avLst/>
              </a:prstGeom>
              <a:solidFill>
                <a:srgbClr val="ADAA85"/>
              </a:solidFill>
              <a:ln w="9525">
                <a:solidFill>
                  <a:schemeClr val="tx1"/>
                </a:solidFill>
                <a:miter lim="800000"/>
                <a:headEnd/>
                <a:tailEnd/>
              </a:ln>
            </p:spPr>
            <p:txBody>
              <a:bodyPr lIns="91429" tIns="45715" rIns="91429" bIns="4571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endParaRPr lang="en-GB" altLang="en-US" sz="1000" dirty="0">
                  <a:solidFill>
                    <a:schemeClr val="bg1"/>
                  </a:solidFill>
                  <a:cs typeface="Arial" charset="0"/>
                </a:endParaRPr>
              </a:p>
              <a:p>
                <a:pPr algn="ctr">
                  <a:buFont typeface="ZapfDingbats BT" pitchFamily="2" charset="2"/>
                  <a:buNone/>
                </a:pPr>
                <a:r>
                  <a:rPr lang="en-GB" altLang="en-US" sz="1000" dirty="0">
                    <a:cs typeface="Arial" charset="0"/>
                  </a:rPr>
                  <a:t>Opportunity Development</a:t>
                </a:r>
              </a:p>
              <a:p>
                <a:pPr algn="ctr">
                  <a:buFont typeface="ZapfDingbats BT" pitchFamily="2" charset="2"/>
                  <a:buNone/>
                </a:pPr>
                <a:endParaRPr lang="en-GB" altLang="en-US" sz="1000" dirty="0">
                  <a:solidFill>
                    <a:schemeClr val="bg1"/>
                  </a:solidFill>
                  <a:cs typeface="Arial" charset="0"/>
                </a:endParaRPr>
              </a:p>
            </p:txBody>
          </p:sp>
          <p:sp>
            <p:nvSpPr>
              <p:cNvPr id="79904" name="Rectangle 13"/>
              <p:cNvSpPr>
                <a:spLocks noChangeArrowheads="1"/>
              </p:cNvSpPr>
              <p:nvPr/>
            </p:nvSpPr>
            <p:spPr bwMode="auto">
              <a:xfrm>
                <a:off x="2614" y="1936"/>
                <a:ext cx="4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Detailed </a:t>
                </a:r>
              </a:p>
              <a:p>
                <a:pPr algn="ctr">
                  <a:buFont typeface="ZapfDingbats BT" pitchFamily="2" charset="2"/>
                  <a:buNone/>
                </a:pPr>
                <a:r>
                  <a:rPr lang="en-GB" altLang="en-US" sz="1000" dirty="0">
                    <a:solidFill>
                      <a:srgbClr val="000000"/>
                    </a:solidFill>
                    <a:cs typeface="Arial" charset="0"/>
                  </a:rPr>
                  <a:t>System </a:t>
                </a:r>
              </a:p>
              <a:p>
                <a:pPr algn="ctr">
                  <a:buFont typeface="ZapfDingbats BT" pitchFamily="2" charset="2"/>
                  <a:buNone/>
                </a:pPr>
                <a:r>
                  <a:rPr lang="en-GB" altLang="en-US" sz="1000" dirty="0">
                    <a:solidFill>
                      <a:srgbClr val="000000"/>
                    </a:solidFill>
                    <a:cs typeface="Arial" charset="0"/>
                  </a:rPr>
                  <a:t>Design</a:t>
                </a:r>
              </a:p>
            </p:txBody>
          </p:sp>
          <p:sp>
            <p:nvSpPr>
              <p:cNvPr id="79905" name="Rectangle 14"/>
              <p:cNvSpPr>
                <a:spLocks noChangeArrowheads="1"/>
              </p:cNvSpPr>
              <p:nvPr/>
            </p:nvSpPr>
            <p:spPr bwMode="auto">
              <a:xfrm>
                <a:off x="3059" y="1936"/>
                <a:ext cx="532"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Development</a:t>
                </a:r>
              </a:p>
              <a:p>
                <a:pPr algn="ctr">
                  <a:buFont typeface="ZapfDingbats BT" pitchFamily="2" charset="2"/>
                  <a:buNone/>
                </a:pPr>
                <a:r>
                  <a:rPr lang="en-GB" altLang="en-US" sz="1000" dirty="0">
                    <a:solidFill>
                      <a:srgbClr val="000000"/>
                    </a:solidFill>
                    <a:cs typeface="Arial" charset="0"/>
                  </a:rPr>
                  <a:t>&amp;</a:t>
                </a:r>
                <a:r>
                  <a:rPr lang="en-GB" altLang="en-US" sz="1000" dirty="0">
                    <a:solidFill>
                      <a:schemeClr val="bg1"/>
                    </a:solidFill>
                    <a:cs typeface="Arial" charset="0"/>
                  </a:rPr>
                  <a:t> </a:t>
                </a:r>
                <a:r>
                  <a:rPr lang="en-GB" altLang="en-US" sz="1000" dirty="0">
                    <a:solidFill>
                      <a:srgbClr val="000000"/>
                    </a:solidFill>
                    <a:cs typeface="Arial" charset="0"/>
                  </a:rPr>
                  <a:t>Integration</a:t>
                </a:r>
              </a:p>
            </p:txBody>
          </p:sp>
          <p:sp>
            <p:nvSpPr>
              <p:cNvPr id="79906" name="Rectangle 15"/>
              <p:cNvSpPr>
                <a:spLocks noChangeArrowheads="1"/>
              </p:cNvSpPr>
              <p:nvPr/>
            </p:nvSpPr>
            <p:spPr bwMode="auto">
              <a:xfrm>
                <a:off x="3982" y="1936"/>
                <a:ext cx="6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Delivery &amp;</a:t>
                </a:r>
                <a:r>
                  <a:rPr lang="en-GB" altLang="en-US" sz="1000" dirty="0">
                    <a:solidFill>
                      <a:schemeClr val="bg1"/>
                    </a:solidFill>
                    <a:cs typeface="Arial" charset="0"/>
                  </a:rPr>
                  <a:t>, </a:t>
                </a:r>
              </a:p>
              <a:p>
                <a:pPr algn="ctr">
                  <a:buFont typeface="ZapfDingbats BT" pitchFamily="2" charset="2"/>
                  <a:buNone/>
                </a:pPr>
                <a:r>
                  <a:rPr lang="en-GB" altLang="en-US" sz="1000" dirty="0">
                    <a:solidFill>
                      <a:srgbClr val="000000"/>
                    </a:solidFill>
                    <a:cs typeface="Arial" charset="0"/>
                  </a:rPr>
                  <a:t>Acceptance</a:t>
                </a:r>
              </a:p>
            </p:txBody>
          </p:sp>
          <p:sp>
            <p:nvSpPr>
              <p:cNvPr id="79907" name="Rectangle 16"/>
              <p:cNvSpPr>
                <a:spLocks noChangeArrowheads="1"/>
              </p:cNvSpPr>
              <p:nvPr/>
            </p:nvSpPr>
            <p:spPr bwMode="auto">
              <a:xfrm>
                <a:off x="4622" y="1936"/>
                <a:ext cx="669"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Support</a:t>
                </a:r>
              </a:p>
              <a:p>
                <a:pPr algn="ctr">
                  <a:buFont typeface="ZapfDingbats BT" pitchFamily="2" charset="2"/>
                  <a:buNone/>
                </a:pPr>
                <a:r>
                  <a:rPr lang="en-GB" altLang="en-US" sz="1000" dirty="0">
                    <a:solidFill>
                      <a:schemeClr val="bg1"/>
                    </a:solidFill>
                    <a:cs typeface="Arial" charset="0"/>
                  </a:rPr>
                  <a:t> </a:t>
                </a:r>
                <a:r>
                  <a:rPr lang="en-GB" altLang="en-US" sz="1000" dirty="0">
                    <a:solidFill>
                      <a:srgbClr val="000000"/>
                    </a:solidFill>
                    <a:cs typeface="Arial" charset="0"/>
                  </a:rPr>
                  <a:t>&amp;</a:t>
                </a:r>
                <a:r>
                  <a:rPr lang="en-GB" altLang="en-US" sz="1000" dirty="0">
                    <a:solidFill>
                      <a:schemeClr val="bg1"/>
                    </a:solidFill>
                    <a:cs typeface="Arial" charset="0"/>
                  </a:rPr>
                  <a:t> </a:t>
                </a:r>
                <a:r>
                  <a:rPr lang="en-GB" altLang="en-US" sz="1000" dirty="0">
                    <a:solidFill>
                      <a:srgbClr val="000000"/>
                    </a:solidFill>
                    <a:cs typeface="Arial" charset="0"/>
                  </a:rPr>
                  <a:t>Servicing</a:t>
                </a:r>
              </a:p>
            </p:txBody>
          </p:sp>
          <p:sp>
            <p:nvSpPr>
              <p:cNvPr id="79908" name="Rectangle 17"/>
              <p:cNvSpPr>
                <a:spLocks noChangeArrowheads="1"/>
              </p:cNvSpPr>
              <p:nvPr/>
            </p:nvSpPr>
            <p:spPr bwMode="auto">
              <a:xfrm>
                <a:off x="759" y="1936"/>
                <a:ext cx="546"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Bid/No Bid</a:t>
                </a:r>
              </a:p>
            </p:txBody>
          </p:sp>
          <p:sp>
            <p:nvSpPr>
              <p:cNvPr id="79909" name="Rectangle 18"/>
              <p:cNvSpPr>
                <a:spLocks noChangeArrowheads="1"/>
              </p:cNvSpPr>
              <p:nvPr/>
            </p:nvSpPr>
            <p:spPr bwMode="auto">
              <a:xfrm rot="-5400000">
                <a:off x="288" y="2065"/>
                <a:ext cx="612" cy="35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Opportunity Qualification</a:t>
                </a:r>
              </a:p>
            </p:txBody>
          </p:sp>
          <p:sp>
            <p:nvSpPr>
              <p:cNvPr id="79910" name="Rectangle 19"/>
              <p:cNvSpPr>
                <a:spLocks noChangeArrowheads="1"/>
              </p:cNvSpPr>
              <p:nvPr/>
            </p:nvSpPr>
            <p:spPr bwMode="auto">
              <a:xfrm rot="-5400000">
                <a:off x="1144" y="2097"/>
                <a:ext cx="610" cy="290"/>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Bid </a:t>
                </a:r>
              </a:p>
            </p:txBody>
          </p:sp>
          <p:sp>
            <p:nvSpPr>
              <p:cNvPr id="79911" name="Rectangle 20"/>
              <p:cNvSpPr>
                <a:spLocks noChangeArrowheads="1"/>
              </p:cNvSpPr>
              <p:nvPr/>
            </p:nvSpPr>
            <p:spPr bwMode="auto">
              <a:xfrm rot="-5400000">
                <a:off x="1871" y="2140"/>
                <a:ext cx="611" cy="20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Project</a:t>
                </a:r>
              </a:p>
              <a:p>
                <a:pPr algn="ctr">
                  <a:buFont typeface="ZapfDingbats BT" pitchFamily="2" charset="2"/>
                  <a:buNone/>
                </a:pPr>
                <a:r>
                  <a:rPr lang="en-GB" altLang="en-US" sz="1000" dirty="0">
                    <a:solidFill>
                      <a:srgbClr val="000000"/>
                    </a:solidFill>
                    <a:cs typeface="Arial" charset="0"/>
                  </a:rPr>
                  <a:t>Mobilisation</a:t>
                </a:r>
              </a:p>
            </p:txBody>
          </p:sp>
          <p:sp>
            <p:nvSpPr>
              <p:cNvPr id="79912" name="Rectangle 21"/>
              <p:cNvSpPr>
                <a:spLocks noChangeArrowheads="1"/>
              </p:cNvSpPr>
              <p:nvPr/>
            </p:nvSpPr>
            <p:spPr bwMode="auto">
              <a:xfrm rot="-5400000">
                <a:off x="5115" y="2112"/>
                <a:ext cx="611" cy="259"/>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Withdrawal</a:t>
                </a:r>
              </a:p>
              <a:p>
                <a:pPr algn="ctr">
                  <a:buFont typeface="ZapfDingbats BT" pitchFamily="2" charset="2"/>
                  <a:buNone/>
                </a:pPr>
                <a:r>
                  <a:rPr lang="en-GB" altLang="en-US" sz="1000" dirty="0">
                    <a:solidFill>
                      <a:srgbClr val="000000"/>
                    </a:solidFill>
                    <a:cs typeface="Arial" charset="0"/>
                  </a:rPr>
                  <a:t>/Disposal</a:t>
                </a:r>
              </a:p>
            </p:txBody>
          </p:sp>
          <p:sp>
            <p:nvSpPr>
              <p:cNvPr id="21" name="Rectangle 22">
                <a:extLst>
                  <a:ext uri="{FF2B5EF4-FFF2-40B4-BE49-F238E27FC236}">
                    <a16:creationId xmlns:a16="http://schemas.microsoft.com/office/drawing/2014/main" id="{A5E0BC51-85D9-45E4-BDB5-C2E382195BDA}"/>
                  </a:ext>
                </a:extLst>
              </p:cNvPr>
              <p:cNvSpPr>
                <a:spLocks noChangeArrowheads="1"/>
              </p:cNvSpPr>
              <p:nvPr/>
            </p:nvSpPr>
            <p:spPr bwMode="auto">
              <a:xfrm>
                <a:off x="1727" y="2552"/>
                <a:ext cx="260" cy="192"/>
              </a:xfrm>
              <a:prstGeom prst="rect">
                <a:avLst/>
              </a:prstGeom>
              <a:noFill/>
              <a:ln w="9525">
                <a:noFill/>
                <a:miter lim="800000"/>
                <a:headEnd/>
                <a:tailEnd/>
              </a:ln>
            </p:spPr>
            <p:txBody>
              <a:bodyPr lIns="90477" tIns="44445" rIns="90477" bIns="44445">
                <a:spAutoFit/>
              </a:bodyPr>
              <a:lstStyle/>
              <a:p>
                <a:pPr algn="ctr">
                  <a:buFont typeface="ZapfDingbats BT" pitchFamily="2" charset="2"/>
                  <a:buNone/>
                  <a:defRPr/>
                </a:pPr>
                <a:r>
                  <a:rPr lang="en-GB" sz="1400" b="1" dirty="0">
                    <a:cs typeface="Arial" charset="0"/>
                  </a:rPr>
                  <a:t>2B</a:t>
                </a:r>
              </a:p>
            </p:txBody>
          </p:sp>
          <p:sp>
            <p:nvSpPr>
              <p:cNvPr id="22" name="Rectangle 23">
                <a:extLst>
                  <a:ext uri="{FF2B5EF4-FFF2-40B4-BE49-F238E27FC236}">
                    <a16:creationId xmlns:a16="http://schemas.microsoft.com/office/drawing/2014/main" id="{CFDAED93-A262-408E-8603-375D4FCF2182}"/>
                  </a:ext>
                </a:extLst>
              </p:cNvPr>
              <p:cNvSpPr>
                <a:spLocks noChangeArrowheads="1"/>
              </p:cNvSpPr>
              <p:nvPr/>
            </p:nvSpPr>
            <p:spPr bwMode="auto">
              <a:xfrm>
                <a:off x="2295" y="2552"/>
                <a:ext cx="263"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3A</a:t>
                </a:r>
              </a:p>
            </p:txBody>
          </p:sp>
          <p:sp>
            <p:nvSpPr>
              <p:cNvPr id="23" name="Rectangle 24">
                <a:extLst>
                  <a:ext uri="{FF2B5EF4-FFF2-40B4-BE49-F238E27FC236}">
                    <a16:creationId xmlns:a16="http://schemas.microsoft.com/office/drawing/2014/main" id="{5314AF9A-EE1B-4799-A8D0-9D66DBF8A52C}"/>
                  </a:ext>
                </a:extLst>
              </p:cNvPr>
              <p:cNvSpPr>
                <a:spLocks noChangeArrowheads="1"/>
              </p:cNvSpPr>
              <p:nvPr/>
            </p:nvSpPr>
            <p:spPr bwMode="auto">
              <a:xfrm>
                <a:off x="3210" y="2552"/>
                <a:ext cx="177"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4</a:t>
                </a:r>
              </a:p>
            </p:txBody>
          </p:sp>
          <p:sp>
            <p:nvSpPr>
              <p:cNvPr id="24" name="Rectangle 25">
                <a:extLst>
                  <a:ext uri="{FF2B5EF4-FFF2-40B4-BE49-F238E27FC236}">
                    <a16:creationId xmlns:a16="http://schemas.microsoft.com/office/drawing/2014/main" id="{1032C581-EAE3-408F-ABFE-C74EAC97A3F8}"/>
                  </a:ext>
                </a:extLst>
              </p:cNvPr>
              <p:cNvSpPr>
                <a:spLocks noChangeArrowheads="1"/>
              </p:cNvSpPr>
              <p:nvPr/>
            </p:nvSpPr>
            <p:spPr bwMode="auto">
              <a:xfrm>
                <a:off x="3695"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5</a:t>
                </a:r>
              </a:p>
            </p:txBody>
          </p:sp>
          <p:sp>
            <p:nvSpPr>
              <p:cNvPr id="25" name="Rectangle 26">
                <a:extLst>
                  <a:ext uri="{FF2B5EF4-FFF2-40B4-BE49-F238E27FC236}">
                    <a16:creationId xmlns:a16="http://schemas.microsoft.com/office/drawing/2014/main" id="{138B2AFF-1463-4947-909F-DA2F98179CA2}"/>
                  </a:ext>
                </a:extLst>
              </p:cNvPr>
              <p:cNvSpPr>
                <a:spLocks noChangeArrowheads="1"/>
              </p:cNvSpPr>
              <p:nvPr/>
            </p:nvSpPr>
            <p:spPr bwMode="auto">
              <a:xfrm>
                <a:off x="4181"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6</a:t>
                </a:r>
              </a:p>
            </p:txBody>
          </p:sp>
          <p:sp>
            <p:nvSpPr>
              <p:cNvPr id="26" name="Rectangle 27">
                <a:extLst>
                  <a:ext uri="{FF2B5EF4-FFF2-40B4-BE49-F238E27FC236}">
                    <a16:creationId xmlns:a16="http://schemas.microsoft.com/office/drawing/2014/main" id="{17620046-94DC-43DA-A3D6-71F965860715}"/>
                  </a:ext>
                </a:extLst>
              </p:cNvPr>
              <p:cNvSpPr>
                <a:spLocks noChangeArrowheads="1"/>
              </p:cNvSpPr>
              <p:nvPr/>
            </p:nvSpPr>
            <p:spPr bwMode="auto">
              <a:xfrm>
                <a:off x="5349"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8</a:t>
                </a:r>
              </a:p>
            </p:txBody>
          </p:sp>
          <p:sp>
            <p:nvSpPr>
              <p:cNvPr id="27" name="Rectangle 28">
                <a:extLst>
                  <a:ext uri="{FF2B5EF4-FFF2-40B4-BE49-F238E27FC236}">
                    <a16:creationId xmlns:a16="http://schemas.microsoft.com/office/drawing/2014/main" id="{ED81B943-22E0-41BC-AED1-61143395C1B8}"/>
                  </a:ext>
                </a:extLst>
              </p:cNvPr>
              <p:cNvSpPr>
                <a:spLocks noChangeArrowheads="1"/>
              </p:cNvSpPr>
              <p:nvPr/>
            </p:nvSpPr>
            <p:spPr bwMode="auto">
              <a:xfrm>
                <a:off x="2693" y="2552"/>
                <a:ext cx="244"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3B</a:t>
                </a:r>
              </a:p>
            </p:txBody>
          </p:sp>
          <p:sp>
            <p:nvSpPr>
              <p:cNvPr id="28" name="Rectangle 29">
                <a:extLst>
                  <a:ext uri="{FF2B5EF4-FFF2-40B4-BE49-F238E27FC236}">
                    <a16:creationId xmlns:a16="http://schemas.microsoft.com/office/drawing/2014/main" id="{722EE4DF-8365-49C1-9803-17EC12DCAF8D}"/>
                  </a:ext>
                </a:extLst>
              </p:cNvPr>
              <p:cNvSpPr>
                <a:spLocks noChangeArrowheads="1"/>
              </p:cNvSpPr>
              <p:nvPr/>
            </p:nvSpPr>
            <p:spPr bwMode="auto">
              <a:xfrm>
                <a:off x="453" y="2552"/>
                <a:ext cx="263"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1A</a:t>
                </a:r>
              </a:p>
            </p:txBody>
          </p:sp>
          <p:sp>
            <p:nvSpPr>
              <p:cNvPr id="79921" name="Rectangle 30"/>
              <p:cNvSpPr>
                <a:spLocks noChangeArrowheads="1"/>
              </p:cNvSpPr>
              <p:nvPr/>
            </p:nvSpPr>
            <p:spPr bwMode="auto">
              <a:xfrm>
                <a:off x="869"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400" b="1" dirty="0">
                    <a:cs typeface="Arial" charset="0"/>
                  </a:rPr>
                  <a:t>1B</a:t>
                </a:r>
              </a:p>
            </p:txBody>
          </p:sp>
          <p:sp>
            <p:nvSpPr>
              <p:cNvPr id="30" name="Text Box 31">
                <a:extLst>
                  <a:ext uri="{FF2B5EF4-FFF2-40B4-BE49-F238E27FC236}">
                    <a16:creationId xmlns:a16="http://schemas.microsoft.com/office/drawing/2014/main" id="{5FD682C2-6740-4366-BBE6-B89B6D932734}"/>
                  </a:ext>
                </a:extLst>
              </p:cNvPr>
              <p:cNvSpPr txBox="1">
                <a:spLocks noChangeArrowheads="1"/>
              </p:cNvSpPr>
              <p:nvPr/>
            </p:nvSpPr>
            <p:spPr bwMode="auto">
              <a:xfrm>
                <a:off x="237" y="2552"/>
                <a:ext cx="179" cy="194"/>
              </a:xfrm>
              <a:prstGeom prst="rect">
                <a:avLst/>
              </a:prstGeom>
              <a:noFill/>
              <a:ln w="9525">
                <a:noFill/>
                <a:miter lim="800000"/>
                <a:headEnd/>
                <a:tailEnd/>
              </a:ln>
            </p:spPr>
            <p:txBody>
              <a:bodyPr wrap="none" lIns="91429" tIns="45715" rIns="91429" bIns="45715">
                <a:spAutoFit/>
              </a:bodyPr>
              <a:lstStyle/>
              <a:p>
                <a:pPr>
                  <a:buFont typeface="ZapfDingbats BT" pitchFamily="2" charset="2"/>
                  <a:buNone/>
                  <a:defRPr/>
                </a:pPr>
                <a:r>
                  <a:rPr lang="en-GB" sz="1400" b="1" dirty="0">
                    <a:cs typeface="Arial" charset="0"/>
                  </a:rPr>
                  <a:t>0</a:t>
                </a:r>
              </a:p>
            </p:txBody>
          </p:sp>
          <p:sp>
            <p:nvSpPr>
              <p:cNvPr id="31" name="Rectangle 32">
                <a:extLst>
                  <a:ext uri="{FF2B5EF4-FFF2-40B4-BE49-F238E27FC236}">
                    <a16:creationId xmlns:a16="http://schemas.microsoft.com/office/drawing/2014/main" id="{4A2CC912-FCAC-46A8-85EF-ADDDB6ED8C3E}"/>
                  </a:ext>
                </a:extLst>
              </p:cNvPr>
              <p:cNvSpPr>
                <a:spLocks noChangeArrowheads="1"/>
              </p:cNvSpPr>
              <p:nvPr/>
            </p:nvSpPr>
            <p:spPr bwMode="auto">
              <a:xfrm>
                <a:off x="4862"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7</a:t>
                </a:r>
              </a:p>
            </p:txBody>
          </p:sp>
          <p:sp>
            <p:nvSpPr>
              <p:cNvPr id="32" name="Rectangle 33">
                <a:extLst>
                  <a:ext uri="{FF2B5EF4-FFF2-40B4-BE49-F238E27FC236}">
                    <a16:creationId xmlns:a16="http://schemas.microsoft.com/office/drawing/2014/main" id="{41558E31-C2D4-4680-94CA-20DA1ADE86CC}"/>
                  </a:ext>
                </a:extLst>
              </p:cNvPr>
              <p:cNvSpPr>
                <a:spLocks noChangeArrowheads="1"/>
              </p:cNvSpPr>
              <p:nvPr/>
            </p:nvSpPr>
            <p:spPr bwMode="auto">
              <a:xfrm>
                <a:off x="2037" y="2552"/>
                <a:ext cx="262" cy="328"/>
              </a:xfrm>
              <a:prstGeom prst="rect">
                <a:avLst/>
              </a:prstGeom>
              <a:noFill/>
              <a:ln w="9525">
                <a:noFill/>
                <a:miter lim="800000"/>
                <a:headEnd/>
                <a:tailEnd/>
              </a:ln>
            </p:spPr>
            <p:txBody>
              <a:bodyPr lIns="90477" tIns="44445" rIns="90477" bIns="44445">
                <a:spAutoFit/>
              </a:bodyPr>
              <a:lstStyle/>
              <a:p>
                <a:pPr algn="ctr">
                  <a:buFont typeface="ZapfDingbats BT" pitchFamily="2" charset="2"/>
                  <a:buNone/>
                  <a:defRPr/>
                </a:pPr>
                <a:r>
                  <a:rPr lang="en-GB" sz="1400" b="1" dirty="0">
                    <a:cs typeface="Arial" charset="0"/>
                  </a:rPr>
                  <a:t>2C</a:t>
                </a:r>
              </a:p>
            </p:txBody>
          </p:sp>
          <p:sp>
            <p:nvSpPr>
              <p:cNvPr id="33" name="Rectangle 34">
                <a:extLst>
                  <a:ext uri="{FF2B5EF4-FFF2-40B4-BE49-F238E27FC236}">
                    <a16:creationId xmlns:a16="http://schemas.microsoft.com/office/drawing/2014/main" id="{DFE46BBE-3BB5-4760-9379-11977C4F93D8}"/>
                  </a:ext>
                </a:extLst>
              </p:cNvPr>
              <p:cNvSpPr>
                <a:spLocks noChangeArrowheads="1"/>
              </p:cNvSpPr>
              <p:nvPr/>
            </p:nvSpPr>
            <p:spPr bwMode="auto">
              <a:xfrm>
                <a:off x="1325" y="2552"/>
                <a:ext cx="262"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2A</a:t>
                </a:r>
              </a:p>
            </p:txBody>
          </p:sp>
          <p:sp>
            <p:nvSpPr>
              <p:cNvPr id="79926" name="Rectangle 35"/>
              <p:cNvSpPr>
                <a:spLocks noChangeArrowheads="1"/>
              </p:cNvSpPr>
              <p:nvPr/>
            </p:nvSpPr>
            <p:spPr bwMode="auto">
              <a:xfrm rot="-5400000">
                <a:off x="1529" y="1998"/>
                <a:ext cx="612" cy="488"/>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Pre-Contract</a:t>
                </a:r>
              </a:p>
              <a:p>
                <a:pPr algn="ctr">
                  <a:buFont typeface="ZapfDingbats BT" pitchFamily="2" charset="2"/>
                  <a:buNone/>
                </a:pPr>
                <a:r>
                  <a:rPr lang="en-GB" altLang="en-US" sz="1000" dirty="0">
                    <a:solidFill>
                      <a:srgbClr val="000000"/>
                    </a:solidFill>
                    <a:cs typeface="Arial" charset="0"/>
                  </a:rPr>
                  <a:t>Acceptance</a:t>
                </a:r>
              </a:p>
            </p:txBody>
          </p:sp>
          <p:sp>
            <p:nvSpPr>
              <p:cNvPr id="79927" name="Rectangle 36"/>
              <p:cNvSpPr>
                <a:spLocks noChangeArrowheads="1"/>
              </p:cNvSpPr>
              <p:nvPr/>
            </p:nvSpPr>
            <p:spPr bwMode="auto">
              <a:xfrm rot="-5400000">
                <a:off x="2140" y="2075"/>
                <a:ext cx="611" cy="335"/>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Preliminary</a:t>
                </a:r>
              </a:p>
              <a:p>
                <a:pPr algn="ctr">
                  <a:buFont typeface="ZapfDingbats BT" pitchFamily="2" charset="2"/>
                  <a:buNone/>
                </a:pPr>
                <a:r>
                  <a:rPr lang="en-GB" altLang="en-US" sz="1000" dirty="0">
                    <a:solidFill>
                      <a:srgbClr val="000000"/>
                    </a:solidFill>
                    <a:cs typeface="Arial" charset="0"/>
                  </a:rPr>
                  <a:t>Design</a:t>
                </a:r>
              </a:p>
            </p:txBody>
          </p:sp>
          <p:sp>
            <p:nvSpPr>
              <p:cNvPr id="79928" name="Rectangle 37"/>
              <p:cNvSpPr>
                <a:spLocks noChangeArrowheads="1"/>
              </p:cNvSpPr>
              <p:nvPr/>
            </p:nvSpPr>
            <p:spPr bwMode="auto">
              <a:xfrm rot="-5400000">
                <a:off x="3492" y="2035"/>
                <a:ext cx="613" cy="41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System</a:t>
                </a:r>
              </a:p>
              <a:p>
                <a:pPr algn="ctr">
                  <a:buFont typeface="ZapfDingbats BT" pitchFamily="2" charset="2"/>
                  <a:buNone/>
                </a:pPr>
                <a:r>
                  <a:rPr lang="en-GB" altLang="en-US" sz="1000" dirty="0">
                    <a:solidFill>
                      <a:srgbClr val="000000"/>
                    </a:solidFill>
                    <a:cs typeface="Arial" charset="0"/>
                  </a:rPr>
                  <a:t>Qualification</a:t>
                </a:r>
              </a:p>
            </p:txBody>
          </p:sp>
        </p:grpSp>
      </p:grpSp>
      <p:grpSp>
        <p:nvGrpSpPr>
          <p:cNvPr id="37" name="Group 38"/>
          <p:cNvGrpSpPr>
            <a:grpSpLocks/>
          </p:cNvGrpSpPr>
          <p:nvPr/>
        </p:nvGrpSpPr>
        <p:grpSpPr bwMode="auto">
          <a:xfrm>
            <a:off x="1920876" y="1804988"/>
            <a:ext cx="2881313" cy="512762"/>
            <a:chOff x="229" y="1570"/>
            <a:chExt cx="1815" cy="323"/>
          </a:xfrm>
        </p:grpSpPr>
        <p:sp>
          <p:nvSpPr>
            <p:cNvPr id="79895" name="Oval 39"/>
            <p:cNvSpPr>
              <a:spLocks noChangeArrowheads="1"/>
            </p:cNvSpPr>
            <p:nvPr/>
          </p:nvSpPr>
          <p:spPr bwMode="auto">
            <a:xfrm>
              <a:off x="229" y="1570"/>
              <a:ext cx="1815" cy="323"/>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39" name="Rectangle 40">
              <a:extLst>
                <a:ext uri="{FF2B5EF4-FFF2-40B4-BE49-F238E27FC236}">
                  <a16:creationId xmlns:a16="http://schemas.microsoft.com/office/drawing/2014/main" id="{4AAEBCEF-20DD-439E-97E4-C8B57E4762B1}"/>
                </a:ext>
              </a:extLst>
            </p:cNvPr>
            <p:cNvSpPr>
              <a:spLocks noChangeArrowheads="1"/>
            </p:cNvSpPr>
            <p:nvPr/>
          </p:nvSpPr>
          <p:spPr bwMode="auto">
            <a:xfrm>
              <a:off x="323" y="1651"/>
              <a:ext cx="1634" cy="192"/>
            </a:xfrm>
            <a:prstGeom prst="rect">
              <a:avLst/>
            </a:prstGeom>
            <a:noFill/>
            <a:ln w="9525">
              <a:noFill/>
              <a:miter lim="800000"/>
              <a:headEnd/>
              <a:tailEnd/>
            </a:ln>
          </p:spPr>
          <p:txBody>
            <a:bodyPr lIns="90477" tIns="44445" rIns="90477" bIns="44445">
              <a:spAutoFit/>
            </a:bodyPr>
            <a:lstStyle/>
            <a:p>
              <a:pPr>
                <a:buFont typeface="ZapfDingbats BT" pitchFamily="2" charset="2"/>
                <a:buNone/>
                <a:defRPr/>
              </a:pPr>
              <a:r>
                <a:rPr lang="en-GB" sz="1400" b="1" dirty="0">
                  <a:solidFill>
                    <a:schemeClr val="bg1"/>
                  </a:solidFill>
                  <a:cs typeface="Arial" charset="0"/>
                </a:rPr>
                <a:t>Regular Bid Status Reviews</a:t>
              </a:r>
            </a:p>
          </p:txBody>
        </p:sp>
      </p:grpSp>
      <p:grpSp>
        <p:nvGrpSpPr>
          <p:cNvPr id="40" name="Group 41"/>
          <p:cNvGrpSpPr>
            <a:grpSpLocks/>
          </p:cNvGrpSpPr>
          <p:nvPr/>
        </p:nvGrpSpPr>
        <p:grpSpPr bwMode="auto">
          <a:xfrm>
            <a:off x="4802188" y="1797050"/>
            <a:ext cx="5554662" cy="514350"/>
            <a:chOff x="2044" y="1565"/>
            <a:chExt cx="3499" cy="324"/>
          </a:xfrm>
        </p:grpSpPr>
        <p:sp>
          <p:nvSpPr>
            <p:cNvPr id="79893" name="Oval 42"/>
            <p:cNvSpPr>
              <a:spLocks noChangeArrowheads="1"/>
            </p:cNvSpPr>
            <p:nvPr/>
          </p:nvSpPr>
          <p:spPr bwMode="auto">
            <a:xfrm>
              <a:off x="2044" y="1565"/>
              <a:ext cx="3499" cy="324"/>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42" name="Rectangle 43">
              <a:extLst>
                <a:ext uri="{FF2B5EF4-FFF2-40B4-BE49-F238E27FC236}">
                  <a16:creationId xmlns:a16="http://schemas.microsoft.com/office/drawing/2014/main" id="{38283F2C-B064-4F51-B28F-B0C60F2D773C}"/>
                </a:ext>
              </a:extLst>
            </p:cNvPr>
            <p:cNvSpPr>
              <a:spLocks noChangeArrowheads="1"/>
            </p:cNvSpPr>
            <p:nvPr/>
          </p:nvSpPr>
          <p:spPr bwMode="auto">
            <a:xfrm>
              <a:off x="3003" y="1622"/>
              <a:ext cx="1626" cy="192"/>
            </a:xfrm>
            <a:prstGeom prst="rect">
              <a:avLst/>
            </a:prstGeom>
            <a:noFill/>
            <a:ln w="9525">
              <a:noFill/>
              <a:miter lim="800000"/>
              <a:headEnd/>
              <a:tailEnd/>
            </a:ln>
          </p:spPr>
          <p:txBody>
            <a:bodyPr lIns="90477" tIns="44445" rIns="90477" bIns="44445">
              <a:spAutoFit/>
            </a:bodyPr>
            <a:lstStyle/>
            <a:p>
              <a:pPr>
                <a:buFont typeface="ZapfDingbats BT" pitchFamily="2" charset="2"/>
                <a:buNone/>
                <a:defRPr/>
              </a:pPr>
              <a:r>
                <a:rPr lang="en-GB" sz="1400" b="1" dirty="0">
                  <a:solidFill>
                    <a:schemeClr val="bg1"/>
                  </a:solidFill>
                  <a:cs typeface="Arial" charset="0"/>
                </a:rPr>
                <a:t>Regular Contract Reviews</a:t>
              </a:r>
            </a:p>
          </p:txBody>
        </p:sp>
      </p:grpSp>
      <p:grpSp>
        <p:nvGrpSpPr>
          <p:cNvPr id="43" name="Group 44"/>
          <p:cNvGrpSpPr>
            <a:grpSpLocks/>
          </p:cNvGrpSpPr>
          <p:nvPr/>
        </p:nvGrpSpPr>
        <p:grpSpPr bwMode="auto">
          <a:xfrm>
            <a:off x="1936751" y="3671888"/>
            <a:ext cx="8467725" cy="514350"/>
            <a:chOff x="262" y="2765"/>
            <a:chExt cx="5334" cy="324"/>
          </a:xfrm>
        </p:grpSpPr>
        <p:sp>
          <p:nvSpPr>
            <p:cNvPr id="79891" name="Oval 45"/>
            <p:cNvSpPr>
              <a:spLocks noChangeArrowheads="1"/>
            </p:cNvSpPr>
            <p:nvPr/>
          </p:nvSpPr>
          <p:spPr bwMode="auto">
            <a:xfrm>
              <a:off x="262" y="2765"/>
              <a:ext cx="5334" cy="324"/>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45" name="Rectangle 46">
              <a:extLst>
                <a:ext uri="{FF2B5EF4-FFF2-40B4-BE49-F238E27FC236}">
                  <a16:creationId xmlns:a16="http://schemas.microsoft.com/office/drawing/2014/main" id="{5AF06918-5465-4D2D-B86C-8CD8FF96B31C}"/>
                </a:ext>
              </a:extLst>
            </p:cNvPr>
            <p:cNvSpPr>
              <a:spLocks noChangeArrowheads="1"/>
            </p:cNvSpPr>
            <p:nvPr/>
          </p:nvSpPr>
          <p:spPr bwMode="auto">
            <a:xfrm>
              <a:off x="2372" y="2840"/>
              <a:ext cx="930" cy="192"/>
            </a:xfrm>
            <a:prstGeom prst="rect">
              <a:avLst/>
            </a:prstGeom>
            <a:noFill/>
            <a:ln w="9525">
              <a:noFill/>
              <a:miter lim="800000"/>
              <a:headEnd/>
              <a:tailEnd/>
            </a:ln>
          </p:spPr>
          <p:txBody>
            <a:bodyPr wrap="none" lIns="90477" tIns="44445" rIns="90477" bIns="44445" anchor="ctr">
              <a:spAutoFit/>
            </a:bodyPr>
            <a:lstStyle/>
            <a:p>
              <a:pPr algn="ctr">
                <a:buFont typeface="ZapfDingbats BT" pitchFamily="2" charset="2"/>
                <a:buNone/>
                <a:defRPr/>
              </a:pPr>
              <a:r>
                <a:rPr lang="en-GB" sz="1400" b="1" dirty="0">
                  <a:solidFill>
                    <a:srgbClr val="FF0000"/>
                  </a:solidFill>
                  <a:cs typeface="Arial" charset="0"/>
                </a:rPr>
                <a:t>Phase Reviews</a:t>
              </a:r>
            </a:p>
          </p:txBody>
        </p:sp>
      </p:grpSp>
      <p:grpSp>
        <p:nvGrpSpPr>
          <p:cNvPr id="46" name="Group 47"/>
          <p:cNvGrpSpPr>
            <a:grpSpLocks/>
          </p:cNvGrpSpPr>
          <p:nvPr/>
        </p:nvGrpSpPr>
        <p:grpSpPr bwMode="auto">
          <a:xfrm>
            <a:off x="1976438" y="4292600"/>
            <a:ext cx="8464550" cy="514350"/>
            <a:chOff x="264" y="3203"/>
            <a:chExt cx="5332" cy="324"/>
          </a:xfrm>
        </p:grpSpPr>
        <p:sp>
          <p:nvSpPr>
            <p:cNvPr id="79889" name="Oval 48"/>
            <p:cNvSpPr>
              <a:spLocks noChangeArrowheads="1"/>
            </p:cNvSpPr>
            <p:nvPr/>
          </p:nvSpPr>
          <p:spPr bwMode="auto">
            <a:xfrm>
              <a:off x="264" y="3203"/>
              <a:ext cx="5332" cy="324"/>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48" name="Rectangle 49">
              <a:extLst>
                <a:ext uri="{FF2B5EF4-FFF2-40B4-BE49-F238E27FC236}">
                  <a16:creationId xmlns:a16="http://schemas.microsoft.com/office/drawing/2014/main" id="{A0AE064E-5F15-4521-AB2F-0C0EB2DD78E2}"/>
                </a:ext>
              </a:extLst>
            </p:cNvPr>
            <p:cNvSpPr>
              <a:spLocks noChangeArrowheads="1"/>
            </p:cNvSpPr>
            <p:nvPr/>
          </p:nvSpPr>
          <p:spPr bwMode="auto">
            <a:xfrm>
              <a:off x="2303" y="3259"/>
              <a:ext cx="1108" cy="192"/>
            </a:xfrm>
            <a:prstGeom prst="rect">
              <a:avLst/>
            </a:prstGeom>
            <a:noFill/>
            <a:ln w="9525">
              <a:noFill/>
              <a:miter lim="800000"/>
              <a:headEnd/>
              <a:tailEnd/>
            </a:ln>
          </p:spPr>
          <p:txBody>
            <a:bodyPr lIns="90477" tIns="44445" rIns="90477" bIns="44445" anchor="ctr">
              <a:spAutoFit/>
            </a:bodyPr>
            <a:lstStyle/>
            <a:p>
              <a:pPr algn="ctr">
                <a:buFont typeface="ZapfDingbats BT" pitchFamily="2" charset="2"/>
                <a:buNone/>
                <a:defRPr/>
              </a:pPr>
              <a:r>
                <a:rPr lang="en-GB" sz="1400" b="1" dirty="0">
                  <a:solidFill>
                    <a:srgbClr val="FF0000"/>
                  </a:solidFill>
                  <a:cs typeface="Arial" charset="0"/>
                </a:rPr>
                <a:t>Design  Reviews</a:t>
              </a:r>
            </a:p>
          </p:txBody>
        </p:sp>
      </p:grpSp>
      <p:grpSp>
        <p:nvGrpSpPr>
          <p:cNvPr id="49" name="Group 50"/>
          <p:cNvGrpSpPr>
            <a:grpSpLocks/>
          </p:cNvGrpSpPr>
          <p:nvPr/>
        </p:nvGrpSpPr>
        <p:grpSpPr bwMode="auto">
          <a:xfrm>
            <a:off x="3770313" y="2157413"/>
            <a:ext cx="577850" cy="2366962"/>
            <a:chOff x="1744" y="1847"/>
            <a:chExt cx="125" cy="1639"/>
          </a:xfrm>
        </p:grpSpPr>
        <p:sp>
          <p:nvSpPr>
            <p:cNvPr id="79887" name="Oval 51"/>
            <p:cNvSpPr>
              <a:spLocks noChangeArrowheads="1"/>
            </p:cNvSpPr>
            <p:nvPr/>
          </p:nvSpPr>
          <p:spPr bwMode="auto">
            <a:xfrm>
              <a:off x="1744" y="1847"/>
              <a:ext cx="125" cy="1639"/>
            </a:xfrm>
            <a:prstGeom prst="ellipse">
              <a:avLst/>
            </a:prstGeom>
            <a:noFill/>
            <a:ln w="38100">
              <a:solidFill>
                <a:schemeClr val="tx1"/>
              </a:solidFill>
              <a:prstDash val="lgDash"/>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51" name="Text Box 52">
              <a:extLst>
                <a:ext uri="{FF2B5EF4-FFF2-40B4-BE49-F238E27FC236}">
                  <a16:creationId xmlns:a16="http://schemas.microsoft.com/office/drawing/2014/main" id="{7F961A5E-0DA3-40A7-8589-A78EBE71970A}"/>
                </a:ext>
              </a:extLst>
            </p:cNvPr>
            <p:cNvSpPr txBox="1">
              <a:spLocks noChangeArrowheads="1"/>
            </p:cNvSpPr>
            <p:nvPr/>
          </p:nvSpPr>
          <p:spPr bwMode="auto">
            <a:xfrm rot="16200000">
              <a:off x="1111" y="2654"/>
              <a:ext cx="1372" cy="94"/>
            </a:xfrm>
            <a:prstGeom prst="rect">
              <a:avLst/>
            </a:prstGeom>
            <a:noFill/>
            <a:ln w="9525">
              <a:noFill/>
              <a:miter lim="800000"/>
              <a:headEnd/>
              <a:tailEnd/>
            </a:ln>
          </p:spPr>
          <p:txBody>
            <a:bodyPr wrap="none" lIns="65306" tIns="32653" rIns="65306" bIns="32653">
              <a:spAutoFit/>
            </a:bodyPr>
            <a:lstStyle/>
            <a:p>
              <a:pPr>
                <a:buFont typeface="ZapfDingbats BT" pitchFamily="2" charset="2"/>
                <a:buNone/>
                <a:defRPr/>
              </a:pPr>
              <a:r>
                <a:rPr lang="en-GB" sz="1200" b="1" dirty="0">
                  <a:solidFill>
                    <a:srgbClr val="FF0000"/>
                  </a:solidFill>
                  <a:cs typeface="Arial" charset="0"/>
                </a:rPr>
                <a:t>Technical Bid Review</a:t>
              </a:r>
            </a:p>
            <a:p>
              <a:pPr>
                <a:buFont typeface="ZapfDingbats BT" pitchFamily="2" charset="2"/>
                <a:buNone/>
                <a:defRPr/>
              </a:pPr>
              <a:r>
                <a:rPr lang="en-GB" sz="1200" b="1" dirty="0">
                  <a:solidFill>
                    <a:srgbClr val="FF0000"/>
                  </a:solidFill>
                  <a:cs typeface="Arial" charset="0"/>
                </a:rPr>
                <a:t>Request for Bid Approval</a:t>
              </a:r>
            </a:p>
          </p:txBody>
        </p:sp>
      </p:grpSp>
      <p:cxnSp>
        <p:nvCxnSpPr>
          <p:cNvPr id="79881" name="Straight Arrow Connector 51"/>
          <p:cNvCxnSpPr>
            <a:cxnSpLocks noChangeShapeType="1"/>
          </p:cNvCxnSpPr>
          <p:nvPr/>
        </p:nvCxnSpPr>
        <p:spPr bwMode="auto">
          <a:xfrm>
            <a:off x="1890713" y="4841875"/>
            <a:ext cx="2970212" cy="26988"/>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79882" name="Text Box 9"/>
          <p:cNvSpPr txBox="1">
            <a:spLocks noChangeArrowheads="1"/>
          </p:cNvSpPr>
          <p:nvPr/>
        </p:nvSpPr>
        <p:spPr bwMode="auto">
          <a:xfrm>
            <a:off x="2154238" y="4872039"/>
            <a:ext cx="2481262" cy="30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19" tIns="45710" rIns="91419" bIns="45710">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400" b="1" dirty="0">
                <a:solidFill>
                  <a:schemeClr val="bg1"/>
                </a:solidFill>
                <a:cs typeface="Arial" charset="0"/>
              </a:rPr>
              <a:t>Capture Stage</a:t>
            </a:r>
          </a:p>
        </p:txBody>
      </p:sp>
      <p:cxnSp>
        <p:nvCxnSpPr>
          <p:cNvPr id="79883" name="Straight Arrow Connector 53"/>
          <p:cNvCxnSpPr>
            <a:cxnSpLocks noChangeShapeType="1"/>
          </p:cNvCxnSpPr>
          <p:nvPr/>
        </p:nvCxnSpPr>
        <p:spPr bwMode="auto">
          <a:xfrm>
            <a:off x="4848226" y="4870451"/>
            <a:ext cx="5516563" cy="28575"/>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55" name="Text Box 9">
            <a:extLst>
              <a:ext uri="{FF2B5EF4-FFF2-40B4-BE49-F238E27FC236}">
                <a16:creationId xmlns:a16="http://schemas.microsoft.com/office/drawing/2014/main" id="{EA211A7D-CD53-4A58-A508-2B6EB19A933C}"/>
              </a:ext>
            </a:extLst>
          </p:cNvPr>
          <p:cNvSpPr txBox="1">
            <a:spLocks noChangeArrowheads="1"/>
          </p:cNvSpPr>
          <p:nvPr/>
        </p:nvSpPr>
        <p:spPr bwMode="auto">
          <a:xfrm>
            <a:off x="6070601" y="4903789"/>
            <a:ext cx="2481263" cy="307975"/>
          </a:xfrm>
          <a:prstGeom prst="rect">
            <a:avLst/>
          </a:prstGeom>
          <a:noFill/>
          <a:ln w="9525">
            <a:noFill/>
            <a:miter lim="800000"/>
            <a:headEnd/>
            <a:tailEnd/>
          </a:ln>
        </p:spPr>
        <p:txBody>
          <a:bodyPr lIns="91419" tIns="45710" rIns="91419" bIns="45710">
            <a:spAutoFit/>
          </a:bodyPr>
          <a:lstStyle/>
          <a:p>
            <a:pPr algn="ctr">
              <a:buFont typeface="ZapfDingbats BT" pitchFamily="2" charset="2"/>
              <a:buNone/>
              <a:defRPr/>
            </a:pPr>
            <a:r>
              <a:rPr lang="en-GB" sz="1400" b="1" dirty="0">
                <a:solidFill>
                  <a:schemeClr val="bg1"/>
                </a:solidFill>
                <a:cs typeface="Arial" charset="0"/>
              </a:rPr>
              <a:t>Delivery Stage</a:t>
            </a:r>
          </a:p>
        </p:txBody>
      </p:sp>
      <p:cxnSp>
        <p:nvCxnSpPr>
          <p:cNvPr id="56" name="Straight Connector 55"/>
          <p:cNvCxnSpPr>
            <a:cxnSpLocks noChangeShapeType="1"/>
          </p:cNvCxnSpPr>
          <p:nvPr/>
        </p:nvCxnSpPr>
        <p:spPr bwMode="auto">
          <a:xfrm flipH="1" flipV="1">
            <a:off x="4033838" y="2378075"/>
            <a:ext cx="4762" cy="979488"/>
          </a:xfrm>
          <a:prstGeom prst="line">
            <a:avLst/>
          </a:prstGeom>
          <a:noFill/>
          <a:ln w="31750" algn="ctr">
            <a:solidFill>
              <a:srgbClr val="FF0000"/>
            </a:solidFill>
            <a:round/>
            <a:headEnd/>
            <a:tailEnd/>
          </a:ln>
          <a:extLst>
            <a:ext uri="{909E8E84-426E-40DD-AFC4-6F175D3DCCD1}">
              <a14:hiddenFill xmlns:a14="http://schemas.microsoft.com/office/drawing/2010/main">
                <a:noFill/>
              </a14:hiddenFill>
            </a:ext>
          </a:extLst>
        </p:spPr>
      </p:cxnSp>
      <p:sp>
        <p:nvSpPr>
          <p:cNvPr id="2" name="TextBox 1">
            <a:extLst>
              <a:ext uri="{FF2B5EF4-FFF2-40B4-BE49-F238E27FC236}">
                <a16:creationId xmlns:a16="http://schemas.microsoft.com/office/drawing/2014/main" id="{091BE1EE-DCC6-49B4-98DA-4444CB54133D}"/>
              </a:ext>
            </a:extLst>
          </p:cNvPr>
          <p:cNvSpPr txBox="1"/>
          <p:nvPr/>
        </p:nvSpPr>
        <p:spPr>
          <a:xfrm>
            <a:off x="1976438" y="5981700"/>
            <a:ext cx="8826455" cy="369332"/>
          </a:xfrm>
          <a:prstGeom prst="rect">
            <a:avLst/>
          </a:prstGeom>
          <a:noFill/>
        </p:spPr>
        <p:txBody>
          <a:bodyPr wrap="none" rtlCol="0">
            <a:spAutoFit/>
          </a:bodyPr>
          <a:lstStyle/>
          <a:p>
            <a:r>
              <a:rPr lang="en-GB" dirty="0"/>
              <a:t>Derived from BAE Systems process, other industries will have similar approaches. </a:t>
            </a:r>
          </a:p>
        </p:txBody>
      </p:sp>
    </p:spTree>
    <p:extLst>
      <p:ext uri="{BB962C8B-B14F-4D97-AF65-F5344CB8AC3E}">
        <p14:creationId xmlns:p14="http://schemas.microsoft.com/office/powerpoint/2010/main" val="6644358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6"/>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74" y="121650"/>
            <a:ext cx="11854125" cy="1000800"/>
          </a:xfrm>
        </p:spPr>
        <p:txBody>
          <a:bodyPr>
            <a:noAutofit/>
          </a:bodyPr>
          <a:lstStyle/>
          <a:p>
            <a:r>
              <a:rPr lang="en-GB" sz="3200" dirty="0"/>
              <a:t>THE ENGINEERING LIFECYCLE AND COMMON ENGINEERING DEVELOPMENT PROCESSES</a:t>
            </a:r>
          </a:p>
        </p:txBody>
      </p:sp>
      <p:sp>
        <p:nvSpPr>
          <p:cNvPr id="4" name="Slide Number Placeholder 3">
            <a:extLst>
              <a:ext uri="{FF2B5EF4-FFF2-40B4-BE49-F238E27FC236}">
                <a16:creationId xmlns:a16="http://schemas.microsoft.com/office/drawing/2014/main" id="{38F05500-54AF-4249-8684-E2CAD1C676B7}"/>
              </a:ext>
            </a:extLst>
          </p:cNvPr>
          <p:cNvSpPr>
            <a:spLocks noGrp="1"/>
          </p:cNvSpPr>
          <p:nvPr>
            <p:ph type="sldNum" sz="quarter" idx="12"/>
          </p:nvPr>
        </p:nvSpPr>
        <p:spPr/>
        <p:txBody>
          <a:bodyPr/>
          <a:lstStyle/>
          <a:p>
            <a:fld id="{455123DE-DF0A-45CF-9929-81DBBDC71DC7}" type="slidenum">
              <a:rPr lang="en-AU" smtClean="0"/>
              <a:pPr/>
              <a:t>36</a:t>
            </a:fld>
            <a:endParaRPr lang="en-AU" dirty="0"/>
          </a:p>
        </p:txBody>
      </p:sp>
      <p:sp>
        <p:nvSpPr>
          <p:cNvPr id="3" name="Content Placeholder 2"/>
          <p:cNvSpPr>
            <a:spLocks noGrp="1"/>
          </p:cNvSpPr>
          <p:nvPr>
            <p:ph type="body" sz="quarter" idx="17"/>
          </p:nvPr>
        </p:nvSpPr>
        <p:spPr>
          <a:xfrm>
            <a:off x="686554" y="1247961"/>
            <a:ext cx="9581395" cy="5124264"/>
          </a:xfrm>
        </p:spPr>
        <p:txBody>
          <a:bodyPr>
            <a:normAutofit fontScale="92500" lnSpcReduction="10000"/>
          </a:bodyPr>
          <a:lstStyle/>
          <a:p>
            <a:r>
              <a:rPr lang="en-GB" sz="2200" dirty="0"/>
              <a:t>Common Engineering Development Processes are established Best Practice processes that are repeated through the Lifecycle in accordance with the Engineering Plan. </a:t>
            </a:r>
          </a:p>
          <a:p>
            <a:endParaRPr lang="en-GB" sz="2200" dirty="0"/>
          </a:p>
          <a:p>
            <a:r>
              <a:rPr lang="en-GB" sz="2200" dirty="0"/>
              <a:t>They will help you to successfully mature the concept through design and development and into a realised Product. </a:t>
            </a:r>
          </a:p>
          <a:p>
            <a:endParaRPr lang="en-GB" sz="1900" dirty="0"/>
          </a:p>
          <a:p>
            <a:pPr lvl="3"/>
            <a:r>
              <a:rPr lang="en-GB" sz="2200" b="1" dirty="0">
                <a:solidFill>
                  <a:schemeClr val="accent2"/>
                </a:solidFill>
              </a:rPr>
              <a:t>Determine and manage requirements</a:t>
            </a:r>
          </a:p>
          <a:p>
            <a:pPr lvl="3"/>
            <a:r>
              <a:rPr lang="en-GB" sz="2200" b="1" dirty="0">
                <a:solidFill>
                  <a:schemeClr val="accent2"/>
                </a:solidFill>
              </a:rPr>
              <a:t>Perform functional analysis</a:t>
            </a:r>
          </a:p>
          <a:p>
            <a:pPr lvl="3"/>
            <a:r>
              <a:rPr lang="en-GB" sz="2200" b="1" dirty="0">
                <a:solidFill>
                  <a:schemeClr val="accent2"/>
                </a:solidFill>
              </a:rPr>
              <a:t>Creating candidate solutions / concepts</a:t>
            </a:r>
          </a:p>
          <a:p>
            <a:pPr lvl="3"/>
            <a:r>
              <a:rPr lang="en-GB" sz="2200" b="1" dirty="0">
                <a:solidFill>
                  <a:schemeClr val="accent2"/>
                </a:solidFill>
              </a:rPr>
              <a:t>Designing systems and specifying subsystems</a:t>
            </a:r>
          </a:p>
          <a:p>
            <a:pPr lvl="3"/>
            <a:r>
              <a:rPr lang="en-GB" sz="2200" b="1" dirty="0">
                <a:solidFill>
                  <a:schemeClr val="accent2"/>
                </a:solidFill>
              </a:rPr>
              <a:t>Performing systems analysis</a:t>
            </a:r>
          </a:p>
          <a:p>
            <a:pPr lvl="3"/>
            <a:r>
              <a:rPr lang="en-GB" sz="2200" b="1" dirty="0">
                <a:solidFill>
                  <a:schemeClr val="accent2"/>
                </a:solidFill>
              </a:rPr>
              <a:t>Build and check the system</a:t>
            </a:r>
          </a:p>
          <a:p>
            <a:pPr lvl="3"/>
            <a:r>
              <a:rPr lang="en-GB" sz="2200" b="1" dirty="0">
                <a:solidFill>
                  <a:schemeClr val="accent2"/>
                </a:solidFill>
              </a:rPr>
              <a:t>Integrating and testing systems</a:t>
            </a:r>
          </a:p>
          <a:p>
            <a:pPr lvl="3"/>
            <a:r>
              <a:rPr lang="en-GB" sz="2200" b="1" dirty="0">
                <a:solidFill>
                  <a:schemeClr val="accent2"/>
                </a:solidFill>
              </a:rPr>
              <a:t>Support higher level test</a:t>
            </a:r>
          </a:p>
          <a:p>
            <a:pPr lvl="3"/>
            <a:r>
              <a:rPr lang="en-GB" sz="2200" b="1" dirty="0">
                <a:solidFill>
                  <a:schemeClr val="accent2"/>
                </a:solidFill>
              </a:rPr>
              <a:t>Securing acceptance and certification</a:t>
            </a:r>
          </a:p>
          <a:p>
            <a:pPr lvl="3"/>
            <a:r>
              <a:rPr lang="en-GB" sz="2200" b="1" dirty="0">
                <a:solidFill>
                  <a:schemeClr val="accent2"/>
                </a:solidFill>
              </a:rPr>
              <a:t>Harmonise implementation</a:t>
            </a:r>
          </a:p>
          <a:p>
            <a:pPr marL="742950" lvl="2" indent="-342900"/>
            <a:endParaRPr lang="en-GB" dirty="0">
              <a:solidFill>
                <a:schemeClr val="bg1"/>
              </a:solidFill>
            </a:endParaRPr>
          </a:p>
          <a:p>
            <a:pPr lvl="1"/>
            <a:endParaRPr lang="en-GB" dirty="0"/>
          </a:p>
        </p:txBody>
      </p:sp>
    </p:spTree>
    <p:extLst>
      <p:ext uri="{BB962C8B-B14F-4D97-AF65-F5344CB8AC3E}">
        <p14:creationId xmlns:p14="http://schemas.microsoft.com/office/powerpoint/2010/main" val="11986607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851" name="Rectangle 3"/>
          <p:cNvSpPr>
            <a:spLocks noChangeArrowheads="1"/>
          </p:cNvSpPr>
          <p:nvPr/>
        </p:nvSpPr>
        <p:spPr bwMode="auto">
          <a:xfrm>
            <a:off x="4200734" y="3369718"/>
            <a:ext cx="1774620" cy="2958057"/>
          </a:xfrm>
          <a:prstGeom prst="rect">
            <a:avLst/>
          </a:prstGeom>
          <a:solidFill>
            <a:srgbClr val="CCFF33">
              <a:alpha val="38039"/>
            </a:srgbClr>
          </a:solidFill>
          <a:ln w="9525">
            <a:noFill/>
            <a:miter lim="800000"/>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35" name="Rectangle 11"/>
          <p:cNvSpPr>
            <a:spLocks noGrp="1" noChangeArrowheads="1"/>
          </p:cNvSpPr>
          <p:nvPr>
            <p:ph type="title"/>
          </p:nvPr>
        </p:nvSpPr>
        <p:spPr>
          <a:xfrm>
            <a:off x="67387" y="134347"/>
            <a:ext cx="10858866" cy="1000800"/>
          </a:xfrm>
          <a:solidFill>
            <a:schemeClr val="bg1"/>
          </a:solidFill>
        </p:spPr>
        <p:txBody>
          <a:bodyPr/>
          <a:lstStyle/>
          <a:p>
            <a:pPr algn="l"/>
            <a:r>
              <a:rPr lang="en-GB" dirty="0"/>
              <a:t>We put our effort in the Wrong place</a:t>
            </a:r>
          </a:p>
        </p:txBody>
      </p:sp>
      <p:sp>
        <p:nvSpPr>
          <p:cNvPr id="12" name="Slide Number Placeholder 11"/>
          <p:cNvSpPr>
            <a:spLocks noGrp="1"/>
          </p:cNvSpPr>
          <p:nvPr>
            <p:ph type="sldNum" sz="quarter" idx="12"/>
          </p:nvPr>
        </p:nvSpPr>
        <p:spPr/>
        <p:txBody>
          <a:bodyPr/>
          <a:lstStyle/>
          <a:p>
            <a:fld id="{88DF2562-BD44-084A-B762-9888F92EA8E5}" type="slidenum">
              <a:rPr lang="en-US" smtClean="0">
                <a:solidFill>
                  <a:srgbClr val="000000"/>
                </a:solidFill>
              </a:rPr>
              <a:pPr/>
              <a:t>37</a:t>
            </a:fld>
            <a:endParaRPr lang="en-US" dirty="0">
              <a:solidFill>
                <a:srgbClr val="000000"/>
              </a:solidFill>
            </a:endParaRPr>
          </a:p>
        </p:txBody>
      </p:sp>
      <p:sp>
        <p:nvSpPr>
          <p:cNvPr id="18436" name="Line 13"/>
          <p:cNvSpPr>
            <a:spLocks noChangeShapeType="1"/>
          </p:cNvSpPr>
          <p:nvPr/>
        </p:nvSpPr>
        <p:spPr bwMode="auto">
          <a:xfrm>
            <a:off x="4210050" y="1041400"/>
            <a:ext cx="0" cy="3435350"/>
          </a:xfrm>
          <a:prstGeom prst="line">
            <a:avLst/>
          </a:prstGeom>
          <a:noFill/>
          <a:ln w="9525">
            <a:solidFill>
              <a:schemeClr val="tx1"/>
            </a:solidFill>
            <a:round/>
            <a:headEnd/>
            <a:tailEnd/>
          </a:ln>
        </p:spPr>
        <p:txBody>
          <a:bodyPr/>
          <a:lstStyle/>
          <a:p>
            <a:pPr fontAlgn="base">
              <a:spcBef>
                <a:spcPct val="0"/>
              </a:spcBef>
              <a:spcAft>
                <a:spcPct val="0"/>
              </a:spcAft>
            </a:pPr>
            <a:endParaRPr lang="en-GB" dirty="0">
              <a:solidFill>
                <a:srgbClr val="000000"/>
              </a:solidFill>
              <a:ea typeface="ＭＳ Ｐゴシック" charset="0"/>
            </a:endParaRPr>
          </a:p>
        </p:txBody>
      </p:sp>
      <p:sp>
        <p:nvSpPr>
          <p:cNvPr id="18437" name="Line 14"/>
          <p:cNvSpPr>
            <a:spLocks noChangeShapeType="1"/>
          </p:cNvSpPr>
          <p:nvPr/>
        </p:nvSpPr>
        <p:spPr bwMode="auto">
          <a:xfrm flipV="1">
            <a:off x="4214813" y="4489450"/>
            <a:ext cx="5345112" cy="0"/>
          </a:xfrm>
          <a:prstGeom prst="line">
            <a:avLst/>
          </a:prstGeom>
          <a:noFill/>
          <a:ln w="9525">
            <a:solidFill>
              <a:schemeClr val="tx1"/>
            </a:solidFill>
            <a:round/>
            <a:headEnd/>
            <a:tailEnd/>
          </a:ln>
        </p:spPr>
        <p:txBody>
          <a:bodyPr/>
          <a:lstStyle/>
          <a:p>
            <a:pPr fontAlgn="base">
              <a:spcBef>
                <a:spcPct val="0"/>
              </a:spcBef>
              <a:spcAft>
                <a:spcPct val="0"/>
              </a:spcAft>
            </a:pPr>
            <a:endParaRPr lang="en-GB" dirty="0">
              <a:solidFill>
                <a:srgbClr val="000000"/>
              </a:solidFill>
              <a:ea typeface="ＭＳ Ｐゴシック" charset="0"/>
            </a:endParaRPr>
          </a:p>
        </p:txBody>
      </p:sp>
      <p:sp>
        <p:nvSpPr>
          <p:cNvPr id="18438" name="Text Box 15"/>
          <p:cNvSpPr txBox="1">
            <a:spLocks noChangeArrowheads="1"/>
          </p:cNvSpPr>
          <p:nvPr/>
        </p:nvSpPr>
        <p:spPr bwMode="auto">
          <a:xfrm>
            <a:off x="3218314" y="1079672"/>
            <a:ext cx="984565" cy="646331"/>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Cost to</a:t>
            </a:r>
          </a:p>
          <a:p>
            <a:pPr fontAlgn="base">
              <a:spcBef>
                <a:spcPct val="0"/>
              </a:spcBef>
              <a:spcAft>
                <a:spcPct val="0"/>
              </a:spcAft>
            </a:pPr>
            <a:r>
              <a:rPr lang="en-GB" dirty="0">
                <a:solidFill>
                  <a:srgbClr val="000000"/>
                </a:solidFill>
                <a:ea typeface="ＭＳ Ｐゴシック" charset="0"/>
              </a:rPr>
              <a:t>Fix  (£)</a:t>
            </a:r>
          </a:p>
        </p:txBody>
      </p:sp>
      <p:sp>
        <p:nvSpPr>
          <p:cNvPr id="18439" name="Arc 16"/>
          <p:cNvSpPr>
            <a:spLocks/>
          </p:cNvSpPr>
          <p:nvPr/>
        </p:nvSpPr>
        <p:spPr bwMode="auto">
          <a:xfrm flipV="1">
            <a:off x="4530725" y="854075"/>
            <a:ext cx="4973638" cy="3409950"/>
          </a:xfrm>
          <a:custGeom>
            <a:avLst/>
            <a:gdLst>
              <a:gd name="T0" fmla="*/ 0 w 21463"/>
              <a:gd name="T1" fmla="*/ 0 h 21600"/>
              <a:gd name="T2" fmla="*/ 2147483647 w 21463"/>
              <a:gd name="T3" fmla="*/ 2147483647 h 21600"/>
              <a:gd name="T4" fmla="*/ 0 w 21463"/>
              <a:gd name="T5" fmla="*/ 2147483647 h 21600"/>
              <a:gd name="T6" fmla="*/ 0 60000 65536"/>
              <a:gd name="T7" fmla="*/ 0 60000 65536"/>
              <a:gd name="T8" fmla="*/ 0 60000 65536"/>
              <a:gd name="T9" fmla="*/ 0 w 21463"/>
              <a:gd name="T10" fmla="*/ 0 h 21600"/>
              <a:gd name="T11" fmla="*/ 21463 w 21463"/>
              <a:gd name="T12" fmla="*/ 21600 h 21600"/>
            </a:gdLst>
            <a:ahLst/>
            <a:cxnLst>
              <a:cxn ang="T6">
                <a:pos x="T0" y="T1"/>
              </a:cxn>
              <a:cxn ang="T7">
                <a:pos x="T2" y="T3"/>
              </a:cxn>
              <a:cxn ang="T8">
                <a:pos x="T4" y="T5"/>
              </a:cxn>
            </a:cxnLst>
            <a:rect l="T9" t="T10" r="T11" b="T12"/>
            <a:pathLst>
              <a:path w="21463" h="21600" fill="none" extrusionOk="0">
                <a:moveTo>
                  <a:pt x="-1" y="0"/>
                </a:moveTo>
                <a:cubicBezTo>
                  <a:pt x="10989" y="0"/>
                  <a:pt x="20227" y="8251"/>
                  <a:pt x="21462" y="19171"/>
                </a:cubicBezTo>
              </a:path>
              <a:path w="21463" h="21600" stroke="0" extrusionOk="0">
                <a:moveTo>
                  <a:pt x="-1" y="0"/>
                </a:moveTo>
                <a:cubicBezTo>
                  <a:pt x="10989" y="0"/>
                  <a:pt x="20227" y="8251"/>
                  <a:pt x="21462" y="19171"/>
                </a:cubicBezTo>
                <a:lnTo>
                  <a:pt x="0" y="21600"/>
                </a:lnTo>
                <a:close/>
              </a:path>
            </a:pathLst>
          </a:custGeom>
          <a:noFill/>
          <a:ln w="38100">
            <a:solidFill>
              <a:srgbClr val="990000"/>
            </a:solidFill>
            <a:round/>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40" name="Text Box 17"/>
          <p:cNvSpPr txBox="1">
            <a:spLocks noChangeArrowheads="1"/>
          </p:cNvSpPr>
          <p:nvPr/>
        </p:nvSpPr>
        <p:spPr bwMode="auto">
          <a:xfrm>
            <a:off x="4124328" y="4594225"/>
            <a:ext cx="1372492" cy="523220"/>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Requirements</a:t>
            </a:r>
          </a:p>
          <a:p>
            <a:pPr fontAlgn="base">
              <a:spcBef>
                <a:spcPct val="0"/>
              </a:spcBef>
              <a:spcAft>
                <a:spcPct val="0"/>
              </a:spcAft>
            </a:pPr>
            <a:r>
              <a:rPr lang="en-GB" sz="1400" dirty="0">
                <a:solidFill>
                  <a:srgbClr val="000000"/>
                </a:solidFill>
                <a:ea typeface="ＭＳ Ｐゴシック" charset="0"/>
              </a:rPr>
              <a:t>Engineering</a:t>
            </a:r>
          </a:p>
        </p:txBody>
      </p:sp>
      <p:sp>
        <p:nvSpPr>
          <p:cNvPr id="18441" name="Text Box 18"/>
          <p:cNvSpPr txBox="1">
            <a:spLocks noChangeArrowheads="1"/>
          </p:cNvSpPr>
          <p:nvPr/>
        </p:nvSpPr>
        <p:spPr bwMode="auto">
          <a:xfrm>
            <a:off x="5558462" y="4697003"/>
            <a:ext cx="768159"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Design</a:t>
            </a:r>
          </a:p>
        </p:txBody>
      </p:sp>
      <p:sp>
        <p:nvSpPr>
          <p:cNvPr id="18442" name="Text Box 19"/>
          <p:cNvSpPr txBox="1">
            <a:spLocks noChangeArrowheads="1"/>
          </p:cNvSpPr>
          <p:nvPr/>
        </p:nvSpPr>
        <p:spPr bwMode="auto">
          <a:xfrm>
            <a:off x="6253539" y="4706280"/>
            <a:ext cx="1380506"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Development</a:t>
            </a:r>
          </a:p>
        </p:txBody>
      </p:sp>
      <p:sp>
        <p:nvSpPr>
          <p:cNvPr id="18443" name="Text Box 20"/>
          <p:cNvSpPr txBox="1">
            <a:spLocks noChangeArrowheads="1"/>
          </p:cNvSpPr>
          <p:nvPr/>
        </p:nvSpPr>
        <p:spPr bwMode="auto">
          <a:xfrm>
            <a:off x="7604762" y="4685891"/>
            <a:ext cx="1132041"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Production</a:t>
            </a:r>
          </a:p>
        </p:txBody>
      </p:sp>
      <p:sp>
        <p:nvSpPr>
          <p:cNvPr id="18444" name="Text Box 21"/>
          <p:cNvSpPr txBox="1">
            <a:spLocks noChangeArrowheads="1"/>
          </p:cNvSpPr>
          <p:nvPr/>
        </p:nvSpPr>
        <p:spPr bwMode="auto">
          <a:xfrm>
            <a:off x="8566776" y="4597400"/>
            <a:ext cx="1026243" cy="523220"/>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Customer</a:t>
            </a:r>
          </a:p>
          <a:p>
            <a:pPr fontAlgn="base">
              <a:spcBef>
                <a:spcPct val="0"/>
              </a:spcBef>
              <a:spcAft>
                <a:spcPct val="0"/>
              </a:spcAft>
            </a:pPr>
            <a:r>
              <a:rPr lang="en-GB" sz="1400" dirty="0">
                <a:solidFill>
                  <a:srgbClr val="000000"/>
                </a:solidFill>
                <a:ea typeface="ＭＳ Ｐゴシック" charset="0"/>
              </a:rPr>
              <a:t>use</a:t>
            </a:r>
          </a:p>
        </p:txBody>
      </p:sp>
      <p:grpSp>
        <p:nvGrpSpPr>
          <p:cNvPr id="13" name="Group 12"/>
          <p:cNvGrpSpPr/>
          <p:nvPr/>
        </p:nvGrpSpPr>
        <p:grpSpPr>
          <a:xfrm>
            <a:off x="7602823" y="1209676"/>
            <a:ext cx="2991212" cy="5142093"/>
            <a:chOff x="6655596" y="1090613"/>
            <a:chExt cx="3240481" cy="5473700"/>
          </a:xfrm>
        </p:grpSpPr>
        <p:sp>
          <p:nvSpPr>
            <p:cNvPr id="18471" name="Rectangle 2"/>
            <p:cNvSpPr>
              <a:spLocks noChangeArrowheads="1"/>
            </p:cNvSpPr>
            <p:nvPr/>
          </p:nvSpPr>
          <p:spPr bwMode="auto">
            <a:xfrm>
              <a:off x="6655596" y="1090613"/>
              <a:ext cx="2046553" cy="5473700"/>
            </a:xfrm>
            <a:prstGeom prst="rect">
              <a:avLst/>
            </a:prstGeom>
            <a:solidFill>
              <a:srgbClr val="CC3300">
                <a:alpha val="38039"/>
              </a:srgbClr>
            </a:solidFill>
            <a:ln w="9525">
              <a:noFill/>
              <a:miter lim="800000"/>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73" name="AutoShape 23"/>
            <p:cNvSpPr>
              <a:spLocks noChangeArrowheads="1"/>
            </p:cNvSpPr>
            <p:nvPr/>
          </p:nvSpPr>
          <p:spPr bwMode="auto">
            <a:xfrm rot="13374099">
              <a:off x="7958347" y="2931888"/>
              <a:ext cx="1271963" cy="668338"/>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11796480 60000 65536"/>
                <a:gd name="T10" fmla="*/ 5898240 60000 65536"/>
                <a:gd name="T11" fmla="*/ 0 60000 65536"/>
                <a:gd name="T12" fmla="*/ 3390 w 21600"/>
                <a:gd name="T13" fmla="*/ 5387 h 21600"/>
                <a:gd name="T14" fmla="*/ 18895 w 21600"/>
                <a:gd name="T15" fmla="*/ 16213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990000"/>
            </a:solidFill>
            <a:ln w="9525">
              <a:solidFill>
                <a:schemeClr val="tx1"/>
              </a:solidFill>
              <a:miter lim="800000"/>
              <a:headEnd/>
              <a:tailEnd/>
            </a:ln>
            <a:scene3d>
              <a:camera prst="orthographicFront"/>
              <a:lightRig rig="threePt" dir="t"/>
            </a:scene3d>
            <a:sp3d>
              <a:bevelT/>
            </a:sp3d>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72" name="Text Box 22"/>
            <p:cNvSpPr txBox="1">
              <a:spLocks noChangeArrowheads="1"/>
            </p:cNvSpPr>
            <p:nvPr/>
          </p:nvSpPr>
          <p:spPr bwMode="auto">
            <a:xfrm>
              <a:off x="8340334" y="3416301"/>
              <a:ext cx="1555743" cy="884587"/>
            </a:xfrm>
            <a:prstGeom prst="rect">
              <a:avLst/>
            </a:prstGeom>
            <a:solidFill>
              <a:srgbClr val="990000"/>
            </a:solidFill>
            <a:ln w="9525">
              <a:noFill/>
              <a:miter lim="800000"/>
              <a:headEnd/>
              <a:tailEnd/>
            </a:ln>
            <a:scene3d>
              <a:camera prst="orthographicFront"/>
              <a:lightRig rig="threePt" dir="t"/>
            </a:scene3d>
            <a:sp3d>
              <a:bevelT/>
            </a:sp3d>
          </p:spPr>
          <p:txBody>
            <a:bodyPr wrap="square">
              <a:spAutoFit/>
            </a:bodyPr>
            <a:lstStyle/>
            <a:p>
              <a:pPr algn="ctr" fontAlgn="base">
                <a:spcBef>
                  <a:spcPct val="0"/>
                </a:spcBef>
                <a:spcAft>
                  <a:spcPct val="0"/>
                </a:spcAft>
              </a:pPr>
              <a:r>
                <a:rPr lang="en-GB" sz="1600" dirty="0">
                  <a:solidFill>
                    <a:srgbClr val="FFFFFF"/>
                  </a:solidFill>
                  <a:ea typeface="ＭＳ Ｐゴシック" charset="0"/>
                </a:rPr>
                <a:t>This is where</a:t>
              </a:r>
            </a:p>
            <a:p>
              <a:pPr algn="ctr" fontAlgn="base">
                <a:spcBef>
                  <a:spcPct val="0"/>
                </a:spcBef>
                <a:spcAft>
                  <a:spcPct val="0"/>
                </a:spcAft>
              </a:pPr>
              <a:r>
                <a:rPr lang="en-GB" sz="1600" dirty="0">
                  <a:solidFill>
                    <a:srgbClr val="FFFFFF"/>
                  </a:solidFill>
                  <a:ea typeface="ＭＳ Ｐゴシック" charset="0"/>
                </a:rPr>
                <a:t>we tend to look</a:t>
              </a:r>
            </a:p>
          </p:txBody>
        </p:sp>
      </p:grpSp>
      <p:sp>
        <p:nvSpPr>
          <p:cNvPr id="718873" name="Text Box 25"/>
          <p:cNvSpPr txBox="1">
            <a:spLocks noChangeArrowheads="1"/>
          </p:cNvSpPr>
          <p:nvPr/>
        </p:nvSpPr>
        <p:spPr bwMode="auto">
          <a:xfrm>
            <a:off x="1885950" y="4033838"/>
            <a:ext cx="1711521" cy="923330"/>
          </a:xfrm>
          <a:prstGeom prst="rect">
            <a:avLst/>
          </a:prstGeom>
          <a:solidFill>
            <a:srgbClr val="008000"/>
          </a:solidFill>
          <a:ln w="9525">
            <a:noFill/>
            <a:miter lim="800000"/>
            <a:headEnd/>
            <a:tailEnd/>
          </a:ln>
          <a:scene3d>
            <a:camera prst="orthographicFront"/>
            <a:lightRig rig="threePt" dir="t"/>
          </a:scene3d>
          <a:sp3d>
            <a:bevelT/>
          </a:sp3d>
        </p:spPr>
        <p:txBody>
          <a:bodyPr wrap="square">
            <a:spAutoFit/>
          </a:bodyPr>
          <a:lstStyle/>
          <a:p>
            <a:pPr algn="ctr" fontAlgn="base">
              <a:spcBef>
                <a:spcPct val="0"/>
              </a:spcBef>
              <a:spcAft>
                <a:spcPct val="0"/>
              </a:spcAft>
            </a:pPr>
            <a:r>
              <a:rPr lang="en-GB" dirty="0">
                <a:solidFill>
                  <a:srgbClr val="FFFFFF"/>
                </a:solidFill>
                <a:ea typeface="ＭＳ Ｐゴシック" charset="0"/>
              </a:rPr>
              <a:t>This is where</a:t>
            </a:r>
          </a:p>
          <a:p>
            <a:pPr algn="ctr" fontAlgn="base">
              <a:spcBef>
                <a:spcPct val="0"/>
              </a:spcBef>
              <a:spcAft>
                <a:spcPct val="0"/>
              </a:spcAft>
            </a:pPr>
            <a:r>
              <a:rPr lang="en-GB" dirty="0">
                <a:solidFill>
                  <a:srgbClr val="FFFFFF"/>
                </a:solidFill>
                <a:ea typeface="ＭＳ Ｐゴシック" charset="0"/>
              </a:rPr>
              <a:t>we should</a:t>
            </a:r>
          </a:p>
          <a:p>
            <a:pPr algn="ctr" fontAlgn="base">
              <a:spcBef>
                <a:spcPct val="0"/>
              </a:spcBef>
              <a:spcAft>
                <a:spcPct val="0"/>
              </a:spcAft>
            </a:pPr>
            <a:r>
              <a:rPr lang="en-GB" dirty="0">
                <a:solidFill>
                  <a:srgbClr val="FFFFFF"/>
                </a:solidFill>
                <a:ea typeface="ＭＳ Ｐゴシック" charset="0"/>
              </a:rPr>
              <a:t>put our effort</a:t>
            </a:r>
          </a:p>
        </p:txBody>
      </p:sp>
      <p:grpSp>
        <p:nvGrpSpPr>
          <p:cNvPr id="3" name="Group 42"/>
          <p:cNvGrpSpPr>
            <a:grpSpLocks/>
          </p:cNvGrpSpPr>
          <p:nvPr/>
        </p:nvGrpSpPr>
        <p:grpSpPr bwMode="auto">
          <a:xfrm>
            <a:off x="8031153" y="4224348"/>
            <a:ext cx="2325684" cy="1477966"/>
            <a:chOff x="4099" y="2661"/>
            <a:chExt cx="1465" cy="931"/>
          </a:xfrm>
        </p:grpSpPr>
        <p:sp>
          <p:nvSpPr>
            <p:cNvPr id="18467" name="Text Box 7"/>
            <p:cNvSpPr txBox="1">
              <a:spLocks noChangeArrowheads="1"/>
            </p:cNvSpPr>
            <p:nvPr/>
          </p:nvSpPr>
          <p:spPr bwMode="auto">
            <a:xfrm>
              <a:off x="4099" y="3398"/>
              <a:ext cx="754" cy="194"/>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Easy to see</a:t>
              </a:r>
            </a:p>
          </p:txBody>
        </p:sp>
        <p:grpSp>
          <p:nvGrpSpPr>
            <p:cNvPr id="4" name="Group 38"/>
            <p:cNvGrpSpPr>
              <a:grpSpLocks/>
            </p:cNvGrpSpPr>
            <p:nvPr/>
          </p:nvGrpSpPr>
          <p:grpSpPr bwMode="auto">
            <a:xfrm>
              <a:off x="4853" y="2661"/>
              <a:ext cx="711" cy="833"/>
              <a:chOff x="4853" y="2661"/>
              <a:chExt cx="711" cy="833"/>
            </a:xfrm>
          </p:grpSpPr>
          <p:cxnSp>
            <p:nvCxnSpPr>
              <p:cNvPr id="18469" name="AutoShape 27"/>
              <p:cNvCxnSpPr>
                <a:cxnSpLocks noChangeShapeType="1"/>
                <a:stCxn id="18472" idx="2"/>
                <a:endCxn id="18467" idx="3"/>
              </p:cNvCxnSpPr>
              <p:nvPr/>
            </p:nvCxnSpPr>
            <p:spPr bwMode="auto">
              <a:xfrm rot="5400000">
                <a:off x="4640" y="2874"/>
                <a:ext cx="833" cy="408"/>
              </a:xfrm>
              <a:prstGeom prst="bentConnector2">
                <a:avLst/>
              </a:prstGeom>
              <a:noFill/>
              <a:ln w="76200">
                <a:solidFill>
                  <a:schemeClr val="tx1"/>
                </a:solidFill>
                <a:miter lim="800000"/>
                <a:headEnd/>
                <a:tailEnd type="triangle" w="med" len="med"/>
              </a:ln>
            </p:spPr>
          </p:cxnSp>
          <p:sp>
            <p:nvSpPr>
              <p:cNvPr id="18470" name="Text Box 28"/>
              <p:cNvSpPr txBox="1">
                <a:spLocks noChangeArrowheads="1"/>
              </p:cNvSpPr>
              <p:nvPr/>
            </p:nvSpPr>
            <p:spPr bwMode="auto">
              <a:xfrm rot="5400000">
                <a:off x="5076" y="3006"/>
                <a:ext cx="743" cy="233"/>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because</a:t>
                </a:r>
              </a:p>
            </p:txBody>
          </p:sp>
        </p:grpSp>
      </p:grpSp>
      <p:grpSp>
        <p:nvGrpSpPr>
          <p:cNvPr id="5" name="Group 43"/>
          <p:cNvGrpSpPr>
            <a:grpSpLocks/>
          </p:cNvGrpSpPr>
          <p:nvPr/>
        </p:nvGrpSpPr>
        <p:grpSpPr bwMode="auto">
          <a:xfrm>
            <a:off x="8033393" y="4226104"/>
            <a:ext cx="2465392" cy="2125663"/>
            <a:chOff x="4100" y="2662"/>
            <a:chExt cx="1553" cy="1339"/>
          </a:xfrm>
        </p:grpSpPr>
        <p:sp>
          <p:nvSpPr>
            <p:cNvPr id="18463" name="Text Box 8"/>
            <p:cNvSpPr txBox="1">
              <a:spLocks noChangeArrowheads="1"/>
            </p:cNvSpPr>
            <p:nvPr/>
          </p:nvSpPr>
          <p:spPr bwMode="auto">
            <a:xfrm>
              <a:off x="4100" y="3671"/>
              <a:ext cx="763" cy="330"/>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Difficult and</a:t>
              </a:r>
            </a:p>
            <a:p>
              <a:pPr fontAlgn="base">
                <a:spcBef>
                  <a:spcPct val="0"/>
                </a:spcBef>
                <a:spcAft>
                  <a:spcPct val="0"/>
                </a:spcAft>
              </a:pPr>
              <a:r>
                <a:rPr lang="en-GB" sz="1400" b="1" dirty="0">
                  <a:solidFill>
                    <a:srgbClr val="000000"/>
                  </a:solidFill>
                  <a:ea typeface="ＭＳ Ｐゴシック" charset="0"/>
                </a:rPr>
                <a:t>costly to fix</a:t>
              </a:r>
            </a:p>
          </p:txBody>
        </p:sp>
        <p:grpSp>
          <p:nvGrpSpPr>
            <p:cNvPr id="6" name="Group 39"/>
            <p:cNvGrpSpPr>
              <a:grpSpLocks/>
            </p:cNvGrpSpPr>
            <p:nvPr/>
          </p:nvGrpSpPr>
          <p:grpSpPr bwMode="auto">
            <a:xfrm>
              <a:off x="4863" y="2662"/>
              <a:ext cx="790" cy="1174"/>
              <a:chOff x="4863" y="2662"/>
              <a:chExt cx="790" cy="1174"/>
            </a:xfrm>
          </p:grpSpPr>
          <p:cxnSp>
            <p:nvCxnSpPr>
              <p:cNvPr id="18465" name="AutoShape 29"/>
              <p:cNvCxnSpPr>
                <a:cxnSpLocks noChangeShapeType="1"/>
                <a:stCxn id="18472" idx="2"/>
                <a:endCxn id="18463" idx="3"/>
              </p:cNvCxnSpPr>
              <p:nvPr/>
            </p:nvCxnSpPr>
            <p:spPr bwMode="auto">
              <a:xfrm rot="5400000">
                <a:off x="4475" y="3050"/>
                <a:ext cx="1174" cy="398"/>
              </a:xfrm>
              <a:prstGeom prst="bentConnector2">
                <a:avLst/>
              </a:prstGeom>
              <a:noFill/>
              <a:ln w="76200">
                <a:solidFill>
                  <a:srgbClr val="990000"/>
                </a:solidFill>
                <a:miter lim="800000"/>
                <a:headEnd/>
                <a:tailEnd type="triangle" w="med" len="med"/>
              </a:ln>
            </p:spPr>
          </p:cxnSp>
          <p:sp>
            <p:nvSpPr>
              <p:cNvPr id="18466" name="Text Box 30"/>
              <p:cNvSpPr txBox="1">
                <a:spLocks noChangeArrowheads="1"/>
              </p:cNvSpPr>
              <p:nvPr/>
            </p:nvSpPr>
            <p:spPr bwMode="auto">
              <a:xfrm>
                <a:off x="5298" y="3568"/>
                <a:ext cx="355" cy="233"/>
              </a:xfrm>
              <a:prstGeom prst="rect">
                <a:avLst/>
              </a:prstGeom>
              <a:noFill/>
              <a:ln w="9525">
                <a:noFill/>
                <a:miter lim="800000"/>
                <a:headEnd/>
                <a:tailEnd/>
              </a:ln>
            </p:spPr>
            <p:txBody>
              <a:bodyPr wrap="none">
                <a:spAutoFit/>
              </a:bodyPr>
              <a:lstStyle/>
              <a:p>
                <a:pPr fontAlgn="base">
                  <a:spcBef>
                    <a:spcPct val="0"/>
                  </a:spcBef>
                  <a:spcAft>
                    <a:spcPct val="0"/>
                  </a:spcAft>
                </a:pPr>
                <a:r>
                  <a:rPr lang="en-GB" b="1" dirty="0">
                    <a:solidFill>
                      <a:srgbClr val="990000"/>
                    </a:solidFill>
                    <a:ea typeface="ＭＳ Ｐゴシック" charset="0"/>
                  </a:rPr>
                  <a:t>BUT</a:t>
                </a:r>
              </a:p>
            </p:txBody>
          </p:sp>
        </p:grpSp>
      </p:grpSp>
      <p:grpSp>
        <p:nvGrpSpPr>
          <p:cNvPr id="8" name="Group 44"/>
          <p:cNvGrpSpPr>
            <a:grpSpLocks/>
          </p:cNvGrpSpPr>
          <p:nvPr/>
        </p:nvGrpSpPr>
        <p:grpSpPr bwMode="auto">
          <a:xfrm>
            <a:off x="2327303" y="4957762"/>
            <a:ext cx="3578235" cy="1441450"/>
            <a:chOff x="506" y="3123"/>
            <a:chExt cx="2254" cy="908"/>
          </a:xfrm>
        </p:grpSpPr>
        <p:sp>
          <p:nvSpPr>
            <p:cNvPr id="18457" name="Text Box 6"/>
            <p:cNvSpPr txBox="1">
              <a:spLocks noChangeArrowheads="1"/>
            </p:cNvSpPr>
            <p:nvPr/>
          </p:nvSpPr>
          <p:spPr bwMode="auto">
            <a:xfrm>
              <a:off x="1858" y="3701"/>
              <a:ext cx="902" cy="330"/>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Easy and </a:t>
              </a:r>
            </a:p>
            <a:p>
              <a:pPr fontAlgn="base">
                <a:spcBef>
                  <a:spcPct val="0"/>
                </a:spcBef>
                <a:spcAft>
                  <a:spcPct val="0"/>
                </a:spcAft>
              </a:pPr>
              <a:r>
                <a:rPr lang="en-GB" sz="1400" b="1" dirty="0">
                  <a:solidFill>
                    <a:srgbClr val="000000"/>
                  </a:solidFill>
                  <a:ea typeface="ＭＳ Ｐゴシック" charset="0"/>
                </a:rPr>
                <a:t>cheaper to fix</a:t>
              </a:r>
            </a:p>
          </p:txBody>
        </p:sp>
        <p:grpSp>
          <p:nvGrpSpPr>
            <p:cNvPr id="9" name="Group 40"/>
            <p:cNvGrpSpPr>
              <a:grpSpLocks/>
            </p:cNvGrpSpPr>
            <p:nvPr/>
          </p:nvGrpSpPr>
          <p:grpSpPr bwMode="auto">
            <a:xfrm>
              <a:off x="506" y="3123"/>
              <a:ext cx="1352" cy="747"/>
              <a:chOff x="506" y="3123"/>
              <a:chExt cx="1352" cy="747"/>
            </a:xfrm>
          </p:grpSpPr>
          <p:cxnSp>
            <p:nvCxnSpPr>
              <p:cNvPr id="18459" name="AutoShape 32"/>
              <p:cNvCxnSpPr>
                <a:cxnSpLocks noChangeShapeType="1"/>
                <a:stCxn id="718873" idx="2"/>
                <a:endCxn id="18457" idx="1"/>
              </p:cNvCxnSpPr>
              <p:nvPr/>
            </p:nvCxnSpPr>
            <p:spPr bwMode="auto">
              <a:xfrm rot="16200000" flipH="1">
                <a:off x="941" y="2949"/>
                <a:ext cx="743" cy="1091"/>
              </a:xfrm>
              <a:prstGeom prst="bentConnector2">
                <a:avLst/>
              </a:prstGeom>
              <a:noFill/>
              <a:ln w="76200">
                <a:solidFill>
                  <a:srgbClr val="008000"/>
                </a:solidFill>
                <a:miter lim="800000"/>
                <a:headEnd/>
                <a:tailEnd type="triangle" w="med" len="med"/>
              </a:ln>
            </p:spPr>
          </p:cxnSp>
          <p:sp>
            <p:nvSpPr>
              <p:cNvPr id="18460" name="Text Box 33"/>
              <p:cNvSpPr txBox="1">
                <a:spLocks noChangeArrowheads="1"/>
              </p:cNvSpPr>
              <p:nvPr/>
            </p:nvSpPr>
            <p:spPr bwMode="auto">
              <a:xfrm rot="5400000">
                <a:off x="251" y="3382"/>
                <a:ext cx="743" cy="233"/>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because</a:t>
                </a:r>
              </a:p>
            </p:txBody>
          </p:sp>
        </p:grpSp>
      </p:grpSp>
      <p:grpSp>
        <p:nvGrpSpPr>
          <p:cNvPr id="10" name="Group 45"/>
          <p:cNvGrpSpPr>
            <a:grpSpLocks/>
          </p:cNvGrpSpPr>
          <p:nvPr/>
        </p:nvGrpSpPr>
        <p:grpSpPr bwMode="auto">
          <a:xfrm>
            <a:off x="2741618" y="4956212"/>
            <a:ext cx="3122612" cy="1057276"/>
            <a:chOff x="767" y="3122"/>
            <a:chExt cx="1967" cy="666"/>
          </a:xfrm>
        </p:grpSpPr>
        <p:sp>
          <p:nvSpPr>
            <p:cNvPr id="18453" name="Text Box 5"/>
            <p:cNvSpPr txBox="1">
              <a:spLocks noChangeArrowheads="1"/>
            </p:cNvSpPr>
            <p:nvPr/>
          </p:nvSpPr>
          <p:spPr bwMode="auto">
            <a:xfrm>
              <a:off x="1855" y="3319"/>
              <a:ext cx="879" cy="302"/>
            </a:xfrm>
            <a:prstGeom prst="rect">
              <a:avLst/>
            </a:prstGeom>
            <a:noFill/>
            <a:ln w="9525">
              <a:noFill/>
              <a:miter lim="800000"/>
              <a:headEnd/>
              <a:tailEnd/>
            </a:ln>
          </p:spPr>
          <p:txBody>
            <a:bodyPr wrap="none">
              <a:spAutoFit/>
            </a:bodyPr>
            <a:lstStyle/>
            <a:p>
              <a:pPr fontAlgn="base">
                <a:lnSpc>
                  <a:spcPct val="90000"/>
                </a:lnSpc>
                <a:spcBef>
                  <a:spcPct val="0"/>
                </a:spcBef>
                <a:spcAft>
                  <a:spcPct val="0"/>
                </a:spcAft>
              </a:pPr>
              <a:r>
                <a:rPr lang="en-GB" sz="1400" b="1" dirty="0">
                  <a:solidFill>
                    <a:srgbClr val="000000"/>
                  </a:solidFill>
                  <a:ea typeface="ＭＳ Ｐゴシック" charset="0"/>
                </a:rPr>
                <a:t>Difficult to see</a:t>
              </a:r>
            </a:p>
            <a:p>
              <a:pPr fontAlgn="base">
                <a:lnSpc>
                  <a:spcPct val="90000"/>
                </a:lnSpc>
                <a:spcBef>
                  <a:spcPct val="0"/>
                </a:spcBef>
                <a:spcAft>
                  <a:spcPct val="0"/>
                </a:spcAft>
              </a:pPr>
              <a:r>
                <a:rPr lang="en-GB" sz="1400" b="1" dirty="0">
                  <a:solidFill>
                    <a:srgbClr val="000000"/>
                  </a:solidFill>
                  <a:ea typeface="ＭＳ Ｐゴシック" charset="0"/>
                </a:rPr>
                <a:t>and predict</a:t>
              </a:r>
            </a:p>
          </p:txBody>
        </p:sp>
        <p:grpSp>
          <p:nvGrpSpPr>
            <p:cNvPr id="11" name="Group 41"/>
            <p:cNvGrpSpPr>
              <a:grpSpLocks/>
            </p:cNvGrpSpPr>
            <p:nvPr/>
          </p:nvGrpSpPr>
          <p:grpSpPr bwMode="auto">
            <a:xfrm>
              <a:off x="767" y="3122"/>
              <a:ext cx="1088" cy="666"/>
              <a:chOff x="767" y="3122"/>
              <a:chExt cx="1088" cy="666"/>
            </a:xfrm>
          </p:grpSpPr>
          <p:cxnSp>
            <p:nvCxnSpPr>
              <p:cNvPr id="18455" name="AutoShape 34"/>
              <p:cNvCxnSpPr>
                <a:cxnSpLocks noChangeShapeType="1"/>
                <a:stCxn id="718873" idx="2"/>
                <a:endCxn id="18453" idx="1"/>
              </p:cNvCxnSpPr>
              <p:nvPr/>
            </p:nvCxnSpPr>
            <p:spPr bwMode="auto">
              <a:xfrm rot="16200000" flipH="1">
                <a:off x="1137" y="2752"/>
                <a:ext cx="347" cy="1088"/>
              </a:xfrm>
              <a:prstGeom prst="bentConnector2">
                <a:avLst/>
              </a:prstGeom>
              <a:noFill/>
              <a:ln w="76200">
                <a:solidFill>
                  <a:schemeClr val="tx1"/>
                </a:solidFill>
                <a:miter lim="800000"/>
                <a:headEnd/>
                <a:tailEnd type="triangle" w="med" len="med"/>
              </a:ln>
            </p:spPr>
          </p:cxnSp>
          <p:sp>
            <p:nvSpPr>
              <p:cNvPr id="18456" name="Text Box 35"/>
              <p:cNvSpPr txBox="1">
                <a:spLocks noChangeArrowheads="1"/>
              </p:cNvSpPr>
              <p:nvPr/>
            </p:nvSpPr>
            <p:spPr bwMode="auto">
              <a:xfrm>
                <a:off x="1154" y="3555"/>
                <a:ext cx="355" cy="233"/>
              </a:xfrm>
              <a:prstGeom prst="rect">
                <a:avLst/>
              </a:prstGeom>
              <a:noFill/>
              <a:ln w="9525">
                <a:noFill/>
                <a:miter lim="800000"/>
                <a:headEnd/>
                <a:tailEnd/>
              </a:ln>
            </p:spPr>
            <p:txBody>
              <a:bodyPr wrap="none">
                <a:spAutoFit/>
              </a:bodyPr>
              <a:lstStyle/>
              <a:p>
                <a:pPr fontAlgn="base">
                  <a:spcBef>
                    <a:spcPct val="0"/>
                  </a:spcBef>
                  <a:spcAft>
                    <a:spcPct val="0"/>
                  </a:spcAft>
                </a:pPr>
                <a:r>
                  <a:rPr lang="en-GB" b="1" dirty="0">
                    <a:solidFill>
                      <a:srgbClr val="990000"/>
                    </a:solidFill>
                    <a:ea typeface="ＭＳ Ｐゴシック" charset="0"/>
                  </a:rPr>
                  <a:t>BUT</a:t>
                </a:r>
              </a:p>
            </p:txBody>
          </p:sp>
        </p:grpSp>
      </p:grpSp>
      <p:sp>
        <p:nvSpPr>
          <p:cNvPr id="7" name="Right Arrow Callout 6"/>
          <p:cNvSpPr/>
          <p:nvPr/>
        </p:nvSpPr>
        <p:spPr>
          <a:xfrm>
            <a:off x="1885950" y="1726002"/>
            <a:ext cx="2637686" cy="2146604"/>
          </a:xfrm>
          <a:prstGeom prst="rightArrowCallout">
            <a:avLst>
              <a:gd name="adj1" fmla="val 24038"/>
              <a:gd name="adj2" fmla="val 19711"/>
              <a:gd name="adj3" fmla="val 17309"/>
              <a:gd name="adj4" fmla="val 48977"/>
            </a:avLst>
          </a:prstGeom>
          <a:solidFill>
            <a:srgbClr val="800000"/>
          </a:solidFill>
        </p:spPr>
        <p:style>
          <a:lnRef idx="0">
            <a:schemeClr val="accent2"/>
          </a:lnRef>
          <a:fillRef idx="3">
            <a:schemeClr val="accent2"/>
          </a:fillRef>
          <a:effectRef idx="3">
            <a:schemeClr val="accent2"/>
          </a:effectRef>
          <a:fontRef idx="minor">
            <a:schemeClr val="lt1"/>
          </a:fontRef>
        </p:style>
        <p:txBody>
          <a:bodyPr rtlCol="0" anchor="ctr"/>
          <a:lstStyle/>
          <a:p>
            <a:pPr algn="ctr" fontAlgn="base">
              <a:spcBef>
                <a:spcPct val="0"/>
              </a:spcBef>
              <a:spcAft>
                <a:spcPct val="0"/>
              </a:spcAft>
            </a:pPr>
            <a:r>
              <a:rPr lang="en-GB" sz="1400" dirty="0">
                <a:solidFill>
                  <a:srgbClr val="FFFFFF"/>
                </a:solidFill>
              </a:rPr>
              <a:t>Much of the effort in Systems Engineering is expended early on.</a:t>
            </a:r>
          </a:p>
          <a:p>
            <a:pPr algn="ctr" fontAlgn="base">
              <a:spcBef>
                <a:spcPct val="0"/>
              </a:spcBef>
              <a:spcAft>
                <a:spcPct val="0"/>
              </a:spcAft>
            </a:pPr>
            <a:r>
              <a:rPr lang="en-GB" sz="1400" dirty="0">
                <a:solidFill>
                  <a:srgbClr val="FFFFFF"/>
                </a:solidFill>
              </a:rPr>
              <a:t>Pre-work NOT </a:t>
            </a:r>
          </a:p>
          <a:p>
            <a:pPr algn="ctr" fontAlgn="base">
              <a:spcBef>
                <a:spcPct val="0"/>
              </a:spcBef>
              <a:spcAft>
                <a:spcPct val="0"/>
              </a:spcAft>
            </a:pPr>
            <a:r>
              <a:rPr lang="en-GB" sz="1400" dirty="0">
                <a:solidFill>
                  <a:srgbClr val="FFFFFF"/>
                </a:solidFill>
              </a:rPr>
              <a:t>Re-work</a:t>
            </a:r>
          </a:p>
        </p:txBody>
      </p:sp>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685" t="27058" r="1421" b="31478"/>
          <a:stretch/>
        </p:blipFill>
        <p:spPr bwMode="auto">
          <a:xfrm>
            <a:off x="4214813" y="1015851"/>
            <a:ext cx="6227556" cy="11386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5" name="Group 14"/>
          <p:cNvGrpSpPr/>
          <p:nvPr/>
        </p:nvGrpSpPr>
        <p:grpSpPr>
          <a:xfrm>
            <a:off x="4391905" y="617077"/>
            <a:ext cx="5712018" cy="4858750"/>
            <a:chOff x="7536440" y="645497"/>
            <a:chExt cx="6188019" cy="4858750"/>
          </a:xfrm>
        </p:grpSpPr>
        <p:sp>
          <p:nvSpPr>
            <p:cNvPr id="2" name="Circular Arrow 1"/>
            <p:cNvSpPr/>
            <p:nvPr/>
          </p:nvSpPr>
          <p:spPr>
            <a:xfrm rot="19735262" flipH="1">
              <a:off x="7536440" y="645497"/>
              <a:ext cx="6188019" cy="4858750"/>
            </a:xfrm>
            <a:prstGeom prst="circularArrow">
              <a:avLst>
                <a:gd name="adj1" fmla="val 15463"/>
                <a:gd name="adj2" fmla="val 1142319"/>
                <a:gd name="adj3" fmla="val 20402641"/>
                <a:gd name="adj4" fmla="val 10715838"/>
                <a:gd name="adj5" fmla="val 21759"/>
              </a:avLst>
            </a:prstGeom>
          </p:spPr>
          <p:style>
            <a:lnRef idx="1">
              <a:schemeClr val="accent6"/>
            </a:lnRef>
            <a:fillRef idx="2">
              <a:schemeClr val="accent6"/>
            </a:fillRef>
            <a:effectRef idx="1">
              <a:schemeClr val="accent6"/>
            </a:effectRef>
            <a:fontRef idx="minor">
              <a:schemeClr val="dk1"/>
            </a:fontRef>
          </p:style>
          <p:txBody>
            <a:bodyPr rtlCol="0" anchor="ctr"/>
            <a:lstStyle/>
            <a:p>
              <a:pPr algn="ctr" fontAlgn="base">
                <a:spcBef>
                  <a:spcPct val="0"/>
                </a:spcBef>
                <a:spcAft>
                  <a:spcPct val="0"/>
                </a:spcAft>
              </a:pPr>
              <a:endParaRPr lang="en-US" dirty="0">
                <a:solidFill>
                  <a:srgbClr val="000000"/>
                </a:solidFill>
              </a:endParaRPr>
            </a:p>
          </p:txBody>
        </p:sp>
        <p:sp>
          <p:nvSpPr>
            <p:cNvPr id="18462" name="Text Box 31"/>
            <p:cNvSpPr txBox="1">
              <a:spLocks noChangeArrowheads="1"/>
            </p:cNvSpPr>
            <p:nvPr/>
          </p:nvSpPr>
          <p:spPr bwMode="auto">
            <a:xfrm rot="19437932">
              <a:off x="8426941" y="1771329"/>
              <a:ext cx="2799821" cy="523220"/>
            </a:xfrm>
            <a:prstGeom prst="rect">
              <a:avLst/>
            </a:prstGeom>
            <a:noFill/>
            <a:ln w="9525">
              <a:noFill/>
              <a:miter lim="800000"/>
              <a:headEnd/>
              <a:tailEnd/>
            </a:ln>
          </p:spPr>
          <p:txBody>
            <a:bodyPr wrap="square">
              <a:spAutoFit/>
            </a:bodyPr>
            <a:lstStyle/>
            <a:p>
              <a:pPr algn="ctr" fontAlgn="base">
                <a:spcBef>
                  <a:spcPct val="0"/>
                </a:spcBef>
                <a:spcAft>
                  <a:spcPct val="0"/>
                </a:spcAft>
              </a:pPr>
              <a:r>
                <a:rPr lang="en-GB" sz="1400" dirty="0">
                  <a:solidFill>
                    <a:srgbClr val="000000"/>
                  </a:solidFill>
                  <a:ea typeface="ＭＳ Ｐゴシック" charset="0"/>
                </a:rPr>
                <a:t>Errors found late on </a:t>
              </a:r>
            </a:p>
            <a:p>
              <a:pPr algn="ctr" fontAlgn="base">
                <a:spcBef>
                  <a:spcPct val="0"/>
                </a:spcBef>
                <a:spcAft>
                  <a:spcPct val="0"/>
                </a:spcAft>
              </a:pPr>
              <a:r>
                <a:rPr lang="en-GB" sz="1400" dirty="0">
                  <a:solidFill>
                    <a:srgbClr val="000000"/>
                  </a:solidFill>
                  <a:ea typeface="ＭＳ Ｐゴシック" charset="0"/>
                </a:rPr>
                <a:t>are caused very early on</a:t>
              </a:r>
            </a:p>
          </p:txBody>
        </p:sp>
      </p:grpSp>
    </p:spTree>
    <p:extLst>
      <p:ext uri="{BB962C8B-B14F-4D97-AF65-F5344CB8AC3E}">
        <p14:creationId xmlns:p14="http://schemas.microsoft.com/office/powerpoint/2010/main" val="20506820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20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up)">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2"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wipe(right)">
                                      <p:cBhvr>
                                        <p:cTn id="21" dur="500"/>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18851"/>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718873"/>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ipe(up)">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wipe(up)">
                                      <p:cBhvr>
                                        <p:cTn id="37" dur="20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4098"/>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2" presetClass="exit" presetSubtype="4" fill="hold" nodeType="clickEffect">
                                  <p:stCondLst>
                                    <p:cond delay="0"/>
                                  </p:stCondLst>
                                  <p:childTnLst>
                                    <p:anim calcmode="lin" valueType="num">
                                      <p:cBhvr additive="base">
                                        <p:cTn id="49" dur="500"/>
                                        <p:tgtEl>
                                          <p:spTgt spid="4098"/>
                                        </p:tgtEl>
                                        <p:attrNameLst>
                                          <p:attrName>ppt_x</p:attrName>
                                        </p:attrNameLst>
                                      </p:cBhvr>
                                      <p:tavLst>
                                        <p:tav tm="0">
                                          <p:val>
                                            <p:strVal val="ppt_x"/>
                                          </p:val>
                                        </p:tav>
                                        <p:tav tm="100000">
                                          <p:val>
                                            <p:strVal val="ppt_x"/>
                                          </p:val>
                                        </p:tav>
                                      </p:tavLst>
                                    </p:anim>
                                    <p:anim calcmode="lin" valueType="num">
                                      <p:cBhvr additive="base">
                                        <p:cTn id="50" dur="500"/>
                                        <p:tgtEl>
                                          <p:spTgt spid="4098"/>
                                        </p:tgtEl>
                                        <p:attrNameLst>
                                          <p:attrName>ppt_y</p:attrName>
                                        </p:attrNameLst>
                                      </p:cBhvr>
                                      <p:tavLst>
                                        <p:tav tm="0">
                                          <p:val>
                                            <p:strVal val="ppt_y"/>
                                          </p:val>
                                        </p:tav>
                                        <p:tav tm="100000">
                                          <p:val>
                                            <p:strVal val="1+ppt_h/2"/>
                                          </p:val>
                                        </p:tav>
                                      </p:tavLst>
                                    </p:anim>
                                    <p:set>
                                      <p:cBhvr>
                                        <p:cTn id="51" dur="1" fill="hold">
                                          <p:stCondLst>
                                            <p:cond delay="499"/>
                                          </p:stCondLst>
                                        </p:cTn>
                                        <p:tgtEl>
                                          <p:spTgt spid="409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8851" grpId="0" animBg="1"/>
      <p:bldP spid="718873" grpId="0" animBg="1"/>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1524000" y="377825"/>
            <a:ext cx="9144000" cy="388938"/>
          </a:xfrm>
        </p:spPr>
        <p:txBody>
          <a:bodyPr>
            <a:normAutofit fontScale="90000"/>
          </a:bodyPr>
          <a:lstStyle/>
          <a:p>
            <a:r>
              <a:rPr lang="en-GB" altLang="en-US" dirty="0"/>
              <a:t>The Mind Set in Practice</a:t>
            </a:r>
          </a:p>
        </p:txBody>
      </p:sp>
      <p:sp>
        <p:nvSpPr>
          <p:cNvPr id="5" name="Slide Number Placeholder 4">
            <a:extLst>
              <a:ext uri="{FF2B5EF4-FFF2-40B4-BE49-F238E27FC236}">
                <a16:creationId xmlns:a16="http://schemas.microsoft.com/office/drawing/2014/main" id="{E8C14541-347C-4031-97CA-D4C1897D273E}"/>
              </a:ext>
            </a:extLst>
          </p:cNvPr>
          <p:cNvSpPr>
            <a:spLocks noGrp="1"/>
          </p:cNvSpPr>
          <p:nvPr>
            <p:ph type="sldNum" sz="quarter" idx="12"/>
          </p:nvPr>
        </p:nvSpPr>
        <p:spPr/>
        <p:txBody>
          <a:bodyPr/>
          <a:lstStyle/>
          <a:p>
            <a:pPr>
              <a:defRPr/>
            </a:pPr>
            <a:fld id="{63D1838F-CF04-4C5B-A281-B06A6D0B42B6}" type="slidenum">
              <a:rPr lang="en-GB" smtClean="0"/>
              <a:pPr>
                <a:defRPr/>
              </a:pPr>
              <a:t>38</a:t>
            </a:fld>
            <a:endParaRPr lang="en-GB" dirty="0"/>
          </a:p>
        </p:txBody>
      </p:sp>
      <p:sp>
        <p:nvSpPr>
          <p:cNvPr id="71683" name="Text Box 3"/>
          <p:cNvSpPr txBox="1">
            <a:spLocks noChangeArrowheads="1"/>
          </p:cNvSpPr>
          <p:nvPr/>
        </p:nvSpPr>
        <p:spPr bwMode="auto">
          <a:xfrm>
            <a:off x="1643063" y="5335589"/>
            <a:ext cx="16827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nchor="ct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200" dirty="0">
                <a:ea typeface="ＭＳ Ｐゴシック" pitchFamily="34" charset="-128"/>
              </a:rPr>
              <a:t>Source Quality Today</a:t>
            </a:r>
          </a:p>
        </p:txBody>
      </p:sp>
      <p:grpSp>
        <p:nvGrpSpPr>
          <p:cNvPr id="71684" name="Group 4"/>
          <p:cNvGrpSpPr>
            <a:grpSpLocks/>
          </p:cNvGrpSpPr>
          <p:nvPr/>
        </p:nvGrpSpPr>
        <p:grpSpPr bwMode="auto">
          <a:xfrm>
            <a:off x="2849564" y="1006475"/>
            <a:ext cx="7627937" cy="4984750"/>
            <a:chOff x="835" y="684"/>
            <a:chExt cx="4805" cy="3140"/>
          </a:xfrm>
        </p:grpSpPr>
        <p:sp>
          <p:nvSpPr>
            <p:cNvPr id="71686" name="Line 5"/>
            <p:cNvSpPr>
              <a:spLocks noChangeShapeType="1"/>
            </p:cNvSpPr>
            <p:nvPr/>
          </p:nvSpPr>
          <p:spPr bwMode="auto">
            <a:xfrm>
              <a:off x="4176" y="1031"/>
              <a:ext cx="0" cy="2324"/>
            </a:xfrm>
            <a:prstGeom prst="line">
              <a:avLst/>
            </a:prstGeom>
            <a:noFill/>
            <a:ln w="12700">
              <a:solidFill>
                <a:schemeClr val="tx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7" name="Line 6"/>
            <p:cNvSpPr>
              <a:spLocks noChangeShapeType="1"/>
            </p:cNvSpPr>
            <p:nvPr/>
          </p:nvSpPr>
          <p:spPr bwMode="auto">
            <a:xfrm>
              <a:off x="1259" y="1206"/>
              <a:ext cx="0" cy="2149"/>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8" name="Line 7"/>
            <p:cNvSpPr>
              <a:spLocks noChangeShapeType="1"/>
            </p:cNvSpPr>
            <p:nvPr/>
          </p:nvSpPr>
          <p:spPr bwMode="auto">
            <a:xfrm>
              <a:off x="1259" y="3355"/>
              <a:ext cx="389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9" name="Freeform 8"/>
            <p:cNvSpPr>
              <a:spLocks/>
            </p:cNvSpPr>
            <p:nvPr/>
          </p:nvSpPr>
          <p:spPr bwMode="auto">
            <a:xfrm>
              <a:off x="1305" y="2124"/>
              <a:ext cx="2687" cy="1196"/>
            </a:xfrm>
            <a:custGeom>
              <a:avLst/>
              <a:gdLst>
                <a:gd name="T0" fmla="*/ 0 w 2785"/>
                <a:gd name="T1" fmla="*/ 5 h 1309"/>
                <a:gd name="T2" fmla="*/ 37 w 2785"/>
                <a:gd name="T3" fmla="*/ 5 h 1309"/>
                <a:gd name="T4" fmla="*/ 69 w 2785"/>
                <a:gd name="T5" fmla="*/ 5 h 1309"/>
                <a:gd name="T6" fmla="*/ 83 w 2785"/>
                <a:gd name="T7" fmla="*/ 5 h 1309"/>
                <a:gd name="T8" fmla="*/ 92 w 2785"/>
                <a:gd name="T9" fmla="*/ 5 h 1309"/>
                <a:gd name="T10" fmla="*/ 114 w 2785"/>
                <a:gd name="T11" fmla="*/ 5 h 1309"/>
                <a:gd name="T12" fmla="*/ 128 w 2785"/>
                <a:gd name="T13" fmla="*/ 5 h 1309"/>
                <a:gd name="T14" fmla="*/ 0 60000 65536"/>
                <a:gd name="T15" fmla="*/ 0 60000 65536"/>
                <a:gd name="T16" fmla="*/ 0 60000 65536"/>
                <a:gd name="T17" fmla="*/ 0 60000 65536"/>
                <a:gd name="T18" fmla="*/ 0 60000 65536"/>
                <a:gd name="T19" fmla="*/ 0 60000 65536"/>
                <a:gd name="T20" fmla="*/ 0 60000 65536"/>
                <a:gd name="T21" fmla="*/ 0 w 2785"/>
                <a:gd name="T22" fmla="*/ 0 h 1309"/>
                <a:gd name="T23" fmla="*/ 2785 w 2785"/>
                <a:gd name="T24" fmla="*/ 1309 h 13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85" h="1309">
                  <a:moveTo>
                    <a:pt x="0" y="1251"/>
                  </a:moveTo>
                  <a:cubicBezTo>
                    <a:pt x="133" y="1047"/>
                    <a:pt x="541" y="50"/>
                    <a:pt x="796" y="25"/>
                  </a:cubicBezTo>
                  <a:cubicBezTo>
                    <a:pt x="1051" y="0"/>
                    <a:pt x="1366" y="897"/>
                    <a:pt x="1529" y="1103"/>
                  </a:cubicBezTo>
                  <a:cubicBezTo>
                    <a:pt x="1692" y="1309"/>
                    <a:pt x="1694" y="1246"/>
                    <a:pt x="1774" y="1259"/>
                  </a:cubicBezTo>
                  <a:cubicBezTo>
                    <a:pt x="1854" y="1272"/>
                    <a:pt x="1892" y="1212"/>
                    <a:pt x="2007" y="1181"/>
                  </a:cubicBezTo>
                  <a:cubicBezTo>
                    <a:pt x="2122" y="1150"/>
                    <a:pt x="2333" y="1065"/>
                    <a:pt x="2463" y="1070"/>
                  </a:cubicBezTo>
                  <a:cubicBezTo>
                    <a:pt x="2593" y="1075"/>
                    <a:pt x="2718" y="1246"/>
                    <a:pt x="2785" y="1292"/>
                  </a:cubicBezTo>
                </a:path>
              </a:pathLst>
            </a:custGeom>
            <a:noFill/>
            <a:ln w="28575">
              <a:solidFill>
                <a:srgbClr val="3F007E"/>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dirty="0"/>
            </a:p>
          </p:txBody>
        </p:sp>
        <p:sp>
          <p:nvSpPr>
            <p:cNvPr id="71690" name="Freeform 9"/>
            <p:cNvSpPr>
              <a:spLocks/>
            </p:cNvSpPr>
            <p:nvPr/>
          </p:nvSpPr>
          <p:spPr bwMode="auto">
            <a:xfrm>
              <a:off x="1352" y="843"/>
              <a:ext cx="3750" cy="2174"/>
            </a:xfrm>
            <a:custGeom>
              <a:avLst/>
              <a:gdLst>
                <a:gd name="T0" fmla="*/ 0 w 3888"/>
                <a:gd name="T1" fmla="*/ 5 h 2380"/>
                <a:gd name="T2" fmla="*/ 59 w 3888"/>
                <a:gd name="T3" fmla="*/ 5 h 2380"/>
                <a:gd name="T4" fmla="*/ 102 w 3888"/>
                <a:gd name="T5" fmla="*/ 5 h 2380"/>
                <a:gd name="T6" fmla="*/ 110 w 3888"/>
                <a:gd name="T7" fmla="*/ 5 h 2380"/>
                <a:gd name="T8" fmla="*/ 131 w 3888"/>
                <a:gd name="T9" fmla="*/ 5 h 2380"/>
                <a:gd name="T10" fmla="*/ 144 w 3888"/>
                <a:gd name="T11" fmla="*/ 5 h 2380"/>
                <a:gd name="T12" fmla="*/ 164 w 3888"/>
                <a:gd name="T13" fmla="*/ 5 h 2380"/>
                <a:gd name="T14" fmla="*/ 175 w 3888"/>
                <a:gd name="T15" fmla="*/ 5 h 2380"/>
                <a:gd name="T16" fmla="*/ 0 60000 65536"/>
                <a:gd name="T17" fmla="*/ 0 60000 65536"/>
                <a:gd name="T18" fmla="*/ 0 60000 65536"/>
                <a:gd name="T19" fmla="*/ 0 60000 65536"/>
                <a:gd name="T20" fmla="*/ 0 60000 65536"/>
                <a:gd name="T21" fmla="*/ 0 60000 65536"/>
                <a:gd name="T22" fmla="*/ 0 60000 65536"/>
                <a:gd name="T23" fmla="*/ 0 60000 65536"/>
                <a:gd name="T24" fmla="*/ 0 w 3888"/>
                <a:gd name="T25" fmla="*/ 0 h 2380"/>
                <a:gd name="T26" fmla="*/ 3888 w 3888"/>
                <a:gd name="T27" fmla="*/ 2380 h 23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88" h="2380">
                  <a:moveTo>
                    <a:pt x="0" y="2291"/>
                  </a:moveTo>
                  <a:cubicBezTo>
                    <a:pt x="217" y="2161"/>
                    <a:pt x="923" y="1859"/>
                    <a:pt x="1303" y="1512"/>
                  </a:cubicBezTo>
                  <a:cubicBezTo>
                    <a:pt x="1704" y="1320"/>
                    <a:pt x="2088" y="412"/>
                    <a:pt x="2281" y="206"/>
                  </a:cubicBezTo>
                  <a:cubicBezTo>
                    <a:pt x="2474" y="0"/>
                    <a:pt x="2353" y="148"/>
                    <a:pt x="2459" y="273"/>
                  </a:cubicBezTo>
                  <a:cubicBezTo>
                    <a:pt x="2565" y="398"/>
                    <a:pt x="2785" y="886"/>
                    <a:pt x="2915" y="957"/>
                  </a:cubicBezTo>
                  <a:cubicBezTo>
                    <a:pt x="3237" y="822"/>
                    <a:pt x="3113" y="507"/>
                    <a:pt x="3237" y="701"/>
                  </a:cubicBezTo>
                  <a:cubicBezTo>
                    <a:pt x="3361" y="895"/>
                    <a:pt x="3551" y="1866"/>
                    <a:pt x="3659" y="2123"/>
                  </a:cubicBezTo>
                  <a:cubicBezTo>
                    <a:pt x="3767" y="2380"/>
                    <a:pt x="3840" y="2218"/>
                    <a:pt x="3888" y="2243"/>
                  </a:cubicBezTo>
                </a:path>
              </a:pathLst>
            </a:custGeom>
            <a:noFill/>
            <a:ln w="28575">
              <a:solidFill>
                <a:srgbClr val="FF3300"/>
              </a:solidFill>
              <a:prstDash val="dash"/>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dirty="0"/>
            </a:p>
          </p:txBody>
        </p:sp>
        <p:sp>
          <p:nvSpPr>
            <p:cNvPr id="71691" name="Text Box 10"/>
            <p:cNvSpPr txBox="1">
              <a:spLocks noChangeArrowheads="1"/>
            </p:cNvSpPr>
            <p:nvPr/>
          </p:nvSpPr>
          <p:spPr bwMode="auto">
            <a:xfrm>
              <a:off x="3664" y="2236"/>
              <a:ext cx="931" cy="349"/>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500" dirty="0">
                  <a:solidFill>
                    <a:srgbClr val="FF0000"/>
                  </a:solidFill>
                  <a:ea typeface="ＭＳ Ｐゴシック" pitchFamily="34" charset="-128"/>
                </a:rPr>
                <a:t>PRODUCTION</a:t>
              </a:r>
            </a:p>
            <a:p>
              <a:pPr algn="ctr">
                <a:buFont typeface="ZapfDingbats BT" pitchFamily="2" charset="2"/>
                <a:buNone/>
              </a:pPr>
              <a:r>
                <a:rPr lang="en-GB" altLang="en-US" sz="1500" dirty="0">
                  <a:solidFill>
                    <a:srgbClr val="FF0000"/>
                  </a:solidFill>
                  <a:ea typeface="ＭＳ Ｐゴシック" pitchFamily="34" charset="-128"/>
                </a:rPr>
                <a:t>STARTS</a:t>
              </a:r>
              <a:endParaRPr lang="en-GB" altLang="en-US" sz="2400" dirty="0">
                <a:solidFill>
                  <a:srgbClr val="FF0000"/>
                </a:solidFill>
                <a:ea typeface="ＭＳ Ｐゴシック" pitchFamily="34" charset="-128"/>
              </a:endParaRPr>
            </a:p>
          </p:txBody>
        </p:sp>
        <p:sp>
          <p:nvSpPr>
            <p:cNvPr id="71692" name="Text Box 11"/>
            <p:cNvSpPr txBox="1">
              <a:spLocks noChangeArrowheads="1"/>
            </p:cNvSpPr>
            <p:nvPr/>
          </p:nvSpPr>
          <p:spPr bwMode="auto">
            <a:xfrm rot="-5400000">
              <a:off x="-254" y="1836"/>
              <a:ext cx="2412"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ENGINEERING CHANGES</a:t>
              </a:r>
            </a:p>
          </p:txBody>
        </p:sp>
        <p:sp>
          <p:nvSpPr>
            <p:cNvPr id="71693" name="Text Box 12"/>
            <p:cNvSpPr txBox="1">
              <a:spLocks noChangeArrowheads="1"/>
            </p:cNvSpPr>
            <p:nvPr/>
          </p:nvSpPr>
          <p:spPr bwMode="auto">
            <a:xfrm>
              <a:off x="2324"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12-18</a:t>
              </a:r>
            </a:p>
          </p:txBody>
        </p:sp>
        <p:sp>
          <p:nvSpPr>
            <p:cNvPr id="71694" name="Text Box 13"/>
            <p:cNvSpPr txBox="1">
              <a:spLocks noChangeArrowheads="1"/>
            </p:cNvSpPr>
            <p:nvPr/>
          </p:nvSpPr>
          <p:spPr bwMode="auto">
            <a:xfrm>
              <a:off x="1262"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1695" name="Text Box 14"/>
            <p:cNvSpPr txBox="1">
              <a:spLocks noChangeArrowheads="1"/>
            </p:cNvSpPr>
            <p:nvPr/>
          </p:nvSpPr>
          <p:spPr bwMode="auto">
            <a:xfrm>
              <a:off x="3389" y="3353"/>
              <a:ext cx="32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1-3</a:t>
              </a:r>
            </a:p>
          </p:txBody>
        </p:sp>
        <p:sp>
          <p:nvSpPr>
            <p:cNvPr id="71696" name="Text Box 15"/>
            <p:cNvSpPr txBox="1">
              <a:spLocks noChangeArrowheads="1"/>
            </p:cNvSpPr>
            <p:nvPr/>
          </p:nvSpPr>
          <p:spPr bwMode="auto">
            <a:xfrm>
              <a:off x="4778"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1697" name="Text Box 16"/>
            <p:cNvSpPr txBox="1">
              <a:spLocks noChangeArrowheads="1"/>
            </p:cNvSpPr>
            <p:nvPr/>
          </p:nvSpPr>
          <p:spPr bwMode="auto">
            <a:xfrm>
              <a:off x="2880" y="3572"/>
              <a:ext cx="817"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2000" b="1" dirty="0">
                  <a:ea typeface="ＭＳ Ｐゴシック" pitchFamily="34" charset="-128"/>
                </a:rPr>
                <a:t>MONTHS</a:t>
              </a:r>
            </a:p>
          </p:txBody>
        </p:sp>
        <p:sp>
          <p:nvSpPr>
            <p:cNvPr id="71698" name="AutoShape 17"/>
            <p:cNvSpPr>
              <a:spLocks noChangeArrowheads="1"/>
            </p:cNvSpPr>
            <p:nvPr/>
          </p:nvSpPr>
          <p:spPr bwMode="gray">
            <a:xfrm>
              <a:off x="1368" y="1170"/>
              <a:ext cx="1176" cy="558"/>
            </a:xfrm>
            <a:prstGeom prst="wedgeRoundRectCallout">
              <a:avLst>
                <a:gd name="adj1" fmla="val -1361"/>
                <a:gd name="adj2" fmla="val 132435"/>
                <a:gd name="adj3" fmla="val 16667"/>
              </a:avLst>
            </a:prstGeom>
            <a:solidFill>
              <a:srgbClr val="3F007E"/>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JAPAN</a:t>
              </a:r>
            </a:p>
          </p:txBody>
        </p:sp>
        <p:sp>
          <p:nvSpPr>
            <p:cNvPr id="71699" name="AutoShape 18"/>
            <p:cNvSpPr>
              <a:spLocks noChangeArrowheads="1"/>
            </p:cNvSpPr>
            <p:nvPr/>
          </p:nvSpPr>
          <p:spPr bwMode="gray">
            <a:xfrm>
              <a:off x="4506" y="684"/>
              <a:ext cx="1134" cy="600"/>
            </a:xfrm>
            <a:prstGeom prst="wedgeRoundRectCallout">
              <a:avLst>
                <a:gd name="adj1" fmla="val -51852"/>
                <a:gd name="adj2" fmla="val 95000"/>
                <a:gd name="adj3" fmla="val 16667"/>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USA</a:t>
              </a:r>
            </a:p>
          </p:txBody>
        </p:sp>
      </p:grpSp>
    </p:spTree>
    <p:extLst>
      <p:ext uri="{BB962C8B-B14F-4D97-AF65-F5344CB8AC3E}">
        <p14:creationId xmlns:p14="http://schemas.microsoft.com/office/powerpoint/2010/main" val="1347360344"/>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1687514" y="190500"/>
            <a:ext cx="6943725" cy="427038"/>
          </a:xfrm>
        </p:spPr>
        <p:txBody>
          <a:bodyPr>
            <a:normAutofit fontScale="90000"/>
          </a:bodyPr>
          <a:lstStyle/>
          <a:p>
            <a:pPr defTabSz="760413"/>
            <a:r>
              <a:rPr lang="en-GB" altLang="en-US" dirty="0"/>
              <a:t>The Mind Set in Practice</a:t>
            </a:r>
          </a:p>
        </p:txBody>
      </p:sp>
      <p:sp>
        <p:nvSpPr>
          <p:cNvPr id="4" name="Slide Number Placeholder 3">
            <a:extLst>
              <a:ext uri="{FF2B5EF4-FFF2-40B4-BE49-F238E27FC236}">
                <a16:creationId xmlns:a16="http://schemas.microsoft.com/office/drawing/2014/main" id="{D957D878-57A8-4521-8B87-D1C5B442A89F}"/>
              </a:ext>
            </a:extLst>
          </p:cNvPr>
          <p:cNvSpPr>
            <a:spLocks noGrp="1"/>
          </p:cNvSpPr>
          <p:nvPr>
            <p:ph type="sldNum" sz="quarter" idx="12"/>
          </p:nvPr>
        </p:nvSpPr>
        <p:spPr/>
        <p:txBody>
          <a:bodyPr/>
          <a:lstStyle/>
          <a:p>
            <a:pPr>
              <a:defRPr/>
            </a:pPr>
            <a:fld id="{63D1838F-CF04-4C5B-A281-B06A6D0B42B6}" type="slidenum">
              <a:rPr lang="en-GB" smtClean="0"/>
              <a:pPr>
                <a:defRPr/>
              </a:pPr>
              <a:t>39</a:t>
            </a:fld>
            <a:endParaRPr lang="en-GB" dirty="0"/>
          </a:p>
        </p:txBody>
      </p:sp>
      <p:sp>
        <p:nvSpPr>
          <p:cNvPr id="73731" name="Line 3"/>
          <p:cNvSpPr>
            <a:spLocks noChangeShapeType="1"/>
          </p:cNvSpPr>
          <p:nvPr/>
        </p:nvSpPr>
        <p:spPr bwMode="auto">
          <a:xfrm>
            <a:off x="8153400" y="1636713"/>
            <a:ext cx="0" cy="3689350"/>
          </a:xfrm>
          <a:prstGeom prst="line">
            <a:avLst/>
          </a:prstGeom>
          <a:noFill/>
          <a:ln w="12700">
            <a:solidFill>
              <a:schemeClr val="tx1"/>
            </a:solidFill>
            <a:prstDash val="dash"/>
            <a:round/>
            <a:headEnd/>
            <a:tailEnd/>
          </a:ln>
          <a:extLst>
            <a:ext uri="{909E8E84-426E-40DD-AFC4-6F175D3DCCD1}">
              <a14:hiddenFill xmlns:a14="http://schemas.microsoft.com/office/drawing/2010/main">
                <a:noFill/>
              </a14:hiddenFill>
            </a:ext>
          </a:extLst>
        </p:spPr>
        <p:txBody>
          <a:bodyPr wrap="none" lIns="91430" tIns="45715" rIns="91430" bIns="45715" anchor="ctr"/>
          <a:lstStyle/>
          <a:p>
            <a:endParaRPr lang="en-GB" dirty="0"/>
          </a:p>
        </p:txBody>
      </p:sp>
      <p:sp>
        <p:nvSpPr>
          <p:cNvPr id="73732" name="Line 4"/>
          <p:cNvSpPr>
            <a:spLocks noChangeShapeType="1"/>
          </p:cNvSpPr>
          <p:nvPr/>
        </p:nvSpPr>
        <p:spPr bwMode="auto">
          <a:xfrm>
            <a:off x="3522663" y="1914525"/>
            <a:ext cx="0" cy="3411538"/>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91430" tIns="45715" rIns="91430" bIns="45715" anchor="ctr"/>
          <a:lstStyle/>
          <a:p>
            <a:endParaRPr lang="en-GB" dirty="0"/>
          </a:p>
        </p:txBody>
      </p:sp>
      <p:sp>
        <p:nvSpPr>
          <p:cNvPr id="73733" name="Line 5"/>
          <p:cNvSpPr>
            <a:spLocks noChangeShapeType="1"/>
          </p:cNvSpPr>
          <p:nvPr/>
        </p:nvSpPr>
        <p:spPr bwMode="auto">
          <a:xfrm>
            <a:off x="3522664" y="5326063"/>
            <a:ext cx="617537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91430" tIns="45715" rIns="91430" bIns="45715" anchor="ctr"/>
          <a:lstStyle/>
          <a:p>
            <a:endParaRPr lang="en-GB" dirty="0"/>
          </a:p>
        </p:txBody>
      </p:sp>
      <p:sp>
        <p:nvSpPr>
          <p:cNvPr id="73734" name="Freeform 6"/>
          <p:cNvSpPr>
            <a:spLocks/>
          </p:cNvSpPr>
          <p:nvPr/>
        </p:nvSpPr>
        <p:spPr bwMode="auto">
          <a:xfrm>
            <a:off x="3594100" y="3371850"/>
            <a:ext cx="4267200" cy="1898650"/>
          </a:xfrm>
          <a:custGeom>
            <a:avLst/>
            <a:gdLst>
              <a:gd name="T0" fmla="*/ 0 w 2785"/>
              <a:gd name="T1" fmla="*/ 2147483646 h 1309"/>
              <a:gd name="T2" fmla="*/ 2147483646 w 2785"/>
              <a:gd name="T3" fmla="*/ 2147483646 h 1309"/>
              <a:gd name="T4" fmla="*/ 2147483646 w 2785"/>
              <a:gd name="T5" fmla="*/ 2147483646 h 1309"/>
              <a:gd name="T6" fmla="*/ 2147483646 w 2785"/>
              <a:gd name="T7" fmla="*/ 2147483646 h 1309"/>
              <a:gd name="T8" fmla="*/ 2147483646 w 2785"/>
              <a:gd name="T9" fmla="*/ 2147483646 h 1309"/>
              <a:gd name="T10" fmla="*/ 2147483646 w 2785"/>
              <a:gd name="T11" fmla="*/ 2147483646 h 1309"/>
              <a:gd name="T12" fmla="*/ 2147483646 w 2785"/>
              <a:gd name="T13" fmla="*/ 2147483646 h 1309"/>
              <a:gd name="T14" fmla="*/ 0 60000 65536"/>
              <a:gd name="T15" fmla="*/ 0 60000 65536"/>
              <a:gd name="T16" fmla="*/ 0 60000 65536"/>
              <a:gd name="T17" fmla="*/ 0 60000 65536"/>
              <a:gd name="T18" fmla="*/ 0 60000 65536"/>
              <a:gd name="T19" fmla="*/ 0 60000 65536"/>
              <a:gd name="T20" fmla="*/ 0 60000 65536"/>
              <a:gd name="T21" fmla="*/ 0 w 2785"/>
              <a:gd name="T22" fmla="*/ 0 h 1309"/>
              <a:gd name="T23" fmla="*/ 2785 w 2785"/>
              <a:gd name="T24" fmla="*/ 1309 h 13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85" h="1309">
                <a:moveTo>
                  <a:pt x="0" y="1251"/>
                </a:moveTo>
                <a:cubicBezTo>
                  <a:pt x="133" y="1047"/>
                  <a:pt x="541" y="50"/>
                  <a:pt x="796" y="25"/>
                </a:cubicBezTo>
                <a:cubicBezTo>
                  <a:pt x="1051" y="0"/>
                  <a:pt x="1366" y="897"/>
                  <a:pt x="1529" y="1103"/>
                </a:cubicBezTo>
                <a:cubicBezTo>
                  <a:pt x="1692" y="1309"/>
                  <a:pt x="1694" y="1246"/>
                  <a:pt x="1774" y="1259"/>
                </a:cubicBezTo>
                <a:cubicBezTo>
                  <a:pt x="1854" y="1272"/>
                  <a:pt x="1892" y="1212"/>
                  <a:pt x="2007" y="1181"/>
                </a:cubicBezTo>
                <a:cubicBezTo>
                  <a:pt x="2122" y="1150"/>
                  <a:pt x="2333" y="1065"/>
                  <a:pt x="2463" y="1070"/>
                </a:cubicBezTo>
                <a:cubicBezTo>
                  <a:pt x="2593" y="1075"/>
                  <a:pt x="2718" y="1246"/>
                  <a:pt x="2785" y="1292"/>
                </a:cubicBezTo>
              </a:path>
            </a:pathLst>
          </a:custGeom>
          <a:noFill/>
          <a:ln w="28575">
            <a:solidFill>
              <a:srgbClr val="3F007E"/>
            </a:solidFill>
            <a:round/>
            <a:headEnd/>
            <a:tailEnd/>
          </a:ln>
          <a:extLst>
            <a:ext uri="{909E8E84-426E-40DD-AFC4-6F175D3DCCD1}">
              <a14:hiddenFill xmlns:a14="http://schemas.microsoft.com/office/drawing/2010/main">
                <a:solidFill>
                  <a:srgbClr val="FFFFFF"/>
                </a:solidFill>
              </a14:hiddenFill>
            </a:ext>
          </a:extLst>
        </p:spPr>
        <p:txBody>
          <a:bodyPr wrap="none" lIns="91430" tIns="45715" rIns="91430" bIns="45715" anchor="ctr"/>
          <a:lstStyle/>
          <a:p>
            <a:endParaRPr lang="en-GB" dirty="0"/>
          </a:p>
        </p:txBody>
      </p:sp>
      <p:sp>
        <p:nvSpPr>
          <p:cNvPr id="73735" name="Freeform 7"/>
          <p:cNvSpPr>
            <a:spLocks/>
          </p:cNvSpPr>
          <p:nvPr/>
        </p:nvSpPr>
        <p:spPr bwMode="auto">
          <a:xfrm>
            <a:off x="3668713" y="1338264"/>
            <a:ext cx="5956300" cy="3451225"/>
          </a:xfrm>
          <a:custGeom>
            <a:avLst/>
            <a:gdLst>
              <a:gd name="T0" fmla="*/ 0 w 3888"/>
              <a:gd name="T1" fmla="*/ 2147483646 h 2380"/>
              <a:gd name="T2" fmla="*/ 2147483646 w 3888"/>
              <a:gd name="T3" fmla="*/ 2147483646 h 2380"/>
              <a:gd name="T4" fmla="*/ 2147483646 w 3888"/>
              <a:gd name="T5" fmla="*/ 2147483646 h 2380"/>
              <a:gd name="T6" fmla="*/ 2147483646 w 3888"/>
              <a:gd name="T7" fmla="*/ 2147483646 h 2380"/>
              <a:gd name="T8" fmla="*/ 2147483646 w 3888"/>
              <a:gd name="T9" fmla="*/ 2147483646 h 2380"/>
              <a:gd name="T10" fmla="*/ 2147483646 w 3888"/>
              <a:gd name="T11" fmla="*/ 2147483646 h 2380"/>
              <a:gd name="T12" fmla="*/ 2147483646 w 3888"/>
              <a:gd name="T13" fmla="*/ 2147483646 h 2380"/>
              <a:gd name="T14" fmla="*/ 2147483646 w 3888"/>
              <a:gd name="T15" fmla="*/ 2147483646 h 2380"/>
              <a:gd name="T16" fmla="*/ 0 60000 65536"/>
              <a:gd name="T17" fmla="*/ 0 60000 65536"/>
              <a:gd name="T18" fmla="*/ 0 60000 65536"/>
              <a:gd name="T19" fmla="*/ 0 60000 65536"/>
              <a:gd name="T20" fmla="*/ 0 60000 65536"/>
              <a:gd name="T21" fmla="*/ 0 60000 65536"/>
              <a:gd name="T22" fmla="*/ 0 60000 65536"/>
              <a:gd name="T23" fmla="*/ 0 60000 65536"/>
              <a:gd name="T24" fmla="*/ 0 w 3888"/>
              <a:gd name="T25" fmla="*/ 0 h 2380"/>
              <a:gd name="T26" fmla="*/ 3888 w 3888"/>
              <a:gd name="T27" fmla="*/ 2380 h 23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88" h="2380">
                <a:moveTo>
                  <a:pt x="0" y="2291"/>
                </a:moveTo>
                <a:cubicBezTo>
                  <a:pt x="217" y="2161"/>
                  <a:pt x="923" y="1859"/>
                  <a:pt x="1303" y="1512"/>
                </a:cubicBezTo>
                <a:cubicBezTo>
                  <a:pt x="1704" y="1320"/>
                  <a:pt x="2088" y="412"/>
                  <a:pt x="2281" y="206"/>
                </a:cubicBezTo>
                <a:cubicBezTo>
                  <a:pt x="2474" y="0"/>
                  <a:pt x="2353" y="148"/>
                  <a:pt x="2459" y="273"/>
                </a:cubicBezTo>
                <a:cubicBezTo>
                  <a:pt x="2565" y="398"/>
                  <a:pt x="2785" y="886"/>
                  <a:pt x="2915" y="957"/>
                </a:cubicBezTo>
                <a:cubicBezTo>
                  <a:pt x="3237" y="822"/>
                  <a:pt x="3113" y="507"/>
                  <a:pt x="3237" y="701"/>
                </a:cubicBezTo>
                <a:cubicBezTo>
                  <a:pt x="3361" y="895"/>
                  <a:pt x="3551" y="1866"/>
                  <a:pt x="3659" y="2123"/>
                </a:cubicBezTo>
                <a:cubicBezTo>
                  <a:pt x="3767" y="2380"/>
                  <a:pt x="3840" y="2218"/>
                  <a:pt x="3888" y="2243"/>
                </a:cubicBezTo>
              </a:path>
            </a:pathLst>
          </a:custGeom>
          <a:noFill/>
          <a:ln w="28575">
            <a:solidFill>
              <a:srgbClr val="FF3300"/>
            </a:solidFill>
            <a:prstDash val="dash"/>
            <a:round/>
            <a:headEnd/>
            <a:tailEnd/>
          </a:ln>
          <a:extLst>
            <a:ext uri="{909E8E84-426E-40DD-AFC4-6F175D3DCCD1}">
              <a14:hiddenFill xmlns:a14="http://schemas.microsoft.com/office/drawing/2010/main">
                <a:solidFill>
                  <a:srgbClr val="FFFFFF"/>
                </a:solidFill>
              </a14:hiddenFill>
            </a:ext>
          </a:extLst>
        </p:spPr>
        <p:txBody>
          <a:bodyPr wrap="none" lIns="91430" tIns="45715" rIns="91430" bIns="45715" anchor="ctr"/>
          <a:lstStyle/>
          <a:p>
            <a:endParaRPr lang="en-GB" dirty="0"/>
          </a:p>
        </p:txBody>
      </p:sp>
      <p:sp>
        <p:nvSpPr>
          <p:cNvPr id="73736" name="Text Box 8"/>
          <p:cNvSpPr txBox="1">
            <a:spLocks noChangeArrowheads="1"/>
          </p:cNvSpPr>
          <p:nvPr/>
        </p:nvSpPr>
        <p:spPr bwMode="auto">
          <a:xfrm>
            <a:off x="7340600" y="3549650"/>
            <a:ext cx="1479550" cy="554038"/>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500" dirty="0">
                <a:solidFill>
                  <a:srgbClr val="FF0000"/>
                </a:solidFill>
                <a:ea typeface="ＭＳ Ｐゴシック" pitchFamily="34" charset="-128"/>
              </a:rPr>
              <a:t>PRODUCTION</a:t>
            </a:r>
          </a:p>
          <a:p>
            <a:pPr algn="ctr">
              <a:buFont typeface="ZapfDingbats BT" pitchFamily="2" charset="2"/>
              <a:buNone/>
            </a:pPr>
            <a:r>
              <a:rPr lang="en-GB" altLang="en-US" sz="1500" dirty="0">
                <a:solidFill>
                  <a:srgbClr val="FF0000"/>
                </a:solidFill>
                <a:ea typeface="ＭＳ Ｐゴシック" pitchFamily="34" charset="-128"/>
              </a:rPr>
              <a:t>STARTS</a:t>
            </a:r>
            <a:endParaRPr lang="en-GB" altLang="en-US" sz="2400" dirty="0">
              <a:solidFill>
                <a:srgbClr val="FF0000"/>
              </a:solidFill>
              <a:ea typeface="ＭＳ Ｐゴシック" pitchFamily="34" charset="-128"/>
            </a:endParaRPr>
          </a:p>
        </p:txBody>
      </p:sp>
      <p:sp>
        <p:nvSpPr>
          <p:cNvPr id="73737" name="Text Box 9"/>
          <p:cNvSpPr txBox="1">
            <a:spLocks noChangeArrowheads="1"/>
          </p:cNvSpPr>
          <p:nvPr/>
        </p:nvSpPr>
        <p:spPr bwMode="auto">
          <a:xfrm rot="-5400000">
            <a:off x="1120775" y="2916238"/>
            <a:ext cx="38290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ENGINEERING CHANGES</a:t>
            </a:r>
          </a:p>
        </p:txBody>
      </p:sp>
      <p:sp>
        <p:nvSpPr>
          <p:cNvPr id="73738" name="Text Box 10"/>
          <p:cNvSpPr txBox="1">
            <a:spLocks noChangeArrowheads="1"/>
          </p:cNvSpPr>
          <p:nvPr/>
        </p:nvSpPr>
        <p:spPr bwMode="auto">
          <a:xfrm>
            <a:off x="5213350" y="5322889"/>
            <a:ext cx="774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12-18</a:t>
            </a:r>
          </a:p>
        </p:txBody>
      </p:sp>
      <p:sp>
        <p:nvSpPr>
          <p:cNvPr id="73739" name="Text Box 11"/>
          <p:cNvSpPr txBox="1">
            <a:spLocks noChangeArrowheads="1"/>
          </p:cNvSpPr>
          <p:nvPr/>
        </p:nvSpPr>
        <p:spPr bwMode="auto">
          <a:xfrm>
            <a:off x="3527425" y="5322889"/>
            <a:ext cx="774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3740" name="Text Box 12"/>
          <p:cNvSpPr txBox="1">
            <a:spLocks noChangeArrowheads="1"/>
          </p:cNvSpPr>
          <p:nvPr/>
        </p:nvSpPr>
        <p:spPr bwMode="auto">
          <a:xfrm>
            <a:off x="6904039" y="5322889"/>
            <a:ext cx="5175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1-3</a:t>
            </a:r>
          </a:p>
        </p:txBody>
      </p:sp>
      <p:sp>
        <p:nvSpPr>
          <p:cNvPr id="73741" name="Text Box 13"/>
          <p:cNvSpPr txBox="1">
            <a:spLocks noChangeArrowheads="1"/>
          </p:cNvSpPr>
          <p:nvPr/>
        </p:nvSpPr>
        <p:spPr bwMode="auto">
          <a:xfrm>
            <a:off x="9109075" y="5322889"/>
            <a:ext cx="774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3742" name="Text Box 14"/>
          <p:cNvSpPr txBox="1">
            <a:spLocks noChangeArrowheads="1"/>
          </p:cNvSpPr>
          <p:nvPr/>
        </p:nvSpPr>
        <p:spPr bwMode="auto">
          <a:xfrm>
            <a:off x="6096000" y="5670550"/>
            <a:ext cx="12969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2000" b="1" dirty="0">
                <a:ea typeface="ＭＳ Ｐゴシック" pitchFamily="34" charset="-128"/>
              </a:rPr>
              <a:t>MONTHS</a:t>
            </a:r>
          </a:p>
        </p:txBody>
      </p:sp>
      <p:sp>
        <p:nvSpPr>
          <p:cNvPr id="73743" name="AutoShape 15"/>
          <p:cNvSpPr>
            <a:spLocks noChangeArrowheads="1"/>
          </p:cNvSpPr>
          <p:nvPr/>
        </p:nvSpPr>
        <p:spPr bwMode="gray">
          <a:xfrm>
            <a:off x="3695700" y="1130300"/>
            <a:ext cx="1866900" cy="1612900"/>
          </a:xfrm>
          <a:prstGeom prst="wedgeRoundRectCallout">
            <a:avLst>
              <a:gd name="adj1" fmla="val -1333"/>
              <a:gd name="adj2" fmla="val 95278"/>
              <a:gd name="adj3" fmla="val 16667"/>
            </a:avLst>
          </a:prstGeom>
          <a:solidFill>
            <a:srgbClr val="3F007E"/>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430" tIns="45715" rIns="91430" bIns="45715"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SEARCH FOR ERRORS:</a:t>
            </a:r>
          </a:p>
          <a:p>
            <a:pPr algn="ctr">
              <a:buFont typeface="ZapfDingbats BT" pitchFamily="2" charset="2"/>
              <a:buNone/>
            </a:pPr>
            <a:r>
              <a:rPr lang="en-GB" altLang="en-US" b="1" dirty="0">
                <a:solidFill>
                  <a:srgbClr val="FFFFFF"/>
                </a:solidFill>
              </a:rPr>
              <a:t>PROBLEM</a:t>
            </a:r>
          </a:p>
          <a:p>
            <a:pPr algn="ctr">
              <a:buFont typeface="ZapfDingbats BT" pitchFamily="2" charset="2"/>
              <a:buNone/>
            </a:pPr>
            <a:r>
              <a:rPr lang="en-GB" altLang="en-US" b="1" dirty="0">
                <a:solidFill>
                  <a:srgbClr val="FFFFFF"/>
                </a:solidFill>
              </a:rPr>
              <a:t>PREVENTION</a:t>
            </a:r>
          </a:p>
          <a:p>
            <a:pPr algn="ctr">
              <a:buFont typeface="ZapfDingbats BT" pitchFamily="2" charset="2"/>
              <a:buNone/>
            </a:pPr>
            <a:r>
              <a:rPr lang="en-GB" altLang="en-US" b="1" dirty="0">
                <a:solidFill>
                  <a:srgbClr val="FFFFFF"/>
                </a:solidFill>
              </a:rPr>
              <a:t>APPROACH</a:t>
            </a:r>
          </a:p>
        </p:txBody>
      </p:sp>
      <p:sp>
        <p:nvSpPr>
          <p:cNvPr id="73744" name="AutoShape 16"/>
          <p:cNvSpPr>
            <a:spLocks noChangeArrowheads="1"/>
          </p:cNvSpPr>
          <p:nvPr/>
        </p:nvSpPr>
        <p:spPr bwMode="gray">
          <a:xfrm>
            <a:off x="8820151" y="825500"/>
            <a:ext cx="1800225" cy="1460500"/>
          </a:xfrm>
          <a:prstGeom prst="wedgeRoundRectCallout">
            <a:avLst>
              <a:gd name="adj1" fmla="val -51870"/>
              <a:gd name="adj2" fmla="val 79347"/>
              <a:gd name="adj3" fmla="val 16667"/>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430" tIns="45715" rIns="91430" bIns="45715"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HIDDEN ERRORS:</a:t>
            </a:r>
          </a:p>
          <a:p>
            <a:pPr algn="ctr">
              <a:buFont typeface="ZapfDingbats BT" pitchFamily="2" charset="2"/>
              <a:buNone/>
            </a:pPr>
            <a:r>
              <a:rPr lang="en-GB" altLang="en-US" b="1" dirty="0">
                <a:solidFill>
                  <a:srgbClr val="FFFFFF"/>
                </a:solidFill>
              </a:rPr>
              <a:t>PROBLEM</a:t>
            </a:r>
          </a:p>
          <a:p>
            <a:pPr algn="ctr">
              <a:buFont typeface="ZapfDingbats BT" pitchFamily="2" charset="2"/>
              <a:buNone/>
            </a:pPr>
            <a:r>
              <a:rPr lang="en-GB" altLang="en-US" b="1" dirty="0">
                <a:solidFill>
                  <a:srgbClr val="FFFFFF"/>
                </a:solidFill>
              </a:rPr>
              <a:t>SOLVING</a:t>
            </a:r>
          </a:p>
          <a:p>
            <a:pPr algn="ctr">
              <a:buFont typeface="ZapfDingbats BT" pitchFamily="2" charset="2"/>
              <a:buNone/>
            </a:pPr>
            <a:r>
              <a:rPr lang="en-GB" altLang="en-US" b="1" dirty="0">
                <a:solidFill>
                  <a:srgbClr val="FFFFFF"/>
                </a:solidFill>
              </a:rPr>
              <a:t>APPROACH</a:t>
            </a:r>
          </a:p>
        </p:txBody>
      </p:sp>
      <p:sp>
        <p:nvSpPr>
          <p:cNvPr id="73745" name="Text Box 17"/>
          <p:cNvSpPr txBox="1">
            <a:spLocks noChangeArrowheads="1"/>
          </p:cNvSpPr>
          <p:nvPr/>
        </p:nvSpPr>
        <p:spPr bwMode="auto">
          <a:xfrm>
            <a:off x="1643063" y="5335589"/>
            <a:ext cx="16827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nchor="ct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200" dirty="0">
                <a:ea typeface="ＭＳ Ｐゴシック" pitchFamily="34" charset="-128"/>
              </a:rPr>
              <a:t>Source Quality Today</a:t>
            </a:r>
          </a:p>
        </p:txBody>
      </p:sp>
    </p:spTree>
    <p:extLst>
      <p:ext uri="{BB962C8B-B14F-4D97-AF65-F5344CB8AC3E}">
        <p14:creationId xmlns:p14="http://schemas.microsoft.com/office/powerpoint/2010/main" val="3951376514"/>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eaLnBrk="1" hangingPunct="1"/>
            <a:r>
              <a:rPr lang="en-GB" altLang="en-US" dirty="0">
                <a:solidFill>
                  <a:schemeClr val="bg1"/>
                </a:solidFill>
              </a:rPr>
              <a:t>Lifecycle management</a:t>
            </a:r>
            <a:endParaRPr lang="en-US" altLang="en-US" dirty="0">
              <a:solidFill>
                <a:schemeClr val="bg1"/>
              </a:solidFill>
            </a:endParaRPr>
          </a:p>
        </p:txBody>
      </p:sp>
      <p:sp>
        <p:nvSpPr>
          <p:cNvPr id="75781" name="Slide Number Placeholder 2"/>
          <p:cNvSpPr>
            <a:spLocks noGrp="1"/>
          </p:cNvSpPr>
          <p:nvPr>
            <p:ph type="sldNum" sz="quarter" idx="12"/>
          </p:nvPr>
        </p:nvSpPr>
        <p:spPr>
          <a:xfrm>
            <a:off x="9948909" y="136306"/>
            <a:ext cx="367954" cy="13849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fld id="{B0263B73-3DEE-45A4-831F-6225FCBCC181}" type="slidenum">
              <a:rPr lang="en-GB" altLang="en-US" sz="900">
                <a:ea typeface="ＭＳ Ｐゴシック" pitchFamily="34" charset="-128"/>
              </a:rPr>
              <a:pPr/>
              <a:t>40</a:t>
            </a:fld>
            <a:endParaRPr lang="en-GB" altLang="en-US" sz="900" dirty="0">
              <a:ea typeface="ＭＳ Ｐゴシック" pitchFamily="34" charset="-128"/>
            </a:endParaRPr>
          </a:p>
        </p:txBody>
      </p:sp>
      <p:grpSp>
        <p:nvGrpSpPr>
          <p:cNvPr id="71683" name="Group 4"/>
          <p:cNvGrpSpPr>
            <a:grpSpLocks noChangeAspect="1"/>
          </p:cNvGrpSpPr>
          <p:nvPr/>
        </p:nvGrpSpPr>
        <p:grpSpPr bwMode="auto">
          <a:xfrm>
            <a:off x="3663950" y="1895476"/>
            <a:ext cx="5334000" cy="3198813"/>
            <a:chOff x="48" y="3817"/>
            <a:chExt cx="768" cy="461"/>
          </a:xfrm>
        </p:grpSpPr>
        <p:sp>
          <p:nvSpPr>
            <p:cNvPr id="75782" name="Freeform 5"/>
            <p:cNvSpPr>
              <a:spLocks noChangeAspect="1"/>
            </p:cNvSpPr>
            <p:nvPr/>
          </p:nvSpPr>
          <p:spPr bwMode="auto">
            <a:xfrm>
              <a:off x="427" y="3820"/>
              <a:ext cx="385" cy="357"/>
            </a:xfrm>
            <a:custGeom>
              <a:avLst/>
              <a:gdLst>
                <a:gd name="T0" fmla="*/ 1 w 770"/>
                <a:gd name="T1" fmla="*/ 1 h 714"/>
                <a:gd name="T2" fmla="*/ 1 w 770"/>
                <a:gd name="T3" fmla="*/ 1 h 714"/>
                <a:gd name="T4" fmla="*/ 1 w 770"/>
                <a:gd name="T5" fmla="*/ 1 h 714"/>
                <a:gd name="T6" fmla="*/ 1 w 770"/>
                <a:gd name="T7" fmla="*/ 1 h 714"/>
                <a:gd name="T8" fmla="*/ 1 w 770"/>
                <a:gd name="T9" fmla="*/ 1 h 714"/>
                <a:gd name="T10" fmla="*/ 1 w 770"/>
                <a:gd name="T11" fmla="*/ 1 h 714"/>
                <a:gd name="T12" fmla="*/ 1 w 770"/>
                <a:gd name="T13" fmla="*/ 1 h 714"/>
                <a:gd name="T14" fmla="*/ 1 w 770"/>
                <a:gd name="T15" fmla="*/ 1 h 714"/>
                <a:gd name="T16" fmla="*/ 1 w 770"/>
                <a:gd name="T17" fmla="*/ 1 h 714"/>
                <a:gd name="T18" fmla="*/ 1 w 770"/>
                <a:gd name="T19" fmla="*/ 1 h 714"/>
                <a:gd name="T20" fmla="*/ 1 w 770"/>
                <a:gd name="T21" fmla="*/ 1 h 714"/>
                <a:gd name="T22" fmla="*/ 1 w 770"/>
                <a:gd name="T23" fmla="*/ 1 h 714"/>
                <a:gd name="T24" fmla="*/ 1 w 770"/>
                <a:gd name="T25" fmla="*/ 1 h 714"/>
                <a:gd name="T26" fmla="*/ 1 w 770"/>
                <a:gd name="T27" fmla="*/ 1 h 714"/>
                <a:gd name="T28" fmla="*/ 1 w 770"/>
                <a:gd name="T29" fmla="*/ 1 h 714"/>
                <a:gd name="T30" fmla="*/ 1 w 770"/>
                <a:gd name="T31" fmla="*/ 1 h 714"/>
                <a:gd name="T32" fmla="*/ 1 w 770"/>
                <a:gd name="T33" fmla="*/ 1 h 714"/>
                <a:gd name="T34" fmla="*/ 1 w 770"/>
                <a:gd name="T35" fmla="*/ 1 h 714"/>
                <a:gd name="T36" fmla="*/ 1 w 770"/>
                <a:gd name="T37" fmla="*/ 1 h 714"/>
                <a:gd name="T38" fmla="*/ 1 w 770"/>
                <a:gd name="T39" fmla="*/ 1 h 714"/>
                <a:gd name="T40" fmla="*/ 1 w 770"/>
                <a:gd name="T41" fmla="*/ 1 h 714"/>
                <a:gd name="T42" fmla="*/ 1 w 770"/>
                <a:gd name="T43" fmla="*/ 1 h 714"/>
                <a:gd name="T44" fmla="*/ 1 w 770"/>
                <a:gd name="T45" fmla="*/ 1 h 714"/>
                <a:gd name="T46" fmla="*/ 1 w 770"/>
                <a:gd name="T47" fmla="*/ 1 h 714"/>
                <a:gd name="T48" fmla="*/ 1 w 770"/>
                <a:gd name="T49" fmla="*/ 1 h 714"/>
                <a:gd name="T50" fmla="*/ 1 w 770"/>
                <a:gd name="T51" fmla="*/ 1 h 714"/>
                <a:gd name="T52" fmla="*/ 1 w 770"/>
                <a:gd name="T53" fmla="*/ 1 h 714"/>
                <a:gd name="T54" fmla="*/ 1 w 770"/>
                <a:gd name="T55" fmla="*/ 1 h 714"/>
                <a:gd name="T56" fmla="*/ 1 w 770"/>
                <a:gd name="T57" fmla="*/ 1 h 714"/>
                <a:gd name="T58" fmla="*/ 1 w 770"/>
                <a:gd name="T59" fmla="*/ 1 h 714"/>
                <a:gd name="T60" fmla="*/ 1 w 770"/>
                <a:gd name="T61" fmla="*/ 1 h 714"/>
                <a:gd name="T62" fmla="*/ 1 w 770"/>
                <a:gd name="T63" fmla="*/ 1 h 714"/>
                <a:gd name="T64" fmla="*/ 1 w 770"/>
                <a:gd name="T65" fmla="*/ 1 h 714"/>
                <a:gd name="T66" fmla="*/ 1 w 770"/>
                <a:gd name="T67" fmla="*/ 1 h 714"/>
                <a:gd name="T68" fmla="*/ 1 w 770"/>
                <a:gd name="T69" fmla="*/ 1 h 714"/>
                <a:gd name="T70" fmla="*/ 1 w 770"/>
                <a:gd name="T71" fmla="*/ 1 h 714"/>
                <a:gd name="T72" fmla="*/ 1 w 770"/>
                <a:gd name="T73" fmla="*/ 1 h 714"/>
                <a:gd name="T74" fmla="*/ 1 w 770"/>
                <a:gd name="T75" fmla="*/ 1 h 714"/>
                <a:gd name="T76" fmla="*/ 1 w 770"/>
                <a:gd name="T77" fmla="*/ 1 h 714"/>
                <a:gd name="T78" fmla="*/ 1 w 770"/>
                <a:gd name="T79" fmla="*/ 1 h 71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0"/>
                <a:gd name="T121" fmla="*/ 0 h 714"/>
                <a:gd name="T122" fmla="*/ 770 w 770"/>
                <a:gd name="T123" fmla="*/ 714 h 71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0" h="714">
                  <a:moveTo>
                    <a:pt x="770" y="714"/>
                  </a:moveTo>
                  <a:lnTo>
                    <a:pt x="754" y="672"/>
                  </a:lnTo>
                  <a:lnTo>
                    <a:pt x="739" y="629"/>
                  </a:lnTo>
                  <a:lnTo>
                    <a:pt x="723" y="581"/>
                  </a:lnTo>
                  <a:lnTo>
                    <a:pt x="709" y="532"/>
                  </a:lnTo>
                  <a:lnTo>
                    <a:pt x="693" y="480"/>
                  </a:lnTo>
                  <a:lnTo>
                    <a:pt x="677" y="429"/>
                  </a:lnTo>
                  <a:lnTo>
                    <a:pt x="663" y="377"/>
                  </a:lnTo>
                  <a:lnTo>
                    <a:pt x="648" y="326"/>
                  </a:lnTo>
                  <a:lnTo>
                    <a:pt x="632" y="277"/>
                  </a:lnTo>
                  <a:lnTo>
                    <a:pt x="618" y="231"/>
                  </a:lnTo>
                  <a:lnTo>
                    <a:pt x="604" y="187"/>
                  </a:lnTo>
                  <a:lnTo>
                    <a:pt x="590" y="147"/>
                  </a:lnTo>
                  <a:lnTo>
                    <a:pt x="577" y="112"/>
                  </a:lnTo>
                  <a:lnTo>
                    <a:pt x="562" y="82"/>
                  </a:lnTo>
                  <a:lnTo>
                    <a:pt x="550" y="59"/>
                  </a:lnTo>
                  <a:lnTo>
                    <a:pt x="536" y="42"/>
                  </a:lnTo>
                  <a:lnTo>
                    <a:pt x="522" y="29"/>
                  </a:lnTo>
                  <a:lnTo>
                    <a:pt x="506" y="17"/>
                  </a:lnTo>
                  <a:lnTo>
                    <a:pt x="490" y="10"/>
                  </a:lnTo>
                  <a:lnTo>
                    <a:pt x="474" y="4"/>
                  </a:lnTo>
                  <a:lnTo>
                    <a:pt x="456" y="1"/>
                  </a:lnTo>
                  <a:lnTo>
                    <a:pt x="438" y="0"/>
                  </a:lnTo>
                  <a:lnTo>
                    <a:pt x="418" y="3"/>
                  </a:lnTo>
                  <a:lnTo>
                    <a:pt x="398" y="8"/>
                  </a:lnTo>
                  <a:lnTo>
                    <a:pt x="376" y="17"/>
                  </a:lnTo>
                  <a:lnTo>
                    <a:pt x="354" y="31"/>
                  </a:lnTo>
                  <a:lnTo>
                    <a:pt x="330" y="46"/>
                  </a:lnTo>
                  <a:lnTo>
                    <a:pt x="306" y="67"/>
                  </a:lnTo>
                  <a:lnTo>
                    <a:pt x="280" y="90"/>
                  </a:lnTo>
                  <a:lnTo>
                    <a:pt x="253" y="119"/>
                  </a:lnTo>
                  <a:lnTo>
                    <a:pt x="224" y="150"/>
                  </a:lnTo>
                  <a:lnTo>
                    <a:pt x="195" y="187"/>
                  </a:lnTo>
                  <a:lnTo>
                    <a:pt x="185" y="201"/>
                  </a:lnTo>
                  <a:lnTo>
                    <a:pt x="175" y="213"/>
                  </a:lnTo>
                  <a:lnTo>
                    <a:pt x="164" y="226"/>
                  </a:lnTo>
                  <a:lnTo>
                    <a:pt x="153" y="240"/>
                  </a:lnTo>
                  <a:lnTo>
                    <a:pt x="141" y="254"/>
                  </a:lnTo>
                  <a:lnTo>
                    <a:pt x="130" y="268"/>
                  </a:lnTo>
                  <a:lnTo>
                    <a:pt x="119" y="282"/>
                  </a:lnTo>
                  <a:lnTo>
                    <a:pt x="107" y="297"/>
                  </a:lnTo>
                  <a:lnTo>
                    <a:pt x="94" y="311"/>
                  </a:lnTo>
                  <a:lnTo>
                    <a:pt x="82" y="326"/>
                  </a:lnTo>
                  <a:lnTo>
                    <a:pt x="70" y="340"/>
                  </a:lnTo>
                  <a:lnTo>
                    <a:pt x="56" y="355"/>
                  </a:lnTo>
                  <a:lnTo>
                    <a:pt x="43" y="369"/>
                  </a:lnTo>
                  <a:lnTo>
                    <a:pt x="29" y="384"/>
                  </a:lnTo>
                  <a:lnTo>
                    <a:pt x="15" y="400"/>
                  </a:lnTo>
                  <a:lnTo>
                    <a:pt x="0" y="414"/>
                  </a:lnTo>
                  <a:lnTo>
                    <a:pt x="23" y="428"/>
                  </a:lnTo>
                  <a:lnTo>
                    <a:pt x="44" y="441"/>
                  </a:lnTo>
                  <a:lnTo>
                    <a:pt x="65" y="454"/>
                  </a:lnTo>
                  <a:lnTo>
                    <a:pt x="87" y="468"/>
                  </a:lnTo>
                  <a:lnTo>
                    <a:pt x="108" y="480"/>
                  </a:lnTo>
                  <a:lnTo>
                    <a:pt x="129" y="492"/>
                  </a:lnTo>
                  <a:lnTo>
                    <a:pt x="150" y="505"/>
                  </a:lnTo>
                  <a:lnTo>
                    <a:pt x="172" y="517"/>
                  </a:lnTo>
                  <a:lnTo>
                    <a:pt x="194" y="529"/>
                  </a:lnTo>
                  <a:lnTo>
                    <a:pt x="217" y="542"/>
                  </a:lnTo>
                  <a:lnTo>
                    <a:pt x="242" y="554"/>
                  </a:lnTo>
                  <a:lnTo>
                    <a:pt x="269" y="566"/>
                  </a:lnTo>
                  <a:lnTo>
                    <a:pt x="296" y="578"/>
                  </a:lnTo>
                  <a:lnTo>
                    <a:pt x="326" y="591"/>
                  </a:lnTo>
                  <a:lnTo>
                    <a:pt x="357" y="603"/>
                  </a:lnTo>
                  <a:lnTo>
                    <a:pt x="391" y="616"/>
                  </a:lnTo>
                  <a:lnTo>
                    <a:pt x="410" y="623"/>
                  </a:lnTo>
                  <a:lnTo>
                    <a:pt x="430" y="631"/>
                  </a:lnTo>
                  <a:lnTo>
                    <a:pt x="452" y="638"/>
                  </a:lnTo>
                  <a:lnTo>
                    <a:pt x="476" y="644"/>
                  </a:lnTo>
                  <a:lnTo>
                    <a:pt x="499" y="651"/>
                  </a:lnTo>
                  <a:lnTo>
                    <a:pt x="524" y="658"/>
                  </a:lnTo>
                  <a:lnTo>
                    <a:pt x="550" y="665"/>
                  </a:lnTo>
                  <a:lnTo>
                    <a:pt x="575" y="671"/>
                  </a:lnTo>
                  <a:lnTo>
                    <a:pt x="601" y="678"/>
                  </a:lnTo>
                  <a:lnTo>
                    <a:pt x="627" y="684"/>
                  </a:lnTo>
                  <a:lnTo>
                    <a:pt x="653" y="689"/>
                  </a:lnTo>
                  <a:lnTo>
                    <a:pt x="678" y="695"/>
                  </a:lnTo>
                  <a:lnTo>
                    <a:pt x="702" y="700"/>
                  </a:lnTo>
                  <a:lnTo>
                    <a:pt x="726" y="705"/>
                  </a:lnTo>
                  <a:lnTo>
                    <a:pt x="749" y="709"/>
                  </a:lnTo>
                  <a:lnTo>
                    <a:pt x="770" y="714"/>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nvGrpSpPr>
            <p:cNvPr id="75783" name="Group 6"/>
            <p:cNvGrpSpPr>
              <a:grpSpLocks noChangeAspect="1"/>
            </p:cNvGrpSpPr>
            <p:nvPr/>
          </p:nvGrpSpPr>
          <p:grpSpPr bwMode="auto">
            <a:xfrm>
              <a:off x="422" y="3817"/>
              <a:ext cx="394" cy="364"/>
              <a:chOff x="422" y="3817"/>
              <a:chExt cx="394" cy="364"/>
            </a:xfrm>
          </p:grpSpPr>
          <p:sp>
            <p:nvSpPr>
              <p:cNvPr id="75786" name="Freeform 7"/>
              <p:cNvSpPr>
                <a:spLocks noChangeAspect="1"/>
              </p:cNvSpPr>
              <p:nvPr/>
            </p:nvSpPr>
            <p:spPr bwMode="black">
              <a:xfrm>
                <a:off x="692" y="3839"/>
                <a:ext cx="122" cy="339"/>
              </a:xfrm>
              <a:custGeom>
                <a:avLst/>
                <a:gdLst>
                  <a:gd name="T0" fmla="*/ 0 w 244"/>
                  <a:gd name="T1" fmla="*/ 1 h 678"/>
                  <a:gd name="T2" fmla="*/ 0 w 244"/>
                  <a:gd name="T3" fmla="*/ 1 h 678"/>
                  <a:gd name="T4" fmla="*/ 1 w 244"/>
                  <a:gd name="T5" fmla="*/ 1 h 678"/>
                  <a:gd name="T6" fmla="*/ 1 w 244"/>
                  <a:gd name="T7" fmla="*/ 1 h 678"/>
                  <a:gd name="T8" fmla="*/ 1 w 244"/>
                  <a:gd name="T9" fmla="*/ 1 h 678"/>
                  <a:gd name="T10" fmla="*/ 1 w 244"/>
                  <a:gd name="T11" fmla="*/ 1 h 678"/>
                  <a:gd name="T12" fmla="*/ 1 w 244"/>
                  <a:gd name="T13" fmla="*/ 1 h 678"/>
                  <a:gd name="T14" fmla="*/ 1 w 244"/>
                  <a:gd name="T15" fmla="*/ 1 h 678"/>
                  <a:gd name="T16" fmla="*/ 1 w 244"/>
                  <a:gd name="T17" fmla="*/ 1 h 678"/>
                  <a:gd name="T18" fmla="*/ 1 w 244"/>
                  <a:gd name="T19" fmla="*/ 1 h 678"/>
                  <a:gd name="T20" fmla="*/ 1 w 244"/>
                  <a:gd name="T21" fmla="*/ 1 h 678"/>
                  <a:gd name="T22" fmla="*/ 1 w 244"/>
                  <a:gd name="T23" fmla="*/ 1 h 678"/>
                  <a:gd name="T24" fmla="*/ 1 w 244"/>
                  <a:gd name="T25" fmla="*/ 1 h 678"/>
                  <a:gd name="T26" fmla="*/ 1 w 244"/>
                  <a:gd name="T27" fmla="*/ 1 h 678"/>
                  <a:gd name="T28" fmla="*/ 1 w 244"/>
                  <a:gd name="T29" fmla="*/ 1 h 678"/>
                  <a:gd name="T30" fmla="*/ 1 w 244"/>
                  <a:gd name="T31" fmla="*/ 1 h 678"/>
                  <a:gd name="T32" fmla="*/ 1 w 244"/>
                  <a:gd name="T33" fmla="*/ 1 h 678"/>
                  <a:gd name="T34" fmla="*/ 1 w 244"/>
                  <a:gd name="T35" fmla="*/ 1 h 678"/>
                  <a:gd name="T36" fmla="*/ 1 w 244"/>
                  <a:gd name="T37" fmla="*/ 1 h 678"/>
                  <a:gd name="T38" fmla="*/ 1 w 244"/>
                  <a:gd name="T39" fmla="*/ 1 h 678"/>
                  <a:gd name="T40" fmla="*/ 1 w 244"/>
                  <a:gd name="T41" fmla="*/ 1 h 678"/>
                  <a:gd name="T42" fmla="*/ 1 w 244"/>
                  <a:gd name="T43" fmla="*/ 1 h 678"/>
                  <a:gd name="T44" fmla="*/ 1 w 244"/>
                  <a:gd name="T45" fmla="*/ 1 h 678"/>
                  <a:gd name="T46" fmla="*/ 1 w 244"/>
                  <a:gd name="T47" fmla="*/ 1 h 678"/>
                  <a:gd name="T48" fmla="*/ 1 w 244"/>
                  <a:gd name="T49" fmla="*/ 1 h 678"/>
                  <a:gd name="T50" fmla="*/ 1 w 244"/>
                  <a:gd name="T51" fmla="*/ 1 h 678"/>
                  <a:gd name="T52" fmla="*/ 1 w 244"/>
                  <a:gd name="T53" fmla="*/ 1 h 678"/>
                  <a:gd name="T54" fmla="*/ 1 w 244"/>
                  <a:gd name="T55" fmla="*/ 1 h 678"/>
                  <a:gd name="T56" fmla="*/ 1 w 244"/>
                  <a:gd name="T57" fmla="*/ 1 h 678"/>
                  <a:gd name="T58" fmla="*/ 1 w 244"/>
                  <a:gd name="T59" fmla="*/ 1 h 678"/>
                  <a:gd name="T60" fmla="*/ 1 w 244"/>
                  <a:gd name="T61" fmla="*/ 1 h 678"/>
                  <a:gd name="T62" fmla="*/ 1 w 244"/>
                  <a:gd name="T63" fmla="*/ 1 h 678"/>
                  <a:gd name="T64" fmla="*/ 1 w 244"/>
                  <a:gd name="T65" fmla="*/ 1 h 678"/>
                  <a:gd name="T66" fmla="*/ 1 w 244"/>
                  <a:gd name="T67" fmla="*/ 1 h 678"/>
                  <a:gd name="T68" fmla="*/ 1 w 244"/>
                  <a:gd name="T69" fmla="*/ 1 h 678"/>
                  <a:gd name="T70" fmla="*/ 1 w 244"/>
                  <a:gd name="T71" fmla="*/ 0 h 678"/>
                  <a:gd name="T72" fmla="*/ 0 w 244"/>
                  <a:gd name="T73" fmla="*/ 1 h 67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44"/>
                  <a:gd name="T112" fmla="*/ 0 h 678"/>
                  <a:gd name="T113" fmla="*/ 244 w 244"/>
                  <a:gd name="T114" fmla="*/ 678 h 67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44" h="678">
                    <a:moveTo>
                      <a:pt x="0" y="8"/>
                    </a:moveTo>
                    <a:lnTo>
                      <a:pt x="0" y="7"/>
                    </a:lnTo>
                    <a:lnTo>
                      <a:pt x="13" y="24"/>
                    </a:lnTo>
                    <a:lnTo>
                      <a:pt x="25" y="46"/>
                    </a:lnTo>
                    <a:lnTo>
                      <a:pt x="39" y="77"/>
                    </a:lnTo>
                    <a:lnTo>
                      <a:pt x="52" y="111"/>
                    </a:lnTo>
                    <a:lnTo>
                      <a:pt x="67" y="152"/>
                    </a:lnTo>
                    <a:lnTo>
                      <a:pt x="80" y="194"/>
                    </a:lnTo>
                    <a:lnTo>
                      <a:pt x="95" y="241"/>
                    </a:lnTo>
                    <a:lnTo>
                      <a:pt x="111" y="289"/>
                    </a:lnTo>
                    <a:lnTo>
                      <a:pt x="125" y="340"/>
                    </a:lnTo>
                    <a:lnTo>
                      <a:pt x="140" y="392"/>
                    </a:lnTo>
                    <a:lnTo>
                      <a:pt x="155" y="443"/>
                    </a:lnTo>
                    <a:lnTo>
                      <a:pt x="171" y="495"/>
                    </a:lnTo>
                    <a:lnTo>
                      <a:pt x="185" y="544"/>
                    </a:lnTo>
                    <a:lnTo>
                      <a:pt x="201" y="593"/>
                    </a:lnTo>
                    <a:lnTo>
                      <a:pt x="217" y="637"/>
                    </a:lnTo>
                    <a:lnTo>
                      <a:pt x="232" y="678"/>
                    </a:lnTo>
                    <a:lnTo>
                      <a:pt x="244" y="673"/>
                    </a:lnTo>
                    <a:lnTo>
                      <a:pt x="228" y="632"/>
                    </a:lnTo>
                    <a:lnTo>
                      <a:pt x="212" y="589"/>
                    </a:lnTo>
                    <a:lnTo>
                      <a:pt x="197" y="542"/>
                    </a:lnTo>
                    <a:lnTo>
                      <a:pt x="182" y="492"/>
                    </a:lnTo>
                    <a:lnTo>
                      <a:pt x="166" y="441"/>
                    </a:lnTo>
                    <a:lnTo>
                      <a:pt x="151" y="390"/>
                    </a:lnTo>
                    <a:lnTo>
                      <a:pt x="136" y="338"/>
                    </a:lnTo>
                    <a:lnTo>
                      <a:pt x="122" y="287"/>
                    </a:lnTo>
                    <a:lnTo>
                      <a:pt x="106" y="236"/>
                    </a:lnTo>
                    <a:lnTo>
                      <a:pt x="91" y="192"/>
                    </a:lnTo>
                    <a:lnTo>
                      <a:pt x="78" y="147"/>
                    </a:lnTo>
                    <a:lnTo>
                      <a:pt x="64" y="107"/>
                    </a:lnTo>
                    <a:lnTo>
                      <a:pt x="50" y="72"/>
                    </a:lnTo>
                    <a:lnTo>
                      <a:pt x="34" y="42"/>
                    </a:lnTo>
                    <a:lnTo>
                      <a:pt x="22" y="17"/>
                    </a:lnTo>
                    <a:lnTo>
                      <a:pt x="9" y="1"/>
                    </a:lnTo>
                    <a:lnTo>
                      <a:pt x="9" y="0"/>
                    </a:lnTo>
                    <a:lnTo>
                      <a:pt x="0" y="8"/>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7" name="Freeform 8"/>
              <p:cNvSpPr>
                <a:spLocks noChangeAspect="1"/>
              </p:cNvSpPr>
              <p:nvPr/>
            </p:nvSpPr>
            <p:spPr bwMode="black">
              <a:xfrm>
                <a:off x="522" y="3817"/>
                <a:ext cx="175" cy="98"/>
              </a:xfrm>
              <a:custGeom>
                <a:avLst/>
                <a:gdLst>
                  <a:gd name="T0" fmla="*/ 1 w 350"/>
                  <a:gd name="T1" fmla="*/ 0 h 197"/>
                  <a:gd name="T2" fmla="*/ 1 w 350"/>
                  <a:gd name="T3" fmla="*/ 0 h 197"/>
                  <a:gd name="T4" fmla="*/ 1 w 350"/>
                  <a:gd name="T5" fmla="*/ 0 h 197"/>
                  <a:gd name="T6" fmla="*/ 1 w 350"/>
                  <a:gd name="T7" fmla="*/ 0 h 197"/>
                  <a:gd name="T8" fmla="*/ 1 w 350"/>
                  <a:gd name="T9" fmla="*/ 0 h 197"/>
                  <a:gd name="T10" fmla="*/ 1 w 350"/>
                  <a:gd name="T11" fmla="*/ 0 h 197"/>
                  <a:gd name="T12" fmla="*/ 1 w 350"/>
                  <a:gd name="T13" fmla="*/ 0 h 197"/>
                  <a:gd name="T14" fmla="*/ 1 w 350"/>
                  <a:gd name="T15" fmla="*/ 0 h 197"/>
                  <a:gd name="T16" fmla="*/ 1 w 350"/>
                  <a:gd name="T17" fmla="*/ 0 h 197"/>
                  <a:gd name="T18" fmla="*/ 1 w 350"/>
                  <a:gd name="T19" fmla="*/ 0 h 197"/>
                  <a:gd name="T20" fmla="*/ 1 w 350"/>
                  <a:gd name="T21" fmla="*/ 0 h 197"/>
                  <a:gd name="T22" fmla="*/ 1 w 350"/>
                  <a:gd name="T23" fmla="*/ 0 h 197"/>
                  <a:gd name="T24" fmla="*/ 1 w 350"/>
                  <a:gd name="T25" fmla="*/ 0 h 197"/>
                  <a:gd name="T26" fmla="*/ 1 w 350"/>
                  <a:gd name="T27" fmla="*/ 0 h 197"/>
                  <a:gd name="T28" fmla="*/ 1 w 350"/>
                  <a:gd name="T29" fmla="*/ 0 h 197"/>
                  <a:gd name="T30" fmla="*/ 1 w 350"/>
                  <a:gd name="T31" fmla="*/ 0 h 197"/>
                  <a:gd name="T32" fmla="*/ 1 w 350"/>
                  <a:gd name="T33" fmla="*/ 0 h 197"/>
                  <a:gd name="T34" fmla="*/ 1 w 350"/>
                  <a:gd name="T35" fmla="*/ 0 h 197"/>
                  <a:gd name="T36" fmla="*/ 1 w 350"/>
                  <a:gd name="T37" fmla="*/ 0 h 197"/>
                  <a:gd name="T38" fmla="*/ 1 w 350"/>
                  <a:gd name="T39" fmla="*/ 0 h 197"/>
                  <a:gd name="T40" fmla="*/ 1 w 350"/>
                  <a:gd name="T41" fmla="*/ 0 h 197"/>
                  <a:gd name="T42" fmla="*/ 1 w 350"/>
                  <a:gd name="T43" fmla="*/ 0 h 197"/>
                  <a:gd name="T44" fmla="*/ 1 w 350"/>
                  <a:gd name="T45" fmla="*/ 0 h 197"/>
                  <a:gd name="T46" fmla="*/ 1 w 350"/>
                  <a:gd name="T47" fmla="*/ 0 h 197"/>
                  <a:gd name="T48" fmla="*/ 1 w 350"/>
                  <a:gd name="T49" fmla="*/ 0 h 197"/>
                  <a:gd name="T50" fmla="*/ 1 w 350"/>
                  <a:gd name="T51" fmla="*/ 0 h 197"/>
                  <a:gd name="T52" fmla="*/ 1 w 350"/>
                  <a:gd name="T53" fmla="*/ 0 h 197"/>
                  <a:gd name="T54" fmla="*/ 1 w 350"/>
                  <a:gd name="T55" fmla="*/ 0 h 197"/>
                  <a:gd name="T56" fmla="*/ 1 w 350"/>
                  <a:gd name="T57" fmla="*/ 0 h 197"/>
                  <a:gd name="T58" fmla="*/ 1 w 350"/>
                  <a:gd name="T59" fmla="*/ 0 h 197"/>
                  <a:gd name="T60" fmla="*/ 1 w 350"/>
                  <a:gd name="T61" fmla="*/ 0 h 197"/>
                  <a:gd name="T62" fmla="*/ 1 w 350"/>
                  <a:gd name="T63" fmla="*/ 0 h 197"/>
                  <a:gd name="T64" fmla="*/ 1 w 350"/>
                  <a:gd name="T65" fmla="*/ 0 h 197"/>
                  <a:gd name="T66" fmla="*/ 1 w 350"/>
                  <a:gd name="T67" fmla="*/ 0 h 197"/>
                  <a:gd name="T68" fmla="*/ 0 w 350"/>
                  <a:gd name="T69" fmla="*/ 0 h 197"/>
                  <a:gd name="T70" fmla="*/ 0 w 350"/>
                  <a:gd name="T71" fmla="*/ 0 h 197"/>
                  <a:gd name="T72" fmla="*/ 1 w 350"/>
                  <a:gd name="T73" fmla="*/ 0 h 19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50"/>
                  <a:gd name="T112" fmla="*/ 0 h 197"/>
                  <a:gd name="T113" fmla="*/ 350 w 350"/>
                  <a:gd name="T114" fmla="*/ 197 h 19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50" h="197">
                    <a:moveTo>
                      <a:pt x="9" y="197"/>
                    </a:moveTo>
                    <a:lnTo>
                      <a:pt x="9" y="197"/>
                    </a:lnTo>
                    <a:lnTo>
                      <a:pt x="38" y="160"/>
                    </a:lnTo>
                    <a:lnTo>
                      <a:pt x="67" y="128"/>
                    </a:lnTo>
                    <a:lnTo>
                      <a:pt x="94" y="101"/>
                    </a:lnTo>
                    <a:lnTo>
                      <a:pt x="118" y="77"/>
                    </a:lnTo>
                    <a:lnTo>
                      <a:pt x="143" y="57"/>
                    </a:lnTo>
                    <a:lnTo>
                      <a:pt x="166" y="41"/>
                    </a:lnTo>
                    <a:lnTo>
                      <a:pt x="187" y="28"/>
                    </a:lnTo>
                    <a:lnTo>
                      <a:pt x="209" y="20"/>
                    </a:lnTo>
                    <a:lnTo>
                      <a:pt x="228" y="14"/>
                    </a:lnTo>
                    <a:lnTo>
                      <a:pt x="247" y="11"/>
                    </a:lnTo>
                    <a:lnTo>
                      <a:pt x="264" y="12"/>
                    </a:lnTo>
                    <a:lnTo>
                      <a:pt x="281" y="16"/>
                    </a:lnTo>
                    <a:lnTo>
                      <a:pt x="297" y="21"/>
                    </a:lnTo>
                    <a:lnTo>
                      <a:pt x="312" y="28"/>
                    </a:lnTo>
                    <a:lnTo>
                      <a:pt x="327" y="39"/>
                    </a:lnTo>
                    <a:lnTo>
                      <a:pt x="341" y="52"/>
                    </a:lnTo>
                    <a:lnTo>
                      <a:pt x="350" y="44"/>
                    </a:lnTo>
                    <a:lnTo>
                      <a:pt x="334" y="30"/>
                    </a:lnTo>
                    <a:lnTo>
                      <a:pt x="318" y="19"/>
                    </a:lnTo>
                    <a:lnTo>
                      <a:pt x="302" y="10"/>
                    </a:lnTo>
                    <a:lnTo>
                      <a:pt x="284" y="4"/>
                    </a:lnTo>
                    <a:lnTo>
                      <a:pt x="266" y="1"/>
                    </a:lnTo>
                    <a:lnTo>
                      <a:pt x="247" y="0"/>
                    </a:lnTo>
                    <a:lnTo>
                      <a:pt x="226" y="3"/>
                    </a:lnTo>
                    <a:lnTo>
                      <a:pt x="204" y="9"/>
                    </a:lnTo>
                    <a:lnTo>
                      <a:pt x="183" y="19"/>
                    </a:lnTo>
                    <a:lnTo>
                      <a:pt x="160" y="32"/>
                    </a:lnTo>
                    <a:lnTo>
                      <a:pt x="136" y="48"/>
                    </a:lnTo>
                    <a:lnTo>
                      <a:pt x="111" y="68"/>
                    </a:lnTo>
                    <a:lnTo>
                      <a:pt x="85" y="92"/>
                    </a:lnTo>
                    <a:lnTo>
                      <a:pt x="58" y="122"/>
                    </a:lnTo>
                    <a:lnTo>
                      <a:pt x="29" y="153"/>
                    </a:lnTo>
                    <a:lnTo>
                      <a:pt x="0" y="190"/>
                    </a:lnTo>
                    <a:lnTo>
                      <a:pt x="9" y="197"/>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8" name="Freeform 9"/>
              <p:cNvSpPr>
                <a:spLocks noChangeAspect="1"/>
              </p:cNvSpPr>
              <p:nvPr/>
            </p:nvSpPr>
            <p:spPr bwMode="black">
              <a:xfrm>
                <a:off x="422" y="3912"/>
                <a:ext cx="104" cy="117"/>
              </a:xfrm>
              <a:custGeom>
                <a:avLst/>
                <a:gdLst>
                  <a:gd name="T0" fmla="*/ 0 w 209"/>
                  <a:gd name="T1" fmla="*/ 0 h 235"/>
                  <a:gd name="T2" fmla="*/ 0 w 209"/>
                  <a:gd name="T3" fmla="*/ 0 h 235"/>
                  <a:gd name="T4" fmla="*/ 0 w 209"/>
                  <a:gd name="T5" fmla="*/ 0 h 235"/>
                  <a:gd name="T6" fmla="*/ 0 w 209"/>
                  <a:gd name="T7" fmla="*/ 0 h 235"/>
                  <a:gd name="T8" fmla="*/ 0 w 209"/>
                  <a:gd name="T9" fmla="*/ 0 h 235"/>
                  <a:gd name="T10" fmla="*/ 0 w 209"/>
                  <a:gd name="T11" fmla="*/ 0 h 235"/>
                  <a:gd name="T12" fmla="*/ 0 w 209"/>
                  <a:gd name="T13" fmla="*/ 0 h 235"/>
                  <a:gd name="T14" fmla="*/ 0 w 209"/>
                  <a:gd name="T15" fmla="*/ 0 h 235"/>
                  <a:gd name="T16" fmla="*/ 0 w 209"/>
                  <a:gd name="T17" fmla="*/ 0 h 235"/>
                  <a:gd name="T18" fmla="*/ 0 w 209"/>
                  <a:gd name="T19" fmla="*/ 0 h 235"/>
                  <a:gd name="T20" fmla="*/ 0 w 209"/>
                  <a:gd name="T21" fmla="*/ 0 h 235"/>
                  <a:gd name="T22" fmla="*/ 0 w 209"/>
                  <a:gd name="T23" fmla="*/ 0 h 235"/>
                  <a:gd name="T24" fmla="*/ 0 w 209"/>
                  <a:gd name="T25" fmla="*/ 0 h 235"/>
                  <a:gd name="T26" fmla="*/ 0 w 209"/>
                  <a:gd name="T27" fmla="*/ 0 h 235"/>
                  <a:gd name="T28" fmla="*/ 0 w 209"/>
                  <a:gd name="T29" fmla="*/ 0 h 235"/>
                  <a:gd name="T30" fmla="*/ 0 w 209"/>
                  <a:gd name="T31" fmla="*/ 0 h 235"/>
                  <a:gd name="T32" fmla="*/ 0 w 209"/>
                  <a:gd name="T33" fmla="*/ 0 h 235"/>
                  <a:gd name="T34" fmla="*/ 0 w 209"/>
                  <a:gd name="T35" fmla="*/ 0 h 235"/>
                  <a:gd name="T36" fmla="*/ 0 w 209"/>
                  <a:gd name="T37" fmla="*/ 0 h 235"/>
                  <a:gd name="T38" fmla="*/ 0 w 209"/>
                  <a:gd name="T39" fmla="*/ 0 h 235"/>
                  <a:gd name="T40" fmla="*/ 0 w 209"/>
                  <a:gd name="T41" fmla="*/ 0 h 235"/>
                  <a:gd name="T42" fmla="*/ 0 w 209"/>
                  <a:gd name="T43" fmla="*/ 0 h 235"/>
                  <a:gd name="T44" fmla="*/ 0 w 209"/>
                  <a:gd name="T45" fmla="*/ 0 h 235"/>
                  <a:gd name="T46" fmla="*/ 0 w 209"/>
                  <a:gd name="T47" fmla="*/ 0 h 235"/>
                  <a:gd name="T48" fmla="*/ 0 w 209"/>
                  <a:gd name="T49" fmla="*/ 0 h 235"/>
                  <a:gd name="T50" fmla="*/ 0 w 209"/>
                  <a:gd name="T51" fmla="*/ 0 h 235"/>
                  <a:gd name="T52" fmla="*/ 0 w 209"/>
                  <a:gd name="T53" fmla="*/ 0 h 235"/>
                  <a:gd name="T54" fmla="*/ 0 w 209"/>
                  <a:gd name="T55" fmla="*/ 0 h 235"/>
                  <a:gd name="T56" fmla="*/ 0 w 209"/>
                  <a:gd name="T57" fmla="*/ 0 h 235"/>
                  <a:gd name="T58" fmla="*/ 0 w 209"/>
                  <a:gd name="T59" fmla="*/ 0 h 235"/>
                  <a:gd name="T60" fmla="*/ 0 w 209"/>
                  <a:gd name="T61" fmla="*/ 0 h 235"/>
                  <a:gd name="T62" fmla="*/ 0 w 209"/>
                  <a:gd name="T63" fmla="*/ 0 h 235"/>
                  <a:gd name="T64" fmla="*/ 0 w 209"/>
                  <a:gd name="T65" fmla="*/ 0 h 235"/>
                  <a:gd name="T66" fmla="*/ 0 w 209"/>
                  <a:gd name="T67" fmla="*/ 0 h 235"/>
                  <a:gd name="T68" fmla="*/ 0 w 209"/>
                  <a:gd name="T69" fmla="*/ 0 h 235"/>
                  <a:gd name="T70" fmla="*/ 0 w 209"/>
                  <a:gd name="T71" fmla="*/ 0 h 235"/>
                  <a:gd name="T72" fmla="*/ 0 w 209"/>
                  <a:gd name="T73" fmla="*/ 0 h 235"/>
                  <a:gd name="T74" fmla="*/ 0 w 209"/>
                  <a:gd name="T75" fmla="*/ 0 h 235"/>
                  <a:gd name="T76" fmla="*/ 0 w 209"/>
                  <a:gd name="T77" fmla="*/ 0 h 235"/>
                  <a:gd name="T78" fmla="*/ 0 w 209"/>
                  <a:gd name="T79" fmla="*/ 0 h 23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09"/>
                  <a:gd name="T121" fmla="*/ 0 h 235"/>
                  <a:gd name="T122" fmla="*/ 209 w 209"/>
                  <a:gd name="T123" fmla="*/ 235 h 23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09" h="235">
                    <a:moveTo>
                      <a:pt x="13" y="226"/>
                    </a:moveTo>
                    <a:lnTo>
                      <a:pt x="14" y="234"/>
                    </a:lnTo>
                    <a:lnTo>
                      <a:pt x="28" y="219"/>
                    </a:lnTo>
                    <a:lnTo>
                      <a:pt x="43" y="203"/>
                    </a:lnTo>
                    <a:lnTo>
                      <a:pt x="56" y="189"/>
                    </a:lnTo>
                    <a:lnTo>
                      <a:pt x="70" y="174"/>
                    </a:lnTo>
                    <a:lnTo>
                      <a:pt x="83" y="160"/>
                    </a:lnTo>
                    <a:lnTo>
                      <a:pt x="96" y="145"/>
                    </a:lnTo>
                    <a:lnTo>
                      <a:pt x="108" y="131"/>
                    </a:lnTo>
                    <a:lnTo>
                      <a:pt x="120" y="116"/>
                    </a:lnTo>
                    <a:lnTo>
                      <a:pt x="132" y="102"/>
                    </a:lnTo>
                    <a:lnTo>
                      <a:pt x="144" y="87"/>
                    </a:lnTo>
                    <a:lnTo>
                      <a:pt x="155" y="74"/>
                    </a:lnTo>
                    <a:lnTo>
                      <a:pt x="166" y="59"/>
                    </a:lnTo>
                    <a:lnTo>
                      <a:pt x="177" y="46"/>
                    </a:lnTo>
                    <a:lnTo>
                      <a:pt x="188" y="32"/>
                    </a:lnTo>
                    <a:lnTo>
                      <a:pt x="198" y="20"/>
                    </a:lnTo>
                    <a:lnTo>
                      <a:pt x="209" y="7"/>
                    </a:lnTo>
                    <a:lnTo>
                      <a:pt x="200" y="0"/>
                    </a:lnTo>
                    <a:lnTo>
                      <a:pt x="189" y="13"/>
                    </a:lnTo>
                    <a:lnTo>
                      <a:pt x="179" y="26"/>
                    </a:lnTo>
                    <a:lnTo>
                      <a:pt x="168" y="39"/>
                    </a:lnTo>
                    <a:lnTo>
                      <a:pt x="157" y="52"/>
                    </a:lnTo>
                    <a:lnTo>
                      <a:pt x="146" y="67"/>
                    </a:lnTo>
                    <a:lnTo>
                      <a:pt x="135" y="80"/>
                    </a:lnTo>
                    <a:lnTo>
                      <a:pt x="123" y="95"/>
                    </a:lnTo>
                    <a:lnTo>
                      <a:pt x="111" y="109"/>
                    </a:lnTo>
                    <a:lnTo>
                      <a:pt x="99" y="124"/>
                    </a:lnTo>
                    <a:lnTo>
                      <a:pt x="87" y="139"/>
                    </a:lnTo>
                    <a:lnTo>
                      <a:pt x="74" y="153"/>
                    </a:lnTo>
                    <a:lnTo>
                      <a:pt x="61" y="168"/>
                    </a:lnTo>
                    <a:lnTo>
                      <a:pt x="47" y="182"/>
                    </a:lnTo>
                    <a:lnTo>
                      <a:pt x="34" y="197"/>
                    </a:lnTo>
                    <a:lnTo>
                      <a:pt x="19" y="212"/>
                    </a:lnTo>
                    <a:lnTo>
                      <a:pt x="5" y="227"/>
                    </a:lnTo>
                    <a:lnTo>
                      <a:pt x="6" y="235"/>
                    </a:lnTo>
                    <a:lnTo>
                      <a:pt x="5" y="227"/>
                    </a:lnTo>
                    <a:lnTo>
                      <a:pt x="0" y="231"/>
                    </a:lnTo>
                    <a:lnTo>
                      <a:pt x="6" y="235"/>
                    </a:lnTo>
                    <a:lnTo>
                      <a:pt x="13" y="226"/>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9" name="Freeform 10"/>
              <p:cNvSpPr>
                <a:spLocks noChangeAspect="1"/>
              </p:cNvSpPr>
              <p:nvPr/>
            </p:nvSpPr>
            <p:spPr bwMode="black">
              <a:xfrm>
                <a:off x="425" y="4025"/>
                <a:ext cx="198" cy="106"/>
              </a:xfrm>
              <a:custGeom>
                <a:avLst/>
                <a:gdLst>
                  <a:gd name="T0" fmla="*/ 1 w 396"/>
                  <a:gd name="T1" fmla="*/ 1 h 212"/>
                  <a:gd name="T2" fmla="*/ 1 w 396"/>
                  <a:gd name="T3" fmla="*/ 1 h 212"/>
                  <a:gd name="T4" fmla="*/ 1 w 396"/>
                  <a:gd name="T5" fmla="*/ 1 h 212"/>
                  <a:gd name="T6" fmla="*/ 1 w 396"/>
                  <a:gd name="T7" fmla="*/ 1 h 212"/>
                  <a:gd name="T8" fmla="*/ 1 w 396"/>
                  <a:gd name="T9" fmla="*/ 1 h 212"/>
                  <a:gd name="T10" fmla="*/ 1 w 396"/>
                  <a:gd name="T11" fmla="*/ 1 h 212"/>
                  <a:gd name="T12" fmla="*/ 1 w 396"/>
                  <a:gd name="T13" fmla="*/ 1 h 212"/>
                  <a:gd name="T14" fmla="*/ 1 w 396"/>
                  <a:gd name="T15" fmla="*/ 1 h 212"/>
                  <a:gd name="T16" fmla="*/ 1 w 396"/>
                  <a:gd name="T17" fmla="*/ 1 h 212"/>
                  <a:gd name="T18" fmla="*/ 1 w 396"/>
                  <a:gd name="T19" fmla="*/ 1 h 212"/>
                  <a:gd name="T20" fmla="*/ 1 w 396"/>
                  <a:gd name="T21" fmla="*/ 1 h 212"/>
                  <a:gd name="T22" fmla="*/ 1 w 396"/>
                  <a:gd name="T23" fmla="*/ 1 h 212"/>
                  <a:gd name="T24" fmla="*/ 1 w 396"/>
                  <a:gd name="T25" fmla="*/ 1 h 212"/>
                  <a:gd name="T26" fmla="*/ 1 w 396"/>
                  <a:gd name="T27" fmla="*/ 1 h 212"/>
                  <a:gd name="T28" fmla="*/ 1 w 396"/>
                  <a:gd name="T29" fmla="*/ 1 h 212"/>
                  <a:gd name="T30" fmla="*/ 1 w 396"/>
                  <a:gd name="T31" fmla="*/ 1 h 212"/>
                  <a:gd name="T32" fmla="*/ 1 w 396"/>
                  <a:gd name="T33" fmla="*/ 1 h 212"/>
                  <a:gd name="T34" fmla="*/ 1 w 396"/>
                  <a:gd name="T35" fmla="*/ 0 h 212"/>
                  <a:gd name="T36" fmla="*/ 0 w 396"/>
                  <a:gd name="T37" fmla="*/ 1 h 212"/>
                  <a:gd name="T38" fmla="*/ 1 w 396"/>
                  <a:gd name="T39" fmla="*/ 1 h 212"/>
                  <a:gd name="T40" fmla="*/ 1 w 396"/>
                  <a:gd name="T41" fmla="*/ 1 h 212"/>
                  <a:gd name="T42" fmla="*/ 1 w 396"/>
                  <a:gd name="T43" fmla="*/ 1 h 212"/>
                  <a:gd name="T44" fmla="*/ 1 w 396"/>
                  <a:gd name="T45" fmla="*/ 1 h 212"/>
                  <a:gd name="T46" fmla="*/ 1 w 396"/>
                  <a:gd name="T47" fmla="*/ 1 h 212"/>
                  <a:gd name="T48" fmla="*/ 1 w 396"/>
                  <a:gd name="T49" fmla="*/ 1 h 212"/>
                  <a:gd name="T50" fmla="*/ 1 w 396"/>
                  <a:gd name="T51" fmla="*/ 1 h 212"/>
                  <a:gd name="T52" fmla="*/ 1 w 396"/>
                  <a:gd name="T53" fmla="*/ 1 h 212"/>
                  <a:gd name="T54" fmla="*/ 1 w 396"/>
                  <a:gd name="T55" fmla="*/ 1 h 212"/>
                  <a:gd name="T56" fmla="*/ 1 w 396"/>
                  <a:gd name="T57" fmla="*/ 1 h 212"/>
                  <a:gd name="T58" fmla="*/ 1 w 396"/>
                  <a:gd name="T59" fmla="*/ 1 h 212"/>
                  <a:gd name="T60" fmla="*/ 1 w 396"/>
                  <a:gd name="T61" fmla="*/ 1 h 212"/>
                  <a:gd name="T62" fmla="*/ 1 w 396"/>
                  <a:gd name="T63" fmla="*/ 1 h 212"/>
                  <a:gd name="T64" fmla="*/ 1 w 396"/>
                  <a:gd name="T65" fmla="*/ 1 h 212"/>
                  <a:gd name="T66" fmla="*/ 1 w 396"/>
                  <a:gd name="T67" fmla="*/ 1 h 212"/>
                  <a:gd name="T68" fmla="*/ 1 w 396"/>
                  <a:gd name="T69" fmla="*/ 1 h 212"/>
                  <a:gd name="T70" fmla="*/ 1 w 396"/>
                  <a:gd name="T71" fmla="*/ 1 h 212"/>
                  <a:gd name="T72" fmla="*/ 1 w 396"/>
                  <a:gd name="T73" fmla="*/ 1 h 21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6"/>
                  <a:gd name="T112" fmla="*/ 0 h 212"/>
                  <a:gd name="T113" fmla="*/ 396 w 396"/>
                  <a:gd name="T114" fmla="*/ 212 h 21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6" h="212">
                    <a:moveTo>
                      <a:pt x="396" y="201"/>
                    </a:moveTo>
                    <a:lnTo>
                      <a:pt x="396" y="201"/>
                    </a:lnTo>
                    <a:lnTo>
                      <a:pt x="362" y="187"/>
                    </a:lnTo>
                    <a:lnTo>
                      <a:pt x="331" y="175"/>
                    </a:lnTo>
                    <a:lnTo>
                      <a:pt x="301" y="163"/>
                    </a:lnTo>
                    <a:lnTo>
                      <a:pt x="274" y="151"/>
                    </a:lnTo>
                    <a:lnTo>
                      <a:pt x="247" y="139"/>
                    </a:lnTo>
                    <a:lnTo>
                      <a:pt x="223" y="127"/>
                    </a:lnTo>
                    <a:lnTo>
                      <a:pt x="199" y="115"/>
                    </a:lnTo>
                    <a:lnTo>
                      <a:pt x="177" y="103"/>
                    </a:lnTo>
                    <a:lnTo>
                      <a:pt x="156" y="90"/>
                    </a:lnTo>
                    <a:lnTo>
                      <a:pt x="134" y="78"/>
                    </a:lnTo>
                    <a:lnTo>
                      <a:pt x="113" y="66"/>
                    </a:lnTo>
                    <a:lnTo>
                      <a:pt x="93" y="53"/>
                    </a:lnTo>
                    <a:lnTo>
                      <a:pt x="72" y="40"/>
                    </a:lnTo>
                    <a:lnTo>
                      <a:pt x="50" y="27"/>
                    </a:lnTo>
                    <a:lnTo>
                      <a:pt x="29" y="13"/>
                    </a:lnTo>
                    <a:lnTo>
                      <a:pt x="7" y="0"/>
                    </a:lnTo>
                    <a:lnTo>
                      <a:pt x="0" y="9"/>
                    </a:lnTo>
                    <a:lnTo>
                      <a:pt x="22" y="22"/>
                    </a:lnTo>
                    <a:lnTo>
                      <a:pt x="44" y="35"/>
                    </a:lnTo>
                    <a:lnTo>
                      <a:pt x="65" y="49"/>
                    </a:lnTo>
                    <a:lnTo>
                      <a:pt x="86" y="62"/>
                    </a:lnTo>
                    <a:lnTo>
                      <a:pt x="109" y="75"/>
                    </a:lnTo>
                    <a:lnTo>
                      <a:pt x="130" y="87"/>
                    </a:lnTo>
                    <a:lnTo>
                      <a:pt x="151" y="99"/>
                    </a:lnTo>
                    <a:lnTo>
                      <a:pt x="172" y="111"/>
                    </a:lnTo>
                    <a:lnTo>
                      <a:pt x="195" y="124"/>
                    </a:lnTo>
                    <a:lnTo>
                      <a:pt x="218" y="136"/>
                    </a:lnTo>
                    <a:lnTo>
                      <a:pt x="243" y="148"/>
                    </a:lnTo>
                    <a:lnTo>
                      <a:pt x="270" y="162"/>
                    </a:lnTo>
                    <a:lnTo>
                      <a:pt x="296" y="174"/>
                    </a:lnTo>
                    <a:lnTo>
                      <a:pt x="327" y="186"/>
                    </a:lnTo>
                    <a:lnTo>
                      <a:pt x="358" y="199"/>
                    </a:lnTo>
                    <a:lnTo>
                      <a:pt x="392" y="212"/>
                    </a:lnTo>
                    <a:lnTo>
                      <a:pt x="396" y="201"/>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90" name="Freeform 11"/>
              <p:cNvSpPr>
                <a:spLocks noChangeAspect="1"/>
              </p:cNvSpPr>
              <p:nvPr/>
            </p:nvSpPr>
            <p:spPr bwMode="black">
              <a:xfrm>
                <a:off x="621" y="4125"/>
                <a:ext cx="195" cy="56"/>
              </a:xfrm>
              <a:custGeom>
                <a:avLst/>
                <a:gdLst>
                  <a:gd name="T0" fmla="*/ 1 w 390"/>
                  <a:gd name="T1" fmla="*/ 1 h 111"/>
                  <a:gd name="T2" fmla="*/ 1 w 390"/>
                  <a:gd name="T3" fmla="*/ 1 h 111"/>
                  <a:gd name="T4" fmla="*/ 1 w 390"/>
                  <a:gd name="T5" fmla="*/ 1 h 111"/>
                  <a:gd name="T6" fmla="*/ 1 w 390"/>
                  <a:gd name="T7" fmla="*/ 1 h 111"/>
                  <a:gd name="T8" fmla="*/ 1 w 390"/>
                  <a:gd name="T9" fmla="*/ 1 h 111"/>
                  <a:gd name="T10" fmla="*/ 1 w 390"/>
                  <a:gd name="T11" fmla="*/ 1 h 111"/>
                  <a:gd name="T12" fmla="*/ 1 w 390"/>
                  <a:gd name="T13" fmla="*/ 1 h 111"/>
                  <a:gd name="T14" fmla="*/ 1 w 390"/>
                  <a:gd name="T15" fmla="*/ 1 h 111"/>
                  <a:gd name="T16" fmla="*/ 1 w 390"/>
                  <a:gd name="T17" fmla="*/ 1 h 111"/>
                  <a:gd name="T18" fmla="*/ 1 w 390"/>
                  <a:gd name="T19" fmla="*/ 1 h 111"/>
                  <a:gd name="T20" fmla="*/ 1 w 390"/>
                  <a:gd name="T21" fmla="*/ 1 h 111"/>
                  <a:gd name="T22" fmla="*/ 1 w 390"/>
                  <a:gd name="T23" fmla="*/ 1 h 111"/>
                  <a:gd name="T24" fmla="*/ 1 w 390"/>
                  <a:gd name="T25" fmla="*/ 1 h 111"/>
                  <a:gd name="T26" fmla="*/ 1 w 390"/>
                  <a:gd name="T27" fmla="*/ 1 h 111"/>
                  <a:gd name="T28" fmla="*/ 1 w 390"/>
                  <a:gd name="T29" fmla="*/ 1 h 111"/>
                  <a:gd name="T30" fmla="*/ 1 w 390"/>
                  <a:gd name="T31" fmla="*/ 1 h 111"/>
                  <a:gd name="T32" fmla="*/ 1 w 390"/>
                  <a:gd name="T33" fmla="*/ 1 h 111"/>
                  <a:gd name="T34" fmla="*/ 1 w 390"/>
                  <a:gd name="T35" fmla="*/ 0 h 111"/>
                  <a:gd name="T36" fmla="*/ 0 w 390"/>
                  <a:gd name="T37" fmla="*/ 1 h 111"/>
                  <a:gd name="T38" fmla="*/ 1 w 390"/>
                  <a:gd name="T39" fmla="*/ 1 h 111"/>
                  <a:gd name="T40" fmla="*/ 1 w 390"/>
                  <a:gd name="T41" fmla="*/ 1 h 111"/>
                  <a:gd name="T42" fmla="*/ 1 w 390"/>
                  <a:gd name="T43" fmla="*/ 1 h 111"/>
                  <a:gd name="T44" fmla="*/ 1 w 390"/>
                  <a:gd name="T45" fmla="*/ 1 h 111"/>
                  <a:gd name="T46" fmla="*/ 1 w 390"/>
                  <a:gd name="T47" fmla="*/ 1 h 111"/>
                  <a:gd name="T48" fmla="*/ 1 w 390"/>
                  <a:gd name="T49" fmla="*/ 1 h 111"/>
                  <a:gd name="T50" fmla="*/ 1 w 390"/>
                  <a:gd name="T51" fmla="*/ 1 h 111"/>
                  <a:gd name="T52" fmla="*/ 1 w 390"/>
                  <a:gd name="T53" fmla="*/ 1 h 111"/>
                  <a:gd name="T54" fmla="*/ 1 w 390"/>
                  <a:gd name="T55" fmla="*/ 1 h 111"/>
                  <a:gd name="T56" fmla="*/ 1 w 390"/>
                  <a:gd name="T57" fmla="*/ 1 h 111"/>
                  <a:gd name="T58" fmla="*/ 1 w 390"/>
                  <a:gd name="T59" fmla="*/ 1 h 111"/>
                  <a:gd name="T60" fmla="*/ 1 w 390"/>
                  <a:gd name="T61" fmla="*/ 1 h 111"/>
                  <a:gd name="T62" fmla="*/ 1 w 390"/>
                  <a:gd name="T63" fmla="*/ 1 h 111"/>
                  <a:gd name="T64" fmla="*/ 1 w 390"/>
                  <a:gd name="T65" fmla="*/ 1 h 111"/>
                  <a:gd name="T66" fmla="*/ 1 w 390"/>
                  <a:gd name="T67" fmla="*/ 1 h 111"/>
                  <a:gd name="T68" fmla="*/ 1 w 390"/>
                  <a:gd name="T69" fmla="*/ 1 h 111"/>
                  <a:gd name="T70" fmla="*/ 1 w 390"/>
                  <a:gd name="T71" fmla="*/ 1 h 111"/>
                  <a:gd name="T72" fmla="*/ 1 w 390"/>
                  <a:gd name="T73" fmla="*/ 1 h 111"/>
                  <a:gd name="T74" fmla="*/ 1 w 390"/>
                  <a:gd name="T75" fmla="*/ 1 h 111"/>
                  <a:gd name="T76" fmla="*/ 1 w 390"/>
                  <a:gd name="T77" fmla="*/ 1 h 111"/>
                  <a:gd name="T78" fmla="*/ 1 w 390"/>
                  <a:gd name="T79" fmla="*/ 1 h 111"/>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0"/>
                  <a:gd name="T121" fmla="*/ 0 h 111"/>
                  <a:gd name="T122" fmla="*/ 390 w 390"/>
                  <a:gd name="T123" fmla="*/ 111 h 111"/>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0" h="111">
                    <a:moveTo>
                      <a:pt x="375" y="105"/>
                    </a:moveTo>
                    <a:lnTo>
                      <a:pt x="382" y="97"/>
                    </a:lnTo>
                    <a:lnTo>
                      <a:pt x="361" y="93"/>
                    </a:lnTo>
                    <a:lnTo>
                      <a:pt x="339" y="88"/>
                    </a:lnTo>
                    <a:lnTo>
                      <a:pt x="314" y="84"/>
                    </a:lnTo>
                    <a:lnTo>
                      <a:pt x="290" y="78"/>
                    </a:lnTo>
                    <a:lnTo>
                      <a:pt x="265" y="73"/>
                    </a:lnTo>
                    <a:lnTo>
                      <a:pt x="239" y="67"/>
                    </a:lnTo>
                    <a:lnTo>
                      <a:pt x="213" y="61"/>
                    </a:lnTo>
                    <a:lnTo>
                      <a:pt x="188" y="55"/>
                    </a:lnTo>
                    <a:lnTo>
                      <a:pt x="162" y="48"/>
                    </a:lnTo>
                    <a:lnTo>
                      <a:pt x="136" y="41"/>
                    </a:lnTo>
                    <a:lnTo>
                      <a:pt x="111" y="35"/>
                    </a:lnTo>
                    <a:lnTo>
                      <a:pt x="88" y="28"/>
                    </a:lnTo>
                    <a:lnTo>
                      <a:pt x="64" y="21"/>
                    </a:lnTo>
                    <a:lnTo>
                      <a:pt x="43" y="14"/>
                    </a:lnTo>
                    <a:lnTo>
                      <a:pt x="23" y="7"/>
                    </a:lnTo>
                    <a:lnTo>
                      <a:pt x="4" y="0"/>
                    </a:lnTo>
                    <a:lnTo>
                      <a:pt x="0" y="11"/>
                    </a:lnTo>
                    <a:lnTo>
                      <a:pt x="19" y="18"/>
                    </a:lnTo>
                    <a:lnTo>
                      <a:pt x="39" y="26"/>
                    </a:lnTo>
                    <a:lnTo>
                      <a:pt x="62" y="32"/>
                    </a:lnTo>
                    <a:lnTo>
                      <a:pt x="86" y="39"/>
                    </a:lnTo>
                    <a:lnTo>
                      <a:pt x="109" y="46"/>
                    </a:lnTo>
                    <a:lnTo>
                      <a:pt x="134" y="52"/>
                    </a:lnTo>
                    <a:lnTo>
                      <a:pt x="160" y="59"/>
                    </a:lnTo>
                    <a:lnTo>
                      <a:pt x="185" y="66"/>
                    </a:lnTo>
                    <a:lnTo>
                      <a:pt x="211" y="73"/>
                    </a:lnTo>
                    <a:lnTo>
                      <a:pt x="237" y="78"/>
                    </a:lnTo>
                    <a:lnTo>
                      <a:pt x="262" y="84"/>
                    </a:lnTo>
                    <a:lnTo>
                      <a:pt x="288" y="89"/>
                    </a:lnTo>
                    <a:lnTo>
                      <a:pt x="312" y="95"/>
                    </a:lnTo>
                    <a:lnTo>
                      <a:pt x="336" y="99"/>
                    </a:lnTo>
                    <a:lnTo>
                      <a:pt x="359" y="104"/>
                    </a:lnTo>
                    <a:lnTo>
                      <a:pt x="380" y="108"/>
                    </a:lnTo>
                    <a:lnTo>
                      <a:pt x="387" y="100"/>
                    </a:lnTo>
                    <a:lnTo>
                      <a:pt x="380" y="108"/>
                    </a:lnTo>
                    <a:lnTo>
                      <a:pt x="390" y="111"/>
                    </a:lnTo>
                    <a:lnTo>
                      <a:pt x="387" y="100"/>
                    </a:lnTo>
                    <a:lnTo>
                      <a:pt x="375" y="105"/>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sp>
          <p:nvSpPr>
            <p:cNvPr id="75784" name="Freeform 12"/>
            <p:cNvSpPr>
              <a:spLocks noChangeAspect="1"/>
            </p:cNvSpPr>
            <p:nvPr/>
          </p:nvSpPr>
          <p:spPr bwMode="black">
            <a:xfrm>
              <a:off x="48" y="4000"/>
              <a:ext cx="762" cy="194"/>
            </a:xfrm>
            <a:custGeom>
              <a:avLst/>
              <a:gdLst>
                <a:gd name="T0" fmla="*/ 0 w 1525"/>
                <a:gd name="T1" fmla="*/ 0 h 389"/>
                <a:gd name="T2" fmla="*/ 0 w 1525"/>
                <a:gd name="T3" fmla="*/ 0 h 389"/>
                <a:gd name="T4" fmla="*/ 0 w 1525"/>
                <a:gd name="T5" fmla="*/ 0 h 389"/>
                <a:gd name="T6" fmla="*/ 0 w 1525"/>
                <a:gd name="T7" fmla="*/ 0 h 389"/>
                <a:gd name="T8" fmla="*/ 0 w 1525"/>
                <a:gd name="T9" fmla="*/ 0 h 389"/>
                <a:gd name="T10" fmla="*/ 0 w 1525"/>
                <a:gd name="T11" fmla="*/ 0 h 389"/>
                <a:gd name="T12" fmla="*/ 0 w 1525"/>
                <a:gd name="T13" fmla="*/ 0 h 389"/>
                <a:gd name="T14" fmla="*/ 0 w 1525"/>
                <a:gd name="T15" fmla="*/ 0 h 389"/>
                <a:gd name="T16" fmla="*/ 0 w 1525"/>
                <a:gd name="T17" fmla="*/ 0 h 389"/>
                <a:gd name="T18" fmla="*/ 0 w 1525"/>
                <a:gd name="T19" fmla="*/ 0 h 389"/>
                <a:gd name="T20" fmla="*/ 0 w 1525"/>
                <a:gd name="T21" fmla="*/ 0 h 389"/>
                <a:gd name="T22" fmla="*/ 0 w 1525"/>
                <a:gd name="T23" fmla="*/ 0 h 389"/>
                <a:gd name="T24" fmla="*/ 0 w 1525"/>
                <a:gd name="T25" fmla="*/ 0 h 389"/>
                <a:gd name="T26" fmla="*/ 0 w 1525"/>
                <a:gd name="T27" fmla="*/ 0 h 389"/>
                <a:gd name="T28" fmla="*/ 0 w 1525"/>
                <a:gd name="T29" fmla="*/ 0 h 389"/>
                <a:gd name="T30" fmla="*/ 0 w 1525"/>
                <a:gd name="T31" fmla="*/ 0 h 389"/>
                <a:gd name="T32" fmla="*/ 0 w 1525"/>
                <a:gd name="T33" fmla="*/ 0 h 389"/>
                <a:gd name="T34" fmla="*/ 0 w 1525"/>
                <a:gd name="T35" fmla="*/ 0 h 389"/>
                <a:gd name="T36" fmla="*/ 0 w 1525"/>
                <a:gd name="T37" fmla="*/ 0 h 389"/>
                <a:gd name="T38" fmla="*/ 0 w 1525"/>
                <a:gd name="T39" fmla="*/ 0 h 389"/>
                <a:gd name="T40" fmla="*/ 0 w 1525"/>
                <a:gd name="T41" fmla="*/ 0 h 389"/>
                <a:gd name="T42" fmla="*/ 0 w 1525"/>
                <a:gd name="T43" fmla="*/ 0 h 389"/>
                <a:gd name="T44" fmla="*/ 0 w 1525"/>
                <a:gd name="T45" fmla="*/ 0 h 389"/>
                <a:gd name="T46" fmla="*/ 0 w 1525"/>
                <a:gd name="T47" fmla="*/ 0 h 389"/>
                <a:gd name="T48" fmla="*/ 0 w 1525"/>
                <a:gd name="T49" fmla="*/ 0 h 389"/>
                <a:gd name="T50" fmla="*/ 0 w 1525"/>
                <a:gd name="T51" fmla="*/ 0 h 389"/>
                <a:gd name="T52" fmla="*/ 0 w 1525"/>
                <a:gd name="T53" fmla="*/ 0 h 389"/>
                <a:gd name="T54" fmla="*/ 0 w 1525"/>
                <a:gd name="T55" fmla="*/ 0 h 389"/>
                <a:gd name="T56" fmla="*/ 0 w 1525"/>
                <a:gd name="T57" fmla="*/ 0 h 389"/>
                <a:gd name="T58" fmla="*/ 0 w 1525"/>
                <a:gd name="T59" fmla="*/ 0 h 389"/>
                <a:gd name="T60" fmla="*/ 0 w 1525"/>
                <a:gd name="T61" fmla="*/ 0 h 389"/>
                <a:gd name="T62" fmla="*/ 0 w 1525"/>
                <a:gd name="T63" fmla="*/ 0 h 389"/>
                <a:gd name="T64" fmla="*/ 0 w 1525"/>
                <a:gd name="T65" fmla="*/ 0 h 38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25"/>
                <a:gd name="T100" fmla="*/ 0 h 389"/>
                <a:gd name="T101" fmla="*/ 1525 w 1525"/>
                <a:gd name="T102" fmla="*/ 389 h 38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25" h="389">
                  <a:moveTo>
                    <a:pt x="1525" y="389"/>
                  </a:moveTo>
                  <a:lnTo>
                    <a:pt x="0" y="389"/>
                  </a:lnTo>
                  <a:lnTo>
                    <a:pt x="12" y="367"/>
                  </a:lnTo>
                  <a:lnTo>
                    <a:pt x="25" y="344"/>
                  </a:lnTo>
                  <a:lnTo>
                    <a:pt x="36" y="321"/>
                  </a:lnTo>
                  <a:lnTo>
                    <a:pt x="48" y="300"/>
                  </a:lnTo>
                  <a:lnTo>
                    <a:pt x="62" y="278"/>
                  </a:lnTo>
                  <a:lnTo>
                    <a:pt x="74" y="256"/>
                  </a:lnTo>
                  <a:lnTo>
                    <a:pt x="86" y="236"/>
                  </a:lnTo>
                  <a:lnTo>
                    <a:pt x="100" y="216"/>
                  </a:lnTo>
                  <a:lnTo>
                    <a:pt x="113" y="197"/>
                  </a:lnTo>
                  <a:lnTo>
                    <a:pt x="126" y="178"/>
                  </a:lnTo>
                  <a:lnTo>
                    <a:pt x="140" y="160"/>
                  </a:lnTo>
                  <a:lnTo>
                    <a:pt x="154" y="142"/>
                  </a:lnTo>
                  <a:lnTo>
                    <a:pt x="168" y="127"/>
                  </a:lnTo>
                  <a:lnTo>
                    <a:pt x="182" y="111"/>
                  </a:lnTo>
                  <a:lnTo>
                    <a:pt x="197" y="97"/>
                  </a:lnTo>
                  <a:lnTo>
                    <a:pt x="213" y="83"/>
                  </a:lnTo>
                  <a:lnTo>
                    <a:pt x="236" y="65"/>
                  </a:lnTo>
                  <a:lnTo>
                    <a:pt x="261" y="50"/>
                  </a:lnTo>
                  <a:lnTo>
                    <a:pt x="286" y="36"/>
                  </a:lnTo>
                  <a:lnTo>
                    <a:pt x="314" y="24"/>
                  </a:lnTo>
                  <a:lnTo>
                    <a:pt x="343" y="15"/>
                  </a:lnTo>
                  <a:lnTo>
                    <a:pt x="374" y="7"/>
                  </a:lnTo>
                  <a:lnTo>
                    <a:pt x="406" y="3"/>
                  </a:lnTo>
                  <a:lnTo>
                    <a:pt x="440" y="0"/>
                  </a:lnTo>
                  <a:lnTo>
                    <a:pt x="473" y="0"/>
                  </a:lnTo>
                  <a:lnTo>
                    <a:pt x="509" y="4"/>
                  </a:lnTo>
                  <a:lnTo>
                    <a:pt x="546" y="9"/>
                  </a:lnTo>
                  <a:lnTo>
                    <a:pt x="584" y="19"/>
                  </a:lnTo>
                  <a:lnTo>
                    <a:pt x="622" y="32"/>
                  </a:lnTo>
                  <a:lnTo>
                    <a:pt x="662" y="47"/>
                  </a:lnTo>
                  <a:lnTo>
                    <a:pt x="703" y="66"/>
                  </a:lnTo>
                  <a:lnTo>
                    <a:pt x="744" y="90"/>
                  </a:lnTo>
                  <a:lnTo>
                    <a:pt x="772" y="107"/>
                  </a:lnTo>
                  <a:lnTo>
                    <a:pt x="799" y="122"/>
                  </a:lnTo>
                  <a:lnTo>
                    <a:pt x="824" y="137"/>
                  </a:lnTo>
                  <a:lnTo>
                    <a:pt x="850" y="151"/>
                  </a:lnTo>
                  <a:lnTo>
                    <a:pt x="874" y="165"/>
                  </a:lnTo>
                  <a:lnTo>
                    <a:pt x="897" y="178"/>
                  </a:lnTo>
                  <a:lnTo>
                    <a:pt x="921" y="192"/>
                  </a:lnTo>
                  <a:lnTo>
                    <a:pt x="943" y="204"/>
                  </a:lnTo>
                  <a:lnTo>
                    <a:pt x="965" y="216"/>
                  </a:lnTo>
                  <a:lnTo>
                    <a:pt x="988" y="227"/>
                  </a:lnTo>
                  <a:lnTo>
                    <a:pt x="1010" y="238"/>
                  </a:lnTo>
                  <a:lnTo>
                    <a:pt x="1033" y="250"/>
                  </a:lnTo>
                  <a:lnTo>
                    <a:pt x="1056" y="260"/>
                  </a:lnTo>
                  <a:lnTo>
                    <a:pt x="1080" y="270"/>
                  </a:lnTo>
                  <a:lnTo>
                    <a:pt x="1104" y="280"/>
                  </a:lnTo>
                  <a:lnTo>
                    <a:pt x="1130" y="289"/>
                  </a:lnTo>
                  <a:lnTo>
                    <a:pt x="1149" y="295"/>
                  </a:lnTo>
                  <a:lnTo>
                    <a:pt x="1169" y="302"/>
                  </a:lnTo>
                  <a:lnTo>
                    <a:pt x="1190" y="309"/>
                  </a:lnTo>
                  <a:lnTo>
                    <a:pt x="1210" y="314"/>
                  </a:lnTo>
                  <a:lnTo>
                    <a:pt x="1233" y="321"/>
                  </a:lnTo>
                  <a:lnTo>
                    <a:pt x="1255" y="328"/>
                  </a:lnTo>
                  <a:lnTo>
                    <a:pt x="1278" y="333"/>
                  </a:lnTo>
                  <a:lnTo>
                    <a:pt x="1302" y="340"/>
                  </a:lnTo>
                  <a:lnTo>
                    <a:pt x="1327" y="346"/>
                  </a:lnTo>
                  <a:lnTo>
                    <a:pt x="1351" y="352"/>
                  </a:lnTo>
                  <a:lnTo>
                    <a:pt x="1378" y="358"/>
                  </a:lnTo>
                  <a:lnTo>
                    <a:pt x="1405" y="365"/>
                  </a:lnTo>
                  <a:lnTo>
                    <a:pt x="1433" y="370"/>
                  </a:lnTo>
                  <a:lnTo>
                    <a:pt x="1463" y="377"/>
                  </a:lnTo>
                  <a:lnTo>
                    <a:pt x="1493" y="383"/>
                  </a:lnTo>
                  <a:lnTo>
                    <a:pt x="1525" y="389"/>
                  </a:lnTo>
                  <a:close/>
                </a:path>
              </a:pathLst>
            </a:custGeom>
            <a:solidFill>
              <a:srgbClr val="0066F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5" name="Freeform 13"/>
            <p:cNvSpPr>
              <a:spLocks noChangeAspect="1" noEditPoints="1"/>
            </p:cNvSpPr>
            <p:nvPr/>
          </p:nvSpPr>
          <p:spPr bwMode="black">
            <a:xfrm>
              <a:off x="48" y="3819"/>
              <a:ext cx="766" cy="459"/>
            </a:xfrm>
            <a:custGeom>
              <a:avLst/>
              <a:gdLst>
                <a:gd name="T0" fmla="*/ 0 w 1533"/>
                <a:gd name="T1" fmla="*/ 0 h 919"/>
                <a:gd name="T2" fmla="*/ 0 w 1533"/>
                <a:gd name="T3" fmla="*/ 0 h 919"/>
                <a:gd name="T4" fmla="*/ 0 w 1533"/>
                <a:gd name="T5" fmla="*/ 0 h 919"/>
                <a:gd name="T6" fmla="*/ 0 w 1533"/>
                <a:gd name="T7" fmla="*/ 0 h 919"/>
                <a:gd name="T8" fmla="*/ 0 w 1533"/>
                <a:gd name="T9" fmla="*/ 0 h 919"/>
                <a:gd name="T10" fmla="*/ 0 w 1533"/>
                <a:gd name="T11" fmla="*/ 0 h 919"/>
                <a:gd name="T12" fmla="*/ 0 w 1533"/>
                <a:gd name="T13" fmla="*/ 0 h 919"/>
                <a:gd name="T14" fmla="*/ 0 w 1533"/>
                <a:gd name="T15" fmla="*/ 0 h 919"/>
                <a:gd name="T16" fmla="*/ 0 w 1533"/>
                <a:gd name="T17" fmla="*/ 0 h 919"/>
                <a:gd name="T18" fmla="*/ 0 w 1533"/>
                <a:gd name="T19" fmla="*/ 0 h 919"/>
                <a:gd name="T20" fmla="*/ 0 w 1533"/>
                <a:gd name="T21" fmla="*/ 0 h 919"/>
                <a:gd name="T22" fmla="*/ 0 w 1533"/>
                <a:gd name="T23" fmla="*/ 0 h 919"/>
                <a:gd name="T24" fmla="*/ 0 w 1533"/>
                <a:gd name="T25" fmla="*/ 0 h 919"/>
                <a:gd name="T26" fmla="*/ 0 w 1533"/>
                <a:gd name="T27" fmla="*/ 0 h 919"/>
                <a:gd name="T28" fmla="*/ 0 w 1533"/>
                <a:gd name="T29" fmla="*/ 0 h 919"/>
                <a:gd name="T30" fmla="*/ 0 w 1533"/>
                <a:gd name="T31" fmla="*/ 0 h 919"/>
                <a:gd name="T32" fmla="*/ 0 w 1533"/>
                <a:gd name="T33" fmla="*/ 0 h 919"/>
                <a:gd name="T34" fmla="*/ 0 w 1533"/>
                <a:gd name="T35" fmla="*/ 0 h 919"/>
                <a:gd name="T36" fmla="*/ 0 w 1533"/>
                <a:gd name="T37" fmla="*/ 0 h 919"/>
                <a:gd name="T38" fmla="*/ 0 w 1533"/>
                <a:gd name="T39" fmla="*/ 0 h 919"/>
                <a:gd name="T40" fmla="*/ 0 w 1533"/>
                <a:gd name="T41" fmla="*/ 0 h 919"/>
                <a:gd name="T42" fmla="*/ 0 w 1533"/>
                <a:gd name="T43" fmla="*/ 0 h 919"/>
                <a:gd name="T44" fmla="*/ 0 w 1533"/>
                <a:gd name="T45" fmla="*/ 0 h 919"/>
                <a:gd name="T46" fmla="*/ 0 w 1533"/>
                <a:gd name="T47" fmla="*/ 0 h 919"/>
                <a:gd name="T48" fmla="*/ 0 w 1533"/>
                <a:gd name="T49" fmla="*/ 0 h 919"/>
                <a:gd name="T50" fmla="*/ 0 w 1533"/>
                <a:gd name="T51" fmla="*/ 0 h 919"/>
                <a:gd name="T52" fmla="*/ 0 w 1533"/>
                <a:gd name="T53" fmla="*/ 0 h 919"/>
                <a:gd name="T54" fmla="*/ 0 w 1533"/>
                <a:gd name="T55" fmla="*/ 0 h 919"/>
                <a:gd name="T56" fmla="*/ 0 w 1533"/>
                <a:gd name="T57" fmla="*/ 0 h 919"/>
                <a:gd name="T58" fmla="*/ 0 w 1533"/>
                <a:gd name="T59" fmla="*/ 0 h 919"/>
                <a:gd name="T60" fmla="*/ 0 w 1533"/>
                <a:gd name="T61" fmla="*/ 0 h 919"/>
                <a:gd name="T62" fmla="*/ 0 w 1533"/>
                <a:gd name="T63" fmla="*/ 0 h 919"/>
                <a:gd name="T64" fmla="*/ 0 w 1533"/>
                <a:gd name="T65" fmla="*/ 0 h 919"/>
                <a:gd name="T66" fmla="*/ 0 w 1533"/>
                <a:gd name="T67" fmla="*/ 0 h 919"/>
                <a:gd name="T68" fmla="*/ 0 w 1533"/>
                <a:gd name="T69" fmla="*/ 0 h 919"/>
                <a:gd name="T70" fmla="*/ 0 w 1533"/>
                <a:gd name="T71" fmla="*/ 0 h 919"/>
                <a:gd name="T72" fmla="*/ 0 w 1533"/>
                <a:gd name="T73" fmla="*/ 0 h 919"/>
                <a:gd name="T74" fmla="*/ 0 w 1533"/>
                <a:gd name="T75" fmla="*/ 0 h 919"/>
                <a:gd name="T76" fmla="*/ 0 w 1533"/>
                <a:gd name="T77" fmla="*/ 0 h 919"/>
                <a:gd name="T78" fmla="*/ 0 w 1533"/>
                <a:gd name="T79" fmla="*/ 0 h 919"/>
                <a:gd name="T80" fmla="*/ 0 w 1533"/>
                <a:gd name="T81" fmla="*/ 0 h 919"/>
                <a:gd name="T82" fmla="*/ 0 w 1533"/>
                <a:gd name="T83" fmla="*/ 0 h 919"/>
                <a:gd name="T84" fmla="*/ 0 w 1533"/>
                <a:gd name="T85" fmla="*/ 0 h 919"/>
                <a:gd name="T86" fmla="*/ 0 w 1533"/>
                <a:gd name="T87" fmla="*/ 0 h 919"/>
                <a:gd name="T88" fmla="*/ 0 w 1533"/>
                <a:gd name="T89" fmla="*/ 0 h 919"/>
                <a:gd name="T90" fmla="*/ 0 w 1533"/>
                <a:gd name="T91" fmla="*/ 0 h 919"/>
                <a:gd name="T92" fmla="*/ 0 w 1533"/>
                <a:gd name="T93" fmla="*/ 0 h 919"/>
                <a:gd name="T94" fmla="*/ 0 w 1533"/>
                <a:gd name="T95" fmla="*/ 0 h 919"/>
                <a:gd name="T96" fmla="*/ 0 w 1533"/>
                <a:gd name="T97" fmla="*/ 0 h 919"/>
                <a:gd name="T98" fmla="*/ 0 w 1533"/>
                <a:gd name="T99" fmla="*/ 0 h 919"/>
                <a:gd name="T100" fmla="*/ 0 w 1533"/>
                <a:gd name="T101" fmla="*/ 0 h 919"/>
                <a:gd name="T102" fmla="*/ 0 w 1533"/>
                <a:gd name="T103" fmla="*/ 0 h 919"/>
                <a:gd name="T104" fmla="*/ 0 w 1533"/>
                <a:gd name="T105" fmla="*/ 0 h 919"/>
                <a:gd name="T106" fmla="*/ 0 w 1533"/>
                <a:gd name="T107" fmla="*/ 0 h 919"/>
                <a:gd name="T108" fmla="*/ 0 w 1533"/>
                <a:gd name="T109" fmla="*/ 0 h 919"/>
                <a:gd name="T110" fmla="*/ 0 w 1533"/>
                <a:gd name="T111" fmla="*/ 0 h 919"/>
                <a:gd name="T112" fmla="*/ 0 w 1533"/>
                <a:gd name="T113" fmla="*/ 0 h 919"/>
                <a:gd name="T114" fmla="*/ 0 w 1533"/>
                <a:gd name="T115" fmla="*/ 0 h 919"/>
                <a:gd name="T116" fmla="*/ 0 w 1533"/>
                <a:gd name="T117" fmla="*/ 0 h 919"/>
                <a:gd name="T118" fmla="*/ 0 w 1533"/>
                <a:gd name="T119" fmla="*/ 0 h 919"/>
                <a:gd name="T120" fmla="*/ 0 w 1533"/>
                <a:gd name="T121" fmla="*/ 0 h 919"/>
                <a:gd name="T122" fmla="*/ 0 w 1533"/>
                <a:gd name="T123" fmla="*/ 0 h 919"/>
                <a:gd name="T124" fmla="*/ 0 w 1533"/>
                <a:gd name="T125" fmla="*/ 0 h 91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533"/>
                <a:gd name="T190" fmla="*/ 0 h 919"/>
                <a:gd name="T191" fmla="*/ 1533 w 1533"/>
                <a:gd name="T192" fmla="*/ 919 h 91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533" h="919">
                  <a:moveTo>
                    <a:pt x="3" y="143"/>
                  </a:moveTo>
                  <a:lnTo>
                    <a:pt x="6" y="141"/>
                  </a:lnTo>
                  <a:lnTo>
                    <a:pt x="7" y="139"/>
                  </a:lnTo>
                  <a:lnTo>
                    <a:pt x="9" y="137"/>
                  </a:lnTo>
                  <a:lnTo>
                    <a:pt x="10" y="134"/>
                  </a:lnTo>
                  <a:lnTo>
                    <a:pt x="11" y="131"/>
                  </a:lnTo>
                  <a:lnTo>
                    <a:pt x="11" y="128"/>
                  </a:lnTo>
                  <a:lnTo>
                    <a:pt x="11" y="123"/>
                  </a:lnTo>
                  <a:lnTo>
                    <a:pt x="11" y="118"/>
                  </a:lnTo>
                  <a:lnTo>
                    <a:pt x="11" y="27"/>
                  </a:lnTo>
                  <a:lnTo>
                    <a:pt x="11" y="23"/>
                  </a:lnTo>
                  <a:lnTo>
                    <a:pt x="11" y="19"/>
                  </a:lnTo>
                  <a:lnTo>
                    <a:pt x="11" y="16"/>
                  </a:lnTo>
                  <a:lnTo>
                    <a:pt x="10" y="13"/>
                  </a:lnTo>
                  <a:lnTo>
                    <a:pt x="9" y="9"/>
                  </a:lnTo>
                  <a:lnTo>
                    <a:pt x="7" y="7"/>
                  </a:lnTo>
                  <a:lnTo>
                    <a:pt x="6" y="5"/>
                  </a:lnTo>
                  <a:lnTo>
                    <a:pt x="3" y="3"/>
                  </a:lnTo>
                  <a:lnTo>
                    <a:pt x="43" y="3"/>
                  </a:lnTo>
                  <a:lnTo>
                    <a:pt x="40" y="5"/>
                  </a:lnTo>
                  <a:lnTo>
                    <a:pt x="38" y="7"/>
                  </a:lnTo>
                  <a:lnTo>
                    <a:pt x="37" y="9"/>
                  </a:lnTo>
                  <a:lnTo>
                    <a:pt x="36" y="13"/>
                  </a:lnTo>
                  <a:lnTo>
                    <a:pt x="35" y="16"/>
                  </a:lnTo>
                  <a:lnTo>
                    <a:pt x="35" y="19"/>
                  </a:lnTo>
                  <a:lnTo>
                    <a:pt x="35" y="23"/>
                  </a:lnTo>
                  <a:lnTo>
                    <a:pt x="35" y="27"/>
                  </a:lnTo>
                  <a:lnTo>
                    <a:pt x="35" y="125"/>
                  </a:lnTo>
                  <a:lnTo>
                    <a:pt x="38" y="127"/>
                  </a:lnTo>
                  <a:lnTo>
                    <a:pt x="43" y="127"/>
                  </a:lnTo>
                  <a:lnTo>
                    <a:pt x="46" y="128"/>
                  </a:lnTo>
                  <a:lnTo>
                    <a:pt x="49" y="128"/>
                  </a:lnTo>
                  <a:lnTo>
                    <a:pt x="51" y="128"/>
                  </a:lnTo>
                  <a:lnTo>
                    <a:pt x="55" y="128"/>
                  </a:lnTo>
                  <a:lnTo>
                    <a:pt x="57" y="128"/>
                  </a:lnTo>
                  <a:lnTo>
                    <a:pt x="59" y="128"/>
                  </a:lnTo>
                  <a:lnTo>
                    <a:pt x="65" y="128"/>
                  </a:lnTo>
                  <a:lnTo>
                    <a:pt x="70" y="128"/>
                  </a:lnTo>
                  <a:lnTo>
                    <a:pt x="75" y="127"/>
                  </a:lnTo>
                  <a:lnTo>
                    <a:pt x="81" y="125"/>
                  </a:lnTo>
                  <a:lnTo>
                    <a:pt x="85" y="123"/>
                  </a:lnTo>
                  <a:lnTo>
                    <a:pt x="89" y="121"/>
                  </a:lnTo>
                  <a:lnTo>
                    <a:pt x="95" y="119"/>
                  </a:lnTo>
                  <a:lnTo>
                    <a:pt x="100" y="117"/>
                  </a:lnTo>
                  <a:lnTo>
                    <a:pt x="88" y="143"/>
                  </a:lnTo>
                  <a:lnTo>
                    <a:pt x="3" y="143"/>
                  </a:lnTo>
                  <a:close/>
                  <a:moveTo>
                    <a:pt x="142" y="118"/>
                  </a:moveTo>
                  <a:lnTo>
                    <a:pt x="142" y="123"/>
                  </a:lnTo>
                  <a:lnTo>
                    <a:pt x="142" y="128"/>
                  </a:lnTo>
                  <a:lnTo>
                    <a:pt x="143" y="131"/>
                  </a:lnTo>
                  <a:lnTo>
                    <a:pt x="144" y="134"/>
                  </a:lnTo>
                  <a:lnTo>
                    <a:pt x="144" y="137"/>
                  </a:lnTo>
                  <a:lnTo>
                    <a:pt x="145" y="139"/>
                  </a:lnTo>
                  <a:lnTo>
                    <a:pt x="148" y="141"/>
                  </a:lnTo>
                  <a:lnTo>
                    <a:pt x="150" y="143"/>
                  </a:lnTo>
                  <a:lnTo>
                    <a:pt x="112" y="143"/>
                  </a:lnTo>
                  <a:lnTo>
                    <a:pt x="114" y="141"/>
                  </a:lnTo>
                  <a:lnTo>
                    <a:pt x="115" y="139"/>
                  </a:lnTo>
                  <a:lnTo>
                    <a:pt x="117" y="137"/>
                  </a:lnTo>
                  <a:lnTo>
                    <a:pt x="119" y="134"/>
                  </a:lnTo>
                  <a:lnTo>
                    <a:pt x="120" y="131"/>
                  </a:lnTo>
                  <a:lnTo>
                    <a:pt x="120" y="128"/>
                  </a:lnTo>
                  <a:lnTo>
                    <a:pt x="120" y="123"/>
                  </a:lnTo>
                  <a:lnTo>
                    <a:pt x="120" y="118"/>
                  </a:lnTo>
                  <a:lnTo>
                    <a:pt x="120" y="27"/>
                  </a:lnTo>
                  <a:lnTo>
                    <a:pt x="120" y="23"/>
                  </a:lnTo>
                  <a:lnTo>
                    <a:pt x="120" y="19"/>
                  </a:lnTo>
                  <a:lnTo>
                    <a:pt x="120" y="16"/>
                  </a:lnTo>
                  <a:lnTo>
                    <a:pt x="119" y="13"/>
                  </a:lnTo>
                  <a:lnTo>
                    <a:pt x="117" y="9"/>
                  </a:lnTo>
                  <a:lnTo>
                    <a:pt x="115" y="7"/>
                  </a:lnTo>
                  <a:lnTo>
                    <a:pt x="114" y="5"/>
                  </a:lnTo>
                  <a:lnTo>
                    <a:pt x="112" y="3"/>
                  </a:lnTo>
                  <a:lnTo>
                    <a:pt x="150" y="3"/>
                  </a:lnTo>
                  <a:lnTo>
                    <a:pt x="148" y="5"/>
                  </a:lnTo>
                  <a:lnTo>
                    <a:pt x="145" y="7"/>
                  </a:lnTo>
                  <a:lnTo>
                    <a:pt x="144" y="9"/>
                  </a:lnTo>
                  <a:lnTo>
                    <a:pt x="144" y="13"/>
                  </a:lnTo>
                  <a:lnTo>
                    <a:pt x="143" y="16"/>
                  </a:lnTo>
                  <a:lnTo>
                    <a:pt x="142" y="19"/>
                  </a:lnTo>
                  <a:lnTo>
                    <a:pt x="142" y="23"/>
                  </a:lnTo>
                  <a:lnTo>
                    <a:pt x="142" y="27"/>
                  </a:lnTo>
                  <a:lnTo>
                    <a:pt x="142" y="118"/>
                  </a:lnTo>
                  <a:close/>
                  <a:moveTo>
                    <a:pt x="204" y="118"/>
                  </a:moveTo>
                  <a:lnTo>
                    <a:pt x="204" y="123"/>
                  </a:lnTo>
                  <a:lnTo>
                    <a:pt x="205" y="128"/>
                  </a:lnTo>
                  <a:lnTo>
                    <a:pt x="205" y="131"/>
                  </a:lnTo>
                  <a:lnTo>
                    <a:pt x="206" y="134"/>
                  </a:lnTo>
                  <a:lnTo>
                    <a:pt x="207" y="137"/>
                  </a:lnTo>
                  <a:lnTo>
                    <a:pt x="208" y="139"/>
                  </a:lnTo>
                  <a:lnTo>
                    <a:pt x="210" y="141"/>
                  </a:lnTo>
                  <a:lnTo>
                    <a:pt x="213" y="143"/>
                  </a:lnTo>
                  <a:lnTo>
                    <a:pt x="173" y="143"/>
                  </a:lnTo>
                  <a:lnTo>
                    <a:pt x="176" y="141"/>
                  </a:lnTo>
                  <a:lnTo>
                    <a:pt x="177" y="139"/>
                  </a:lnTo>
                  <a:lnTo>
                    <a:pt x="179" y="137"/>
                  </a:lnTo>
                  <a:lnTo>
                    <a:pt x="180" y="134"/>
                  </a:lnTo>
                  <a:lnTo>
                    <a:pt x="181" y="131"/>
                  </a:lnTo>
                  <a:lnTo>
                    <a:pt x="181" y="128"/>
                  </a:lnTo>
                  <a:lnTo>
                    <a:pt x="182" y="123"/>
                  </a:lnTo>
                  <a:lnTo>
                    <a:pt x="182" y="118"/>
                  </a:lnTo>
                  <a:lnTo>
                    <a:pt x="182" y="27"/>
                  </a:lnTo>
                  <a:lnTo>
                    <a:pt x="182" y="23"/>
                  </a:lnTo>
                  <a:lnTo>
                    <a:pt x="181" y="19"/>
                  </a:lnTo>
                  <a:lnTo>
                    <a:pt x="181" y="16"/>
                  </a:lnTo>
                  <a:lnTo>
                    <a:pt x="180" y="13"/>
                  </a:lnTo>
                  <a:lnTo>
                    <a:pt x="179" y="9"/>
                  </a:lnTo>
                  <a:lnTo>
                    <a:pt x="177" y="7"/>
                  </a:lnTo>
                  <a:lnTo>
                    <a:pt x="176" y="5"/>
                  </a:lnTo>
                  <a:lnTo>
                    <a:pt x="173" y="3"/>
                  </a:lnTo>
                  <a:lnTo>
                    <a:pt x="251" y="3"/>
                  </a:lnTo>
                  <a:lnTo>
                    <a:pt x="251" y="26"/>
                  </a:lnTo>
                  <a:lnTo>
                    <a:pt x="248" y="24"/>
                  </a:lnTo>
                  <a:lnTo>
                    <a:pt x="245" y="23"/>
                  </a:lnTo>
                  <a:lnTo>
                    <a:pt x="242" y="20"/>
                  </a:lnTo>
                  <a:lnTo>
                    <a:pt x="239" y="19"/>
                  </a:lnTo>
                  <a:lnTo>
                    <a:pt x="236" y="18"/>
                  </a:lnTo>
                  <a:lnTo>
                    <a:pt x="233" y="18"/>
                  </a:lnTo>
                  <a:lnTo>
                    <a:pt x="229" y="17"/>
                  </a:lnTo>
                  <a:lnTo>
                    <a:pt x="225" y="17"/>
                  </a:lnTo>
                  <a:lnTo>
                    <a:pt x="223" y="17"/>
                  </a:lnTo>
                  <a:lnTo>
                    <a:pt x="220" y="17"/>
                  </a:lnTo>
                  <a:lnTo>
                    <a:pt x="218" y="18"/>
                  </a:lnTo>
                  <a:lnTo>
                    <a:pt x="215" y="18"/>
                  </a:lnTo>
                  <a:lnTo>
                    <a:pt x="213" y="19"/>
                  </a:lnTo>
                  <a:lnTo>
                    <a:pt x="210" y="19"/>
                  </a:lnTo>
                  <a:lnTo>
                    <a:pt x="207" y="19"/>
                  </a:lnTo>
                  <a:lnTo>
                    <a:pt x="204" y="20"/>
                  </a:lnTo>
                  <a:lnTo>
                    <a:pt x="204" y="60"/>
                  </a:lnTo>
                  <a:lnTo>
                    <a:pt x="239" y="60"/>
                  </a:lnTo>
                  <a:lnTo>
                    <a:pt x="239" y="80"/>
                  </a:lnTo>
                  <a:lnTo>
                    <a:pt x="237" y="79"/>
                  </a:lnTo>
                  <a:lnTo>
                    <a:pt x="236" y="79"/>
                  </a:lnTo>
                  <a:lnTo>
                    <a:pt x="234" y="77"/>
                  </a:lnTo>
                  <a:lnTo>
                    <a:pt x="232" y="77"/>
                  </a:lnTo>
                  <a:lnTo>
                    <a:pt x="229" y="76"/>
                  </a:lnTo>
                  <a:lnTo>
                    <a:pt x="226" y="75"/>
                  </a:lnTo>
                  <a:lnTo>
                    <a:pt x="222" y="75"/>
                  </a:lnTo>
                  <a:lnTo>
                    <a:pt x="216" y="75"/>
                  </a:lnTo>
                  <a:lnTo>
                    <a:pt x="204" y="75"/>
                  </a:lnTo>
                  <a:lnTo>
                    <a:pt x="204" y="118"/>
                  </a:lnTo>
                  <a:close/>
                  <a:moveTo>
                    <a:pt x="272" y="143"/>
                  </a:moveTo>
                  <a:lnTo>
                    <a:pt x="274" y="141"/>
                  </a:lnTo>
                  <a:lnTo>
                    <a:pt x="275" y="139"/>
                  </a:lnTo>
                  <a:lnTo>
                    <a:pt x="277" y="137"/>
                  </a:lnTo>
                  <a:lnTo>
                    <a:pt x="277" y="134"/>
                  </a:lnTo>
                  <a:lnTo>
                    <a:pt x="279" y="131"/>
                  </a:lnTo>
                  <a:lnTo>
                    <a:pt x="280" y="128"/>
                  </a:lnTo>
                  <a:lnTo>
                    <a:pt x="280" y="123"/>
                  </a:lnTo>
                  <a:lnTo>
                    <a:pt x="280" y="118"/>
                  </a:lnTo>
                  <a:lnTo>
                    <a:pt x="280" y="27"/>
                  </a:lnTo>
                  <a:lnTo>
                    <a:pt x="280" y="23"/>
                  </a:lnTo>
                  <a:lnTo>
                    <a:pt x="280" y="19"/>
                  </a:lnTo>
                  <a:lnTo>
                    <a:pt x="279" y="16"/>
                  </a:lnTo>
                  <a:lnTo>
                    <a:pt x="277" y="13"/>
                  </a:lnTo>
                  <a:lnTo>
                    <a:pt x="277" y="9"/>
                  </a:lnTo>
                  <a:lnTo>
                    <a:pt x="275" y="7"/>
                  </a:lnTo>
                  <a:lnTo>
                    <a:pt x="274" y="5"/>
                  </a:lnTo>
                  <a:lnTo>
                    <a:pt x="272" y="3"/>
                  </a:lnTo>
                  <a:lnTo>
                    <a:pt x="348" y="3"/>
                  </a:lnTo>
                  <a:lnTo>
                    <a:pt x="348" y="26"/>
                  </a:lnTo>
                  <a:lnTo>
                    <a:pt x="346" y="24"/>
                  </a:lnTo>
                  <a:lnTo>
                    <a:pt x="343" y="23"/>
                  </a:lnTo>
                  <a:lnTo>
                    <a:pt x="340" y="20"/>
                  </a:lnTo>
                  <a:lnTo>
                    <a:pt x="338" y="19"/>
                  </a:lnTo>
                  <a:lnTo>
                    <a:pt x="334" y="18"/>
                  </a:lnTo>
                  <a:lnTo>
                    <a:pt x="331" y="18"/>
                  </a:lnTo>
                  <a:lnTo>
                    <a:pt x="327" y="17"/>
                  </a:lnTo>
                  <a:lnTo>
                    <a:pt x="322" y="17"/>
                  </a:lnTo>
                  <a:lnTo>
                    <a:pt x="320" y="17"/>
                  </a:lnTo>
                  <a:lnTo>
                    <a:pt x="319" y="17"/>
                  </a:lnTo>
                  <a:lnTo>
                    <a:pt x="317" y="18"/>
                  </a:lnTo>
                  <a:lnTo>
                    <a:pt x="314" y="18"/>
                  </a:lnTo>
                  <a:lnTo>
                    <a:pt x="311" y="19"/>
                  </a:lnTo>
                  <a:lnTo>
                    <a:pt x="309" y="19"/>
                  </a:lnTo>
                  <a:lnTo>
                    <a:pt x="305" y="19"/>
                  </a:lnTo>
                  <a:lnTo>
                    <a:pt x="303" y="20"/>
                  </a:lnTo>
                  <a:lnTo>
                    <a:pt x="303" y="60"/>
                  </a:lnTo>
                  <a:lnTo>
                    <a:pt x="337" y="60"/>
                  </a:lnTo>
                  <a:lnTo>
                    <a:pt x="337" y="80"/>
                  </a:lnTo>
                  <a:lnTo>
                    <a:pt x="336" y="79"/>
                  </a:lnTo>
                  <a:lnTo>
                    <a:pt x="333" y="79"/>
                  </a:lnTo>
                  <a:lnTo>
                    <a:pt x="332" y="77"/>
                  </a:lnTo>
                  <a:lnTo>
                    <a:pt x="330" y="77"/>
                  </a:lnTo>
                  <a:lnTo>
                    <a:pt x="328" y="76"/>
                  </a:lnTo>
                  <a:lnTo>
                    <a:pt x="324" y="75"/>
                  </a:lnTo>
                  <a:lnTo>
                    <a:pt x="320" y="75"/>
                  </a:lnTo>
                  <a:lnTo>
                    <a:pt x="315" y="75"/>
                  </a:lnTo>
                  <a:lnTo>
                    <a:pt x="303" y="75"/>
                  </a:lnTo>
                  <a:lnTo>
                    <a:pt x="303" y="125"/>
                  </a:lnTo>
                  <a:lnTo>
                    <a:pt x="307" y="127"/>
                  </a:lnTo>
                  <a:lnTo>
                    <a:pt x="310" y="127"/>
                  </a:lnTo>
                  <a:lnTo>
                    <a:pt x="313" y="128"/>
                  </a:lnTo>
                  <a:lnTo>
                    <a:pt x="317" y="128"/>
                  </a:lnTo>
                  <a:lnTo>
                    <a:pt x="320" y="128"/>
                  </a:lnTo>
                  <a:lnTo>
                    <a:pt x="322" y="128"/>
                  </a:lnTo>
                  <a:lnTo>
                    <a:pt x="326" y="128"/>
                  </a:lnTo>
                  <a:lnTo>
                    <a:pt x="328" y="128"/>
                  </a:lnTo>
                  <a:lnTo>
                    <a:pt x="333" y="128"/>
                  </a:lnTo>
                  <a:lnTo>
                    <a:pt x="338" y="128"/>
                  </a:lnTo>
                  <a:lnTo>
                    <a:pt x="343" y="127"/>
                  </a:lnTo>
                  <a:lnTo>
                    <a:pt x="348" y="125"/>
                  </a:lnTo>
                  <a:lnTo>
                    <a:pt x="352" y="123"/>
                  </a:lnTo>
                  <a:lnTo>
                    <a:pt x="357" y="121"/>
                  </a:lnTo>
                  <a:lnTo>
                    <a:pt x="362" y="119"/>
                  </a:lnTo>
                  <a:lnTo>
                    <a:pt x="367" y="117"/>
                  </a:lnTo>
                  <a:lnTo>
                    <a:pt x="357" y="143"/>
                  </a:lnTo>
                  <a:lnTo>
                    <a:pt x="272" y="143"/>
                  </a:lnTo>
                  <a:close/>
                  <a:moveTo>
                    <a:pt x="500" y="115"/>
                  </a:moveTo>
                  <a:lnTo>
                    <a:pt x="490" y="141"/>
                  </a:lnTo>
                  <a:lnTo>
                    <a:pt x="486" y="142"/>
                  </a:lnTo>
                  <a:lnTo>
                    <a:pt x="480" y="143"/>
                  </a:lnTo>
                  <a:lnTo>
                    <a:pt x="475" y="144"/>
                  </a:lnTo>
                  <a:lnTo>
                    <a:pt x="471" y="146"/>
                  </a:lnTo>
                  <a:lnTo>
                    <a:pt x="467" y="147"/>
                  </a:lnTo>
                  <a:lnTo>
                    <a:pt x="463" y="147"/>
                  </a:lnTo>
                  <a:lnTo>
                    <a:pt x="459" y="148"/>
                  </a:lnTo>
                  <a:lnTo>
                    <a:pt x="455" y="148"/>
                  </a:lnTo>
                  <a:lnTo>
                    <a:pt x="450" y="148"/>
                  </a:lnTo>
                  <a:lnTo>
                    <a:pt x="444" y="147"/>
                  </a:lnTo>
                  <a:lnTo>
                    <a:pt x="437" y="146"/>
                  </a:lnTo>
                  <a:lnTo>
                    <a:pt x="432" y="143"/>
                  </a:lnTo>
                  <a:lnTo>
                    <a:pt x="426" y="141"/>
                  </a:lnTo>
                  <a:lnTo>
                    <a:pt x="421" y="140"/>
                  </a:lnTo>
                  <a:lnTo>
                    <a:pt x="416" y="138"/>
                  </a:lnTo>
                  <a:lnTo>
                    <a:pt x="411" y="136"/>
                  </a:lnTo>
                  <a:lnTo>
                    <a:pt x="403" y="130"/>
                  </a:lnTo>
                  <a:lnTo>
                    <a:pt x="396" y="124"/>
                  </a:lnTo>
                  <a:lnTo>
                    <a:pt x="390" y="118"/>
                  </a:lnTo>
                  <a:lnTo>
                    <a:pt x="386" y="110"/>
                  </a:lnTo>
                  <a:lnTo>
                    <a:pt x="384" y="105"/>
                  </a:lnTo>
                  <a:lnTo>
                    <a:pt x="383" y="101"/>
                  </a:lnTo>
                  <a:lnTo>
                    <a:pt x="381" y="96"/>
                  </a:lnTo>
                  <a:lnTo>
                    <a:pt x="380" y="92"/>
                  </a:lnTo>
                  <a:lnTo>
                    <a:pt x="379" y="87"/>
                  </a:lnTo>
                  <a:lnTo>
                    <a:pt x="378" y="83"/>
                  </a:lnTo>
                  <a:lnTo>
                    <a:pt x="378" y="77"/>
                  </a:lnTo>
                  <a:lnTo>
                    <a:pt x="378" y="73"/>
                  </a:lnTo>
                  <a:lnTo>
                    <a:pt x="378" y="66"/>
                  </a:lnTo>
                  <a:lnTo>
                    <a:pt x="379" y="58"/>
                  </a:lnTo>
                  <a:lnTo>
                    <a:pt x="381" y="52"/>
                  </a:lnTo>
                  <a:lnTo>
                    <a:pt x="384" y="45"/>
                  </a:lnTo>
                  <a:lnTo>
                    <a:pt x="387" y="38"/>
                  </a:lnTo>
                  <a:lnTo>
                    <a:pt x="392" y="32"/>
                  </a:lnTo>
                  <a:lnTo>
                    <a:pt x="396" y="26"/>
                  </a:lnTo>
                  <a:lnTo>
                    <a:pt x="402" y="20"/>
                  </a:lnTo>
                  <a:lnTo>
                    <a:pt x="407" y="16"/>
                  </a:lnTo>
                  <a:lnTo>
                    <a:pt x="414" y="11"/>
                  </a:lnTo>
                  <a:lnTo>
                    <a:pt x="420" y="8"/>
                  </a:lnTo>
                  <a:lnTo>
                    <a:pt x="426" y="6"/>
                  </a:lnTo>
                  <a:lnTo>
                    <a:pt x="434" y="4"/>
                  </a:lnTo>
                  <a:lnTo>
                    <a:pt x="441" y="1"/>
                  </a:lnTo>
                  <a:lnTo>
                    <a:pt x="447" y="0"/>
                  </a:lnTo>
                  <a:lnTo>
                    <a:pt x="455" y="0"/>
                  </a:lnTo>
                  <a:lnTo>
                    <a:pt x="460" y="0"/>
                  </a:lnTo>
                  <a:lnTo>
                    <a:pt x="463" y="0"/>
                  </a:lnTo>
                  <a:lnTo>
                    <a:pt x="468" y="1"/>
                  </a:lnTo>
                  <a:lnTo>
                    <a:pt x="471" y="1"/>
                  </a:lnTo>
                  <a:lnTo>
                    <a:pt x="475" y="3"/>
                  </a:lnTo>
                  <a:lnTo>
                    <a:pt x="480" y="4"/>
                  </a:lnTo>
                  <a:lnTo>
                    <a:pt x="484" y="5"/>
                  </a:lnTo>
                  <a:lnTo>
                    <a:pt x="489" y="6"/>
                  </a:lnTo>
                  <a:lnTo>
                    <a:pt x="489" y="27"/>
                  </a:lnTo>
                  <a:lnTo>
                    <a:pt x="484" y="25"/>
                  </a:lnTo>
                  <a:lnTo>
                    <a:pt x="480" y="24"/>
                  </a:lnTo>
                  <a:lnTo>
                    <a:pt x="475" y="22"/>
                  </a:lnTo>
                  <a:lnTo>
                    <a:pt x="471" y="20"/>
                  </a:lnTo>
                  <a:lnTo>
                    <a:pt x="467" y="19"/>
                  </a:lnTo>
                  <a:lnTo>
                    <a:pt x="463" y="19"/>
                  </a:lnTo>
                  <a:lnTo>
                    <a:pt x="459" y="18"/>
                  </a:lnTo>
                  <a:lnTo>
                    <a:pt x="454" y="18"/>
                  </a:lnTo>
                  <a:lnTo>
                    <a:pt x="449" y="18"/>
                  </a:lnTo>
                  <a:lnTo>
                    <a:pt x="443" y="19"/>
                  </a:lnTo>
                  <a:lnTo>
                    <a:pt x="437" y="20"/>
                  </a:lnTo>
                  <a:lnTo>
                    <a:pt x="433" y="22"/>
                  </a:lnTo>
                  <a:lnTo>
                    <a:pt x="428" y="24"/>
                  </a:lnTo>
                  <a:lnTo>
                    <a:pt x="424" y="27"/>
                  </a:lnTo>
                  <a:lnTo>
                    <a:pt x="421" y="29"/>
                  </a:lnTo>
                  <a:lnTo>
                    <a:pt x="417" y="33"/>
                  </a:lnTo>
                  <a:lnTo>
                    <a:pt x="414" y="36"/>
                  </a:lnTo>
                  <a:lnTo>
                    <a:pt x="411" y="41"/>
                  </a:lnTo>
                  <a:lnTo>
                    <a:pt x="408" y="45"/>
                  </a:lnTo>
                  <a:lnTo>
                    <a:pt x="406" y="49"/>
                  </a:lnTo>
                  <a:lnTo>
                    <a:pt x="404" y="55"/>
                  </a:lnTo>
                  <a:lnTo>
                    <a:pt x="403" y="60"/>
                  </a:lnTo>
                  <a:lnTo>
                    <a:pt x="402" y="66"/>
                  </a:lnTo>
                  <a:lnTo>
                    <a:pt x="402" y="72"/>
                  </a:lnTo>
                  <a:lnTo>
                    <a:pt x="402" y="79"/>
                  </a:lnTo>
                  <a:lnTo>
                    <a:pt x="403" y="84"/>
                  </a:lnTo>
                  <a:lnTo>
                    <a:pt x="404" y="90"/>
                  </a:lnTo>
                  <a:lnTo>
                    <a:pt x="406" y="95"/>
                  </a:lnTo>
                  <a:lnTo>
                    <a:pt x="408" y="101"/>
                  </a:lnTo>
                  <a:lnTo>
                    <a:pt x="411" y="105"/>
                  </a:lnTo>
                  <a:lnTo>
                    <a:pt x="414" y="110"/>
                  </a:lnTo>
                  <a:lnTo>
                    <a:pt x="417" y="114"/>
                  </a:lnTo>
                  <a:lnTo>
                    <a:pt x="421" y="118"/>
                  </a:lnTo>
                  <a:lnTo>
                    <a:pt x="425" y="121"/>
                  </a:lnTo>
                  <a:lnTo>
                    <a:pt x="430" y="123"/>
                  </a:lnTo>
                  <a:lnTo>
                    <a:pt x="434" y="125"/>
                  </a:lnTo>
                  <a:lnTo>
                    <a:pt x="439" y="128"/>
                  </a:lnTo>
                  <a:lnTo>
                    <a:pt x="444" y="129"/>
                  </a:lnTo>
                  <a:lnTo>
                    <a:pt x="450" y="130"/>
                  </a:lnTo>
                  <a:lnTo>
                    <a:pt x="455" y="130"/>
                  </a:lnTo>
                  <a:lnTo>
                    <a:pt x="461" y="130"/>
                  </a:lnTo>
                  <a:lnTo>
                    <a:pt x="465" y="129"/>
                  </a:lnTo>
                  <a:lnTo>
                    <a:pt x="471" y="128"/>
                  </a:lnTo>
                  <a:lnTo>
                    <a:pt x="477" y="127"/>
                  </a:lnTo>
                  <a:lnTo>
                    <a:pt x="482" y="124"/>
                  </a:lnTo>
                  <a:lnTo>
                    <a:pt x="489" y="121"/>
                  </a:lnTo>
                  <a:lnTo>
                    <a:pt x="494" y="119"/>
                  </a:lnTo>
                  <a:lnTo>
                    <a:pt x="500" y="115"/>
                  </a:lnTo>
                  <a:close/>
                  <a:moveTo>
                    <a:pt x="567" y="118"/>
                  </a:moveTo>
                  <a:lnTo>
                    <a:pt x="567" y="123"/>
                  </a:lnTo>
                  <a:lnTo>
                    <a:pt x="568" y="128"/>
                  </a:lnTo>
                  <a:lnTo>
                    <a:pt x="568" y="131"/>
                  </a:lnTo>
                  <a:lnTo>
                    <a:pt x="569" y="134"/>
                  </a:lnTo>
                  <a:lnTo>
                    <a:pt x="571" y="137"/>
                  </a:lnTo>
                  <a:lnTo>
                    <a:pt x="572" y="139"/>
                  </a:lnTo>
                  <a:lnTo>
                    <a:pt x="574" y="141"/>
                  </a:lnTo>
                  <a:lnTo>
                    <a:pt x="576" y="143"/>
                  </a:lnTo>
                  <a:lnTo>
                    <a:pt x="537" y="143"/>
                  </a:lnTo>
                  <a:lnTo>
                    <a:pt x="539" y="141"/>
                  </a:lnTo>
                  <a:lnTo>
                    <a:pt x="540" y="139"/>
                  </a:lnTo>
                  <a:lnTo>
                    <a:pt x="543" y="137"/>
                  </a:lnTo>
                  <a:lnTo>
                    <a:pt x="544" y="134"/>
                  </a:lnTo>
                  <a:lnTo>
                    <a:pt x="544" y="131"/>
                  </a:lnTo>
                  <a:lnTo>
                    <a:pt x="545" y="128"/>
                  </a:lnTo>
                  <a:lnTo>
                    <a:pt x="545" y="123"/>
                  </a:lnTo>
                  <a:lnTo>
                    <a:pt x="545" y="118"/>
                  </a:lnTo>
                  <a:lnTo>
                    <a:pt x="545" y="80"/>
                  </a:lnTo>
                  <a:lnTo>
                    <a:pt x="511" y="25"/>
                  </a:lnTo>
                  <a:lnTo>
                    <a:pt x="509" y="22"/>
                  </a:lnTo>
                  <a:lnTo>
                    <a:pt x="507" y="18"/>
                  </a:lnTo>
                  <a:lnTo>
                    <a:pt x="505" y="16"/>
                  </a:lnTo>
                  <a:lnTo>
                    <a:pt x="502" y="14"/>
                  </a:lnTo>
                  <a:lnTo>
                    <a:pt x="500" y="10"/>
                  </a:lnTo>
                  <a:lnTo>
                    <a:pt x="498" y="8"/>
                  </a:lnTo>
                  <a:lnTo>
                    <a:pt x="494" y="6"/>
                  </a:lnTo>
                  <a:lnTo>
                    <a:pt x="492" y="3"/>
                  </a:lnTo>
                  <a:lnTo>
                    <a:pt x="524" y="3"/>
                  </a:lnTo>
                  <a:lnTo>
                    <a:pt x="560" y="65"/>
                  </a:lnTo>
                  <a:lnTo>
                    <a:pt x="584" y="25"/>
                  </a:lnTo>
                  <a:lnTo>
                    <a:pt x="585" y="23"/>
                  </a:lnTo>
                  <a:lnTo>
                    <a:pt x="586" y="22"/>
                  </a:lnTo>
                  <a:lnTo>
                    <a:pt x="587" y="19"/>
                  </a:lnTo>
                  <a:lnTo>
                    <a:pt x="588" y="18"/>
                  </a:lnTo>
                  <a:lnTo>
                    <a:pt x="588" y="17"/>
                  </a:lnTo>
                  <a:lnTo>
                    <a:pt x="588" y="16"/>
                  </a:lnTo>
                  <a:lnTo>
                    <a:pt x="588" y="15"/>
                  </a:lnTo>
                  <a:lnTo>
                    <a:pt x="588" y="14"/>
                  </a:lnTo>
                  <a:lnTo>
                    <a:pt x="588" y="13"/>
                  </a:lnTo>
                  <a:lnTo>
                    <a:pt x="588" y="10"/>
                  </a:lnTo>
                  <a:lnTo>
                    <a:pt x="588" y="9"/>
                  </a:lnTo>
                  <a:lnTo>
                    <a:pt x="587" y="8"/>
                  </a:lnTo>
                  <a:lnTo>
                    <a:pt x="587" y="7"/>
                  </a:lnTo>
                  <a:lnTo>
                    <a:pt x="586" y="6"/>
                  </a:lnTo>
                  <a:lnTo>
                    <a:pt x="584" y="4"/>
                  </a:lnTo>
                  <a:lnTo>
                    <a:pt x="583" y="3"/>
                  </a:lnTo>
                  <a:lnTo>
                    <a:pt x="615" y="3"/>
                  </a:lnTo>
                  <a:lnTo>
                    <a:pt x="567" y="80"/>
                  </a:lnTo>
                  <a:lnTo>
                    <a:pt x="567" y="118"/>
                  </a:lnTo>
                  <a:close/>
                  <a:moveTo>
                    <a:pt x="735" y="115"/>
                  </a:moveTo>
                  <a:lnTo>
                    <a:pt x="725" y="141"/>
                  </a:lnTo>
                  <a:lnTo>
                    <a:pt x="720" y="142"/>
                  </a:lnTo>
                  <a:lnTo>
                    <a:pt x="716" y="143"/>
                  </a:lnTo>
                  <a:lnTo>
                    <a:pt x="712" y="144"/>
                  </a:lnTo>
                  <a:lnTo>
                    <a:pt x="707" y="146"/>
                  </a:lnTo>
                  <a:lnTo>
                    <a:pt x="703" y="147"/>
                  </a:lnTo>
                  <a:lnTo>
                    <a:pt x="698" y="147"/>
                  </a:lnTo>
                  <a:lnTo>
                    <a:pt x="694" y="148"/>
                  </a:lnTo>
                  <a:lnTo>
                    <a:pt x="690" y="148"/>
                  </a:lnTo>
                  <a:lnTo>
                    <a:pt x="684" y="148"/>
                  </a:lnTo>
                  <a:lnTo>
                    <a:pt x="678" y="147"/>
                  </a:lnTo>
                  <a:lnTo>
                    <a:pt x="672" y="146"/>
                  </a:lnTo>
                  <a:lnTo>
                    <a:pt x="667" y="143"/>
                  </a:lnTo>
                  <a:lnTo>
                    <a:pt x="661" y="141"/>
                  </a:lnTo>
                  <a:lnTo>
                    <a:pt x="656" y="140"/>
                  </a:lnTo>
                  <a:lnTo>
                    <a:pt x="651" y="138"/>
                  </a:lnTo>
                  <a:lnTo>
                    <a:pt x="646" y="136"/>
                  </a:lnTo>
                  <a:lnTo>
                    <a:pt x="638" y="130"/>
                  </a:lnTo>
                  <a:lnTo>
                    <a:pt x="632" y="124"/>
                  </a:lnTo>
                  <a:lnTo>
                    <a:pt x="625" y="118"/>
                  </a:lnTo>
                  <a:lnTo>
                    <a:pt x="621" y="110"/>
                  </a:lnTo>
                  <a:lnTo>
                    <a:pt x="619" y="105"/>
                  </a:lnTo>
                  <a:lnTo>
                    <a:pt x="618" y="101"/>
                  </a:lnTo>
                  <a:lnTo>
                    <a:pt x="615" y="96"/>
                  </a:lnTo>
                  <a:lnTo>
                    <a:pt x="614" y="92"/>
                  </a:lnTo>
                  <a:lnTo>
                    <a:pt x="613" y="87"/>
                  </a:lnTo>
                  <a:lnTo>
                    <a:pt x="613" y="83"/>
                  </a:lnTo>
                  <a:lnTo>
                    <a:pt x="612" y="77"/>
                  </a:lnTo>
                  <a:lnTo>
                    <a:pt x="612" y="73"/>
                  </a:lnTo>
                  <a:lnTo>
                    <a:pt x="612" y="66"/>
                  </a:lnTo>
                  <a:lnTo>
                    <a:pt x="614" y="58"/>
                  </a:lnTo>
                  <a:lnTo>
                    <a:pt x="615" y="52"/>
                  </a:lnTo>
                  <a:lnTo>
                    <a:pt x="619" y="45"/>
                  </a:lnTo>
                  <a:lnTo>
                    <a:pt x="622" y="38"/>
                  </a:lnTo>
                  <a:lnTo>
                    <a:pt x="626" y="32"/>
                  </a:lnTo>
                  <a:lnTo>
                    <a:pt x="632" y="26"/>
                  </a:lnTo>
                  <a:lnTo>
                    <a:pt x="638" y="20"/>
                  </a:lnTo>
                  <a:lnTo>
                    <a:pt x="643" y="16"/>
                  </a:lnTo>
                  <a:lnTo>
                    <a:pt x="649" y="11"/>
                  </a:lnTo>
                  <a:lnTo>
                    <a:pt x="654" y="8"/>
                  </a:lnTo>
                  <a:lnTo>
                    <a:pt x="661" y="6"/>
                  </a:lnTo>
                  <a:lnTo>
                    <a:pt x="669" y="4"/>
                  </a:lnTo>
                  <a:lnTo>
                    <a:pt x="676" y="1"/>
                  </a:lnTo>
                  <a:lnTo>
                    <a:pt x="682" y="0"/>
                  </a:lnTo>
                  <a:lnTo>
                    <a:pt x="690" y="0"/>
                  </a:lnTo>
                  <a:lnTo>
                    <a:pt x="695" y="0"/>
                  </a:lnTo>
                  <a:lnTo>
                    <a:pt x="699" y="0"/>
                  </a:lnTo>
                  <a:lnTo>
                    <a:pt x="703" y="1"/>
                  </a:lnTo>
                  <a:lnTo>
                    <a:pt x="707" y="1"/>
                  </a:lnTo>
                  <a:lnTo>
                    <a:pt x="710" y="3"/>
                  </a:lnTo>
                  <a:lnTo>
                    <a:pt x="715" y="4"/>
                  </a:lnTo>
                  <a:lnTo>
                    <a:pt x="719" y="5"/>
                  </a:lnTo>
                  <a:lnTo>
                    <a:pt x="724" y="6"/>
                  </a:lnTo>
                  <a:lnTo>
                    <a:pt x="724" y="27"/>
                  </a:lnTo>
                  <a:lnTo>
                    <a:pt x="719" y="25"/>
                  </a:lnTo>
                  <a:lnTo>
                    <a:pt x="715" y="24"/>
                  </a:lnTo>
                  <a:lnTo>
                    <a:pt x="710" y="22"/>
                  </a:lnTo>
                  <a:lnTo>
                    <a:pt x="706" y="20"/>
                  </a:lnTo>
                  <a:lnTo>
                    <a:pt x="701" y="19"/>
                  </a:lnTo>
                  <a:lnTo>
                    <a:pt x="698" y="19"/>
                  </a:lnTo>
                  <a:lnTo>
                    <a:pt x="694" y="18"/>
                  </a:lnTo>
                  <a:lnTo>
                    <a:pt x="689" y="18"/>
                  </a:lnTo>
                  <a:lnTo>
                    <a:pt x="684" y="18"/>
                  </a:lnTo>
                  <a:lnTo>
                    <a:pt x="678" y="19"/>
                  </a:lnTo>
                  <a:lnTo>
                    <a:pt x="673" y="20"/>
                  </a:lnTo>
                  <a:lnTo>
                    <a:pt x="668" y="22"/>
                  </a:lnTo>
                  <a:lnTo>
                    <a:pt x="663" y="24"/>
                  </a:lnTo>
                  <a:lnTo>
                    <a:pt x="660" y="27"/>
                  </a:lnTo>
                  <a:lnTo>
                    <a:pt x="656" y="29"/>
                  </a:lnTo>
                  <a:lnTo>
                    <a:pt x="652" y="33"/>
                  </a:lnTo>
                  <a:lnTo>
                    <a:pt x="649" y="36"/>
                  </a:lnTo>
                  <a:lnTo>
                    <a:pt x="646" y="41"/>
                  </a:lnTo>
                  <a:lnTo>
                    <a:pt x="642" y="45"/>
                  </a:lnTo>
                  <a:lnTo>
                    <a:pt x="641" y="49"/>
                  </a:lnTo>
                  <a:lnTo>
                    <a:pt x="639" y="55"/>
                  </a:lnTo>
                  <a:lnTo>
                    <a:pt x="639" y="60"/>
                  </a:lnTo>
                  <a:lnTo>
                    <a:pt x="638" y="66"/>
                  </a:lnTo>
                  <a:lnTo>
                    <a:pt x="638" y="72"/>
                  </a:lnTo>
                  <a:lnTo>
                    <a:pt x="638" y="79"/>
                  </a:lnTo>
                  <a:lnTo>
                    <a:pt x="639" y="84"/>
                  </a:lnTo>
                  <a:lnTo>
                    <a:pt x="640" y="90"/>
                  </a:lnTo>
                  <a:lnTo>
                    <a:pt x="641" y="95"/>
                  </a:lnTo>
                  <a:lnTo>
                    <a:pt x="643" y="101"/>
                  </a:lnTo>
                  <a:lnTo>
                    <a:pt x="646" y="105"/>
                  </a:lnTo>
                  <a:lnTo>
                    <a:pt x="649" y="110"/>
                  </a:lnTo>
                  <a:lnTo>
                    <a:pt x="652" y="114"/>
                  </a:lnTo>
                  <a:lnTo>
                    <a:pt x="656" y="118"/>
                  </a:lnTo>
                  <a:lnTo>
                    <a:pt x="660" y="121"/>
                  </a:lnTo>
                  <a:lnTo>
                    <a:pt x="665" y="123"/>
                  </a:lnTo>
                  <a:lnTo>
                    <a:pt x="669" y="125"/>
                  </a:lnTo>
                  <a:lnTo>
                    <a:pt x="673" y="128"/>
                  </a:lnTo>
                  <a:lnTo>
                    <a:pt x="679" y="129"/>
                  </a:lnTo>
                  <a:lnTo>
                    <a:pt x="685" y="130"/>
                  </a:lnTo>
                  <a:lnTo>
                    <a:pt x="690" y="130"/>
                  </a:lnTo>
                  <a:lnTo>
                    <a:pt x="696" y="130"/>
                  </a:lnTo>
                  <a:lnTo>
                    <a:pt x="700" y="129"/>
                  </a:lnTo>
                  <a:lnTo>
                    <a:pt x="706" y="128"/>
                  </a:lnTo>
                  <a:lnTo>
                    <a:pt x="712" y="127"/>
                  </a:lnTo>
                  <a:lnTo>
                    <a:pt x="717" y="124"/>
                  </a:lnTo>
                  <a:lnTo>
                    <a:pt x="723" y="121"/>
                  </a:lnTo>
                  <a:lnTo>
                    <a:pt x="729" y="119"/>
                  </a:lnTo>
                  <a:lnTo>
                    <a:pt x="735" y="115"/>
                  </a:lnTo>
                  <a:close/>
                  <a:moveTo>
                    <a:pt x="752" y="143"/>
                  </a:moveTo>
                  <a:lnTo>
                    <a:pt x="754" y="141"/>
                  </a:lnTo>
                  <a:lnTo>
                    <a:pt x="755" y="139"/>
                  </a:lnTo>
                  <a:lnTo>
                    <a:pt x="757" y="137"/>
                  </a:lnTo>
                  <a:lnTo>
                    <a:pt x="758" y="134"/>
                  </a:lnTo>
                  <a:lnTo>
                    <a:pt x="760" y="131"/>
                  </a:lnTo>
                  <a:lnTo>
                    <a:pt x="760" y="128"/>
                  </a:lnTo>
                  <a:lnTo>
                    <a:pt x="760" y="123"/>
                  </a:lnTo>
                  <a:lnTo>
                    <a:pt x="760" y="118"/>
                  </a:lnTo>
                  <a:lnTo>
                    <a:pt x="760" y="27"/>
                  </a:lnTo>
                  <a:lnTo>
                    <a:pt x="760" y="23"/>
                  </a:lnTo>
                  <a:lnTo>
                    <a:pt x="760" y="19"/>
                  </a:lnTo>
                  <a:lnTo>
                    <a:pt x="760" y="16"/>
                  </a:lnTo>
                  <a:lnTo>
                    <a:pt x="758" y="13"/>
                  </a:lnTo>
                  <a:lnTo>
                    <a:pt x="757" y="9"/>
                  </a:lnTo>
                  <a:lnTo>
                    <a:pt x="755" y="7"/>
                  </a:lnTo>
                  <a:lnTo>
                    <a:pt x="754" y="5"/>
                  </a:lnTo>
                  <a:lnTo>
                    <a:pt x="752" y="3"/>
                  </a:lnTo>
                  <a:lnTo>
                    <a:pt x="790" y="3"/>
                  </a:lnTo>
                  <a:lnTo>
                    <a:pt x="788" y="5"/>
                  </a:lnTo>
                  <a:lnTo>
                    <a:pt x="786" y="7"/>
                  </a:lnTo>
                  <a:lnTo>
                    <a:pt x="785" y="9"/>
                  </a:lnTo>
                  <a:lnTo>
                    <a:pt x="784" y="13"/>
                  </a:lnTo>
                  <a:lnTo>
                    <a:pt x="783" y="16"/>
                  </a:lnTo>
                  <a:lnTo>
                    <a:pt x="782" y="19"/>
                  </a:lnTo>
                  <a:lnTo>
                    <a:pt x="782" y="23"/>
                  </a:lnTo>
                  <a:lnTo>
                    <a:pt x="782" y="27"/>
                  </a:lnTo>
                  <a:lnTo>
                    <a:pt x="782" y="125"/>
                  </a:lnTo>
                  <a:lnTo>
                    <a:pt x="785" y="127"/>
                  </a:lnTo>
                  <a:lnTo>
                    <a:pt x="790" y="127"/>
                  </a:lnTo>
                  <a:lnTo>
                    <a:pt x="793" y="128"/>
                  </a:lnTo>
                  <a:lnTo>
                    <a:pt x="797" y="128"/>
                  </a:lnTo>
                  <a:lnTo>
                    <a:pt x="800" y="128"/>
                  </a:lnTo>
                  <a:lnTo>
                    <a:pt x="802" y="128"/>
                  </a:lnTo>
                  <a:lnTo>
                    <a:pt x="805" y="128"/>
                  </a:lnTo>
                  <a:lnTo>
                    <a:pt x="808" y="128"/>
                  </a:lnTo>
                  <a:lnTo>
                    <a:pt x="813" y="128"/>
                  </a:lnTo>
                  <a:lnTo>
                    <a:pt x="819" y="128"/>
                  </a:lnTo>
                  <a:lnTo>
                    <a:pt x="823" y="127"/>
                  </a:lnTo>
                  <a:lnTo>
                    <a:pt x="829" y="125"/>
                  </a:lnTo>
                  <a:lnTo>
                    <a:pt x="833" y="123"/>
                  </a:lnTo>
                  <a:lnTo>
                    <a:pt x="838" y="121"/>
                  </a:lnTo>
                  <a:lnTo>
                    <a:pt x="842" y="119"/>
                  </a:lnTo>
                  <a:lnTo>
                    <a:pt x="847" y="117"/>
                  </a:lnTo>
                  <a:lnTo>
                    <a:pt x="837" y="143"/>
                  </a:lnTo>
                  <a:lnTo>
                    <a:pt x="752" y="143"/>
                  </a:lnTo>
                  <a:close/>
                  <a:moveTo>
                    <a:pt x="859" y="143"/>
                  </a:moveTo>
                  <a:lnTo>
                    <a:pt x="860" y="141"/>
                  </a:lnTo>
                  <a:lnTo>
                    <a:pt x="863" y="139"/>
                  </a:lnTo>
                  <a:lnTo>
                    <a:pt x="864" y="137"/>
                  </a:lnTo>
                  <a:lnTo>
                    <a:pt x="865" y="134"/>
                  </a:lnTo>
                  <a:lnTo>
                    <a:pt x="866" y="131"/>
                  </a:lnTo>
                  <a:lnTo>
                    <a:pt x="867" y="128"/>
                  </a:lnTo>
                  <a:lnTo>
                    <a:pt x="867" y="123"/>
                  </a:lnTo>
                  <a:lnTo>
                    <a:pt x="867" y="118"/>
                  </a:lnTo>
                  <a:lnTo>
                    <a:pt x="867" y="27"/>
                  </a:lnTo>
                  <a:lnTo>
                    <a:pt x="867" y="23"/>
                  </a:lnTo>
                  <a:lnTo>
                    <a:pt x="867" y="19"/>
                  </a:lnTo>
                  <a:lnTo>
                    <a:pt x="866" y="16"/>
                  </a:lnTo>
                  <a:lnTo>
                    <a:pt x="865" y="13"/>
                  </a:lnTo>
                  <a:lnTo>
                    <a:pt x="864" y="9"/>
                  </a:lnTo>
                  <a:lnTo>
                    <a:pt x="863" y="7"/>
                  </a:lnTo>
                  <a:lnTo>
                    <a:pt x="860" y="5"/>
                  </a:lnTo>
                  <a:lnTo>
                    <a:pt x="859" y="3"/>
                  </a:lnTo>
                  <a:lnTo>
                    <a:pt x="936" y="3"/>
                  </a:lnTo>
                  <a:lnTo>
                    <a:pt x="936" y="26"/>
                  </a:lnTo>
                  <a:lnTo>
                    <a:pt x="933" y="24"/>
                  </a:lnTo>
                  <a:lnTo>
                    <a:pt x="931" y="23"/>
                  </a:lnTo>
                  <a:lnTo>
                    <a:pt x="927" y="20"/>
                  </a:lnTo>
                  <a:lnTo>
                    <a:pt x="924" y="19"/>
                  </a:lnTo>
                  <a:lnTo>
                    <a:pt x="921" y="18"/>
                  </a:lnTo>
                  <a:lnTo>
                    <a:pt x="917" y="18"/>
                  </a:lnTo>
                  <a:lnTo>
                    <a:pt x="914" y="17"/>
                  </a:lnTo>
                  <a:lnTo>
                    <a:pt x="911" y="17"/>
                  </a:lnTo>
                  <a:lnTo>
                    <a:pt x="908" y="17"/>
                  </a:lnTo>
                  <a:lnTo>
                    <a:pt x="906" y="17"/>
                  </a:lnTo>
                  <a:lnTo>
                    <a:pt x="904" y="18"/>
                  </a:lnTo>
                  <a:lnTo>
                    <a:pt x="901" y="18"/>
                  </a:lnTo>
                  <a:lnTo>
                    <a:pt x="898" y="19"/>
                  </a:lnTo>
                  <a:lnTo>
                    <a:pt x="895" y="19"/>
                  </a:lnTo>
                  <a:lnTo>
                    <a:pt x="892" y="19"/>
                  </a:lnTo>
                  <a:lnTo>
                    <a:pt x="888" y="20"/>
                  </a:lnTo>
                  <a:lnTo>
                    <a:pt x="888" y="60"/>
                  </a:lnTo>
                  <a:lnTo>
                    <a:pt x="924" y="60"/>
                  </a:lnTo>
                  <a:lnTo>
                    <a:pt x="924" y="80"/>
                  </a:lnTo>
                  <a:lnTo>
                    <a:pt x="923" y="79"/>
                  </a:lnTo>
                  <a:lnTo>
                    <a:pt x="921" y="79"/>
                  </a:lnTo>
                  <a:lnTo>
                    <a:pt x="920" y="77"/>
                  </a:lnTo>
                  <a:lnTo>
                    <a:pt x="917" y="77"/>
                  </a:lnTo>
                  <a:lnTo>
                    <a:pt x="915" y="76"/>
                  </a:lnTo>
                  <a:lnTo>
                    <a:pt x="912" y="75"/>
                  </a:lnTo>
                  <a:lnTo>
                    <a:pt x="907" y="75"/>
                  </a:lnTo>
                  <a:lnTo>
                    <a:pt x="902" y="75"/>
                  </a:lnTo>
                  <a:lnTo>
                    <a:pt x="888" y="75"/>
                  </a:lnTo>
                  <a:lnTo>
                    <a:pt x="888" y="125"/>
                  </a:lnTo>
                  <a:lnTo>
                    <a:pt x="893" y="127"/>
                  </a:lnTo>
                  <a:lnTo>
                    <a:pt x="897" y="127"/>
                  </a:lnTo>
                  <a:lnTo>
                    <a:pt x="901" y="128"/>
                  </a:lnTo>
                  <a:lnTo>
                    <a:pt x="904" y="128"/>
                  </a:lnTo>
                  <a:lnTo>
                    <a:pt x="907" y="128"/>
                  </a:lnTo>
                  <a:lnTo>
                    <a:pt x="910" y="128"/>
                  </a:lnTo>
                  <a:lnTo>
                    <a:pt x="913" y="128"/>
                  </a:lnTo>
                  <a:lnTo>
                    <a:pt x="915" y="128"/>
                  </a:lnTo>
                  <a:lnTo>
                    <a:pt x="921" y="128"/>
                  </a:lnTo>
                  <a:lnTo>
                    <a:pt x="925" y="128"/>
                  </a:lnTo>
                  <a:lnTo>
                    <a:pt x="931" y="127"/>
                  </a:lnTo>
                  <a:lnTo>
                    <a:pt x="935" y="125"/>
                  </a:lnTo>
                  <a:lnTo>
                    <a:pt x="940" y="123"/>
                  </a:lnTo>
                  <a:lnTo>
                    <a:pt x="945" y="121"/>
                  </a:lnTo>
                  <a:lnTo>
                    <a:pt x="950" y="119"/>
                  </a:lnTo>
                  <a:lnTo>
                    <a:pt x="954" y="117"/>
                  </a:lnTo>
                  <a:lnTo>
                    <a:pt x="943" y="143"/>
                  </a:lnTo>
                  <a:lnTo>
                    <a:pt x="859" y="143"/>
                  </a:lnTo>
                  <a:close/>
                  <a:moveTo>
                    <a:pt x="0" y="280"/>
                  </a:moveTo>
                  <a:lnTo>
                    <a:pt x="1" y="277"/>
                  </a:lnTo>
                  <a:lnTo>
                    <a:pt x="3" y="276"/>
                  </a:lnTo>
                  <a:lnTo>
                    <a:pt x="4" y="274"/>
                  </a:lnTo>
                  <a:lnTo>
                    <a:pt x="6" y="273"/>
                  </a:lnTo>
                  <a:lnTo>
                    <a:pt x="6" y="271"/>
                  </a:lnTo>
                  <a:lnTo>
                    <a:pt x="7" y="270"/>
                  </a:lnTo>
                  <a:lnTo>
                    <a:pt x="7" y="267"/>
                  </a:lnTo>
                  <a:lnTo>
                    <a:pt x="8" y="265"/>
                  </a:lnTo>
                  <a:lnTo>
                    <a:pt x="17" y="209"/>
                  </a:lnTo>
                  <a:lnTo>
                    <a:pt x="17" y="208"/>
                  </a:lnTo>
                  <a:lnTo>
                    <a:pt x="17" y="207"/>
                  </a:lnTo>
                  <a:lnTo>
                    <a:pt x="17" y="206"/>
                  </a:lnTo>
                  <a:lnTo>
                    <a:pt x="17" y="205"/>
                  </a:lnTo>
                  <a:lnTo>
                    <a:pt x="17" y="204"/>
                  </a:lnTo>
                  <a:lnTo>
                    <a:pt x="17" y="203"/>
                  </a:lnTo>
                  <a:lnTo>
                    <a:pt x="17" y="201"/>
                  </a:lnTo>
                  <a:lnTo>
                    <a:pt x="17" y="200"/>
                  </a:lnTo>
                  <a:lnTo>
                    <a:pt x="16" y="199"/>
                  </a:lnTo>
                  <a:lnTo>
                    <a:pt x="15" y="199"/>
                  </a:lnTo>
                  <a:lnTo>
                    <a:pt x="15" y="198"/>
                  </a:lnTo>
                  <a:lnTo>
                    <a:pt x="13" y="197"/>
                  </a:lnTo>
                  <a:lnTo>
                    <a:pt x="11" y="196"/>
                  </a:lnTo>
                  <a:lnTo>
                    <a:pt x="34" y="196"/>
                  </a:lnTo>
                  <a:lnTo>
                    <a:pt x="59" y="257"/>
                  </a:lnTo>
                  <a:lnTo>
                    <a:pt x="83" y="196"/>
                  </a:lnTo>
                  <a:lnTo>
                    <a:pt x="104" y="196"/>
                  </a:lnTo>
                  <a:lnTo>
                    <a:pt x="103" y="197"/>
                  </a:lnTo>
                  <a:lnTo>
                    <a:pt x="102" y="197"/>
                  </a:lnTo>
                  <a:lnTo>
                    <a:pt x="101" y="198"/>
                  </a:lnTo>
                  <a:lnTo>
                    <a:pt x="101" y="199"/>
                  </a:lnTo>
                  <a:lnTo>
                    <a:pt x="101" y="200"/>
                  </a:lnTo>
                  <a:lnTo>
                    <a:pt x="101" y="201"/>
                  </a:lnTo>
                  <a:lnTo>
                    <a:pt x="101" y="204"/>
                  </a:lnTo>
                  <a:lnTo>
                    <a:pt x="101" y="205"/>
                  </a:lnTo>
                  <a:lnTo>
                    <a:pt x="101" y="206"/>
                  </a:lnTo>
                  <a:lnTo>
                    <a:pt x="101" y="207"/>
                  </a:lnTo>
                  <a:lnTo>
                    <a:pt x="101" y="208"/>
                  </a:lnTo>
                  <a:lnTo>
                    <a:pt x="101" y="209"/>
                  </a:lnTo>
                  <a:lnTo>
                    <a:pt x="107" y="266"/>
                  </a:lnTo>
                  <a:lnTo>
                    <a:pt x="107" y="269"/>
                  </a:lnTo>
                  <a:lnTo>
                    <a:pt x="109" y="270"/>
                  </a:lnTo>
                  <a:lnTo>
                    <a:pt x="109" y="272"/>
                  </a:lnTo>
                  <a:lnTo>
                    <a:pt x="110" y="274"/>
                  </a:lnTo>
                  <a:lnTo>
                    <a:pt x="111" y="275"/>
                  </a:lnTo>
                  <a:lnTo>
                    <a:pt x="112" y="276"/>
                  </a:lnTo>
                  <a:lnTo>
                    <a:pt x="112" y="279"/>
                  </a:lnTo>
                  <a:lnTo>
                    <a:pt x="113" y="280"/>
                  </a:lnTo>
                  <a:lnTo>
                    <a:pt x="91" y="280"/>
                  </a:lnTo>
                  <a:lnTo>
                    <a:pt x="92" y="279"/>
                  </a:lnTo>
                  <a:lnTo>
                    <a:pt x="93" y="277"/>
                  </a:lnTo>
                  <a:lnTo>
                    <a:pt x="94" y="275"/>
                  </a:lnTo>
                  <a:lnTo>
                    <a:pt x="94" y="274"/>
                  </a:lnTo>
                  <a:lnTo>
                    <a:pt x="95" y="274"/>
                  </a:lnTo>
                  <a:lnTo>
                    <a:pt x="95" y="273"/>
                  </a:lnTo>
                  <a:lnTo>
                    <a:pt x="95" y="271"/>
                  </a:lnTo>
                  <a:lnTo>
                    <a:pt x="95" y="270"/>
                  </a:lnTo>
                  <a:lnTo>
                    <a:pt x="95" y="269"/>
                  </a:lnTo>
                  <a:lnTo>
                    <a:pt x="95" y="267"/>
                  </a:lnTo>
                  <a:lnTo>
                    <a:pt x="88" y="209"/>
                  </a:lnTo>
                  <a:lnTo>
                    <a:pt x="59" y="281"/>
                  </a:lnTo>
                  <a:lnTo>
                    <a:pt x="58" y="280"/>
                  </a:lnTo>
                  <a:lnTo>
                    <a:pt x="57" y="279"/>
                  </a:lnTo>
                  <a:lnTo>
                    <a:pt x="55" y="276"/>
                  </a:lnTo>
                  <a:lnTo>
                    <a:pt x="54" y="274"/>
                  </a:lnTo>
                  <a:lnTo>
                    <a:pt x="53" y="273"/>
                  </a:lnTo>
                  <a:lnTo>
                    <a:pt x="51" y="271"/>
                  </a:lnTo>
                  <a:lnTo>
                    <a:pt x="50" y="269"/>
                  </a:lnTo>
                  <a:lnTo>
                    <a:pt x="49" y="266"/>
                  </a:lnTo>
                  <a:lnTo>
                    <a:pt x="25" y="210"/>
                  </a:lnTo>
                  <a:lnTo>
                    <a:pt x="18" y="264"/>
                  </a:lnTo>
                  <a:lnTo>
                    <a:pt x="17" y="265"/>
                  </a:lnTo>
                  <a:lnTo>
                    <a:pt x="17" y="266"/>
                  </a:lnTo>
                  <a:lnTo>
                    <a:pt x="17" y="267"/>
                  </a:lnTo>
                  <a:lnTo>
                    <a:pt x="17" y="269"/>
                  </a:lnTo>
                  <a:lnTo>
                    <a:pt x="17" y="270"/>
                  </a:lnTo>
                  <a:lnTo>
                    <a:pt x="17" y="271"/>
                  </a:lnTo>
                  <a:lnTo>
                    <a:pt x="17" y="273"/>
                  </a:lnTo>
                  <a:lnTo>
                    <a:pt x="17" y="274"/>
                  </a:lnTo>
                  <a:lnTo>
                    <a:pt x="18" y="274"/>
                  </a:lnTo>
                  <a:lnTo>
                    <a:pt x="18" y="275"/>
                  </a:lnTo>
                  <a:lnTo>
                    <a:pt x="19" y="276"/>
                  </a:lnTo>
                  <a:lnTo>
                    <a:pt x="20" y="279"/>
                  </a:lnTo>
                  <a:lnTo>
                    <a:pt x="21" y="280"/>
                  </a:lnTo>
                  <a:lnTo>
                    <a:pt x="0" y="280"/>
                  </a:lnTo>
                  <a:close/>
                  <a:moveTo>
                    <a:pt x="140" y="239"/>
                  </a:moveTo>
                  <a:lnTo>
                    <a:pt x="164" y="239"/>
                  </a:lnTo>
                  <a:lnTo>
                    <a:pt x="152" y="207"/>
                  </a:lnTo>
                  <a:lnTo>
                    <a:pt x="140" y="239"/>
                  </a:lnTo>
                  <a:close/>
                  <a:moveTo>
                    <a:pt x="129" y="269"/>
                  </a:moveTo>
                  <a:lnTo>
                    <a:pt x="128" y="269"/>
                  </a:lnTo>
                  <a:lnTo>
                    <a:pt x="128" y="270"/>
                  </a:lnTo>
                  <a:lnTo>
                    <a:pt x="128" y="271"/>
                  </a:lnTo>
                  <a:lnTo>
                    <a:pt x="128" y="272"/>
                  </a:lnTo>
                  <a:lnTo>
                    <a:pt x="128" y="273"/>
                  </a:lnTo>
                  <a:lnTo>
                    <a:pt x="128" y="274"/>
                  </a:lnTo>
                  <a:lnTo>
                    <a:pt x="128" y="275"/>
                  </a:lnTo>
                  <a:lnTo>
                    <a:pt x="129" y="276"/>
                  </a:lnTo>
                  <a:lnTo>
                    <a:pt x="130" y="277"/>
                  </a:lnTo>
                  <a:lnTo>
                    <a:pt x="131" y="279"/>
                  </a:lnTo>
                  <a:lnTo>
                    <a:pt x="132" y="280"/>
                  </a:lnTo>
                  <a:lnTo>
                    <a:pt x="112" y="280"/>
                  </a:lnTo>
                  <a:lnTo>
                    <a:pt x="113" y="279"/>
                  </a:lnTo>
                  <a:lnTo>
                    <a:pt x="114" y="277"/>
                  </a:lnTo>
                  <a:lnTo>
                    <a:pt x="114" y="275"/>
                  </a:lnTo>
                  <a:lnTo>
                    <a:pt x="115" y="274"/>
                  </a:lnTo>
                  <a:lnTo>
                    <a:pt x="116" y="273"/>
                  </a:lnTo>
                  <a:lnTo>
                    <a:pt x="117" y="271"/>
                  </a:lnTo>
                  <a:lnTo>
                    <a:pt x="119" y="270"/>
                  </a:lnTo>
                  <a:lnTo>
                    <a:pt x="120" y="267"/>
                  </a:lnTo>
                  <a:lnTo>
                    <a:pt x="144" y="207"/>
                  </a:lnTo>
                  <a:lnTo>
                    <a:pt x="144" y="206"/>
                  </a:lnTo>
                  <a:lnTo>
                    <a:pt x="144" y="205"/>
                  </a:lnTo>
                  <a:lnTo>
                    <a:pt x="144" y="204"/>
                  </a:lnTo>
                  <a:lnTo>
                    <a:pt x="144" y="203"/>
                  </a:lnTo>
                  <a:lnTo>
                    <a:pt x="144" y="201"/>
                  </a:lnTo>
                  <a:lnTo>
                    <a:pt x="144" y="200"/>
                  </a:lnTo>
                  <a:lnTo>
                    <a:pt x="144" y="199"/>
                  </a:lnTo>
                  <a:lnTo>
                    <a:pt x="144" y="198"/>
                  </a:lnTo>
                  <a:lnTo>
                    <a:pt x="143" y="197"/>
                  </a:lnTo>
                  <a:lnTo>
                    <a:pt x="142" y="196"/>
                  </a:lnTo>
                  <a:lnTo>
                    <a:pt x="161" y="196"/>
                  </a:lnTo>
                  <a:lnTo>
                    <a:pt x="188" y="266"/>
                  </a:lnTo>
                  <a:lnTo>
                    <a:pt x="189" y="269"/>
                  </a:lnTo>
                  <a:lnTo>
                    <a:pt x="189" y="270"/>
                  </a:lnTo>
                  <a:lnTo>
                    <a:pt x="190" y="272"/>
                  </a:lnTo>
                  <a:lnTo>
                    <a:pt x="191" y="274"/>
                  </a:lnTo>
                  <a:lnTo>
                    <a:pt x="192" y="275"/>
                  </a:lnTo>
                  <a:lnTo>
                    <a:pt x="194" y="276"/>
                  </a:lnTo>
                  <a:lnTo>
                    <a:pt x="196" y="279"/>
                  </a:lnTo>
                  <a:lnTo>
                    <a:pt x="197" y="280"/>
                  </a:lnTo>
                  <a:lnTo>
                    <a:pt x="173" y="280"/>
                  </a:lnTo>
                  <a:lnTo>
                    <a:pt x="175" y="277"/>
                  </a:lnTo>
                  <a:lnTo>
                    <a:pt x="176" y="275"/>
                  </a:lnTo>
                  <a:lnTo>
                    <a:pt x="177" y="274"/>
                  </a:lnTo>
                  <a:lnTo>
                    <a:pt x="177" y="273"/>
                  </a:lnTo>
                  <a:lnTo>
                    <a:pt x="177" y="272"/>
                  </a:lnTo>
                  <a:lnTo>
                    <a:pt x="177" y="270"/>
                  </a:lnTo>
                  <a:lnTo>
                    <a:pt x="176" y="269"/>
                  </a:lnTo>
                  <a:lnTo>
                    <a:pt x="176" y="267"/>
                  </a:lnTo>
                  <a:lnTo>
                    <a:pt x="168" y="248"/>
                  </a:lnTo>
                  <a:lnTo>
                    <a:pt x="136" y="248"/>
                  </a:lnTo>
                  <a:lnTo>
                    <a:pt x="129" y="269"/>
                  </a:lnTo>
                  <a:close/>
                  <a:moveTo>
                    <a:pt x="280" y="196"/>
                  </a:moveTo>
                  <a:lnTo>
                    <a:pt x="279" y="197"/>
                  </a:lnTo>
                  <a:lnTo>
                    <a:pt x="277" y="198"/>
                  </a:lnTo>
                  <a:lnTo>
                    <a:pt x="276" y="200"/>
                  </a:lnTo>
                  <a:lnTo>
                    <a:pt x="276" y="201"/>
                  </a:lnTo>
                  <a:lnTo>
                    <a:pt x="275" y="204"/>
                  </a:lnTo>
                  <a:lnTo>
                    <a:pt x="275" y="205"/>
                  </a:lnTo>
                  <a:lnTo>
                    <a:pt x="274" y="208"/>
                  </a:lnTo>
                  <a:lnTo>
                    <a:pt x="274" y="212"/>
                  </a:lnTo>
                  <a:lnTo>
                    <a:pt x="274" y="281"/>
                  </a:lnTo>
                  <a:lnTo>
                    <a:pt x="272" y="281"/>
                  </a:lnTo>
                  <a:lnTo>
                    <a:pt x="271" y="281"/>
                  </a:lnTo>
                  <a:lnTo>
                    <a:pt x="268" y="280"/>
                  </a:lnTo>
                  <a:lnTo>
                    <a:pt x="266" y="279"/>
                  </a:lnTo>
                  <a:lnTo>
                    <a:pt x="264" y="276"/>
                  </a:lnTo>
                  <a:lnTo>
                    <a:pt x="262" y="275"/>
                  </a:lnTo>
                  <a:lnTo>
                    <a:pt x="260" y="272"/>
                  </a:lnTo>
                  <a:lnTo>
                    <a:pt x="256" y="269"/>
                  </a:lnTo>
                  <a:lnTo>
                    <a:pt x="214" y="214"/>
                  </a:lnTo>
                  <a:lnTo>
                    <a:pt x="214" y="264"/>
                  </a:lnTo>
                  <a:lnTo>
                    <a:pt x="214" y="267"/>
                  </a:lnTo>
                  <a:lnTo>
                    <a:pt x="214" y="270"/>
                  </a:lnTo>
                  <a:lnTo>
                    <a:pt x="214" y="272"/>
                  </a:lnTo>
                  <a:lnTo>
                    <a:pt x="215" y="274"/>
                  </a:lnTo>
                  <a:lnTo>
                    <a:pt x="215" y="275"/>
                  </a:lnTo>
                  <a:lnTo>
                    <a:pt x="216" y="276"/>
                  </a:lnTo>
                  <a:lnTo>
                    <a:pt x="217" y="279"/>
                  </a:lnTo>
                  <a:lnTo>
                    <a:pt x="218" y="280"/>
                  </a:lnTo>
                  <a:lnTo>
                    <a:pt x="199" y="280"/>
                  </a:lnTo>
                  <a:lnTo>
                    <a:pt x="200" y="279"/>
                  </a:lnTo>
                  <a:lnTo>
                    <a:pt x="201" y="276"/>
                  </a:lnTo>
                  <a:lnTo>
                    <a:pt x="201" y="275"/>
                  </a:lnTo>
                  <a:lnTo>
                    <a:pt x="202" y="274"/>
                  </a:lnTo>
                  <a:lnTo>
                    <a:pt x="204" y="272"/>
                  </a:lnTo>
                  <a:lnTo>
                    <a:pt x="204" y="270"/>
                  </a:lnTo>
                  <a:lnTo>
                    <a:pt x="204" y="267"/>
                  </a:lnTo>
                  <a:lnTo>
                    <a:pt x="204" y="264"/>
                  </a:lnTo>
                  <a:lnTo>
                    <a:pt x="204" y="212"/>
                  </a:lnTo>
                  <a:lnTo>
                    <a:pt x="204" y="208"/>
                  </a:lnTo>
                  <a:lnTo>
                    <a:pt x="204" y="205"/>
                  </a:lnTo>
                  <a:lnTo>
                    <a:pt x="204" y="204"/>
                  </a:lnTo>
                  <a:lnTo>
                    <a:pt x="202" y="201"/>
                  </a:lnTo>
                  <a:lnTo>
                    <a:pt x="201" y="200"/>
                  </a:lnTo>
                  <a:lnTo>
                    <a:pt x="201" y="198"/>
                  </a:lnTo>
                  <a:lnTo>
                    <a:pt x="200" y="197"/>
                  </a:lnTo>
                  <a:lnTo>
                    <a:pt x="199" y="196"/>
                  </a:lnTo>
                  <a:lnTo>
                    <a:pt x="216" y="196"/>
                  </a:lnTo>
                  <a:lnTo>
                    <a:pt x="265" y="258"/>
                  </a:lnTo>
                  <a:lnTo>
                    <a:pt x="265" y="212"/>
                  </a:lnTo>
                  <a:lnTo>
                    <a:pt x="265" y="208"/>
                  </a:lnTo>
                  <a:lnTo>
                    <a:pt x="265" y="205"/>
                  </a:lnTo>
                  <a:lnTo>
                    <a:pt x="265" y="204"/>
                  </a:lnTo>
                  <a:lnTo>
                    <a:pt x="265" y="201"/>
                  </a:lnTo>
                  <a:lnTo>
                    <a:pt x="264" y="200"/>
                  </a:lnTo>
                  <a:lnTo>
                    <a:pt x="263" y="198"/>
                  </a:lnTo>
                  <a:lnTo>
                    <a:pt x="262" y="197"/>
                  </a:lnTo>
                  <a:lnTo>
                    <a:pt x="261" y="196"/>
                  </a:lnTo>
                  <a:lnTo>
                    <a:pt x="280" y="196"/>
                  </a:lnTo>
                  <a:close/>
                  <a:moveTo>
                    <a:pt x="310" y="239"/>
                  </a:moveTo>
                  <a:lnTo>
                    <a:pt x="334" y="239"/>
                  </a:lnTo>
                  <a:lnTo>
                    <a:pt x="322" y="207"/>
                  </a:lnTo>
                  <a:lnTo>
                    <a:pt x="310" y="239"/>
                  </a:lnTo>
                  <a:close/>
                  <a:moveTo>
                    <a:pt x="299" y="269"/>
                  </a:moveTo>
                  <a:lnTo>
                    <a:pt x="299" y="269"/>
                  </a:lnTo>
                  <a:lnTo>
                    <a:pt x="299" y="270"/>
                  </a:lnTo>
                  <a:lnTo>
                    <a:pt x="298" y="270"/>
                  </a:lnTo>
                  <a:lnTo>
                    <a:pt x="298" y="271"/>
                  </a:lnTo>
                  <a:lnTo>
                    <a:pt x="298" y="272"/>
                  </a:lnTo>
                  <a:lnTo>
                    <a:pt x="298" y="273"/>
                  </a:lnTo>
                  <a:lnTo>
                    <a:pt x="298" y="274"/>
                  </a:lnTo>
                  <a:lnTo>
                    <a:pt x="298" y="275"/>
                  </a:lnTo>
                  <a:lnTo>
                    <a:pt x="299" y="276"/>
                  </a:lnTo>
                  <a:lnTo>
                    <a:pt x="300" y="277"/>
                  </a:lnTo>
                  <a:lnTo>
                    <a:pt x="301" y="279"/>
                  </a:lnTo>
                  <a:lnTo>
                    <a:pt x="302" y="280"/>
                  </a:lnTo>
                  <a:lnTo>
                    <a:pt x="282" y="280"/>
                  </a:lnTo>
                  <a:lnTo>
                    <a:pt x="283" y="279"/>
                  </a:lnTo>
                  <a:lnTo>
                    <a:pt x="284" y="277"/>
                  </a:lnTo>
                  <a:lnTo>
                    <a:pt x="285" y="275"/>
                  </a:lnTo>
                  <a:lnTo>
                    <a:pt x="286" y="274"/>
                  </a:lnTo>
                  <a:lnTo>
                    <a:pt x="288" y="273"/>
                  </a:lnTo>
                  <a:lnTo>
                    <a:pt x="289" y="271"/>
                  </a:lnTo>
                  <a:lnTo>
                    <a:pt x="290" y="270"/>
                  </a:lnTo>
                  <a:lnTo>
                    <a:pt x="291" y="267"/>
                  </a:lnTo>
                  <a:lnTo>
                    <a:pt x="314" y="207"/>
                  </a:lnTo>
                  <a:lnTo>
                    <a:pt x="314" y="206"/>
                  </a:lnTo>
                  <a:lnTo>
                    <a:pt x="315" y="206"/>
                  </a:lnTo>
                  <a:lnTo>
                    <a:pt x="315" y="205"/>
                  </a:lnTo>
                  <a:lnTo>
                    <a:pt x="315" y="204"/>
                  </a:lnTo>
                  <a:lnTo>
                    <a:pt x="315" y="203"/>
                  </a:lnTo>
                  <a:lnTo>
                    <a:pt x="315" y="201"/>
                  </a:lnTo>
                  <a:lnTo>
                    <a:pt x="315" y="200"/>
                  </a:lnTo>
                  <a:lnTo>
                    <a:pt x="315" y="199"/>
                  </a:lnTo>
                  <a:lnTo>
                    <a:pt x="315" y="198"/>
                  </a:lnTo>
                  <a:lnTo>
                    <a:pt x="314" y="198"/>
                  </a:lnTo>
                  <a:lnTo>
                    <a:pt x="314" y="197"/>
                  </a:lnTo>
                  <a:lnTo>
                    <a:pt x="313" y="197"/>
                  </a:lnTo>
                  <a:lnTo>
                    <a:pt x="313" y="196"/>
                  </a:lnTo>
                  <a:lnTo>
                    <a:pt x="331" y="196"/>
                  </a:lnTo>
                  <a:lnTo>
                    <a:pt x="358" y="266"/>
                  </a:lnTo>
                  <a:lnTo>
                    <a:pt x="359" y="269"/>
                  </a:lnTo>
                  <a:lnTo>
                    <a:pt x="360" y="270"/>
                  </a:lnTo>
                  <a:lnTo>
                    <a:pt x="360" y="272"/>
                  </a:lnTo>
                  <a:lnTo>
                    <a:pt x="361" y="274"/>
                  </a:lnTo>
                  <a:lnTo>
                    <a:pt x="362" y="275"/>
                  </a:lnTo>
                  <a:lnTo>
                    <a:pt x="365" y="276"/>
                  </a:lnTo>
                  <a:lnTo>
                    <a:pt x="366" y="279"/>
                  </a:lnTo>
                  <a:lnTo>
                    <a:pt x="367" y="280"/>
                  </a:lnTo>
                  <a:lnTo>
                    <a:pt x="343" y="280"/>
                  </a:lnTo>
                  <a:lnTo>
                    <a:pt x="346" y="277"/>
                  </a:lnTo>
                  <a:lnTo>
                    <a:pt x="347" y="275"/>
                  </a:lnTo>
                  <a:lnTo>
                    <a:pt x="348" y="274"/>
                  </a:lnTo>
                  <a:lnTo>
                    <a:pt x="348" y="273"/>
                  </a:lnTo>
                  <a:lnTo>
                    <a:pt x="347" y="272"/>
                  </a:lnTo>
                  <a:lnTo>
                    <a:pt x="347" y="270"/>
                  </a:lnTo>
                  <a:lnTo>
                    <a:pt x="346" y="269"/>
                  </a:lnTo>
                  <a:lnTo>
                    <a:pt x="346" y="267"/>
                  </a:lnTo>
                  <a:lnTo>
                    <a:pt x="338" y="248"/>
                  </a:lnTo>
                  <a:lnTo>
                    <a:pt x="307" y="248"/>
                  </a:lnTo>
                  <a:lnTo>
                    <a:pt x="299" y="269"/>
                  </a:lnTo>
                  <a:close/>
                  <a:moveTo>
                    <a:pt x="436" y="210"/>
                  </a:moveTo>
                  <a:lnTo>
                    <a:pt x="433" y="208"/>
                  </a:lnTo>
                  <a:lnTo>
                    <a:pt x="431" y="206"/>
                  </a:lnTo>
                  <a:lnTo>
                    <a:pt x="427" y="205"/>
                  </a:lnTo>
                  <a:lnTo>
                    <a:pt x="425" y="205"/>
                  </a:lnTo>
                  <a:lnTo>
                    <a:pt x="423" y="205"/>
                  </a:lnTo>
                  <a:lnTo>
                    <a:pt x="420" y="204"/>
                  </a:lnTo>
                  <a:lnTo>
                    <a:pt x="416" y="203"/>
                  </a:lnTo>
                  <a:lnTo>
                    <a:pt x="414" y="203"/>
                  </a:lnTo>
                  <a:lnTo>
                    <a:pt x="407" y="204"/>
                  </a:lnTo>
                  <a:lnTo>
                    <a:pt x="402" y="205"/>
                  </a:lnTo>
                  <a:lnTo>
                    <a:pt x="396" y="208"/>
                  </a:lnTo>
                  <a:lnTo>
                    <a:pt x="392" y="213"/>
                  </a:lnTo>
                  <a:lnTo>
                    <a:pt x="388" y="217"/>
                  </a:lnTo>
                  <a:lnTo>
                    <a:pt x="385" y="223"/>
                  </a:lnTo>
                  <a:lnTo>
                    <a:pt x="384" y="229"/>
                  </a:lnTo>
                  <a:lnTo>
                    <a:pt x="383" y="237"/>
                  </a:lnTo>
                  <a:lnTo>
                    <a:pt x="384" y="245"/>
                  </a:lnTo>
                  <a:lnTo>
                    <a:pt x="385" y="252"/>
                  </a:lnTo>
                  <a:lnTo>
                    <a:pt x="388" y="257"/>
                  </a:lnTo>
                  <a:lnTo>
                    <a:pt x="392" y="263"/>
                  </a:lnTo>
                  <a:lnTo>
                    <a:pt x="396" y="266"/>
                  </a:lnTo>
                  <a:lnTo>
                    <a:pt x="403" y="270"/>
                  </a:lnTo>
                  <a:lnTo>
                    <a:pt x="409" y="271"/>
                  </a:lnTo>
                  <a:lnTo>
                    <a:pt x="417" y="272"/>
                  </a:lnTo>
                  <a:lnTo>
                    <a:pt x="418" y="272"/>
                  </a:lnTo>
                  <a:lnTo>
                    <a:pt x="421" y="272"/>
                  </a:lnTo>
                  <a:lnTo>
                    <a:pt x="422" y="272"/>
                  </a:lnTo>
                  <a:lnTo>
                    <a:pt x="424" y="272"/>
                  </a:lnTo>
                  <a:lnTo>
                    <a:pt x="426" y="271"/>
                  </a:lnTo>
                  <a:lnTo>
                    <a:pt x="428" y="271"/>
                  </a:lnTo>
                  <a:lnTo>
                    <a:pt x="431" y="270"/>
                  </a:lnTo>
                  <a:lnTo>
                    <a:pt x="433" y="269"/>
                  </a:lnTo>
                  <a:lnTo>
                    <a:pt x="433" y="252"/>
                  </a:lnTo>
                  <a:lnTo>
                    <a:pt x="433" y="248"/>
                  </a:lnTo>
                  <a:lnTo>
                    <a:pt x="433" y="246"/>
                  </a:lnTo>
                  <a:lnTo>
                    <a:pt x="432" y="244"/>
                  </a:lnTo>
                  <a:lnTo>
                    <a:pt x="431" y="243"/>
                  </a:lnTo>
                  <a:lnTo>
                    <a:pt x="431" y="241"/>
                  </a:lnTo>
                  <a:lnTo>
                    <a:pt x="430" y="239"/>
                  </a:lnTo>
                  <a:lnTo>
                    <a:pt x="430" y="237"/>
                  </a:lnTo>
                  <a:lnTo>
                    <a:pt x="428" y="236"/>
                  </a:lnTo>
                  <a:lnTo>
                    <a:pt x="444" y="236"/>
                  </a:lnTo>
                  <a:lnTo>
                    <a:pt x="444" y="277"/>
                  </a:lnTo>
                  <a:lnTo>
                    <a:pt x="440" y="279"/>
                  </a:lnTo>
                  <a:lnTo>
                    <a:pt x="436" y="279"/>
                  </a:lnTo>
                  <a:lnTo>
                    <a:pt x="433" y="280"/>
                  </a:lnTo>
                  <a:lnTo>
                    <a:pt x="430" y="281"/>
                  </a:lnTo>
                  <a:lnTo>
                    <a:pt x="425" y="281"/>
                  </a:lnTo>
                  <a:lnTo>
                    <a:pt x="422" y="281"/>
                  </a:lnTo>
                  <a:lnTo>
                    <a:pt x="418" y="281"/>
                  </a:lnTo>
                  <a:lnTo>
                    <a:pt x="416" y="281"/>
                  </a:lnTo>
                  <a:lnTo>
                    <a:pt x="412" y="281"/>
                  </a:lnTo>
                  <a:lnTo>
                    <a:pt x="408" y="281"/>
                  </a:lnTo>
                  <a:lnTo>
                    <a:pt x="404" y="281"/>
                  </a:lnTo>
                  <a:lnTo>
                    <a:pt x="399" y="280"/>
                  </a:lnTo>
                  <a:lnTo>
                    <a:pt x="397" y="279"/>
                  </a:lnTo>
                  <a:lnTo>
                    <a:pt x="394" y="277"/>
                  </a:lnTo>
                  <a:lnTo>
                    <a:pt x="390" y="275"/>
                  </a:lnTo>
                  <a:lnTo>
                    <a:pt x="387" y="274"/>
                  </a:lnTo>
                  <a:lnTo>
                    <a:pt x="383" y="272"/>
                  </a:lnTo>
                  <a:lnTo>
                    <a:pt x="378" y="269"/>
                  </a:lnTo>
                  <a:lnTo>
                    <a:pt x="375" y="264"/>
                  </a:lnTo>
                  <a:lnTo>
                    <a:pt x="373" y="260"/>
                  </a:lnTo>
                  <a:lnTo>
                    <a:pt x="370" y="254"/>
                  </a:lnTo>
                  <a:lnTo>
                    <a:pt x="368" y="248"/>
                  </a:lnTo>
                  <a:lnTo>
                    <a:pt x="367" y="243"/>
                  </a:lnTo>
                  <a:lnTo>
                    <a:pt x="367" y="237"/>
                  </a:lnTo>
                  <a:lnTo>
                    <a:pt x="367" y="233"/>
                  </a:lnTo>
                  <a:lnTo>
                    <a:pt x="368" y="228"/>
                  </a:lnTo>
                  <a:lnTo>
                    <a:pt x="370" y="225"/>
                  </a:lnTo>
                  <a:lnTo>
                    <a:pt x="371" y="220"/>
                  </a:lnTo>
                  <a:lnTo>
                    <a:pt x="373" y="216"/>
                  </a:lnTo>
                  <a:lnTo>
                    <a:pt x="376" y="213"/>
                  </a:lnTo>
                  <a:lnTo>
                    <a:pt x="379" y="209"/>
                  </a:lnTo>
                  <a:lnTo>
                    <a:pt x="383" y="205"/>
                  </a:lnTo>
                  <a:lnTo>
                    <a:pt x="386" y="203"/>
                  </a:lnTo>
                  <a:lnTo>
                    <a:pt x="389" y="200"/>
                  </a:lnTo>
                  <a:lnTo>
                    <a:pt x="393" y="198"/>
                  </a:lnTo>
                  <a:lnTo>
                    <a:pt x="397" y="197"/>
                  </a:lnTo>
                  <a:lnTo>
                    <a:pt x="402" y="196"/>
                  </a:lnTo>
                  <a:lnTo>
                    <a:pt x="406" y="195"/>
                  </a:lnTo>
                  <a:lnTo>
                    <a:pt x="411" y="194"/>
                  </a:lnTo>
                  <a:lnTo>
                    <a:pt x="415" y="194"/>
                  </a:lnTo>
                  <a:lnTo>
                    <a:pt x="417" y="194"/>
                  </a:lnTo>
                  <a:lnTo>
                    <a:pt x="420" y="194"/>
                  </a:lnTo>
                  <a:lnTo>
                    <a:pt x="422" y="194"/>
                  </a:lnTo>
                  <a:lnTo>
                    <a:pt x="424" y="195"/>
                  </a:lnTo>
                  <a:lnTo>
                    <a:pt x="427" y="195"/>
                  </a:lnTo>
                  <a:lnTo>
                    <a:pt x="430" y="196"/>
                  </a:lnTo>
                  <a:lnTo>
                    <a:pt x="433" y="196"/>
                  </a:lnTo>
                  <a:lnTo>
                    <a:pt x="436" y="197"/>
                  </a:lnTo>
                  <a:lnTo>
                    <a:pt x="436" y="210"/>
                  </a:lnTo>
                  <a:close/>
                  <a:moveTo>
                    <a:pt x="456" y="280"/>
                  </a:moveTo>
                  <a:lnTo>
                    <a:pt x="458" y="279"/>
                  </a:lnTo>
                  <a:lnTo>
                    <a:pt x="460" y="276"/>
                  </a:lnTo>
                  <a:lnTo>
                    <a:pt x="461" y="275"/>
                  </a:lnTo>
                  <a:lnTo>
                    <a:pt x="461" y="274"/>
                  </a:lnTo>
                  <a:lnTo>
                    <a:pt x="462" y="272"/>
                  </a:lnTo>
                  <a:lnTo>
                    <a:pt x="462" y="270"/>
                  </a:lnTo>
                  <a:lnTo>
                    <a:pt x="462" y="267"/>
                  </a:lnTo>
                  <a:lnTo>
                    <a:pt x="462" y="264"/>
                  </a:lnTo>
                  <a:lnTo>
                    <a:pt x="462" y="212"/>
                  </a:lnTo>
                  <a:lnTo>
                    <a:pt x="462" y="208"/>
                  </a:lnTo>
                  <a:lnTo>
                    <a:pt x="462" y="205"/>
                  </a:lnTo>
                  <a:lnTo>
                    <a:pt x="462" y="204"/>
                  </a:lnTo>
                  <a:lnTo>
                    <a:pt x="461" y="201"/>
                  </a:lnTo>
                  <a:lnTo>
                    <a:pt x="461" y="200"/>
                  </a:lnTo>
                  <a:lnTo>
                    <a:pt x="460" y="198"/>
                  </a:lnTo>
                  <a:lnTo>
                    <a:pt x="458" y="197"/>
                  </a:lnTo>
                  <a:lnTo>
                    <a:pt x="456" y="196"/>
                  </a:lnTo>
                  <a:lnTo>
                    <a:pt x="503" y="196"/>
                  </a:lnTo>
                  <a:lnTo>
                    <a:pt x="503" y="209"/>
                  </a:lnTo>
                  <a:lnTo>
                    <a:pt x="501" y="208"/>
                  </a:lnTo>
                  <a:lnTo>
                    <a:pt x="500" y="207"/>
                  </a:lnTo>
                  <a:lnTo>
                    <a:pt x="498" y="206"/>
                  </a:lnTo>
                  <a:lnTo>
                    <a:pt x="497" y="205"/>
                  </a:lnTo>
                  <a:lnTo>
                    <a:pt x="494" y="205"/>
                  </a:lnTo>
                  <a:lnTo>
                    <a:pt x="492" y="205"/>
                  </a:lnTo>
                  <a:lnTo>
                    <a:pt x="490" y="205"/>
                  </a:lnTo>
                  <a:lnTo>
                    <a:pt x="487" y="205"/>
                  </a:lnTo>
                  <a:lnTo>
                    <a:pt x="486" y="205"/>
                  </a:lnTo>
                  <a:lnTo>
                    <a:pt x="483" y="205"/>
                  </a:lnTo>
                  <a:lnTo>
                    <a:pt x="482" y="205"/>
                  </a:lnTo>
                  <a:lnTo>
                    <a:pt x="481" y="205"/>
                  </a:lnTo>
                  <a:lnTo>
                    <a:pt x="479" y="205"/>
                  </a:lnTo>
                  <a:lnTo>
                    <a:pt x="478" y="205"/>
                  </a:lnTo>
                  <a:lnTo>
                    <a:pt x="475" y="206"/>
                  </a:lnTo>
                  <a:lnTo>
                    <a:pt x="475" y="229"/>
                  </a:lnTo>
                  <a:lnTo>
                    <a:pt x="496" y="229"/>
                  </a:lnTo>
                  <a:lnTo>
                    <a:pt x="496" y="242"/>
                  </a:lnTo>
                  <a:lnTo>
                    <a:pt x="494" y="241"/>
                  </a:lnTo>
                  <a:lnTo>
                    <a:pt x="493" y="239"/>
                  </a:lnTo>
                  <a:lnTo>
                    <a:pt x="492" y="239"/>
                  </a:lnTo>
                  <a:lnTo>
                    <a:pt x="490" y="238"/>
                  </a:lnTo>
                  <a:lnTo>
                    <a:pt x="488" y="238"/>
                  </a:lnTo>
                  <a:lnTo>
                    <a:pt x="486" y="238"/>
                  </a:lnTo>
                  <a:lnTo>
                    <a:pt x="483" y="238"/>
                  </a:lnTo>
                  <a:lnTo>
                    <a:pt x="475" y="238"/>
                  </a:lnTo>
                  <a:lnTo>
                    <a:pt x="475" y="269"/>
                  </a:lnTo>
                  <a:lnTo>
                    <a:pt x="478" y="269"/>
                  </a:lnTo>
                  <a:lnTo>
                    <a:pt x="480" y="269"/>
                  </a:lnTo>
                  <a:lnTo>
                    <a:pt x="482" y="269"/>
                  </a:lnTo>
                  <a:lnTo>
                    <a:pt x="484" y="270"/>
                  </a:lnTo>
                  <a:lnTo>
                    <a:pt x="486" y="270"/>
                  </a:lnTo>
                  <a:lnTo>
                    <a:pt x="488" y="270"/>
                  </a:lnTo>
                  <a:lnTo>
                    <a:pt x="489" y="270"/>
                  </a:lnTo>
                  <a:lnTo>
                    <a:pt x="490" y="270"/>
                  </a:lnTo>
                  <a:lnTo>
                    <a:pt x="493" y="270"/>
                  </a:lnTo>
                  <a:lnTo>
                    <a:pt x="497" y="269"/>
                  </a:lnTo>
                  <a:lnTo>
                    <a:pt x="500" y="269"/>
                  </a:lnTo>
                  <a:lnTo>
                    <a:pt x="502" y="269"/>
                  </a:lnTo>
                  <a:lnTo>
                    <a:pt x="505" y="267"/>
                  </a:lnTo>
                  <a:lnTo>
                    <a:pt x="508" y="266"/>
                  </a:lnTo>
                  <a:lnTo>
                    <a:pt x="511" y="264"/>
                  </a:lnTo>
                  <a:lnTo>
                    <a:pt x="513" y="263"/>
                  </a:lnTo>
                  <a:lnTo>
                    <a:pt x="508" y="280"/>
                  </a:lnTo>
                  <a:lnTo>
                    <a:pt x="456" y="280"/>
                  </a:lnTo>
                  <a:close/>
                  <a:moveTo>
                    <a:pt x="516" y="280"/>
                  </a:moveTo>
                  <a:lnTo>
                    <a:pt x="517" y="277"/>
                  </a:lnTo>
                  <a:lnTo>
                    <a:pt x="518" y="276"/>
                  </a:lnTo>
                  <a:lnTo>
                    <a:pt x="519" y="274"/>
                  </a:lnTo>
                  <a:lnTo>
                    <a:pt x="520" y="273"/>
                  </a:lnTo>
                  <a:lnTo>
                    <a:pt x="521" y="271"/>
                  </a:lnTo>
                  <a:lnTo>
                    <a:pt x="521" y="270"/>
                  </a:lnTo>
                  <a:lnTo>
                    <a:pt x="521" y="267"/>
                  </a:lnTo>
                  <a:lnTo>
                    <a:pt x="522" y="265"/>
                  </a:lnTo>
                  <a:lnTo>
                    <a:pt x="531" y="209"/>
                  </a:lnTo>
                  <a:lnTo>
                    <a:pt x="531" y="208"/>
                  </a:lnTo>
                  <a:lnTo>
                    <a:pt x="531" y="207"/>
                  </a:lnTo>
                  <a:lnTo>
                    <a:pt x="531" y="206"/>
                  </a:lnTo>
                  <a:lnTo>
                    <a:pt x="531" y="205"/>
                  </a:lnTo>
                  <a:lnTo>
                    <a:pt x="531" y="204"/>
                  </a:lnTo>
                  <a:lnTo>
                    <a:pt x="531" y="203"/>
                  </a:lnTo>
                  <a:lnTo>
                    <a:pt x="531" y="201"/>
                  </a:lnTo>
                  <a:lnTo>
                    <a:pt x="531" y="200"/>
                  </a:lnTo>
                  <a:lnTo>
                    <a:pt x="530" y="199"/>
                  </a:lnTo>
                  <a:lnTo>
                    <a:pt x="529" y="198"/>
                  </a:lnTo>
                  <a:lnTo>
                    <a:pt x="528" y="197"/>
                  </a:lnTo>
                  <a:lnTo>
                    <a:pt x="527" y="196"/>
                  </a:lnTo>
                  <a:lnTo>
                    <a:pt x="548" y="196"/>
                  </a:lnTo>
                  <a:lnTo>
                    <a:pt x="574" y="257"/>
                  </a:lnTo>
                  <a:lnTo>
                    <a:pt x="599" y="196"/>
                  </a:lnTo>
                  <a:lnTo>
                    <a:pt x="619" y="196"/>
                  </a:lnTo>
                  <a:lnTo>
                    <a:pt x="618" y="197"/>
                  </a:lnTo>
                  <a:lnTo>
                    <a:pt x="616" y="198"/>
                  </a:lnTo>
                  <a:lnTo>
                    <a:pt x="615" y="199"/>
                  </a:lnTo>
                  <a:lnTo>
                    <a:pt x="614" y="200"/>
                  </a:lnTo>
                  <a:lnTo>
                    <a:pt x="614" y="201"/>
                  </a:lnTo>
                  <a:lnTo>
                    <a:pt x="614" y="204"/>
                  </a:lnTo>
                  <a:lnTo>
                    <a:pt x="614" y="205"/>
                  </a:lnTo>
                  <a:lnTo>
                    <a:pt x="614" y="206"/>
                  </a:lnTo>
                  <a:lnTo>
                    <a:pt x="614" y="207"/>
                  </a:lnTo>
                  <a:lnTo>
                    <a:pt x="614" y="208"/>
                  </a:lnTo>
                  <a:lnTo>
                    <a:pt x="614" y="209"/>
                  </a:lnTo>
                  <a:lnTo>
                    <a:pt x="622" y="266"/>
                  </a:lnTo>
                  <a:lnTo>
                    <a:pt x="623" y="269"/>
                  </a:lnTo>
                  <a:lnTo>
                    <a:pt x="623" y="270"/>
                  </a:lnTo>
                  <a:lnTo>
                    <a:pt x="624" y="272"/>
                  </a:lnTo>
                  <a:lnTo>
                    <a:pt x="624" y="274"/>
                  </a:lnTo>
                  <a:lnTo>
                    <a:pt x="625" y="275"/>
                  </a:lnTo>
                  <a:lnTo>
                    <a:pt x="626" y="276"/>
                  </a:lnTo>
                  <a:lnTo>
                    <a:pt x="626" y="279"/>
                  </a:lnTo>
                  <a:lnTo>
                    <a:pt x="628" y="280"/>
                  </a:lnTo>
                  <a:lnTo>
                    <a:pt x="606" y="280"/>
                  </a:lnTo>
                  <a:lnTo>
                    <a:pt x="607" y="279"/>
                  </a:lnTo>
                  <a:lnTo>
                    <a:pt x="607" y="277"/>
                  </a:lnTo>
                  <a:lnTo>
                    <a:pt x="609" y="275"/>
                  </a:lnTo>
                  <a:lnTo>
                    <a:pt x="609" y="274"/>
                  </a:lnTo>
                  <a:lnTo>
                    <a:pt x="610" y="274"/>
                  </a:lnTo>
                  <a:lnTo>
                    <a:pt x="610" y="273"/>
                  </a:lnTo>
                  <a:lnTo>
                    <a:pt x="611" y="271"/>
                  </a:lnTo>
                  <a:lnTo>
                    <a:pt x="611" y="270"/>
                  </a:lnTo>
                  <a:lnTo>
                    <a:pt x="611" y="269"/>
                  </a:lnTo>
                  <a:lnTo>
                    <a:pt x="610" y="269"/>
                  </a:lnTo>
                  <a:lnTo>
                    <a:pt x="610" y="267"/>
                  </a:lnTo>
                  <a:lnTo>
                    <a:pt x="603" y="209"/>
                  </a:lnTo>
                  <a:lnTo>
                    <a:pt x="575" y="281"/>
                  </a:lnTo>
                  <a:lnTo>
                    <a:pt x="573" y="280"/>
                  </a:lnTo>
                  <a:lnTo>
                    <a:pt x="572" y="279"/>
                  </a:lnTo>
                  <a:lnTo>
                    <a:pt x="571" y="276"/>
                  </a:lnTo>
                  <a:lnTo>
                    <a:pt x="569" y="274"/>
                  </a:lnTo>
                  <a:lnTo>
                    <a:pt x="568" y="273"/>
                  </a:lnTo>
                  <a:lnTo>
                    <a:pt x="566" y="271"/>
                  </a:lnTo>
                  <a:lnTo>
                    <a:pt x="565" y="269"/>
                  </a:lnTo>
                  <a:lnTo>
                    <a:pt x="563" y="266"/>
                  </a:lnTo>
                  <a:lnTo>
                    <a:pt x="540" y="210"/>
                  </a:lnTo>
                  <a:lnTo>
                    <a:pt x="531" y="264"/>
                  </a:lnTo>
                  <a:lnTo>
                    <a:pt x="531" y="265"/>
                  </a:lnTo>
                  <a:lnTo>
                    <a:pt x="531" y="266"/>
                  </a:lnTo>
                  <a:lnTo>
                    <a:pt x="531" y="267"/>
                  </a:lnTo>
                  <a:lnTo>
                    <a:pt x="531" y="269"/>
                  </a:lnTo>
                  <a:lnTo>
                    <a:pt x="531" y="270"/>
                  </a:lnTo>
                  <a:lnTo>
                    <a:pt x="531" y="271"/>
                  </a:lnTo>
                  <a:lnTo>
                    <a:pt x="531" y="273"/>
                  </a:lnTo>
                  <a:lnTo>
                    <a:pt x="531" y="274"/>
                  </a:lnTo>
                  <a:lnTo>
                    <a:pt x="533" y="274"/>
                  </a:lnTo>
                  <a:lnTo>
                    <a:pt x="534" y="275"/>
                  </a:lnTo>
                  <a:lnTo>
                    <a:pt x="535" y="276"/>
                  </a:lnTo>
                  <a:lnTo>
                    <a:pt x="536" y="279"/>
                  </a:lnTo>
                  <a:lnTo>
                    <a:pt x="537" y="280"/>
                  </a:lnTo>
                  <a:lnTo>
                    <a:pt x="516" y="280"/>
                  </a:lnTo>
                  <a:close/>
                  <a:moveTo>
                    <a:pt x="638" y="280"/>
                  </a:moveTo>
                  <a:lnTo>
                    <a:pt x="639" y="279"/>
                  </a:lnTo>
                  <a:lnTo>
                    <a:pt x="640" y="276"/>
                  </a:lnTo>
                  <a:lnTo>
                    <a:pt x="640" y="275"/>
                  </a:lnTo>
                  <a:lnTo>
                    <a:pt x="641" y="274"/>
                  </a:lnTo>
                  <a:lnTo>
                    <a:pt x="642" y="272"/>
                  </a:lnTo>
                  <a:lnTo>
                    <a:pt x="642" y="270"/>
                  </a:lnTo>
                  <a:lnTo>
                    <a:pt x="642" y="267"/>
                  </a:lnTo>
                  <a:lnTo>
                    <a:pt x="642" y="264"/>
                  </a:lnTo>
                  <a:lnTo>
                    <a:pt x="642" y="212"/>
                  </a:lnTo>
                  <a:lnTo>
                    <a:pt x="642" y="208"/>
                  </a:lnTo>
                  <a:lnTo>
                    <a:pt x="642" y="205"/>
                  </a:lnTo>
                  <a:lnTo>
                    <a:pt x="642" y="204"/>
                  </a:lnTo>
                  <a:lnTo>
                    <a:pt x="641" y="201"/>
                  </a:lnTo>
                  <a:lnTo>
                    <a:pt x="640" y="200"/>
                  </a:lnTo>
                  <a:lnTo>
                    <a:pt x="640" y="198"/>
                  </a:lnTo>
                  <a:lnTo>
                    <a:pt x="639" y="197"/>
                  </a:lnTo>
                  <a:lnTo>
                    <a:pt x="638" y="196"/>
                  </a:lnTo>
                  <a:lnTo>
                    <a:pt x="684" y="196"/>
                  </a:lnTo>
                  <a:lnTo>
                    <a:pt x="684" y="209"/>
                  </a:lnTo>
                  <a:lnTo>
                    <a:pt x="681" y="208"/>
                  </a:lnTo>
                  <a:lnTo>
                    <a:pt x="680" y="207"/>
                  </a:lnTo>
                  <a:lnTo>
                    <a:pt x="678" y="206"/>
                  </a:lnTo>
                  <a:lnTo>
                    <a:pt x="677" y="205"/>
                  </a:lnTo>
                  <a:lnTo>
                    <a:pt x="675" y="205"/>
                  </a:lnTo>
                  <a:lnTo>
                    <a:pt x="672" y="205"/>
                  </a:lnTo>
                  <a:lnTo>
                    <a:pt x="670" y="205"/>
                  </a:lnTo>
                  <a:lnTo>
                    <a:pt x="668" y="205"/>
                  </a:lnTo>
                  <a:lnTo>
                    <a:pt x="667" y="205"/>
                  </a:lnTo>
                  <a:lnTo>
                    <a:pt x="666" y="205"/>
                  </a:lnTo>
                  <a:lnTo>
                    <a:pt x="663" y="205"/>
                  </a:lnTo>
                  <a:lnTo>
                    <a:pt x="662" y="205"/>
                  </a:lnTo>
                  <a:lnTo>
                    <a:pt x="661" y="205"/>
                  </a:lnTo>
                  <a:lnTo>
                    <a:pt x="659" y="205"/>
                  </a:lnTo>
                  <a:lnTo>
                    <a:pt x="658" y="205"/>
                  </a:lnTo>
                  <a:lnTo>
                    <a:pt x="656" y="206"/>
                  </a:lnTo>
                  <a:lnTo>
                    <a:pt x="656" y="229"/>
                  </a:lnTo>
                  <a:lnTo>
                    <a:pt x="676" y="229"/>
                  </a:lnTo>
                  <a:lnTo>
                    <a:pt x="676" y="242"/>
                  </a:lnTo>
                  <a:lnTo>
                    <a:pt x="676" y="241"/>
                  </a:lnTo>
                  <a:lnTo>
                    <a:pt x="675" y="241"/>
                  </a:lnTo>
                  <a:lnTo>
                    <a:pt x="672" y="239"/>
                  </a:lnTo>
                  <a:lnTo>
                    <a:pt x="671" y="239"/>
                  </a:lnTo>
                  <a:lnTo>
                    <a:pt x="670" y="238"/>
                  </a:lnTo>
                  <a:lnTo>
                    <a:pt x="669" y="238"/>
                  </a:lnTo>
                  <a:lnTo>
                    <a:pt x="666" y="238"/>
                  </a:lnTo>
                  <a:lnTo>
                    <a:pt x="663" y="238"/>
                  </a:lnTo>
                  <a:lnTo>
                    <a:pt x="656" y="238"/>
                  </a:lnTo>
                  <a:lnTo>
                    <a:pt x="656" y="269"/>
                  </a:lnTo>
                  <a:lnTo>
                    <a:pt x="658" y="269"/>
                  </a:lnTo>
                  <a:lnTo>
                    <a:pt x="660" y="269"/>
                  </a:lnTo>
                  <a:lnTo>
                    <a:pt x="662" y="269"/>
                  </a:lnTo>
                  <a:lnTo>
                    <a:pt x="665" y="270"/>
                  </a:lnTo>
                  <a:lnTo>
                    <a:pt x="667" y="270"/>
                  </a:lnTo>
                  <a:lnTo>
                    <a:pt x="668" y="270"/>
                  </a:lnTo>
                  <a:lnTo>
                    <a:pt x="670" y="270"/>
                  </a:lnTo>
                  <a:lnTo>
                    <a:pt x="671" y="270"/>
                  </a:lnTo>
                  <a:lnTo>
                    <a:pt x="675" y="270"/>
                  </a:lnTo>
                  <a:lnTo>
                    <a:pt x="678" y="269"/>
                  </a:lnTo>
                  <a:lnTo>
                    <a:pt x="680" y="269"/>
                  </a:lnTo>
                  <a:lnTo>
                    <a:pt x="684" y="269"/>
                  </a:lnTo>
                  <a:lnTo>
                    <a:pt x="686" y="267"/>
                  </a:lnTo>
                  <a:lnTo>
                    <a:pt x="689" y="266"/>
                  </a:lnTo>
                  <a:lnTo>
                    <a:pt x="691" y="264"/>
                  </a:lnTo>
                  <a:lnTo>
                    <a:pt x="694" y="263"/>
                  </a:lnTo>
                  <a:lnTo>
                    <a:pt x="688" y="280"/>
                  </a:lnTo>
                  <a:lnTo>
                    <a:pt x="638" y="280"/>
                  </a:lnTo>
                  <a:close/>
                  <a:moveTo>
                    <a:pt x="783" y="196"/>
                  </a:moveTo>
                  <a:lnTo>
                    <a:pt x="782" y="197"/>
                  </a:lnTo>
                  <a:lnTo>
                    <a:pt x="780" y="198"/>
                  </a:lnTo>
                  <a:lnTo>
                    <a:pt x="779" y="200"/>
                  </a:lnTo>
                  <a:lnTo>
                    <a:pt x="779" y="201"/>
                  </a:lnTo>
                  <a:lnTo>
                    <a:pt x="779" y="204"/>
                  </a:lnTo>
                  <a:lnTo>
                    <a:pt x="779" y="205"/>
                  </a:lnTo>
                  <a:lnTo>
                    <a:pt x="779" y="208"/>
                  </a:lnTo>
                  <a:lnTo>
                    <a:pt x="779" y="212"/>
                  </a:lnTo>
                  <a:lnTo>
                    <a:pt x="779" y="281"/>
                  </a:lnTo>
                  <a:lnTo>
                    <a:pt x="775" y="281"/>
                  </a:lnTo>
                  <a:lnTo>
                    <a:pt x="773" y="281"/>
                  </a:lnTo>
                  <a:lnTo>
                    <a:pt x="772" y="280"/>
                  </a:lnTo>
                  <a:lnTo>
                    <a:pt x="770" y="279"/>
                  </a:lnTo>
                  <a:lnTo>
                    <a:pt x="767" y="276"/>
                  </a:lnTo>
                  <a:lnTo>
                    <a:pt x="765" y="275"/>
                  </a:lnTo>
                  <a:lnTo>
                    <a:pt x="763" y="272"/>
                  </a:lnTo>
                  <a:lnTo>
                    <a:pt x="760" y="269"/>
                  </a:lnTo>
                  <a:lnTo>
                    <a:pt x="716" y="214"/>
                  </a:lnTo>
                  <a:lnTo>
                    <a:pt x="716" y="264"/>
                  </a:lnTo>
                  <a:lnTo>
                    <a:pt x="716" y="267"/>
                  </a:lnTo>
                  <a:lnTo>
                    <a:pt x="717" y="270"/>
                  </a:lnTo>
                  <a:lnTo>
                    <a:pt x="717" y="272"/>
                  </a:lnTo>
                  <a:lnTo>
                    <a:pt x="717" y="274"/>
                  </a:lnTo>
                  <a:lnTo>
                    <a:pt x="718" y="275"/>
                  </a:lnTo>
                  <a:lnTo>
                    <a:pt x="719" y="276"/>
                  </a:lnTo>
                  <a:lnTo>
                    <a:pt x="720" y="279"/>
                  </a:lnTo>
                  <a:lnTo>
                    <a:pt x="722" y="280"/>
                  </a:lnTo>
                  <a:lnTo>
                    <a:pt x="703" y="280"/>
                  </a:lnTo>
                  <a:lnTo>
                    <a:pt x="704" y="279"/>
                  </a:lnTo>
                  <a:lnTo>
                    <a:pt x="705" y="276"/>
                  </a:lnTo>
                  <a:lnTo>
                    <a:pt x="705" y="275"/>
                  </a:lnTo>
                  <a:lnTo>
                    <a:pt x="706" y="274"/>
                  </a:lnTo>
                  <a:lnTo>
                    <a:pt x="707" y="272"/>
                  </a:lnTo>
                  <a:lnTo>
                    <a:pt x="707" y="270"/>
                  </a:lnTo>
                  <a:lnTo>
                    <a:pt x="707" y="267"/>
                  </a:lnTo>
                  <a:lnTo>
                    <a:pt x="707" y="264"/>
                  </a:lnTo>
                  <a:lnTo>
                    <a:pt x="707" y="212"/>
                  </a:lnTo>
                  <a:lnTo>
                    <a:pt x="707" y="208"/>
                  </a:lnTo>
                  <a:lnTo>
                    <a:pt x="707" y="205"/>
                  </a:lnTo>
                  <a:lnTo>
                    <a:pt x="707" y="204"/>
                  </a:lnTo>
                  <a:lnTo>
                    <a:pt x="706" y="201"/>
                  </a:lnTo>
                  <a:lnTo>
                    <a:pt x="705" y="200"/>
                  </a:lnTo>
                  <a:lnTo>
                    <a:pt x="705" y="198"/>
                  </a:lnTo>
                  <a:lnTo>
                    <a:pt x="704" y="197"/>
                  </a:lnTo>
                  <a:lnTo>
                    <a:pt x="703" y="196"/>
                  </a:lnTo>
                  <a:lnTo>
                    <a:pt x="719" y="196"/>
                  </a:lnTo>
                  <a:lnTo>
                    <a:pt x="769" y="258"/>
                  </a:lnTo>
                  <a:lnTo>
                    <a:pt x="769" y="212"/>
                  </a:lnTo>
                  <a:lnTo>
                    <a:pt x="769" y="208"/>
                  </a:lnTo>
                  <a:lnTo>
                    <a:pt x="769" y="205"/>
                  </a:lnTo>
                  <a:lnTo>
                    <a:pt x="769" y="204"/>
                  </a:lnTo>
                  <a:lnTo>
                    <a:pt x="767" y="201"/>
                  </a:lnTo>
                  <a:lnTo>
                    <a:pt x="766" y="200"/>
                  </a:lnTo>
                  <a:lnTo>
                    <a:pt x="766" y="198"/>
                  </a:lnTo>
                  <a:lnTo>
                    <a:pt x="765" y="197"/>
                  </a:lnTo>
                  <a:lnTo>
                    <a:pt x="764" y="196"/>
                  </a:lnTo>
                  <a:lnTo>
                    <a:pt x="783" y="196"/>
                  </a:lnTo>
                  <a:close/>
                  <a:moveTo>
                    <a:pt x="829" y="264"/>
                  </a:moveTo>
                  <a:lnTo>
                    <a:pt x="829" y="267"/>
                  </a:lnTo>
                  <a:lnTo>
                    <a:pt x="829" y="270"/>
                  </a:lnTo>
                  <a:lnTo>
                    <a:pt x="829" y="272"/>
                  </a:lnTo>
                  <a:lnTo>
                    <a:pt x="830" y="274"/>
                  </a:lnTo>
                  <a:lnTo>
                    <a:pt x="831" y="275"/>
                  </a:lnTo>
                  <a:lnTo>
                    <a:pt x="832" y="276"/>
                  </a:lnTo>
                  <a:lnTo>
                    <a:pt x="833" y="279"/>
                  </a:lnTo>
                  <a:lnTo>
                    <a:pt x="835" y="280"/>
                  </a:lnTo>
                  <a:lnTo>
                    <a:pt x="811" y="280"/>
                  </a:lnTo>
                  <a:lnTo>
                    <a:pt x="812" y="279"/>
                  </a:lnTo>
                  <a:lnTo>
                    <a:pt x="813" y="276"/>
                  </a:lnTo>
                  <a:lnTo>
                    <a:pt x="814" y="275"/>
                  </a:lnTo>
                  <a:lnTo>
                    <a:pt x="816" y="274"/>
                  </a:lnTo>
                  <a:lnTo>
                    <a:pt x="816" y="272"/>
                  </a:lnTo>
                  <a:lnTo>
                    <a:pt x="817" y="270"/>
                  </a:lnTo>
                  <a:lnTo>
                    <a:pt x="817" y="267"/>
                  </a:lnTo>
                  <a:lnTo>
                    <a:pt x="817" y="264"/>
                  </a:lnTo>
                  <a:lnTo>
                    <a:pt x="817" y="205"/>
                  </a:lnTo>
                  <a:lnTo>
                    <a:pt x="810" y="205"/>
                  </a:lnTo>
                  <a:lnTo>
                    <a:pt x="807" y="205"/>
                  </a:lnTo>
                  <a:lnTo>
                    <a:pt x="803" y="205"/>
                  </a:lnTo>
                  <a:lnTo>
                    <a:pt x="800" y="205"/>
                  </a:lnTo>
                  <a:lnTo>
                    <a:pt x="798" y="206"/>
                  </a:lnTo>
                  <a:lnTo>
                    <a:pt x="795" y="207"/>
                  </a:lnTo>
                  <a:lnTo>
                    <a:pt x="794" y="208"/>
                  </a:lnTo>
                  <a:lnTo>
                    <a:pt x="792" y="209"/>
                  </a:lnTo>
                  <a:lnTo>
                    <a:pt x="791" y="210"/>
                  </a:lnTo>
                  <a:lnTo>
                    <a:pt x="795" y="196"/>
                  </a:lnTo>
                  <a:lnTo>
                    <a:pt x="855" y="196"/>
                  </a:lnTo>
                  <a:lnTo>
                    <a:pt x="851" y="210"/>
                  </a:lnTo>
                  <a:lnTo>
                    <a:pt x="850" y="209"/>
                  </a:lnTo>
                  <a:lnTo>
                    <a:pt x="849" y="208"/>
                  </a:lnTo>
                  <a:lnTo>
                    <a:pt x="848" y="207"/>
                  </a:lnTo>
                  <a:lnTo>
                    <a:pt x="847" y="206"/>
                  </a:lnTo>
                  <a:lnTo>
                    <a:pt x="845" y="205"/>
                  </a:lnTo>
                  <a:lnTo>
                    <a:pt x="844" y="205"/>
                  </a:lnTo>
                  <a:lnTo>
                    <a:pt x="841" y="205"/>
                  </a:lnTo>
                  <a:lnTo>
                    <a:pt x="838" y="205"/>
                  </a:lnTo>
                  <a:lnTo>
                    <a:pt x="829" y="205"/>
                  </a:lnTo>
                  <a:lnTo>
                    <a:pt x="829" y="264"/>
                  </a:lnTo>
                  <a:close/>
                  <a:moveTo>
                    <a:pt x="3" y="915"/>
                  </a:moveTo>
                  <a:lnTo>
                    <a:pt x="6" y="913"/>
                  </a:lnTo>
                  <a:lnTo>
                    <a:pt x="7" y="911"/>
                  </a:lnTo>
                  <a:lnTo>
                    <a:pt x="9" y="909"/>
                  </a:lnTo>
                  <a:lnTo>
                    <a:pt x="10" y="907"/>
                  </a:lnTo>
                  <a:lnTo>
                    <a:pt x="11" y="903"/>
                  </a:lnTo>
                  <a:lnTo>
                    <a:pt x="11" y="900"/>
                  </a:lnTo>
                  <a:lnTo>
                    <a:pt x="11" y="896"/>
                  </a:lnTo>
                  <a:lnTo>
                    <a:pt x="11" y="890"/>
                  </a:lnTo>
                  <a:lnTo>
                    <a:pt x="11" y="801"/>
                  </a:lnTo>
                  <a:lnTo>
                    <a:pt x="11" y="795"/>
                  </a:lnTo>
                  <a:lnTo>
                    <a:pt x="11" y="790"/>
                  </a:lnTo>
                  <a:lnTo>
                    <a:pt x="11" y="787"/>
                  </a:lnTo>
                  <a:lnTo>
                    <a:pt x="10" y="784"/>
                  </a:lnTo>
                  <a:lnTo>
                    <a:pt x="9" y="782"/>
                  </a:lnTo>
                  <a:lnTo>
                    <a:pt x="7" y="779"/>
                  </a:lnTo>
                  <a:lnTo>
                    <a:pt x="6" y="777"/>
                  </a:lnTo>
                  <a:lnTo>
                    <a:pt x="3" y="775"/>
                  </a:lnTo>
                  <a:lnTo>
                    <a:pt x="87" y="775"/>
                  </a:lnTo>
                  <a:lnTo>
                    <a:pt x="87" y="797"/>
                  </a:lnTo>
                  <a:lnTo>
                    <a:pt x="84" y="795"/>
                  </a:lnTo>
                  <a:lnTo>
                    <a:pt x="82" y="794"/>
                  </a:lnTo>
                  <a:lnTo>
                    <a:pt x="78" y="793"/>
                  </a:lnTo>
                  <a:lnTo>
                    <a:pt x="75" y="792"/>
                  </a:lnTo>
                  <a:lnTo>
                    <a:pt x="72" y="790"/>
                  </a:lnTo>
                  <a:lnTo>
                    <a:pt x="67" y="789"/>
                  </a:lnTo>
                  <a:lnTo>
                    <a:pt x="64" y="789"/>
                  </a:lnTo>
                  <a:lnTo>
                    <a:pt x="59" y="789"/>
                  </a:lnTo>
                  <a:lnTo>
                    <a:pt x="57" y="789"/>
                  </a:lnTo>
                  <a:lnTo>
                    <a:pt x="55" y="789"/>
                  </a:lnTo>
                  <a:lnTo>
                    <a:pt x="51" y="789"/>
                  </a:lnTo>
                  <a:lnTo>
                    <a:pt x="49" y="789"/>
                  </a:lnTo>
                  <a:lnTo>
                    <a:pt x="46" y="790"/>
                  </a:lnTo>
                  <a:lnTo>
                    <a:pt x="43" y="790"/>
                  </a:lnTo>
                  <a:lnTo>
                    <a:pt x="39" y="792"/>
                  </a:lnTo>
                  <a:lnTo>
                    <a:pt x="36" y="793"/>
                  </a:lnTo>
                  <a:lnTo>
                    <a:pt x="36" y="832"/>
                  </a:lnTo>
                  <a:lnTo>
                    <a:pt x="75" y="832"/>
                  </a:lnTo>
                  <a:lnTo>
                    <a:pt x="75" y="852"/>
                  </a:lnTo>
                  <a:lnTo>
                    <a:pt x="73" y="851"/>
                  </a:lnTo>
                  <a:lnTo>
                    <a:pt x="72" y="850"/>
                  </a:lnTo>
                  <a:lnTo>
                    <a:pt x="69" y="849"/>
                  </a:lnTo>
                  <a:lnTo>
                    <a:pt x="67" y="847"/>
                  </a:lnTo>
                  <a:lnTo>
                    <a:pt x="64" y="847"/>
                  </a:lnTo>
                  <a:lnTo>
                    <a:pt x="60" y="846"/>
                  </a:lnTo>
                  <a:lnTo>
                    <a:pt x="56" y="846"/>
                  </a:lnTo>
                  <a:lnTo>
                    <a:pt x="50" y="846"/>
                  </a:lnTo>
                  <a:lnTo>
                    <a:pt x="36" y="846"/>
                  </a:lnTo>
                  <a:lnTo>
                    <a:pt x="36" y="897"/>
                  </a:lnTo>
                  <a:lnTo>
                    <a:pt x="40" y="898"/>
                  </a:lnTo>
                  <a:lnTo>
                    <a:pt x="45" y="898"/>
                  </a:lnTo>
                  <a:lnTo>
                    <a:pt x="48" y="898"/>
                  </a:lnTo>
                  <a:lnTo>
                    <a:pt x="51" y="899"/>
                  </a:lnTo>
                  <a:lnTo>
                    <a:pt x="55" y="900"/>
                  </a:lnTo>
                  <a:lnTo>
                    <a:pt x="58" y="900"/>
                  </a:lnTo>
                  <a:lnTo>
                    <a:pt x="62" y="900"/>
                  </a:lnTo>
                  <a:lnTo>
                    <a:pt x="64" y="900"/>
                  </a:lnTo>
                  <a:lnTo>
                    <a:pt x="70" y="900"/>
                  </a:lnTo>
                  <a:lnTo>
                    <a:pt x="76" y="899"/>
                  </a:lnTo>
                  <a:lnTo>
                    <a:pt x="82" y="898"/>
                  </a:lnTo>
                  <a:lnTo>
                    <a:pt x="87" y="897"/>
                  </a:lnTo>
                  <a:lnTo>
                    <a:pt x="92" y="896"/>
                  </a:lnTo>
                  <a:lnTo>
                    <a:pt x="97" y="893"/>
                  </a:lnTo>
                  <a:lnTo>
                    <a:pt x="102" y="891"/>
                  </a:lnTo>
                  <a:lnTo>
                    <a:pt x="106" y="888"/>
                  </a:lnTo>
                  <a:lnTo>
                    <a:pt x="96" y="915"/>
                  </a:lnTo>
                  <a:lnTo>
                    <a:pt x="3" y="915"/>
                  </a:lnTo>
                  <a:close/>
                  <a:moveTo>
                    <a:pt x="279" y="775"/>
                  </a:moveTo>
                  <a:lnTo>
                    <a:pt x="276" y="777"/>
                  </a:lnTo>
                  <a:lnTo>
                    <a:pt x="275" y="779"/>
                  </a:lnTo>
                  <a:lnTo>
                    <a:pt x="273" y="782"/>
                  </a:lnTo>
                  <a:lnTo>
                    <a:pt x="272" y="784"/>
                  </a:lnTo>
                  <a:lnTo>
                    <a:pt x="271" y="787"/>
                  </a:lnTo>
                  <a:lnTo>
                    <a:pt x="271" y="790"/>
                  </a:lnTo>
                  <a:lnTo>
                    <a:pt x="270" y="795"/>
                  </a:lnTo>
                  <a:lnTo>
                    <a:pt x="270" y="801"/>
                  </a:lnTo>
                  <a:lnTo>
                    <a:pt x="270" y="919"/>
                  </a:lnTo>
                  <a:lnTo>
                    <a:pt x="265" y="919"/>
                  </a:lnTo>
                  <a:lnTo>
                    <a:pt x="262" y="918"/>
                  </a:lnTo>
                  <a:lnTo>
                    <a:pt x="257" y="916"/>
                  </a:lnTo>
                  <a:lnTo>
                    <a:pt x="254" y="915"/>
                  </a:lnTo>
                  <a:lnTo>
                    <a:pt x="251" y="911"/>
                  </a:lnTo>
                  <a:lnTo>
                    <a:pt x="246" y="908"/>
                  </a:lnTo>
                  <a:lnTo>
                    <a:pt x="241" y="902"/>
                  </a:lnTo>
                  <a:lnTo>
                    <a:pt x="236" y="896"/>
                  </a:lnTo>
                  <a:lnTo>
                    <a:pt x="157" y="806"/>
                  </a:lnTo>
                  <a:lnTo>
                    <a:pt x="157" y="890"/>
                  </a:lnTo>
                  <a:lnTo>
                    <a:pt x="157" y="896"/>
                  </a:lnTo>
                  <a:lnTo>
                    <a:pt x="158" y="900"/>
                  </a:lnTo>
                  <a:lnTo>
                    <a:pt x="158" y="903"/>
                  </a:lnTo>
                  <a:lnTo>
                    <a:pt x="158" y="907"/>
                  </a:lnTo>
                  <a:lnTo>
                    <a:pt x="159" y="909"/>
                  </a:lnTo>
                  <a:lnTo>
                    <a:pt x="161" y="911"/>
                  </a:lnTo>
                  <a:lnTo>
                    <a:pt x="162" y="913"/>
                  </a:lnTo>
                  <a:lnTo>
                    <a:pt x="164" y="915"/>
                  </a:lnTo>
                  <a:lnTo>
                    <a:pt x="130" y="915"/>
                  </a:lnTo>
                  <a:lnTo>
                    <a:pt x="132" y="913"/>
                  </a:lnTo>
                  <a:lnTo>
                    <a:pt x="134" y="911"/>
                  </a:lnTo>
                  <a:lnTo>
                    <a:pt x="135" y="909"/>
                  </a:lnTo>
                  <a:lnTo>
                    <a:pt x="136" y="907"/>
                  </a:lnTo>
                  <a:lnTo>
                    <a:pt x="138" y="903"/>
                  </a:lnTo>
                  <a:lnTo>
                    <a:pt x="139" y="900"/>
                  </a:lnTo>
                  <a:lnTo>
                    <a:pt x="139" y="896"/>
                  </a:lnTo>
                  <a:lnTo>
                    <a:pt x="139" y="890"/>
                  </a:lnTo>
                  <a:lnTo>
                    <a:pt x="139" y="801"/>
                  </a:lnTo>
                  <a:lnTo>
                    <a:pt x="139" y="795"/>
                  </a:lnTo>
                  <a:lnTo>
                    <a:pt x="139" y="790"/>
                  </a:lnTo>
                  <a:lnTo>
                    <a:pt x="138" y="787"/>
                  </a:lnTo>
                  <a:lnTo>
                    <a:pt x="136" y="784"/>
                  </a:lnTo>
                  <a:lnTo>
                    <a:pt x="135" y="782"/>
                  </a:lnTo>
                  <a:lnTo>
                    <a:pt x="134" y="779"/>
                  </a:lnTo>
                  <a:lnTo>
                    <a:pt x="132" y="777"/>
                  </a:lnTo>
                  <a:lnTo>
                    <a:pt x="130" y="775"/>
                  </a:lnTo>
                  <a:lnTo>
                    <a:pt x="162" y="775"/>
                  </a:lnTo>
                  <a:lnTo>
                    <a:pt x="253" y="880"/>
                  </a:lnTo>
                  <a:lnTo>
                    <a:pt x="253" y="801"/>
                  </a:lnTo>
                  <a:lnTo>
                    <a:pt x="253" y="795"/>
                  </a:lnTo>
                  <a:lnTo>
                    <a:pt x="253" y="790"/>
                  </a:lnTo>
                  <a:lnTo>
                    <a:pt x="252" y="787"/>
                  </a:lnTo>
                  <a:lnTo>
                    <a:pt x="251" y="784"/>
                  </a:lnTo>
                  <a:lnTo>
                    <a:pt x="249" y="782"/>
                  </a:lnTo>
                  <a:lnTo>
                    <a:pt x="248" y="779"/>
                  </a:lnTo>
                  <a:lnTo>
                    <a:pt x="246" y="777"/>
                  </a:lnTo>
                  <a:lnTo>
                    <a:pt x="244" y="775"/>
                  </a:lnTo>
                  <a:lnTo>
                    <a:pt x="279" y="775"/>
                  </a:lnTo>
                  <a:close/>
                  <a:moveTo>
                    <a:pt x="434" y="799"/>
                  </a:moveTo>
                  <a:lnTo>
                    <a:pt x="428" y="796"/>
                  </a:lnTo>
                  <a:lnTo>
                    <a:pt x="424" y="793"/>
                  </a:lnTo>
                  <a:lnTo>
                    <a:pt x="418" y="792"/>
                  </a:lnTo>
                  <a:lnTo>
                    <a:pt x="414" y="789"/>
                  </a:lnTo>
                  <a:lnTo>
                    <a:pt x="409" y="788"/>
                  </a:lnTo>
                  <a:lnTo>
                    <a:pt x="404" y="788"/>
                  </a:lnTo>
                  <a:lnTo>
                    <a:pt x="399" y="787"/>
                  </a:lnTo>
                  <a:lnTo>
                    <a:pt x="394" y="787"/>
                  </a:lnTo>
                  <a:lnTo>
                    <a:pt x="387" y="787"/>
                  </a:lnTo>
                  <a:lnTo>
                    <a:pt x="381" y="788"/>
                  </a:lnTo>
                  <a:lnTo>
                    <a:pt x="375" y="789"/>
                  </a:lnTo>
                  <a:lnTo>
                    <a:pt x="369" y="792"/>
                  </a:lnTo>
                  <a:lnTo>
                    <a:pt x="365" y="794"/>
                  </a:lnTo>
                  <a:lnTo>
                    <a:pt x="359" y="796"/>
                  </a:lnTo>
                  <a:lnTo>
                    <a:pt x="356" y="799"/>
                  </a:lnTo>
                  <a:lnTo>
                    <a:pt x="351" y="803"/>
                  </a:lnTo>
                  <a:lnTo>
                    <a:pt x="347" y="807"/>
                  </a:lnTo>
                  <a:lnTo>
                    <a:pt x="343" y="811"/>
                  </a:lnTo>
                  <a:lnTo>
                    <a:pt x="341" y="815"/>
                  </a:lnTo>
                  <a:lnTo>
                    <a:pt x="339" y="821"/>
                  </a:lnTo>
                  <a:lnTo>
                    <a:pt x="337" y="826"/>
                  </a:lnTo>
                  <a:lnTo>
                    <a:pt x="336" y="832"/>
                  </a:lnTo>
                  <a:lnTo>
                    <a:pt x="334" y="837"/>
                  </a:lnTo>
                  <a:lnTo>
                    <a:pt x="334" y="844"/>
                  </a:lnTo>
                  <a:lnTo>
                    <a:pt x="334" y="851"/>
                  </a:lnTo>
                  <a:lnTo>
                    <a:pt x="336" y="858"/>
                  </a:lnTo>
                  <a:lnTo>
                    <a:pt x="337" y="863"/>
                  </a:lnTo>
                  <a:lnTo>
                    <a:pt x="339" y="869"/>
                  </a:lnTo>
                  <a:lnTo>
                    <a:pt x="341" y="874"/>
                  </a:lnTo>
                  <a:lnTo>
                    <a:pt x="343" y="879"/>
                  </a:lnTo>
                  <a:lnTo>
                    <a:pt x="347" y="883"/>
                  </a:lnTo>
                  <a:lnTo>
                    <a:pt x="351" y="888"/>
                  </a:lnTo>
                  <a:lnTo>
                    <a:pt x="356" y="891"/>
                  </a:lnTo>
                  <a:lnTo>
                    <a:pt x="360" y="894"/>
                  </a:lnTo>
                  <a:lnTo>
                    <a:pt x="366" y="897"/>
                  </a:lnTo>
                  <a:lnTo>
                    <a:pt x="371" y="899"/>
                  </a:lnTo>
                  <a:lnTo>
                    <a:pt x="377" y="900"/>
                  </a:lnTo>
                  <a:lnTo>
                    <a:pt x="384" y="901"/>
                  </a:lnTo>
                  <a:lnTo>
                    <a:pt x="390" y="902"/>
                  </a:lnTo>
                  <a:lnTo>
                    <a:pt x="398" y="902"/>
                  </a:lnTo>
                  <a:lnTo>
                    <a:pt x="402" y="902"/>
                  </a:lnTo>
                  <a:lnTo>
                    <a:pt x="405" y="902"/>
                  </a:lnTo>
                  <a:lnTo>
                    <a:pt x="408" y="902"/>
                  </a:lnTo>
                  <a:lnTo>
                    <a:pt x="412" y="902"/>
                  </a:lnTo>
                  <a:lnTo>
                    <a:pt x="416" y="901"/>
                  </a:lnTo>
                  <a:lnTo>
                    <a:pt x="421" y="900"/>
                  </a:lnTo>
                  <a:lnTo>
                    <a:pt x="424" y="899"/>
                  </a:lnTo>
                  <a:lnTo>
                    <a:pt x="428" y="898"/>
                  </a:lnTo>
                  <a:lnTo>
                    <a:pt x="428" y="869"/>
                  </a:lnTo>
                  <a:lnTo>
                    <a:pt x="428" y="864"/>
                  </a:lnTo>
                  <a:lnTo>
                    <a:pt x="427" y="860"/>
                  </a:lnTo>
                  <a:lnTo>
                    <a:pt x="427" y="856"/>
                  </a:lnTo>
                  <a:lnTo>
                    <a:pt x="426" y="853"/>
                  </a:lnTo>
                  <a:lnTo>
                    <a:pt x="425" y="851"/>
                  </a:lnTo>
                  <a:lnTo>
                    <a:pt x="423" y="849"/>
                  </a:lnTo>
                  <a:lnTo>
                    <a:pt x="422" y="846"/>
                  </a:lnTo>
                  <a:lnTo>
                    <a:pt x="418" y="844"/>
                  </a:lnTo>
                  <a:lnTo>
                    <a:pt x="449" y="844"/>
                  </a:lnTo>
                  <a:lnTo>
                    <a:pt x="449" y="912"/>
                  </a:lnTo>
                  <a:lnTo>
                    <a:pt x="441" y="913"/>
                  </a:lnTo>
                  <a:lnTo>
                    <a:pt x="434" y="915"/>
                  </a:lnTo>
                  <a:lnTo>
                    <a:pt x="427" y="916"/>
                  </a:lnTo>
                  <a:lnTo>
                    <a:pt x="421" y="917"/>
                  </a:lnTo>
                  <a:lnTo>
                    <a:pt x="414" y="918"/>
                  </a:lnTo>
                  <a:lnTo>
                    <a:pt x="408" y="918"/>
                  </a:lnTo>
                  <a:lnTo>
                    <a:pt x="403" y="919"/>
                  </a:lnTo>
                  <a:lnTo>
                    <a:pt x="397" y="919"/>
                  </a:lnTo>
                  <a:lnTo>
                    <a:pt x="389" y="919"/>
                  </a:lnTo>
                  <a:lnTo>
                    <a:pt x="381" y="918"/>
                  </a:lnTo>
                  <a:lnTo>
                    <a:pt x="375" y="917"/>
                  </a:lnTo>
                  <a:lnTo>
                    <a:pt x="368" y="916"/>
                  </a:lnTo>
                  <a:lnTo>
                    <a:pt x="362" y="915"/>
                  </a:lnTo>
                  <a:lnTo>
                    <a:pt x="356" y="912"/>
                  </a:lnTo>
                  <a:lnTo>
                    <a:pt x="350" y="910"/>
                  </a:lnTo>
                  <a:lnTo>
                    <a:pt x="345" y="907"/>
                  </a:lnTo>
                  <a:lnTo>
                    <a:pt x="337" y="902"/>
                  </a:lnTo>
                  <a:lnTo>
                    <a:pt x="329" y="896"/>
                  </a:lnTo>
                  <a:lnTo>
                    <a:pt x="322" y="890"/>
                  </a:lnTo>
                  <a:lnTo>
                    <a:pt x="317" y="882"/>
                  </a:lnTo>
                  <a:lnTo>
                    <a:pt x="314" y="878"/>
                  </a:lnTo>
                  <a:lnTo>
                    <a:pt x="313" y="873"/>
                  </a:lnTo>
                  <a:lnTo>
                    <a:pt x="311" y="869"/>
                  </a:lnTo>
                  <a:lnTo>
                    <a:pt x="310" y="864"/>
                  </a:lnTo>
                  <a:lnTo>
                    <a:pt x="309" y="860"/>
                  </a:lnTo>
                  <a:lnTo>
                    <a:pt x="309" y="855"/>
                  </a:lnTo>
                  <a:lnTo>
                    <a:pt x="308" y="850"/>
                  </a:lnTo>
                  <a:lnTo>
                    <a:pt x="308" y="845"/>
                  </a:lnTo>
                  <a:lnTo>
                    <a:pt x="308" y="839"/>
                  </a:lnTo>
                  <a:lnTo>
                    <a:pt x="310" y="831"/>
                  </a:lnTo>
                  <a:lnTo>
                    <a:pt x="311" y="823"/>
                  </a:lnTo>
                  <a:lnTo>
                    <a:pt x="314" y="816"/>
                  </a:lnTo>
                  <a:lnTo>
                    <a:pt x="319" y="809"/>
                  </a:lnTo>
                  <a:lnTo>
                    <a:pt x="323" y="804"/>
                  </a:lnTo>
                  <a:lnTo>
                    <a:pt x="329" y="797"/>
                  </a:lnTo>
                  <a:lnTo>
                    <a:pt x="334" y="792"/>
                  </a:lnTo>
                  <a:lnTo>
                    <a:pt x="340" y="787"/>
                  </a:lnTo>
                  <a:lnTo>
                    <a:pt x="347" y="784"/>
                  </a:lnTo>
                  <a:lnTo>
                    <a:pt x="354" y="779"/>
                  </a:lnTo>
                  <a:lnTo>
                    <a:pt x="361" y="776"/>
                  </a:lnTo>
                  <a:lnTo>
                    <a:pt x="366" y="775"/>
                  </a:lnTo>
                  <a:lnTo>
                    <a:pt x="369" y="775"/>
                  </a:lnTo>
                  <a:lnTo>
                    <a:pt x="374" y="774"/>
                  </a:lnTo>
                  <a:lnTo>
                    <a:pt x="378" y="774"/>
                  </a:lnTo>
                  <a:lnTo>
                    <a:pt x="381" y="773"/>
                  </a:lnTo>
                  <a:lnTo>
                    <a:pt x="386" y="773"/>
                  </a:lnTo>
                  <a:lnTo>
                    <a:pt x="390" y="773"/>
                  </a:lnTo>
                  <a:lnTo>
                    <a:pt x="395" y="773"/>
                  </a:lnTo>
                  <a:lnTo>
                    <a:pt x="398" y="773"/>
                  </a:lnTo>
                  <a:lnTo>
                    <a:pt x="403" y="773"/>
                  </a:lnTo>
                  <a:lnTo>
                    <a:pt x="408" y="773"/>
                  </a:lnTo>
                  <a:lnTo>
                    <a:pt x="413" y="773"/>
                  </a:lnTo>
                  <a:lnTo>
                    <a:pt x="418" y="774"/>
                  </a:lnTo>
                  <a:lnTo>
                    <a:pt x="423" y="774"/>
                  </a:lnTo>
                  <a:lnTo>
                    <a:pt x="428" y="775"/>
                  </a:lnTo>
                  <a:lnTo>
                    <a:pt x="434" y="776"/>
                  </a:lnTo>
                  <a:lnTo>
                    <a:pt x="434" y="799"/>
                  </a:lnTo>
                  <a:close/>
                  <a:moveTo>
                    <a:pt x="515" y="890"/>
                  </a:moveTo>
                  <a:lnTo>
                    <a:pt x="515" y="896"/>
                  </a:lnTo>
                  <a:lnTo>
                    <a:pt x="516" y="900"/>
                  </a:lnTo>
                  <a:lnTo>
                    <a:pt x="516" y="903"/>
                  </a:lnTo>
                  <a:lnTo>
                    <a:pt x="517" y="907"/>
                  </a:lnTo>
                  <a:lnTo>
                    <a:pt x="518" y="909"/>
                  </a:lnTo>
                  <a:lnTo>
                    <a:pt x="519" y="911"/>
                  </a:lnTo>
                  <a:lnTo>
                    <a:pt x="521" y="913"/>
                  </a:lnTo>
                  <a:lnTo>
                    <a:pt x="524" y="915"/>
                  </a:lnTo>
                  <a:lnTo>
                    <a:pt x="481" y="915"/>
                  </a:lnTo>
                  <a:lnTo>
                    <a:pt x="483" y="913"/>
                  </a:lnTo>
                  <a:lnTo>
                    <a:pt x="486" y="911"/>
                  </a:lnTo>
                  <a:lnTo>
                    <a:pt x="487" y="909"/>
                  </a:lnTo>
                  <a:lnTo>
                    <a:pt x="488" y="907"/>
                  </a:lnTo>
                  <a:lnTo>
                    <a:pt x="489" y="903"/>
                  </a:lnTo>
                  <a:lnTo>
                    <a:pt x="489" y="900"/>
                  </a:lnTo>
                  <a:lnTo>
                    <a:pt x="490" y="896"/>
                  </a:lnTo>
                  <a:lnTo>
                    <a:pt x="490" y="890"/>
                  </a:lnTo>
                  <a:lnTo>
                    <a:pt x="490" y="801"/>
                  </a:lnTo>
                  <a:lnTo>
                    <a:pt x="490" y="795"/>
                  </a:lnTo>
                  <a:lnTo>
                    <a:pt x="490" y="790"/>
                  </a:lnTo>
                  <a:lnTo>
                    <a:pt x="489" y="787"/>
                  </a:lnTo>
                  <a:lnTo>
                    <a:pt x="488" y="784"/>
                  </a:lnTo>
                  <a:lnTo>
                    <a:pt x="487" y="782"/>
                  </a:lnTo>
                  <a:lnTo>
                    <a:pt x="486" y="779"/>
                  </a:lnTo>
                  <a:lnTo>
                    <a:pt x="483" y="777"/>
                  </a:lnTo>
                  <a:lnTo>
                    <a:pt x="481" y="775"/>
                  </a:lnTo>
                  <a:lnTo>
                    <a:pt x="524" y="775"/>
                  </a:lnTo>
                  <a:lnTo>
                    <a:pt x="521" y="777"/>
                  </a:lnTo>
                  <a:lnTo>
                    <a:pt x="519" y="779"/>
                  </a:lnTo>
                  <a:lnTo>
                    <a:pt x="518" y="782"/>
                  </a:lnTo>
                  <a:lnTo>
                    <a:pt x="517" y="784"/>
                  </a:lnTo>
                  <a:lnTo>
                    <a:pt x="516" y="787"/>
                  </a:lnTo>
                  <a:lnTo>
                    <a:pt x="516" y="790"/>
                  </a:lnTo>
                  <a:lnTo>
                    <a:pt x="515" y="795"/>
                  </a:lnTo>
                  <a:lnTo>
                    <a:pt x="515" y="801"/>
                  </a:lnTo>
                  <a:lnTo>
                    <a:pt x="515" y="890"/>
                  </a:lnTo>
                  <a:close/>
                  <a:moveTo>
                    <a:pt x="705" y="775"/>
                  </a:moveTo>
                  <a:lnTo>
                    <a:pt x="704" y="777"/>
                  </a:lnTo>
                  <a:lnTo>
                    <a:pt x="701" y="779"/>
                  </a:lnTo>
                  <a:lnTo>
                    <a:pt x="700" y="782"/>
                  </a:lnTo>
                  <a:lnTo>
                    <a:pt x="698" y="784"/>
                  </a:lnTo>
                  <a:lnTo>
                    <a:pt x="697" y="787"/>
                  </a:lnTo>
                  <a:lnTo>
                    <a:pt x="697" y="790"/>
                  </a:lnTo>
                  <a:lnTo>
                    <a:pt x="696" y="795"/>
                  </a:lnTo>
                  <a:lnTo>
                    <a:pt x="696" y="801"/>
                  </a:lnTo>
                  <a:lnTo>
                    <a:pt x="696" y="919"/>
                  </a:lnTo>
                  <a:lnTo>
                    <a:pt x="691" y="919"/>
                  </a:lnTo>
                  <a:lnTo>
                    <a:pt x="688" y="918"/>
                  </a:lnTo>
                  <a:lnTo>
                    <a:pt x="685" y="916"/>
                  </a:lnTo>
                  <a:lnTo>
                    <a:pt x="681" y="915"/>
                  </a:lnTo>
                  <a:lnTo>
                    <a:pt x="678" y="911"/>
                  </a:lnTo>
                  <a:lnTo>
                    <a:pt x="673" y="908"/>
                  </a:lnTo>
                  <a:lnTo>
                    <a:pt x="668" y="902"/>
                  </a:lnTo>
                  <a:lnTo>
                    <a:pt x="662" y="896"/>
                  </a:lnTo>
                  <a:lnTo>
                    <a:pt x="583" y="806"/>
                  </a:lnTo>
                  <a:lnTo>
                    <a:pt x="583" y="890"/>
                  </a:lnTo>
                  <a:lnTo>
                    <a:pt x="583" y="896"/>
                  </a:lnTo>
                  <a:lnTo>
                    <a:pt x="584" y="900"/>
                  </a:lnTo>
                  <a:lnTo>
                    <a:pt x="584" y="903"/>
                  </a:lnTo>
                  <a:lnTo>
                    <a:pt x="585" y="907"/>
                  </a:lnTo>
                  <a:lnTo>
                    <a:pt x="586" y="909"/>
                  </a:lnTo>
                  <a:lnTo>
                    <a:pt x="588" y="911"/>
                  </a:lnTo>
                  <a:lnTo>
                    <a:pt x="590" y="913"/>
                  </a:lnTo>
                  <a:lnTo>
                    <a:pt x="592" y="915"/>
                  </a:lnTo>
                  <a:lnTo>
                    <a:pt x="557" y="915"/>
                  </a:lnTo>
                  <a:lnTo>
                    <a:pt x="559" y="913"/>
                  </a:lnTo>
                  <a:lnTo>
                    <a:pt x="562" y="911"/>
                  </a:lnTo>
                  <a:lnTo>
                    <a:pt x="563" y="909"/>
                  </a:lnTo>
                  <a:lnTo>
                    <a:pt x="563" y="907"/>
                  </a:lnTo>
                  <a:lnTo>
                    <a:pt x="564" y="903"/>
                  </a:lnTo>
                  <a:lnTo>
                    <a:pt x="565" y="900"/>
                  </a:lnTo>
                  <a:lnTo>
                    <a:pt x="566" y="896"/>
                  </a:lnTo>
                  <a:lnTo>
                    <a:pt x="566" y="890"/>
                  </a:lnTo>
                  <a:lnTo>
                    <a:pt x="566" y="801"/>
                  </a:lnTo>
                  <a:lnTo>
                    <a:pt x="566" y="795"/>
                  </a:lnTo>
                  <a:lnTo>
                    <a:pt x="565" y="790"/>
                  </a:lnTo>
                  <a:lnTo>
                    <a:pt x="564" y="787"/>
                  </a:lnTo>
                  <a:lnTo>
                    <a:pt x="563" y="784"/>
                  </a:lnTo>
                  <a:lnTo>
                    <a:pt x="563" y="782"/>
                  </a:lnTo>
                  <a:lnTo>
                    <a:pt x="562" y="779"/>
                  </a:lnTo>
                  <a:lnTo>
                    <a:pt x="559" y="777"/>
                  </a:lnTo>
                  <a:lnTo>
                    <a:pt x="557" y="775"/>
                  </a:lnTo>
                  <a:lnTo>
                    <a:pt x="588" y="775"/>
                  </a:lnTo>
                  <a:lnTo>
                    <a:pt x="680" y="880"/>
                  </a:lnTo>
                  <a:lnTo>
                    <a:pt x="680" y="801"/>
                  </a:lnTo>
                  <a:lnTo>
                    <a:pt x="680" y="795"/>
                  </a:lnTo>
                  <a:lnTo>
                    <a:pt x="679" y="790"/>
                  </a:lnTo>
                  <a:lnTo>
                    <a:pt x="678" y="787"/>
                  </a:lnTo>
                  <a:lnTo>
                    <a:pt x="677" y="784"/>
                  </a:lnTo>
                  <a:lnTo>
                    <a:pt x="677" y="782"/>
                  </a:lnTo>
                  <a:lnTo>
                    <a:pt x="676" y="779"/>
                  </a:lnTo>
                  <a:lnTo>
                    <a:pt x="673" y="777"/>
                  </a:lnTo>
                  <a:lnTo>
                    <a:pt x="671" y="775"/>
                  </a:lnTo>
                  <a:lnTo>
                    <a:pt x="705" y="775"/>
                  </a:lnTo>
                  <a:close/>
                  <a:moveTo>
                    <a:pt x="738" y="915"/>
                  </a:moveTo>
                  <a:lnTo>
                    <a:pt x="741" y="913"/>
                  </a:lnTo>
                  <a:lnTo>
                    <a:pt x="742" y="911"/>
                  </a:lnTo>
                  <a:lnTo>
                    <a:pt x="744" y="909"/>
                  </a:lnTo>
                  <a:lnTo>
                    <a:pt x="745" y="907"/>
                  </a:lnTo>
                  <a:lnTo>
                    <a:pt x="746" y="903"/>
                  </a:lnTo>
                  <a:lnTo>
                    <a:pt x="747" y="900"/>
                  </a:lnTo>
                  <a:lnTo>
                    <a:pt x="747" y="896"/>
                  </a:lnTo>
                  <a:lnTo>
                    <a:pt x="747" y="890"/>
                  </a:lnTo>
                  <a:lnTo>
                    <a:pt x="747" y="801"/>
                  </a:lnTo>
                  <a:lnTo>
                    <a:pt x="747" y="795"/>
                  </a:lnTo>
                  <a:lnTo>
                    <a:pt x="747" y="790"/>
                  </a:lnTo>
                  <a:lnTo>
                    <a:pt x="746" y="787"/>
                  </a:lnTo>
                  <a:lnTo>
                    <a:pt x="745" y="784"/>
                  </a:lnTo>
                  <a:lnTo>
                    <a:pt x="744" y="782"/>
                  </a:lnTo>
                  <a:lnTo>
                    <a:pt x="742" y="779"/>
                  </a:lnTo>
                  <a:lnTo>
                    <a:pt x="741" y="777"/>
                  </a:lnTo>
                  <a:lnTo>
                    <a:pt x="738" y="775"/>
                  </a:lnTo>
                  <a:lnTo>
                    <a:pt x="823" y="775"/>
                  </a:lnTo>
                  <a:lnTo>
                    <a:pt x="823" y="797"/>
                  </a:lnTo>
                  <a:lnTo>
                    <a:pt x="820" y="795"/>
                  </a:lnTo>
                  <a:lnTo>
                    <a:pt x="817" y="794"/>
                  </a:lnTo>
                  <a:lnTo>
                    <a:pt x="813" y="793"/>
                  </a:lnTo>
                  <a:lnTo>
                    <a:pt x="810" y="792"/>
                  </a:lnTo>
                  <a:lnTo>
                    <a:pt x="807" y="790"/>
                  </a:lnTo>
                  <a:lnTo>
                    <a:pt x="802" y="789"/>
                  </a:lnTo>
                  <a:lnTo>
                    <a:pt x="799" y="789"/>
                  </a:lnTo>
                  <a:lnTo>
                    <a:pt x="794" y="789"/>
                  </a:lnTo>
                  <a:lnTo>
                    <a:pt x="792" y="789"/>
                  </a:lnTo>
                  <a:lnTo>
                    <a:pt x="790" y="789"/>
                  </a:lnTo>
                  <a:lnTo>
                    <a:pt x="788" y="789"/>
                  </a:lnTo>
                  <a:lnTo>
                    <a:pt x="785" y="789"/>
                  </a:lnTo>
                  <a:lnTo>
                    <a:pt x="782" y="790"/>
                  </a:lnTo>
                  <a:lnTo>
                    <a:pt x="779" y="790"/>
                  </a:lnTo>
                  <a:lnTo>
                    <a:pt x="775" y="792"/>
                  </a:lnTo>
                  <a:lnTo>
                    <a:pt x="772" y="793"/>
                  </a:lnTo>
                  <a:lnTo>
                    <a:pt x="772" y="832"/>
                  </a:lnTo>
                  <a:lnTo>
                    <a:pt x="810" y="832"/>
                  </a:lnTo>
                  <a:lnTo>
                    <a:pt x="810" y="852"/>
                  </a:lnTo>
                  <a:lnTo>
                    <a:pt x="808" y="851"/>
                  </a:lnTo>
                  <a:lnTo>
                    <a:pt x="807" y="850"/>
                  </a:lnTo>
                  <a:lnTo>
                    <a:pt x="804" y="849"/>
                  </a:lnTo>
                  <a:lnTo>
                    <a:pt x="802" y="847"/>
                  </a:lnTo>
                  <a:lnTo>
                    <a:pt x="799" y="847"/>
                  </a:lnTo>
                  <a:lnTo>
                    <a:pt x="795" y="846"/>
                  </a:lnTo>
                  <a:lnTo>
                    <a:pt x="791" y="846"/>
                  </a:lnTo>
                  <a:lnTo>
                    <a:pt x="785" y="846"/>
                  </a:lnTo>
                  <a:lnTo>
                    <a:pt x="772" y="846"/>
                  </a:lnTo>
                  <a:lnTo>
                    <a:pt x="772" y="897"/>
                  </a:lnTo>
                  <a:lnTo>
                    <a:pt x="776" y="898"/>
                  </a:lnTo>
                  <a:lnTo>
                    <a:pt x="780" y="898"/>
                  </a:lnTo>
                  <a:lnTo>
                    <a:pt x="784" y="898"/>
                  </a:lnTo>
                  <a:lnTo>
                    <a:pt x="788" y="899"/>
                  </a:lnTo>
                  <a:lnTo>
                    <a:pt x="791" y="900"/>
                  </a:lnTo>
                  <a:lnTo>
                    <a:pt x="794" y="900"/>
                  </a:lnTo>
                  <a:lnTo>
                    <a:pt x="798" y="900"/>
                  </a:lnTo>
                  <a:lnTo>
                    <a:pt x="800" y="900"/>
                  </a:lnTo>
                  <a:lnTo>
                    <a:pt x="805" y="900"/>
                  </a:lnTo>
                  <a:lnTo>
                    <a:pt x="811" y="899"/>
                  </a:lnTo>
                  <a:lnTo>
                    <a:pt x="817" y="898"/>
                  </a:lnTo>
                  <a:lnTo>
                    <a:pt x="822" y="897"/>
                  </a:lnTo>
                  <a:lnTo>
                    <a:pt x="828" y="896"/>
                  </a:lnTo>
                  <a:lnTo>
                    <a:pt x="832" y="893"/>
                  </a:lnTo>
                  <a:lnTo>
                    <a:pt x="838" y="891"/>
                  </a:lnTo>
                  <a:lnTo>
                    <a:pt x="842" y="888"/>
                  </a:lnTo>
                  <a:lnTo>
                    <a:pt x="832" y="915"/>
                  </a:lnTo>
                  <a:lnTo>
                    <a:pt x="738" y="915"/>
                  </a:lnTo>
                  <a:close/>
                  <a:moveTo>
                    <a:pt x="865" y="915"/>
                  </a:moveTo>
                  <a:lnTo>
                    <a:pt x="867" y="913"/>
                  </a:lnTo>
                  <a:lnTo>
                    <a:pt x="869" y="911"/>
                  </a:lnTo>
                  <a:lnTo>
                    <a:pt x="871" y="909"/>
                  </a:lnTo>
                  <a:lnTo>
                    <a:pt x="873" y="907"/>
                  </a:lnTo>
                  <a:lnTo>
                    <a:pt x="874" y="903"/>
                  </a:lnTo>
                  <a:lnTo>
                    <a:pt x="874" y="900"/>
                  </a:lnTo>
                  <a:lnTo>
                    <a:pt x="874" y="896"/>
                  </a:lnTo>
                  <a:lnTo>
                    <a:pt x="874" y="890"/>
                  </a:lnTo>
                  <a:lnTo>
                    <a:pt x="874" y="801"/>
                  </a:lnTo>
                  <a:lnTo>
                    <a:pt x="874" y="795"/>
                  </a:lnTo>
                  <a:lnTo>
                    <a:pt x="874" y="790"/>
                  </a:lnTo>
                  <a:lnTo>
                    <a:pt x="874" y="787"/>
                  </a:lnTo>
                  <a:lnTo>
                    <a:pt x="873" y="784"/>
                  </a:lnTo>
                  <a:lnTo>
                    <a:pt x="871" y="782"/>
                  </a:lnTo>
                  <a:lnTo>
                    <a:pt x="869" y="779"/>
                  </a:lnTo>
                  <a:lnTo>
                    <a:pt x="867" y="777"/>
                  </a:lnTo>
                  <a:lnTo>
                    <a:pt x="865" y="775"/>
                  </a:lnTo>
                  <a:lnTo>
                    <a:pt x="950" y="775"/>
                  </a:lnTo>
                  <a:lnTo>
                    <a:pt x="950" y="797"/>
                  </a:lnTo>
                  <a:lnTo>
                    <a:pt x="948" y="795"/>
                  </a:lnTo>
                  <a:lnTo>
                    <a:pt x="944" y="794"/>
                  </a:lnTo>
                  <a:lnTo>
                    <a:pt x="941" y="793"/>
                  </a:lnTo>
                  <a:lnTo>
                    <a:pt x="937" y="792"/>
                  </a:lnTo>
                  <a:lnTo>
                    <a:pt x="934" y="790"/>
                  </a:lnTo>
                  <a:lnTo>
                    <a:pt x="930" y="789"/>
                  </a:lnTo>
                  <a:lnTo>
                    <a:pt x="926" y="789"/>
                  </a:lnTo>
                  <a:lnTo>
                    <a:pt x="922" y="789"/>
                  </a:lnTo>
                  <a:lnTo>
                    <a:pt x="920" y="789"/>
                  </a:lnTo>
                  <a:lnTo>
                    <a:pt x="917" y="789"/>
                  </a:lnTo>
                  <a:lnTo>
                    <a:pt x="914" y="789"/>
                  </a:lnTo>
                  <a:lnTo>
                    <a:pt x="912" y="789"/>
                  </a:lnTo>
                  <a:lnTo>
                    <a:pt x="910" y="790"/>
                  </a:lnTo>
                  <a:lnTo>
                    <a:pt x="906" y="790"/>
                  </a:lnTo>
                  <a:lnTo>
                    <a:pt x="903" y="792"/>
                  </a:lnTo>
                  <a:lnTo>
                    <a:pt x="899" y="793"/>
                  </a:lnTo>
                  <a:lnTo>
                    <a:pt x="899" y="832"/>
                  </a:lnTo>
                  <a:lnTo>
                    <a:pt x="937" y="832"/>
                  </a:lnTo>
                  <a:lnTo>
                    <a:pt x="937" y="852"/>
                  </a:lnTo>
                  <a:lnTo>
                    <a:pt x="935" y="851"/>
                  </a:lnTo>
                  <a:lnTo>
                    <a:pt x="934" y="850"/>
                  </a:lnTo>
                  <a:lnTo>
                    <a:pt x="932" y="849"/>
                  </a:lnTo>
                  <a:lnTo>
                    <a:pt x="930" y="847"/>
                  </a:lnTo>
                  <a:lnTo>
                    <a:pt x="926" y="847"/>
                  </a:lnTo>
                  <a:lnTo>
                    <a:pt x="923" y="846"/>
                  </a:lnTo>
                  <a:lnTo>
                    <a:pt x="917" y="846"/>
                  </a:lnTo>
                  <a:lnTo>
                    <a:pt x="912" y="846"/>
                  </a:lnTo>
                  <a:lnTo>
                    <a:pt x="899" y="846"/>
                  </a:lnTo>
                  <a:lnTo>
                    <a:pt x="899" y="897"/>
                  </a:lnTo>
                  <a:lnTo>
                    <a:pt x="904" y="898"/>
                  </a:lnTo>
                  <a:lnTo>
                    <a:pt x="907" y="898"/>
                  </a:lnTo>
                  <a:lnTo>
                    <a:pt x="912" y="898"/>
                  </a:lnTo>
                  <a:lnTo>
                    <a:pt x="915" y="899"/>
                  </a:lnTo>
                  <a:lnTo>
                    <a:pt x="918" y="900"/>
                  </a:lnTo>
                  <a:lnTo>
                    <a:pt x="922" y="900"/>
                  </a:lnTo>
                  <a:lnTo>
                    <a:pt x="925" y="900"/>
                  </a:lnTo>
                  <a:lnTo>
                    <a:pt x="927" y="900"/>
                  </a:lnTo>
                  <a:lnTo>
                    <a:pt x="933" y="900"/>
                  </a:lnTo>
                  <a:lnTo>
                    <a:pt x="939" y="899"/>
                  </a:lnTo>
                  <a:lnTo>
                    <a:pt x="944" y="898"/>
                  </a:lnTo>
                  <a:lnTo>
                    <a:pt x="950" y="897"/>
                  </a:lnTo>
                  <a:lnTo>
                    <a:pt x="954" y="896"/>
                  </a:lnTo>
                  <a:lnTo>
                    <a:pt x="960" y="893"/>
                  </a:lnTo>
                  <a:lnTo>
                    <a:pt x="964" y="891"/>
                  </a:lnTo>
                  <a:lnTo>
                    <a:pt x="970" y="888"/>
                  </a:lnTo>
                  <a:lnTo>
                    <a:pt x="959" y="915"/>
                  </a:lnTo>
                  <a:lnTo>
                    <a:pt x="865" y="915"/>
                  </a:lnTo>
                  <a:close/>
                  <a:moveTo>
                    <a:pt x="1026" y="890"/>
                  </a:moveTo>
                  <a:lnTo>
                    <a:pt x="1026" y="896"/>
                  </a:lnTo>
                  <a:lnTo>
                    <a:pt x="1026" y="900"/>
                  </a:lnTo>
                  <a:lnTo>
                    <a:pt x="1027" y="903"/>
                  </a:lnTo>
                  <a:lnTo>
                    <a:pt x="1028" y="907"/>
                  </a:lnTo>
                  <a:lnTo>
                    <a:pt x="1029" y="909"/>
                  </a:lnTo>
                  <a:lnTo>
                    <a:pt x="1031" y="911"/>
                  </a:lnTo>
                  <a:lnTo>
                    <a:pt x="1033" y="913"/>
                  </a:lnTo>
                  <a:lnTo>
                    <a:pt x="1035" y="915"/>
                  </a:lnTo>
                  <a:lnTo>
                    <a:pt x="992" y="915"/>
                  </a:lnTo>
                  <a:lnTo>
                    <a:pt x="995" y="913"/>
                  </a:lnTo>
                  <a:lnTo>
                    <a:pt x="997" y="911"/>
                  </a:lnTo>
                  <a:lnTo>
                    <a:pt x="999" y="909"/>
                  </a:lnTo>
                  <a:lnTo>
                    <a:pt x="1000" y="907"/>
                  </a:lnTo>
                  <a:lnTo>
                    <a:pt x="1000" y="903"/>
                  </a:lnTo>
                  <a:lnTo>
                    <a:pt x="1001" y="900"/>
                  </a:lnTo>
                  <a:lnTo>
                    <a:pt x="1001" y="896"/>
                  </a:lnTo>
                  <a:lnTo>
                    <a:pt x="1001" y="890"/>
                  </a:lnTo>
                  <a:lnTo>
                    <a:pt x="1001" y="801"/>
                  </a:lnTo>
                  <a:lnTo>
                    <a:pt x="1001" y="795"/>
                  </a:lnTo>
                  <a:lnTo>
                    <a:pt x="1001" y="790"/>
                  </a:lnTo>
                  <a:lnTo>
                    <a:pt x="1000" y="787"/>
                  </a:lnTo>
                  <a:lnTo>
                    <a:pt x="1000" y="784"/>
                  </a:lnTo>
                  <a:lnTo>
                    <a:pt x="999" y="782"/>
                  </a:lnTo>
                  <a:lnTo>
                    <a:pt x="997" y="779"/>
                  </a:lnTo>
                  <a:lnTo>
                    <a:pt x="995" y="777"/>
                  </a:lnTo>
                  <a:lnTo>
                    <a:pt x="992" y="775"/>
                  </a:lnTo>
                  <a:lnTo>
                    <a:pt x="1046" y="775"/>
                  </a:lnTo>
                  <a:lnTo>
                    <a:pt x="1052" y="775"/>
                  </a:lnTo>
                  <a:lnTo>
                    <a:pt x="1057" y="776"/>
                  </a:lnTo>
                  <a:lnTo>
                    <a:pt x="1062" y="776"/>
                  </a:lnTo>
                  <a:lnTo>
                    <a:pt x="1067" y="777"/>
                  </a:lnTo>
                  <a:lnTo>
                    <a:pt x="1072" y="779"/>
                  </a:lnTo>
                  <a:lnTo>
                    <a:pt x="1075" y="780"/>
                  </a:lnTo>
                  <a:lnTo>
                    <a:pt x="1080" y="784"/>
                  </a:lnTo>
                  <a:lnTo>
                    <a:pt x="1083" y="786"/>
                  </a:lnTo>
                  <a:lnTo>
                    <a:pt x="1090" y="790"/>
                  </a:lnTo>
                  <a:lnTo>
                    <a:pt x="1094" y="796"/>
                  </a:lnTo>
                  <a:lnTo>
                    <a:pt x="1096" y="803"/>
                  </a:lnTo>
                  <a:lnTo>
                    <a:pt x="1097" y="811"/>
                  </a:lnTo>
                  <a:lnTo>
                    <a:pt x="1097" y="816"/>
                  </a:lnTo>
                  <a:lnTo>
                    <a:pt x="1095" y="822"/>
                  </a:lnTo>
                  <a:lnTo>
                    <a:pt x="1093" y="826"/>
                  </a:lnTo>
                  <a:lnTo>
                    <a:pt x="1090" y="832"/>
                  </a:lnTo>
                  <a:lnTo>
                    <a:pt x="1084" y="836"/>
                  </a:lnTo>
                  <a:lnTo>
                    <a:pt x="1078" y="840"/>
                  </a:lnTo>
                  <a:lnTo>
                    <a:pt x="1071" y="843"/>
                  </a:lnTo>
                  <a:lnTo>
                    <a:pt x="1063" y="846"/>
                  </a:lnTo>
                  <a:lnTo>
                    <a:pt x="1102" y="896"/>
                  </a:lnTo>
                  <a:lnTo>
                    <a:pt x="1104" y="898"/>
                  </a:lnTo>
                  <a:lnTo>
                    <a:pt x="1106" y="899"/>
                  </a:lnTo>
                  <a:lnTo>
                    <a:pt x="1109" y="901"/>
                  </a:lnTo>
                  <a:lnTo>
                    <a:pt x="1111" y="903"/>
                  </a:lnTo>
                  <a:lnTo>
                    <a:pt x="1113" y="907"/>
                  </a:lnTo>
                  <a:lnTo>
                    <a:pt x="1116" y="909"/>
                  </a:lnTo>
                  <a:lnTo>
                    <a:pt x="1120" y="912"/>
                  </a:lnTo>
                  <a:lnTo>
                    <a:pt x="1122" y="915"/>
                  </a:lnTo>
                  <a:lnTo>
                    <a:pt x="1111" y="915"/>
                  </a:lnTo>
                  <a:lnTo>
                    <a:pt x="1109" y="915"/>
                  </a:lnTo>
                  <a:lnTo>
                    <a:pt x="1104" y="915"/>
                  </a:lnTo>
                  <a:lnTo>
                    <a:pt x="1101" y="915"/>
                  </a:lnTo>
                  <a:lnTo>
                    <a:pt x="1096" y="913"/>
                  </a:lnTo>
                  <a:lnTo>
                    <a:pt x="1093" y="911"/>
                  </a:lnTo>
                  <a:lnTo>
                    <a:pt x="1089" y="909"/>
                  </a:lnTo>
                  <a:lnTo>
                    <a:pt x="1085" y="906"/>
                  </a:lnTo>
                  <a:lnTo>
                    <a:pt x="1082" y="903"/>
                  </a:lnTo>
                  <a:lnTo>
                    <a:pt x="1078" y="900"/>
                  </a:lnTo>
                  <a:lnTo>
                    <a:pt x="1033" y="843"/>
                  </a:lnTo>
                  <a:lnTo>
                    <a:pt x="1043" y="841"/>
                  </a:lnTo>
                  <a:lnTo>
                    <a:pt x="1050" y="837"/>
                  </a:lnTo>
                  <a:lnTo>
                    <a:pt x="1057" y="835"/>
                  </a:lnTo>
                  <a:lnTo>
                    <a:pt x="1063" y="832"/>
                  </a:lnTo>
                  <a:lnTo>
                    <a:pt x="1067" y="827"/>
                  </a:lnTo>
                  <a:lnTo>
                    <a:pt x="1071" y="823"/>
                  </a:lnTo>
                  <a:lnTo>
                    <a:pt x="1072" y="817"/>
                  </a:lnTo>
                  <a:lnTo>
                    <a:pt x="1073" y="813"/>
                  </a:lnTo>
                  <a:lnTo>
                    <a:pt x="1072" y="808"/>
                  </a:lnTo>
                  <a:lnTo>
                    <a:pt x="1071" y="804"/>
                  </a:lnTo>
                  <a:lnTo>
                    <a:pt x="1067" y="799"/>
                  </a:lnTo>
                  <a:lnTo>
                    <a:pt x="1064" y="795"/>
                  </a:lnTo>
                  <a:lnTo>
                    <a:pt x="1059" y="793"/>
                  </a:lnTo>
                  <a:lnTo>
                    <a:pt x="1055" y="790"/>
                  </a:lnTo>
                  <a:lnTo>
                    <a:pt x="1049" y="789"/>
                  </a:lnTo>
                  <a:lnTo>
                    <a:pt x="1043" y="788"/>
                  </a:lnTo>
                  <a:lnTo>
                    <a:pt x="1042" y="788"/>
                  </a:lnTo>
                  <a:lnTo>
                    <a:pt x="1039" y="788"/>
                  </a:lnTo>
                  <a:lnTo>
                    <a:pt x="1038" y="788"/>
                  </a:lnTo>
                  <a:lnTo>
                    <a:pt x="1036" y="789"/>
                  </a:lnTo>
                  <a:lnTo>
                    <a:pt x="1034" y="789"/>
                  </a:lnTo>
                  <a:lnTo>
                    <a:pt x="1031" y="789"/>
                  </a:lnTo>
                  <a:lnTo>
                    <a:pt x="1028" y="789"/>
                  </a:lnTo>
                  <a:lnTo>
                    <a:pt x="1026" y="790"/>
                  </a:lnTo>
                  <a:lnTo>
                    <a:pt x="1026" y="890"/>
                  </a:lnTo>
                  <a:close/>
                  <a:moveTo>
                    <a:pt x="1171" y="890"/>
                  </a:moveTo>
                  <a:lnTo>
                    <a:pt x="1171" y="896"/>
                  </a:lnTo>
                  <a:lnTo>
                    <a:pt x="1172" y="900"/>
                  </a:lnTo>
                  <a:lnTo>
                    <a:pt x="1172" y="903"/>
                  </a:lnTo>
                  <a:lnTo>
                    <a:pt x="1174" y="907"/>
                  </a:lnTo>
                  <a:lnTo>
                    <a:pt x="1175" y="909"/>
                  </a:lnTo>
                  <a:lnTo>
                    <a:pt x="1177" y="911"/>
                  </a:lnTo>
                  <a:lnTo>
                    <a:pt x="1178" y="913"/>
                  </a:lnTo>
                  <a:lnTo>
                    <a:pt x="1180" y="915"/>
                  </a:lnTo>
                  <a:lnTo>
                    <a:pt x="1139" y="915"/>
                  </a:lnTo>
                  <a:lnTo>
                    <a:pt x="1141" y="913"/>
                  </a:lnTo>
                  <a:lnTo>
                    <a:pt x="1143" y="911"/>
                  </a:lnTo>
                  <a:lnTo>
                    <a:pt x="1144" y="909"/>
                  </a:lnTo>
                  <a:lnTo>
                    <a:pt x="1146" y="907"/>
                  </a:lnTo>
                  <a:lnTo>
                    <a:pt x="1147" y="903"/>
                  </a:lnTo>
                  <a:lnTo>
                    <a:pt x="1147" y="900"/>
                  </a:lnTo>
                  <a:lnTo>
                    <a:pt x="1148" y="896"/>
                  </a:lnTo>
                  <a:lnTo>
                    <a:pt x="1148" y="890"/>
                  </a:lnTo>
                  <a:lnTo>
                    <a:pt x="1148" y="801"/>
                  </a:lnTo>
                  <a:lnTo>
                    <a:pt x="1148" y="795"/>
                  </a:lnTo>
                  <a:lnTo>
                    <a:pt x="1147" y="790"/>
                  </a:lnTo>
                  <a:lnTo>
                    <a:pt x="1147" y="787"/>
                  </a:lnTo>
                  <a:lnTo>
                    <a:pt x="1146" y="784"/>
                  </a:lnTo>
                  <a:lnTo>
                    <a:pt x="1144" y="782"/>
                  </a:lnTo>
                  <a:lnTo>
                    <a:pt x="1143" y="779"/>
                  </a:lnTo>
                  <a:lnTo>
                    <a:pt x="1141" y="777"/>
                  </a:lnTo>
                  <a:lnTo>
                    <a:pt x="1139" y="775"/>
                  </a:lnTo>
                  <a:lnTo>
                    <a:pt x="1180" y="775"/>
                  </a:lnTo>
                  <a:lnTo>
                    <a:pt x="1178" y="777"/>
                  </a:lnTo>
                  <a:lnTo>
                    <a:pt x="1177" y="779"/>
                  </a:lnTo>
                  <a:lnTo>
                    <a:pt x="1175" y="782"/>
                  </a:lnTo>
                  <a:lnTo>
                    <a:pt x="1174" y="784"/>
                  </a:lnTo>
                  <a:lnTo>
                    <a:pt x="1172" y="787"/>
                  </a:lnTo>
                  <a:lnTo>
                    <a:pt x="1172" y="790"/>
                  </a:lnTo>
                  <a:lnTo>
                    <a:pt x="1171" y="795"/>
                  </a:lnTo>
                  <a:lnTo>
                    <a:pt x="1171" y="801"/>
                  </a:lnTo>
                  <a:lnTo>
                    <a:pt x="1171" y="890"/>
                  </a:lnTo>
                  <a:close/>
                  <a:moveTo>
                    <a:pt x="1363" y="775"/>
                  </a:moveTo>
                  <a:lnTo>
                    <a:pt x="1360" y="777"/>
                  </a:lnTo>
                  <a:lnTo>
                    <a:pt x="1359" y="779"/>
                  </a:lnTo>
                  <a:lnTo>
                    <a:pt x="1357" y="782"/>
                  </a:lnTo>
                  <a:lnTo>
                    <a:pt x="1356" y="784"/>
                  </a:lnTo>
                  <a:lnTo>
                    <a:pt x="1355" y="787"/>
                  </a:lnTo>
                  <a:lnTo>
                    <a:pt x="1355" y="790"/>
                  </a:lnTo>
                  <a:lnTo>
                    <a:pt x="1354" y="795"/>
                  </a:lnTo>
                  <a:lnTo>
                    <a:pt x="1354" y="801"/>
                  </a:lnTo>
                  <a:lnTo>
                    <a:pt x="1354" y="919"/>
                  </a:lnTo>
                  <a:lnTo>
                    <a:pt x="1350" y="919"/>
                  </a:lnTo>
                  <a:lnTo>
                    <a:pt x="1346" y="918"/>
                  </a:lnTo>
                  <a:lnTo>
                    <a:pt x="1342" y="916"/>
                  </a:lnTo>
                  <a:lnTo>
                    <a:pt x="1338" y="915"/>
                  </a:lnTo>
                  <a:lnTo>
                    <a:pt x="1335" y="911"/>
                  </a:lnTo>
                  <a:lnTo>
                    <a:pt x="1330" y="908"/>
                  </a:lnTo>
                  <a:lnTo>
                    <a:pt x="1325" y="902"/>
                  </a:lnTo>
                  <a:lnTo>
                    <a:pt x="1320" y="896"/>
                  </a:lnTo>
                  <a:lnTo>
                    <a:pt x="1241" y="806"/>
                  </a:lnTo>
                  <a:lnTo>
                    <a:pt x="1241" y="890"/>
                  </a:lnTo>
                  <a:lnTo>
                    <a:pt x="1241" y="896"/>
                  </a:lnTo>
                  <a:lnTo>
                    <a:pt x="1242" y="900"/>
                  </a:lnTo>
                  <a:lnTo>
                    <a:pt x="1242" y="903"/>
                  </a:lnTo>
                  <a:lnTo>
                    <a:pt x="1242" y="907"/>
                  </a:lnTo>
                  <a:lnTo>
                    <a:pt x="1244" y="909"/>
                  </a:lnTo>
                  <a:lnTo>
                    <a:pt x="1245" y="911"/>
                  </a:lnTo>
                  <a:lnTo>
                    <a:pt x="1247" y="913"/>
                  </a:lnTo>
                  <a:lnTo>
                    <a:pt x="1248" y="915"/>
                  </a:lnTo>
                  <a:lnTo>
                    <a:pt x="1214" y="915"/>
                  </a:lnTo>
                  <a:lnTo>
                    <a:pt x="1216" y="913"/>
                  </a:lnTo>
                  <a:lnTo>
                    <a:pt x="1218" y="911"/>
                  </a:lnTo>
                  <a:lnTo>
                    <a:pt x="1219" y="909"/>
                  </a:lnTo>
                  <a:lnTo>
                    <a:pt x="1222" y="907"/>
                  </a:lnTo>
                  <a:lnTo>
                    <a:pt x="1223" y="903"/>
                  </a:lnTo>
                  <a:lnTo>
                    <a:pt x="1223" y="900"/>
                  </a:lnTo>
                  <a:lnTo>
                    <a:pt x="1223" y="896"/>
                  </a:lnTo>
                  <a:lnTo>
                    <a:pt x="1223" y="890"/>
                  </a:lnTo>
                  <a:lnTo>
                    <a:pt x="1223" y="801"/>
                  </a:lnTo>
                  <a:lnTo>
                    <a:pt x="1223" y="795"/>
                  </a:lnTo>
                  <a:lnTo>
                    <a:pt x="1223" y="790"/>
                  </a:lnTo>
                  <a:lnTo>
                    <a:pt x="1223" y="787"/>
                  </a:lnTo>
                  <a:lnTo>
                    <a:pt x="1222" y="784"/>
                  </a:lnTo>
                  <a:lnTo>
                    <a:pt x="1219" y="782"/>
                  </a:lnTo>
                  <a:lnTo>
                    <a:pt x="1218" y="779"/>
                  </a:lnTo>
                  <a:lnTo>
                    <a:pt x="1216" y="777"/>
                  </a:lnTo>
                  <a:lnTo>
                    <a:pt x="1214" y="775"/>
                  </a:lnTo>
                  <a:lnTo>
                    <a:pt x="1246" y="775"/>
                  </a:lnTo>
                  <a:lnTo>
                    <a:pt x="1337" y="880"/>
                  </a:lnTo>
                  <a:lnTo>
                    <a:pt x="1337" y="801"/>
                  </a:lnTo>
                  <a:lnTo>
                    <a:pt x="1337" y="795"/>
                  </a:lnTo>
                  <a:lnTo>
                    <a:pt x="1337" y="790"/>
                  </a:lnTo>
                  <a:lnTo>
                    <a:pt x="1336" y="787"/>
                  </a:lnTo>
                  <a:lnTo>
                    <a:pt x="1335" y="784"/>
                  </a:lnTo>
                  <a:lnTo>
                    <a:pt x="1334" y="782"/>
                  </a:lnTo>
                  <a:lnTo>
                    <a:pt x="1332" y="779"/>
                  </a:lnTo>
                  <a:lnTo>
                    <a:pt x="1330" y="777"/>
                  </a:lnTo>
                  <a:lnTo>
                    <a:pt x="1328" y="775"/>
                  </a:lnTo>
                  <a:lnTo>
                    <a:pt x="1363" y="775"/>
                  </a:lnTo>
                  <a:close/>
                  <a:moveTo>
                    <a:pt x="1518" y="799"/>
                  </a:moveTo>
                  <a:lnTo>
                    <a:pt x="1514" y="796"/>
                  </a:lnTo>
                  <a:lnTo>
                    <a:pt x="1508" y="793"/>
                  </a:lnTo>
                  <a:lnTo>
                    <a:pt x="1504" y="792"/>
                  </a:lnTo>
                  <a:lnTo>
                    <a:pt x="1498" y="789"/>
                  </a:lnTo>
                  <a:lnTo>
                    <a:pt x="1493" y="788"/>
                  </a:lnTo>
                  <a:lnTo>
                    <a:pt x="1488" y="788"/>
                  </a:lnTo>
                  <a:lnTo>
                    <a:pt x="1483" y="787"/>
                  </a:lnTo>
                  <a:lnTo>
                    <a:pt x="1478" y="787"/>
                  </a:lnTo>
                  <a:lnTo>
                    <a:pt x="1471" y="787"/>
                  </a:lnTo>
                  <a:lnTo>
                    <a:pt x="1466" y="788"/>
                  </a:lnTo>
                  <a:lnTo>
                    <a:pt x="1460" y="789"/>
                  </a:lnTo>
                  <a:lnTo>
                    <a:pt x="1454" y="792"/>
                  </a:lnTo>
                  <a:lnTo>
                    <a:pt x="1449" y="794"/>
                  </a:lnTo>
                  <a:lnTo>
                    <a:pt x="1444" y="796"/>
                  </a:lnTo>
                  <a:lnTo>
                    <a:pt x="1440" y="799"/>
                  </a:lnTo>
                  <a:lnTo>
                    <a:pt x="1435" y="803"/>
                  </a:lnTo>
                  <a:lnTo>
                    <a:pt x="1431" y="807"/>
                  </a:lnTo>
                  <a:lnTo>
                    <a:pt x="1427" y="811"/>
                  </a:lnTo>
                  <a:lnTo>
                    <a:pt x="1425" y="815"/>
                  </a:lnTo>
                  <a:lnTo>
                    <a:pt x="1423" y="821"/>
                  </a:lnTo>
                  <a:lnTo>
                    <a:pt x="1421" y="826"/>
                  </a:lnTo>
                  <a:lnTo>
                    <a:pt x="1420" y="832"/>
                  </a:lnTo>
                  <a:lnTo>
                    <a:pt x="1419" y="837"/>
                  </a:lnTo>
                  <a:lnTo>
                    <a:pt x="1419" y="844"/>
                  </a:lnTo>
                  <a:lnTo>
                    <a:pt x="1419" y="851"/>
                  </a:lnTo>
                  <a:lnTo>
                    <a:pt x="1420" y="858"/>
                  </a:lnTo>
                  <a:lnTo>
                    <a:pt x="1421" y="863"/>
                  </a:lnTo>
                  <a:lnTo>
                    <a:pt x="1423" y="869"/>
                  </a:lnTo>
                  <a:lnTo>
                    <a:pt x="1425" y="874"/>
                  </a:lnTo>
                  <a:lnTo>
                    <a:pt x="1427" y="879"/>
                  </a:lnTo>
                  <a:lnTo>
                    <a:pt x="1431" y="883"/>
                  </a:lnTo>
                  <a:lnTo>
                    <a:pt x="1435" y="888"/>
                  </a:lnTo>
                  <a:lnTo>
                    <a:pt x="1440" y="891"/>
                  </a:lnTo>
                  <a:lnTo>
                    <a:pt x="1445" y="894"/>
                  </a:lnTo>
                  <a:lnTo>
                    <a:pt x="1451" y="897"/>
                  </a:lnTo>
                  <a:lnTo>
                    <a:pt x="1457" y="899"/>
                  </a:lnTo>
                  <a:lnTo>
                    <a:pt x="1462" y="900"/>
                  </a:lnTo>
                  <a:lnTo>
                    <a:pt x="1469" y="901"/>
                  </a:lnTo>
                  <a:lnTo>
                    <a:pt x="1476" y="902"/>
                  </a:lnTo>
                  <a:lnTo>
                    <a:pt x="1482" y="902"/>
                  </a:lnTo>
                  <a:lnTo>
                    <a:pt x="1486" y="902"/>
                  </a:lnTo>
                  <a:lnTo>
                    <a:pt x="1489" y="902"/>
                  </a:lnTo>
                  <a:lnTo>
                    <a:pt x="1492" y="902"/>
                  </a:lnTo>
                  <a:lnTo>
                    <a:pt x="1496" y="902"/>
                  </a:lnTo>
                  <a:lnTo>
                    <a:pt x="1500" y="901"/>
                  </a:lnTo>
                  <a:lnTo>
                    <a:pt x="1505" y="900"/>
                  </a:lnTo>
                  <a:lnTo>
                    <a:pt x="1508" y="899"/>
                  </a:lnTo>
                  <a:lnTo>
                    <a:pt x="1513" y="898"/>
                  </a:lnTo>
                  <a:lnTo>
                    <a:pt x="1513" y="869"/>
                  </a:lnTo>
                  <a:lnTo>
                    <a:pt x="1513" y="864"/>
                  </a:lnTo>
                  <a:lnTo>
                    <a:pt x="1511" y="860"/>
                  </a:lnTo>
                  <a:lnTo>
                    <a:pt x="1511" y="856"/>
                  </a:lnTo>
                  <a:lnTo>
                    <a:pt x="1510" y="853"/>
                  </a:lnTo>
                  <a:lnTo>
                    <a:pt x="1509" y="851"/>
                  </a:lnTo>
                  <a:lnTo>
                    <a:pt x="1508" y="849"/>
                  </a:lnTo>
                  <a:lnTo>
                    <a:pt x="1506" y="846"/>
                  </a:lnTo>
                  <a:lnTo>
                    <a:pt x="1504" y="844"/>
                  </a:lnTo>
                  <a:lnTo>
                    <a:pt x="1533" y="844"/>
                  </a:lnTo>
                  <a:lnTo>
                    <a:pt x="1533" y="912"/>
                  </a:lnTo>
                  <a:lnTo>
                    <a:pt x="1525" y="913"/>
                  </a:lnTo>
                  <a:lnTo>
                    <a:pt x="1518" y="915"/>
                  </a:lnTo>
                  <a:lnTo>
                    <a:pt x="1511" y="916"/>
                  </a:lnTo>
                  <a:lnTo>
                    <a:pt x="1505" y="917"/>
                  </a:lnTo>
                  <a:lnTo>
                    <a:pt x="1499" y="918"/>
                  </a:lnTo>
                  <a:lnTo>
                    <a:pt x="1493" y="918"/>
                  </a:lnTo>
                  <a:lnTo>
                    <a:pt x="1487" y="919"/>
                  </a:lnTo>
                  <a:lnTo>
                    <a:pt x="1481" y="919"/>
                  </a:lnTo>
                  <a:lnTo>
                    <a:pt x="1473" y="919"/>
                  </a:lnTo>
                  <a:lnTo>
                    <a:pt x="1466" y="918"/>
                  </a:lnTo>
                  <a:lnTo>
                    <a:pt x="1459" y="917"/>
                  </a:lnTo>
                  <a:lnTo>
                    <a:pt x="1452" y="916"/>
                  </a:lnTo>
                  <a:lnTo>
                    <a:pt x="1447" y="915"/>
                  </a:lnTo>
                  <a:lnTo>
                    <a:pt x="1440" y="912"/>
                  </a:lnTo>
                  <a:lnTo>
                    <a:pt x="1434" y="910"/>
                  </a:lnTo>
                  <a:lnTo>
                    <a:pt x="1429" y="907"/>
                  </a:lnTo>
                  <a:lnTo>
                    <a:pt x="1421" y="902"/>
                  </a:lnTo>
                  <a:lnTo>
                    <a:pt x="1413" y="896"/>
                  </a:lnTo>
                  <a:lnTo>
                    <a:pt x="1406" y="890"/>
                  </a:lnTo>
                  <a:lnTo>
                    <a:pt x="1401" y="882"/>
                  </a:lnTo>
                  <a:lnTo>
                    <a:pt x="1398" y="878"/>
                  </a:lnTo>
                  <a:lnTo>
                    <a:pt x="1397" y="873"/>
                  </a:lnTo>
                  <a:lnTo>
                    <a:pt x="1395" y="869"/>
                  </a:lnTo>
                  <a:lnTo>
                    <a:pt x="1394" y="864"/>
                  </a:lnTo>
                  <a:lnTo>
                    <a:pt x="1393" y="860"/>
                  </a:lnTo>
                  <a:lnTo>
                    <a:pt x="1393" y="855"/>
                  </a:lnTo>
                  <a:lnTo>
                    <a:pt x="1392" y="850"/>
                  </a:lnTo>
                  <a:lnTo>
                    <a:pt x="1392" y="845"/>
                  </a:lnTo>
                  <a:lnTo>
                    <a:pt x="1392" y="839"/>
                  </a:lnTo>
                  <a:lnTo>
                    <a:pt x="1394" y="831"/>
                  </a:lnTo>
                  <a:lnTo>
                    <a:pt x="1395" y="823"/>
                  </a:lnTo>
                  <a:lnTo>
                    <a:pt x="1398" y="816"/>
                  </a:lnTo>
                  <a:lnTo>
                    <a:pt x="1403" y="809"/>
                  </a:lnTo>
                  <a:lnTo>
                    <a:pt x="1407" y="804"/>
                  </a:lnTo>
                  <a:lnTo>
                    <a:pt x="1413" y="797"/>
                  </a:lnTo>
                  <a:lnTo>
                    <a:pt x="1419" y="792"/>
                  </a:lnTo>
                  <a:lnTo>
                    <a:pt x="1424" y="787"/>
                  </a:lnTo>
                  <a:lnTo>
                    <a:pt x="1431" y="784"/>
                  </a:lnTo>
                  <a:lnTo>
                    <a:pt x="1438" y="779"/>
                  </a:lnTo>
                  <a:lnTo>
                    <a:pt x="1445" y="776"/>
                  </a:lnTo>
                  <a:lnTo>
                    <a:pt x="1450" y="775"/>
                  </a:lnTo>
                  <a:lnTo>
                    <a:pt x="1454" y="775"/>
                  </a:lnTo>
                  <a:lnTo>
                    <a:pt x="1458" y="774"/>
                  </a:lnTo>
                  <a:lnTo>
                    <a:pt x="1462" y="774"/>
                  </a:lnTo>
                  <a:lnTo>
                    <a:pt x="1467" y="773"/>
                  </a:lnTo>
                  <a:lnTo>
                    <a:pt x="1471" y="773"/>
                  </a:lnTo>
                  <a:lnTo>
                    <a:pt x="1474" y="773"/>
                  </a:lnTo>
                  <a:lnTo>
                    <a:pt x="1479" y="773"/>
                  </a:lnTo>
                  <a:lnTo>
                    <a:pt x="1483" y="773"/>
                  </a:lnTo>
                  <a:lnTo>
                    <a:pt x="1488" y="773"/>
                  </a:lnTo>
                  <a:lnTo>
                    <a:pt x="1492" y="773"/>
                  </a:lnTo>
                  <a:lnTo>
                    <a:pt x="1497" y="773"/>
                  </a:lnTo>
                  <a:lnTo>
                    <a:pt x="1502" y="774"/>
                  </a:lnTo>
                  <a:lnTo>
                    <a:pt x="1507" y="774"/>
                  </a:lnTo>
                  <a:lnTo>
                    <a:pt x="1513" y="775"/>
                  </a:lnTo>
                  <a:lnTo>
                    <a:pt x="1518" y="776"/>
                  </a:lnTo>
                  <a:lnTo>
                    <a:pt x="1518" y="799"/>
                  </a:lnTo>
                  <a:close/>
                </a:path>
              </a:pathLst>
            </a:custGeom>
            <a:solidFill>
              <a:srgbClr val="0066F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pic>
        <p:nvPicPr>
          <p:cNvPr id="75780"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51251" y="1885951"/>
            <a:ext cx="5413375" cy="271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259180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71683"/>
                                        </p:tgtEl>
                                        <p:attrNameLst>
                                          <p:attrName>style.visibility</p:attrName>
                                        </p:attrNameLst>
                                      </p:cBhvr>
                                      <p:to>
                                        <p:strVal val="visible"/>
                                      </p:to>
                                    </p:set>
                                    <p:animEffect transition="in" filter="dissolve">
                                      <p:cBhvr>
                                        <p:cTn id="7" dur="20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876549" y="2519935"/>
            <a:ext cx="3616072" cy="1109091"/>
          </a:xfrm>
          <a:prstGeom prst="rect">
            <a:avLst/>
          </a:prstGeom>
          <a:solidFill>
            <a:srgbClr val="FFFF00"/>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p:cNvSpPr/>
          <p:nvPr/>
        </p:nvSpPr>
        <p:spPr>
          <a:xfrm>
            <a:off x="2876551" y="5251514"/>
            <a:ext cx="3616070" cy="556641"/>
          </a:xfrm>
          <a:prstGeom prst="rect">
            <a:avLst/>
          </a:prstGeom>
          <a:solidFill>
            <a:srgbClr val="FFFF00"/>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182245" y="300074"/>
            <a:ext cx="11323200" cy="1000800"/>
          </a:xfrm>
        </p:spPr>
        <p:txBody>
          <a:bodyPr/>
          <a:lstStyle/>
          <a:p>
            <a:r>
              <a:rPr lang="en-GB" dirty="0"/>
              <a:t>What We Are Trying to Avoid</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41</a:t>
            </a:fld>
            <a:endParaRPr lang="en-AU" dirty="0"/>
          </a:p>
        </p:txBody>
      </p:sp>
      <p:sp>
        <p:nvSpPr>
          <p:cNvPr id="6" name="Rectangle 5"/>
          <p:cNvSpPr/>
          <p:nvPr/>
        </p:nvSpPr>
        <p:spPr>
          <a:xfrm>
            <a:off x="2166936" y="1651091"/>
            <a:ext cx="4129090" cy="4247317"/>
          </a:xfrm>
          <a:prstGeom prst="rect">
            <a:avLst/>
          </a:prstGeom>
        </p:spPr>
        <p:txBody>
          <a:bodyPr wrap="square">
            <a:spAutoFit/>
          </a:bodyPr>
          <a:lstStyle/>
          <a:p>
            <a:pPr marL="742950" lvl="1" indent="-285750">
              <a:buFont typeface="Arial" panose="020B0604020202020204" pitchFamily="34" charset="0"/>
              <a:buChar char="•"/>
            </a:pPr>
            <a:r>
              <a:rPr lang="en-GB" b="1" dirty="0">
                <a:solidFill>
                  <a:schemeClr val="accent2"/>
                </a:solidFill>
              </a:rPr>
              <a:t>Determine and manage requirements</a:t>
            </a:r>
          </a:p>
          <a:p>
            <a:pPr marL="742950" lvl="1" indent="-285750">
              <a:buFont typeface="Arial" panose="020B0604020202020204" pitchFamily="34" charset="0"/>
              <a:buChar char="•"/>
            </a:pPr>
            <a:r>
              <a:rPr lang="en-GB" b="1" dirty="0">
                <a:solidFill>
                  <a:schemeClr val="accent2"/>
                </a:solidFill>
              </a:rPr>
              <a:t>Perform functional analysis</a:t>
            </a:r>
          </a:p>
          <a:p>
            <a:pPr marL="742950" lvl="1" indent="-285750">
              <a:buFont typeface="Arial" panose="020B0604020202020204" pitchFamily="34" charset="0"/>
              <a:buChar char="•"/>
            </a:pPr>
            <a:r>
              <a:rPr lang="en-GB" b="1" dirty="0">
                <a:solidFill>
                  <a:schemeClr val="accent2"/>
                </a:solidFill>
              </a:rPr>
              <a:t>Creating candidate solutions / concepts</a:t>
            </a:r>
          </a:p>
          <a:p>
            <a:pPr marL="742950" lvl="1" indent="-285750">
              <a:buFont typeface="Arial" panose="020B0604020202020204" pitchFamily="34" charset="0"/>
              <a:buChar char="•"/>
            </a:pPr>
            <a:r>
              <a:rPr lang="en-GB" b="1" dirty="0">
                <a:solidFill>
                  <a:schemeClr val="accent2"/>
                </a:solidFill>
              </a:rPr>
              <a:t>Designing systems and specifying subsystems</a:t>
            </a:r>
          </a:p>
          <a:p>
            <a:pPr marL="742950" lvl="1" indent="-285750">
              <a:buFont typeface="Arial" panose="020B0604020202020204" pitchFamily="34" charset="0"/>
              <a:buChar char="•"/>
            </a:pPr>
            <a:r>
              <a:rPr lang="en-GB" b="1" dirty="0">
                <a:solidFill>
                  <a:schemeClr val="accent2"/>
                </a:solidFill>
              </a:rPr>
              <a:t>Performing systems analysis</a:t>
            </a:r>
          </a:p>
          <a:p>
            <a:pPr marL="742950" lvl="1" indent="-285750">
              <a:buFont typeface="Arial" panose="020B0604020202020204" pitchFamily="34" charset="0"/>
              <a:buChar char="•"/>
            </a:pPr>
            <a:r>
              <a:rPr lang="en-GB" b="1" dirty="0">
                <a:solidFill>
                  <a:schemeClr val="accent2"/>
                </a:solidFill>
              </a:rPr>
              <a:t>Build and check the system</a:t>
            </a:r>
          </a:p>
          <a:p>
            <a:pPr marL="742950" lvl="1" indent="-285750">
              <a:buFont typeface="Arial" panose="020B0604020202020204" pitchFamily="34" charset="0"/>
              <a:buChar char="•"/>
            </a:pPr>
            <a:r>
              <a:rPr lang="en-GB" b="1" dirty="0">
                <a:solidFill>
                  <a:schemeClr val="accent2"/>
                </a:solidFill>
              </a:rPr>
              <a:t>Integrating and testing systems</a:t>
            </a:r>
          </a:p>
          <a:p>
            <a:pPr marL="742950" lvl="1" indent="-285750">
              <a:buFont typeface="Arial" panose="020B0604020202020204" pitchFamily="34" charset="0"/>
              <a:buChar char="•"/>
            </a:pPr>
            <a:r>
              <a:rPr lang="en-GB" b="1" dirty="0">
                <a:solidFill>
                  <a:schemeClr val="accent2"/>
                </a:solidFill>
              </a:rPr>
              <a:t>Support higher level test</a:t>
            </a:r>
          </a:p>
          <a:p>
            <a:pPr marL="742950" lvl="1" indent="-285750">
              <a:buFont typeface="Arial" panose="020B0604020202020204" pitchFamily="34" charset="0"/>
              <a:buChar char="•"/>
            </a:pPr>
            <a:r>
              <a:rPr lang="en-GB" b="1" dirty="0">
                <a:solidFill>
                  <a:schemeClr val="accent2"/>
                </a:solidFill>
              </a:rPr>
              <a:t>Securing acceptance and certification</a:t>
            </a:r>
          </a:p>
          <a:p>
            <a:pPr marL="742950" lvl="1" indent="-285750">
              <a:buFont typeface="Arial" panose="020B0604020202020204" pitchFamily="34" charset="0"/>
              <a:buChar char="•"/>
            </a:pPr>
            <a:r>
              <a:rPr lang="en-GB" b="1" dirty="0">
                <a:solidFill>
                  <a:schemeClr val="accent2"/>
                </a:solidFill>
              </a:rPr>
              <a:t>Harmonise implementation</a:t>
            </a:r>
          </a:p>
        </p:txBody>
      </p:sp>
      <p:sp>
        <p:nvSpPr>
          <p:cNvPr id="7" name="Right Arrow 6"/>
          <p:cNvSpPr/>
          <p:nvPr/>
        </p:nvSpPr>
        <p:spPr>
          <a:xfrm>
            <a:off x="6492621" y="5287517"/>
            <a:ext cx="1279779"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FF00"/>
                </a:solidFill>
              </a:rPr>
              <a:t>Fail</a:t>
            </a:r>
          </a:p>
        </p:txBody>
      </p:sp>
      <p:cxnSp>
        <p:nvCxnSpPr>
          <p:cNvPr id="10" name="Elbow Connector 9"/>
          <p:cNvCxnSpPr>
            <a:stCxn id="7" idx="3"/>
            <a:endCxn id="18" idx="3"/>
          </p:cNvCxnSpPr>
          <p:nvPr/>
        </p:nvCxnSpPr>
        <p:spPr>
          <a:xfrm flipH="1" flipV="1">
            <a:off x="6492621" y="3074481"/>
            <a:ext cx="1279778" cy="2455353"/>
          </a:xfrm>
          <a:prstGeom prst="bentConnector3">
            <a:avLst>
              <a:gd name="adj1" fmla="val -17862"/>
            </a:avLst>
          </a:prstGeom>
          <a:ln w="38100">
            <a:tailEnd type="arrow"/>
          </a:ln>
        </p:spPr>
        <p:style>
          <a:lnRef idx="3">
            <a:schemeClr val="accent2"/>
          </a:lnRef>
          <a:fillRef idx="0">
            <a:schemeClr val="accent2"/>
          </a:fillRef>
          <a:effectRef idx="2">
            <a:schemeClr val="accent2"/>
          </a:effectRef>
          <a:fontRef idx="minor">
            <a:schemeClr val="tx1"/>
          </a:fontRef>
        </p:style>
      </p:cxnSp>
      <p:sp>
        <p:nvSpPr>
          <p:cNvPr id="26" name="Down Arrow 25"/>
          <p:cNvSpPr/>
          <p:nvPr/>
        </p:nvSpPr>
        <p:spPr>
          <a:xfrm>
            <a:off x="2057400" y="1819275"/>
            <a:ext cx="484632" cy="4276725"/>
          </a:xfrm>
          <a:prstGeom prst="downArrow">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81495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8" grpId="0" animBg="1"/>
      <p:bldP spid="7" grpId="0" animBg="1"/>
      <p:bldP spid="26"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245" y="109200"/>
            <a:ext cx="11323200" cy="1000800"/>
          </a:xfrm>
        </p:spPr>
        <p:txBody>
          <a:bodyPr/>
          <a:lstStyle/>
          <a:p>
            <a:r>
              <a:rPr lang="en-GB" dirty="0"/>
              <a:t>So…….Do we always do it right?</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42</a:t>
            </a:fld>
            <a:endParaRPr lang="en-AU" dirty="0"/>
          </a:p>
        </p:txBody>
      </p:sp>
      <p:sp>
        <p:nvSpPr>
          <p:cNvPr id="4" name="Text Placeholder 3"/>
          <p:cNvSpPr>
            <a:spLocks noGrp="1"/>
          </p:cNvSpPr>
          <p:nvPr>
            <p:ph type="body" sz="quarter" idx="17"/>
          </p:nvPr>
        </p:nvSpPr>
        <p:spPr>
          <a:xfrm>
            <a:off x="974925" y="1110000"/>
            <a:ext cx="8492400" cy="4143600"/>
          </a:xfrm>
        </p:spPr>
        <p:txBody>
          <a:bodyPr/>
          <a:lstStyle/>
          <a:p>
            <a:r>
              <a:rPr lang="en-GB" sz="3200" dirty="0"/>
              <a:t>Three Cases from </a:t>
            </a:r>
            <a:r>
              <a:rPr lang="en-GB" sz="3200" strike="dblStrike" dirty="0"/>
              <a:t>our</a:t>
            </a:r>
            <a:r>
              <a:rPr lang="en-GB" sz="3200" dirty="0"/>
              <a:t> my history.</a:t>
            </a:r>
          </a:p>
          <a:p>
            <a:endParaRPr lang="en-GB" sz="2000" dirty="0"/>
          </a:p>
          <a:p>
            <a:r>
              <a:rPr lang="en-GB" sz="2000" dirty="0"/>
              <a:t>VIRSS, Visual and Infra Red Screening Smoke System.</a:t>
            </a:r>
          </a:p>
          <a:p>
            <a:pPr lvl="1"/>
            <a:r>
              <a:rPr lang="en-GB" sz="2000" dirty="0"/>
              <a:t>Or how to leap to production before development is complete.</a:t>
            </a:r>
          </a:p>
          <a:p>
            <a:pPr lvl="1"/>
            <a:r>
              <a:rPr lang="en-GB" sz="2000" dirty="0"/>
              <a:t>Programme went into qualification prematurely and failed completely.</a:t>
            </a:r>
          </a:p>
          <a:p>
            <a:pPr lvl="1"/>
            <a:endParaRPr lang="en-GB" sz="2000" dirty="0"/>
          </a:p>
          <a:p>
            <a:r>
              <a:rPr lang="en-GB" sz="2000" dirty="0"/>
              <a:t>Merlin</a:t>
            </a:r>
          </a:p>
          <a:p>
            <a:pPr lvl="1"/>
            <a:r>
              <a:rPr lang="en-GB" sz="2000" dirty="0"/>
              <a:t>Over sophisticated targeting system.</a:t>
            </a:r>
          </a:p>
          <a:p>
            <a:pPr lvl="1"/>
            <a:r>
              <a:rPr lang="en-GB" sz="2000" dirty="0"/>
              <a:t>Lack of understanding of material properties in a new environment.</a:t>
            </a:r>
          </a:p>
          <a:p>
            <a:pPr marL="201168" lvl="1" indent="0">
              <a:buNone/>
            </a:pPr>
            <a:endParaRPr lang="en-GB" sz="2000" dirty="0"/>
          </a:p>
          <a:p>
            <a:r>
              <a:rPr lang="en-GB" sz="2000" dirty="0"/>
              <a:t>105mm HE IM Shell</a:t>
            </a:r>
          </a:p>
          <a:p>
            <a:pPr lvl="1"/>
            <a:r>
              <a:rPr lang="en-GB" sz="2000" dirty="0"/>
              <a:t>Lack of understanding of material properties.</a:t>
            </a:r>
          </a:p>
          <a:p>
            <a:pPr lvl="1"/>
            <a:r>
              <a:rPr lang="en-GB" sz="2000" dirty="0"/>
              <a:t>Lack of understanding of the production process.</a:t>
            </a:r>
          </a:p>
          <a:p>
            <a:pPr lvl="1"/>
            <a:endParaRPr lang="en-GB" sz="2000" dirty="0"/>
          </a:p>
          <a:p>
            <a:pPr lvl="1"/>
            <a:endParaRPr lang="en-GB" sz="2000" dirty="0"/>
          </a:p>
        </p:txBody>
      </p:sp>
    </p:spTree>
    <p:extLst>
      <p:ext uri="{BB962C8B-B14F-4D97-AF65-F5344CB8AC3E}">
        <p14:creationId xmlns:p14="http://schemas.microsoft.com/office/powerpoint/2010/main" val="39442932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202" y="207847"/>
            <a:ext cx="10197997" cy="1000800"/>
          </a:xfrm>
        </p:spPr>
        <p:txBody>
          <a:bodyPr/>
          <a:lstStyle/>
          <a:p>
            <a:r>
              <a:rPr lang="en-GB" dirty="0"/>
              <a:t>Visual and Infra Red Screening Smoke</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43</a:t>
            </a:fld>
            <a:endParaRPr lang="en-AU"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4475" y="1110737"/>
            <a:ext cx="3518393" cy="2345023"/>
          </a:xfrm>
          <a:prstGeom prst="rect">
            <a:avLst/>
          </a:prstGeom>
        </p:spPr>
      </p:pic>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38445" t="39320" r="43459" b="40726"/>
          <a:stretch/>
        </p:blipFill>
        <p:spPr>
          <a:xfrm>
            <a:off x="4314573" y="1104900"/>
            <a:ext cx="3190769" cy="2345023"/>
          </a:xfrm>
          <a:prstGeom prst="rect">
            <a:avLst/>
          </a:prstGeom>
        </p:spPr>
      </p:pic>
      <p:sp>
        <p:nvSpPr>
          <p:cNvPr id="7" name="Oval 6"/>
          <p:cNvSpPr/>
          <p:nvPr/>
        </p:nvSpPr>
        <p:spPr>
          <a:xfrm>
            <a:off x="1880020" y="2065535"/>
            <a:ext cx="359867" cy="341595"/>
          </a:xfrm>
          <a:prstGeom prst="ellipse">
            <a:avLst/>
          </a:prstGeom>
          <a:noFill/>
          <a:ln w="28575">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a:solidFill>
                <a:srgbClr val="FFFF00"/>
              </a:solidFill>
            </a:endParaRPr>
          </a:p>
        </p:txBody>
      </p:sp>
      <p:cxnSp>
        <p:nvCxnSpPr>
          <p:cNvPr id="9" name="Straight Connector 8"/>
          <p:cNvCxnSpPr>
            <a:cxnSpLocks/>
            <a:stCxn id="7" idx="6"/>
          </p:cNvCxnSpPr>
          <p:nvPr/>
        </p:nvCxnSpPr>
        <p:spPr>
          <a:xfrm flipV="1">
            <a:off x="2239887" y="2236332"/>
            <a:ext cx="3198888" cy="1"/>
          </a:xfrm>
          <a:prstGeom prst="line">
            <a:avLst/>
          </a:prstGeom>
          <a:noFill/>
          <a:ln w="28575">
            <a:solidFill>
              <a:srgbClr val="FF0000"/>
            </a:solidFill>
          </a:ln>
        </p:spPr>
        <p:style>
          <a:lnRef idx="2">
            <a:schemeClr val="accent2"/>
          </a:lnRef>
          <a:fillRef idx="1">
            <a:schemeClr val="lt1"/>
          </a:fillRef>
          <a:effectRef idx="0">
            <a:schemeClr val="accent2"/>
          </a:effectRef>
          <a:fontRef idx="minor">
            <a:schemeClr val="dk1"/>
          </a:fontRef>
        </p:style>
      </p:cxn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1150" y="1104900"/>
            <a:ext cx="4367547" cy="1965396"/>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48990" y="3710718"/>
            <a:ext cx="2956352" cy="2150074"/>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46595" y="3703700"/>
            <a:ext cx="2691979" cy="2153583"/>
          </a:xfrm>
          <a:prstGeom prst="rect">
            <a:avLst/>
          </a:prstGeom>
        </p:spPr>
      </p:pic>
      <p:pic>
        <p:nvPicPr>
          <p:cNvPr id="14" name="Picture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05772" y="3506009"/>
            <a:ext cx="3942682" cy="2523316"/>
          </a:xfrm>
          <a:prstGeom prst="rect">
            <a:avLst/>
          </a:prstGeom>
        </p:spPr>
      </p:pic>
    </p:spTree>
    <p:extLst>
      <p:ext uri="{BB962C8B-B14F-4D97-AF65-F5344CB8AC3E}">
        <p14:creationId xmlns:p14="http://schemas.microsoft.com/office/powerpoint/2010/main" val="122385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VIRSS…the anatomy of a poor design!</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44</a:t>
            </a:fld>
            <a:endParaRPr lang="en-AU" dirty="0"/>
          </a:p>
        </p:txBody>
      </p:sp>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l="22425" t="16538" r="20890" b="8461"/>
          <a:stretch/>
        </p:blipFill>
        <p:spPr>
          <a:xfrm>
            <a:off x="7103404" y="1662777"/>
            <a:ext cx="3442639" cy="3036642"/>
          </a:xfrm>
          <a:prstGeom prst="rect">
            <a:avLst/>
          </a:prstGeom>
        </p:spPr>
      </p:pic>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l="40157" t="15362" r="32426" b="19013"/>
          <a:stretch/>
        </p:blipFill>
        <p:spPr>
          <a:xfrm>
            <a:off x="5502066" y="4417410"/>
            <a:ext cx="1456942" cy="2324908"/>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91801" y="1662777"/>
            <a:ext cx="3689476" cy="2951580"/>
          </a:xfrm>
          <a:prstGeom prst="rect">
            <a:avLst/>
          </a:prstGeom>
        </p:spPr>
      </p:pic>
      <p:sp>
        <p:nvSpPr>
          <p:cNvPr id="4" name="Right Arrow 3"/>
          <p:cNvSpPr/>
          <p:nvPr/>
        </p:nvSpPr>
        <p:spPr>
          <a:xfrm>
            <a:off x="5113361" y="2142280"/>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Right Arrow 19"/>
          <p:cNvSpPr/>
          <p:nvPr/>
        </p:nvSpPr>
        <p:spPr>
          <a:xfrm rot="12826596">
            <a:off x="3476750" y="4834109"/>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Right Arrow 20"/>
          <p:cNvSpPr/>
          <p:nvPr/>
        </p:nvSpPr>
        <p:spPr>
          <a:xfrm rot="8148468">
            <a:off x="6878826" y="4656711"/>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18435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0" grpId="0" animBg="1"/>
      <p:bldP spid="21"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3389869" y="878829"/>
            <a:ext cx="5804931" cy="5693866"/>
          </a:xfrm>
          <a:prstGeom prst="rect">
            <a:avLst/>
          </a:prstGeom>
          <a:solidFill>
            <a:schemeClr val="bg1"/>
          </a:solidFill>
        </p:spPr>
        <p:txBody>
          <a:bodyPr wrap="square">
            <a:spAutoFit/>
          </a:bodyPr>
          <a:lstStyle/>
          <a:p>
            <a:r>
              <a:rPr lang="en-GB" sz="1400" b="1" u="sng" dirty="0">
                <a:solidFill>
                  <a:schemeClr val="accent2"/>
                </a:solidFill>
              </a:rPr>
              <a:t>Composition.</a:t>
            </a:r>
          </a:p>
          <a:p>
            <a:pPr lvl="1"/>
            <a:r>
              <a:rPr lang="en-GB" sz="1400" dirty="0"/>
              <a:t>Degraded in hot / humid SET (Phosphine evolution)</a:t>
            </a:r>
          </a:p>
          <a:p>
            <a:r>
              <a:rPr lang="en-GB" sz="1400" b="1" u="sng" dirty="0">
                <a:solidFill>
                  <a:schemeClr val="accent2"/>
                </a:solidFill>
              </a:rPr>
              <a:t>Sub-munition</a:t>
            </a:r>
          </a:p>
          <a:p>
            <a:pPr lvl="1"/>
            <a:r>
              <a:rPr lang="en-GB" sz="1400" dirty="0"/>
              <a:t>Plastic “milkman’s hat” cap did not provide environmental seal</a:t>
            </a:r>
          </a:p>
          <a:p>
            <a:pPr lvl="1"/>
            <a:r>
              <a:rPr lang="en-GB" sz="1400" dirty="0"/>
              <a:t>Barrel not parallel</a:t>
            </a:r>
          </a:p>
          <a:p>
            <a:pPr lvl="1"/>
            <a:r>
              <a:rPr lang="en-GB" sz="1400" dirty="0"/>
              <a:t>Sub-munition body did not perform over the required temperature range </a:t>
            </a:r>
          </a:p>
          <a:p>
            <a:pPr lvl="1"/>
            <a:r>
              <a:rPr lang="en-GB" sz="1400" dirty="0"/>
              <a:t>Sub-munition body filling difficulties. Base overstressed</a:t>
            </a:r>
          </a:p>
          <a:p>
            <a:r>
              <a:rPr lang="en-GB" sz="1400" b="1" u="sng" dirty="0">
                <a:solidFill>
                  <a:schemeClr val="accent2"/>
                </a:solidFill>
              </a:rPr>
              <a:t>Munition</a:t>
            </a:r>
          </a:p>
          <a:p>
            <a:pPr lvl="1"/>
            <a:r>
              <a:rPr lang="en-GB" sz="1400" dirty="0"/>
              <a:t>Welded into unit frame by “</a:t>
            </a:r>
            <a:r>
              <a:rPr lang="en-GB" sz="1400" dirty="0" err="1"/>
              <a:t>Bovvie</a:t>
            </a:r>
            <a:r>
              <a:rPr lang="en-GB" sz="1400" dirty="0"/>
              <a:t> </a:t>
            </a:r>
            <a:r>
              <a:rPr lang="en-GB" sz="1400" dirty="0" err="1"/>
              <a:t>Sh</a:t>
            </a:r>
            <a:r>
              <a:rPr lang="en-GB" sz="1400" dirty="0"/>
              <a:t>*t”</a:t>
            </a:r>
          </a:p>
          <a:p>
            <a:pPr lvl="1"/>
            <a:r>
              <a:rPr lang="en-GB" sz="1400" dirty="0"/>
              <a:t>Untried ultrasonic welding used in assembly resulting in failure</a:t>
            </a:r>
          </a:p>
          <a:p>
            <a:pPr lvl="1"/>
            <a:r>
              <a:rPr lang="en-GB" sz="1400" dirty="0"/>
              <a:t>Unreliable electrical contact (Interface of unit frame and munition.)</a:t>
            </a:r>
          </a:p>
          <a:p>
            <a:pPr lvl="1"/>
            <a:r>
              <a:rPr lang="en-GB" sz="1400" dirty="0"/>
              <a:t>Unreliable sealing at barrel base</a:t>
            </a:r>
          </a:p>
          <a:p>
            <a:r>
              <a:rPr lang="en-GB" sz="1400" b="1" u="sng" dirty="0">
                <a:solidFill>
                  <a:schemeClr val="accent2"/>
                </a:solidFill>
              </a:rPr>
              <a:t>Firing Circuit</a:t>
            </a:r>
          </a:p>
          <a:p>
            <a:pPr lvl="1"/>
            <a:r>
              <a:rPr lang="en-GB" sz="1400" dirty="0"/>
              <a:t>Fired on a negative going pulse, Shudder and recoil led to failure</a:t>
            </a:r>
          </a:p>
          <a:p>
            <a:pPr lvl="1"/>
            <a:r>
              <a:rPr lang="en-GB" sz="1400" dirty="0"/>
              <a:t>Integration with vehicle more complex than previous design</a:t>
            </a:r>
          </a:p>
          <a:p>
            <a:pPr lvl="1"/>
            <a:r>
              <a:rPr lang="en-GB" sz="1400" dirty="0"/>
              <a:t>Gun shock not considered</a:t>
            </a:r>
          </a:p>
          <a:p>
            <a:r>
              <a:rPr lang="en-GB" sz="1400" b="1" u="sng" dirty="0">
                <a:solidFill>
                  <a:schemeClr val="accent2"/>
                </a:solidFill>
              </a:rPr>
              <a:t>Manufacture</a:t>
            </a:r>
          </a:p>
          <a:p>
            <a:pPr lvl="1"/>
            <a:r>
              <a:rPr lang="en-GB" sz="1400" dirty="0"/>
              <a:t>No productionised filling facility developed</a:t>
            </a:r>
          </a:p>
          <a:p>
            <a:pPr lvl="1"/>
            <a:r>
              <a:rPr lang="en-GB" sz="1400" dirty="0"/>
              <a:t>Production of main composition batches too small</a:t>
            </a:r>
          </a:p>
          <a:p>
            <a:pPr lvl="1"/>
            <a:r>
              <a:rPr lang="en-GB" sz="1400" dirty="0"/>
              <a:t>Final assembly of munition not considered</a:t>
            </a:r>
          </a:p>
          <a:p>
            <a:r>
              <a:rPr lang="en-GB" sz="1400" b="1" u="sng" dirty="0">
                <a:solidFill>
                  <a:schemeClr val="accent2"/>
                </a:solidFill>
              </a:rPr>
              <a:t>System integration</a:t>
            </a:r>
          </a:p>
          <a:p>
            <a:pPr lvl="1"/>
            <a:r>
              <a:rPr lang="en-GB" sz="1400" dirty="0"/>
              <a:t>Re-load not considered</a:t>
            </a:r>
          </a:p>
          <a:p>
            <a:pPr lvl="1"/>
            <a:r>
              <a:rPr lang="en-GB" sz="1400" dirty="0"/>
              <a:t>Stowage on vehicle inadequate</a:t>
            </a:r>
            <a:endParaRPr lang="en-GB" sz="1100" dirty="0"/>
          </a:p>
        </p:txBody>
      </p:sp>
      <p:sp>
        <p:nvSpPr>
          <p:cNvPr id="2" name="Title 1"/>
          <p:cNvSpPr>
            <a:spLocks noGrp="1"/>
          </p:cNvSpPr>
          <p:nvPr>
            <p:ph type="title"/>
          </p:nvPr>
        </p:nvSpPr>
        <p:spPr>
          <a:xfrm>
            <a:off x="564541" y="258301"/>
            <a:ext cx="10139902" cy="1000800"/>
          </a:xfrm>
        </p:spPr>
        <p:txBody>
          <a:bodyPr/>
          <a:lstStyle/>
          <a:p>
            <a:r>
              <a:rPr lang="en-GB" dirty="0"/>
              <a:t>VIRSS…the anatomy of a poor design!</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45</a:t>
            </a:fld>
            <a:endParaRPr lang="en-AU"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18904" t="7729" r="13012" b="10703"/>
          <a:stretch/>
        </p:blipFill>
        <p:spPr>
          <a:xfrm>
            <a:off x="9368790" y="-2474907"/>
            <a:ext cx="2598420" cy="2075372"/>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48897" y="3937230"/>
            <a:ext cx="2761060" cy="1840707"/>
          </a:xfrm>
          <a:prstGeom prst="rect">
            <a:avLst/>
          </a:prstGeom>
        </p:spPr>
      </p:pic>
      <p:pic>
        <p:nvPicPr>
          <p:cNvPr id="12" name="Picture 11"/>
          <p:cNvPicPr>
            <a:picLocks noChangeAspect="1"/>
          </p:cNvPicPr>
          <p:nvPr/>
        </p:nvPicPr>
        <p:blipFill rotWithShape="1">
          <a:blip r:embed="rId4" cstate="print">
            <a:extLst>
              <a:ext uri="{28A0092B-C50C-407E-A947-70E740481C1C}">
                <a14:useLocalDpi xmlns:a14="http://schemas.microsoft.com/office/drawing/2010/main" val="0"/>
              </a:ext>
            </a:extLst>
          </a:blip>
          <a:srcRect l="18136" t="15627" r="12364" b="8296"/>
          <a:stretch/>
        </p:blipFill>
        <p:spPr>
          <a:xfrm rot="5400000">
            <a:off x="1016288" y="2761586"/>
            <a:ext cx="2670872" cy="1949064"/>
          </a:xfrm>
          <a:prstGeom prst="rect">
            <a:avLst/>
          </a:prstGeom>
        </p:spPr>
      </p:pic>
      <p:pic>
        <p:nvPicPr>
          <p:cNvPr id="15" name="Picture 14"/>
          <p:cNvPicPr>
            <a:picLocks noChangeAspect="1"/>
          </p:cNvPicPr>
          <p:nvPr/>
        </p:nvPicPr>
        <p:blipFill rotWithShape="1">
          <a:blip r:embed="rId5" cstate="print">
            <a:extLst>
              <a:ext uri="{28A0092B-C50C-407E-A947-70E740481C1C}">
                <a14:useLocalDpi xmlns:a14="http://schemas.microsoft.com/office/drawing/2010/main" val="0"/>
              </a:ext>
            </a:extLst>
          </a:blip>
          <a:srcRect l="37067" t="22949" r="31564" b="28215"/>
          <a:stretch/>
        </p:blipFill>
        <p:spPr>
          <a:xfrm>
            <a:off x="-5455039" y="728160"/>
            <a:ext cx="2097690" cy="2033427"/>
          </a:xfrm>
          <a:prstGeom prst="rect">
            <a:avLst/>
          </a:prstGeom>
        </p:spPr>
      </p:pic>
      <p:pic>
        <p:nvPicPr>
          <p:cNvPr id="16" name="Picture 15"/>
          <p:cNvPicPr>
            <a:picLocks noChangeAspect="1"/>
          </p:cNvPicPr>
          <p:nvPr/>
        </p:nvPicPr>
        <p:blipFill rotWithShape="1">
          <a:blip r:embed="rId6" cstate="print">
            <a:extLst>
              <a:ext uri="{28A0092B-C50C-407E-A947-70E740481C1C}">
                <a14:useLocalDpi xmlns:a14="http://schemas.microsoft.com/office/drawing/2010/main" val="0"/>
              </a:ext>
            </a:extLst>
          </a:blip>
          <a:srcRect l="40157" t="15362" r="32426" b="19013"/>
          <a:stretch/>
        </p:blipFill>
        <p:spPr>
          <a:xfrm>
            <a:off x="10197271" y="957032"/>
            <a:ext cx="1741560" cy="2779086"/>
          </a:xfrm>
          <a:prstGeom prst="rect">
            <a:avLst/>
          </a:prstGeom>
        </p:spPr>
      </p:pic>
      <p:pic>
        <p:nvPicPr>
          <p:cNvPr id="17" name="Picture 16"/>
          <p:cNvPicPr>
            <a:picLocks noChangeAspect="1"/>
          </p:cNvPicPr>
          <p:nvPr/>
        </p:nvPicPr>
        <p:blipFill rotWithShape="1">
          <a:blip r:embed="rId7" cstate="print">
            <a:extLst>
              <a:ext uri="{28A0092B-C50C-407E-A947-70E740481C1C}">
                <a14:useLocalDpi xmlns:a14="http://schemas.microsoft.com/office/drawing/2010/main" val="0"/>
              </a:ext>
            </a:extLst>
          </a:blip>
          <a:srcRect l="28269" t="17210" r="25406" b="11315"/>
          <a:stretch/>
        </p:blipFill>
        <p:spPr>
          <a:xfrm>
            <a:off x="542510" y="1076844"/>
            <a:ext cx="2012635" cy="2070227"/>
          </a:xfrm>
          <a:prstGeom prst="rect">
            <a:avLst/>
          </a:prstGeom>
        </p:spPr>
      </p:pic>
      <p:pic>
        <p:nvPicPr>
          <p:cNvPr id="18" name="Picture 17"/>
          <p:cNvPicPr>
            <a:picLocks noChangeAspect="1"/>
          </p:cNvPicPr>
          <p:nvPr/>
        </p:nvPicPr>
        <p:blipFill rotWithShape="1">
          <a:blip r:embed="rId8" cstate="print">
            <a:extLst>
              <a:ext uri="{28A0092B-C50C-407E-A947-70E740481C1C}">
                <a14:useLocalDpi xmlns:a14="http://schemas.microsoft.com/office/drawing/2010/main" val="0"/>
              </a:ext>
            </a:extLst>
          </a:blip>
          <a:srcRect l="16583" r="12083" b="7414"/>
          <a:stretch/>
        </p:blipFill>
        <p:spPr>
          <a:xfrm>
            <a:off x="9049107" y="4099186"/>
            <a:ext cx="2296327" cy="1986997"/>
          </a:xfrm>
          <a:prstGeom prst="rect">
            <a:avLst/>
          </a:prstGeom>
        </p:spPr>
      </p:pic>
    </p:spTree>
    <p:extLst>
      <p:ext uri="{BB962C8B-B14F-4D97-AF65-F5344CB8AC3E}">
        <p14:creationId xmlns:p14="http://schemas.microsoft.com/office/powerpoint/2010/main" val="786720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xit" presetSubtype="0" fill="hold" nodeType="clickEffect">
                                  <p:stCondLst>
                                    <p:cond delay="0"/>
                                  </p:stCondLst>
                                  <p:childTnLst>
                                    <p:animEffect transition="out" filter="fade">
                                      <p:cBhvr>
                                        <p:cTn id="12" dur="500"/>
                                        <p:tgtEl>
                                          <p:spTgt spid="16"/>
                                        </p:tgtEl>
                                      </p:cBhvr>
                                    </p:animEffect>
                                    <p:set>
                                      <p:cBhvr>
                                        <p:cTn id="13" dur="1" fill="hold">
                                          <p:stCondLst>
                                            <p:cond delay="499"/>
                                          </p:stCondLst>
                                        </p:cTn>
                                        <p:tgtEl>
                                          <p:spTgt spid="16"/>
                                        </p:tgtEl>
                                        <p:attrNameLst>
                                          <p:attrName>style.visibility</p:attrName>
                                        </p:attrNameLst>
                                      </p:cBhvr>
                                      <p:to>
                                        <p:strVal val="hidden"/>
                                      </p:to>
                                    </p:set>
                                  </p:childTnLst>
                                </p:cTn>
                              </p:par>
                              <p:par>
                                <p:cTn id="14" presetID="10" presetClass="exit" presetSubtype="0" fill="hold" nodeType="withEffect">
                                  <p:stCondLst>
                                    <p:cond delay="0"/>
                                  </p:stCondLst>
                                  <p:childTnLst>
                                    <p:animEffect transition="out" filter="fade">
                                      <p:cBhvr>
                                        <p:cTn id="15" dur="500"/>
                                        <p:tgtEl>
                                          <p:spTgt spid="17"/>
                                        </p:tgtEl>
                                      </p:cBhvr>
                                    </p:animEffect>
                                    <p:set>
                                      <p:cBhvr>
                                        <p:cTn id="16" dur="1" fill="hold">
                                          <p:stCondLst>
                                            <p:cond delay="499"/>
                                          </p:stCondLst>
                                        </p:cTn>
                                        <p:tgtEl>
                                          <p:spTgt spid="1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nodeType="clickEffect">
                                  <p:stCondLst>
                                    <p:cond delay="0"/>
                                  </p:stCondLst>
                                  <p:childTnLst>
                                    <p:animEffect transition="out" filter="fade">
                                      <p:cBhvr>
                                        <p:cTn id="28" dur="500"/>
                                        <p:tgtEl>
                                          <p:spTgt spid="12"/>
                                        </p:tgtEl>
                                      </p:cBhvr>
                                    </p:animEffect>
                                    <p:set>
                                      <p:cBhvr>
                                        <p:cTn id="29" dur="1" fill="hold">
                                          <p:stCondLst>
                                            <p:cond delay="499"/>
                                          </p:stCondLst>
                                        </p:cTn>
                                        <p:tgtEl>
                                          <p:spTgt spid="12"/>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8"/>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0" presetClass="exit" presetSubtype="0" fill="hold" nodeType="clickEffect">
                                  <p:stCondLst>
                                    <p:cond delay="0"/>
                                  </p:stCondLst>
                                  <p:childTnLst>
                                    <p:animEffect transition="out" filter="fade">
                                      <p:cBhvr>
                                        <p:cTn id="37" dur="500"/>
                                        <p:tgtEl>
                                          <p:spTgt spid="18"/>
                                        </p:tgtEl>
                                      </p:cBhvr>
                                    </p:animEffect>
                                    <p:set>
                                      <p:cBhvr>
                                        <p:cTn id="38" dur="1" fill="hold">
                                          <p:stCondLst>
                                            <p:cond delay="499"/>
                                          </p:stCondLst>
                                        </p:cTn>
                                        <p:tgtEl>
                                          <p:spTgt spid="18"/>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nodeType="clickEffect">
                                  <p:stCondLst>
                                    <p:cond delay="0"/>
                                  </p:stCondLst>
                                  <p:childTnLst>
                                    <p:animEffect transition="out" filter="fade">
                                      <p:cBhvr>
                                        <p:cTn id="42" dur="500"/>
                                        <p:tgtEl>
                                          <p:spTgt spid="8"/>
                                        </p:tgtEl>
                                      </p:cBhvr>
                                    </p:animEffect>
                                    <p:set>
                                      <p:cBhvr>
                                        <p:cTn id="43"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245" y="109200"/>
            <a:ext cx="11323200" cy="1000800"/>
          </a:xfrm>
        </p:spPr>
        <p:txBody>
          <a:bodyPr/>
          <a:lstStyle/>
          <a:p>
            <a:r>
              <a:rPr lang="en-GB" dirty="0"/>
              <a:t>VIRSS</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46</a:t>
            </a:fld>
            <a:endParaRPr lang="en-AU" dirty="0"/>
          </a:p>
        </p:txBody>
      </p:sp>
      <p:sp>
        <p:nvSpPr>
          <p:cNvPr id="4" name="Text Placeholder 3"/>
          <p:cNvSpPr>
            <a:spLocks noGrp="1"/>
          </p:cNvSpPr>
          <p:nvPr>
            <p:ph type="body" sz="quarter" idx="17"/>
          </p:nvPr>
        </p:nvSpPr>
        <p:spPr>
          <a:xfrm>
            <a:off x="1711425" y="771526"/>
            <a:ext cx="8769150" cy="5476874"/>
          </a:xfrm>
        </p:spPr>
        <p:txBody>
          <a:bodyPr/>
          <a:lstStyle/>
          <a:p>
            <a:r>
              <a:rPr lang="en-GB" sz="1400" b="1" u="sng" dirty="0">
                <a:solidFill>
                  <a:schemeClr val="accent2"/>
                </a:solidFill>
              </a:rPr>
              <a:t>Composition.</a:t>
            </a:r>
          </a:p>
          <a:p>
            <a:pPr lvl="1"/>
            <a:r>
              <a:rPr lang="en-GB" sz="1400" dirty="0"/>
              <a:t>Degraded in hot / humid SET (Phosphine evolution)</a:t>
            </a:r>
          </a:p>
          <a:p>
            <a:r>
              <a:rPr lang="en-GB" sz="1400" b="1" u="sng" dirty="0">
                <a:solidFill>
                  <a:schemeClr val="accent2"/>
                </a:solidFill>
              </a:rPr>
              <a:t>Sub-munition</a:t>
            </a:r>
          </a:p>
          <a:p>
            <a:pPr lvl="1"/>
            <a:r>
              <a:rPr lang="en-GB" sz="1400" dirty="0"/>
              <a:t>Plastic “milkman’s hat” cap did not provide environmental seal</a:t>
            </a:r>
          </a:p>
          <a:p>
            <a:pPr lvl="1"/>
            <a:r>
              <a:rPr lang="en-GB" sz="1400" dirty="0"/>
              <a:t>Barrel not parallel</a:t>
            </a:r>
          </a:p>
          <a:p>
            <a:pPr lvl="1"/>
            <a:r>
              <a:rPr lang="en-GB" sz="1400" dirty="0"/>
              <a:t>Sub-munition body did not perform over the required temperature range </a:t>
            </a:r>
          </a:p>
          <a:p>
            <a:pPr lvl="1"/>
            <a:r>
              <a:rPr lang="en-GB" sz="1400" dirty="0"/>
              <a:t>Sub-munition body filling difficulties. Base overstressed</a:t>
            </a:r>
          </a:p>
          <a:p>
            <a:r>
              <a:rPr lang="en-GB" sz="1400" b="1" u="sng" dirty="0">
                <a:solidFill>
                  <a:schemeClr val="accent2"/>
                </a:solidFill>
              </a:rPr>
              <a:t>Munition</a:t>
            </a:r>
          </a:p>
          <a:p>
            <a:pPr lvl="1"/>
            <a:r>
              <a:rPr lang="en-GB" sz="1400" dirty="0"/>
              <a:t>Welded into unit frame by “Bovvie Sh*t”</a:t>
            </a:r>
          </a:p>
          <a:p>
            <a:pPr lvl="1"/>
            <a:r>
              <a:rPr lang="en-GB" sz="1400" dirty="0"/>
              <a:t>Untried ultrasonic welding used in assembly resulting in failure</a:t>
            </a:r>
          </a:p>
          <a:p>
            <a:pPr lvl="1"/>
            <a:r>
              <a:rPr lang="en-GB" sz="1400" dirty="0"/>
              <a:t>Unreliable electrical contact (Interface of unit frame and munition.)</a:t>
            </a:r>
          </a:p>
          <a:p>
            <a:pPr lvl="1"/>
            <a:r>
              <a:rPr lang="en-GB" sz="1400" dirty="0"/>
              <a:t>Unreliable sealing at barrel base</a:t>
            </a:r>
          </a:p>
          <a:p>
            <a:r>
              <a:rPr lang="en-GB" sz="1400" b="1" u="sng" dirty="0">
                <a:solidFill>
                  <a:schemeClr val="accent2"/>
                </a:solidFill>
              </a:rPr>
              <a:t>Firing Circuit</a:t>
            </a:r>
          </a:p>
          <a:p>
            <a:pPr lvl="1"/>
            <a:r>
              <a:rPr lang="en-GB" sz="1400" dirty="0"/>
              <a:t>Fired on a negative going pulse, Shudder and recoil led to failure</a:t>
            </a:r>
          </a:p>
          <a:p>
            <a:pPr lvl="1"/>
            <a:r>
              <a:rPr lang="en-GB" sz="1400" dirty="0"/>
              <a:t>Integration with vehicle more complex than previous design</a:t>
            </a:r>
          </a:p>
          <a:p>
            <a:pPr lvl="1"/>
            <a:r>
              <a:rPr lang="en-GB" sz="1400" dirty="0"/>
              <a:t>Gun shock not considered</a:t>
            </a:r>
          </a:p>
          <a:p>
            <a:r>
              <a:rPr lang="en-GB" sz="1400" b="1" u="sng" dirty="0">
                <a:solidFill>
                  <a:schemeClr val="accent2"/>
                </a:solidFill>
              </a:rPr>
              <a:t>Manufacture</a:t>
            </a:r>
          </a:p>
          <a:p>
            <a:pPr lvl="1"/>
            <a:r>
              <a:rPr lang="en-GB" sz="1400" dirty="0"/>
              <a:t>No productionised filling facility developed</a:t>
            </a:r>
          </a:p>
          <a:p>
            <a:pPr lvl="1"/>
            <a:r>
              <a:rPr lang="en-GB" sz="1400" dirty="0"/>
              <a:t>Production of main composition batches too small</a:t>
            </a:r>
          </a:p>
          <a:p>
            <a:pPr lvl="1"/>
            <a:r>
              <a:rPr lang="en-GB" sz="1400" dirty="0"/>
              <a:t>Final assembly of munition not considered</a:t>
            </a:r>
          </a:p>
          <a:p>
            <a:r>
              <a:rPr lang="en-GB" sz="1400" b="1" u="sng" dirty="0">
                <a:solidFill>
                  <a:schemeClr val="accent2"/>
                </a:solidFill>
              </a:rPr>
              <a:t>System integration</a:t>
            </a:r>
          </a:p>
          <a:p>
            <a:pPr lvl="1"/>
            <a:r>
              <a:rPr lang="en-GB" sz="1400" dirty="0"/>
              <a:t>Re-load not considered</a:t>
            </a:r>
          </a:p>
          <a:p>
            <a:pPr lvl="1"/>
            <a:r>
              <a:rPr lang="en-GB" sz="1400" dirty="0"/>
              <a:t>Stowage on vehicle inadequate</a:t>
            </a:r>
          </a:p>
          <a:p>
            <a:pPr lvl="1"/>
            <a:endParaRPr lang="en-GB" sz="1200" dirty="0"/>
          </a:p>
          <a:p>
            <a:pPr lvl="1"/>
            <a:endParaRPr lang="en-GB" sz="1100" b="1" u="sng" dirty="0">
              <a:solidFill>
                <a:schemeClr val="accent2"/>
              </a:solidFill>
            </a:endParaRPr>
          </a:p>
          <a:p>
            <a:pPr lvl="1"/>
            <a:endParaRPr lang="en-GB" sz="1200" dirty="0"/>
          </a:p>
          <a:p>
            <a:pPr lvl="1"/>
            <a:endParaRPr lang="en-GB" sz="1200" dirty="0"/>
          </a:p>
          <a:p>
            <a:endParaRPr lang="en-GB" dirty="0"/>
          </a:p>
          <a:p>
            <a:pPr lvl="1"/>
            <a:endParaRPr lang="en-GB" dirty="0"/>
          </a:p>
          <a:p>
            <a:pPr marL="536542" lvl="1" indent="0">
              <a:buNone/>
            </a:pPr>
            <a:endParaRPr lang="en-GB" dirty="0"/>
          </a:p>
          <a:p>
            <a:pPr lvl="1"/>
            <a:endParaRPr lang="en-GB" dirty="0"/>
          </a:p>
          <a:p>
            <a:pPr marL="536542" lvl="1" indent="0">
              <a:buNone/>
            </a:pPr>
            <a:endParaRPr lang="en-GB" dirty="0"/>
          </a:p>
          <a:p>
            <a:pPr lvl="1"/>
            <a:endParaRPr lang="en-GB" dirty="0"/>
          </a:p>
        </p:txBody>
      </p:sp>
      <p:sp>
        <p:nvSpPr>
          <p:cNvPr id="5" name="Rectangular Callout 4"/>
          <p:cNvSpPr/>
          <p:nvPr/>
        </p:nvSpPr>
        <p:spPr>
          <a:xfrm>
            <a:off x="8662171" y="1986285"/>
            <a:ext cx="2634018" cy="2715905"/>
          </a:xfrm>
          <a:prstGeom prst="wedgeRectCallout">
            <a:avLst>
              <a:gd name="adj1" fmla="val -77828"/>
              <a:gd name="adj2" fmla="val 1956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We will return to this list at the end of the course and highlight where the toolkit we are going to go use this week would have helped</a:t>
            </a:r>
          </a:p>
        </p:txBody>
      </p:sp>
    </p:spTree>
    <p:extLst>
      <p:ext uri="{BB962C8B-B14F-4D97-AF65-F5344CB8AC3E}">
        <p14:creationId xmlns:p14="http://schemas.microsoft.com/office/powerpoint/2010/main" val="3978019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2" end="1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13" end="1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14" end="1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15" end="15"/>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16" end="1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17" end="17"/>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4">
                                            <p:txEl>
                                              <p:pRg st="18" end="18"/>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4">
                                            <p:txEl>
                                              <p:pRg st="19" end="19"/>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
                                            <p:txEl>
                                              <p:pRg st="20" end="20"/>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4">
                                            <p:txEl>
                                              <p:pRg st="21" end="21"/>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4">
                                            <p:txEl>
                                              <p:pRg st="22" end="22"/>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 Have A Dream!</a:t>
            </a:r>
          </a:p>
        </p:txBody>
      </p:sp>
      <p:sp>
        <p:nvSpPr>
          <p:cNvPr id="2" name="Slide Number Placeholder 1"/>
          <p:cNvSpPr>
            <a:spLocks noGrp="1"/>
          </p:cNvSpPr>
          <p:nvPr>
            <p:ph type="sldNum" sz="quarter" idx="12"/>
          </p:nvPr>
        </p:nvSpPr>
        <p:spPr/>
        <p:txBody>
          <a:bodyPr/>
          <a:lstStyle/>
          <a:p>
            <a:fld id="{455123DE-DF0A-45CF-9929-81DBBDC71DC7}" type="slidenum">
              <a:rPr lang="en-AU" smtClean="0"/>
              <a:pPr/>
              <a:t>47</a:t>
            </a:fld>
            <a:endParaRPr lang="en-AU" dirty="0"/>
          </a:p>
        </p:txBody>
      </p:sp>
      <p:sp>
        <p:nvSpPr>
          <p:cNvPr id="6" name="Text Placeholder 5"/>
          <p:cNvSpPr>
            <a:spLocks noGrp="1"/>
          </p:cNvSpPr>
          <p:nvPr>
            <p:ph type="body" sz="quarter" idx="17"/>
          </p:nvPr>
        </p:nvSpPr>
        <p:spPr/>
        <p:txBody>
          <a:bodyPr/>
          <a:lstStyle/>
          <a:p>
            <a:r>
              <a:rPr lang="en-GB" sz="2400" dirty="0"/>
              <a:t>But I need a way of thinking and a tool kit to help me achieve it!</a:t>
            </a:r>
          </a:p>
        </p:txBody>
      </p:sp>
      <p:pic>
        <p:nvPicPr>
          <p:cNvPr id="7171" name="Picture 3" descr="C:\Users\rogd0088\AppData\Local\Microsoft\Windows\Temporary Internet Files\Content.IE5\4GIU4RE0\rodin-the-thinke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11600" y="2819400"/>
            <a:ext cx="42164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877978"/>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3.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B0D246D-1588-49A9-88CC-733A38172B44}">
  <ds:schemaRefs>
    <ds:schemaRef ds:uri="http://schemas.microsoft.com/office/2006/metadata/properties"/>
    <ds:schemaRef ds:uri="http://schemas.microsoft.com/office/2006/documentManagement/types"/>
    <ds:schemaRef ds:uri="http://purl.org/dc/dcmitype/"/>
    <ds:schemaRef ds:uri="http://purl.org/dc/terms/"/>
    <ds:schemaRef ds:uri="8a2029ed-730a-44d5-94c2-781d0bb2e3b4"/>
    <ds:schemaRef ds:uri="http://schemas.openxmlformats.org/package/2006/metadata/core-properties"/>
    <ds:schemaRef ds:uri="9b835041-f11c-46d9-b65c-563c4d284e57"/>
    <ds:schemaRef ds:uri="http://schemas.microsoft.com/sharepoint/v3"/>
    <ds:schemaRef ds:uri="http://purl.org/dc/elements/1.1/"/>
    <ds:schemaRef ds:uri="http://schemas.microsoft.com/office/infopath/2007/PartnerControls"/>
    <ds:schemaRef ds:uri="af24cdca-422d-4805-aa71-788db932b2ab"/>
    <ds:schemaRef ds:uri="http://www.w3.org/XML/1998/namespace"/>
  </ds:schemaRefs>
</ds:datastoreItem>
</file>

<file path=customXml/itemProps2.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3.xml><?xml version="1.0" encoding="utf-8"?>
<ds:datastoreItem xmlns:ds="http://schemas.openxmlformats.org/officeDocument/2006/customXml" ds:itemID="{944F678B-4C81-44CD-B489-083AFC59D7D3}">
  <ds:schemaRefs>
    <ds:schemaRef ds:uri="http://schemas.microsoft.com/sharepoint/events"/>
  </ds:schemaRefs>
</ds:datastoreItem>
</file>

<file path=customXml/itemProps4.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161</TotalTime>
  <Words>3691</Words>
  <Application>Microsoft Office PowerPoint</Application>
  <PresentationFormat>Widescreen</PresentationFormat>
  <Paragraphs>598</Paragraphs>
  <Slides>47</Slides>
  <Notes>8</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47</vt:i4>
      </vt:variant>
    </vt:vector>
  </HeadingPairs>
  <TitlesOfParts>
    <vt:vector size="63" baseType="lpstr">
      <vt:lpstr>ＭＳ Ｐゴシック</vt:lpstr>
      <vt:lpstr>ZapfDingbats BT</vt:lpstr>
      <vt:lpstr>Arial</vt:lpstr>
      <vt:lpstr>Arial Black</vt:lpstr>
      <vt:lpstr>Calibri</vt:lpstr>
      <vt:lpstr>Calibri Light</vt:lpstr>
      <vt:lpstr>Comic Sans MS</vt:lpstr>
      <vt:lpstr>Rockwell</vt:lpstr>
      <vt:lpstr>Rockwell Condensed</vt:lpstr>
      <vt:lpstr>Symbol</vt:lpstr>
      <vt:lpstr>Tahoma</vt:lpstr>
      <vt:lpstr>Times New Roman</vt:lpstr>
      <vt:lpstr>Wingdings</vt:lpstr>
      <vt:lpstr>Wingdings 3</vt:lpstr>
      <vt:lpstr>Custom Design</vt:lpstr>
      <vt:lpstr>Wood Type</vt:lpstr>
      <vt:lpstr>Systems Engineering.  An Introduction.</vt:lpstr>
      <vt:lpstr>Welcome to the Module. ACDA 4005.</vt:lpstr>
      <vt:lpstr>  Aims and Learning Outcomes / Indicative content</vt:lpstr>
      <vt:lpstr>   Indicative Content</vt:lpstr>
      <vt:lpstr>Or – Why are you here?</vt:lpstr>
      <vt:lpstr>PowerPoint Presentation</vt:lpstr>
      <vt:lpstr>The Approach</vt:lpstr>
      <vt:lpstr>The Logic (Module Integration, Where this fits)</vt:lpstr>
      <vt:lpstr>The Logic (Module Integration.)</vt:lpstr>
      <vt:lpstr>Reading List!</vt:lpstr>
      <vt:lpstr>You Will Be Tested …… But not like this</vt:lpstr>
      <vt:lpstr>You Will Be Tested …… But not like this</vt:lpstr>
      <vt:lpstr>You Will Be Tested …… But not like this</vt:lpstr>
      <vt:lpstr>You Will Be Tested …… like this</vt:lpstr>
      <vt:lpstr>Systems engineering Level 4   Systems Thinking? Why Bother!! </vt:lpstr>
      <vt:lpstr>Why Bother with Systems Thinking?</vt:lpstr>
      <vt:lpstr>Systems Engineering MSc, Day one, Slide one.</vt:lpstr>
      <vt:lpstr>What Makes You Think?</vt:lpstr>
      <vt:lpstr>Design failures (1)</vt:lpstr>
      <vt:lpstr>Design Failures 2</vt:lpstr>
      <vt:lpstr>Could these issues have been prevented?</vt:lpstr>
      <vt:lpstr>A fool with a tool is still a fool!</vt:lpstr>
      <vt:lpstr>The Systems Thinker</vt:lpstr>
      <vt:lpstr>My Views?</vt:lpstr>
      <vt:lpstr>Or……………</vt:lpstr>
      <vt:lpstr>Systems Engineering Attributes</vt:lpstr>
      <vt:lpstr>What will the exercises involve?</vt:lpstr>
      <vt:lpstr>It’s the law!</vt:lpstr>
      <vt:lpstr>A process picture from the SE perspective?</vt:lpstr>
      <vt:lpstr>In Simple Terms – The Design Process is about:</vt:lpstr>
      <vt:lpstr>THE ENGINEERING LIFECYCLE, DESIGN REVIEWS AND MATURITY</vt:lpstr>
      <vt:lpstr>THE ENGINEERING LIFECYCLE AND ENGINEERING PLANNING</vt:lpstr>
      <vt:lpstr>The BAE Systems Project Lifecycle</vt:lpstr>
      <vt:lpstr>Typical Engineering Activities by Phase</vt:lpstr>
      <vt:lpstr>The Project Lifecycle</vt:lpstr>
      <vt:lpstr>THE ENGINEERING LIFECYCLE AND COMMON ENGINEERING DEVELOPMENT PROCESSES</vt:lpstr>
      <vt:lpstr>We put our effort in the Wrong place</vt:lpstr>
      <vt:lpstr>The Mind Set in Practice</vt:lpstr>
      <vt:lpstr>The Mind Set in Practice</vt:lpstr>
      <vt:lpstr>Lifecycle management</vt:lpstr>
      <vt:lpstr>What We Are Trying to Avoid</vt:lpstr>
      <vt:lpstr>So…….Do we always do it right?</vt:lpstr>
      <vt:lpstr>Visual and Infra Red Screening Smoke</vt:lpstr>
      <vt:lpstr>VIRSS…the anatomy of a poor design!</vt:lpstr>
      <vt:lpstr>VIRSS…the anatomy of a poor design!</vt:lpstr>
      <vt:lpstr>VIRSS</vt:lpstr>
      <vt:lpstr>I Have A Dream!</vt:lpstr>
    </vt:vector>
  </TitlesOfParts>
  <Manager/>
  <Company>Burge Hughes Walsh for BAE Systems</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Why Bother</dc:title>
  <dc:subject>Systems Engineering - DfM</dc:subject>
  <dc:creator>Dave Holey &amp; Stuart Burge</dc:creator>
  <cp:keywords/>
  <dc:description/>
  <cp:lastModifiedBy>David Holley</cp:lastModifiedBy>
  <cp:revision>223</cp:revision>
  <cp:lastPrinted>2015-10-26T13:29:20Z</cp:lastPrinted>
  <dcterms:created xsi:type="dcterms:W3CDTF">2015-12-17T18:47:57Z</dcterms:created>
  <dcterms:modified xsi:type="dcterms:W3CDTF">2024-09-25T07:45:20Z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