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9979" autoAdjust="0"/>
    <p:restoredTop sz="76727" autoAdjust="0"/>
  </p:normalViewPr>
  <p:slideViewPr>
    <p:cSldViewPr snapToGrid="0">
      <p:cViewPr>
        <p:scale>
          <a:sx n="81" d="100"/>
          <a:sy n="81" d="100"/>
        </p:scale>
        <p:origin x="-96" y="28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2F6900-52B4-4877-9AD9-E603FB02912A}" type="datetimeFigureOut">
              <a:rPr lang="en-IN" smtClean="0"/>
              <a:pPr/>
              <a:t>18-04-2024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9A68EA-B589-43BA-B64B-A824AE81DB16}" type="slidenum">
              <a:rPr lang="en-IN" smtClean="0"/>
              <a:pPr/>
              <a:t>‹#›</a:t>
            </a:fld>
            <a:endParaRPr lang="en-IN"/>
          </a:p>
        </p:txBody>
      </p:sp>
    </p:spTree>
    <p:extLst>
      <p:ext uri="{BB962C8B-B14F-4D97-AF65-F5344CB8AC3E}">
        <p14:creationId xmlns="" xmlns:p14="http://schemas.microsoft.com/office/powerpoint/2010/main" val="28974264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29A68EA-B589-43BA-B64B-A824AE81DB16}" type="slidenum">
              <a:rPr lang="en-IN" smtClean="0"/>
              <a:pPr/>
              <a:t>1</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29A68EA-B589-43BA-B64B-A824AE81DB16}" type="slidenum">
              <a:rPr lang="en-IN" smtClean="0"/>
              <a:pPr/>
              <a:t>2</a:t>
            </a:fld>
            <a:endParaRPr lang="en-IN"/>
          </a:p>
        </p:txBody>
      </p:sp>
    </p:spTree>
    <p:extLst>
      <p:ext uri="{BB962C8B-B14F-4D97-AF65-F5344CB8AC3E}">
        <p14:creationId xmlns="" xmlns:p14="http://schemas.microsoft.com/office/powerpoint/2010/main" val="153385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29A68EA-B589-43BA-B64B-A824AE81DB16}" type="slidenum">
              <a:rPr lang="en-IN" smtClean="0"/>
              <a:pPr/>
              <a:t>3</a:t>
            </a:fld>
            <a:endParaRPr lang="en-IN"/>
          </a:p>
        </p:txBody>
      </p:sp>
    </p:spTree>
    <p:extLst>
      <p:ext uri="{BB962C8B-B14F-4D97-AF65-F5344CB8AC3E}">
        <p14:creationId xmlns="" xmlns:p14="http://schemas.microsoft.com/office/powerpoint/2010/main" val="708015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29A68EA-B589-43BA-B64B-A824AE81DB16}" type="slidenum">
              <a:rPr lang="en-IN" smtClean="0"/>
              <a:pPr/>
              <a:t>4</a:t>
            </a:fld>
            <a:endParaRPr lang="en-IN"/>
          </a:p>
        </p:txBody>
      </p:sp>
    </p:spTree>
    <p:extLst>
      <p:ext uri="{BB962C8B-B14F-4D97-AF65-F5344CB8AC3E}">
        <p14:creationId xmlns="" xmlns:p14="http://schemas.microsoft.com/office/powerpoint/2010/main" val="3484717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29A68EA-B589-43BA-B64B-A824AE81DB16}" type="slidenum">
              <a:rPr lang="en-IN" smtClean="0"/>
              <a:pPr/>
              <a:t>5</a:t>
            </a:fld>
            <a:endParaRPr lang="en-IN"/>
          </a:p>
        </p:txBody>
      </p:sp>
    </p:spTree>
    <p:extLst>
      <p:ext uri="{BB962C8B-B14F-4D97-AF65-F5344CB8AC3E}">
        <p14:creationId xmlns="" xmlns:p14="http://schemas.microsoft.com/office/powerpoint/2010/main" val="131126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29A68EA-B589-43BA-B64B-A824AE81DB16}" type="slidenum">
              <a:rPr lang="en-IN" smtClean="0"/>
              <a:pPr/>
              <a:t>6</a:t>
            </a:fld>
            <a:endParaRPr lang="en-IN"/>
          </a:p>
        </p:txBody>
      </p:sp>
    </p:spTree>
    <p:extLst>
      <p:ext uri="{BB962C8B-B14F-4D97-AF65-F5344CB8AC3E}">
        <p14:creationId xmlns="" xmlns:p14="http://schemas.microsoft.com/office/powerpoint/2010/main" val="401476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29A68EA-B589-43BA-B64B-A824AE81DB16}" type="slidenum">
              <a:rPr lang="en-IN" smtClean="0"/>
              <a:pPr/>
              <a:t>7</a:t>
            </a:fld>
            <a:endParaRPr lang="en-IN"/>
          </a:p>
        </p:txBody>
      </p:sp>
    </p:spTree>
    <p:extLst>
      <p:ext uri="{BB962C8B-B14F-4D97-AF65-F5344CB8AC3E}">
        <p14:creationId xmlns="" xmlns:p14="http://schemas.microsoft.com/office/powerpoint/2010/main" val="17740925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29A68EA-B589-43BA-B64B-A824AE81DB16}" type="slidenum">
              <a:rPr lang="en-IN" smtClean="0"/>
              <a:pPr/>
              <a:t>8</a:t>
            </a:fld>
            <a:endParaRPr lang="en-IN"/>
          </a:p>
        </p:txBody>
      </p:sp>
    </p:spTree>
    <p:extLst>
      <p:ext uri="{BB962C8B-B14F-4D97-AF65-F5344CB8AC3E}">
        <p14:creationId xmlns="" xmlns:p14="http://schemas.microsoft.com/office/powerpoint/2010/main" val="928571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29A68EA-B589-43BA-B64B-A824AE81DB16}" type="slidenum">
              <a:rPr lang="en-IN" smtClean="0"/>
              <a:pPr/>
              <a:t>9</a:t>
            </a:fld>
            <a:endParaRPr lang="en-IN"/>
          </a:p>
        </p:txBody>
      </p:sp>
    </p:spTree>
    <p:extLst>
      <p:ext uri="{BB962C8B-B14F-4D97-AF65-F5344CB8AC3E}">
        <p14:creationId xmlns="" xmlns:p14="http://schemas.microsoft.com/office/powerpoint/2010/main" val="1288493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29A68EA-B589-43BA-B64B-A824AE81DB16}" type="slidenum">
              <a:rPr lang="en-IN" smtClean="0"/>
              <a:pPr/>
              <a:t>10</a:t>
            </a:fld>
            <a:endParaRPr lang="en-IN"/>
          </a:p>
        </p:txBody>
      </p:sp>
    </p:spTree>
    <p:extLst>
      <p:ext uri="{BB962C8B-B14F-4D97-AF65-F5344CB8AC3E}">
        <p14:creationId xmlns="" xmlns:p14="http://schemas.microsoft.com/office/powerpoint/2010/main" val="24043200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29A68EA-B589-43BA-B64B-A824AE81DB16}" type="slidenum">
              <a:rPr lang="en-IN" smtClean="0"/>
              <a:pPr/>
              <a:t>11</a:t>
            </a:fld>
            <a:endParaRPr lang="en-IN"/>
          </a:p>
        </p:txBody>
      </p:sp>
    </p:spTree>
    <p:extLst>
      <p:ext uri="{BB962C8B-B14F-4D97-AF65-F5344CB8AC3E}">
        <p14:creationId xmlns="" xmlns:p14="http://schemas.microsoft.com/office/powerpoint/2010/main" val="32542852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6B1F29F-3534-4975-8CE0-15BB759824AD}" type="datetimeFigureOut">
              <a:rPr lang="en-IN" smtClean="0"/>
              <a:pPr/>
              <a:t>18-04-2024</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E896CD76-81B2-41C5-B512-36D83BB54976}" type="slidenum">
              <a:rPr lang="en-IN" smtClean="0"/>
              <a:pPr/>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2397649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96CD76-81B2-41C5-B512-36D83BB54976}" type="slidenum">
              <a:rPr lang="en-IN" smtClean="0"/>
              <a:pPr/>
              <a:t>‹#›</a:t>
            </a:fld>
            <a:endParaRPr lang="en-IN"/>
          </a:p>
        </p:txBody>
      </p:sp>
    </p:spTree>
    <p:extLst>
      <p:ext uri="{BB962C8B-B14F-4D97-AF65-F5344CB8AC3E}">
        <p14:creationId xmlns="" xmlns:p14="http://schemas.microsoft.com/office/powerpoint/2010/main" val="2625156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96CD76-81B2-41C5-B512-36D83BB54976}" type="slidenum">
              <a:rPr lang="en-IN" smtClean="0"/>
              <a:pPr/>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3889961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896CD76-81B2-41C5-B512-36D83BB54976}" type="slidenum">
              <a:rPr lang="en-IN" smtClean="0"/>
              <a:pPr/>
              <a:t>‹#›</a:t>
            </a:fld>
            <a:endParaRPr lang="en-IN"/>
          </a:p>
        </p:txBody>
      </p:sp>
    </p:spTree>
    <p:extLst>
      <p:ext uri="{BB962C8B-B14F-4D97-AF65-F5344CB8AC3E}">
        <p14:creationId xmlns="" xmlns:p14="http://schemas.microsoft.com/office/powerpoint/2010/main" val="1302732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896CD76-81B2-41C5-B512-36D83BB54976}" type="slidenum">
              <a:rPr lang="en-IN" smtClean="0"/>
              <a:pPr/>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209233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896CD76-81B2-41C5-B512-36D83BB54976}" type="slidenum">
              <a:rPr lang="en-IN" smtClean="0"/>
              <a:pPr/>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2976577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896CD76-81B2-41C5-B512-36D83BB54976}" type="slidenum">
              <a:rPr lang="en-IN" smtClean="0"/>
              <a:pPr/>
              <a:t>‹#›</a:t>
            </a:fld>
            <a:endParaRPr lang="en-IN"/>
          </a:p>
        </p:txBody>
      </p:sp>
    </p:spTree>
    <p:extLst>
      <p:ext uri="{BB962C8B-B14F-4D97-AF65-F5344CB8AC3E}">
        <p14:creationId xmlns="" xmlns:p14="http://schemas.microsoft.com/office/powerpoint/2010/main" val="3343936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896CD76-81B2-41C5-B512-36D83BB54976}" type="slidenum">
              <a:rPr lang="en-IN" smtClean="0"/>
              <a:pPr/>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1107320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896CD76-81B2-41C5-B512-36D83BB54976}" type="slidenum">
              <a:rPr lang="en-IN" smtClean="0"/>
              <a:pPr/>
              <a:t>‹#›</a:t>
            </a:fld>
            <a:endParaRPr lang="en-IN"/>
          </a:p>
        </p:txBody>
      </p:sp>
    </p:spTree>
    <p:extLst>
      <p:ext uri="{BB962C8B-B14F-4D97-AF65-F5344CB8AC3E}">
        <p14:creationId xmlns="" xmlns:p14="http://schemas.microsoft.com/office/powerpoint/2010/main" val="1642691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896CD76-81B2-41C5-B512-36D83BB54976}" type="slidenum">
              <a:rPr lang="en-IN" smtClean="0"/>
              <a:pPr/>
              <a:t>‹#›</a:t>
            </a:fld>
            <a:endParaRPr lang="en-IN"/>
          </a:p>
        </p:txBody>
      </p:sp>
    </p:spTree>
    <p:extLst>
      <p:ext uri="{BB962C8B-B14F-4D97-AF65-F5344CB8AC3E}">
        <p14:creationId xmlns="" xmlns:p14="http://schemas.microsoft.com/office/powerpoint/2010/main" val="2387682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96CD76-81B2-41C5-B512-36D83BB54976}" type="slidenum">
              <a:rPr lang="en-IN" smtClean="0"/>
              <a:pPr/>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26979760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96CD76-81B2-41C5-B512-36D83BB54976}" type="slidenum">
              <a:rPr lang="en-IN" smtClean="0"/>
              <a:pPr/>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89393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96CD76-81B2-41C5-B512-36D83BB54976}" type="slidenum">
              <a:rPr lang="en-IN" smtClean="0"/>
              <a:pPr/>
              <a:t>‹#›</a:t>
            </a:fld>
            <a:endParaRPr lang="en-IN"/>
          </a:p>
        </p:txBody>
      </p:sp>
    </p:spTree>
    <p:extLst>
      <p:ext uri="{BB962C8B-B14F-4D97-AF65-F5344CB8AC3E}">
        <p14:creationId xmlns="" xmlns:p14="http://schemas.microsoft.com/office/powerpoint/2010/main" val="24403447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96CD76-81B2-41C5-B512-36D83BB54976}" type="slidenum">
              <a:rPr lang="en-IN" smtClean="0"/>
              <a:pPr/>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28093605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96CD76-81B2-41C5-B512-36D83BB54976}" type="slidenum">
              <a:rPr lang="en-IN" smtClean="0"/>
              <a:pPr/>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2925722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96CD76-81B2-41C5-B512-36D83BB54976}" type="slidenum">
              <a:rPr lang="en-IN" smtClean="0"/>
              <a:pPr/>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20951894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B1F29F-3534-4975-8CE0-15BB759824AD}" type="datetimeFigureOut">
              <a:rPr lang="en-IN" smtClean="0"/>
              <a:pPr/>
              <a:t>18-04-2024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96CD76-81B2-41C5-B512-36D83BB54976}" type="slidenum">
              <a:rPr lang="en-IN" smtClean="0"/>
              <a:pPr/>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172898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6B1F29F-3534-4975-8CE0-15BB759824AD}" type="datetimeFigureOut">
              <a:rPr lang="en-IN" smtClean="0"/>
              <a:pPr/>
              <a:t>18-04-2024</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896CD76-81B2-41C5-B512-36D83BB54976}" type="slidenum">
              <a:rPr lang="en-IN" smtClean="0"/>
              <a:pPr/>
              <a:t>‹#›</a:t>
            </a:fld>
            <a:endParaRPr lang="en-IN"/>
          </a:p>
        </p:txBody>
      </p:sp>
    </p:spTree>
    <p:extLst>
      <p:ext uri="{BB962C8B-B14F-4D97-AF65-F5344CB8AC3E}">
        <p14:creationId xmlns="" xmlns:p14="http://schemas.microsoft.com/office/powerpoint/2010/main" val="8188406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AA92CA-3C64-E4E3-62F6-A8BA671B66B1}"/>
              </a:ext>
            </a:extLst>
          </p:cNvPr>
          <p:cNvSpPr>
            <a:spLocks noGrp="1"/>
          </p:cNvSpPr>
          <p:nvPr>
            <p:ph type="ctrTitle"/>
          </p:nvPr>
        </p:nvSpPr>
        <p:spPr/>
        <p:txBody>
          <a:bodyPr/>
          <a:lstStyle/>
          <a:p>
            <a:r>
              <a:rPr lang="en-IN" b="1" dirty="0"/>
              <a:t>HR Skills Development</a:t>
            </a:r>
          </a:p>
        </p:txBody>
      </p:sp>
      <p:sp>
        <p:nvSpPr>
          <p:cNvPr id="3" name="Subtitle 2">
            <a:extLst>
              <a:ext uri="{FF2B5EF4-FFF2-40B4-BE49-F238E27FC236}">
                <a16:creationId xmlns="" xmlns:a16="http://schemas.microsoft.com/office/drawing/2014/main" id="{600DAE23-B798-B6CC-2D97-C3634C4F6A71}"/>
              </a:ext>
            </a:extLst>
          </p:cNvPr>
          <p:cNvSpPr>
            <a:spLocks noGrp="1"/>
          </p:cNvSpPr>
          <p:nvPr>
            <p:ph type="subTitle" idx="1"/>
          </p:nvPr>
        </p:nvSpPr>
        <p:spPr/>
        <p:txBody>
          <a:bodyPr/>
          <a:lstStyle/>
          <a:p>
            <a:r>
              <a:rPr lang="en-US" dirty="0" smtClean="0"/>
              <a:t>Name: Maqbool Ahmed Siddiqi</a:t>
            </a:r>
            <a:endParaRPr lang="en-US" dirty="0"/>
          </a:p>
          <a:p>
            <a:r>
              <a:rPr lang="en-US" dirty="0"/>
              <a:t>Student </a:t>
            </a:r>
            <a:r>
              <a:rPr lang="en-US"/>
              <a:t>ID</a:t>
            </a:r>
            <a:r>
              <a:rPr lang="en-US" smtClean="0"/>
              <a:t>: 2314680</a:t>
            </a:r>
            <a:endParaRPr lang="en-IN" dirty="0"/>
          </a:p>
        </p:txBody>
      </p:sp>
    </p:spTree>
    <p:extLst>
      <p:ext uri="{BB962C8B-B14F-4D97-AF65-F5344CB8AC3E}">
        <p14:creationId xmlns="" xmlns:p14="http://schemas.microsoft.com/office/powerpoint/2010/main" val="2087228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C21D6DE-9466-C7C7-585D-77AC297A8B91}"/>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Times New Roman" panose="02020603050405020304" pitchFamily="18" charset="0"/>
              </a:rPr>
              <a:t>Introduction</a:t>
            </a:r>
            <a:endParaRPr lang="en-IN" sz="2800" dirty="0"/>
          </a:p>
        </p:txBody>
      </p:sp>
      <p:sp>
        <p:nvSpPr>
          <p:cNvPr id="3" name="Content Placeholder 2">
            <a:extLst>
              <a:ext uri="{FF2B5EF4-FFF2-40B4-BE49-F238E27FC236}">
                <a16:creationId xmlns="" xmlns:a16="http://schemas.microsoft.com/office/drawing/2014/main" id="{C397FDA3-F49D-0BFF-E221-3CA2D9169B6D}"/>
              </a:ext>
            </a:extLst>
          </p:cNvPr>
          <p:cNvSpPr>
            <a:spLocks noGrp="1"/>
          </p:cNvSpPr>
          <p:nvPr>
            <p:ph idx="1"/>
          </p:nvPr>
        </p:nvSpPr>
        <p:spPr>
          <a:xfrm>
            <a:off x="1295401" y="2556932"/>
            <a:ext cx="5952066" cy="3318936"/>
          </a:xfrm>
        </p:spPr>
        <p:txBody>
          <a:bodyPr>
            <a:normAutofit fontScale="85000" lnSpcReduction="20000"/>
          </a:bodyPr>
          <a:lstStyle/>
          <a:p>
            <a:pPr algn="just">
              <a:lnSpc>
                <a:spcPct val="150000"/>
              </a:lnSpc>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This presentation carries out an evaluation of the skills required by Tesco as well as Unilever in terms of implementing the recommendations related to the development of approaches in the management of performance in Tesco and the development of the ability to enhance the engagement of the employees in Unilever. </a:t>
            </a:r>
          </a:p>
          <a:p>
            <a:pPr algn="just">
              <a:lnSpc>
                <a:spcPct val="150000"/>
              </a:lnSpc>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Further, this presentation analyzes the skills required by the function of people management in Tesco as well as Unilever in present times and for the future. In addition to this, the presentation also highlights an action plan for both Tesco as well as Unilever related to the development of skills. </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pPr algn="just">
              <a:lnSpc>
                <a:spcPct val="150000"/>
              </a:lnSpc>
            </a:pPr>
            <a:endParaRPr lang="en-IN" dirty="0"/>
          </a:p>
        </p:txBody>
      </p:sp>
      <p:pic>
        <p:nvPicPr>
          <p:cNvPr id="4" name="Picture 3">
            <a:extLst>
              <a:ext uri="{FF2B5EF4-FFF2-40B4-BE49-F238E27FC236}">
                <a16:creationId xmlns="" xmlns:a16="http://schemas.microsoft.com/office/drawing/2014/main" id="{B8B7CD7A-6AB3-BC8D-9C69-53E2F6E81263}"/>
              </a:ext>
            </a:extLst>
          </p:cNvPr>
          <p:cNvPicPr>
            <a:picLocks noChangeAspect="1"/>
          </p:cNvPicPr>
          <p:nvPr/>
        </p:nvPicPr>
        <p:blipFill>
          <a:blip r:embed="rId3"/>
          <a:stretch>
            <a:fillRect/>
          </a:stretch>
        </p:blipFill>
        <p:spPr>
          <a:xfrm>
            <a:off x="7846482" y="2769660"/>
            <a:ext cx="2872317" cy="2936873"/>
          </a:xfrm>
          <a:prstGeom prst="rect">
            <a:avLst/>
          </a:prstGeom>
        </p:spPr>
      </p:pic>
    </p:spTree>
    <p:extLst>
      <p:ext uri="{BB962C8B-B14F-4D97-AF65-F5344CB8AC3E}">
        <p14:creationId xmlns="" xmlns:p14="http://schemas.microsoft.com/office/powerpoint/2010/main" val="3743338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8C910D8-8ECD-8C5A-22D9-D08546AC786C}"/>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Times New Roman" panose="02020603050405020304" pitchFamily="18" charset="0"/>
              </a:rPr>
              <a:t>Skills requirement in Tesco</a:t>
            </a:r>
            <a:endParaRPr lang="en-IN" sz="2800" dirty="0"/>
          </a:p>
        </p:txBody>
      </p:sp>
      <p:sp>
        <p:nvSpPr>
          <p:cNvPr id="3" name="Content Placeholder 2">
            <a:extLst>
              <a:ext uri="{FF2B5EF4-FFF2-40B4-BE49-F238E27FC236}">
                <a16:creationId xmlns="" xmlns:a16="http://schemas.microsoft.com/office/drawing/2014/main" id="{7AB18977-8B9F-1CD3-189B-9E269E7C72E0}"/>
              </a:ext>
            </a:extLst>
          </p:cNvPr>
          <p:cNvSpPr>
            <a:spLocks noGrp="1"/>
          </p:cNvSpPr>
          <p:nvPr>
            <p:ph idx="1"/>
          </p:nvPr>
        </p:nvSpPr>
        <p:spPr>
          <a:xfrm>
            <a:off x="1295400" y="2556932"/>
            <a:ext cx="6273799" cy="3318936"/>
          </a:xfrm>
        </p:spPr>
        <p:txBody>
          <a:bodyPr>
            <a:normAutofit fontScale="70000" lnSpcReduction="20000"/>
          </a:bodyPr>
          <a:lstStyle/>
          <a:p>
            <a:pPr marL="342900" lvl="0" indent="-342900" algn="just" rtl="0">
              <a:lnSpc>
                <a:spcPct val="150000"/>
              </a:lnSpc>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It is crucial for Tesco to focus on the recruitment of employees having skills as well as knowledge in communication as well as digital marketing so that they would be able to communicate with the customers and also collaborate with the employees in the frontline through the usage of effective channels.</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The retail brand is required to have employees having proper expertise as well as knowledge in the management of operations in retail stores. This would not only enable them to manage the performance levels in the retail stores but also keep the workforce engaged </a:t>
            </a:r>
            <a:r>
              <a:rPr lang="en-US" sz="18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(Ind and Iglesias, 2023)</a:t>
            </a: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Further, Tesco is also required to recruit employees possessing the skills related to the usage of the latest technological tools for the delivery of solutions related to different issues experienced in the retail stores.</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endParaRPr lang="en-IN" dirty="0"/>
          </a:p>
        </p:txBody>
      </p:sp>
      <p:pic>
        <p:nvPicPr>
          <p:cNvPr id="4" name="Picture 3">
            <a:extLst>
              <a:ext uri="{FF2B5EF4-FFF2-40B4-BE49-F238E27FC236}">
                <a16:creationId xmlns="" xmlns:a16="http://schemas.microsoft.com/office/drawing/2014/main" id="{A7CAFAFA-C9B1-E9BB-02D6-47C0DEF7A9E8}"/>
              </a:ext>
            </a:extLst>
          </p:cNvPr>
          <p:cNvPicPr>
            <a:picLocks noChangeAspect="1"/>
          </p:cNvPicPr>
          <p:nvPr/>
        </p:nvPicPr>
        <p:blipFill>
          <a:blip r:embed="rId3"/>
          <a:stretch>
            <a:fillRect/>
          </a:stretch>
        </p:blipFill>
        <p:spPr>
          <a:xfrm>
            <a:off x="7859888" y="3269191"/>
            <a:ext cx="3157362" cy="1894417"/>
          </a:xfrm>
          <a:prstGeom prst="rect">
            <a:avLst/>
          </a:prstGeom>
        </p:spPr>
      </p:pic>
    </p:spTree>
    <p:extLst>
      <p:ext uri="{BB962C8B-B14F-4D97-AF65-F5344CB8AC3E}">
        <p14:creationId xmlns="" xmlns:p14="http://schemas.microsoft.com/office/powerpoint/2010/main" val="2014825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3A5FE2B-DDA9-B728-E0F0-340858A2296B}"/>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Times New Roman" panose="02020603050405020304" pitchFamily="18" charset="0"/>
              </a:rPr>
              <a:t>Skills required to be developed now by the function of people management in Tesco</a:t>
            </a:r>
            <a:endParaRPr lang="en-IN" sz="2800" dirty="0"/>
          </a:p>
        </p:txBody>
      </p:sp>
      <p:sp>
        <p:nvSpPr>
          <p:cNvPr id="3" name="Content Placeholder 2">
            <a:extLst>
              <a:ext uri="{FF2B5EF4-FFF2-40B4-BE49-F238E27FC236}">
                <a16:creationId xmlns="" xmlns:a16="http://schemas.microsoft.com/office/drawing/2014/main" id="{FF87F83E-684B-CAA4-8058-CBABFEA11329}"/>
              </a:ext>
            </a:extLst>
          </p:cNvPr>
          <p:cNvSpPr>
            <a:spLocks noGrp="1"/>
          </p:cNvSpPr>
          <p:nvPr>
            <p:ph idx="1"/>
          </p:nvPr>
        </p:nvSpPr>
        <p:spPr>
          <a:xfrm>
            <a:off x="1295401" y="2556932"/>
            <a:ext cx="5833532" cy="3318936"/>
          </a:xfrm>
        </p:spPr>
        <p:txBody>
          <a:bodyPr>
            <a:normAutofit fontScale="55000" lnSpcReduction="20000"/>
          </a:bodyPr>
          <a:lstStyle/>
          <a:p>
            <a:pPr marL="342900" lvl="0" indent="-342900" algn="just" rtl="0">
              <a:lnSpc>
                <a:spcPct val="150000"/>
              </a:lnSpc>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Various professionals in the function of people management are required to develop data analytics skills related to the operations in retail stores. Developing this skill would be helpful for the function of people management in terms of carrying out an analysis of the performance metrics related to the employees, sales reports, as well as feedback given by customers.</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The professionals of people management at Tesco are required to develop skills related to the delivery of efficient service to customers, relationship management, as well as resolving conflicts. This would enable the professionals in people management to make sure that the employees in retail stores are able to provide proper service to every customer </a:t>
            </a:r>
            <a:r>
              <a:rPr lang="en-US" sz="18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(Mc Loughlin et al., 2023)</a:t>
            </a: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Along with this, the function of people management is also required to develop skills related to the management of changes in retail stores as it would be helpful for the professionals in terms of managing employee resistance in the retail stores, carrying out positive communication related to the change, as well as develop an innovative culture in the retail stores </a:t>
            </a:r>
            <a:r>
              <a:rPr lang="en-US" sz="18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(Mohapatra and MV, 2021)</a:t>
            </a: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endParaRPr lang="en-IN" dirty="0"/>
          </a:p>
        </p:txBody>
      </p:sp>
      <p:pic>
        <p:nvPicPr>
          <p:cNvPr id="4" name="Picture 3">
            <a:extLst>
              <a:ext uri="{FF2B5EF4-FFF2-40B4-BE49-F238E27FC236}">
                <a16:creationId xmlns="" xmlns:a16="http://schemas.microsoft.com/office/drawing/2014/main" id="{157398B4-3A7E-D072-7C28-DA6630D12BA6}"/>
              </a:ext>
            </a:extLst>
          </p:cNvPr>
          <p:cNvPicPr>
            <a:picLocks noChangeAspect="1"/>
          </p:cNvPicPr>
          <p:nvPr/>
        </p:nvPicPr>
        <p:blipFill>
          <a:blip r:embed="rId3"/>
          <a:stretch>
            <a:fillRect/>
          </a:stretch>
        </p:blipFill>
        <p:spPr>
          <a:xfrm>
            <a:off x="7632105" y="3251200"/>
            <a:ext cx="3463462" cy="1918758"/>
          </a:xfrm>
          <a:prstGeom prst="rect">
            <a:avLst/>
          </a:prstGeom>
        </p:spPr>
      </p:pic>
    </p:spTree>
    <p:extLst>
      <p:ext uri="{BB962C8B-B14F-4D97-AF65-F5344CB8AC3E}">
        <p14:creationId xmlns="" xmlns:p14="http://schemas.microsoft.com/office/powerpoint/2010/main" val="1758747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952239C-3C08-4CD3-0BFB-56F5253531E3}"/>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Times New Roman" panose="02020603050405020304" pitchFamily="18" charset="0"/>
              </a:rPr>
              <a:t>Skills required to be developed in the future by the function of people management at Tesco</a:t>
            </a:r>
            <a:endParaRPr lang="en-IN" sz="2800" dirty="0"/>
          </a:p>
        </p:txBody>
      </p:sp>
      <p:sp>
        <p:nvSpPr>
          <p:cNvPr id="3" name="Content Placeholder 2">
            <a:extLst>
              <a:ext uri="{FF2B5EF4-FFF2-40B4-BE49-F238E27FC236}">
                <a16:creationId xmlns="" xmlns:a16="http://schemas.microsoft.com/office/drawing/2014/main" id="{C749A06C-2528-0136-21BB-2C4D8084ADD3}"/>
              </a:ext>
            </a:extLst>
          </p:cNvPr>
          <p:cNvSpPr>
            <a:spLocks noGrp="1"/>
          </p:cNvSpPr>
          <p:nvPr>
            <p:ph idx="1"/>
          </p:nvPr>
        </p:nvSpPr>
        <p:spPr>
          <a:xfrm>
            <a:off x="1295401" y="2556932"/>
            <a:ext cx="6053666" cy="3318936"/>
          </a:xfrm>
        </p:spPr>
        <p:txBody>
          <a:bodyPr>
            <a:normAutofit fontScale="55000" lnSpcReduction="20000"/>
          </a:bodyPr>
          <a:lstStyle/>
          <a:p>
            <a:pPr marL="342900" lvl="0" indent="-342900" algn="just" rtl="0">
              <a:lnSpc>
                <a:spcPct val="150000"/>
              </a:lnSpc>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The professionals in people management at Tesco are required to develop their skills related to fair as well as ethical leadership. The implementation of fair as well as ethical leadership capabilities in performance management would be helpful for the professionals in terms of carrying out an evaluation of the management of performance of various employees in retail stores.</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In accordance with the nature of operations in the retail stores, the professionals in people management at Tesco are required to develop skills related to team building as well as collaboration. The development of team building, as well as collaboration skills, will be helpful for the professionals of people management in terms of enhancing teamwork among the employees in retail stores as well as motivating them to make improvements in their performance levels </a:t>
            </a:r>
            <a:r>
              <a:rPr lang="en-US" sz="18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r>
              <a:rPr lang="en-US" sz="1800" kern="1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Monciardini</a:t>
            </a:r>
            <a:r>
              <a:rPr lang="en-US" sz="18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et al., 2021)</a:t>
            </a: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In addition to this, the professionals of people management at Tesco are also required to develop skills related to resilience as well as adaptability as the development of these skills would enable them to carry out the management of the workforce in retail stores effectively during unprecedented times </a:t>
            </a:r>
            <a:r>
              <a:rPr lang="en-US" sz="18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(Paavola and Cuthbertson, 2022)</a:t>
            </a: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endParaRPr lang="en-IN" dirty="0"/>
          </a:p>
        </p:txBody>
      </p:sp>
      <p:pic>
        <p:nvPicPr>
          <p:cNvPr id="4" name="Picture 3">
            <a:extLst>
              <a:ext uri="{FF2B5EF4-FFF2-40B4-BE49-F238E27FC236}">
                <a16:creationId xmlns="" xmlns:a16="http://schemas.microsoft.com/office/drawing/2014/main" id="{527F3672-1C6E-01FC-2049-516FD294CE59}"/>
              </a:ext>
            </a:extLst>
          </p:cNvPr>
          <p:cNvPicPr>
            <a:picLocks noChangeAspect="1"/>
          </p:cNvPicPr>
          <p:nvPr/>
        </p:nvPicPr>
        <p:blipFill>
          <a:blip r:embed="rId3"/>
          <a:stretch>
            <a:fillRect/>
          </a:stretch>
        </p:blipFill>
        <p:spPr>
          <a:xfrm>
            <a:off x="7767107" y="2902743"/>
            <a:ext cx="3400425" cy="2627313"/>
          </a:xfrm>
          <a:prstGeom prst="rect">
            <a:avLst/>
          </a:prstGeom>
        </p:spPr>
      </p:pic>
    </p:spTree>
    <p:extLst>
      <p:ext uri="{BB962C8B-B14F-4D97-AF65-F5344CB8AC3E}">
        <p14:creationId xmlns="" xmlns:p14="http://schemas.microsoft.com/office/powerpoint/2010/main" val="1408253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645270C-5E08-C59B-B3DE-D86FD91ED7D0}"/>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Times New Roman" panose="02020603050405020304" pitchFamily="18" charset="0"/>
              </a:rPr>
              <a:t>Skills requirement in Unilever</a:t>
            </a:r>
            <a:endParaRPr lang="en-IN" sz="2800" dirty="0"/>
          </a:p>
        </p:txBody>
      </p:sp>
      <p:sp>
        <p:nvSpPr>
          <p:cNvPr id="3" name="Content Placeholder 2">
            <a:extLst>
              <a:ext uri="{FF2B5EF4-FFF2-40B4-BE49-F238E27FC236}">
                <a16:creationId xmlns="" xmlns:a16="http://schemas.microsoft.com/office/drawing/2014/main" id="{8C9F4959-7B27-A6DC-76E0-37DA6ADCA85C}"/>
              </a:ext>
            </a:extLst>
          </p:cNvPr>
          <p:cNvSpPr>
            <a:spLocks noGrp="1"/>
          </p:cNvSpPr>
          <p:nvPr>
            <p:ph idx="1"/>
          </p:nvPr>
        </p:nvSpPr>
        <p:spPr>
          <a:xfrm>
            <a:off x="1295401" y="2556932"/>
            <a:ext cx="5918199" cy="3318936"/>
          </a:xfrm>
        </p:spPr>
        <p:txBody>
          <a:bodyPr>
            <a:normAutofit fontScale="55000" lnSpcReduction="20000"/>
          </a:bodyPr>
          <a:lstStyle/>
          <a:p>
            <a:pPr marL="342900" lvl="0" indent="-342900" algn="just" rtl="0">
              <a:lnSpc>
                <a:spcPct val="150000"/>
              </a:lnSpc>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It is crucial for the managers of Unilever to have skills related to communication, as well as knowledge related to the usage of the latest technological tools. Possessing these skills would be helpful for the managers of Unilever in terms of managing resistance of the employees towards change and improving the approaches related to engagement of the employees in the fulfillment of the desired objectives of the organization.</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The managers at Unilever are required to have proficiency in the aspects of digital technologies, artificial intelligence, as well as data literacy. Having proficiency in these aspects would enable the managers at Unilever to develop effective solutions through the usage of technology and also carry out upgrades in the platforms of engaging the employees (</a:t>
            </a:r>
            <a:r>
              <a:rPr lang="en-US" sz="1800" kern="100" dirty="0" err="1">
                <a:effectLst/>
                <a:latin typeface="Times New Roman" panose="02020603050405020304" pitchFamily="18" charset="0"/>
                <a:ea typeface="Times New Roman" panose="02020603050405020304" pitchFamily="18" charset="0"/>
                <a:cs typeface="Arial" panose="020B0604020202020204" pitchFamily="34" charset="0"/>
              </a:rPr>
              <a:t>Pilbeam</a:t>
            </a: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 and Corbridge, 2010).</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The managers at Unilever are also required to possess skills related to teamwork as well as collaboration. The managers at Unilever are required to carry out cross-functional projects through the involvement of employees from different departments enabling them to work with one another for the fulfillment of the desired objectives </a:t>
            </a:r>
            <a:r>
              <a:rPr lang="en-US" sz="18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(Rukmani, 2022)</a:t>
            </a: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endParaRPr lang="en-IN" dirty="0"/>
          </a:p>
        </p:txBody>
      </p:sp>
      <p:pic>
        <p:nvPicPr>
          <p:cNvPr id="4" name="Picture 3">
            <a:extLst>
              <a:ext uri="{FF2B5EF4-FFF2-40B4-BE49-F238E27FC236}">
                <a16:creationId xmlns="" xmlns:a16="http://schemas.microsoft.com/office/drawing/2014/main" id="{C8810BFD-5F7F-A0C0-12D7-7DA113477C10}"/>
              </a:ext>
            </a:extLst>
          </p:cNvPr>
          <p:cNvPicPr>
            <a:picLocks noChangeAspect="1"/>
          </p:cNvPicPr>
          <p:nvPr/>
        </p:nvPicPr>
        <p:blipFill>
          <a:blip r:embed="rId3"/>
          <a:stretch>
            <a:fillRect/>
          </a:stretch>
        </p:blipFill>
        <p:spPr>
          <a:xfrm>
            <a:off x="7481220" y="3043766"/>
            <a:ext cx="3415378" cy="1871131"/>
          </a:xfrm>
          <a:prstGeom prst="rect">
            <a:avLst/>
          </a:prstGeom>
        </p:spPr>
      </p:pic>
    </p:spTree>
    <p:extLst>
      <p:ext uri="{BB962C8B-B14F-4D97-AF65-F5344CB8AC3E}">
        <p14:creationId xmlns="" xmlns:p14="http://schemas.microsoft.com/office/powerpoint/2010/main" val="2168856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CBD7C8-D691-2DC6-A0E8-E077965119AD}"/>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Times New Roman" panose="02020603050405020304" pitchFamily="18" charset="0"/>
              </a:rPr>
              <a:t>Skills required to be developed now by the function of people management in Unilever</a:t>
            </a:r>
            <a:endParaRPr lang="en-IN" sz="2800" dirty="0"/>
          </a:p>
        </p:txBody>
      </p:sp>
      <p:sp>
        <p:nvSpPr>
          <p:cNvPr id="3" name="Content Placeholder 2">
            <a:extLst>
              <a:ext uri="{FF2B5EF4-FFF2-40B4-BE49-F238E27FC236}">
                <a16:creationId xmlns="" xmlns:a16="http://schemas.microsoft.com/office/drawing/2014/main" id="{FC6CE835-D506-8211-8378-46B12E620069}"/>
              </a:ext>
            </a:extLst>
          </p:cNvPr>
          <p:cNvSpPr>
            <a:spLocks noGrp="1"/>
          </p:cNvSpPr>
          <p:nvPr>
            <p:ph idx="1"/>
          </p:nvPr>
        </p:nvSpPr>
        <p:spPr>
          <a:xfrm>
            <a:off x="1295401" y="2556932"/>
            <a:ext cx="6155266" cy="3318936"/>
          </a:xfrm>
        </p:spPr>
        <p:txBody>
          <a:bodyPr>
            <a:normAutofit fontScale="62500" lnSpcReduction="20000"/>
          </a:bodyPr>
          <a:lstStyle/>
          <a:p>
            <a:pPr marL="342900" lvl="0" indent="-342900" algn="just" rtl="0">
              <a:lnSpc>
                <a:spcPct val="150000"/>
              </a:lnSpc>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The professionals of people management at Unilever are required to possess the skills related to change management as the professionals would be able to carry out proper communication with the employees related to the changes in the systems, provide proper support to the employees, as well as address their needs (Torrington et al., 2009).</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The professionals of people management at Unilever are required to have expertise in terms of utilizing the digital tools related to collaboration, as well as artificial intelligence as they would be able to carry out collaboration between different functions in Unilever leading to the improvement in the engagement levels of the employees (Taylor, 2008).</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Further, the professionals of people management at Unilever are also required to possess the skills of communication as well as collaboration as possessing these skills would enable them to work in an effective manner through the development of cross-functional teams as well as focus on the interests of different employees </a:t>
            </a:r>
            <a:r>
              <a:rPr lang="en-US" sz="18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(Smit, 2023)</a:t>
            </a: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endParaRPr lang="en-IN" dirty="0"/>
          </a:p>
        </p:txBody>
      </p:sp>
      <p:pic>
        <p:nvPicPr>
          <p:cNvPr id="4" name="Picture 3">
            <a:extLst>
              <a:ext uri="{FF2B5EF4-FFF2-40B4-BE49-F238E27FC236}">
                <a16:creationId xmlns="" xmlns:a16="http://schemas.microsoft.com/office/drawing/2014/main" id="{0FB24EEC-1DD4-B546-A2F4-5C70322F1441}"/>
              </a:ext>
            </a:extLst>
          </p:cNvPr>
          <p:cNvPicPr>
            <a:picLocks noChangeAspect="1"/>
          </p:cNvPicPr>
          <p:nvPr/>
        </p:nvPicPr>
        <p:blipFill rotWithShape="1">
          <a:blip r:embed="rId3" cstate="print"/>
          <a:srcRect t="12715"/>
          <a:stretch/>
        </p:blipFill>
        <p:spPr>
          <a:xfrm>
            <a:off x="8077200" y="3110124"/>
            <a:ext cx="2667000" cy="2212552"/>
          </a:xfrm>
          <a:prstGeom prst="rect">
            <a:avLst/>
          </a:prstGeom>
        </p:spPr>
      </p:pic>
    </p:spTree>
    <p:extLst>
      <p:ext uri="{BB962C8B-B14F-4D97-AF65-F5344CB8AC3E}">
        <p14:creationId xmlns="" xmlns:p14="http://schemas.microsoft.com/office/powerpoint/2010/main" val="3582886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431EAE8-851E-F214-6309-BD84D1CA0F5B}"/>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Times New Roman" panose="02020603050405020304" pitchFamily="18" charset="0"/>
              </a:rPr>
              <a:t>Skills required to be developed in the future by the function of people management in Unilever</a:t>
            </a:r>
            <a:endParaRPr lang="en-IN" sz="2800" dirty="0"/>
          </a:p>
        </p:txBody>
      </p:sp>
      <p:sp>
        <p:nvSpPr>
          <p:cNvPr id="3" name="Content Placeholder 2">
            <a:extLst>
              <a:ext uri="{FF2B5EF4-FFF2-40B4-BE49-F238E27FC236}">
                <a16:creationId xmlns="" xmlns:a16="http://schemas.microsoft.com/office/drawing/2014/main" id="{D56A0ACD-7FD1-10C1-E9BF-222C571D2637}"/>
              </a:ext>
            </a:extLst>
          </p:cNvPr>
          <p:cNvSpPr>
            <a:spLocks noGrp="1"/>
          </p:cNvSpPr>
          <p:nvPr>
            <p:ph idx="1"/>
          </p:nvPr>
        </p:nvSpPr>
        <p:spPr>
          <a:xfrm>
            <a:off x="1295401" y="2556932"/>
            <a:ext cx="5731932" cy="3318936"/>
          </a:xfrm>
        </p:spPr>
        <p:txBody>
          <a:bodyPr>
            <a:normAutofit fontScale="77500" lnSpcReduction="20000"/>
          </a:bodyPr>
          <a:lstStyle/>
          <a:p>
            <a:pPr marL="342900" lvl="0" indent="-342900" algn="just" rtl="0">
              <a:lnSpc>
                <a:spcPct val="150000"/>
              </a:lnSpc>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With the increase in importance related to the development of decisions on the basis of data, it is crucial for the professionals of people management at Unilever to develop skills related to data analytics. This would enable them to analyze the data related to the employees and develop effective plans related to the enhancement of their engagement.</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The professionals of people management at Unilever are required to develop a mindset of consistent growth as well as become agile. This would enable them to adapt themselves in accordance with different situations at the workplace and handle the workforce effectively (Taylor, 2014).</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endParaRPr lang="en-IN" dirty="0"/>
          </a:p>
        </p:txBody>
      </p:sp>
      <p:pic>
        <p:nvPicPr>
          <p:cNvPr id="4" name="Picture 3">
            <a:extLst>
              <a:ext uri="{FF2B5EF4-FFF2-40B4-BE49-F238E27FC236}">
                <a16:creationId xmlns="" xmlns:a16="http://schemas.microsoft.com/office/drawing/2014/main" id="{9D5A2FD7-99AA-55EE-31C6-4D83891004C7}"/>
              </a:ext>
            </a:extLst>
          </p:cNvPr>
          <p:cNvPicPr>
            <a:picLocks noChangeAspect="1"/>
          </p:cNvPicPr>
          <p:nvPr/>
        </p:nvPicPr>
        <p:blipFill>
          <a:blip r:embed="rId3"/>
          <a:stretch>
            <a:fillRect/>
          </a:stretch>
        </p:blipFill>
        <p:spPr>
          <a:xfrm>
            <a:off x="7586134" y="3192779"/>
            <a:ext cx="3649662" cy="2047241"/>
          </a:xfrm>
          <a:prstGeom prst="rect">
            <a:avLst/>
          </a:prstGeom>
        </p:spPr>
      </p:pic>
    </p:spTree>
    <p:extLst>
      <p:ext uri="{BB962C8B-B14F-4D97-AF65-F5344CB8AC3E}">
        <p14:creationId xmlns="" xmlns:p14="http://schemas.microsoft.com/office/powerpoint/2010/main" val="537900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F70AFAD-0AEB-D883-9F8D-AEECCF616486}"/>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Times New Roman" panose="02020603050405020304" pitchFamily="18" charset="0"/>
              </a:rPr>
              <a:t>Action plan for Tesco</a:t>
            </a:r>
            <a:endParaRPr lang="en-IN" sz="2800" dirty="0"/>
          </a:p>
        </p:txBody>
      </p:sp>
      <p:graphicFrame>
        <p:nvGraphicFramePr>
          <p:cNvPr id="4" name="Content Placeholder 3">
            <a:extLst>
              <a:ext uri="{FF2B5EF4-FFF2-40B4-BE49-F238E27FC236}">
                <a16:creationId xmlns="" xmlns:a16="http://schemas.microsoft.com/office/drawing/2014/main" id="{B27D5D76-B163-8987-5572-EA8BBC176C7E}"/>
              </a:ext>
            </a:extLst>
          </p:cNvPr>
          <p:cNvGraphicFramePr>
            <a:graphicFrameLocks noGrp="1"/>
          </p:cNvGraphicFramePr>
          <p:nvPr>
            <p:ph idx="1"/>
            <p:extLst>
              <p:ext uri="{D42A27DB-BD31-4B8C-83A1-F6EECF244321}">
                <p14:modId xmlns="" xmlns:p14="http://schemas.microsoft.com/office/powerpoint/2010/main" val="1409275892"/>
              </p:ext>
            </p:extLst>
          </p:nvPr>
        </p:nvGraphicFramePr>
        <p:xfrm>
          <a:off x="1434441" y="2683637"/>
          <a:ext cx="5457424" cy="3257594"/>
        </p:xfrm>
        <a:graphic>
          <a:graphicData uri="http://schemas.openxmlformats.org/drawingml/2006/table">
            <a:tbl>
              <a:tblPr firstRow="1" firstCol="1" bandRow="1">
                <a:tableStyleId>{5C22544A-7EE6-4342-B048-85BDC9FD1C3A}</a:tableStyleId>
              </a:tblPr>
              <a:tblGrid>
                <a:gridCol w="1364064">
                  <a:extLst>
                    <a:ext uri="{9D8B030D-6E8A-4147-A177-3AD203B41FA5}">
                      <a16:colId xmlns="" xmlns:a16="http://schemas.microsoft.com/office/drawing/2014/main" val="2715505589"/>
                    </a:ext>
                  </a:extLst>
                </a:gridCol>
                <a:gridCol w="1364064">
                  <a:extLst>
                    <a:ext uri="{9D8B030D-6E8A-4147-A177-3AD203B41FA5}">
                      <a16:colId xmlns="" xmlns:a16="http://schemas.microsoft.com/office/drawing/2014/main" val="3995410853"/>
                    </a:ext>
                  </a:extLst>
                </a:gridCol>
                <a:gridCol w="1364648">
                  <a:extLst>
                    <a:ext uri="{9D8B030D-6E8A-4147-A177-3AD203B41FA5}">
                      <a16:colId xmlns="" xmlns:a16="http://schemas.microsoft.com/office/drawing/2014/main" val="2105068609"/>
                    </a:ext>
                  </a:extLst>
                </a:gridCol>
                <a:gridCol w="1364648">
                  <a:extLst>
                    <a:ext uri="{9D8B030D-6E8A-4147-A177-3AD203B41FA5}">
                      <a16:colId xmlns="" xmlns:a16="http://schemas.microsoft.com/office/drawing/2014/main" val="3062617473"/>
                    </a:ext>
                  </a:extLst>
                </a:gridCol>
              </a:tblGrid>
              <a:tr h="248550">
                <a:tc>
                  <a:txBody>
                    <a:bodyPr/>
                    <a:lstStyle/>
                    <a:p>
                      <a:pPr algn="ctr">
                        <a:lnSpc>
                          <a:spcPct val="150000"/>
                        </a:lnSpc>
                        <a:spcAft>
                          <a:spcPts val="800"/>
                        </a:spcAft>
                      </a:pPr>
                      <a:r>
                        <a:rPr lang="en-US" sz="800" kern="100">
                          <a:effectLst/>
                        </a:rPr>
                        <a:t>Skills</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tc>
                  <a:txBody>
                    <a:bodyPr/>
                    <a:lstStyle/>
                    <a:p>
                      <a:pPr algn="ctr">
                        <a:lnSpc>
                          <a:spcPct val="150000"/>
                        </a:lnSpc>
                        <a:spcAft>
                          <a:spcPts val="800"/>
                        </a:spcAft>
                      </a:pPr>
                      <a:r>
                        <a:rPr lang="en-US" sz="800" kern="100">
                          <a:effectLst/>
                        </a:rPr>
                        <a:t>How to develop</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tc>
                  <a:txBody>
                    <a:bodyPr/>
                    <a:lstStyle/>
                    <a:p>
                      <a:pPr algn="ctr">
                        <a:lnSpc>
                          <a:spcPct val="150000"/>
                        </a:lnSpc>
                        <a:spcAft>
                          <a:spcPts val="800"/>
                        </a:spcAft>
                      </a:pPr>
                      <a:r>
                        <a:rPr lang="en-US" sz="800" kern="100">
                          <a:effectLst/>
                        </a:rPr>
                        <a:t>Assessment of development</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tc>
                  <a:txBody>
                    <a:bodyPr/>
                    <a:lstStyle/>
                    <a:p>
                      <a:pPr algn="ctr">
                        <a:lnSpc>
                          <a:spcPct val="150000"/>
                        </a:lnSpc>
                        <a:spcAft>
                          <a:spcPts val="800"/>
                        </a:spcAft>
                      </a:pPr>
                      <a:r>
                        <a:rPr lang="en-US" sz="800" kern="100">
                          <a:effectLst/>
                        </a:rPr>
                        <a:t>Timescale</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extLst>
                  <a:ext uri="{0D108BD9-81ED-4DB2-BD59-A6C34878D82A}">
                    <a16:rowId xmlns="" xmlns:a16="http://schemas.microsoft.com/office/drawing/2014/main" val="571891154"/>
                  </a:ext>
                </a:extLst>
              </a:tr>
              <a:tr h="640234">
                <a:tc>
                  <a:txBody>
                    <a:bodyPr/>
                    <a:lstStyle/>
                    <a:p>
                      <a:pPr algn="just">
                        <a:lnSpc>
                          <a:spcPct val="150000"/>
                        </a:lnSpc>
                        <a:spcAft>
                          <a:spcPts val="800"/>
                        </a:spcAft>
                      </a:pPr>
                      <a:r>
                        <a:rPr lang="en-US" sz="800" kern="100">
                          <a:effectLst/>
                        </a:rPr>
                        <a:t>Fair and ethical leadership</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tc>
                  <a:txBody>
                    <a:bodyPr/>
                    <a:lstStyle/>
                    <a:p>
                      <a:pPr algn="just">
                        <a:lnSpc>
                          <a:spcPct val="150000"/>
                        </a:lnSpc>
                        <a:spcAft>
                          <a:spcPts val="800"/>
                        </a:spcAft>
                      </a:pPr>
                      <a:r>
                        <a:rPr lang="en-US" sz="800" kern="100">
                          <a:effectLst/>
                        </a:rPr>
                        <a:t>Carrying out workshops as well as effective programs of training related to ethics in leadership</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tc>
                  <a:txBody>
                    <a:bodyPr/>
                    <a:lstStyle/>
                    <a:p>
                      <a:pPr algn="just">
                        <a:lnSpc>
                          <a:spcPct val="150000"/>
                        </a:lnSpc>
                        <a:spcAft>
                          <a:spcPts val="800"/>
                        </a:spcAft>
                      </a:pPr>
                      <a:r>
                        <a:rPr lang="en-US" sz="800" kern="100">
                          <a:effectLst/>
                        </a:rPr>
                        <a:t>Implementing ethical leadership at the workplace and seeking feedback</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tc>
                  <a:txBody>
                    <a:bodyPr/>
                    <a:lstStyle/>
                    <a:p>
                      <a:pPr algn="ctr">
                        <a:lnSpc>
                          <a:spcPct val="150000"/>
                        </a:lnSpc>
                        <a:spcAft>
                          <a:spcPts val="800"/>
                        </a:spcAft>
                      </a:pPr>
                      <a:r>
                        <a:rPr lang="en-US" sz="800" kern="100">
                          <a:effectLst/>
                        </a:rPr>
                        <a:t>6 months</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extLst>
                  <a:ext uri="{0D108BD9-81ED-4DB2-BD59-A6C34878D82A}">
                    <a16:rowId xmlns="" xmlns:a16="http://schemas.microsoft.com/office/drawing/2014/main" val="1569572783"/>
                  </a:ext>
                </a:extLst>
              </a:tr>
              <a:tr h="1031917">
                <a:tc>
                  <a:txBody>
                    <a:bodyPr/>
                    <a:lstStyle/>
                    <a:p>
                      <a:pPr algn="just">
                        <a:lnSpc>
                          <a:spcPct val="150000"/>
                        </a:lnSpc>
                        <a:spcAft>
                          <a:spcPts val="800"/>
                        </a:spcAft>
                      </a:pPr>
                      <a:r>
                        <a:rPr lang="en-US" sz="800" kern="100">
                          <a:effectLst/>
                        </a:rPr>
                        <a:t>Team building and collaboration</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tc>
                  <a:txBody>
                    <a:bodyPr/>
                    <a:lstStyle/>
                    <a:p>
                      <a:pPr algn="just">
                        <a:lnSpc>
                          <a:spcPct val="150000"/>
                        </a:lnSpc>
                        <a:spcAft>
                          <a:spcPts val="800"/>
                        </a:spcAft>
                      </a:pPr>
                      <a:r>
                        <a:rPr lang="en-US" sz="800" kern="100">
                          <a:effectLst/>
                        </a:rPr>
                        <a:t>Carrying out cross-functional projects as well as attending workshops for doing exercises on solving critical issues, team development, as well as communication</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tc>
                  <a:txBody>
                    <a:bodyPr/>
                    <a:lstStyle/>
                    <a:p>
                      <a:pPr algn="just">
                        <a:lnSpc>
                          <a:spcPct val="150000"/>
                        </a:lnSpc>
                        <a:spcAft>
                          <a:spcPts val="800"/>
                        </a:spcAft>
                      </a:pPr>
                      <a:r>
                        <a:rPr lang="en-US" sz="800" kern="100" dirty="0">
                          <a:effectLst/>
                        </a:rPr>
                        <a:t>Analyzing the rate of success of the projects and asking for feedback from supervisors, as well as colleagues</a:t>
                      </a:r>
                      <a:endParaRPr lang="en-IN" sz="800" kern="100" dirty="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tc>
                  <a:txBody>
                    <a:bodyPr/>
                    <a:lstStyle/>
                    <a:p>
                      <a:pPr algn="ctr">
                        <a:lnSpc>
                          <a:spcPct val="150000"/>
                        </a:lnSpc>
                        <a:spcAft>
                          <a:spcPts val="800"/>
                        </a:spcAft>
                      </a:pPr>
                      <a:r>
                        <a:rPr lang="en-US" sz="800" kern="100">
                          <a:effectLst/>
                        </a:rPr>
                        <a:t>6 months</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extLst>
                  <a:ext uri="{0D108BD9-81ED-4DB2-BD59-A6C34878D82A}">
                    <a16:rowId xmlns="" xmlns:a16="http://schemas.microsoft.com/office/drawing/2014/main" val="3348745733"/>
                  </a:ext>
                </a:extLst>
              </a:tr>
              <a:tr h="1271530">
                <a:tc>
                  <a:txBody>
                    <a:bodyPr/>
                    <a:lstStyle/>
                    <a:p>
                      <a:pPr algn="just">
                        <a:lnSpc>
                          <a:spcPct val="150000"/>
                        </a:lnSpc>
                        <a:spcAft>
                          <a:spcPts val="800"/>
                        </a:spcAft>
                      </a:pPr>
                      <a:r>
                        <a:rPr lang="en-US" sz="800" kern="100">
                          <a:effectLst/>
                        </a:rPr>
                        <a:t>Resilience as well as adaptability</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tc>
                  <a:txBody>
                    <a:bodyPr/>
                    <a:lstStyle/>
                    <a:p>
                      <a:pPr algn="just">
                        <a:lnSpc>
                          <a:spcPct val="150000"/>
                        </a:lnSpc>
                        <a:spcAft>
                          <a:spcPts val="800"/>
                        </a:spcAft>
                      </a:pPr>
                      <a:r>
                        <a:rPr lang="en-US" sz="800" kern="100">
                          <a:effectLst/>
                        </a:rPr>
                        <a:t>Focus on the development of emotional intelligence and practice meditation which will be helpful for maintaining mindfulness as well as managing stress levels</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tc>
                  <a:txBody>
                    <a:bodyPr/>
                    <a:lstStyle/>
                    <a:p>
                      <a:pPr algn="just">
                        <a:lnSpc>
                          <a:spcPct val="150000"/>
                        </a:lnSpc>
                        <a:spcAft>
                          <a:spcPts val="800"/>
                        </a:spcAft>
                      </a:pPr>
                      <a:r>
                        <a:rPr lang="en-US" sz="800" kern="100">
                          <a:effectLst/>
                        </a:rPr>
                        <a:t>Integrate this skill as a metric in the criteria of performance and also carry out self-reflection</a:t>
                      </a:r>
                      <a:endParaRPr lang="en-IN" sz="800" kern="10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tc>
                  <a:txBody>
                    <a:bodyPr/>
                    <a:lstStyle/>
                    <a:p>
                      <a:pPr algn="ctr">
                        <a:lnSpc>
                          <a:spcPct val="150000"/>
                        </a:lnSpc>
                        <a:spcAft>
                          <a:spcPts val="800"/>
                        </a:spcAft>
                      </a:pPr>
                      <a:r>
                        <a:rPr lang="en-US" sz="800" kern="100" dirty="0">
                          <a:effectLst/>
                        </a:rPr>
                        <a:t>4 months</a:t>
                      </a:r>
                      <a:endParaRPr lang="en-IN" sz="800" kern="100" dirty="0">
                        <a:effectLst/>
                        <a:latin typeface="Calibri" panose="020F0502020204030204" pitchFamily="34" charset="0"/>
                        <a:ea typeface="Times New Roman" panose="02020603050405020304" pitchFamily="18" charset="0"/>
                        <a:cs typeface="Arial" panose="020B0604020202020204" pitchFamily="34" charset="0"/>
                      </a:endParaRPr>
                    </a:p>
                  </a:txBody>
                  <a:tcPr marL="33755" marR="33755" marT="0" marB="0"/>
                </a:tc>
                <a:extLst>
                  <a:ext uri="{0D108BD9-81ED-4DB2-BD59-A6C34878D82A}">
                    <a16:rowId xmlns="" xmlns:a16="http://schemas.microsoft.com/office/drawing/2014/main" val="599565176"/>
                  </a:ext>
                </a:extLst>
              </a:tr>
            </a:tbl>
          </a:graphicData>
        </a:graphic>
      </p:graphicFrame>
      <p:pic>
        <p:nvPicPr>
          <p:cNvPr id="5" name="Picture 4">
            <a:extLst>
              <a:ext uri="{FF2B5EF4-FFF2-40B4-BE49-F238E27FC236}">
                <a16:creationId xmlns="" xmlns:a16="http://schemas.microsoft.com/office/drawing/2014/main" id="{46F49AE9-2213-5CED-F5B1-46902B9A058D}"/>
              </a:ext>
            </a:extLst>
          </p:cNvPr>
          <p:cNvPicPr>
            <a:picLocks noChangeAspect="1"/>
          </p:cNvPicPr>
          <p:nvPr/>
        </p:nvPicPr>
        <p:blipFill>
          <a:blip r:embed="rId3"/>
          <a:stretch>
            <a:fillRect/>
          </a:stretch>
        </p:blipFill>
        <p:spPr>
          <a:xfrm>
            <a:off x="7332134" y="2965376"/>
            <a:ext cx="3752850" cy="2676525"/>
          </a:xfrm>
          <a:prstGeom prst="rect">
            <a:avLst/>
          </a:prstGeom>
        </p:spPr>
      </p:pic>
    </p:spTree>
    <p:extLst>
      <p:ext uri="{BB962C8B-B14F-4D97-AF65-F5344CB8AC3E}">
        <p14:creationId xmlns="" xmlns:p14="http://schemas.microsoft.com/office/powerpoint/2010/main" val="4056607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2E45F85-4D57-95E3-3650-CF2B20EF7FB9}"/>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Times New Roman" panose="02020603050405020304" pitchFamily="18" charset="0"/>
              </a:rPr>
              <a:t>Action plan for Unilever</a:t>
            </a:r>
            <a:endParaRPr lang="en-IN" sz="2800" dirty="0"/>
          </a:p>
        </p:txBody>
      </p:sp>
      <p:graphicFrame>
        <p:nvGraphicFramePr>
          <p:cNvPr id="4" name="Content Placeholder 3">
            <a:extLst>
              <a:ext uri="{FF2B5EF4-FFF2-40B4-BE49-F238E27FC236}">
                <a16:creationId xmlns="" xmlns:a16="http://schemas.microsoft.com/office/drawing/2014/main" id="{49C964D6-4597-779C-5C9D-DDD9CF119866}"/>
              </a:ext>
            </a:extLst>
          </p:cNvPr>
          <p:cNvGraphicFramePr>
            <a:graphicFrameLocks noGrp="1"/>
          </p:cNvGraphicFramePr>
          <p:nvPr>
            <p:ph idx="1"/>
            <p:extLst>
              <p:ext uri="{D42A27DB-BD31-4B8C-83A1-F6EECF244321}">
                <p14:modId xmlns="" xmlns:p14="http://schemas.microsoft.com/office/powerpoint/2010/main" val="2848293854"/>
              </p:ext>
            </p:extLst>
          </p:nvPr>
        </p:nvGraphicFramePr>
        <p:xfrm>
          <a:off x="1434041" y="2754937"/>
          <a:ext cx="4848226" cy="3366057"/>
        </p:xfrm>
        <a:graphic>
          <a:graphicData uri="http://schemas.openxmlformats.org/drawingml/2006/table">
            <a:tbl>
              <a:tblPr firstRow="1" firstCol="1" bandRow="1">
                <a:tableStyleId>{5C22544A-7EE6-4342-B048-85BDC9FD1C3A}</a:tableStyleId>
              </a:tblPr>
              <a:tblGrid>
                <a:gridCol w="1211797">
                  <a:extLst>
                    <a:ext uri="{9D8B030D-6E8A-4147-A177-3AD203B41FA5}">
                      <a16:colId xmlns="" xmlns:a16="http://schemas.microsoft.com/office/drawing/2014/main" val="1920438462"/>
                    </a:ext>
                  </a:extLst>
                </a:gridCol>
                <a:gridCol w="1211797">
                  <a:extLst>
                    <a:ext uri="{9D8B030D-6E8A-4147-A177-3AD203B41FA5}">
                      <a16:colId xmlns="" xmlns:a16="http://schemas.microsoft.com/office/drawing/2014/main" val="366205428"/>
                    </a:ext>
                  </a:extLst>
                </a:gridCol>
                <a:gridCol w="1212316">
                  <a:extLst>
                    <a:ext uri="{9D8B030D-6E8A-4147-A177-3AD203B41FA5}">
                      <a16:colId xmlns="" xmlns:a16="http://schemas.microsoft.com/office/drawing/2014/main" val="2758183962"/>
                    </a:ext>
                  </a:extLst>
                </a:gridCol>
                <a:gridCol w="1212316">
                  <a:extLst>
                    <a:ext uri="{9D8B030D-6E8A-4147-A177-3AD203B41FA5}">
                      <a16:colId xmlns="" xmlns:a16="http://schemas.microsoft.com/office/drawing/2014/main" val="2940516447"/>
                    </a:ext>
                  </a:extLst>
                </a:gridCol>
              </a:tblGrid>
              <a:tr h="622857">
                <a:tc>
                  <a:txBody>
                    <a:bodyPr/>
                    <a:lstStyle/>
                    <a:p>
                      <a:pPr algn="ctr">
                        <a:lnSpc>
                          <a:spcPct val="150000"/>
                        </a:lnSpc>
                        <a:spcAft>
                          <a:spcPts val="800"/>
                        </a:spcAft>
                      </a:pPr>
                      <a:r>
                        <a:rPr lang="en-US" sz="1200" kern="100">
                          <a:effectLst/>
                        </a:rPr>
                        <a:t>Skills</a:t>
                      </a:r>
                      <a:endParaRPr lang="en-IN" sz="1200" kern="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spcAft>
                          <a:spcPts val="800"/>
                        </a:spcAft>
                      </a:pPr>
                      <a:r>
                        <a:rPr lang="en-US" sz="1200" kern="100">
                          <a:effectLst/>
                        </a:rPr>
                        <a:t>How to develop</a:t>
                      </a:r>
                      <a:endParaRPr lang="en-IN" sz="1200" kern="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spcAft>
                          <a:spcPts val="800"/>
                        </a:spcAft>
                      </a:pPr>
                      <a:r>
                        <a:rPr lang="en-US" sz="1200" kern="100">
                          <a:effectLst/>
                        </a:rPr>
                        <a:t>Assessment of development</a:t>
                      </a:r>
                      <a:endParaRPr lang="en-IN" sz="1200" kern="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spcAft>
                          <a:spcPts val="800"/>
                        </a:spcAft>
                      </a:pPr>
                      <a:r>
                        <a:rPr lang="en-US" sz="1200" kern="100">
                          <a:effectLst/>
                        </a:rPr>
                        <a:t>Timescale</a:t>
                      </a:r>
                      <a:endParaRPr lang="en-IN" sz="1200" kern="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 xmlns:a16="http://schemas.microsoft.com/office/drawing/2014/main" val="1506573507"/>
                  </a:ext>
                </a:extLst>
              </a:tr>
              <a:tr h="1277140">
                <a:tc>
                  <a:txBody>
                    <a:bodyPr/>
                    <a:lstStyle/>
                    <a:p>
                      <a:pPr algn="just">
                        <a:lnSpc>
                          <a:spcPct val="150000"/>
                        </a:lnSpc>
                        <a:spcAft>
                          <a:spcPts val="800"/>
                        </a:spcAft>
                      </a:pPr>
                      <a:r>
                        <a:rPr lang="en-US" sz="1200" kern="100">
                          <a:effectLst/>
                        </a:rPr>
                        <a:t>Data Analytics</a:t>
                      </a:r>
                      <a:endParaRPr lang="en-IN" sz="1200" kern="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50000"/>
                        </a:lnSpc>
                        <a:spcAft>
                          <a:spcPts val="800"/>
                        </a:spcAft>
                      </a:pPr>
                      <a:r>
                        <a:rPr lang="en-US" sz="1200" kern="100">
                          <a:effectLst/>
                        </a:rPr>
                        <a:t>Attending workshops as well as taking online courses from different platforms </a:t>
                      </a:r>
                      <a:endParaRPr lang="en-IN" sz="1200" kern="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50000"/>
                        </a:lnSpc>
                        <a:spcAft>
                          <a:spcPts val="800"/>
                        </a:spcAft>
                      </a:pPr>
                      <a:r>
                        <a:rPr lang="en-US" sz="1200" kern="100">
                          <a:effectLst/>
                        </a:rPr>
                        <a:t>Carrying out exercises related to the analysis of data sets</a:t>
                      </a:r>
                      <a:endParaRPr lang="en-IN" sz="1200" kern="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spcAft>
                          <a:spcPts val="800"/>
                        </a:spcAft>
                      </a:pPr>
                      <a:r>
                        <a:rPr lang="en-US" sz="1200" kern="100">
                          <a:effectLst/>
                        </a:rPr>
                        <a:t>6 months</a:t>
                      </a:r>
                      <a:endParaRPr lang="en-IN" sz="1200" kern="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 xmlns:a16="http://schemas.microsoft.com/office/drawing/2014/main" val="368729348"/>
                  </a:ext>
                </a:extLst>
              </a:tr>
              <a:tr h="949999">
                <a:tc>
                  <a:txBody>
                    <a:bodyPr/>
                    <a:lstStyle/>
                    <a:p>
                      <a:pPr algn="just">
                        <a:lnSpc>
                          <a:spcPct val="150000"/>
                        </a:lnSpc>
                        <a:spcAft>
                          <a:spcPts val="800"/>
                        </a:spcAft>
                      </a:pPr>
                      <a:r>
                        <a:rPr lang="en-US" sz="1200" kern="100">
                          <a:effectLst/>
                        </a:rPr>
                        <a:t>Growth mindset as well as agility</a:t>
                      </a:r>
                      <a:endParaRPr lang="en-IN" sz="1200" kern="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50000"/>
                        </a:lnSpc>
                        <a:spcAft>
                          <a:spcPts val="800"/>
                        </a:spcAft>
                      </a:pPr>
                      <a:r>
                        <a:rPr lang="en-US" sz="1200" kern="100">
                          <a:effectLst/>
                        </a:rPr>
                        <a:t>Attend workshops and take guidance from mentors</a:t>
                      </a:r>
                      <a:endParaRPr lang="en-IN" sz="1200" kern="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50000"/>
                        </a:lnSpc>
                        <a:spcAft>
                          <a:spcPts val="800"/>
                        </a:spcAft>
                      </a:pPr>
                      <a:r>
                        <a:rPr lang="en-US" sz="1200" kern="100">
                          <a:effectLst/>
                        </a:rPr>
                        <a:t>Asking for feedback and carrying out self-reflection</a:t>
                      </a:r>
                      <a:endParaRPr lang="en-IN" sz="1200" kern="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spcAft>
                          <a:spcPts val="800"/>
                        </a:spcAft>
                      </a:pPr>
                      <a:r>
                        <a:rPr lang="en-US" sz="1200" kern="100" dirty="0">
                          <a:effectLst/>
                        </a:rPr>
                        <a:t>5 months</a:t>
                      </a:r>
                      <a:endParaRPr lang="en-IN" sz="1200" kern="100" dirty="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 xmlns:a16="http://schemas.microsoft.com/office/drawing/2014/main" val="1922246427"/>
                  </a:ext>
                </a:extLst>
              </a:tr>
            </a:tbl>
          </a:graphicData>
        </a:graphic>
      </p:graphicFrame>
      <p:pic>
        <p:nvPicPr>
          <p:cNvPr id="5" name="Picture 4">
            <a:extLst>
              <a:ext uri="{FF2B5EF4-FFF2-40B4-BE49-F238E27FC236}">
                <a16:creationId xmlns="" xmlns:a16="http://schemas.microsoft.com/office/drawing/2014/main" id="{5E087A6F-CADB-866B-1349-E4A00FD16FCB}"/>
              </a:ext>
            </a:extLst>
          </p:cNvPr>
          <p:cNvPicPr>
            <a:picLocks noChangeAspect="1"/>
          </p:cNvPicPr>
          <p:nvPr/>
        </p:nvPicPr>
        <p:blipFill>
          <a:blip r:embed="rId3" cstate="print"/>
          <a:stretch>
            <a:fillRect/>
          </a:stretch>
        </p:blipFill>
        <p:spPr>
          <a:xfrm>
            <a:off x="6946940" y="3246002"/>
            <a:ext cx="4144394" cy="2331222"/>
          </a:xfrm>
          <a:prstGeom prst="rect">
            <a:avLst/>
          </a:prstGeom>
        </p:spPr>
      </p:pic>
    </p:spTree>
    <p:extLst>
      <p:ext uri="{BB962C8B-B14F-4D97-AF65-F5344CB8AC3E}">
        <p14:creationId xmlns="" xmlns:p14="http://schemas.microsoft.com/office/powerpoint/2010/main" val="3331410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A8889E0-9ACB-9D18-357D-1F94B553F96E}"/>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Times New Roman" panose="02020603050405020304" pitchFamily="18" charset="0"/>
              </a:rPr>
              <a:t>Conclusion</a:t>
            </a:r>
            <a:endParaRPr lang="en-IN" sz="2800" dirty="0"/>
          </a:p>
        </p:txBody>
      </p:sp>
      <p:sp>
        <p:nvSpPr>
          <p:cNvPr id="3" name="Content Placeholder 2">
            <a:extLst>
              <a:ext uri="{FF2B5EF4-FFF2-40B4-BE49-F238E27FC236}">
                <a16:creationId xmlns="" xmlns:a16="http://schemas.microsoft.com/office/drawing/2014/main" id="{55008FCF-3916-989F-60C1-BCCAAFA0F7F7}"/>
              </a:ext>
            </a:extLst>
          </p:cNvPr>
          <p:cNvSpPr>
            <a:spLocks noGrp="1"/>
          </p:cNvSpPr>
          <p:nvPr>
            <p:ph idx="1"/>
          </p:nvPr>
        </p:nvSpPr>
        <p:spPr>
          <a:xfrm>
            <a:off x="1295401" y="2556932"/>
            <a:ext cx="6307666" cy="3318936"/>
          </a:xfrm>
        </p:spPr>
        <p:txBody>
          <a:bodyPr>
            <a:normAutofit fontScale="85000" lnSpcReduction="20000"/>
          </a:bodyPr>
          <a:lstStyle/>
          <a:p>
            <a:pPr algn="just">
              <a:lnSpc>
                <a:spcPct val="150000"/>
              </a:lnSpc>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The conclusion that can be drawn from this presentation involve the development of necessary skills by the professionals of people management in both Tesco as well as Unilever in terms of managing their priority areas related to the management of performance as well as enhancement of engagement among the employees. </a:t>
            </a:r>
          </a:p>
          <a:p>
            <a:pPr algn="just">
              <a:lnSpc>
                <a:spcPct val="150000"/>
              </a:lnSpc>
            </a:pPr>
            <a:r>
              <a:rPr lang="en-US" sz="1800" kern="100" dirty="0">
                <a:effectLst/>
                <a:latin typeface="Times New Roman" panose="02020603050405020304" pitchFamily="18" charset="0"/>
                <a:ea typeface="Times New Roman" panose="02020603050405020304" pitchFamily="18" charset="0"/>
                <a:cs typeface="Arial" panose="020B0604020202020204" pitchFamily="34" charset="0"/>
              </a:rPr>
              <a:t>This presentation provided a proper analysis related to the development of future skills by the professionals in both Tesco as well as Unilever. In addition to this, the presentation also carried out the development of an action plan for both these organizations highlighting effective strategies for the development of the skills along with the timescale. </a:t>
            </a:r>
            <a:endParaRPr lang="en-IN" sz="1800" kern="100" dirty="0">
              <a:effectLst/>
              <a:latin typeface="Calibri" panose="020F0502020204030204" pitchFamily="34" charset="0"/>
              <a:ea typeface="Times New Roman" panose="02020603050405020304" pitchFamily="18" charset="0"/>
              <a:cs typeface="Arial" panose="020B0604020202020204" pitchFamily="34" charset="0"/>
            </a:endParaRPr>
          </a:p>
          <a:p>
            <a:pPr algn="just">
              <a:lnSpc>
                <a:spcPct val="150000"/>
              </a:lnSpc>
            </a:pPr>
            <a:endParaRPr lang="en-IN" dirty="0"/>
          </a:p>
        </p:txBody>
      </p:sp>
      <p:pic>
        <p:nvPicPr>
          <p:cNvPr id="4" name="Picture 3">
            <a:extLst>
              <a:ext uri="{FF2B5EF4-FFF2-40B4-BE49-F238E27FC236}">
                <a16:creationId xmlns="" xmlns:a16="http://schemas.microsoft.com/office/drawing/2014/main" id="{B1C1D8DD-664B-A89C-F77D-3E27840F056A}"/>
              </a:ext>
            </a:extLst>
          </p:cNvPr>
          <p:cNvPicPr>
            <a:picLocks noChangeAspect="1"/>
          </p:cNvPicPr>
          <p:nvPr/>
        </p:nvPicPr>
        <p:blipFill>
          <a:blip r:embed="rId3" cstate="print"/>
          <a:stretch>
            <a:fillRect/>
          </a:stretch>
        </p:blipFill>
        <p:spPr>
          <a:xfrm>
            <a:off x="7670063" y="2862469"/>
            <a:ext cx="3793067" cy="2392017"/>
          </a:xfrm>
          <a:prstGeom prst="rect">
            <a:avLst/>
          </a:prstGeom>
        </p:spPr>
      </p:pic>
    </p:spTree>
    <p:extLst>
      <p:ext uri="{BB962C8B-B14F-4D97-AF65-F5344CB8AC3E}">
        <p14:creationId xmlns="" xmlns:p14="http://schemas.microsoft.com/office/powerpoint/2010/main" val="3108585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9372117-7745-221B-3842-56B2B5F77715}"/>
              </a:ext>
            </a:extLst>
          </p:cNvPr>
          <p:cNvSpPr>
            <a:spLocks noGrp="1"/>
          </p:cNvSpPr>
          <p:nvPr>
            <p:ph type="title"/>
          </p:nvPr>
        </p:nvSpPr>
        <p:spPr/>
        <p:txBody>
          <a:bodyPr>
            <a:normAutofit/>
          </a:bodyPr>
          <a:lstStyle/>
          <a:p>
            <a:r>
              <a:rPr lang="en-US" sz="2800" b="1" kern="100" dirty="0">
                <a:effectLst/>
                <a:latin typeface="Times New Roman" panose="02020603050405020304" pitchFamily="18" charset="0"/>
                <a:ea typeface="Times New Roman" panose="02020603050405020304" pitchFamily="18" charset="0"/>
                <a:cs typeface="Arial" panose="020B0604020202020204" pitchFamily="34" charset="0"/>
              </a:rPr>
              <a:t>References:</a:t>
            </a:r>
            <a:r>
              <a:rPr lang="en-IN" sz="2800" kern="100" dirty="0">
                <a:effectLst/>
                <a:latin typeface="Calibri" panose="020F0502020204030204" pitchFamily="34" charset="0"/>
                <a:ea typeface="Times New Roman" panose="02020603050405020304" pitchFamily="18" charset="0"/>
                <a:cs typeface="Arial" panose="020B0604020202020204" pitchFamily="34" charset="0"/>
              </a:rPr>
              <a:t/>
            </a:r>
            <a:br>
              <a:rPr lang="en-IN" sz="2800" kern="100" dirty="0">
                <a:effectLst/>
                <a:latin typeface="Calibri" panose="020F0502020204030204" pitchFamily="34" charset="0"/>
                <a:ea typeface="Times New Roman" panose="02020603050405020304" pitchFamily="18" charset="0"/>
                <a:cs typeface="Arial" panose="020B0604020202020204" pitchFamily="34" charset="0"/>
              </a:rPr>
            </a:br>
            <a:endParaRPr lang="en-IN" sz="2800" dirty="0"/>
          </a:p>
        </p:txBody>
      </p:sp>
      <p:sp>
        <p:nvSpPr>
          <p:cNvPr id="3" name="Content Placeholder 2">
            <a:extLst>
              <a:ext uri="{FF2B5EF4-FFF2-40B4-BE49-F238E27FC236}">
                <a16:creationId xmlns="" xmlns:a16="http://schemas.microsoft.com/office/drawing/2014/main" id="{0F818698-0968-2C8D-663D-D2153C84419A}"/>
              </a:ext>
            </a:extLst>
          </p:cNvPr>
          <p:cNvSpPr>
            <a:spLocks noGrp="1"/>
          </p:cNvSpPr>
          <p:nvPr>
            <p:ph idx="1"/>
          </p:nvPr>
        </p:nvSpPr>
        <p:spPr/>
        <p:txBody>
          <a:bodyPr>
            <a:normAutofit fontScale="25000" lnSpcReduction="20000"/>
          </a:bodyPr>
          <a:lstStyle/>
          <a:p>
            <a:pPr algn="just">
              <a:lnSpc>
                <a:spcPct val="150000"/>
              </a:lnSpc>
              <a:spcAft>
                <a:spcPts val="800"/>
              </a:spcAft>
            </a:pPr>
            <a:r>
              <a:rPr lang="en-US" sz="6000"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Ind, N. and Iglesias, O., (2023). Why the practice of CSR needs a conscience. In </a:t>
            </a:r>
            <a:r>
              <a:rPr lang="en-US" sz="6000" i="1"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Approaches to Corporate Social Responsibility</a:t>
            </a:r>
            <a:r>
              <a:rPr lang="en-US" sz="6000"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 (pp. 215-230). Routledge.</a:t>
            </a:r>
            <a:endParaRPr lang="en-IN" sz="6000" kern="100" dirty="0">
              <a:effectLst/>
              <a:latin typeface="Times New Roman" pitchFamily="18" charset="0"/>
              <a:ea typeface="Times New Roman" panose="02020603050405020304" pitchFamily="18" charset="0"/>
              <a:cs typeface="Times New Roman" pitchFamily="18" charset="0"/>
            </a:endParaRPr>
          </a:p>
          <a:p>
            <a:pPr algn="just">
              <a:lnSpc>
                <a:spcPct val="150000"/>
              </a:lnSpc>
              <a:spcAft>
                <a:spcPts val="800"/>
              </a:spcAft>
            </a:pPr>
            <a:r>
              <a:rPr lang="en-US" sz="6000" kern="100" dirty="0" err="1">
                <a:solidFill>
                  <a:srgbClr val="000000"/>
                </a:solidFill>
                <a:effectLst/>
                <a:latin typeface="Times New Roman" panose="02020603050405020304" pitchFamily="18" charset="0"/>
                <a:ea typeface="Times New Roman" panose="02020603050405020304" pitchFamily="18" charset="0"/>
                <a:cs typeface="Times New Roman" pitchFamily="18" charset="0"/>
              </a:rPr>
              <a:t>Kpoku</a:t>
            </a:r>
            <a:r>
              <a:rPr lang="en-US" sz="6000"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 O.K., (2021). </a:t>
            </a:r>
            <a:r>
              <a:rPr lang="en-US" sz="6000" i="1"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Positive and negative influence of globalization on international business actors’ activity (on materials of Unilever Group)</a:t>
            </a:r>
            <a:r>
              <a:rPr lang="en-US" sz="6000"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 (Doctoral dissertation).</a:t>
            </a:r>
            <a:endParaRPr lang="en-IN" sz="6000" kern="100" dirty="0">
              <a:effectLst/>
              <a:latin typeface="Times New Roman" pitchFamily="18" charset="0"/>
              <a:ea typeface="Times New Roman" panose="02020603050405020304" pitchFamily="18" charset="0"/>
              <a:cs typeface="Times New Roman" pitchFamily="18" charset="0"/>
            </a:endParaRPr>
          </a:p>
          <a:p>
            <a:pPr algn="just">
              <a:lnSpc>
                <a:spcPct val="150000"/>
              </a:lnSpc>
              <a:spcAft>
                <a:spcPts val="800"/>
              </a:spcAft>
            </a:pPr>
            <a:r>
              <a:rPr lang="en-US" sz="6000"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Mc Loughlin, K., Lewis, K., Lascelles, D. and </a:t>
            </a:r>
            <a:r>
              <a:rPr lang="en-US" sz="6000" kern="100" dirty="0" err="1">
                <a:solidFill>
                  <a:srgbClr val="000000"/>
                </a:solidFill>
                <a:effectLst/>
                <a:latin typeface="Times New Roman" panose="02020603050405020304" pitchFamily="18" charset="0"/>
                <a:ea typeface="Times New Roman" panose="02020603050405020304" pitchFamily="18" charset="0"/>
                <a:cs typeface="Times New Roman" pitchFamily="18" charset="0"/>
              </a:rPr>
              <a:t>Nudurupati</a:t>
            </a:r>
            <a:r>
              <a:rPr lang="en-US" sz="6000"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 S., (2023). Sustainability in supply chains: reappraising business process management. </a:t>
            </a:r>
            <a:r>
              <a:rPr lang="en-US" sz="6000" i="1"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Production Planning &amp; Control</a:t>
            </a:r>
            <a:r>
              <a:rPr lang="en-US" sz="6000"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 </a:t>
            </a:r>
            <a:r>
              <a:rPr lang="en-US" sz="6000" i="1"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34</a:t>
            </a:r>
            <a:r>
              <a:rPr lang="en-US" sz="6000"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(1), pp.19-52.</a:t>
            </a:r>
            <a:endParaRPr lang="en-IN" sz="6000" kern="100" dirty="0">
              <a:effectLst/>
              <a:latin typeface="Times New Roman" pitchFamily="18" charset="0"/>
              <a:ea typeface="Times New Roman" panose="02020603050405020304" pitchFamily="18" charset="0"/>
              <a:cs typeface="Times New Roman" pitchFamily="18" charset="0"/>
            </a:endParaRPr>
          </a:p>
          <a:p>
            <a:pPr algn="just">
              <a:lnSpc>
                <a:spcPct val="150000"/>
              </a:lnSpc>
              <a:spcAft>
                <a:spcPts val="800"/>
              </a:spcAft>
            </a:pPr>
            <a:r>
              <a:rPr lang="en-US" sz="6000"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Mohapatra, P. and MV, N.K., (2021). Accounting Scandal at Tesco. </a:t>
            </a:r>
            <a:r>
              <a:rPr lang="en-US" sz="6000" i="1"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IUP Journal of Accounting Research &amp; Audit Practices</a:t>
            </a:r>
            <a:r>
              <a:rPr lang="en-US" sz="6000"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 </a:t>
            </a:r>
            <a:r>
              <a:rPr lang="en-US" sz="6000" i="1"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20</a:t>
            </a:r>
            <a:r>
              <a:rPr lang="en-US" sz="6000" kern="100" dirty="0">
                <a:solidFill>
                  <a:srgbClr val="000000"/>
                </a:solidFill>
                <a:effectLst/>
                <a:latin typeface="Times New Roman" panose="02020603050405020304" pitchFamily="18" charset="0"/>
                <a:ea typeface="Times New Roman" panose="02020603050405020304" pitchFamily="18" charset="0"/>
                <a:cs typeface="Times New Roman" pitchFamily="18" charset="0"/>
              </a:rPr>
              <a:t>(4).</a:t>
            </a:r>
            <a:endParaRPr lang="en-IN" sz="6000" kern="100" dirty="0">
              <a:effectLst/>
              <a:latin typeface="Times New Roman" pitchFamily="18" charset="0"/>
              <a:ea typeface="Times New Roman" panose="02020603050405020304" pitchFamily="18" charset="0"/>
              <a:cs typeface="Times New Roman" pitchFamily="18" charset="0"/>
            </a:endParaRPr>
          </a:p>
          <a:p>
            <a:endParaRPr lang="en-IN" dirty="0"/>
          </a:p>
        </p:txBody>
      </p:sp>
    </p:spTree>
    <p:extLst>
      <p:ext uri="{BB962C8B-B14F-4D97-AF65-F5344CB8AC3E}">
        <p14:creationId xmlns="" xmlns:p14="http://schemas.microsoft.com/office/powerpoint/2010/main" val="1897931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00" dirty="0" smtClean="0">
                <a:latin typeface="Times New Roman" panose="02020603050405020304" pitchFamily="18" charset="0"/>
                <a:ea typeface="Times New Roman" panose="02020603050405020304" pitchFamily="18" charset="0"/>
                <a:cs typeface="Arial" panose="020B0604020202020204" pitchFamily="34" charset="0"/>
              </a:rPr>
              <a:t>References:</a:t>
            </a:r>
            <a:endParaRPr lang="en-US" sz="2800" dirty="0"/>
          </a:p>
        </p:txBody>
      </p:sp>
      <p:sp>
        <p:nvSpPr>
          <p:cNvPr id="3" name="Content Placeholder 2"/>
          <p:cNvSpPr>
            <a:spLocks noGrp="1"/>
          </p:cNvSpPr>
          <p:nvPr>
            <p:ph idx="1"/>
          </p:nvPr>
        </p:nvSpPr>
        <p:spPr>
          <a:xfrm>
            <a:off x="1295401" y="2556932"/>
            <a:ext cx="9601196" cy="3433560"/>
          </a:xfrm>
        </p:spPr>
        <p:txBody>
          <a:bodyPr>
            <a:normAutofit fontScale="25000" lnSpcReduction="20000"/>
          </a:bodyPr>
          <a:lstStyle/>
          <a:p>
            <a:pPr algn="just">
              <a:lnSpc>
                <a:spcPct val="150000"/>
              </a:lnSpc>
              <a:spcAft>
                <a:spcPts val="800"/>
              </a:spcAft>
            </a:pPr>
            <a:r>
              <a:rPr lang="en-US" sz="6000" kern="100" dirty="0" err="1">
                <a:solidFill>
                  <a:srgbClr val="000000"/>
                </a:solidFill>
                <a:latin typeface="Times New Roman" panose="02020603050405020304" pitchFamily="18" charset="0"/>
                <a:ea typeface="Times New Roman" panose="02020603050405020304" pitchFamily="18" charset="0"/>
                <a:cs typeface="Times New Roman" pitchFamily="18" charset="0"/>
              </a:rPr>
              <a:t>Monciardini</a:t>
            </a:r>
            <a:r>
              <a:rPr lang="en-US" sz="6000" kern="100" dirty="0">
                <a:solidFill>
                  <a:srgbClr val="000000"/>
                </a:solidFill>
                <a:latin typeface="Times New Roman" panose="02020603050405020304" pitchFamily="18" charset="0"/>
                <a:ea typeface="Times New Roman" panose="02020603050405020304" pitchFamily="18" charset="0"/>
                <a:cs typeface="Times New Roman" pitchFamily="18" charset="0"/>
              </a:rPr>
              <a:t>, D., </a:t>
            </a:r>
            <a:r>
              <a:rPr lang="en-US" sz="6000" kern="100" dirty="0" err="1">
                <a:solidFill>
                  <a:srgbClr val="000000"/>
                </a:solidFill>
                <a:latin typeface="Times New Roman" panose="02020603050405020304" pitchFamily="18" charset="0"/>
                <a:ea typeface="Times New Roman" panose="02020603050405020304" pitchFamily="18" charset="0"/>
                <a:cs typeface="Times New Roman" pitchFamily="18" charset="0"/>
              </a:rPr>
              <a:t>Bernaz</a:t>
            </a:r>
            <a:r>
              <a:rPr lang="en-US" sz="6000" kern="100" dirty="0">
                <a:solidFill>
                  <a:srgbClr val="000000"/>
                </a:solidFill>
                <a:latin typeface="Times New Roman" panose="02020603050405020304" pitchFamily="18" charset="0"/>
                <a:ea typeface="Times New Roman" panose="02020603050405020304" pitchFamily="18" charset="0"/>
                <a:cs typeface="Times New Roman" pitchFamily="18" charset="0"/>
              </a:rPr>
              <a:t>, N. and </a:t>
            </a:r>
            <a:r>
              <a:rPr lang="en-US" sz="6000" kern="100" dirty="0" err="1">
                <a:solidFill>
                  <a:srgbClr val="000000"/>
                </a:solidFill>
                <a:latin typeface="Times New Roman" panose="02020603050405020304" pitchFamily="18" charset="0"/>
                <a:ea typeface="Times New Roman" panose="02020603050405020304" pitchFamily="18" charset="0"/>
                <a:cs typeface="Times New Roman" pitchFamily="18" charset="0"/>
              </a:rPr>
              <a:t>Andhov</a:t>
            </a:r>
            <a:r>
              <a:rPr lang="en-US" sz="6000" kern="100" dirty="0">
                <a:solidFill>
                  <a:srgbClr val="000000"/>
                </a:solidFill>
                <a:latin typeface="Times New Roman" panose="02020603050405020304" pitchFamily="18" charset="0"/>
                <a:ea typeface="Times New Roman" panose="02020603050405020304" pitchFamily="18" charset="0"/>
                <a:cs typeface="Times New Roman" pitchFamily="18" charset="0"/>
              </a:rPr>
              <a:t>, A., (2021). The organizational dynamics of compliance with the UK Modern Slavery Act in the food and tobacco sector. </a:t>
            </a:r>
            <a:r>
              <a:rPr lang="en-US" sz="6000" i="1" kern="100" dirty="0">
                <a:solidFill>
                  <a:srgbClr val="000000"/>
                </a:solidFill>
                <a:latin typeface="Times New Roman" panose="02020603050405020304" pitchFamily="18" charset="0"/>
                <a:ea typeface="Times New Roman" panose="02020603050405020304" pitchFamily="18" charset="0"/>
                <a:cs typeface="Times New Roman" pitchFamily="18" charset="0"/>
              </a:rPr>
              <a:t>Business &amp; Society</a:t>
            </a:r>
            <a:r>
              <a:rPr lang="en-US" sz="6000" kern="100" dirty="0">
                <a:solidFill>
                  <a:srgbClr val="000000"/>
                </a:solidFill>
                <a:latin typeface="Times New Roman" panose="02020603050405020304" pitchFamily="18" charset="0"/>
                <a:ea typeface="Times New Roman" panose="02020603050405020304" pitchFamily="18" charset="0"/>
                <a:cs typeface="Times New Roman" pitchFamily="18" charset="0"/>
              </a:rPr>
              <a:t>, </a:t>
            </a:r>
            <a:r>
              <a:rPr lang="en-US" sz="6000" i="1" kern="100" dirty="0">
                <a:solidFill>
                  <a:srgbClr val="000000"/>
                </a:solidFill>
                <a:latin typeface="Times New Roman" panose="02020603050405020304" pitchFamily="18" charset="0"/>
                <a:ea typeface="Times New Roman" panose="02020603050405020304" pitchFamily="18" charset="0"/>
                <a:cs typeface="Times New Roman" pitchFamily="18" charset="0"/>
              </a:rPr>
              <a:t>60</a:t>
            </a:r>
            <a:r>
              <a:rPr lang="en-US" sz="6000" kern="100" dirty="0">
                <a:solidFill>
                  <a:srgbClr val="000000"/>
                </a:solidFill>
                <a:latin typeface="Times New Roman" panose="02020603050405020304" pitchFamily="18" charset="0"/>
                <a:ea typeface="Times New Roman" panose="02020603050405020304" pitchFamily="18" charset="0"/>
                <a:cs typeface="Times New Roman" pitchFamily="18" charset="0"/>
              </a:rPr>
              <a:t>(2), pp.288-340.</a:t>
            </a:r>
            <a:endParaRPr lang="en-IN" sz="6000" kern="100" dirty="0">
              <a:latin typeface="Times New Roman" pitchFamily="18" charset="0"/>
              <a:ea typeface="Times New Roman" panose="02020603050405020304" pitchFamily="18" charset="0"/>
              <a:cs typeface="Times New Roman" pitchFamily="18" charset="0"/>
            </a:endParaRPr>
          </a:p>
          <a:p>
            <a:pPr algn="just">
              <a:lnSpc>
                <a:spcPct val="150000"/>
              </a:lnSpc>
              <a:spcAft>
                <a:spcPts val="800"/>
              </a:spcAft>
            </a:pPr>
            <a:r>
              <a:rPr lang="en-US" sz="6000" kern="100" dirty="0" err="1">
                <a:solidFill>
                  <a:srgbClr val="000000"/>
                </a:solidFill>
                <a:latin typeface="Times New Roman" panose="02020603050405020304" pitchFamily="18" charset="0"/>
                <a:ea typeface="Times New Roman" panose="02020603050405020304" pitchFamily="18" charset="0"/>
                <a:cs typeface="Times New Roman" pitchFamily="18" charset="0"/>
              </a:rPr>
              <a:t>Paavola</a:t>
            </a:r>
            <a:r>
              <a:rPr lang="en-US" sz="6000" kern="100" dirty="0">
                <a:solidFill>
                  <a:srgbClr val="000000"/>
                </a:solidFill>
                <a:latin typeface="Times New Roman" panose="02020603050405020304" pitchFamily="18" charset="0"/>
                <a:ea typeface="Times New Roman" panose="02020603050405020304" pitchFamily="18" charset="0"/>
                <a:cs typeface="Times New Roman" pitchFamily="18" charset="0"/>
              </a:rPr>
              <a:t>, L. and </a:t>
            </a:r>
            <a:r>
              <a:rPr lang="en-US" sz="6000" kern="100" dirty="0" err="1">
                <a:solidFill>
                  <a:srgbClr val="000000"/>
                </a:solidFill>
                <a:latin typeface="Times New Roman" panose="02020603050405020304" pitchFamily="18" charset="0"/>
                <a:ea typeface="Times New Roman" panose="02020603050405020304" pitchFamily="18" charset="0"/>
                <a:cs typeface="Times New Roman" pitchFamily="18" charset="0"/>
              </a:rPr>
              <a:t>Cuthbertson</a:t>
            </a:r>
            <a:r>
              <a:rPr lang="en-US" sz="6000" kern="100" dirty="0">
                <a:solidFill>
                  <a:srgbClr val="000000"/>
                </a:solidFill>
                <a:latin typeface="Times New Roman" panose="02020603050405020304" pitchFamily="18" charset="0"/>
                <a:ea typeface="Times New Roman" panose="02020603050405020304" pitchFamily="18" charset="0"/>
                <a:cs typeface="Times New Roman" pitchFamily="18" charset="0"/>
              </a:rPr>
              <a:t>, R., (2022). Redefining capabilities as drivers of adaptation, incremental change, and transformation: Recognizing the importance of strategic and operational intent on performance. </a:t>
            </a:r>
            <a:r>
              <a:rPr lang="en-US" sz="6000" i="1" kern="100" dirty="0">
                <a:solidFill>
                  <a:srgbClr val="000000"/>
                </a:solidFill>
                <a:latin typeface="Times New Roman" panose="02020603050405020304" pitchFamily="18" charset="0"/>
                <a:ea typeface="Times New Roman" panose="02020603050405020304" pitchFamily="18" charset="0"/>
                <a:cs typeface="Times New Roman" pitchFamily="18" charset="0"/>
              </a:rPr>
              <a:t>Journal of Management &amp; Organization</a:t>
            </a:r>
            <a:r>
              <a:rPr lang="en-US" sz="6000" kern="100" dirty="0">
                <a:solidFill>
                  <a:srgbClr val="000000"/>
                </a:solidFill>
                <a:latin typeface="Times New Roman" panose="02020603050405020304" pitchFamily="18" charset="0"/>
                <a:ea typeface="Times New Roman" panose="02020603050405020304" pitchFamily="18" charset="0"/>
                <a:cs typeface="Times New Roman" pitchFamily="18" charset="0"/>
              </a:rPr>
              <a:t>, </a:t>
            </a:r>
            <a:r>
              <a:rPr lang="en-US" sz="6000" i="1" kern="100" dirty="0">
                <a:solidFill>
                  <a:srgbClr val="000000"/>
                </a:solidFill>
                <a:latin typeface="Times New Roman" panose="02020603050405020304" pitchFamily="18" charset="0"/>
                <a:ea typeface="Times New Roman" panose="02020603050405020304" pitchFamily="18" charset="0"/>
                <a:cs typeface="Times New Roman" pitchFamily="18" charset="0"/>
              </a:rPr>
              <a:t>28</a:t>
            </a:r>
            <a:r>
              <a:rPr lang="en-US" sz="6000" kern="100" dirty="0">
                <a:solidFill>
                  <a:srgbClr val="000000"/>
                </a:solidFill>
                <a:latin typeface="Times New Roman" panose="02020603050405020304" pitchFamily="18" charset="0"/>
                <a:ea typeface="Times New Roman" panose="02020603050405020304" pitchFamily="18" charset="0"/>
                <a:cs typeface="Times New Roman" pitchFamily="18" charset="0"/>
              </a:rPr>
              <a:t>(3), pp.522-539.</a:t>
            </a:r>
            <a:endParaRPr lang="en-IN" sz="6000" kern="100" dirty="0">
              <a:latin typeface="Times New Roman" pitchFamily="18" charset="0"/>
              <a:ea typeface="Times New Roman" panose="02020603050405020304" pitchFamily="18" charset="0"/>
              <a:cs typeface="Times New Roman" pitchFamily="18" charset="0"/>
            </a:endParaRPr>
          </a:p>
          <a:p>
            <a:pPr algn="just">
              <a:lnSpc>
                <a:spcPct val="150000"/>
              </a:lnSpc>
              <a:spcAft>
                <a:spcPts val="800"/>
              </a:spcAft>
            </a:pPr>
            <a:r>
              <a:rPr lang="en-US" sz="6000" kern="100" dirty="0" err="1">
                <a:latin typeface="Times New Roman" panose="02020603050405020304" pitchFamily="18" charset="0"/>
                <a:ea typeface="Times New Roman" panose="02020603050405020304" pitchFamily="18" charset="0"/>
                <a:cs typeface="Times New Roman" pitchFamily="18" charset="0"/>
              </a:rPr>
              <a:t>Pilbeam</a:t>
            </a:r>
            <a:r>
              <a:rPr lang="en-US" sz="6000" kern="100" dirty="0">
                <a:latin typeface="Times New Roman" panose="02020603050405020304" pitchFamily="18" charset="0"/>
                <a:ea typeface="Times New Roman" panose="02020603050405020304" pitchFamily="18" charset="0"/>
                <a:cs typeface="Times New Roman" pitchFamily="18" charset="0"/>
              </a:rPr>
              <a:t>, S. and </a:t>
            </a:r>
            <a:r>
              <a:rPr lang="en-US" sz="6000" kern="100" dirty="0" err="1">
                <a:latin typeface="Times New Roman" panose="02020603050405020304" pitchFamily="18" charset="0"/>
                <a:ea typeface="Times New Roman" panose="02020603050405020304" pitchFamily="18" charset="0"/>
                <a:cs typeface="Times New Roman" pitchFamily="18" charset="0"/>
              </a:rPr>
              <a:t>Corbridge</a:t>
            </a:r>
            <a:r>
              <a:rPr lang="en-US" sz="6000" kern="100" dirty="0">
                <a:latin typeface="Times New Roman" panose="02020603050405020304" pitchFamily="18" charset="0"/>
                <a:ea typeface="Times New Roman" panose="02020603050405020304" pitchFamily="18" charset="0"/>
                <a:cs typeface="Times New Roman" pitchFamily="18" charset="0"/>
              </a:rPr>
              <a:t>, M. (2010) People resourcing: contemporary HRM in practice. 4th Ed. Harlow: Financial Times Prentice Hall. </a:t>
            </a:r>
            <a:endParaRPr lang="en-IN" sz="6000" kern="100" dirty="0">
              <a:latin typeface="Times New Roman" pitchFamily="18" charset="0"/>
              <a:ea typeface="Times New Roman" panose="02020603050405020304" pitchFamily="18" charset="0"/>
              <a:cs typeface="Times New Roman" pitchFamily="18" charset="0"/>
            </a:endParaRPr>
          </a:p>
          <a:p>
            <a:pPr algn="just">
              <a:lnSpc>
                <a:spcPct val="150000"/>
              </a:lnSpc>
              <a:spcAft>
                <a:spcPts val="800"/>
              </a:spcAft>
            </a:pPr>
            <a:r>
              <a:rPr lang="en-US" sz="6000" kern="100" dirty="0" err="1">
                <a:solidFill>
                  <a:srgbClr val="000000"/>
                </a:solidFill>
                <a:latin typeface="Times New Roman" panose="02020603050405020304" pitchFamily="18" charset="0"/>
                <a:ea typeface="Times New Roman" panose="02020603050405020304" pitchFamily="18" charset="0"/>
                <a:cs typeface="Times New Roman" pitchFamily="18" charset="0"/>
              </a:rPr>
              <a:t>Rukmani</a:t>
            </a:r>
            <a:r>
              <a:rPr lang="en-US" sz="6000" kern="100" dirty="0">
                <a:solidFill>
                  <a:srgbClr val="000000"/>
                </a:solidFill>
                <a:latin typeface="Times New Roman" panose="02020603050405020304" pitchFamily="18" charset="0"/>
                <a:ea typeface="Times New Roman" panose="02020603050405020304" pitchFamily="18" charset="0"/>
                <a:cs typeface="Times New Roman" pitchFamily="18" charset="0"/>
              </a:rPr>
              <a:t>, R., (2022). Examining the modern ways of digital marketing and how they are affected by different cultures.</a:t>
            </a:r>
            <a:endParaRPr lang="en-IN" sz="6000" kern="100" dirty="0">
              <a:latin typeface="Times New Roman" pitchFamily="18" charset="0"/>
              <a:ea typeface="Times New Roman" panose="02020603050405020304" pitchFamily="18" charset="0"/>
              <a:cs typeface="Times New Roman" pitchFamily="18" charset="0"/>
            </a:endParaRPr>
          </a:p>
          <a:p>
            <a:pPr algn="just">
              <a:lnSpc>
                <a:spcPct val="150000"/>
              </a:lnSpc>
              <a:spcAft>
                <a:spcPts val="800"/>
              </a:spcAft>
            </a:pPr>
            <a:r>
              <a:rPr lang="en-US" sz="6000" kern="100" dirty="0" err="1">
                <a:solidFill>
                  <a:srgbClr val="000000"/>
                </a:solidFill>
                <a:latin typeface="Times New Roman" panose="02020603050405020304" pitchFamily="18" charset="0"/>
                <a:ea typeface="Times New Roman" panose="02020603050405020304" pitchFamily="18" charset="0"/>
                <a:cs typeface="Times New Roman" pitchFamily="18" charset="0"/>
              </a:rPr>
              <a:t>Smit</a:t>
            </a:r>
            <a:r>
              <a:rPr lang="en-US" sz="6000" kern="100" dirty="0">
                <a:solidFill>
                  <a:srgbClr val="000000"/>
                </a:solidFill>
                <a:latin typeface="Times New Roman" panose="02020603050405020304" pitchFamily="18" charset="0"/>
                <a:ea typeface="Times New Roman" panose="02020603050405020304" pitchFamily="18" charset="0"/>
                <a:cs typeface="Times New Roman" pitchFamily="18" charset="0"/>
              </a:rPr>
              <a:t>, J., (2023). </a:t>
            </a:r>
            <a:r>
              <a:rPr lang="en-US" sz="6000" i="1" kern="100" dirty="0">
                <a:solidFill>
                  <a:srgbClr val="000000"/>
                </a:solidFill>
                <a:latin typeface="Times New Roman" panose="02020603050405020304" pitchFamily="18" charset="0"/>
                <a:ea typeface="Times New Roman" panose="02020603050405020304" pitchFamily="18" charset="0"/>
                <a:cs typeface="Times New Roman" pitchFamily="18" charset="0"/>
              </a:rPr>
              <a:t>The Lonely Quest of Unilever's CEO Paul </a:t>
            </a:r>
            <a:r>
              <a:rPr lang="en-US" sz="6000" i="1" kern="100" dirty="0" err="1">
                <a:solidFill>
                  <a:srgbClr val="000000"/>
                </a:solidFill>
                <a:latin typeface="Times New Roman" panose="02020603050405020304" pitchFamily="18" charset="0"/>
                <a:ea typeface="Times New Roman" panose="02020603050405020304" pitchFamily="18" charset="0"/>
                <a:cs typeface="Times New Roman" pitchFamily="18" charset="0"/>
              </a:rPr>
              <a:t>Polman</a:t>
            </a:r>
            <a:r>
              <a:rPr lang="en-US" sz="6000" kern="100" dirty="0">
                <a:solidFill>
                  <a:srgbClr val="000000"/>
                </a:solidFill>
                <a:latin typeface="Times New Roman" panose="02020603050405020304" pitchFamily="18" charset="0"/>
                <a:ea typeface="Times New Roman" panose="02020603050405020304" pitchFamily="18" charset="0"/>
                <a:cs typeface="Times New Roman" pitchFamily="18" charset="0"/>
              </a:rPr>
              <a:t>. Anthem Press.</a:t>
            </a:r>
            <a:endParaRPr lang="en-IN" sz="6000" kern="100" dirty="0">
              <a:latin typeface="Times New Roman" pitchFamily="18" charset="0"/>
              <a:ea typeface="Times New Roman" panose="02020603050405020304" pitchFamily="18" charset="0"/>
              <a:cs typeface="Times New Roman" pitchFamily="18" charset="0"/>
            </a:endParaRPr>
          </a:p>
          <a:p>
            <a:endParaRPr lang="en-US" dirty="0"/>
          </a:p>
        </p:txBody>
      </p:sp>
    </p:spTree>
    <p:extLst>
      <p:ext uri="{BB962C8B-B14F-4D97-AF65-F5344CB8AC3E}">
        <p14:creationId xmlns="" xmlns:p14="http://schemas.microsoft.com/office/powerpoint/2010/main" val="3811660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00" dirty="0" smtClean="0">
                <a:latin typeface="Times New Roman" panose="02020603050405020304" pitchFamily="18" charset="0"/>
                <a:ea typeface="Times New Roman" panose="02020603050405020304" pitchFamily="18" charset="0"/>
                <a:cs typeface="Arial" panose="020B0604020202020204" pitchFamily="34" charset="0"/>
              </a:rPr>
              <a:t>References:</a:t>
            </a:r>
            <a:endParaRPr lang="en-US" sz="2800" dirty="0"/>
          </a:p>
        </p:txBody>
      </p:sp>
      <p:sp>
        <p:nvSpPr>
          <p:cNvPr id="3" name="Content Placeholder 2"/>
          <p:cNvSpPr>
            <a:spLocks noGrp="1"/>
          </p:cNvSpPr>
          <p:nvPr>
            <p:ph idx="1"/>
          </p:nvPr>
        </p:nvSpPr>
        <p:spPr>
          <a:xfrm>
            <a:off x="1295401" y="2556932"/>
            <a:ext cx="9601196" cy="3316330"/>
          </a:xfrm>
        </p:spPr>
        <p:txBody>
          <a:bodyPr>
            <a:normAutofit/>
          </a:bodyPr>
          <a:lstStyle/>
          <a:p>
            <a:pPr algn="just">
              <a:lnSpc>
                <a:spcPct val="150000"/>
              </a:lnSpc>
              <a:spcAft>
                <a:spcPts val="800"/>
              </a:spcAft>
            </a:pPr>
            <a:r>
              <a:rPr lang="en-US" sz="1200" kern="100" dirty="0" smtClean="0">
                <a:latin typeface="Times New Roman" panose="02020603050405020304" pitchFamily="18" charset="0"/>
                <a:ea typeface="Times New Roman" panose="02020603050405020304" pitchFamily="18" charset="0"/>
                <a:cs typeface="Times New Roman" pitchFamily="18" charset="0"/>
              </a:rPr>
              <a:t>Taylor</a:t>
            </a:r>
            <a:r>
              <a:rPr lang="en-US" sz="1200" kern="100" dirty="0">
                <a:latin typeface="Times New Roman" panose="02020603050405020304" pitchFamily="18" charset="0"/>
                <a:ea typeface="Times New Roman" panose="02020603050405020304" pitchFamily="18" charset="0"/>
                <a:cs typeface="Times New Roman" pitchFamily="18" charset="0"/>
              </a:rPr>
              <a:t>, S. (2008) People Resourcing. 4th Ed. Wiltshire, CIPD </a:t>
            </a:r>
            <a:endParaRPr lang="en-IN" sz="1200" kern="100" dirty="0">
              <a:latin typeface="Times New Roman" pitchFamily="18" charset="0"/>
              <a:ea typeface="Times New Roman" panose="02020603050405020304" pitchFamily="18" charset="0"/>
              <a:cs typeface="Times New Roman" pitchFamily="18" charset="0"/>
            </a:endParaRPr>
          </a:p>
          <a:p>
            <a:pPr algn="just">
              <a:lnSpc>
                <a:spcPct val="150000"/>
              </a:lnSpc>
              <a:spcAft>
                <a:spcPts val="800"/>
              </a:spcAft>
            </a:pPr>
            <a:r>
              <a:rPr lang="en-US" sz="1200" kern="100" dirty="0">
                <a:latin typeface="Times New Roman" panose="02020603050405020304" pitchFamily="18" charset="0"/>
                <a:ea typeface="Times New Roman" panose="02020603050405020304" pitchFamily="18" charset="0"/>
                <a:cs typeface="Times New Roman" pitchFamily="18" charset="0"/>
              </a:rPr>
              <a:t>Taylor, S. (2014) Resourcing and talent management. 6th Ed. London: CIPD</a:t>
            </a:r>
            <a:endParaRPr lang="en-IN" sz="1200" kern="100" dirty="0">
              <a:latin typeface="Times New Roman" pitchFamily="18" charset="0"/>
              <a:ea typeface="Times New Roman" panose="02020603050405020304" pitchFamily="18" charset="0"/>
              <a:cs typeface="Times New Roman" pitchFamily="18" charset="0"/>
            </a:endParaRPr>
          </a:p>
          <a:p>
            <a:pPr algn="just">
              <a:lnSpc>
                <a:spcPct val="150000"/>
              </a:lnSpc>
              <a:spcAft>
                <a:spcPts val="800"/>
              </a:spcAft>
            </a:pPr>
            <a:r>
              <a:rPr lang="en-US" sz="1200" kern="100" dirty="0" smtClean="0">
                <a:latin typeface="Times New Roman" panose="02020603050405020304" pitchFamily="18" charset="0"/>
                <a:ea typeface="Times New Roman" panose="02020603050405020304" pitchFamily="18" charset="0"/>
                <a:cs typeface="Times New Roman" pitchFamily="18" charset="0"/>
              </a:rPr>
              <a:t>Torrington</a:t>
            </a:r>
            <a:r>
              <a:rPr lang="en-US" sz="1200" kern="100" dirty="0">
                <a:latin typeface="Times New Roman" panose="02020603050405020304" pitchFamily="18" charset="0"/>
                <a:ea typeface="Times New Roman" panose="02020603050405020304" pitchFamily="18" charset="0"/>
                <a:cs typeface="Times New Roman" pitchFamily="18" charset="0"/>
              </a:rPr>
              <a:t>, D. Hall, L. Taylor, S and Atkinson, C. (2009) Fundamentals of Human Resource Management: Managing People at Work. London: Prentice Hall </a:t>
            </a:r>
            <a:endParaRPr lang="en-IN" sz="1200" kern="100" dirty="0">
              <a:latin typeface="Times New Roman" pitchFamily="18" charset="0"/>
              <a:ea typeface="Times New Roman" panose="02020603050405020304" pitchFamily="18" charset="0"/>
              <a:cs typeface="Times New Roman" pitchFamily="18" charset="0"/>
            </a:endParaRPr>
          </a:p>
          <a:p>
            <a:pPr algn="just">
              <a:lnSpc>
                <a:spcPct val="150000"/>
              </a:lnSpc>
              <a:spcAft>
                <a:spcPts val="800"/>
              </a:spcAft>
            </a:pPr>
            <a:r>
              <a:rPr lang="en-US" sz="1200" kern="100" dirty="0">
                <a:latin typeface="Times New Roman" panose="02020603050405020304" pitchFamily="18" charset="0"/>
                <a:ea typeface="Times New Roman" panose="02020603050405020304" pitchFamily="18" charset="0"/>
                <a:cs typeface="Times New Roman" pitchFamily="18" charset="0"/>
              </a:rPr>
              <a:t>Truss, C., </a:t>
            </a:r>
            <a:r>
              <a:rPr lang="en-US" sz="1200" kern="100" dirty="0" err="1">
                <a:latin typeface="Times New Roman" panose="02020603050405020304" pitchFamily="18" charset="0"/>
                <a:ea typeface="Times New Roman" panose="02020603050405020304" pitchFamily="18" charset="0"/>
                <a:cs typeface="Times New Roman" pitchFamily="18" charset="0"/>
              </a:rPr>
              <a:t>Mankin</a:t>
            </a:r>
            <a:r>
              <a:rPr lang="en-US" sz="1200" kern="100" dirty="0">
                <a:latin typeface="Times New Roman" panose="02020603050405020304" pitchFamily="18" charset="0"/>
                <a:ea typeface="Times New Roman" panose="02020603050405020304" pitchFamily="18" charset="0"/>
                <a:cs typeface="Times New Roman" pitchFamily="18" charset="0"/>
              </a:rPr>
              <a:t>, D. and Clare, K. (2012) Strategic Human Resource Management. London: Oxford University Press </a:t>
            </a:r>
            <a:endParaRPr lang="en-IN" sz="1200" kern="100" dirty="0">
              <a:latin typeface="Times New Roman" pitchFamily="18" charset="0"/>
              <a:ea typeface="Times New Roman" panose="02020603050405020304" pitchFamily="18" charset="0"/>
              <a:cs typeface="Times New Roman" pitchFamily="18" charset="0"/>
            </a:endParaRPr>
          </a:p>
          <a:p>
            <a:pPr algn="just">
              <a:lnSpc>
                <a:spcPct val="150000"/>
              </a:lnSpc>
              <a:spcAft>
                <a:spcPts val="800"/>
              </a:spcAft>
            </a:pPr>
            <a:r>
              <a:rPr lang="en-US" sz="1200" kern="100" dirty="0">
                <a:solidFill>
                  <a:srgbClr val="000000"/>
                </a:solidFill>
                <a:latin typeface="Times New Roman" panose="02020603050405020304" pitchFamily="18" charset="0"/>
                <a:ea typeface="Times New Roman" panose="02020603050405020304" pitchFamily="18" charset="0"/>
                <a:cs typeface="Times New Roman" pitchFamily="18" charset="0"/>
              </a:rPr>
              <a:t>Woods, M., (2022). Risk Management in Retail: Tesco PLC (2004–2019). In </a:t>
            </a:r>
            <a:r>
              <a:rPr lang="en-US" sz="1200" i="1" kern="100" dirty="0">
                <a:solidFill>
                  <a:srgbClr val="000000"/>
                </a:solidFill>
                <a:latin typeface="Times New Roman" panose="02020603050405020304" pitchFamily="18" charset="0"/>
                <a:ea typeface="Times New Roman" panose="02020603050405020304" pitchFamily="18" charset="0"/>
                <a:cs typeface="Times New Roman" pitchFamily="18" charset="0"/>
              </a:rPr>
              <a:t>Risk Management in </a:t>
            </a:r>
            <a:r>
              <a:rPr lang="en-US" sz="1200" i="1" kern="100" dirty="0" err="1">
                <a:solidFill>
                  <a:srgbClr val="000000"/>
                </a:solidFill>
                <a:latin typeface="Times New Roman" panose="02020603050405020304" pitchFamily="18" charset="0"/>
                <a:ea typeface="Times New Roman" panose="02020603050405020304" pitchFamily="18" charset="0"/>
                <a:cs typeface="Times New Roman" pitchFamily="18" charset="0"/>
              </a:rPr>
              <a:t>Organisations</a:t>
            </a:r>
            <a:r>
              <a:rPr lang="en-US" sz="1200" kern="100" dirty="0">
                <a:solidFill>
                  <a:srgbClr val="000000"/>
                </a:solidFill>
                <a:latin typeface="Times New Roman" panose="02020603050405020304" pitchFamily="18" charset="0"/>
                <a:ea typeface="Times New Roman" panose="02020603050405020304" pitchFamily="18" charset="0"/>
                <a:cs typeface="Times New Roman" pitchFamily="18" charset="0"/>
              </a:rPr>
              <a:t> (pp. 109-156). </a:t>
            </a:r>
            <a:r>
              <a:rPr lang="en-US" sz="1200" kern="100" dirty="0" err="1">
                <a:solidFill>
                  <a:srgbClr val="000000"/>
                </a:solidFill>
                <a:latin typeface="Times New Roman" panose="02020603050405020304" pitchFamily="18" charset="0"/>
                <a:ea typeface="Times New Roman" panose="02020603050405020304" pitchFamily="18" charset="0"/>
                <a:cs typeface="Times New Roman" pitchFamily="18" charset="0"/>
              </a:rPr>
              <a:t>Routledge</a:t>
            </a:r>
            <a:r>
              <a:rPr lang="en-US" sz="1200" kern="100" dirty="0">
                <a:solidFill>
                  <a:srgbClr val="000000"/>
                </a:solidFill>
                <a:latin typeface="Times New Roman" panose="02020603050405020304" pitchFamily="18" charset="0"/>
                <a:ea typeface="Times New Roman" panose="02020603050405020304" pitchFamily="18" charset="0"/>
                <a:cs typeface="Times New Roman" pitchFamily="18" charset="0"/>
              </a:rPr>
              <a:t>.</a:t>
            </a:r>
            <a:endParaRPr lang="en-IN" sz="1200" kern="100" dirty="0">
              <a:latin typeface="Times New Roman" pitchFamily="18" charset="0"/>
              <a:ea typeface="Times New Roman" panose="02020603050405020304" pitchFamily="18" charset="0"/>
              <a:cs typeface="Times New Roman" pitchFamily="18" charset="0"/>
            </a:endParaRPr>
          </a:p>
          <a:p>
            <a:pPr>
              <a:buNone/>
            </a:pPr>
            <a:r>
              <a:rPr lang="en-IN" sz="1400" dirty="0" smtClean="0"/>
              <a:t>Video Link </a:t>
            </a:r>
            <a:r>
              <a:rPr lang="en-IN" sz="1400" dirty="0" smtClean="0"/>
              <a:t>- https://uowtsd-my.sharepoint.com/:v:/g/personal/2314680_student_uwtsd_ac_uk/ESer8wxXd6VIqi1JH-FYTM4BFBA1RUhXoqwfUcePGsJhPQ?referrer=Teams.TEAMS-WEB&amp;referrerScenario=MeetingChicletGetLink.view.view</a:t>
            </a:r>
            <a:endParaRPr lang="en-US" sz="1400" dirty="0"/>
          </a:p>
        </p:txBody>
      </p:sp>
    </p:spTree>
    <p:extLst>
      <p:ext uri="{BB962C8B-B14F-4D97-AF65-F5344CB8AC3E}">
        <p14:creationId xmlns="" xmlns:p14="http://schemas.microsoft.com/office/powerpoint/2010/main" val="159536179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29</TotalTime>
  <Words>1685</Words>
  <Application>Microsoft Office PowerPoint</Application>
  <PresentationFormat>Custom</PresentationFormat>
  <Paragraphs>91</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Organic</vt:lpstr>
      <vt:lpstr>HR Skills Development</vt:lpstr>
      <vt:lpstr>Introduction</vt:lpstr>
      <vt:lpstr>Skills requirement in Tesco</vt:lpstr>
      <vt:lpstr>Skills required to be developed now by the function of people management in Tesco</vt:lpstr>
      <vt:lpstr>Skills required to be developed in the future by the function of people management at Tesco</vt:lpstr>
      <vt:lpstr>Skills requirement in Unilever</vt:lpstr>
      <vt:lpstr>Skills required to be developed now by the function of people management in Unilever</vt:lpstr>
      <vt:lpstr>Skills required to be developed in the future by the function of people management in Unilever</vt:lpstr>
      <vt:lpstr>Action plan for Tesco</vt:lpstr>
      <vt:lpstr>Action plan for Unilever</vt:lpstr>
      <vt:lpstr>Conclusion</vt:lpstr>
      <vt:lpstr>References: </vt:lpstr>
      <vt:lpstr>References:</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Skills Development</dc:title>
  <dc:creator>USER</dc:creator>
  <cp:lastModifiedBy>Maqbool Siddiqi</cp:lastModifiedBy>
  <cp:revision>7</cp:revision>
  <dcterms:created xsi:type="dcterms:W3CDTF">2024-04-02T15:42:08Z</dcterms:created>
  <dcterms:modified xsi:type="dcterms:W3CDTF">2024-04-17T23:23:12Z</dcterms:modified>
</cp:coreProperties>
</file>