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7"/>
  </p:notesMasterIdLst>
  <p:sldIdLst>
    <p:sldId id="256" r:id="rId2"/>
    <p:sldId id="270"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56" d="100"/>
          <a:sy n="56" d="100"/>
        </p:scale>
        <p:origin x="52" y="1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7DF119-3A32-474B-AC27-E76878EFA063}" type="datetimeFigureOut">
              <a:rPr lang="en-IN" smtClean="0"/>
              <a:t>15-02-2026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B5E939-654B-4D07-ACC4-C7543C22E74E}" type="slidenum">
              <a:rPr lang="en-IN" smtClean="0"/>
              <a:t>‹#›</a:t>
            </a:fld>
            <a:endParaRPr lang="en-IN"/>
          </a:p>
        </p:txBody>
      </p:sp>
    </p:spTree>
    <p:extLst>
      <p:ext uri="{BB962C8B-B14F-4D97-AF65-F5344CB8AC3E}">
        <p14:creationId xmlns:p14="http://schemas.microsoft.com/office/powerpoint/2010/main" val="37161796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globaldata.com/store/report/marks-and-spencer-enterprise-tech-analysis/" TargetMode="External"/><Relationship Id="rId2" Type="http://schemas.openxmlformats.org/officeDocument/2006/relationships/slide" Target="../slides/slide14.xml"/><Relationship Id="rId1" Type="http://schemas.openxmlformats.org/officeDocument/2006/relationships/notesMaster" Target="../notesMasters/notesMaster1.xml"/><Relationship Id="rId5" Type="http://schemas.openxmlformats.org/officeDocument/2006/relationships/hyperlink" Target="https://shop.czur.com/blogs/blog/what-is-business-information-management#:~:text=Every%20business%20deals%20with%20a,makes%20the%20info%20genuinely%20useful" TargetMode="External"/><Relationship Id="rId4" Type="http://schemas.openxmlformats.org/officeDocument/2006/relationships/hyperlink" Target="https://www.ocadogroup.com/about-us/our-technology"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The Strategic Power of Information Systems</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A synergistic blend of People, Processes and Technology designed to collect, process, and distribute data.</a:t>
            </a: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To modern information system act as the foundational framework for any scaling organisation, instead of functioning as isolated tools these systems integrate people and processes with technology to convert raw data into actionable value. The first primary role of IS </a:t>
            </a:r>
            <a:r>
              <a:rPr lang="en-IN" sz="1200" kern="1200" dirty="0" err="1">
                <a:solidFill>
                  <a:schemeClr val="tx1"/>
                </a:solidFill>
                <a:effectLst/>
                <a:latin typeface="+mn-lt"/>
                <a:ea typeface="+mn-ea"/>
                <a:cs typeface="+mn-cs"/>
              </a:rPr>
              <a:t>is</a:t>
            </a:r>
            <a:r>
              <a:rPr lang="en-IN" sz="1200" kern="1200" dirty="0">
                <a:solidFill>
                  <a:schemeClr val="tx1"/>
                </a:solidFill>
                <a:effectLst/>
                <a:latin typeface="+mn-lt"/>
                <a:ea typeface="+mn-ea"/>
                <a:cs typeface="+mn-cs"/>
              </a:rPr>
              <a:t> the drive for Operational Efficiency, and by automating repetitive workflows such as payroll and invoicing or inventory updates. Organisations can significantly reduce human error and reallocate human capital toward strategic initiatives.</a:t>
            </a:r>
          </a:p>
          <a:p>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F9B5E939-654B-4D07-ACC4-C7543C22E74E}" type="slidenum">
              <a:rPr lang="en-IN" smtClean="0"/>
              <a:t>5</a:t>
            </a:fld>
            <a:endParaRPr lang="en-IN"/>
          </a:p>
        </p:txBody>
      </p:sp>
    </p:spTree>
    <p:extLst>
      <p:ext uri="{BB962C8B-B14F-4D97-AF65-F5344CB8AC3E}">
        <p14:creationId xmlns:p14="http://schemas.microsoft.com/office/powerpoint/2010/main" val="40647112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200" kern="1200" dirty="0">
                <a:solidFill>
                  <a:schemeClr val="tx1"/>
                </a:solidFill>
                <a:effectLst/>
                <a:latin typeface="+mn-lt"/>
                <a:ea typeface="+mn-ea"/>
                <a:cs typeface="+mn-cs"/>
              </a:rPr>
              <a:t> </a:t>
            </a:r>
            <a:r>
              <a:rPr lang="en-IN" sz="1200" b="1" dirty="0">
                <a:latin typeface="Times New Roman" panose="02020603050405020304" pitchFamily="18" charset="0"/>
                <a:cs typeface="Times New Roman" panose="02020603050405020304" pitchFamily="18" charset="0"/>
              </a:rPr>
              <a:t>Business Intelligence (BI):</a:t>
            </a:r>
            <a:endParaRPr lang="en-IN" sz="1200" dirty="0">
              <a:latin typeface="Times New Roman" panose="02020603050405020304" pitchFamily="18" charset="0"/>
              <a:cs typeface="Times New Roman" panose="02020603050405020304" pitchFamily="18" charset="0"/>
            </a:endParaRPr>
          </a:p>
          <a:p>
            <a:pPr algn="just">
              <a:lnSpc>
                <a:spcPct val="150000"/>
              </a:lnSpc>
            </a:pPr>
            <a:r>
              <a:rPr lang="en-IN" sz="1200" b="1" i="1" dirty="0">
                <a:latin typeface="Times New Roman" panose="02020603050405020304" pitchFamily="18" charset="0"/>
                <a:cs typeface="Times New Roman" panose="02020603050405020304" pitchFamily="18" charset="0"/>
              </a:rPr>
              <a:t>Function:</a:t>
            </a:r>
            <a:r>
              <a:rPr lang="en-IN" sz="1200" dirty="0">
                <a:latin typeface="Times New Roman" panose="02020603050405020304" pitchFamily="18" charset="0"/>
                <a:cs typeface="Times New Roman" panose="02020603050405020304" pitchFamily="18" charset="0"/>
              </a:rPr>
              <a:t> Advanced analytics and “What-if” modelling.</a:t>
            </a:r>
          </a:p>
          <a:p>
            <a:pPr algn="just">
              <a:lnSpc>
                <a:spcPct val="150000"/>
              </a:lnSpc>
            </a:pPr>
            <a:r>
              <a:rPr lang="en-IN" sz="1200" b="1" i="1" dirty="0">
                <a:latin typeface="Times New Roman" panose="02020603050405020304" pitchFamily="18" charset="0"/>
                <a:cs typeface="Times New Roman" panose="02020603050405020304" pitchFamily="18" charset="0"/>
              </a:rPr>
              <a:t>Impact: </a:t>
            </a:r>
            <a:r>
              <a:rPr lang="en-IN" sz="1200" dirty="0">
                <a:latin typeface="Times New Roman" panose="02020603050405020304" pitchFamily="18" charset="0"/>
                <a:cs typeface="Times New Roman" panose="02020603050405020304" pitchFamily="18" charset="0"/>
              </a:rPr>
              <a:t>Provides the long-term vision needed for strategic expansion.</a:t>
            </a: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To achieve modernisation it is essential to distinguish between the different types of systems and their specific impacts on business health. At the most fundamental level are Transaction Processing Systems. These are the “workhorses” of the organisation by assuring that every daily transaction is recorded with integrity. However as an organisation grows and these transactions often become trapped in departmental silos. Enterprise Resource Planning systems address this by unifying “back- office” functions into one central hub by assuring that data flows seamlessly from the warehouse to the finance department without manual intervention.</a:t>
            </a:r>
          </a:p>
          <a:p>
            <a:endParaRPr lang="en-IN" dirty="0"/>
          </a:p>
        </p:txBody>
      </p:sp>
      <p:sp>
        <p:nvSpPr>
          <p:cNvPr id="4" name="Slide Number Placeholder 3"/>
          <p:cNvSpPr>
            <a:spLocks noGrp="1"/>
          </p:cNvSpPr>
          <p:nvPr>
            <p:ph type="sldNum" sz="quarter" idx="10"/>
          </p:nvPr>
        </p:nvSpPr>
        <p:spPr/>
        <p:txBody>
          <a:bodyPr/>
          <a:lstStyle/>
          <a:p>
            <a:fld id="{F9B5E939-654B-4D07-ACC4-C7543C22E74E}" type="slidenum">
              <a:rPr lang="en-IN" smtClean="0"/>
              <a:t>6</a:t>
            </a:fld>
            <a:endParaRPr lang="en-IN"/>
          </a:p>
        </p:txBody>
      </p:sp>
    </p:spTree>
    <p:extLst>
      <p:ext uri="{BB962C8B-B14F-4D97-AF65-F5344CB8AC3E}">
        <p14:creationId xmlns:p14="http://schemas.microsoft.com/office/powerpoint/2010/main" val="40360174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60000"/>
              </a:lnSpc>
            </a:pPr>
            <a:r>
              <a:rPr lang="en-IN" sz="1200" b="1" dirty="0">
                <a:latin typeface="Times New Roman" panose="02020603050405020304" pitchFamily="18" charset="0"/>
                <a:cs typeface="Times New Roman" panose="02020603050405020304" pitchFamily="18" charset="0"/>
              </a:rPr>
              <a:t>BI (Business Intelligence):</a:t>
            </a:r>
            <a:endParaRPr lang="en-IN" sz="1200" dirty="0">
              <a:latin typeface="Times New Roman" panose="02020603050405020304" pitchFamily="18" charset="0"/>
              <a:cs typeface="Times New Roman" panose="02020603050405020304" pitchFamily="18" charset="0"/>
            </a:endParaRPr>
          </a:p>
          <a:p>
            <a:pPr algn="just">
              <a:lnSpc>
                <a:spcPct val="160000"/>
              </a:lnSpc>
            </a:pPr>
            <a:r>
              <a:rPr lang="en-IN" sz="1200" dirty="0">
                <a:latin typeface="Times New Roman" panose="02020603050405020304" pitchFamily="18" charset="0"/>
                <a:cs typeface="Times New Roman" panose="02020603050405020304" pitchFamily="18" charset="0"/>
              </a:rPr>
              <a:t>Function: Analytical layer for data mining, and visualisation.</a:t>
            </a:r>
          </a:p>
          <a:p>
            <a:pPr algn="just">
              <a:lnSpc>
                <a:spcPct val="160000"/>
              </a:lnSpc>
            </a:pPr>
            <a:r>
              <a:rPr lang="en-IN" sz="1200" dirty="0">
                <a:latin typeface="Times New Roman" panose="02020603050405020304" pitchFamily="18" charset="0"/>
                <a:cs typeface="Times New Roman" panose="02020603050405020304" pitchFamily="18" charset="0"/>
              </a:rPr>
              <a:t>Strategic Benefit: Converts historical data into predictive insights for long term planning.</a:t>
            </a:r>
            <a:endParaRPr lang="en-IN"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b="1" kern="1200" dirty="0">
                <a:solidFill>
                  <a:schemeClr val="tx1"/>
                </a:solidFill>
                <a:effectLst/>
                <a:latin typeface="+mn-lt"/>
                <a:ea typeface="+mn-ea"/>
                <a:cs typeface="+mn-cs"/>
              </a:rPr>
              <a:t>The Power of Integration: </a:t>
            </a:r>
            <a:r>
              <a:rPr lang="en-IN" sz="1200" kern="1200" dirty="0">
                <a:solidFill>
                  <a:schemeClr val="tx1"/>
                </a:solidFill>
                <a:effectLst/>
                <a:latin typeface="+mn-lt"/>
                <a:ea typeface="+mn-ea"/>
                <a:cs typeface="+mn-cs"/>
              </a:rPr>
              <a:t>Modern business success depends on selecting systems that address specific operational gaps.</a:t>
            </a:r>
          </a:p>
          <a:p>
            <a:r>
              <a:rPr lang="en-IN" sz="1200" kern="1200" dirty="0">
                <a:solidFill>
                  <a:schemeClr val="tx1"/>
                </a:solidFill>
                <a:effectLst/>
                <a:latin typeface="+mn-lt"/>
                <a:ea typeface="+mn-ea"/>
                <a:cs typeface="+mn-cs"/>
              </a:rPr>
              <a:t>To determine the best path for modernisation, an analysis of three primary systems such as ERP, CRM and BI is essential. Enterprise Resource Planning (ERP) functions as the internal backbone of the company. Its primary strength lies in integration backbone of the company. Its primary strength lies in integration and it assures that when sale is made and the inventory, finance records update automatically. This prevents the “information silos” that often plague growing businesses.</a:t>
            </a:r>
          </a:p>
          <a:p>
            <a:r>
              <a:rPr lang="en-IN" sz="1200" kern="1200" dirty="0">
                <a:solidFill>
                  <a:schemeClr val="tx1"/>
                </a:solidFill>
                <a:effectLst/>
                <a:latin typeface="+mn-lt"/>
                <a:ea typeface="+mn-ea"/>
                <a:cs typeface="+mn-cs"/>
              </a:rPr>
              <a:t>In contrast Customer Relationship Management is outward-facing. While the ERP manages the product and the CRM manages the person, and it tracks every interaction customer has needs </a:t>
            </a:r>
            <a:r>
              <a:rPr lang="en-IN" sz="1200" kern="1200" dirty="0" err="1">
                <a:solidFill>
                  <a:schemeClr val="tx1"/>
                </a:solidFill>
                <a:effectLst/>
                <a:latin typeface="+mn-lt"/>
                <a:ea typeface="+mn-ea"/>
                <a:cs typeface="+mn-cs"/>
              </a:rPr>
              <a:t>nad</a:t>
            </a:r>
            <a:r>
              <a:rPr lang="en-IN" sz="1200" kern="1200" dirty="0">
                <a:solidFill>
                  <a:schemeClr val="tx1"/>
                </a:solidFill>
                <a:effectLst/>
                <a:latin typeface="+mn-lt"/>
                <a:ea typeface="+mn-ea"/>
                <a:cs typeface="+mn-cs"/>
              </a:rPr>
              <a:t> personalise communication. Finally Business Intelligence serves as the analytical brain. Unlike the other two which focuses on recording current processes and BI intelligence serves as the analytical brain. Unlike the other two which focuses on recording current processes to identify trends, and by comparing these systems it becomes clear that while an ERP stabilises operations and CRM drives revenue BI provides the strategic foresight necessary to stay ahead of market shifts.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F9B5E939-654B-4D07-ACC4-C7543C22E74E}" type="slidenum">
              <a:rPr lang="en-IN" smtClean="0"/>
              <a:t>7</a:t>
            </a:fld>
            <a:endParaRPr lang="en-IN"/>
          </a:p>
        </p:txBody>
      </p:sp>
    </p:spTree>
    <p:extLst>
      <p:ext uri="{BB962C8B-B14F-4D97-AF65-F5344CB8AC3E}">
        <p14:creationId xmlns:p14="http://schemas.microsoft.com/office/powerpoint/2010/main" val="16018674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ERP provide stability, CRM provides growth and BI provides vision.</a:t>
            </a:r>
          </a:p>
          <a:p>
            <a:r>
              <a:rPr lang="en-IN" sz="1200" kern="1200" dirty="0">
                <a:solidFill>
                  <a:schemeClr val="tx1"/>
                </a:solidFill>
                <a:effectLst/>
                <a:latin typeface="+mn-lt"/>
                <a:ea typeface="+mn-ea"/>
                <a:cs typeface="+mn-cs"/>
              </a:rPr>
              <a:t>Choosing the right system requires balanced and their inherent limitations, and the ERP system offers unparalleled transparency yet, it is often the most difficult to implement. It requires significant capital investment and can face cultural resistance because it forces standardised workflows on employees who may be used to manual methods.</a:t>
            </a:r>
          </a:p>
          <a:p>
            <a:r>
              <a:rPr lang="en-IN" sz="1200" kern="1200" dirty="0">
                <a:solidFill>
                  <a:schemeClr val="tx1"/>
                </a:solidFill>
                <a:effectLst/>
                <a:latin typeface="+mn-lt"/>
                <a:ea typeface="+mn-ea"/>
                <a:cs typeface="+mn-cs"/>
              </a:rPr>
              <a:t>The CRM is highly effective at driving growth but its value is entirely dependent on the quality of the data entered by the sales team. If the data is incomplete and the insights become useless. Lastly, Business Intelligence offers the vision needed for expansion and yet, it requires high level of technical literacy. Without skilled analysts to interpret the data and business risk “analysis paralysis” where they have plenty of reports but no clear direction. Ultimately, driving business success is not about choosing just one system but about understanding how the stability of an ERP, the growth of CRM and the vision of BI work together to create resilient organisation (</a:t>
            </a:r>
            <a:r>
              <a:rPr lang="en-IN" sz="1200" kern="1200" dirty="0" err="1">
                <a:solidFill>
                  <a:schemeClr val="tx1"/>
                </a:solidFill>
                <a:effectLst/>
                <a:latin typeface="+mn-lt"/>
                <a:ea typeface="+mn-ea"/>
                <a:cs typeface="+mn-cs"/>
              </a:rPr>
              <a:t>Adenekan</a:t>
            </a:r>
            <a:r>
              <a:rPr lang="en-IN" sz="1200" kern="1200" dirty="0">
                <a:solidFill>
                  <a:schemeClr val="tx1"/>
                </a:solidFill>
                <a:effectLst/>
                <a:latin typeface="+mn-lt"/>
                <a:ea typeface="+mn-ea"/>
                <a:cs typeface="+mn-cs"/>
              </a:rPr>
              <a:t>, (2025). </a:t>
            </a:r>
          </a:p>
          <a:p>
            <a:endParaRPr lang="en-IN" dirty="0"/>
          </a:p>
        </p:txBody>
      </p:sp>
      <p:sp>
        <p:nvSpPr>
          <p:cNvPr id="4" name="Slide Number Placeholder 3"/>
          <p:cNvSpPr>
            <a:spLocks noGrp="1"/>
          </p:cNvSpPr>
          <p:nvPr>
            <p:ph type="sldNum" sz="quarter" idx="10"/>
          </p:nvPr>
        </p:nvSpPr>
        <p:spPr/>
        <p:txBody>
          <a:bodyPr/>
          <a:lstStyle/>
          <a:p>
            <a:fld id="{F9B5E939-654B-4D07-ACC4-C7543C22E74E}" type="slidenum">
              <a:rPr lang="en-IN" smtClean="0"/>
              <a:t>8</a:t>
            </a:fld>
            <a:endParaRPr lang="en-IN"/>
          </a:p>
        </p:txBody>
      </p:sp>
    </p:spTree>
    <p:extLst>
      <p:ext uri="{BB962C8B-B14F-4D97-AF65-F5344CB8AC3E}">
        <p14:creationId xmlns:p14="http://schemas.microsoft.com/office/powerpoint/2010/main" val="4511321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b="1" kern="1200" dirty="0">
                <a:solidFill>
                  <a:schemeClr val="tx1"/>
                </a:solidFill>
                <a:effectLst/>
                <a:latin typeface="+mn-lt"/>
                <a:ea typeface="+mn-ea"/>
                <a:cs typeface="+mn-cs"/>
              </a:rPr>
              <a:t>The privacy Imperative:</a:t>
            </a:r>
            <a:r>
              <a:rPr lang="en-IN" sz="1200" kern="1200" dirty="0">
                <a:solidFill>
                  <a:schemeClr val="tx1"/>
                </a:solidFill>
                <a:effectLst/>
                <a:latin typeface="+mn-lt"/>
                <a:ea typeface="+mn-ea"/>
                <a:cs typeface="+mn-cs"/>
              </a:rPr>
              <a:t> Protecting sensitive stakeholder data is legal requirement and moral obligation.</a:t>
            </a:r>
          </a:p>
          <a:p>
            <a:r>
              <a:rPr lang="en-IN" sz="1200" kern="1200" dirty="0">
                <a:solidFill>
                  <a:schemeClr val="tx1"/>
                </a:solidFill>
                <a:effectLst/>
                <a:latin typeface="+mn-lt"/>
                <a:ea typeface="+mn-ea"/>
                <a:cs typeface="+mn-cs"/>
              </a:rPr>
              <a:t>As an organisation modernises its information systems and the ethical handling of data must be prioritised, and data privacy is not merely compliance check box but it is fundamental pillar of customer trust. When Business collect vast amounts of information and they become high value targets for cyberattacks. A single breach can cause irreparable financial, and reputational damage. Additionally, as systems allow for more granule tracking of employee activities and ethical concerns which arise regarding the balance between productivity and privacy.</a:t>
            </a:r>
          </a:p>
          <a:p>
            <a:r>
              <a:rPr lang="en-IN" sz="1200" kern="1200" dirty="0">
                <a:solidFill>
                  <a:schemeClr val="tx1"/>
                </a:solidFill>
                <a:effectLst/>
                <a:latin typeface="+mn-lt"/>
                <a:ea typeface="+mn-ea"/>
                <a:cs typeface="+mn-cs"/>
              </a:rPr>
              <a:t>Excessive monitoring can lead to toxic workplace culture, and responsible organisations must assure that data collection is always purposeful, transparent and secured by the highest encryption standards to protect the rights of both customers and employees.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F9B5E939-654B-4D07-ACC4-C7543C22E74E}" type="slidenum">
              <a:rPr lang="en-IN" smtClean="0"/>
              <a:t>9</a:t>
            </a:fld>
            <a:endParaRPr lang="en-IN"/>
          </a:p>
        </p:txBody>
      </p:sp>
    </p:spTree>
    <p:extLst>
      <p:ext uri="{BB962C8B-B14F-4D97-AF65-F5344CB8AC3E}">
        <p14:creationId xmlns:p14="http://schemas.microsoft.com/office/powerpoint/2010/main" val="37578961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b="1" dirty="0"/>
              <a:t>Navigating AI Ethics and Risk Mitigation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introduction of AI (Artificial Intelligence) into business systems brings unique ethical challenges and primarily regarding bias and transparency, and AI models are only as fair as the data they are fed. If historical data contains prejudices and the system will automate, and scale that bias in areas like hiring or credit scoring. To mitigate these risks the organisations should implement “Human-in-the-Loop” approach by assuring that critical decisions are never left entirely to an unsupervised algorithm. Additionally, performing regular bias audits and maintaining transparent policies about data usage are essential steps. By business assures that its modernisation efforts are not only innovative but also socially responsible, and sustainable in the long term.</a:t>
            </a:r>
          </a:p>
          <a:p>
            <a:endParaRPr lang="en-IN" dirty="0"/>
          </a:p>
        </p:txBody>
      </p:sp>
      <p:sp>
        <p:nvSpPr>
          <p:cNvPr id="4" name="Slide Number Placeholder 3"/>
          <p:cNvSpPr>
            <a:spLocks noGrp="1"/>
          </p:cNvSpPr>
          <p:nvPr>
            <p:ph type="sldNum" sz="quarter" idx="10"/>
          </p:nvPr>
        </p:nvSpPr>
        <p:spPr/>
        <p:txBody>
          <a:bodyPr/>
          <a:lstStyle/>
          <a:p>
            <a:fld id="{F9B5E939-654B-4D07-ACC4-C7543C22E74E}" type="slidenum">
              <a:rPr lang="en-IN" smtClean="0"/>
              <a:t>10</a:t>
            </a:fld>
            <a:endParaRPr lang="en-IN"/>
          </a:p>
        </p:txBody>
      </p:sp>
    </p:spTree>
    <p:extLst>
      <p:ext uri="{BB962C8B-B14F-4D97-AF65-F5344CB8AC3E}">
        <p14:creationId xmlns:p14="http://schemas.microsoft.com/office/powerpoint/2010/main" val="25003621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Marks &amp; Spencer provides classic example of major UK retailer using an ERP to overcome “silos.” Before modernisation their data was trapped in desperate systems and making it difficult to react to fashion trends in real time. By implementing unified SAP ERP they created “single version of the truth.” However, this was not just technical shift and it was cultural one. The primary ethical challenge was managing “user resistance” and as employee had to abandon familiar, manual processes for automated ones. The successful transition allowed M&amp;S to minimise errors and streamline their entire supply chain and proving that system integration is prerequisite for retail survival.</a:t>
            </a:r>
          </a:p>
          <a:p>
            <a:endParaRPr lang="en-IN" dirty="0"/>
          </a:p>
        </p:txBody>
      </p:sp>
      <p:sp>
        <p:nvSpPr>
          <p:cNvPr id="4" name="Slide Number Placeholder 3"/>
          <p:cNvSpPr>
            <a:spLocks noGrp="1"/>
          </p:cNvSpPr>
          <p:nvPr>
            <p:ph type="sldNum" sz="quarter" idx="10"/>
          </p:nvPr>
        </p:nvSpPr>
        <p:spPr/>
        <p:txBody>
          <a:bodyPr/>
          <a:lstStyle/>
          <a:p>
            <a:fld id="{F9B5E939-654B-4D07-ACC4-C7543C22E74E}" type="slidenum">
              <a:rPr lang="en-IN" smtClean="0"/>
              <a:t>11</a:t>
            </a:fld>
            <a:endParaRPr lang="en-IN"/>
          </a:p>
        </p:txBody>
      </p:sp>
    </p:spTree>
    <p:extLst>
      <p:ext uri="{BB962C8B-B14F-4D97-AF65-F5344CB8AC3E}">
        <p14:creationId xmlns:p14="http://schemas.microsoft.com/office/powerpoint/2010/main" val="6858410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err="1">
                <a:solidFill>
                  <a:schemeClr val="tx1"/>
                </a:solidFill>
                <a:effectLst/>
                <a:latin typeface="+mn-lt"/>
                <a:ea typeface="+mn-ea"/>
                <a:cs typeface="+mn-cs"/>
              </a:rPr>
              <a:t>Ocado</a:t>
            </a:r>
            <a:r>
              <a:rPr lang="en-IN" sz="1200" kern="1200" dirty="0">
                <a:solidFill>
                  <a:schemeClr val="tx1"/>
                </a:solidFill>
                <a:effectLst/>
                <a:latin typeface="+mn-lt"/>
                <a:ea typeface="+mn-ea"/>
                <a:cs typeface="+mn-cs"/>
              </a:rPr>
              <a:t> has moved from being grocer to technology powerhouse through Business Intelligence. Their systems process millions of data points to coordinate warehouse robots and optimize delivery routes and yet, they highlight critical modern ethical concern "algorithmic accountability." Because their AI makes complex decisions about </a:t>
            </a:r>
            <a:r>
              <a:rPr lang="en-IN" sz="1200" kern="1200" dirty="0" err="1">
                <a:solidFill>
                  <a:schemeClr val="tx1"/>
                </a:solidFill>
                <a:effectLst/>
                <a:latin typeface="+mn-lt"/>
                <a:ea typeface="+mn-ea"/>
                <a:cs typeface="+mn-cs"/>
              </a:rPr>
              <a:t>labor</a:t>
            </a:r>
            <a:r>
              <a:rPr lang="en-IN" sz="1200" kern="1200" dirty="0">
                <a:solidFill>
                  <a:schemeClr val="tx1"/>
                </a:solidFill>
                <a:effectLst/>
                <a:latin typeface="+mn-lt"/>
                <a:ea typeface="+mn-ea"/>
                <a:cs typeface="+mn-cs"/>
              </a:rPr>
              <a:t> and logistics and they have had to develop specific "Responsible AI Framework" to ensure these decisions remain transparent and unbiased. The takeaway here is clear, as systems become more autonomous and businesses must proactively build trust through ethical governance to avoid reputational damage and assure sustainable growth.</a:t>
            </a:r>
          </a:p>
          <a:p>
            <a:r>
              <a:rPr lang="en-IN" sz="1200" kern="1200" dirty="0">
                <a:solidFill>
                  <a:schemeClr val="tx1"/>
                </a:solidFill>
                <a:effectLst/>
                <a:latin typeface="+mn-lt"/>
                <a:ea typeface="+mn-ea"/>
                <a:cs typeface="+mn-cs"/>
              </a:rPr>
              <a:t> </a:t>
            </a:r>
          </a:p>
        </p:txBody>
      </p:sp>
      <p:sp>
        <p:nvSpPr>
          <p:cNvPr id="4" name="Slide Number Placeholder 3"/>
          <p:cNvSpPr>
            <a:spLocks noGrp="1"/>
          </p:cNvSpPr>
          <p:nvPr>
            <p:ph type="sldNum" sz="quarter" idx="10"/>
          </p:nvPr>
        </p:nvSpPr>
        <p:spPr/>
        <p:txBody>
          <a:bodyPr/>
          <a:lstStyle/>
          <a:p>
            <a:fld id="{F9B5E939-654B-4D07-ACC4-C7543C22E74E}" type="slidenum">
              <a:rPr lang="en-IN" smtClean="0"/>
              <a:t>12</a:t>
            </a:fld>
            <a:endParaRPr lang="en-IN"/>
          </a:p>
        </p:txBody>
      </p:sp>
    </p:spTree>
    <p:extLst>
      <p:ext uri="{BB962C8B-B14F-4D97-AF65-F5344CB8AC3E}">
        <p14:creationId xmlns:p14="http://schemas.microsoft.com/office/powerpoint/2010/main" val="6655662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err="1">
                <a:solidFill>
                  <a:schemeClr val="tx1"/>
                </a:solidFill>
                <a:effectLst/>
                <a:latin typeface="+mn-lt"/>
                <a:ea typeface="+mn-ea"/>
                <a:cs typeface="+mn-cs"/>
              </a:rPr>
              <a:t>Gorment</a:t>
            </a:r>
            <a:r>
              <a:rPr lang="en-IN" sz="1200" kern="1200" dirty="0">
                <a:solidFill>
                  <a:schemeClr val="tx1"/>
                </a:solidFill>
                <a:effectLst/>
                <a:latin typeface="+mn-lt"/>
                <a:ea typeface="+mn-ea"/>
                <a:cs typeface="+mn-cs"/>
              </a:rPr>
              <a:t>, N.Z., and et.al, (2022). Extending the Role of Customer Relationship Management (CRM) System for an </a:t>
            </a:r>
            <a:r>
              <a:rPr lang="en-IN" sz="1200" kern="1200" dirty="0" err="1">
                <a:solidFill>
                  <a:schemeClr val="tx1"/>
                </a:solidFill>
                <a:effectLst/>
                <a:latin typeface="+mn-lt"/>
                <a:ea typeface="+mn-ea"/>
                <a:cs typeface="+mn-cs"/>
              </a:rPr>
              <a:t>Omnichannel</a:t>
            </a:r>
            <a:r>
              <a:rPr lang="en-IN" sz="1200" kern="1200" dirty="0">
                <a:solidFill>
                  <a:schemeClr val="tx1"/>
                </a:solidFill>
                <a:effectLst/>
                <a:latin typeface="+mn-lt"/>
                <a:ea typeface="+mn-ea"/>
                <a:cs typeface="+mn-cs"/>
              </a:rPr>
              <a:t> Customer Experience. electronic Journal of Computer Science and Information Technology, 8(1), pp.1-8.</a:t>
            </a:r>
          </a:p>
          <a:p>
            <a:r>
              <a:rPr lang="en-IN" sz="1200" kern="1200" dirty="0" err="1">
                <a:solidFill>
                  <a:schemeClr val="tx1"/>
                </a:solidFill>
                <a:effectLst/>
                <a:latin typeface="+mn-lt"/>
                <a:ea typeface="+mn-ea"/>
                <a:cs typeface="+mn-cs"/>
              </a:rPr>
              <a:t>Jefroy</a:t>
            </a:r>
            <a:r>
              <a:rPr lang="en-IN" sz="1200" kern="1200" dirty="0">
                <a:solidFill>
                  <a:schemeClr val="tx1"/>
                </a:solidFill>
                <a:effectLst/>
                <a:latin typeface="+mn-lt"/>
                <a:ea typeface="+mn-ea"/>
                <a:cs typeface="+mn-cs"/>
              </a:rPr>
              <a:t>, N., </a:t>
            </a:r>
            <a:r>
              <a:rPr lang="en-IN" sz="1200" kern="1200" dirty="0" err="1">
                <a:solidFill>
                  <a:schemeClr val="tx1"/>
                </a:solidFill>
                <a:effectLst/>
                <a:latin typeface="+mn-lt"/>
                <a:ea typeface="+mn-ea"/>
                <a:cs typeface="+mn-cs"/>
              </a:rPr>
              <a:t>Azarian</a:t>
            </a:r>
            <a:r>
              <a:rPr lang="en-IN" sz="1200" kern="1200" dirty="0">
                <a:solidFill>
                  <a:schemeClr val="tx1"/>
                </a:solidFill>
                <a:effectLst/>
                <a:latin typeface="+mn-lt"/>
                <a:ea typeface="+mn-ea"/>
                <a:cs typeface="+mn-cs"/>
              </a:rPr>
              <a:t>, M. and Yu, H., (2022). Moving from Industry 4.0 to Industry 5.0: what are the implications for smart logistics?. Logistics, 6(2), p.26.</a:t>
            </a:r>
          </a:p>
          <a:p>
            <a:r>
              <a:rPr lang="en-IN" sz="1200" kern="1200" dirty="0" err="1">
                <a:solidFill>
                  <a:schemeClr val="tx1"/>
                </a:solidFill>
                <a:effectLst/>
                <a:latin typeface="+mn-lt"/>
                <a:ea typeface="+mn-ea"/>
                <a:cs typeface="+mn-cs"/>
              </a:rPr>
              <a:t>Kyaw</a:t>
            </a:r>
            <a:r>
              <a:rPr lang="en-IN" sz="1200" kern="1200" dirty="0">
                <a:solidFill>
                  <a:schemeClr val="tx1"/>
                </a:solidFill>
                <a:effectLst/>
                <a:latin typeface="+mn-lt"/>
                <a:ea typeface="+mn-ea"/>
                <a:cs typeface="+mn-cs"/>
              </a:rPr>
              <a:t>, K.S., and et.al, (2023). Business intelligent framework using sentiment analysis for smart digital marketing in the E-commerce era. Asia Social Issues, 16(3), pp.e252965-e252965.</a:t>
            </a:r>
          </a:p>
          <a:p>
            <a:r>
              <a:rPr lang="en-IN" sz="1200" kern="1200" dirty="0">
                <a:solidFill>
                  <a:schemeClr val="tx1"/>
                </a:solidFill>
                <a:effectLst/>
                <a:latin typeface="+mn-lt"/>
                <a:ea typeface="+mn-ea"/>
                <a:cs typeface="+mn-cs"/>
              </a:rPr>
              <a:t>Ni, J., and et.al, (2023). FLUID: Towards efficient continuous transaction processing in DAG-based </a:t>
            </a:r>
            <a:r>
              <a:rPr lang="en-IN" sz="1200" kern="1200" dirty="0" err="1">
                <a:solidFill>
                  <a:schemeClr val="tx1"/>
                </a:solidFill>
                <a:effectLst/>
                <a:latin typeface="+mn-lt"/>
                <a:ea typeface="+mn-ea"/>
                <a:cs typeface="+mn-cs"/>
              </a:rPr>
              <a:t>blockchains</a:t>
            </a:r>
            <a:r>
              <a:rPr lang="en-IN" sz="1200" kern="1200" dirty="0">
                <a:solidFill>
                  <a:schemeClr val="tx1"/>
                </a:solidFill>
                <a:effectLst/>
                <a:latin typeface="+mn-lt"/>
                <a:ea typeface="+mn-ea"/>
                <a:cs typeface="+mn-cs"/>
              </a:rPr>
              <a:t>. IEEE Transactions on Knowledge and Data Engineering, 35(12), pp.12679-12692.</a:t>
            </a:r>
          </a:p>
          <a:p>
            <a:r>
              <a:rPr lang="en-IN" sz="1200" kern="1200" dirty="0">
                <a:solidFill>
                  <a:schemeClr val="tx1"/>
                </a:solidFill>
                <a:effectLst/>
                <a:latin typeface="+mn-lt"/>
                <a:ea typeface="+mn-ea"/>
                <a:cs typeface="+mn-cs"/>
              </a:rPr>
              <a:t>Globaldata.com (2026), Marks &amp; Spencer – Digital Transformation Strategies [online] accessed through </a:t>
            </a:r>
            <a:r>
              <a:rPr lang="en-IN" sz="1200" u="sng" kern="1200" dirty="0">
                <a:solidFill>
                  <a:schemeClr val="tx1"/>
                </a:solidFill>
                <a:effectLst/>
                <a:latin typeface="+mn-lt"/>
                <a:ea typeface="+mn-ea"/>
                <a:cs typeface="+mn-cs"/>
                <a:hlinkClick r:id="rId3"/>
              </a:rPr>
              <a:t>https://www.globaldata.com/store/report/marks-and-spencer-enterprise-tech-analysis/</a:t>
            </a:r>
            <a:r>
              <a:rPr lang="en-IN" sz="1200" kern="1200" dirty="0">
                <a:solidFill>
                  <a:schemeClr val="tx1"/>
                </a:solidFill>
                <a:effectLst/>
                <a:latin typeface="+mn-lt"/>
                <a:ea typeface="+mn-ea"/>
                <a:cs typeface="+mn-cs"/>
              </a:rPr>
              <a:t>, accessed on (11</a:t>
            </a:r>
            <a:r>
              <a:rPr lang="en-IN" sz="1200" kern="1200" baseline="30000" dirty="0">
                <a:solidFill>
                  <a:schemeClr val="tx1"/>
                </a:solidFill>
                <a:effectLst/>
                <a:latin typeface="+mn-lt"/>
                <a:ea typeface="+mn-ea"/>
                <a:cs typeface="+mn-cs"/>
              </a:rPr>
              <a:t>th</a:t>
            </a:r>
            <a:r>
              <a:rPr lang="en-IN" sz="1200" kern="1200" dirty="0">
                <a:solidFill>
                  <a:schemeClr val="tx1"/>
                </a:solidFill>
                <a:effectLst/>
                <a:latin typeface="+mn-lt"/>
                <a:ea typeface="+mn-ea"/>
                <a:cs typeface="+mn-cs"/>
              </a:rPr>
              <a:t> February, 2026). </a:t>
            </a:r>
          </a:p>
          <a:p>
            <a:r>
              <a:rPr lang="en-IN" sz="1200" kern="1200" dirty="0">
                <a:solidFill>
                  <a:schemeClr val="tx1"/>
                </a:solidFill>
                <a:effectLst/>
                <a:latin typeface="+mn-lt"/>
                <a:ea typeface="+mn-ea"/>
                <a:cs typeface="+mn-cs"/>
              </a:rPr>
              <a:t>Ocadogroup.com (2026), Our technology The technology powering the </a:t>
            </a:r>
            <a:r>
              <a:rPr lang="en-IN" sz="1200" kern="1200" dirty="0" err="1">
                <a:solidFill>
                  <a:schemeClr val="tx1"/>
                </a:solidFill>
                <a:effectLst/>
                <a:latin typeface="+mn-lt"/>
                <a:ea typeface="+mn-ea"/>
                <a:cs typeface="+mn-cs"/>
              </a:rPr>
              <a:t>Ocado</a:t>
            </a:r>
            <a:r>
              <a:rPr lang="en-IN" sz="1200" kern="1200" dirty="0">
                <a:solidFill>
                  <a:schemeClr val="tx1"/>
                </a:solidFill>
                <a:effectLst/>
                <a:latin typeface="+mn-lt"/>
                <a:ea typeface="+mn-ea"/>
                <a:cs typeface="+mn-cs"/>
              </a:rPr>
              <a:t> smart platform [online] accessed through &lt; </a:t>
            </a:r>
            <a:r>
              <a:rPr lang="en-IN" sz="1200" u="sng" kern="1200" dirty="0">
                <a:solidFill>
                  <a:schemeClr val="tx1"/>
                </a:solidFill>
                <a:effectLst/>
                <a:latin typeface="+mn-lt"/>
                <a:ea typeface="+mn-ea"/>
                <a:cs typeface="+mn-cs"/>
                <a:hlinkClick r:id="rId4"/>
              </a:rPr>
              <a:t>https://www.ocadogroup.com/about-us/our-technology</a:t>
            </a:r>
            <a:r>
              <a:rPr lang="en-IN" sz="1200" kern="1200" dirty="0">
                <a:solidFill>
                  <a:schemeClr val="tx1"/>
                </a:solidFill>
                <a:effectLst/>
                <a:latin typeface="+mn-lt"/>
                <a:ea typeface="+mn-ea"/>
                <a:cs typeface="+mn-cs"/>
              </a:rPr>
              <a:t>&gt;, accessed on (11</a:t>
            </a:r>
            <a:r>
              <a:rPr lang="en-IN" sz="1200" kern="1200" baseline="30000" dirty="0">
                <a:solidFill>
                  <a:schemeClr val="tx1"/>
                </a:solidFill>
                <a:effectLst/>
                <a:latin typeface="+mn-lt"/>
                <a:ea typeface="+mn-ea"/>
                <a:cs typeface="+mn-cs"/>
              </a:rPr>
              <a:t>th</a:t>
            </a:r>
            <a:r>
              <a:rPr lang="en-IN" sz="1200" kern="1200" dirty="0">
                <a:solidFill>
                  <a:schemeClr val="tx1"/>
                </a:solidFill>
                <a:effectLst/>
                <a:latin typeface="+mn-lt"/>
                <a:ea typeface="+mn-ea"/>
                <a:cs typeface="+mn-cs"/>
              </a:rPr>
              <a:t> February, 2026). </a:t>
            </a:r>
          </a:p>
          <a:p>
            <a:r>
              <a:rPr lang="en-IN" sz="1200" kern="1200" dirty="0">
                <a:solidFill>
                  <a:schemeClr val="tx1"/>
                </a:solidFill>
                <a:effectLst/>
                <a:latin typeface="+mn-lt"/>
                <a:ea typeface="+mn-ea"/>
                <a:cs typeface="+mn-cs"/>
              </a:rPr>
              <a:t>Shop.czur.com (2026), What is Business Information Management? [Online] accessed through &lt; </a:t>
            </a:r>
            <a:r>
              <a:rPr lang="en-IN" sz="1200" u="sng" kern="1200" dirty="0">
                <a:solidFill>
                  <a:schemeClr val="tx1"/>
                </a:solidFill>
                <a:effectLst/>
                <a:latin typeface="+mn-lt"/>
                <a:ea typeface="+mn-ea"/>
                <a:cs typeface="+mn-cs"/>
                <a:hlinkClick r:id="rId5"/>
              </a:rPr>
              <a:t>https://shop.czur.com/blogs/blog/what-is-business-information-management#:~:text=Every%20business%20deals%20with%20a,makes%20the%20info%20genuinely%20useful</a:t>
            </a:r>
            <a:r>
              <a:rPr lang="en-IN" sz="1200" kern="1200" dirty="0">
                <a:solidFill>
                  <a:schemeClr val="tx1"/>
                </a:solidFill>
                <a:effectLst/>
                <a:latin typeface="+mn-lt"/>
                <a:ea typeface="+mn-ea"/>
                <a:cs typeface="+mn-cs"/>
              </a:rPr>
              <a:t>.&gt;, accessed on (11</a:t>
            </a:r>
            <a:r>
              <a:rPr lang="en-IN" sz="1200" kern="1200" baseline="30000" dirty="0">
                <a:solidFill>
                  <a:schemeClr val="tx1"/>
                </a:solidFill>
                <a:effectLst/>
                <a:latin typeface="+mn-lt"/>
                <a:ea typeface="+mn-ea"/>
                <a:cs typeface="+mn-cs"/>
              </a:rPr>
              <a:t>th</a:t>
            </a:r>
            <a:r>
              <a:rPr lang="en-IN" sz="1200" kern="1200" dirty="0">
                <a:solidFill>
                  <a:schemeClr val="tx1"/>
                </a:solidFill>
                <a:effectLst/>
                <a:latin typeface="+mn-lt"/>
                <a:ea typeface="+mn-ea"/>
                <a:cs typeface="+mn-cs"/>
              </a:rPr>
              <a:t> February, 2026).</a:t>
            </a:r>
          </a:p>
          <a:p>
            <a:r>
              <a:rPr lang="en-IN" sz="1200" kern="1200" dirty="0">
                <a:solidFill>
                  <a:schemeClr val="tx1"/>
                </a:solidFill>
                <a:effectLst/>
                <a:latin typeface="+mn-lt"/>
                <a:ea typeface="+mn-ea"/>
                <a:cs typeface="+mn-cs"/>
              </a:rPr>
              <a:t> </a:t>
            </a:r>
          </a:p>
          <a:p>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F9B5E939-654B-4D07-ACC4-C7543C22E74E}" type="slidenum">
              <a:rPr lang="en-IN" smtClean="0"/>
              <a:t>14</a:t>
            </a:fld>
            <a:endParaRPr lang="en-IN"/>
          </a:p>
        </p:txBody>
      </p:sp>
    </p:spTree>
    <p:extLst>
      <p:ext uri="{BB962C8B-B14F-4D97-AF65-F5344CB8AC3E}">
        <p14:creationId xmlns:p14="http://schemas.microsoft.com/office/powerpoint/2010/main" val="10388364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A00EC57-3AA9-48E7-BBF3-8AF46B922DC2}" type="datetimeFigureOut">
              <a:rPr lang="en-IN" smtClean="0"/>
              <a:t>15-02-2026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AF212AB-2B7D-40C3-B198-217AC40A4920}" type="slidenum">
              <a:rPr lang="en-IN" smtClean="0"/>
              <a:t>‹#›</a:t>
            </a:fld>
            <a:endParaRPr lang="en-IN"/>
          </a:p>
        </p:txBody>
      </p:sp>
    </p:spTree>
    <p:extLst>
      <p:ext uri="{BB962C8B-B14F-4D97-AF65-F5344CB8AC3E}">
        <p14:creationId xmlns:p14="http://schemas.microsoft.com/office/powerpoint/2010/main" val="38754640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A00EC57-3AA9-48E7-BBF3-8AF46B922DC2}" type="datetimeFigureOut">
              <a:rPr lang="en-IN" smtClean="0"/>
              <a:t>15-02-2026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AF212AB-2B7D-40C3-B198-217AC40A4920}" type="slidenum">
              <a:rPr lang="en-IN" smtClean="0"/>
              <a:t>‹#›</a:t>
            </a:fld>
            <a:endParaRPr lang="en-IN"/>
          </a:p>
        </p:txBody>
      </p:sp>
    </p:spTree>
    <p:extLst>
      <p:ext uri="{BB962C8B-B14F-4D97-AF65-F5344CB8AC3E}">
        <p14:creationId xmlns:p14="http://schemas.microsoft.com/office/powerpoint/2010/main" val="5663235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A00EC57-3AA9-48E7-BBF3-8AF46B922DC2}" type="datetimeFigureOut">
              <a:rPr lang="en-IN" smtClean="0"/>
              <a:t>15-02-2026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AF212AB-2B7D-40C3-B198-217AC40A4920}" type="slidenum">
              <a:rPr lang="en-IN" smtClean="0"/>
              <a:t>‹#›</a:t>
            </a:fld>
            <a:endParaRPr lang="en-IN"/>
          </a:p>
        </p:txBody>
      </p:sp>
    </p:spTree>
    <p:extLst>
      <p:ext uri="{BB962C8B-B14F-4D97-AF65-F5344CB8AC3E}">
        <p14:creationId xmlns:p14="http://schemas.microsoft.com/office/powerpoint/2010/main" val="1773145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A00EC57-3AA9-48E7-BBF3-8AF46B922DC2}" type="datetimeFigureOut">
              <a:rPr lang="en-IN" smtClean="0"/>
              <a:t>15-02-2026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AF212AB-2B7D-40C3-B198-217AC40A4920}" type="slidenum">
              <a:rPr lang="en-IN" smtClean="0"/>
              <a:t>‹#›</a:t>
            </a:fld>
            <a:endParaRPr lang="en-IN"/>
          </a:p>
        </p:txBody>
      </p:sp>
    </p:spTree>
    <p:extLst>
      <p:ext uri="{BB962C8B-B14F-4D97-AF65-F5344CB8AC3E}">
        <p14:creationId xmlns:p14="http://schemas.microsoft.com/office/powerpoint/2010/main" val="2220099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A00EC57-3AA9-48E7-BBF3-8AF46B922DC2}" type="datetimeFigureOut">
              <a:rPr lang="en-IN" smtClean="0"/>
              <a:t>15-02-2026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0AF212AB-2B7D-40C3-B198-217AC40A4920}" type="slidenum">
              <a:rPr lang="en-IN" smtClean="0"/>
              <a:t>‹#›</a:t>
            </a:fld>
            <a:endParaRPr lang="en-IN"/>
          </a:p>
        </p:txBody>
      </p:sp>
    </p:spTree>
    <p:extLst>
      <p:ext uri="{BB962C8B-B14F-4D97-AF65-F5344CB8AC3E}">
        <p14:creationId xmlns:p14="http://schemas.microsoft.com/office/powerpoint/2010/main" val="1123272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A00EC57-3AA9-48E7-BBF3-8AF46B922DC2}" type="datetimeFigureOut">
              <a:rPr lang="en-IN" smtClean="0"/>
              <a:t>15-02-2026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0AF212AB-2B7D-40C3-B198-217AC40A4920}" type="slidenum">
              <a:rPr lang="en-IN" smtClean="0"/>
              <a:t>‹#›</a:t>
            </a:fld>
            <a:endParaRPr lang="en-IN"/>
          </a:p>
        </p:txBody>
      </p:sp>
    </p:spTree>
    <p:extLst>
      <p:ext uri="{BB962C8B-B14F-4D97-AF65-F5344CB8AC3E}">
        <p14:creationId xmlns:p14="http://schemas.microsoft.com/office/powerpoint/2010/main" val="28585666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00EC57-3AA9-48E7-BBF3-8AF46B922DC2}" type="datetimeFigureOut">
              <a:rPr lang="en-IN" smtClean="0"/>
              <a:t>15-02-2026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0AF212AB-2B7D-40C3-B198-217AC40A4920}" type="slidenum">
              <a:rPr lang="en-IN" smtClean="0"/>
              <a:t>‹#›</a:t>
            </a:fld>
            <a:endParaRPr lang="en-IN"/>
          </a:p>
        </p:txBody>
      </p:sp>
    </p:spTree>
    <p:extLst>
      <p:ext uri="{BB962C8B-B14F-4D97-AF65-F5344CB8AC3E}">
        <p14:creationId xmlns:p14="http://schemas.microsoft.com/office/powerpoint/2010/main" val="24612345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A00EC57-3AA9-48E7-BBF3-8AF46B922DC2}" type="datetimeFigureOut">
              <a:rPr lang="en-IN" smtClean="0"/>
              <a:t>15-02-2026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AF212AB-2B7D-40C3-B198-217AC40A4920}" type="slidenum">
              <a:rPr lang="en-IN" smtClean="0"/>
              <a:t>‹#›</a:t>
            </a:fld>
            <a:endParaRPr lang="en-IN"/>
          </a:p>
        </p:txBody>
      </p:sp>
    </p:spTree>
    <p:extLst>
      <p:ext uri="{BB962C8B-B14F-4D97-AF65-F5344CB8AC3E}">
        <p14:creationId xmlns:p14="http://schemas.microsoft.com/office/powerpoint/2010/main" val="29843991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A00EC57-3AA9-48E7-BBF3-8AF46B922DC2}" type="datetimeFigureOut">
              <a:rPr lang="en-IN" smtClean="0"/>
              <a:t>15-02-2026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AF212AB-2B7D-40C3-B198-217AC40A4920}" type="slidenum">
              <a:rPr lang="en-IN" smtClean="0"/>
              <a:t>‹#›</a:t>
            </a:fld>
            <a:endParaRPr lang="en-IN"/>
          </a:p>
        </p:txBody>
      </p:sp>
    </p:spTree>
    <p:extLst>
      <p:ext uri="{BB962C8B-B14F-4D97-AF65-F5344CB8AC3E}">
        <p14:creationId xmlns:p14="http://schemas.microsoft.com/office/powerpoint/2010/main" val="17431506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A00EC57-3AA9-48E7-BBF3-8AF46B922DC2}" type="datetimeFigureOut">
              <a:rPr lang="en-IN" smtClean="0"/>
              <a:t>15-02-2026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AF212AB-2B7D-40C3-B198-217AC40A4920}" type="slidenum">
              <a:rPr lang="en-IN" smtClean="0"/>
              <a:t>‹#›</a:t>
            </a:fld>
            <a:endParaRPr lang="en-IN"/>
          </a:p>
        </p:txBody>
      </p:sp>
    </p:spTree>
    <p:extLst>
      <p:ext uri="{BB962C8B-B14F-4D97-AF65-F5344CB8AC3E}">
        <p14:creationId xmlns:p14="http://schemas.microsoft.com/office/powerpoint/2010/main" val="18818300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A00EC57-3AA9-48E7-BBF3-8AF46B922DC2}" type="datetimeFigureOut">
              <a:rPr lang="en-IN" smtClean="0"/>
              <a:t>15-02-2026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AF212AB-2B7D-40C3-B198-217AC40A4920}" type="slidenum">
              <a:rPr lang="en-IN" smtClean="0"/>
              <a:t>‹#›</a:t>
            </a:fld>
            <a:endParaRPr lang="en-IN"/>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9958723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A00EC57-3AA9-48E7-BBF3-8AF46B922DC2}" type="datetimeFigureOut">
              <a:rPr lang="en-IN" smtClean="0"/>
              <a:t>15-02-2026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AF212AB-2B7D-40C3-B198-217AC40A4920}" type="slidenum">
              <a:rPr lang="en-IN" smtClean="0"/>
              <a:t>‹#›</a:t>
            </a:fld>
            <a:endParaRPr lang="en-IN"/>
          </a:p>
        </p:txBody>
      </p:sp>
    </p:spTree>
    <p:extLst>
      <p:ext uri="{BB962C8B-B14F-4D97-AF65-F5344CB8AC3E}">
        <p14:creationId xmlns:p14="http://schemas.microsoft.com/office/powerpoint/2010/main" val="42461687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A00EC57-3AA9-48E7-BBF3-8AF46B922DC2}" type="datetimeFigureOut">
              <a:rPr lang="en-IN" smtClean="0"/>
              <a:t>15-02-2026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AF212AB-2B7D-40C3-B198-217AC40A4920}"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7847147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A00EC57-3AA9-48E7-BBF3-8AF46B922DC2}" type="datetimeFigureOut">
              <a:rPr lang="en-IN" smtClean="0"/>
              <a:t>15-02-2026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AF212AB-2B7D-40C3-B198-217AC40A4920}" type="slidenum">
              <a:rPr lang="en-IN" smtClean="0"/>
              <a:t>‹#›</a:t>
            </a:fld>
            <a:endParaRPr lang="en-IN"/>
          </a:p>
        </p:txBody>
      </p:sp>
    </p:spTree>
    <p:extLst>
      <p:ext uri="{BB962C8B-B14F-4D97-AF65-F5344CB8AC3E}">
        <p14:creationId xmlns:p14="http://schemas.microsoft.com/office/powerpoint/2010/main" val="10314565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A00EC57-3AA9-48E7-BBF3-8AF46B922DC2}" type="datetimeFigureOut">
              <a:rPr lang="en-IN" smtClean="0"/>
              <a:t>15-02-2026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AF212AB-2B7D-40C3-B198-217AC40A4920}" type="slidenum">
              <a:rPr lang="en-IN" smtClean="0"/>
              <a:t>‹#›</a:t>
            </a:fld>
            <a:endParaRPr lang="en-IN"/>
          </a:p>
        </p:txBody>
      </p:sp>
    </p:spTree>
    <p:extLst>
      <p:ext uri="{BB962C8B-B14F-4D97-AF65-F5344CB8AC3E}">
        <p14:creationId xmlns:p14="http://schemas.microsoft.com/office/powerpoint/2010/main" val="40581267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A00EC57-3AA9-48E7-BBF3-8AF46B922DC2}" type="datetimeFigureOut">
              <a:rPr lang="en-IN" smtClean="0"/>
              <a:t>15-02-2026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AF212AB-2B7D-40C3-B198-217AC40A4920}" type="slidenum">
              <a:rPr lang="en-IN" smtClean="0"/>
              <a:t>‹#›</a:t>
            </a:fld>
            <a:endParaRPr lang="en-IN"/>
          </a:p>
        </p:txBody>
      </p:sp>
    </p:spTree>
    <p:extLst>
      <p:ext uri="{BB962C8B-B14F-4D97-AF65-F5344CB8AC3E}">
        <p14:creationId xmlns:p14="http://schemas.microsoft.com/office/powerpoint/2010/main" val="3006152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A00EC57-3AA9-48E7-BBF3-8AF46B922DC2}" type="datetimeFigureOut">
              <a:rPr lang="en-IN" smtClean="0"/>
              <a:t>15-02-2026</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AF212AB-2B7D-40C3-B198-217AC40A4920}" type="slidenum">
              <a:rPr lang="en-IN" smtClean="0"/>
              <a:t>‹#›</a:t>
            </a:fld>
            <a:endParaRPr lang="en-IN"/>
          </a:p>
        </p:txBody>
      </p:sp>
    </p:spTree>
    <p:extLst>
      <p:ext uri="{BB962C8B-B14F-4D97-AF65-F5344CB8AC3E}">
        <p14:creationId xmlns:p14="http://schemas.microsoft.com/office/powerpoint/2010/main" val="2913474820"/>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1122363"/>
            <a:ext cx="9144000" cy="4135437"/>
          </a:xfrm>
        </p:spPr>
        <p:txBody>
          <a:bodyPr/>
          <a:lstStyle/>
          <a:p>
            <a:pPr algn="ctr"/>
            <a:r>
              <a:rPr lang="en-IN" sz="4400" b="1" dirty="0">
                <a:latin typeface="Times New Roman" panose="02020603050405020304" pitchFamily="18" charset="0"/>
                <a:cs typeface="Times New Roman" panose="02020603050405020304" pitchFamily="18" charset="0"/>
              </a:rPr>
              <a:t>Managing Business Information Component 1</a:t>
            </a:r>
          </a:p>
        </p:txBody>
      </p:sp>
      <p:pic>
        <p:nvPicPr>
          <p:cNvPr id="8198" name="Picture 6" descr="Course: Management Information System | eLearnEve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86212" y="2936874"/>
            <a:ext cx="4219575" cy="3252589"/>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University of Wales Trinity Saint David ...">
            <a:extLst>
              <a:ext uri="{FF2B5EF4-FFF2-40B4-BE49-F238E27FC236}">
                <a16:creationId xmlns:a16="http://schemas.microsoft.com/office/drawing/2014/main" id="{09A742E3-A17A-EE52-03EA-D7C31E87FFC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6507" y="4563168"/>
            <a:ext cx="3314700" cy="1381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69990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A3DA09E-CDA5-D354-D388-BAA3324E86AA}"/>
              </a:ext>
            </a:extLst>
          </p:cNvPr>
          <p:cNvPicPr>
            <a:picLocks noChangeAspect="1"/>
          </p:cNvPicPr>
          <p:nvPr/>
        </p:nvPicPr>
        <p:blipFill>
          <a:blip r:embed="rId2"/>
          <a:srcRect l="39354" r="38253" b="-1"/>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B7BB3B0F-1B51-CF8E-98C3-380E1DC86633}"/>
              </a:ext>
            </a:extLst>
          </p:cNvPr>
          <p:cNvSpPr>
            <a:spLocks noGrp="1"/>
          </p:cNvSpPr>
          <p:nvPr>
            <p:ph idx="1"/>
          </p:nvPr>
        </p:nvSpPr>
        <p:spPr>
          <a:xfrm>
            <a:off x="2849562" y="2160589"/>
            <a:ext cx="6424440" cy="3880773"/>
          </a:xfrm>
        </p:spPr>
        <p:txBody>
          <a:bodyPr>
            <a:normAutofit/>
          </a:bodyPr>
          <a:lstStyle/>
          <a:p>
            <a:endParaRPr lang="en-GB" dirty="0"/>
          </a:p>
          <a:p>
            <a:r>
              <a:rPr lang="en-GB" dirty="0"/>
              <a:t>Lecture name: Dr Kareem Sani</a:t>
            </a:r>
          </a:p>
          <a:p>
            <a:r>
              <a:rPr lang="en-GB" dirty="0"/>
              <a:t>Module code :</a:t>
            </a:r>
            <a:r>
              <a:rPr lang="en-GB" b="1" dirty="0"/>
              <a:t>LCLM 5004</a:t>
            </a:r>
            <a:endParaRPr lang="en-GB" dirty="0"/>
          </a:p>
          <a:p>
            <a:r>
              <a:rPr lang="en-GB" dirty="0"/>
              <a:t>Student name: Mariia Lepis</a:t>
            </a:r>
          </a:p>
          <a:p>
            <a:r>
              <a:rPr lang="en-GB" dirty="0"/>
              <a:t>Student name: Ivaylo Trandev</a:t>
            </a:r>
          </a:p>
          <a:p>
            <a:r>
              <a:rPr lang="en-GB" dirty="0"/>
              <a:t>Student name: Nazmul Nasim</a:t>
            </a:r>
          </a:p>
        </p:txBody>
      </p:sp>
    </p:spTree>
    <p:extLst>
      <p:ext uri="{BB962C8B-B14F-4D97-AF65-F5344CB8AC3E}">
        <p14:creationId xmlns:p14="http://schemas.microsoft.com/office/powerpoint/2010/main" val="30365370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800" b="1" dirty="0">
                <a:latin typeface="Times New Roman" panose="02020603050405020304" pitchFamily="18" charset="0"/>
                <a:cs typeface="Times New Roman" panose="02020603050405020304" pitchFamily="18" charset="0"/>
              </a:rPr>
              <a:t>Table of Contents</a:t>
            </a:r>
            <a:br>
              <a:rPr lang="en-IN" sz="2800" b="1" dirty="0">
                <a:latin typeface="Times New Roman" panose="02020603050405020304" pitchFamily="18" charset="0"/>
                <a:cs typeface="Times New Roman" panose="02020603050405020304" pitchFamily="18" charset="0"/>
              </a:rPr>
            </a:br>
            <a:endParaRPr lang="en-IN"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1244600"/>
            <a:ext cx="5168900" cy="4932363"/>
          </a:xfrm>
        </p:spPr>
        <p:txBody>
          <a:bodyPr/>
          <a:lstStyle/>
          <a:p>
            <a:pPr algn="just">
              <a:lnSpc>
                <a:spcPct val="150000"/>
              </a:lnSpc>
            </a:pPr>
            <a:r>
              <a:rPr lang="en-IN" sz="1600" dirty="0">
                <a:latin typeface="Times New Roman" panose="02020603050405020304" pitchFamily="18" charset="0"/>
                <a:cs typeface="Times New Roman" panose="02020603050405020304" pitchFamily="18" charset="0"/>
              </a:rPr>
              <a:t>INTRODUCTION </a:t>
            </a:r>
          </a:p>
          <a:p>
            <a:pPr algn="just">
              <a:lnSpc>
                <a:spcPct val="150000"/>
              </a:lnSpc>
            </a:pPr>
            <a:r>
              <a:rPr lang="en-IN" sz="1600" dirty="0">
                <a:latin typeface="Times New Roman" panose="02020603050405020304" pitchFamily="18" charset="0"/>
                <a:cs typeface="Times New Roman" panose="02020603050405020304" pitchFamily="18" charset="0"/>
              </a:rPr>
              <a:t>Introduction to Information Systems (IS) </a:t>
            </a:r>
          </a:p>
          <a:p>
            <a:pPr algn="just">
              <a:lnSpc>
                <a:spcPct val="150000"/>
              </a:lnSpc>
            </a:pPr>
            <a:r>
              <a:rPr lang="en-IN" sz="1600" dirty="0">
                <a:latin typeface="Times New Roman" panose="02020603050405020304" pitchFamily="18" charset="0"/>
                <a:cs typeface="Times New Roman" panose="02020603050405020304" pitchFamily="18" charset="0"/>
              </a:rPr>
              <a:t>Comparative Analysis of Core Information Systems</a:t>
            </a:r>
          </a:p>
          <a:p>
            <a:pPr algn="just">
              <a:lnSpc>
                <a:spcPct val="150000"/>
              </a:lnSpc>
            </a:pPr>
            <a:r>
              <a:rPr lang="en-IN" sz="1600" dirty="0">
                <a:latin typeface="Times New Roman" panose="02020603050405020304" pitchFamily="18" charset="0"/>
                <a:cs typeface="Times New Roman" panose="02020603050405020304" pitchFamily="18" charset="0"/>
              </a:rPr>
              <a:t>Data Privacy and Cybersecurity Ethics</a:t>
            </a:r>
          </a:p>
          <a:p>
            <a:pPr algn="just">
              <a:lnSpc>
                <a:spcPct val="150000"/>
              </a:lnSpc>
            </a:pPr>
            <a:r>
              <a:rPr lang="en-IN" sz="1600" dirty="0">
                <a:latin typeface="Times New Roman" panose="02020603050405020304" pitchFamily="18" charset="0"/>
                <a:cs typeface="Times New Roman" panose="02020603050405020304" pitchFamily="18" charset="0"/>
              </a:rPr>
              <a:t>Real World Case Studies </a:t>
            </a:r>
          </a:p>
          <a:p>
            <a:pPr algn="just">
              <a:lnSpc>
                <a:spcPct val="150000"/>
              </a:lnSpc>
            </a:pPr>
            <a:r>
              <a:rPr lang="en-IN" sz="1600" dirty="0">
                <a:latin typeface="Times New Roman" panose="02020603050405020304" pitchFamily="18" charset="0"/>
                <a:cs typeface="Times New Roman" panose="02020603050405020304" pitchFamily="18" charset="0"/>
              </a:rPr>
              <a:t>CONCLUSION</a:t>
            </a:r>
          </a:p>
          <a:p>
            <a:pPr algn="just">
              <a:lnSpc>
                <a:spcPct val="150000"/>
              </a:lnSpc>
            </a:pPr>
            <a:r>
              <a:rPr lang="en-IN" sz="1600" dirty="0">
                <a:latin typeface="Times New Roman" panose="02020603050405020304" pitchFamily="18" charset="0"/>
                <a:cs typeface="Times New Roman" panose="02020603050405020304" pitchFamily="18" charset="0"/>
              </a:rPr>
              <a:t>REFERENCES</a:t>
            </a:r>
          </a:p>
          <a:p>
            <a:pPr marL="0" indent="0">
              <a:buNone/>
            </a:pPr>
            <a:endParaRPr lang="en-IN" dirty="0"/>
          </a:p>
        </p:txBody>
      </p:sp>
    </p:spTree>
    <p:extLst>
      <p:ext uri="{BB962C8B-B14F-4D97-AF65-F5344CB8AC3E}">
        <p14:creationId xmlns:p14="http://schemas.microsoft.com/office/powerpoint/2010/main" val="30870837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6100" y="225425"/>
            <a:ext cx="10515600" cy="866775"/>
          </a:xfrm>
        </p:spPr>
        <p:txBody>
          <a:bodyPr>
            <a:normAutofit fontScale="90000"/>
          </a:bodyPr>
          <a:lstStyle/>
          <a:p>
            <a:r>
              <a:rPr lang="en-IN" sz="2800" b="1" dirty="0">
                <a:latin typeface="Times New Roman" panose="02020603050405020304" pitchFamily="18" charset="0"/>
                <a:cs typeface="Times New Roman" panose="02020603050405020304" pitchFamily="18" charset="0"/>
              </a:rPr>
              <a:t>INTRODUCTION</a:t>
            </a:r>
            <a:r>
              <a:rPr lang="en-IN" b="1" dirty="0"/>
              <a:t> </a:t>
            </a:r>
            <a:br>
              <a:rPr lang="en-IN" b="1" dirty="0"/>
            </a:br>
            <a:endParaRPr lang="en-IN" dirty="0"/>
          </a:p>
        </p:txBody>
      </p:sp>
      <p:sp>
        <p:nvSpPr>
          <p:cNvPr id="3" name="Content Placeholder 2"/>
          <p:cNvSpPr>
            <a:spLocks noGrp="1"/>
          </p:cNvSpPr>
          <p:nvPr>
            <p:ph idx="1"/>
          </p:nvPr>
        </p:nvSpPr>
        <p:spPr>
          <a:xfrm>
            <a:off x="368300" y="863600"/>
            <a:ext cx="6134100" cy="5313363"/>
          </a:xfrm>
        </p:spPr>
        <p:txBody>
          <a:bodyPr/>
          <a:lstStyle/>
          <a:p>
            <a:pPr algn="just">
              <a:lnSpc>
                <a:spcPct val="150000"/>
              </a:lnSpc>
            </a:pPr>
            <a:r>
              <a:rPr lang="en-IN" sz="1600" dirty="0">
                <a:latin typeface="Times New Roman" panose="02020603050405020304" pitchFamily="18" charset="0"/>
                <a:cs typeface="Times New Roman" panose="02020603050405020304" pitchFamily="18" charset="0"/>
              </a:rPr>
              <a:t>Business Information Management is systemic process of creating, storing, securing and utilising data to support organisational decision making and, operational efficiency.</a:t>
            </a:r>
          </a:p>
          <a:p>
            <a:pPr algn="just">
              <a:lnSpc>
                <a:spcPct val="150000"/>
              </a:lnSpc>
            </a:pPr>
            <a:r>
              <a:rPr lang="en-IN" sz="1600" dirty="0">
                <a:latin typeface="Times New Roman" panose="02020603050405020304" pitchFamily="18" charset="0"/>
                <a:cs typeface="Times New Roman" panose="02020603050405020304" pitchFamily="18" charset="0"/>
              </a:rPr>
              <a:t>It integrates technology, people and processes to turn raw data into actionable insights (Shop.czur.com, 2026). </a:t>
            </a:r>
          </a:p>
          <a:p>
            <a:pPr algn="just">
              <a:lnSpc>
                <a:spcPct val="150000"/>
              </a:lnSpc>
            </a:pPr>
            <a:r>
              <a:rPr lang="en-IN" sz="1600" dirty="0">
                <a:latin typeface="Times New Roman" panose="02020603050405020304" pitchFamily="18" charset="0"/>
                <a:cs typeface="Times New Roman" panose="02020603050405020304" pitchFamily="18" charset="0"/>
              </a:rPr>
              <a:t>Effective BIM errors improves productivity and drives competitive advantage.</a:t>
            </a:r>
          </a:p>
          <a:p>
            <a:pPr algn="just">
              <a:lnSpc>
                <a:spcPct val="150000"/>
              </a:lnSpc>
            </a:pPr>
            <a:endParaRPr lang="en-IN" sz="1600" dirty="0">
              <a:latin typeface="Times New Roman" panose="02020603050405020304" pitchFamily="18" charset="0"/>
              <a:cs typeface="Times New Roman" panose="02020603050405020304" pitchFamily="18" charset="0"/>
            </a:endParaRPr>
          </a:p>
          <a:p>
            <a:pPr algn="just">
              <a:lnSpc>
                <a:spcPct val="150000"/>
              </a:lnSpc>
            </a:pPr>
            <a:endParaRPr lang="en-IN" dirty="0"/>
          </a:p>
        </p:txBody>
      </p:sp>
      <p:pic>
        <p:nvPicPr>
          <p:cNvPr id="4" name="Picture 3"/>
          <p:cNvPicPr>
            <a:picLocks noChangeAspect="1"/>
          </p:cNvPicPr>
          <p:nvPr/>
        </p:nvPicPr>
        <p:blipFill>
          <a:blip r:embed="rId2"/>
          <a:stretch>
            <a:fillRect/>
          </a:stretch>
        </p:blipFill>
        <p:spPr>
          <a:xfrm>
            <a:off x="6874237" y="1503219"/>
            <a:ext cx="5153744" cy="3428999"/>
          </a:xfrm>
          <a:prstGeom prst="rect">
            <a:avLst/>
          </a:prstGeom>
        </p:spPr>
      </p:pic>
    </p:spTree>
    <p:extLst>
      <p:ext uri="{BB962C8B-B14F-4D97-AF65-F5344CB8AC3E}">
        <p14:creationId xmlns:p14="http://schemas.microsoft.com/office/powerpoint/2010/main" val="8904195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27075"/>
          </a:xfrm>
        </p:spPr>
        <p:txBody>
          <a:bodyPr>
            <a:normAutofit fontScale="90000"/>
          </a:bodyPr>
          <a:lstStyle/>
          <a:p>
            <a:r>
              <a:rPr lang="en-IN" sz="2800" b="1" dirty="0">
                <a:latin typeface="Times New Roman" panose="02020603050405020304" pitchFamily="18" charset="0"/>
                <a:cs typeface="Times New Roman" panose="02020603050405020304" pitchFamily="18" charset="0"/>
              </a:rPr>
              <a:t>Introduction to Information Systems (IS) </a:t>
            </a:r>
            <a:br>
              <a:rPr lang="en-IN" sz="2800" b="1" dirty="0">
                <a:latin typeface="Times New Roman" panose="02020603050405020304" pitchFamily="18" charset="0"/>
                <a:cs typeface="Times New Roman" panose="02020603050405020304" pitchFamily="18" charset="0"/>
              </a:rPr>
            </a:br>
            <a:endParaRPr lang="en-IN"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35000" y="1092200"/>
            <a:ext cx="7277100" cy="4351338"/>
          </a:xfrm>
        </p:spPr>
        <p:txBody>
          <a:bodyPr/>
          <a:lstStyle/>
          <a:p>
            <a:pPr algn="just">
              <a:lnSpc>
                <a:spcPct val="150000"/>
              </a:lnSpc>
            </a:pPr>
            <a:r>
              <a:rPr lang="en-IN" sz="1600" b="1" dirty="0">
                <a:latin typeface="Times New Roman" panose="02020603050405020304" pitchFamily="18" charset="0"/>
                <a:cs typeface="Times New Roman" panose="02020603050405020304" pitchFamily="18" charset="0"/>
              </a:rPr>
              <a:t>Operational Efficiency:</a:t>
            </a:r>
            <a:r>
              <a:rPr lang="en-IN" sz="1600" dirty="0">
                <a:latin typeface="Times New Roman" panose="02020603050405020304" pitchFamily="18" charset="0"/>
                <a:cs typeface="Times New Roman" panose="02020603050405020304" pitchFamily="18" charset="0"/>
              </a:rPr>
              <a:t> Automating high volume tasks (For example, scheduling, billing) to eliminate bottlenecks and reduce human error.</a:t>
            </a:r>
          </a:p>
          <a:p>
            <a:pPr algn="just">
              <a:lnSpc>
                <a:spcPct val="150000"/>
              </a:lnSpc>
            </a:pPr>
            <a:r>
              <a:rPr lang="en-IN" sz="1600" b="1" dirty="0">
                <a:latin typeface="Times New Roman" panose="02020603050405020304" pitchFamily="18" charset="0"/>
                <a:cs typeface="Times New Roman" panose="02020603050405020304" pitchFamily="18" charset="0"/>
              </a:rPr>
              <a:t>Data Driven Decision Making:</a:t>
            </a:r>
            <a:r>
              <a:rPr lang="en-IN" sz="1600" dirty="0">
                <a:latin typeface="Times New Roman" panose="02020603050405020304" pitchFamily="18" charset="0"/>
                <a:cs typeface="Times New Roman" panose="02020603050405020304" pitchFamily="18" charset="0"/>
              </a:rPr>
              <a:t> Shifting from “intuition” to “evidence” via real time data visualisation and predictive forecasting.</a:t>
            </a:r>
          </a:p>
          <a:p>
            <a:pPr algn="just">
              <a:lnSpc>
                <a:spcPct val="150000"/>
              </a:lnSpc>
            </a:pPr>
            <a:r>
              <a:rPr lang="en-IN" sz="1600" b="1" dirty="0">
                <a:latin typeface="Times New Roman" panose="02020603050405020304" pitchFamily="18" charset="0"/>
                <a:cs typeface="Times New Roman" panose="02020603050405020304" pitchFamily="18" charset="0"/>
              </a:rPr>
              <a:t>Sustained Competitive Advantage: </a:t>
            </a:r>
            <a:r>
              <a:rPr lang="en-IN" sz="1600" dirty="0">
                <a:latin typeface="Times New Roman" panose="02020603050405020304" pitchFamily="18" charset="0"/>
                <a:cs typeface="Times New Roman" panose="02020603050405020304" pitchFamily="18" charset="0"/>
              </a:rPr>
              <a:t>Rapidly adapting the market shifts, and creating unique customer value propositions that rivals cannot easily replicate </a:t>
            </a:r>
            <a:r>
              <a:rPr lang="en-US" sz="1600" dirty="0">
                <a:latin typeface="Times New Roman" panose="02020603050405020304" pitchFamily="18" charset="0"/>
                <a:cs typeface="Times New Roman" panose="02020603050405020304" pitchFamily="18" charset="0"/>
              </a:rPr>
              <a:t>(</a:t>
            </a:r>
            <a:r>
              <a:rPr lang="en-US" sz="1600" dirty="0" err="1">
                <a:latin typeface="Times New Roman" panose="02020603050405020304" pitchFamily="18" charset="0"/>
                <a:cs typeface="Times New Roman" panose="02020603050405020304" pitchFamily="18" charset="0"/>
              </a:rPr>
              <a:t>Jefroy</a:t>
            </a:r>
            <a:r>
              <a:rPr lang="en-US" sz="1600" dirty="0">
                <a:latin typeface="Times New Roman" panose="02020603050405020304" pitchFamily="18" charset="0"/>
                <a:cs typeface="Times New Roman" panose="02020603050405020304" pitchFamily="18" charset="0"/>
              </a:rPr>
              <a:t>, </a:t>
            </a:r>
            <a:r>
              <a:rPr lang="en-US" sz="1600" dirty="0" err="1">
                <a:latin typeface="Times New Roman" panose="02020603050405020304" pitchFamily="18" charset="0"/>
                <a:cs typeface="Times New Roman" panose="02020603050405020304" pitchFamily="18" charset="0"/>
              </a:rPr>
              <a:t>Azarian</a:t>
            </a:r>
            <a:r>
              <a:rPr lang="en-US" sz="1600" dirty="0">
                <a:latin typeface="Times New Roman" panose="02020603050405020304" pitchFamily="18" charset="0"/>
                <a:cs typeface="Times New Roman" panose="02020603050405020304" pitchFamily="18" charset="0"/>
              </a:rPr>
              <a:t>, and Yu, 2022)</a:t>
            </a:r>
            <a:r>
              <a:rPr lang="en-IN" sz="1600" dirty="0">
                <a:latin typeface="Times New Roman" panose="02020603050405020304" pitchFamily="18" charset="0"/>
                <a:cs typeface="Times New Roman" panose="02020603050405020304" pitchFamily="18" charset="0"/>
              </a:rPr>
              <a:t>.</a:t>
            </a:r>
          </a:p>
          <a:p>
            <a:endParaRPr lang="en-IN" dirty="0"/>
          </a:p>
        </p:txBody>
      </p:sp>
      <p:pic>
        <p:nvPicPr>
          <p:cNvPr id="4" name="Picture 3"/>
          <p:cNvPicPr>
            <a:picLocks noChangeAspect="1"/>
          </p:cNvPicPr>
          <p:nvPr/>
        </p:nvPicPr>
        <p:blipFill>
          <a:blip r:embed="rId3"/>
          <a:stretch>
            <a:fillRect/>
          </a:stretch>
        </p:blipFill>
        <p:spPr>
          <a:xfrm>
            <a:off x="8208818" y="1964748"/>
            <a:ext cx="3664527" cy="4277322"/>
          </a:xfrm>
          <a:prstGeom prst="rect">
            <a:avLst/>
          </a:prstGeom>
        </p:spPr>
      </p:pic>
    </p:spTree>
    <p:extLst>
      <p:ext uri="{BB962C8B-B14F-4D97-AF65-F5344CB8AC3E}">
        <p14:creationId xmlns:p14="http://schemas.microsoft.com/office/powerpoint/2010/main" val="35350952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61975"/>
          </a:xfrm>
        </p:spPr>
        <p:txBody>
          <a:bodyPr>
            <a:normAutofit/>
          </a:bodyPr>
          <a:lstStyle/>
          <a:p>
            <a:r>
              <a:rPr lang="en-US" sz="2800" dirty="0">
                <a:latin typeface="Times New Roman" panose="02020603050405020304" pitchFamily="18" charset="0"/>
                <a:cs typeface="Times New Roman" panose="02020603050405020304" pitchFamily="18" charset="0"/>
              </a:rPr>
              <a:t>Continue </a:t>
            </a:r>
            <a:endParaRPr lang="en-IN"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35000" y="1206500"/>
            <a:ext cx="6908800" cy="5097463"/>
          </a:xfrm>
        </p:spPr>
        <p:txBody>
          <a:bodyPr>
            <a:normAutofit lnSpcReduction="10000"/>
          </a:bodyPr>
          <a:lstStyle/>
          <a:p>
            <a:pPr algn="just">
              <a:lnSpc>
                <a:spcPct val="160000"/>
              </a:lnSpc>
            </a:pPr>
            <a:r>
              <a:rPr lang="en-GB" sz="1600" b="1" dirty="0">
                <a:latin typeface="Times New Roman" panose="02020603050405020304" pitchFamily="18" charset="0"/>
                <a:cs typeface="Times New Roman" panose="02020603050405020304" pitchFamily="18" charset="0"/>
              </a:rPr>
              <a:t>Transaction Processing Systems (TPS):</a:t>
            </a:r>
            <a:endParaRPr lang="en-IN" sz="1600" dirty="0">
              <a:latin typeface="Times New Roman" panose="02020603050405020304" pitchFamily="18" charset="0"/>
              <a:cs typeface="Times New Roman" panose="02020603050405020304" pitchFamily="18" charset="0"/>
            </a:endParaRPr>
          </a:p>
          <a:p>
            <a:pPr algn="just">
              <a:lnSpc>
                <a:spcPct val="160000"/>
              </a:lnSpc>
            </a:pPr>
            <a:r>
              <a:rPr lang="en-GB" sz="1600" b="1" i="1" dirty="0">
                <a:latin typeface="Times New Roman" panose="02020603050405020304" pitchFamily="18" charset="0"/>
                <a:cs typeface="Times New Roman" panose="02020603050405020304" pitchFamily="18" charset="0"/>
              </a:rPr>
              <a:t>Function:</a:t>
            </a:r>
            <a:r>
              <a:rPr lang="en-GB" sz="1600" b="1" dirty="0">
                <a:latin typeface="Times New Roman" panose="02020603050405020304" pitchFamily="18" charset="0"/>
                <a:cs typeface="Times New Roman" panose="02020603050405020304" pitchFamily="18" charset="0"/>
              </a:rPr>
              <a:t> </a:t>
            </a:r>
            <a:r>
              <a:rPr lang="en-GB" sz="1600" dirty="0">
                <a:latin typeface="Times New Roman" panose="02020603050405020304" pitchFamily="18" charset="0"/>
                <a:cs typeface="Times New Roman" panose="02020603050405020304" pitchFamily="18" charset="0"/>
              </a:rPr>
              <a:t>Records daily activities. (For example, sales, receipts)</a:t>
            </a:r>
            <a:endParaRPr lang="en-IN" sz="1600" dirty="0">
              <a:latin typeface="Times New Roman" panose="02020603050405020304" pitchFamily="18" charset="0"/>
              <a:cs typeface="Times New Roman" panose="02020603050405020304" pitchFamily="18" charset="0"/>
            </a:endParaRPr>
          </a:p>
          <a:p>
            <a:pPr algn="just">
              <a:lnSpc>
                <a:spcPct val="160000"/>
              </a:lnSpc>
            </a:pPr>
            <a:r>
              <a:rPr lang="en-GB" sz="1600" b="1" i="1" dirty="0">
                <a:latin typeface="Times New Roman" panose="02020603050405020304" pitchFamily="18" charset="0"/>
                <a:cs typeface="Times New Roman" panose="02020603050405020304" pitchFamily="18" charset="0"/>
              </a:rPr>
              <a:t>Impact:</a:t>
            </a:r>
            <a:r>
              <a:rPr lang="en-GB" sz="1600" b="1" dirty="0">
                <a:latin typeface="Times New Roman" panose="02020603050405020304" pitchFamily="18" charset="0"/>
                <a:cs typeface="Times New Roman" panose="02020603050405020304" pitchFamily="18" charset="0"/>
              </a:rPr>
              <a:t> </a:t>
            </a:r>
            <a:r>
              <a:rPr lang="en-GB" sz="1600" dirty="0">
                <a:latin typeface="Times New Roman" panose="02020603050405020304" pitchFamily="18" charset="0"/>
                <a:cs typeface="Times New Roman" panose="02020603050405020304" pitchFamily="18" charset="0"/>
              </a:rPr>
              <a:t>The “foundation” that assures operational continuity (Ni, and et.al, 2023).</a:t>
            </a:r>
            <a:endParaRPr lang="en-IN" sz="1600" dirty="0">
              <a:latin typeface="Times New Roman" panose="02020603050405020304" pitchFamily="18" charset="0"/>
              <a:cs typeface="Times New Roman" panose="02020603050405020304" pitchFamily="18" charset="0"/>
            </a:endParaRPr>
          </a:p>
          <a:p>
            <a:pPr algn="just">
              <a:lnSpc>
                <a:spcPct val="160000"/>
              </a:lnSpc>
            </a:pPr>
            <a:r>
              <a:rPr lang="en-GB" sz="1600" b="1" dirty="0">
                <a:latin typeface="Times New Roman" panose="02020603050405020304" pitchFamily="18" charset="0"/>
                <a:cs typeface="Times New Roman" panose="02020603050405020304" pitchFamily="18" charset="0"/>
              </a:rPr>
              <a:t>Enterprise Resource Planning (ERP):</a:t>
            </a:r>
            <a:endParaRPr lang="en-IN" sz="1600" dirty="0">
              <a:latin typeface="Times New Roman" panose="02020603050405020304" pitchFamily="18" charset="0"/>
              <a:cs typeface="Times New Roman" panose="02020603050405020304" pitchFamily="18" charset="0"/>
            </a:endParaRPr>
          </a:p>
          <a:p>
            <a:pPr algn="just">
              <a:lnSpc>
                <a:spcPct val="160000"/>
              </a:lnSpc>
            </a:pPr>
            <a:r>
              <a:rPr lang="en-IN" sz="1600" b="1" i="1" dirty="0">
                <a:latin typeface="Times New Roman" panose="02020603050405020304" pitchFamily="18" charset="0"/>
                <a:cs typeface="Times New Roman" panose="02020603050405020304" pitchFamily="18" charset="0"/>
              </a:rPr>
              <a:t>Function:</a:t>
            </a:r>
            <a:r>
              <a:rPr lang="en-IN" sz="1600" dirty="0">
                <a:latin typeface="Times New Roman" panose="02020603050405020304" pitchFamily="18" charset="0"/>
                <a:cs typeface="Times New Roman" panose="02020603050405020304" pitchFamily="18" charset="0"/>
              </a:rPr>
              <a:t> Integrates Finance, HR and Supply Chain into one hub.</a:t>
            </a:r>
          </a:p>
          <a:p>
            <a:pPr algn="just">
              <a:lnSpc>
                <a:spcPct val="160000"/>
              </a:lnSpc>
            </a:pPr>
            <a:r>
              <a:rPr lang="en-IN" sz="1600" b="1" i="1" dirty="0">
                <a:latin typeface="Times New Roman" panose="02020603050405020304" pitchFamily="18" charset="0"/>
                <a:cs typeface="Times New Roman" panose="02020603050405020304" pitchFamily="18" charset="0"/>
              </a:rPr>
              <a:t>Impact:</a:t>
            </a:r>
            <a:r>
              <a:rPr lang="en-IN" sz="1600" dirty="0">
                <a:latin typeface="Times New Roman" panose="02020603050405020304" pitchFamily="18" charset="0"/>
                <a:cs typeface="Times New Roman" panose="02020603050405020304" pitchFamily="18" charset="0"/>
              </a:rPr>
              <a:t> Breaks down silos by assuring every department sees the same data.</a:t>
            </a:r>
          </a:p>
          <a:p>
            <a:pPr algn="just">
              <a:lnSpc>
                <a:spcPct val="160000"/>
              </a:lnSpc>
            </a:pPr>
            <a:r>
              <a:rPr lang="en-IN" sz="1600" b="1" dirty="0">
                <a:latin typeface="Times New Roman" panose="02020603050405020304" pitchFamily="18" charset="0"/>
                <a:cs typeface="Times New Roman" panose="02020603050405020304" pitchFamily="18" charset="0"/>
              </a:rPr>
              <a:t>Customer Relationship Management (CRM):</a:t>
            </a:r>
            <a:endParaRPr lang="en-IN" sz="1600" dirty="0">
              <a:latin typeface="Times New Roman" panose="02020603050405020304" pitchFamily="18" charset="0"/>
              <a:cs typeface="Times New Roman" panose="02020603050405020304" pitchFamily="18" charset="0"/>
            </a:endParaRPr>
          </a:p>
          <a:p>
            <a:pPr algn="just">
              <a:lnSpc>
                <a:spcPct val="160000"/>
              </a:lnSpc>
            </a:pPr>
            <a:r>
              <a:rPr lang="en-IN" sz="1600" b="1" i="1" dirty="0">
                <a:latin typeface="Times New Roman" panose="02020603050405020304" pitchFamily="18" charset="0"/>
                <a:cs typeface="Times New Roman" panose="02020603050405020304" pitchFamily="18" charset="0"/>
              </a:rPr>
              <a:t>Function: </a:t>
            </a:r>
            <a:r>
              <a:rPr lang="en-IN" sz="1600" dirty="0">
                <a:latin typeface="Times New Roman" panose="02020603050405020304" pitchFamily="18" charset="0"/>
                <a:cs typeface="Times New Roman" panose="02020603050405020304" pitchFamily="18" charset="0"/>
              </a:rPr>
              <a:t>Tracks every touchpoint of the customer journey.</a:t>
            </a:r>
          </a:p>
          <a:p>
            <a:pPr algn="just">
              <a:lnSpc>
                <a:spcPct val="160000"/>
              </a:lnSpc>
            </a:pPr>
            <a:r>
              <a:rPr lang="en-IN" sz="1600" b="1" i="1" dirty="0">
                <a:latin typeface="Times New Roman" panose="02020603050405020304" pitchFamily="18" charset="0"/>
                <a:cs typeface="Times New Roman" panose="02020603050405020304" pitchFamily="18" charset="0"/>
              </a:rPr>
              <a:t>Impact:</a:t>
            </a:r>
            <a:r>
              <a:rPr lang="en-IN" sz="1600" dirty="0">
                <a:latin typeface="Times New Roman" panose="02020603050405020304" pitchFamily="18" charset="0"/>
                <a:cs typeface="Times New Roman" panose="02020603050405020304" pitchFamily="18" charset="0"/>
              </a:rPr>
              <a:t> Boosts retention and personalisation and turning leads into loyal advocates.</a:t>
            </a:r>
          </a:p>
        </p:txBody>
      </p:sp>
      <p:pic>
        <p:nvPicPr>
          <p:cNvPr id="4" name="Picture 3"/>
          <p:cNvPicPr>
            <a:picLocks noChangeAspect="1"/>
          </p:cNvPicPr>
          <p:nvPr/>
        </p:nvPicPr>
        <p:blipFill>
          <a:blip r:embed="rId3"/>
          <a:stretch>
            <a:fillRect/>
          </a:stretch>
        </p:blipFill>
        <p:spPr>
          <a:xfrm>
            <a:off x="7793181" y="927100"/>
            <a:ext cx="3969327" cy="4724545"/>
          </a:xfrm>
          <a:prstGeom prst="rect">
            <a:avLst/>
          </a:prstGeom>
        </p:spPr>
      </p:pic>
    </p:spTree>
    <p:extLst>
      <p:ext uri="{BB962C8B-B14F-4D97-AF65-F5344CB8AC3E}">
        <p14:creationId xmlns:p14="http://schemas.microsoft.com/office/powerpoint/2010/main" val="27166788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4000" y="174625"/>
            <a:ext cx="10515600" cy="930275"/>
          </a:xfrm>
        </p:spPr>
        <p:txBody>
          <a:bodyPr>
            <a:normAutofit fontScale="90000"/>
          </a:bodyPr>
          <a:lstStyle/>
          <a:p>
            <a:r>
              <a:rPr lang="en-IN" sz="2800" b="1" dirty="0">
                <a:latin typeface="Times New Roman" panose="02020603050405020304" pitchFamily="18" charset="0"/>
                <a:cs typeface="Times New Roman" panose="02020603050405020304" pitchFamily="18" charset="0"/>
              </a:rPr>
              <a:t>Comparative Analysis of Core Information Systems</a:t>
            </a:r>
            <a:br>
              <a:rPr lang="en-IN" sz="2800" dirty="0">
                <a:latin typeface="Times New Roman" panose="02020603050405020304" pitchFamily="18" charset="0"/>
                <a:cs typeface="Times New Roman" panose="02020603050405020304" pitchFamily="18" charset="0"/>
              </a:rPr>
            </a:br>
            <a:endParaRPr lang="en-IN"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42900" y="1104900"/>
            <a:ext cx="6477000" cy="5072063"/>
          </a:xfrm>
        </p:spPr>
        <p:txBody>
          <a:bodyPr>
            <a:normAutofit/>
          </a:bodyPr>
          <a:lstStyle/>
          <a:p>
            <a:pPr algn="just">
              <a:lnSpc>
                <a:spcPct val="150000"/>
              </a:lnSpc>
            </a:pPr>
            <a:r>
              <a:rPr lang="en-IN" sz="1600" b="1" dirty="0">
                <a:latin typeface="Times New Roman" panose="02020603050405020304" pitchFamily="18" charset="0"/>
                <a:cs typeface="Times New Roman" panose="02020603050405020304" pitchFamily="18" charset="0"/>
              </a:rPr>
              <a:t>ERP (Enterprise Resource Planning):</a:t>
            </a:r>
            <a:endParaRPr lang="en-IN" sz="1600" dirty="0">
              <a:latin typeface="Times New Roman" panose="02020603050405020304" pitchFamily="18" charset="0"/>
              <a:cs typeface="Times New Roman" panose="02020603050405020304" pitchFamily="18" charset="0"/>
            </a:endParaRPr>
          </a:p>
          <a:p>
            <a:pPr algn="just">
              <a:lnSpc>
                <a:spcPct val="150000"/>
              </a:lnSpc>
            </a:pPr>
            <a:r>
              <a:rPr lang="en-IN" sz="1600" dirty="0">
                <a:latin typeface="Times New Roman" panose="02020603050405020304" pitchFamily="18" charset="0"/>
                <a:cs typeface="Times New Roman" panose="02020603050405020304" pitchFamily="18" charset="0"/>
              </a:rPr>
              <a:t>Function: Centralises “back-office” data (Finance, HR and Supply Chain).</a:t>
            </a:r>
          </a:p>
          <a:p>
            <a:pPr algn="just">
              <a:lnSpc>
                <a:spcPct val="150000"/>
              </a:lnSpc>
            </a:pPr>
            <a:r>
              <a:rPr lang="en-IN" sz="1600" dirty="0">
                <a:latin typeface="Times New Roman" panose="02020603050405020304" pitchFamily="18" charset="0"/>
                <a:cs typeface="Times New Roman" panose="02020603050405020304" pitchFamily="18" charset="0"/>
              </a:rPr>
              <a:t>Strategic Benefit: Eliminates departmental silos which provides “single version of the truth.”</a:t>
            </a:r>
          </a:p>
          <a:p>
            <a:pPr algn="just">
              <a:lnSpc>
                <a:spcPct val="150000"/>
              </a:lnSpc>
            </a:pPr>
            <a:r>
              <a:rPr lang="en-IN" sz="1600" b="1" dirty="0">
                <a:latin typeface="Times New Roman" panose="02020603050405020304" pitchFamily="18" charset="0"/>
                <a:cs typeface="Times New Roman" panose="02020603050405020304" pitchFamily="18" charset="0"/>
              </a:rPr>
              <a:t>CRM (Customer Relationship Management): </a:t>
            </a:r>
            <a:endParaRPr lang="en-IN" sz="1600" dirty="0">
              <a:latin typeface="Times New Roman" panose="02020603050405020304" pitchFamily="18" charset="0"/>
              <a:cs typeface="Times New Roman" panose="02020603050405020304" pitchFamily="18" charset="0"/>
            </a:endParaRPr>
          </a:p>
          <a:p>
            <a:pPr algn="just">
              <a:lnSpc>
                <a:spcPct val="150000"/>
              </a:lnSpc>
            </a:pPr>
            <a:r>
              <a:rPr lang="en-IN" sz="1600" dirty="0">
                <a:latin typeface="Times New Roman" panose="02020603050405020304" pitchFamily="18" charset="0"/>
                <a:cs typeface="Times New Roman" panose="02020603050405020304" pitchFamily="18" charset="0"/>
              </a:rPr>
              <a:t>Function: Manages “front-office” interactions (Sales, Marketing and Support).</a:t>
            </a:r>
          </a:p>
          <a:p>
            <a:pPr algn="just">
              <a:lnSpc>
                <a:spcPct val="150000"/>
              </a:lnSpc>
            </a:pPr>
            <a:r>
              <a:rPr lang="en-IN" sz="1600" dirty="0">
                <a:latin typeface="Times New Roman" panose="02020603050405020304" pitchFamily="18" charset="0"/>
                <a:cs typeface="Times New Roman" panose="02020603050405020304" pitchFamily="18" charset="0"/>
              </a:rPr>
              <a:t>Strategic Benefit: Enhances customer lifetime value, and optimises sales pipelines (</a:t>
            </a:r>
            <a:r>
              <a:rPr lang="en-IN" sz="1600" dirty="0" err="1">
                <a:latin typeface="Times New Roman" panose="02020603050405020304" pitchFamily="18" charset="0"/>
                <a:cs typeface="Times New Roman" panose="02020603050405020304" pitchFamily="18" charset="0"/>
              </a:rPr>
              <a:t>Gorment</a:t>
            </a:r>
            <a:r>
              <a:rPr lang="en-IN" sz="1600" dirty="0">
                <a:latin typeface="Times New Roman" panose="02020603050405020304" pitchFamily="18" charset="0"/>
                <a:cs typeface="Times New Roman" panose="02020603050405020304" pitchFamily="18" charset="0"/>
              </a:rPr>
              <a:t>, and et.al, 2022).</a:t>
            </a:r>
          </a:p>
        </p:txBody>
      </p:sp>
      <p:pic>
        <p:nvPicPr>
          <p:cNvPr id="4" name="Picture 3"/>
          <p:cNvPicPr>
            <a:picLocks noChangeAspect="1"/>
          </p:cNvPicPr>
          <p:nvPr/>
        </p:nvPicPr>
        <p:blipFill>
          <a:blip r:embed="rId3"/>
          <a:stretch>
            <a:fillRect/>
          </a:stretch>
        </p:blipFill>
        <p:spPr>
          <a:xfrm>
            <a:off x="7647709" y="2045091"/>
            <a:ext cx="3881300" cy="3191681"/>
          </a:xfrm>
          <a:prstGeom prst="rect">
            <a:avLst/>
          </a:prstGeom>
        </p:spPr>
      </p:pic>
    </p:spTree>
    <p:extLst>
      <p:ext uri="{BB962C8B-B14F-4D97-AF65-F5344CB8AC3E}">
        <p14:creationId xmlns:p14="http://schemas.microsoft.com/office/powerpoint/2010/main" val="28417353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100" y="411163"/>
            <a:ext cx="10515600" cy="498475"/>
          </a:xfrm>
        </p:spPr>
        <p:txBody>
          <a:bodyPr>
            <a:normAutofit fontScale="90000"/>
          </a:bodyPr>
          <a:lstStyle/>
          <a:p>
            <a:r>
              <a:rPr lang="en-US" sz="2800" dirty="0">
                <a:latin typeface="Times New Roman" panose="02020603050405020304" pitchFamily="18" charset="0"/>
                <a:cs typeface="Times New Roman" panose="02020603050405020304" pitchFamily="18" charset="0"/>
              </a:rPr>
              <a:t>Continue </a:t>
            </a:r>
            <a:br>
              <a:rPr lang="en-US" sz="2800" dirty="0">
                <a:latin typeface="Times New Roman" panose="02020603050405020304" pitchFamily="18" charset="0"/>
                <a:cs typeface="Times New Roman" panose="02020603050405020304" pitchFamily="18" charset="0"/>
              </a:rPr>
            </a:br>
            <a:endParaRPr lang="en-IN"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04799" y="1117600"/>
            <a:ext cx="10515600" cy="5414963"/>
          </a:xfrm>
        </p:spPr>
        <p:txBody>
          <a:bodyPr/>
          <a:lstStyle/>
          <a:p>
            <a:pPr marL="0" indent="0">
              <a:buNone/>
            </a:pPr>
            <a:r>
              <a:rPr lang="en-US" sz="1600" dirty="0">
                <a:latin typeface="Times New Roman" panose="02020603050405020304" pitchFamily="18" charset="0"/>
                <a:cs typeface="Times New Roman" panose="02020603050405020304" pitchFamily="18" charset="0"/>
              </a:rPr>
              <a:t>Systems Comparison: Benefits vs. Limitations</a:t>
            </a:r>
          </a:p>
          <a:p>
            <a:pPr marL="0" indent="0">
              <a:buNone/>
            </a:pPr>
            <a:endParaRPr lang="en-IN" dirty="0"/>
          </a:p>
        </p:txBody>
      </p:sp>
      <p:graphicFrame>
        <p:nvGraphicFramePr>
          <p:cNvPr id="4" name="Table 3"/>
          <p:cNvGraphicFramePr>
            <a:graphicFrameLocks noGrp="1"/>
          </p:cNvGraphicFramePr>
          <p:nvPr>
            <p:extLst>
              <p:ext uri="{D42A27DB-BD31-4B8C-83A1-F6EECF244321}">
                <p14:modId xmlns:p14="http://schemas.microsoft.com/office/powerpoint/2010/main" val="1205135973"/>
              </p:ext>
            </p:extLst>
          </p:nvPr>
        </p:nvGraphicFramePr>
        <p:xfrm>
          <a:off x="838201" y="1676399"/>
          <a:ext cx="8077200" cy="4649900"/>
        </p:xfrm>
        <a:graphic>
          <a:graphicData uri="http://schemas.openxmlformats.org/drawingml/2006/table">
            <a:tbl>
              <a:tblPr firstRow="1" firstCol="1" bandRow="1">
                <a:tableStyleId>{5C22544A-7EE6-4342-B048-85BDC9FD1C3A}</a:tableStyleId>
              </a:tblPr>
              <a:tblGrid>
                <a:gridCol w="2691824">
                  <a:extLst>
                    <a:ext uri="{9D8B030D-6E8A-4147-A177-3AD203B41FA5}">
                      <a16:colId xmlns:a16="http://schemas.microsoft.com/office/drawing/2014/main" val="20000"/>
                    </a:ext>
                  </a:extLst>
                </a:gridCol>
                <a:gridCol w="2692688">
                  <a:extLst>
                    <a:ext uri="{9D8B030D-6E8A-4147-A177-3AD203B41FA5}">
                      <a16:colId xmlns:a16="http://schemas.microsoft.com/office/drawing/2014/main" val="20001"/>
                    </a:ext>
                  </a:extLst>
                </a:gridCol>
                <a:gridCol w="2692688">
                  <a:extLst>
                    <a:ext uri="{9D8B030D-6E8A-4147-A177-3AD203B41FA5}">
                      <a16:colId xmlns:a16="http://schemas.microsoft.com/office/drawing/2014/main" val="20002"/>
                    </a:ext>
                  </a:extLst>
                </a:gridCol>
              </a:tblGrid>
              <a:tr h="886615">
                <a:tc>
                  <a:txBody>
                    <a:bodyPr/>
                    <a:lstStyle/>
                    <a:p>
                      <a:pPr algn="just">
                        <a:lnSpc>
                          <a:spcPct val="150000"/>
                        </a:lnSpc>
                        <a:spcAft>
                          <a:spcPts val="0"/>
                        </a:spcAft>
                      </a:pPr>
                      <a:r>
                        <a:rPr lang="en-IN" sz="1600" dirty="0">
                          <a:effectLst/>
                          <a:latin typeface="Times New Roman" panose="02020603050405020304" pitchFamily="18" charset="0"/>
                          <a:cs typeface="Times New Roman" panose="02020603050405020304" pitchFamily="18" charset="0"/>
                        </a:rPr>
                        <a:t>System </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IN" sz="1600" dirty="0">
                          <a:effectLst/>
                          <a:latin typeface="Times New Roman" panose="02020603050405020304" pitchFamily="18" charset="0"/>
                          <a:cs typeface="Times New Roman" panose="02020603050405020304" pitchFamily="18" charset="0"/>
                        </a:rPr>
                        <a:t>Primary Business benefit </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IN" sz="1600" dirty="0">
                          <a:effectLst/>
                          <a:latin typeface="Times New Roman" panose="02020603050405020304" pitchFamily="18" charset="0"/>
                          <a:cs typeface="Times New Roman" panose="02020603050405020304" pitchFamily="18" charset="0"/>
                        </a:rPr>
                        <a:t>Key limitation/ Risk</a:t>
                      </a:r>
                    </a:p>
                    <a:p>
                      <a:pPr algn="just">
                        <a:lnSpc>
                          <a:spcPct val="150000"/>
                        </a:lnSpc>
                        <a:spcAft>
                          <a:spcPts val="0"/>
                        </a:spcAft>
                      </a:pPr>
                      <a:r>
                        <a:rPr lang="en-IN" sz="1600" dirty="0">
                          <a:effectLst/>
                          <a:latin typeface="Times New Roman" panose="02020603050405020304" pitchFamily="18" charset="0"/>
                          <a:cs typeface="Times New Roman" panose="02020603050405020304" pitchFamily="18" charset="0"/>
                        </a:rPr>
                        <a:t> </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1354910">
                <a:tc>
                  <a:txBody>
                    <a:bodyPr/>
                    <a:lstStyle/>
                    <a:p>
                      <a:pPr algn="just">
                        <a:lnSpc>
                          <a:spcPct val="150000"/>
                        </a:lnSpc>
                        <a:spcAft>
                          <a:spcPts val="0"/>
                        </a:spcAft>
                      </a:pPr>
                      <a:r>
                        <a:rPr lang="en-IN" sz="1600" dirty="0">
                          <a:effectLst/>
                          <a:latin typeface="Times New Roman" panose="02020603050405020304" pitchFamily="18" charset="0"/>
                          <a:cs typeface="Times New Roman" panose="02020603050405020304" pitchFamily="18" charset="0"/>
                        </a:rPr>
                        <a:t>ERP</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IN" sz="1600" dirty="0">
                          <a:effectLst/>
                          <a:latin typeface="Times New Roman" panose="02020603050405020304" pitchFamily="18" charset="0"/>
                          <a:cs typeface="Times New Roman" panose="02020603050405020304" pitchFamily="18" charset="0"/>
                        </a:rPr>
                        <a:t>Total operational transparency, and standardised processes.</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IN" sz="1600">
                          <a:effectLst/>
                          <a:latin typeface="Times New Roman" panose="02020603050405020304" pitchFamily="18" charset="0"/>
                          <a:cs typeface="Times New Roman" panose="02020603050405020304" pitchFamily="18" charset="0"/>
                        </a:rPr>
                        <a:t>High implementation costs and the cultural resistance to change.</a:t>
                      </a:r>
                      <a:endParaRPr lang="en-IN"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1354910">
                <a:tc>
                  <a:txBody>
                    <a:bodyPr/>
                    <a:lstStyle/>
                    <a:p>
                      <a:pPr algn="just">
                        <a:lnSpc>
                          <a:spcPct val="150000"/>
                        </a:lnSpc>
                        <a:spcAft>
                          <a:spcPts val="0"/>
                        </a:spcAft>
                      </a:pPr>
                      <a:r>
                        <a:rPr lang="en-IN" sz="1600" dirty="0">
                          <a:effectLst/>
                          <a:latin typeface="Times New Roman" panose="02020603050405020304" pitchFamily="18" charset="0"/>
                          <a:cs typeface="Times New Roman" panose="02020603050405020304" pitchFamily="18" charset="0"/>
                        </a:rPr>
                        <a:t>CRM</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IN" sz="1600" dirty="0">
                          <a:effectLst/>
                          <a:latin typeface="Times New Roman" panose="02020603050405020304" pitchFamily="18" charset="0"/>
                          <a:cs typeface="Times New Roman" panose="02020603050405020304" pitchFamily="18" charset="0"/>
                        </a:rPr>
                        <a:t>Increased customer retention, and sales productivity (</a:t>
                      </a:r>
                      <a:r>
                        <a:rPr lang="en-IN" sz="1600" dirty="0" err="1">
                          <a:effectLst/>
                          <a:latin typeface="Times New Roman" panose="02020603050405020304" pitchFamily="18" charset="0"/>
                          <a:cs typeface="Times New Roman" panose="02020603050405020304" pitchFamily="18" charset="0"/>
                        </a:rPr>
                        <a:t>Kyaw</a:t>
                      </a:r>
                      <a:r>
                        <a:rPr lang="en-IN" sz="1600" dirty="0">
                          <a:effectLst/>
                          <a:latin typeface="Times New Roman" panose="02020603050405020304" pitchFamily="18" charset="0"/>
                          <a:cs typeface="Times New Roman" panose="02020603050405020304" pitchFamily="18" charset="0"/>
                        </a:rPr>
                        <a:t>, and et.al, 2023).</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IN" sz="1600">
                          <a:effectLst/>
                          <a:latin typeface="Times New Roman" panose="02020603050405020304" pitchFamily="18" charset="0"/>
                          <a:cs typeface="Times New Roman" panose="02020603050405020304" pitchFamily="18" charset="0"/>
                        </a:rPr>
                        <a:t>Highly dependent on the quality and consistency of user data entry.</a:t>
                      </a:r>
                      <a:endParaRPr lang="en-IN"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1051767">
                <a:tc>
                  <a:txBody>
                    <a:bodyPr/>
                    <a:lstStyle/>
                    <a:p>
                      <a:pPr algn="just">
                        <a:lnSpc>
                          <a:spcPct val="150000"/>
                        </a:lnSpc>
                        <a:spcAft>
                          <a:spcPts val="0"/>
                        </a:spcAft>
                      </a:pPr>
                      <a:r>
                        <a:rPr lang="en-IN" sz="1600">
                          <a:effectLst/>
                          <a:latin typeface="Times New Roman" panose="02020603050405020304" pitchFamily="18" charset="0"/>
                          <a:cs typeface="Times New Roman" panose="02020603050405020304" pitchFamily="18" charset="0"/>
                        </a:rPr>
                        <a:t>BI</a:t>
                      </a:r>
                      <a:endParaRPr lang="en-IN"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IN" sz="1600" dirty="0">
                          <a:effectLst/>
                          <a:latin typeface="Times New Roman" panose="02020603050405020304" pitchFamily="18" charset="0"/>
                          <a:cs typeface="Times New Roman" panose="02020603050405020304" pitchFamily="18" charset="0"/>
                        </a:rPr>
                        <a:t>Evidence based forecasting, and “What-If” scenario modelling.</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IN" sz="1600" dirty="0">
                          <a:effectLst/>
                          <a:latin typeface="Times New Roman" panose="02020603050405020304" pitchFamily="18" charset="0"/>
                          <a:cs typeface="Times New Roman" panose="02020603050405020304" pitchFamily="18" charset="0"/>
                        </a:rPr>
                        <a:t>It requires specialised analytical skills, which can lead to “analysis paralysis.”</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3944818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8300" y="500063"/>
            <a:ext cx="10985500" cy="663720"/>
          </a:xfrm>
        </p:spPr>
        <p:txBody>
          <a:bodyPr>
            <a:normAutofit fontScale="90000"/>
          </a:bodyPr>
          <a:lstStyle/>
          <a:p>
            <a:br>
              <a:rPr lang="en-IN" b="1" dirty="0"/>
            </a:br>
            <a:r>
              <a:rPr lang="en-IN" sz="3100" b="1" dirty="0">
                <a:latin typeface="Times New Roman" panose="02020603050405020304" pitchFamily="18" charset="0"/>
                <a:cs typeface="Times New Roman" panose="02020603050405020304" pitchFamily="18" charset="0"/>
              </a:rPr>
              <a:t>Ethical Considerations</a:t>
            </a:r>
            <a:br>
              <a:rPr lang="en-IN" sz="3100" b="1" dirty="0">
                <a:latin typeface="Times New Roman" panose="02020603050405020304" pitchFamily="18" charset="0"/>
                <a:cs typeface="Times New Roman" panose="02020603050405020304" pitchFamily="18" charset="0"/>
              </a:rPr>
            </a:br>
            <a:br>
              <a:rPr lang="en-IN" sz="3100" dirty="0">
                <a:latin typeface="Times New Roman" panose="02020603050405020304" pitchFamily="18" charset="0"/>
                <a:cs typeface="Times New Roman" panose="02020603050405020304" pitchFamily="18" charset="0"/>
              </a:rPr>
            </a:br>
            <a:endParaRPr lang="en-IN" sz="31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68300" y="1618675"/>
            <a:ext cx="6146800" cy="4756725"/>
          </a:xfrm>
        </p:spPr>
        <p:txBody>
          <a:bodyPr>
            <a:normAutofit/>
          </a:bodyPr>
          <a:lstStyle/>
          <a:p>
            <a:pPr marL="0" indent="0" algn="just">
              <a:lnSpc>
                <a:spcPct val="150000"/>
              </a:lnSpc>
              <a:buNone/>
            </a:pPr>
            <a:r>
              <a:rPr lang="en-US" sz="1600" b="1" dirty="0">
                <a:latin typeface="Times New Roman" panose="02020603050405020304" pitchFamily="18" charset="0"/>
                <a:cs typeface="Times New Roman" panose="02020603050405020304" pitchFamily="18" charset="0"/>
              </a:rPr>
              <a:t>Data Privacy and Cybersecurity Ethics</a:t>
            </a:r>
            <a:endParaRPr lang="en-IN" sz="1600" b="1" dirty="0">
              <a:latin typeface="Times New Roman" panose="02020603050405020304" pitchFamily="18" charset="0"/>
              <a:cs typeface="Times New Roman" panose="02020603050405020304" pitchFamily="18" charset="0"/>
            </a:endParaRPr>
          </a:p>
          <a:p>
            <a:pPr algn="just">
              <a:lnSpc>
                <a:spcPct val="150000"/>
              </a:lnSpc>
            </a:pPr>
            <a:r>
              <a:rPr lang="en-IN" sz="1600" b="1" dirty="0">
                <a:latin typeface="Times New Roman" panose="02020603050405020304" pitchFamily="18" charset="0"/>
                <a:cs typeface="Times New Roman" panose="02020603050405020304" pitchFamily="18" charset="0"/>
              </a:rPr>
              <a:t>Core Ethical Risks:</a:t>
            </a:r>
            <a:endParaRPr lang="en-IN" sz="1600" dirty="0">
              <a:latin typeface="Times New Roman" panose="02020603050405020304" pitchFamily="18" charset="0"/>
              <a:cs typeface="Times New Roman" panose="02020603050405020304" pitchFamily="18" charset="0"/>
            </a:endParaRPr>
          </a:p>
          <a:p>
            <a:pPr algn="just">
              <a:lnSpc>
                <a:spcPct val="150000"/>
              </a:lnSpc>
            </a:pPr>
            <a:r>
              <a:rPr lang="en-IN" sz="1600" b="1" i="1" dirty="0">
                <a:latin typeface="Times New Roman" panose="02020603050405020304" pitchFamily="18" charset="0"/>
                <a:cs typeface="Times New Roman" panose="02020603050405020304" pitchFamily="18" charset="0"/>
              </a:rPr>
              <a:t>Data Privacy:</a:t>
            </a:r>
            <a:r>
              <a:rPr lang="en-IN" sz="1600" dirty="0">
                <a:latin typeface="Times New Roman" panose="02020603050405020304" pitchFamily="18" charset="0"/>
                <a:cs typeface="Times New Roman" panose="02020603050405020304" pitchFamily="18" charset="0"/>
              </a:rPr>
              <a:t> Risk of unauthorised access or the secondary use of customer data without explicit consent.</a:t>
            </a:r>
          </a:p>
          <a:p>
            <a:pPr algn="just">
              <a:lnSpc>
                <a:spcPct val="150000"/>
              </a:lnSpc>
            </a:pPr>
            <a:r>
              <a:rPr lang="en-IN" sz="1600" b="1" i="1" dirty="0">
                <a:latin typeface="Times New Roman" panose="02020603050405020304" pitchFamily="18" charset="0"/>
                <a:cs typeface="Times New Roman" panose="02020603050405020304" pitchFamily="18" charset="0"/>
              </a:rPr>
              <a:t>Cybersecurity:</a:t>
            </a:r>
            <a:r>
              <a:rPr lang="en-IN" sz="1600" dirty="0">
                <a:latin typeface="Times New Roman" panose="02020603050405020304" pitchFamily="18" charset="0"/>
                <a:cs typeface="Times New Roman" panose="02020603050405020304" pitchFamily="18" charset="0"/>
              </a:rPr>
              <a:t> Vulnerabilities to breaches that can lead to identity theft, and loss corporate reputation </a:t>
            </a:r>
            <a:r>
              <a:rPr lang="it-IT" sz="1600" dirty="0">
                <a:latin typeface="Times New Roman" panose="02020603050405020304" pitchFamily="18" charset="0"/>
                <a:cs typeface="Times New Roman" panose="02020603050405020304" pitchFamily="18" charset="0"/>
              </a:rPr>
              <a:t>(Ciampi, Sicuranza, and Silvestri, 2022)</a:t>
            </a:r>
            <a:r>
              <a:rPr lang="en-IN" sz="1600" dirty="0">
                <a:latin typeface="Times New Roman" panose="02020603050405020304" pitchFamily="18" charset="0"/>
                <a:cs typeface="Times New Roman" panose="02020603050405020304" pitchFamily="18" charset="0"/>
              </a:rPr>
              <a:t>.</a:t>
            </a:r>
          </a:p>
          <a:p>
            <a:pPr algn="just">
              <a:lnSpc>
                <a:spcPct val="150000"/>
              </a:lnSpc>
            </a:pPr>
            <a:r>
              <a:rPr lang="en-IN" sz="1600" b="1" i="1" dirty="0">
                <a:latin typeface="Times New Roman" panose="02020603050405020304" pitchFamily="18" charset="0"/>
                <a:cs typeface="Times New Roman" panose="02020603050405020304" pitchFamily="18" charset="0"/>
              </a:rPr>
              <a:t>Employee Monitoring:</a:t>
            </a:r>
            <a:r>
              <a:rPr lang="en-IN" sz="1600" dirty="0">
                <a:latin typeface="Times New Roman" panose="02020603050405020304" pitchFamily="18" charset="0"/>
                <a:cs typeface="Times New Roman" panose="02020603050405020304" pitchFamily="18" charset="0"/>
              </a:rPr>
              <a:t> Surveillance tools that track activity can erode workplace trust and violate personal boundaries.</a:t>
            </a:r>
          </a:p>
          <a:p>
            <a:pPr algn="just">
              <a:lnSpc>
                <a:spcPct val="150000"/>
              </a:lnSpc>
            </a:pPr>
            <a:r>
              <a:rPr lang="en-IN" sz="1600" b="1" i="1" dirty="0">
                <a:latin typeface="Times New Roman" panose="02020603050405020304" pitchFamily="18" charset="0"/>
                <a:cs typeface="Times New Roman" panose="02020603050405020304" pitchFamily="18" charset="0"/>
              </a:rPr>
              <a:t>Regulatory Compliance:</a:t>
            </a:r>
            <a:r>
              <a:rPr lang="en-IN" sz="1600" dirty="0">
                <a:latin typeface="Times New Roman" panose="02020603050405020304" pitchFamily="18" charset="0"/>
                <a:cs typeface="Times New Roman" panose="02020603050405020304" pitchFamily="18" charset="0"/>
              </a:rPr>
              <a:t> Adherence to frameworks such as GDPR or CCPA is the baseline for ethical operations.</a:t>
            </a:r>
          </a:p>
          <a:p>
            <a:endParaRPr lang="en-IN" sz="1600" dirty="0">
              <a:latin typeface="Times New Roman" panose="02020603050405020304" pitchFamily="18" charset="0"/>
              <a:cs typeface="Times New Roman" panose="02020603050405020304" pitchFamily="18" charset="0"/>
            </a:endParaRPr>
          </a:p>
        </p:txBody>
      </p:sp>
      <p:pic>
        <p:nvPicPr>
          <p:cNvPr id="2052" name="Picture 4" descr="Ethical Considerations in Modern ..."/>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24834" y="2116137"/>
            <a:ext cx="4228966" cy="39036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19861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263525"/>
            <a:ext cx="10515600" cy="561975"/>
          </a:xfrm>
        </p:spPr>
        <p:txBody>
          <a:bodyPr>
            <a:normAutofit fontScale="90000"/>
          </a:bodyPr>
          <a:lstStyle/>
          <a:p>
            <a:r>
              <a:rPr lang="en-IN" sz="2800" dirty="0">
                <a:latin typeface="Times New Roman" panose="02020603050405020304" pitchFamily="18" charset="0"/>
                <a:cs typeface="Times New Roman" panose="02020603050405020304" pitchFamily="18" charset="0"/>
              </a:rPr>
              <a:t>Continue</a:t>
            </a:r>
            <a:br>
              <a:rPr lang="en-IN" sz="2800" dirty="0">
                <a:latin typeface="Times New Roman" panose="02020603050405020304" pitchFamily="18" charset="0"/>
                <a:cs typeface="Times New Roman" panose="02020603050405020304" pitchFamily="18" charset="0"/>
              </a:rPr>
            </a:br>
            <a:endParaRPr lang="en-IN"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30200" y="825500"/>
            <a:ext cx="6667500" cy="5503863"/>
          </a:xfrm>
        </p:spPr>
        <p:txBody>
          <a:bodyPr>
            <a:normAutofit fontScale="92500"/>
          </a:bodyPr>
          <a:lstStyle/>
          <a:p>
            <a:pPr algn="just">
              <a:lnSpc>
                <a:spcPct val="160000"/>
              </a:lnSpc>
            </a:pPr>
            <a:r>
              <a:rPr lang="en-IN" sz="1600" b="1" dirty="0">
                <a:latin typeface="Times New Roman" panose="02020603050405020304" pitchFamily="18" charset="0"/>
                <a:cs typeface="Times New Roman" panose="02020603050405020304" pitchFamily="18" charset="0"/>
              </a:rPr>
              <a:t>Algorithmic Challenges: </a:t>
            </a:r>
            <a:endParaRPr lang="en-IN" sz="1600" dirty="0">
              <a:latin typeface="Times New Roman" panose="02020603050405020304" pitchFamily="18" charset="0"/>
              <a:cs typeface="Times New Roman" panose="02020603050405020304" pitchFamily="18" charset="0"/>
            </a:endParaRPr>
          </a:p>
          <a:p>
            <a:pPr algn="just">
              <a:lnSpc>
                <a:spcPct val="160000"/>
              </a:lnSpc>
            </a:pPr>
            <a:r>
              <a:rPr lang="en-IN" sz="1600" dirty="0">
                <a:latin typeface="Times New Roman" panose="02020603050405020304" pitchFamily="18" charset="0"/>
                <a:cs typeface="Times New Roman" panose="02020603050405020304" pitchFamily="18" charset="0"/>
              </a:rPr>
              <a:t>AI Bias: Systems may inherent human prejudices from flawed historical training data.</a:t>
            </a:r>
          </a:p>
          <a:p>
            <a:pPr algn="just">
              <a:lnSpc>
                <a:spcPct val="160000"/>
              </a:lnSpc>
            </a:pPr>
            <a:r>
              <a:rPr lang="en-IN" sz="1600" dirty="0">
                <a:latin typeface="Times New Roman" panose="02020603050405020304" pitchFamily="18" charset="0"/>
                <a:cs typeface="Times New Roman" panose="02020603050405020304" pitchFamily="18" charset="0"/>
              </a:rPr>
              <a:t>Opaque Decision Making: The “Black Box” problem where AI outcomes lack transparency.</a:t>
            </a:r>
          </a:p>
          <a:p>
            <a:pPr algn="just">
              <a:lnSpc>
                <a:spcPct val="160000"/>
              </a:lnSpc>
            </a:pPr>
            <a:r>
              <a:rPr lang="en-IN" sz="1600" b="1" dirty="0">
                <a:latin typeface="Times New Roman" panose="02020603050405020304" pitchFamily="18" charset="0"/>
                <a:cs typeface="Times New Roman" panose="02020603050405020304" pitchFamily="18" charset="0"/>
              </a:rPr>
              <a:t>Risk Mitigation Strategies:</a:t>
            </a:r>
            <a:endParaRPr lang="en-IN" sz="1600" dirty="0">
              <a:latin typeface="Times New Roman" panose="02020603050405020304" pitchFamily="18" charset="0"/>
              <a:cs typeface="Times New Roman" panose="02020603050405020304" pitchFamily="18" charset="0"/>
            </a:endParaRPr>
          </a:p>
          <a:p>
            <a:pPr algn="just">
              <a:lnSpc>
                <a:spcPct val="160000"/>
              </a:lnSpc>
            </a:pPr>
            <a:r>
              <a:rPr lang="en-IN" sz="1600" dirty="0">
                <a:latin typeface="Times New Roman" panose="02020603050405020304" pitchFamily="18" charset="0"/>
                <a:cs typeface="Times New Roman" panose="02020603050405020304" pitchFamily="18" charset="0"/>
              </a:rPr>
              <a:t>Regular Mitigation Strategies: Assessing algorithms for fairness across diverse demographics.</a:t>
            </a:r>
          </a:p>
          <a:p>
            <a:pPr algn="just">
              <a:lnSpc>
                <a:spcPct val="160000"/>
              </a:lnSpc>
            </a:pPr>
            <a:r>
              <a:rPr lang="en-IN" sz="1600" dirty="0">
                <a:latin typeface="Times New Roman" panose="02020603050405020304" pitchFamily="18" charset="0"/>
                <a:cs typeface="Times New Roman" panose="02020603050405020304" pitchFamily="18" charset="0"/>
              </a:rPr>
              <a:t>Transparency Policies: Clearly communicating how data is used, and how decisions are made.</a:t>
            </a:r>
          </a:p>
          <a:p>
            <a:pPr algn="just">
              <a:lnSpc>
                <a:spcPct val="160000"/>
              </a:lnSpc>
            </a:pPr>
            <a:r>
              <a:rPr lang="en-IN" sz="1600" dirty="0">
                <a:latin typeface="Times New Roman" panose="02020603050405020304" pitchFamily="18" charset="0"/>
                <a:cs typeface="Times New Roman" panose="02020603050405020304" pitchFamily="18" charset="0"/>
              </a:rPr>
              <a:t>Human-in-the-Loop: Assuring final oversight remains with human experts for high stakes decisions (</a:t>
            </a:r>
            <a:r>
              <a:rPr lang="en-IN" sz="1600" dirty="0" err="1">
                <a:latin typeface="Times New Roman" panose="02020603050405020304" pitchFamily="18" charset="0"/>
                <a:cs typeface="Times New Roman" panose="02020603050405020304" pitchFamily="18" charset="0"/>
              </a:rPr>
              <a:t>Dirgová</a:t>
            </a:r>
            <a:r>
              <a:rPr lang="en-IN" sz="1600" dirty="0">
                <a:latin typeface="Times New Roman" panose="02020603050405020304" pitchFamily="18" charset="0"/>
                <a:cs typeface="Times New Roman" panose="02020603050405020304" pitchFamily="18" charset="0"/>
              </a:rPr>
              <a:t> </a:t>
            </a:r>
            <a:r>
              <a:rPr lang="en-IN" sz="1600" dirty="0" err="1">
                <a:latin typeface="Times New Roman" panose="02020603050405020304" pitchFamily="18" charset="0"/>
                <a:cs typeface="Times New Roman" panose="02020603050405020304" pitchFamily="18" charset="0"/>
              </a:rPr>
              <a:t>Luptáková</a:t>
            </a:r>
            <a:r>
              <a:rPr lang="en-IN" sz="1600" dirty="0">
                <a:latin typeface="Times New Roman" panose="02020603050405020304" pitchFamily="18" charset="0"/>
                <a:cs typeface="Times New Roman" panose="02020603050405020304" pitchFamily="18" charset="0"/>
              </a:rPr>
              <a:t>, </a:t>
            </a:r>
            <a:r>
              <a:rPr lang="en-IN" sz="1600" dirty="0" err="1">
                <a:latin typeface="Times New Roman" panose="02020603050405020304" pitchFamily="18" charset="0"/>
                <a:cs typeface="Times New Roman" panose="02020603050405020304" pitchFamily="18" charset="0"/>
              </a:rPr>
              <a:t>Pospíchal</a:t>
            </a:r>
            <a:r>
              <a:rPr lang="en-IN" sz="1600" dirty="0">
                <a:latin typeface="Times New Roman" panose="02020603050405020304" pitchFamily="18" charset="0"/>
                <a:cs typeface="Times New Roman" panose="02020603050405020304" pitchFamily="18" charset="0"/>
              </a:rPr>
              <a:t>, and </a:t>
            </a:r>
            <a:r>
              <a:rPr lang="en-IN" sz="1600" dirty="0" err="1">
                <a:latin typeface="Times New Roman" panose="02020603050405020304" pitchFamily="18" charset="0"/>
                <a:cs typeface="Times New Roman" panose="02020603050405020304" pitchFamily="18" charset="0"/>
              </a:rPr>
              <a:t>Huraj</a:t>
            </a:r>
            <a:r>
              <a:rPr lang="en-IN" sz="1600" dirty="0">
                <a:latin typeface="Times New Roman" panose="02020603050405020304" pitchFamily="18" charset="0"/>
                <a:cs typeface="Times New Roman" panose="02020603050405020304" pitchFamily="18" charset="0"/>
              </a:rPr>
              <a:t>, 2023).</a:t>
            </a:r>
          </a:p>
          <a:p>
            <a:pPr marL="0" indent="0" algn="just">
              <a:lnSpc>
                <a:spcPct val="160000"/>
              </a:lnSpc>
              <a:buNone/>
            </a:pPr>
            <a:endParaRPr lang="en-IN" dirty="0"/>
          </a:p>
        </p:txBody>
      </p:sp>
      <p:pic>
        <p:nvPicPr>
          <p:cNvPr id="3076" name="Picture 4" descr="Cultural and Ethical Considerations in ..."/>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97700" y="2531268"/>
            <a:ext cx="4660055" cy="29043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25313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9700" y="365125"/>
            <a:ext cx="11214100" cy="701675"/>
          </a:xfrm>
        </p:spPr>
        <p:txBody>
          <a:bodyPr>
            <a:normAutofit/>
          </a:bodyPr>
          <a:lstStyle/>
          <a:p>
            <a:r>
              <a:rPr lang="en-IN" sz="2800" b="1" dirty="0">
                <a:latin typeface="Times New Roman" panose="02020603050405020304" pitchFamily="18" charset="0"/>
                <a:cs typeface="Times New Roman" panose="02020603050405020304" pitchFamily="18" charset="0"/>
              </a:rPr>
              <a:t>Real-World Case Studies: </a:t>
            </a:r>
          </a:p>
        </p:txBody>
      </p:sp>
      <p:sp>
        <p:nvSpPr>
          <p:cNvPr id="3" name="Content Placeholder 2"/>
          <p:cNvSpPr>
            <a:spLocks noGrp="1"/>
          </p:cNvSpPr>
          <p:nvPr>
            <p:ph idx="1"/>
          </p:nvPr>
        </p:nvSpPr>
        <p:spPr>
          <a:xfrm>
            <a:off x="139700" y="1257300"/>
            <a:ext cx="6197600" cy="4779963"/>
          </a:xfrm>
        </p:spPr>
        <p:txBody>
          <a:bodyPr>
            <a:noAutofit/>
          </a:bodyPr>
          <a:lstStyle/>
          <a:p>
            <a:pPr algn="just">
              <a:lnSpc>
                <a:spcPct val="150000"/>
              </a:lnSpc>
            </a:pPr>
            <a:r>
              <a:rPr lang="en-IN" sz="1600" b="1" dirty="0">
                <a:latin typeface="Times New Roman" panose="02020603050405020304" pitchFamily="18" charset="0"/>
                <a:cs typeface="Times New Roman" panose="02020603050405020304" pitchFamily="18" charset="0"/>
              </a:rPr>
              <a:t>Case Study 1—Marks &amp; Spencer (ERP &amp; Digital Transformation)</a:t>
            </a:r>
            <a:endParaRPr lang="en-IN" sz="1600" dirty="0">
              <a:latin typeface="Times New Roman" panose="02020603050405020304" pitchFamily="18" charset="0"/>
              <a:cs typeface="Times New Roman" panose="02020603050405020304" pitchFamily="18" charset="0"/>
            </a:endParaRPr>
          </a:p>
          <a:p>
            <a:pPr algn="just">
              <a:lnSpc>
                <a:spcPct val="150000"/>
              </a:lnSpc>
            </a:pPr>
            <a:r>
              <a:rPr lang="en-IN" sz="1600" b="1" i="1" dirty="0">
                <a:latin typeface="Times New Roman" panose="02020603050405020304" pitchFamily="18" charset="0"/>
                <a:cs typeface="Times New Roman" panose="02020603050405020304" pitchFamily="18" charset="0"/>
              </a:rPr>
              <a:t>The Challenge:</a:t>
            </a:r>
            <a:r>
              <a:rPr lang="en-IN" sz="1600" dirty="0">
                <a:latin typeface="Times New Roman" panose="02020603050405020304" pitchFamily="18" charset="0"/>
                <a:cs typeface="Times New Roman" panose="02020603050405020304" pitchFamily="18" charset="0"/>
              </a:rPr>
              <a:t> Outdated and fragmented legacy systems and rigid supply chain hindered responsiveness to changing fashion trends.</a:t>
            </a:r>
          </a:p>
          <a:p>
            <a:pPr algn="just">
              <a:lnSpc>
                <a:spcPct val="150000"/>
              </a:lnSpc>
            </a:pPr>
            <a:r>
              <a:rPr lang="en-IN" sz="1600" b="1" i="1" dirty="0">
                <a:latin typeface="Times New Roman" panose="02020603050405020304" pitchFamily="18" charset="0"/>
                <a:cs typeface="Times New Roman" panose="02020603050405020304" pitchFamily="18" charset="0"/>
              </a:rPr>
              <a:t>The Solution:</a:t>
            </a:r>
            <a:r>
              <a:rPr lang="en-IN" sz="1600" dirty="0">
                <a:latin typeface="Times New Roman" panose="02020603050405020304" pitchFamily="18" charset="0"/>
                <a:cs typeface="Times New Roman" panose="02020603050405020304" pitchFamily="18" charset="0"/>
              </a:rPr>
              <a:t> Implementation of modern and unified ERP systems (SAP) to centralise data across finance, supply chain and HR.</a:t>
            </a:r>
          </a:p>
          <a:p>
            <a:pPr algn="just">
              <a:lnSpc>
                <a:spcPct val="150000"/>
              </a:lnSpc>
            </a:pPr>
            <a:r>
              <a:rPr lang="en-IN" sz="1600" b="1" i="1" dirty="0">
                <a:latin typeface="Times New Roman" panose="02020603050405020304" pitchFamily="18" charset="0"/>
                <a:cs typeface="Times New Roman" panose="02020603050405020304" pitchFamily="18" charset="0"/>
              </a:rPr>
              <a:t>Ethical Issue: </a:t>
            </a:r>
            <a:r>
              <a:rPr lang="en-IN" sz="1600" dirty="0">
                <a:latin typeface="Times New Roman" panose="02020603050405020304" pitchFamily="18" charset="0"/>
                <a:cs typeface="Times New Roman" panose="02020603050405020304" pitchFamily="18" charset="0"/>
              </a:rPr>
              <a:t>Managing employee resistance to standardised workflows and the displacement of legacy administrative roles (Globaldata.com, 2026).</a:t>
            </a:r>
          </a:p>
          <a:p>
            <a:pPr algn="just">
              <a:lnSpc>
                <a:spcPct val="150000"/>
              </a:lnSpc>
            </a:pPr>
            <a:r>
              <a:rPr lang="en-IN" sz="1600" b="1" i="1" dirty="0">
                <a:latin typeface="Times New Roman" panose="02020603050405020304" pitchFamily="18" charset="0"/>
                <a:cs typeface="Times New Roman" panose="02020603050405020304" pitchFamily="18" charset="0"/>
              </a:rPr>
              <a:t>Business Impact:</a:t>
            </a:r>
            <a:r>
              <a:rPr lang="en-IN" sz="1600" dirty="0">
                <a:latin typeface="Times New Roman" panose="02020603050405020304" pitchFamily="18" charset="0"/>
                <a:cs typeface="Times New Roman" panose="02020603050405020304" pitchFamily="18" charset="0"/>
              </a:rPr>
              <a:t> Improved inventory accuracy and reduced data duplication. Enhanced operational agility across the global workforce.</a:t>
            </a:r>
          </a:p>
          <a:p>
            <a:endParaRPr lang="en-IN" sz="1600" dirty="0"/>
          </a:p>
        </p:txBody>
      </p:sp>
      <p:pic>
        <p:nvPicPr>
          <p:cNvPr id="4100" name="Picture 4" descr="M&amp;S Case Study: Ensuring supply chain resilience - Escod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88200" y="2101786"/>
            <a:ext cx="4621267" cy="3090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53434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365126"/>
            <a:ext cx="11049000" cy="1104900"/>
          </a:xfrm>
        </p:spPr>
        <p:txBody>
          <a:bodyPr/>
          <a:lstStyle/>
          <a:p>
            <a:r>
              <a:rPr lang="en-US" sz="2800" b="1" dirty="0">
                <a:latin typeface="Times New Roman" panose="02020603050405020304" pitchFamily="18" charset="0"/>
                <a:cs typeface="Times New Roman" panose="02020603050405020304" pitchFamily="18" charset="0"/>
              </a:rPr>
              <a:t>Continue</a:t>
            </a:r>
            <a:r>
              <a:rPr lang="en-US" dirty="0"/>
              <a:t> </a:t>
            </a:r>
            <a:endParaRPr lang="en-IN" dirty="0"/>
          </a:p>
        </p:txBody>
      </p:sp>
      <p:sp>
        <p:nvSpPr>
          <p:cNvPr id="3" name="Content Placeholder 2"/>
          <p:cNvSpPr>
            <a:spLocks noGrp="1"/>
          </p:cNvSpPr>
          <p:nvPr>
            <p:ph idx="1"/>
          </p:nvPr>
        </p:nvSpPr>
        <p:spPr>
          <a:xfrm>
            <a:off x="304800" y="1470025"/>
            <a:ext cx="6985000" cy="4351338"/>
          </a:xfrm>
        </p:spPr>
        <p:txBody>
          <a:bodyPr/>
          <a:lstStyle/>
          <a:p>
            <a:pPr algn="just">
              <a:lnSpc>
                <a:spcPct val="150000"/>
              </a:lnSpc>
            </a:pPr>
            <a:r>
              <a:rPr lang="en-IN" sz="1600" b="1" dirty="0">
                <a:latin typeface="Times New Roman" panose="02020603050405020304" pitchFamily="18" charset="0"/>
                <a:cs typeface="Times New Roman" panose="02020603050405020304" pitchFamily="18" charset="0"/>
              </a:rPr>
              <a:t>Case Study 2—</a:t>
            </a:r>
            <a:r>
              <a:rPr lang="en-IN" sz="1600" b="1" dirty="0" err="1">
                <a:latin typeface="Times New Roman" panose="02020603050405020304" pitchFamily="18" charset="0"/>
                <a:cs typeface="Times New Roman" panose="02020603050405020304" pitchFamily="18" charset="0"/>
              </a:rPr>
              <a:t>Ocado</a:t>
            </a:r>
            <a:r>
              <a:rPr lang="en-IN" sz="1600" b="1" dirty="0">
                <a:latin typeface="Times New Roman" panose="02020603050405020304" pitchFamily="18" charset="0"/>
                <a:cs typeface="Times New Roman" panose="02020603050405020304" pitchFamily="18" charset="0"/>
              </a:rPr>
              <a:t> Group (BI &amp; AI Innovation)</a:t>
            </a:r>
            <a:endParaRPr lang="en-IN" sz="1600" dirty="0">
              <a:latin typeface="Times New Roman" panose="02020603050405020304" pitchFamily="18" charset="0"/>
              <a:cs typeface="Times New Roman" panose="02020603050405020304" pitchFamily="18" charset="0"/>
            </a:endParaRPr>
          </a:p>
          <a:p>
            <a:pPr algn="just">
              <a:lnSpc>
                <a:spcPct val="150000"/>
              </a:lnSpc>
            </a:pPr>
            <a:r>
              <a:rPr lang="en-IN" sz="1600" b="1" i="1" dirty="0">
                <a:latin typeface="Times New Roman" panose="02020603050405020304" pitchFamily="18" charset="0"/>
                <a:cs typeface="Times New Roman" panose="02020603050405020304" pitchFamily="18" charset="0"/>
              </a:rPr>
              <a:t>The challenge: </a:t>
            </a:r>
            <a:r>
              <a:rPr lang="en-IN" sz="1600" dirty="0">
                <a:latin typeface="Times New Roman" panose="02020603050405020304" pitchFamily="18" charset="0"/>
                <a:cs typeface="Times New Roman" panose="02020603050405020304" pitchFamily="18" charset="0"/>
              </a:rPr>
              <a:t>Managing the extreme complexity of highly automated and 24/7 online grocery logistics network (Ocadogroup.com, 2026).</a:t>
            </a:r>
          </a:p>
          <a:p>
            <a:pPr algn="just">
              <a:lnSpc>
                <a:spcPct val="150000"/>
              </a:lnSpc>
            </a:pPr>
            <a:r>
              <a:rPr lang="en-IN" sz="1600" b="1" i="1" dirty="0">
                <a:latin typeface="Times New Roman" panose="02020603050405020304" pitchFamily="18" charset="0"/>
                <a:cs typeface="Times New Roman" panose="02020603050405020304" pitchFamily="18" charset="0"/>
              </a:rPr>
              <a:t>The Solution:</a:t>
            </a:r>
            <a:r>
              <a:rPr lang="en-IN" sz="1600" dirty="0">
                <a:latin typeface="Times New Roman" panose="02020603050405020304" pitchFamily="18" charset="0"/>
                <a:cs typeface="Times New Roman" panose="02020603050405020304" pitchFamily="18" charset="0"/>
              </a:rPr>
              <a:t> Advanced Business Intelligence and AI driven automation for warehouse “swarms”  and, route optimisation.</a:t>
            </a:r>
          </a:p>
          <a:p>
            <a:pPr algn="just">
              <a:lnSpc>
                <a:spcPct val="150000"/>
              </a:lnSpc>
            </a:pPr>
            <a:r>
              <a:rPr lang="en-IN" sz="1600" b="1" i="1" dirty="0">
                <a:latin typeface="Times New Roman" panose="02020603050405020304" pitchFamily="18" charset="0"/>
                <a:cs typeface="Times New Roman" panose="02020603050405020304" pitchFamily="18" charset="0"/>
              </a:rPr>
              <a:t>Ethical Issue:</a:t>
            </a:r>
            <a:r>
              <a:rPr lang="en-IN" sz="1600" dirty="0">
                <a:latin typeface="Times New Roman" panose="02020603050405020304" pitchFamily="18" charset="0"/>
                <a:cs typeface="Times New Roman" panose="02020603050405020304" pitchFamily="18" charset="0"/>
              </a:rPr>
              <a:t> Algorithmic transparency and potential bias in automated decision making for logistics and </a:t>
            </a:r>
            <a:r>
              <a:rPr lang="en-IN" sz="1600" dirty="0" err="1">
                <a:latin typeface="Times New Roman" panose="02020603050405020304" pitchFamily="18" charset="0"/>
                <a:cs typeface="Times New Roman" panose="02020603050405020304" pitchFamily="18" charset="0"/>
              </a:rPr>
              <a:t>labor</a:t>
            </a:r>
            <a:r>
              <a:rPr lang="en-IN" sz="1600" dirty="0">
                <a:latin typeface="Times New Roman" panose="02020603050405020304" pitchFamily="18" charset="0"/>
                <a:cs typeface="Times New Roman" panose="02020603050405020304" pitchFamily="18" charset="0"/>
              </a:rPr>
              <a:t> management.</a:t>
            </a:r>
          </a:p>
          <a:p>
            <a:pPr algn="just">
              <a:lnSpc>
                <a:spcPct val="150000"/>
              </a:lnSpc>
            </a:pPr>
            <a:r>
              <a:rPr lang="en-IN" sz="1600" b="1" i="1" dirty="0">
                <a:latin typeface="Times New Roman" panose="02020603050405020304" pitchFamily="18" charset="0"/>
                <a:cs typeface="Times New Roman" panose="02020603050405020304" pitchFamily="18" charset="0"/>
              </a:rPr>
              <a:t>Business impact:</a:t>
            </a:r>
            <a:r>
              <a:rPr lang="en-IN" sz="1600" dirty="0">
                <a:latin typeface="Times New Roman" panose="02020603050405020304" pitchFamily="18" charset="0"/>
                <a:cs typeface="Times New Roman" panose="02020603050405020304" pitchFamily="18" charset="0"/>
              </a:rPr>
              <a:t> Industry leading fulfilment speeds and shift to high margin “Technology Solutions: business model.</a:t>
            </a:r>
          </a:p>
          <a:p>
            <a:endParaRPr lang="en-IN" dirty="0"/>
          </a:p>
        </p:txBody>
      </p:sp>
      <p:pic>
        <p:nvPicPr>
          <p:cNvPr id="5124" name="Picture 4" descr="Ocado Shares Spiked 10.6%, Then Fell Back on Its FY '23 Result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1729" y="2093515"/>
            <a:ext cx="4123221" cy="31043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80181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4200" y="377825"/>
            <a:ext cx="10515600" cy="803275"/>
          </a:xfrm>
        </p:spPr>
        <p:txBody>
          <a:bodyPr>
            <a:normAutofit/>
          </a:bodyPr>
          <a:lstStyle/>
          <a:p>
            <a:r>
              <a:rPr lang="en-US" sz="2800" dirty="0">
                <a:latin typeface="Times New Roman" panose="02020603050405020304" pitchFamily="18" charset="0"/>
                <a:cs typeface="Times New Roman" panose="02020603050405020304" pitchFamily="18" charset="0"/>
              </a:rPr>
              <a:t>Conclusion</a:t>
            </a:r>
            <a:endParaRPr lang="en-IN"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84200" y="1181100"/>
            <a:ext cx="6337300" cy="4995863"/>
          </a:xfrm>
        </p:spPr>
        <p:txBody>
          <a:bodyPr/>
          <a:lstStyle/>
          <a:p>
            <a:pPr algn="just">
              <a:lnSpc>
                <a:spcPct val="150000"/>
              </a:lnSpc>
            </a:pPr>
            <a:r>
              <a:rPr lang="en-IN" sz="1600" dirty="0">
                <a:latin typeface="Times New Roman" panose="02020603050405020304" pitchFamily="18" charset="0"/>
                <a:cs typeface="Times New Roman" panose="02020603050405020304" pitchFamily="18" charset="0"/>
              </a:rPr>
              <a:t>This presentation analysed the strategic role of information Systems in modernising business operations, by comparing ERP, CRM and BI frameworks and it demonstrated how integrated data improved efficiency and decision making. Additionally, the analysis addressed critical ethical challenges and UK based case studies and concluding that responsible technology adoption successfully secured sustainable competitive advantage.</a:t>
            </a:r>
          </a:p>
          <a:p>
            <a:endParaRPr lang="en-IN" dirty="0"/>
          </a:p>
        </p:txBody>
      </p:sp>
      <p:pic>
        <p:nvPicPr>
          <p:cNvPr id="6152" name="Picture 8" descr="Management Information System (MIS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24701" y="2270323"/>
            <a:ext cx="4536516" cy="28174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96578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9900" y="365125"/>
            <a:ext cx="10883900" cy="815975"/>
          </a:xfrm>
        </p:spPr>
        <p:txBody>
          <a:bodyPr>
            <a:normAutofit/>
          </a:bodyPr>
          <a:lstStyle/>
          <a:p>
            <a:r>
              <a:rPr lang="en-US" sz="2800" dirty="0">
                <a:latin typeface="Times New Roman" panose="02020603050405020304" pitchFamily="18" charset="0"/>
                <a:cs typeface="Times New Roman" panose="02020603050405020304" pitchFamily="18" charset="0"/>
              </a:rPr>
              <a:t>REFERENCES </a:t>
            </a:r>
            <a:endParaRPr lang="en-IN"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69900" y="1181100"/>
            <a:ext cx="6845300" cy="4856163"/>
          </a:xfrm>
        </p:spPr>
        <p:txBody>
          <a:bodyPr/>
          <a:lstStyle/>
          <a:p>
            <a:pPr algn="just">
              <a:lnSpc>
                <a:spcPct val="150000"/>
              </a:lnSpc>
            </a:pPr>
            <a:r>
              <a:rPr lang="en-IN" sz="1600" dirty="0" err="1">
                <a:latin typeface="Times New Roman" panose="02020603050405020304" pitchFamily="18" charset="0"/>
                <a:cs typeface="Times New Roman" panose="02020603050405020304" pitchFamily="18" charset="0"/>
              </a:rPr>
              <a:t>Adenekan</a:t>
            </a:r>
            <a:r>
              <a:rPr lang="en-IN" sz="1600" dirty="0">
                <a:latin typeface="Times New Roman" panose="02020603050405020304" pitchFamily="18" charset="0"/>
                <a:cs typeface="Times New Roman" panose="02020603050405020304" pitchFamily="18" charset="0"/>
              </a:rPr>
              <a:t>, T.K., (2025). Challenges in Integrating AI with ERP Systems: A Comparative Study of Industry Practices.</a:t>
            </a:r>
          </a:p>
          <a:p>
            <a:pPr algn="just">
              <a:lnSpc>
                <a:spcPct val="150000"/>
              </a:lnSpc>
            </a:pPr>
            <a:r>
              <a:rPr lang="en-IN" sz="1600" dirty="0" err="1">
                <a:latin typeface="Times New Roman" panose="02020603050405020304" pitchFamily="18" charset="0"/>
                <a:cs typeface="Times New Roman" panose="02020603050405020304" pitchFamily="18" charset="0"/>
              </a:rPr>
              <a:t>Ciampi</a:t>
            </a:r>
            <a:r>
              <a:rPr lang="en-IN" sz="1600" dirty="0">
                <a:latin typeface="Times New Roman" panose="02020603050405020304" pitchFamily="18" charset="0"/>
                <a:cs typeface="Times New Roman" panose="02020603050405020304" pitchFamily="18" charset="0"/>
              </a:rPr>
              <a:t>, M., </a:t>
            </a:r>
            <a:r>
              <a:rPr lang="en-IN" sz="1600" dirty="0" err="1">
                <a:latin typeface="Times New Roman" panose="02020603050405020304" pitchFamily="18" charset="0"/>
                <a:cs typeface="Times New Roman" panose="02020603050405020304" pitchFamily="18" charset="0"/>
              </a:rPr>
              <a:t>Sicuranza</a:t>
            </a:r>
            <a:r>
              <a:rPr lang="en-IN" sz="1600" dirty="0">
                <a:latin typeface="Times New Roman" panose="02020603050405020304" pitchFamily="18" charset="0"/>
                <a:cs typeface="Times New Roman" panose="02020603050405020304" pitchFamily="18" charset="0"/>
              </a:rPr>
              <a:t>, M. and </a:t>
            </a:r>
            <a:r>
              <a:rPr lang="en-IN" sz="1600" dirty="0" err="1">
                <a:latin typeface="Times New Roman" panose="02020603050405020304" pitchFamily="18" charset="0"/>
                <a:cs typeface="Times New Roman" panose="02020603050405020304" pitchFamily="18" charset="0"/>
              </a:rPr>
              <a:t>Silvestri</a:t>
            </a:r>
            <a:r>
              <a:rPr lang="en-IN" sz="1600" dirty="0">
                <a:latin typeface="Times New Roman" panose="02020603050405020304" pitchFamily="18" charset="0"/>
                <a:cs typeface="Times New Roman" panose="02020603050405020304" pitchFamily="18" charset="0"/>
              </a:rPr>
              <a:t>, S., (2022). A privacy-preserving and standard-based architecture for secondary use of clinical data. Information, 13(2), p.87.</a:t>
            </a:r>
          </a:p>
          <a:p>
            <a:pPr algn="just">
              <a:lnSpc>
                <a:spcPct val="150000"/>
              </a:lnSpc>
            </a:pPr>
            <a:r>
              <a:rPr lang="en-IN" sz="1600" dirty="0" err="1">
                <a:latin typeface="Times New Roman" panose="02020603050405020304" pitchFamily="18" charset="0"/>
                <a:cs typeface="Times New Roman" panose="02020603050405020304" pitchFamily="18" charset="0"/>
              </a:rPr>
              <a:t>Dirgová</a:t>
            </a:r>
            <a:r>
              <a:rPr lang="en-IN" sz="1600" dirty="0">
                <a:latin typeface="Times New Roman" panose="02020603050405020304" pitchFamily="18" charset="0"/>
                <a:cs typeface="Times New Roman" panose="02020603050405020304" pitchFamily="18" charset="0"/>
              </a:rPr>
              <a:t> </a:t>
            </a:r>
            <a:r>
              <a:rPr lang="en-IN" sz="1600" dirty="0" err="1">
                <a:latin typeface="Times New Roman" panose="02020603050405020304" pitchFamily="18" charset="0"/>
                <a:cs typeface="Times New Roman" panose="02020603050405020304" pitchFamily="18" charset="0"/>
              </a:rPr>
              <a:t>Luptáková</a:t>
            </a:r>
            <a:r>
              <a:rPr lang="en-IN" sz="1600" dirty="0">
                <a:latin typeface="Times New Roman" panose="02020603050405020304" pitchFamily="18" charset="0"/>
                <a:cs typeface="Times New Roman" panose="02020603050405020304" pitchFamily="18" charset="0"/>
              </a:rPr>
              <a:t>, I., </a:t>
            </a:r>
            <a:r>
              <a:rPr lang="en-IN" sz="1600" dirty="0" err="1">
                <a:latin typeface="Times New Roman" panose="02020603050405020304" pitchFamily="18" charset="0"/>
                <a:cs typeface="Times New Roman" panose="02020603050405020304" pitchFamily="18" charset="0"/>
              </a:rPr>
              <a:t>Pospíchal</a:t>
            </a:r>
            <a:r>
              <a:rPr lang="en-IN" sz="1600" dirty="0">
                <a:latin typeface="Times New Roman" panose="02020603050405020304" pitchFamily="18" charset="0"/>
                <a:cs typeface="Times New Roman" panose="02020603050405020304" pitchFamily="18" charset="0"/>
              </a:rPr>
              <a:t>, J. and </a:t>
            </a:r>
            <a:r>
              <a:rPr lang="en-IN" sz="1600" dirty="0" err="1">
                <a:latin typeface="Times New Roman" panose="02020603050405020304" pitchFamily="18" charset="0"/>
                <a:cs typeface="Times New Roman" panose="02020603050405020304" pitchFamily="18" charset="0"/>
              </a:rPr>
              <a:t>Huraj</a:t>
            </a:r>
            <a:r>
              <a:rPr lang="en-IN" sz="1600" dirty="0">
                <a:latin typeface="Times New Roman" panose="02020603050405020304" pitchFamily="18" charset="0"/>
                <a:cs typeface="Times New Roman" panose="02020603050405020304" pitchFamily="18" charset="0"/>
              </a:rPr>
              <a:t>, L., (2023). Beyond code and algorithms: Navigating ethical complexities in artificial intelligence. In Proceedings of the Computational Methods in Systems and Software (pp. 316-332). Cham: Springer Nature Switzerland.</a:t>
            </a:r>
          </a:p>
          <a:p>
            <a:endParaRPr lang="en-IN" dirty="0"/>
          </a:p>
        </p:txBody>
      </p:sp>
    </p:spTree>
    <p:extLst>
      <p:ext uri="{BB962C8B-B14F-4D97-AF65-F5344CB8AC3E}">
        <p14:creationId xmlns:p14="http://schemas.microsoft.com/office/powerpoint/2010/main" val="2321553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4" name="Picture 6" descr="Thank You Stock Photos, Images and Backgrounds for Free Downloa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12900" y="1290396"/>
            <a:ext cx="6467475" cy="41007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4914939"/>
      </p:ext>
    </p:extLst>
  </p:cSld>
  <p:clrMapOvr>
    <a:masterClrMapping/>
  </p:clrMapOvr>
</p:sld>
</file>

<file path=ppt/theme/theme1.xml><?xml version="1.0" encoding="utf-8"?>
<a:theme xmlns:a="http://schemas.openxmlformats.org/drawingml/2006/main" name="Facet">
  <a:themeElements>
    <a:clrScheme name="Office 2007-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345</TotalTime>
  <Words>2511</Words>
  <Application>Microsoft Office PowerPoint</Application>
  <PresentationFormat>Widescreen</PresentationFormat>
  <Paragraphs>129</Paragraphs>
  <Slides>15</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Times New Roman</vt:lpstr>
      <vt:lpstr>Trebuchet MS</vt:lpstr>
      <vt:lpstr>Wingdings 3</vt:lpstr>
      <vt:lpstr>Facet</vt:lpstr>
      <vt:lpstr>PowerPoint Presentation</vt:lpstr>
      <vt:lpstr>PowerPoint Presentation</vt:lpstr>
      <vt:lpstr>Table of Contents </vt:lpstr>
      <vt:lpstr>INTRODUCTION  </vt:lpstr>
      <vt:lpstr>Introduction to Information Systems (IS)  </vt:lpstr>
      <vt:lpstr>Continue </vt:lpstr>
      <vt:lpstr>Comparative Analysis of Core Information Systems </vt:lpstr>
      <vt:lpstr>Continue  </vt:lpstr>
      <vt:lpstr> Ethical Considerations  </vt:lpstr>
      <vt:lpstr>Continue </vt:lpstr>
      <vt:lpstr>Real-World Case Studies: </vt:lpstr>
      <vt:lpstr>Continue </vt:lpstr>
      <vt:lpstr>Conclusion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Reena-BST</dc:creator>
  <cp:lastModifiedBy>lepismv96@gmail.com</cp:lastModifiedBy>
  <cp:revision>12</cp:revision>
  <dcterms:created xsi:type="dcterms:W3CDTF">2026-02-11T07:13:25Z</dcterms:created>
  <dcterms:modified xsi:type="dcterms:W3CDTF">2026-02-15T13:33:47Z</dcterms:modified>
</cp:coreProperties>
</file>