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8288000" cy="10287000"/>
  <p:notesSz cx="6858000" cy="9144000"/>
  <p:embeddedFontLst>
    <p:embeddedFont>
      <p:font typeface="Forum" charset="1" panose="02000000000000000000"/>
      <p:regular r:id="rId7"/>
    </p:embeddedFont>
    <p:embeddedFont>
      <p:font typeface="Arial Nova Bold Italics" charset="1" panose="020B0804020202090204"/>
      <p:regular r:id="rId8"/>
    </p:embeddedFont>
    <p:embeddedFont>
      <p:font typeface="Arial Nova Bold" charset="1" panose="020B0804020202020204"/>
      <p:regular r:id="rId9"/>
    </p:embeddedFont>
    <p:embeddedFont>
      <p:font typeface="Arial Nova" charset="1" panose="020B0504020202020204"/>
      <p:regular r:id="rId10"/>
    </p:embeddedFont>
    <p:embeddedFont>
      <p:font typeface="Arial Nova Condensed Bold" charset="1" panose="020B0806020202020204"/>
      <p:regular r:id="rId11"/>
    </p:embeddedFont>
    <p:embeddedFont>
      <p:font typeface="Arial Nova Condensed" charset="1" panose="020B0506020202020204"/>
      <p:regular r:id="rId12"/>
    </p:embeddedFont>
    <p:embeddedFont>
      <p:font typeface="Open Sans" charset="1" panose="020B0606030504020204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16" Target="../media/image15.png" Type="http://schemas.openxmlformats.org/officeDocument/2006/relationships/image"/><Relationship Id="rId17" Target="../media/image16.svg" Type="http://schemas.openxmlformats.org/officeDocument/2006/relationships/image"/><Relationship Id="rId18" Target="../media/image17.png" Type="http://schemas.openxmlformats.org/officeDocument/2006/relationships/image"/><Relationship Id="rId19" Target="../media/image18.png" Type="http://schemas.openxmlformats.org/officeDocument/2006/relationships/image"/><Relationship Id="rId2" Target="../media/image1.jpeg" Type="http://schemas.openxmlformats.org/officeDocument/2006/relationships/image"/><Relationship Id="rId20" Target="../media/image19.svg" Type="http://schemas.openxmlformats.org/officeDocument/2006/relationships/image"/><Relationship Id="rId21" Target="../media/image20.png" Type="http://schemas.openxmlformats.org/officeDocument/2006/relationships/image"/><Relationship Id="rId22" Target="../media/image21.svg" Type="http://schemas.openxmlformats.org/officeDocument/2006/relationships/image"/><Relationship Id="rId23" Target="../media/image22.png" Type="http://schemas.openxmlformats.org/officeDocument/2006/relationships/image"/><Relationship Id="rId24" Target="../media/image23.svg" Type="http://schemas.openxmlformats.org/officeDocument/2006/relationships/image"/><Relationship Id="rId25" Target="../media/image24.png" Type="http://schemas.openxmlformats.org/officeDocument/2006/relationships/image"/><Relationship Id="rId26" Target="../media/image25.png" Type="http://schemas.openxmlformats.org/officeDocument/2006/relationships/image"/><Relationship Id="rId27" Target="../media/image26.svg" Type="http://schemas.openxmlformats.org/officeDocument/2006/relationships/image"/><Relationship Id="rId28" Target="../media/image27.png" Type="http://schemas.openxmlformats.org/officeDocument/2006/relationships/image"/><Relationship Id="rId29" Target="../media/image28.svg" Type="http://schemas.openxmlformats.org/officeDocument/2006/relationships/image"/><Relationship Id="rId3" Target="../media/image2.png" Type="http://schemas.openxmlformats.org/officeDocument/2006/relationships/image"/><Relationship Id="rId30" Target="../media/image29.png" Type="http://schemas.openxmlformats.org/officeDocument/2006/relationships/image"/><Relationship Id="rId31" Target="../media/image30.svg" Type="http://schemas.openxmlformats.org/officeDocument/2006/relationships/image"/><Relationship Id="rId32" Target="../media/image31.png" Type="http://schemas.openxmlformats.org/officeDocument/2006/relationships/image"/><Relationship Id="rId33" Target="../media/image32.svg" Type="http://schemas.openxmlformats.org/officeDocument/2006/relationships/image"/><Relationship Id="rId34" Target="../media/image33.png" Type="http://schemas.openxmlformats.org/officeDocument/2006/relationships/image"/><Relationship Id="rId35" Target="../media/image34.svg" Type="http://schemas.openxmlformats.org/officeDocument/2006/relationships/image"/><Relationship Id="rId36" Target="../media/image35.png" Type="http://schemas.openxmlformats.org/officeDocument/2006/relationships/image"/><Relationship Id="rId37" Target="../media/image36.svg" Type="http://schemas.openxmlformats.org/officeDocument/2006/relationships/image"/><Relationship Id="rId38" Target="../media/image37.png" Type="http://schemas.openxmlformats.org/officeDocument/2006/relationships/image"/><Relationship Id="rId39" Target="../media/image38.svg" Type="http://schemas.openxmlformats.org/officeDocument/2006/relationships/image"/><Relationship Id="rId4" Target="../media/image3.svg" Type="http://schemas.openxmlformats.org/officeDocument/2006/relationships/image"/><Relationship Id="rId40" Target="../media/image39.png" Type="http://schemas.openxmlformats.org/officeDocument/2006/relationships/image"/><Relationship Id="rId41" Target="../media/image40.png" Type="http://schemas.openxmlformats.org/officeDocument/2006/relationships/image"/><Relationship Id="rId42" Target="../media/image41.svg" Type="http://schemas.openxmlformats.org/officeDocument/2006/relationships/image"/><Relationship Id="rId43" Target="../media/image42.png" Type="http://schemas.openxmlformats.org/officeDocument/2006/relationships/image"/><Relationship Id="rId44" Target="../media/image43.svg" Type="http://schemas.openxmlformats.org/officeDocument/2006/relationships/image"/><Relationship Id="rId45" Target="../media/image44.png" Type="http://schemas.openxmlformats.org/officeDocument/2006/relationships/image"/><Relationship Id="rId46" Target="../media/image45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9222" r="0" b="-9222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627382" y="-150845"/>
            <a:ext cx="5832432" cy="13970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747"/>
              </a:lnSpc>
            </a:pP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4630872" y="102367"/>
            <a:ext cx="911175" cy="926333"/>
          </a:xfrm>
          <a:custGeom>
            <a:avLst/>
            <a:gdLst/>
            <a:ahLst/>
            <a:cxnLst/>
            <a:rect r="r" b="b" t="t" l="l"/>
            <a:pathLst>
              <a:path h="926333" w="911175">
                <a:moveTo>
                  <a:pt x="0" y="0"/>
                </a:moveTo>
                <a:lnTo>
                  <a:pt x="911175" y="0"/>
                </a:lnTo>
                <a:lnTo>
                  <a:pt x="911175" y="926333"/>
                </a:lnTo>
                <a:lnTo>
                  <a:pt x="0" y="9263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1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5348281" y="124150"/>
            <a:ext cx="6060715" cy="15121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21"/>
              </a:lnSpc>
              <a:spcBef>
                <a:spcPct val="0"/>
              </a:spcBef>
            </a:pPr>
            <a:r>
              <a:rPr lang="en-US" sz="3565" spc="89">
                <a:solidFill>
                  <a:srgbClr val="000000"/>
                </a:solidFill>
                <a:latin typeface="Forum"/>
                <a:ea typeface="Forum"/>
                <a:cs typeface="Forum"/>
                <a:sym typeface="Forum"/>
              </a:rPr>
              <a:t>UNLOCKING THE POWER OF</a:t>
            </a:r>
          </a:p>
          <a:p>
            <a:pPr algn="ctr">
              <a:lnSpc>
                <a:spcPts val="3921"/>
              </a:lnSpc>
              <a:spcBef>
                <a:spcPct val="0"/>
              </a:spcBef>
            </a:pPr>
            <a:r>
              <a:rPr lang="en-US" sz="3565" spc="89">
                <a:solidFill>
                  <a:srgbClr val="000000"/>
                </a:solidFill>
                <a:latin typeface="Forum"/>
                <a:ea typeface="Forum"/>
                <a:cs typeface="Forum"/>
                <a:sym typeface="Forum"/>
              </a:rPr>
              <a:t> EMOTIONAL INTELLIGENCE</a:t>
            </a:r>
          </a:p>
          <a:p>
            <a:pPr algn="ctr">
              <a:lnSpc>
                <a:spcPts val="3921"/>
              </a:lnSpc>
              <a:spcBef>
                <a:spcPct val="0"/>
              </a:spcBef>
            </a:pPr>
            <a:r>
              <a:rPr lang="en-US" sz="3565" spc="89">
                <a:solidFill>
                  <a:srgbClr val="000000"/>
                </a:solidFill>
                <a:latin typeface="Forum"/>
                <a:ea typeface="Forum"/>
                <a:cs typeface="Forum"/>
                <a:sym typeface="Forum"/>
              </a:rPr>
              <a:t> 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624029" y="1003623"/>
            <a:ext cx="3173501" cy="2256618"/>
            <a:chOff x="0" y="0"/>
            <a:chExt cx="1417788" cy="100816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17800" cy="1008163"/>
            </a:xfrm>
            <a:custGeom>
              <a:avLst/>
              <a:gdLst/>
              <a:ahLst/>
              <a:cxnLst/>
              <a:rect r="r" b="b" t="t" l="l"/>
              <a:pathLst>
                <a:path h="1008163" w="1417800">
                  <a:moveTo>
                    <a:pt x="925140" y="0"/>
                  </a:moveTo>
                  <a:lnTo>
                    <a:pt x="492610" y="0"/>
                  </a:lnTo>
                  <a:cubicBezTo>
                    <a:pt x="220528" y="0"/>
                    <a:pt x="0" y="175085"/>
                    <a:pt x="0" y="391061"/>
                  </a:cubicBezTo>
                  <a:cubicBezTo>
                    <a:pt x="0" y="547415"/>
                    <a:pt x="115612" y="682282"/>
                    <a:pt x="282645" y="744854"/>
                  </a:cubicBezTo>
                  <a:lnTo>
                    <a:pt x="282645" y="1008163"/>
                  </a:lnTo>
                  <a:lnTo>
                    <a:pt x="617219" y="782109"/>
                  </a:lnTo>
                  <a:lnTo>
                    <a:pt x="925140" y="782109"/>
                  </a:lnTo>
                  <a:cubicBezTo>
                    <a:pt x="1197240" y="782109"/>
                    <a:pt x="1417788" y="607024"/>
                    <a:pt x="1417788" y="391047"/>
                  </a:cubicBezTo>
                  <a:cubicBezTo>
                    <a:pt x="1417800" y="175085"/>
                    <a:pt x="1197240" y="0"/>
                    <a:pt x="925140" y="0"/>
                  </a:cubicBezTo>
                  <a:close/>
                </a:path>
              </a:pathLst>
            </a:custGeom>
            <a:solidFill>
              <a:srgbClr val="EA992A">
                <a:alpha val="80000"/>
              </a:srgbClr>
            </a:solidFill>
            <a:ln w="38100" cap="sq">
              <a:solidFill>
                <a:srgbClr val="000000">
                  <a:alpha val="80000"/>
                </a:srgbClr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15909"/>
              <a:ext cx="1417788" cy="7222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446"/>
                </a:lnSpc>
              </a:pPr>
              <a:r>
                <a:rPr lang="en-US" b="true" sz="1747" i="true" spc="436">
                  <a:solidFill>
                    <a:srgbClr val="000000">
                      <a:alpha val="80000"/>
                    </a:srgbClr>
                  </a:solidFill>
                  <a:latin typeface="Arial Nova Bold Italics"/>
                  <a:ea typeface="Arial Nova Bold Italics"/>
                  <a:cs typeface="Arial Nova Bold Italics"/>
                  <a:sym typeface="Arial Nova Bold Italics"/>
                </a:rPr>
                <a:t>COMMUNICATION WITH TOXIC</a:t>
              </a:r>
            </a:p>
            <a:p>
              <a:pPr algn="ctr">
                <a:lnSpc>
                  <a:spcPts val="2446"/>
                </a:lnSpc>
              </a:pPr>
              <a:r>
                <a:rPr lang="en-US" b="true" sz="1747" i="true" spc="436">
                  <a:solidFill>
                    <a:srgbClr val="000000">
                      <a:alpha val="80000"/>
                    </a:srgbClr>
                  </a:solidFill>
                  <a:latin typeface="Arial Nova Bold Italics"/>
                  <a:ea typeface="Arial Nova Bold Italics"/>
                  <a:cs typeface="Arial Nova Bold Italics"/>
                  <a:sym typeface="Arial Nova Bold Italics"/>
                </a:rPr>
                <a:t>INDIVIDUALS ISSUE  </a:t>
              </a: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1408997" y="225759"/>
            <a:ext cx="1284761" cy="1132926"/>
          </a:xfrm>
          <a:custGeom>
            <a:avLst/>
            <a:gdLst/>
            <a:ahLst/>
            <a:cxnLst/>
            <a:rect r="r" b="b" t="t" l="l"/>
            <a:pathLst>
              <a:path h="1132926" w="1284761">
                <a:moveTo>
                  <a:pt x="0" y="0"/>
                </a:moveTo>
                <a:lnTo>
                  <a:pt x="1284761" y="0"/>
                </a:lnTo>
                <a:lnTo>
                  <a:pt x="1284761" y="1132926"/>
                </a:lnTo>
                <a:lnTo>
                  <a:pt x="0" y="11329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0847630" y="-197803"/>
            <a:ext cx="2209305" cy="574894"/>
          </a:xfrm>
          <a:custGeom>
            <a:avLst/>
            <a:gdLst/>
            <a:ahLst/>
            <a:cxnLst/>
            <a:rect r="r" b="b" t="t" l="l"/>
            <a:pathLst>
              <a:path h="574894" w="2209305">
                <a:moveTo>
                  <a:pt x="0" y="0"/>
                </a:moveTo>
                <a:lnTo>
                  <a:pt x="2209305" y="0"/>
                </a:lnTo>
                <a:lnTo>
                  <a:pt x="2209305" y="574895"/>
                </a:lnTo>
                <a:lnTo>
                  <a:pt x="0" y="57489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11502582" y="3348346"/>
            <a:ext cx="6424085" cy="7134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423"/>
              </a:lnSpc>
            </a:pPr>
          </a:p>
          <a:p>
            <a:pPr algn="l">
              <a:lnSpc>
                <a:spcPts val="1423"/>
              </a:lnSpc>
            </a:pPr>
            <a:r>
              <a:rPr lang="en-US" b="true" sz="1294" spc="32" u="sng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1.REFLECTION / PAST</a:t>
            </a:r>
          </a:p>
          <a:p>
            <a:pPr algn="l">
              <a:lnSpc>
                <a:spcPts val="1093"/>
              </a:lnSpc>
            </a:pPr>
          </a:p>
          <a:p>
            <a:pPr algn="l" marL="214712" indent="-107356" lvl="1">
              <a:lnSpc>
                <a:spcPts val="1093"/>
              </a:lnSpc>
              <a:buFont typeface="Arial"/>
              <a:buChar char="•"/>
            </a:pPr>
            <a:r>
              <a:rPr lang="en-US" sz="994" spc="24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NEGATIVELY IMPACT ON MY GOAL ACHIEVEMENT</a:t>
            </a:r>
          </a:p>
          <a:p>
            <a:pPr algn="l" marL="214712" indent="-107356" lvl="1">
              <a:lnSpc>
                <a:spcPts val="1093"/>
              </a:lnSpc>
              <a:buFont typeface="Arial"/>
              <a:buChar char="•"/>
            </a:pPr>
            <a:r>
              <a:rPr lang="en-US" sz="994" spc="24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SELF-AWARENESS</a:t>
            </a:r>
          </a:p>
          <a:p>
            <a:pPr algn="l" marL="214712" indent="-107356" lvl="1">
              <a:lnSpc>
                <a:spcPts val="1093"/>
              </a:lnSpc>
              <a:buFont typeface="Arial"/>
              <a:buChar char="•"/>
            </a:pPr>
            <a:r>
              <a:rPr lang="en-US" sz="994" spc="24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MY MOTIVATION / SELF-REGULATION</a:t>
            </a:r>
          </a:p>
          <a:p>
            <a:pPr algn="l">
              <a:lnSpc>
                <a:spcPts val="1093"/>
              </a:lnSpc>
            </a:pPr>
          </a:p>
          <a:p>
            <a:pPr algn="l">
              <a:lnSpc>
                <a:spcPts val="1313"/>
              </a:lnSpc>
            </a:pPr>
          </a:p>
          <a:p>
            <a:pPr algn="l">
              <a:lnSpc>
                <a:spcPts val="1313"/>
              </a:lnSpc>
            </a:pPr>
            <a:r>
              <a:rPr lang="en-US" b="true" sz="1194" spc="29" u="sng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2. THE POTENTIAL BENEFITS OF EI</a:t>
            </a:r>
          </a:p>
          <a:p>
            <a:pPr algn="l">
              <a:lnSpc>
                <a:spcPts val="1106"/>
              </a:lnSpc>
            </a:pP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ENHANCED MOTIVATION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HELPING ME TO STAY COMMITTED TO LONG-TERM GOALS</a:t>
            </a:r>
          </a:p>
          <a:p>
            <a:pPr algn="l">
              <a:lnSpc>
                <a:spcPts val="1106"/>
              </a:lnSpc>
            </a:pP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IMPROVED STRESS AND IMPULSE CONTROL</a:t>
            </a:r>
          </a:p>
          <a:p>
            <a:pPr algn="l">
              <a:lnSpc>
                <a:spcPts val="1106"/>
              </a:lnSpc>
            </a:pPr>
          </a:p>
          <a:p>
            <a:pPr algn="l">
              <a:lnSpc>
                <a:spcPts val="1106"/>
              </a:lnSpc>
            </a:pP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1104"/>
              </a:lnSpc>
            </a:pPr>
            <a:r>
              <a:rPr lang="en-US" sz="1004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 </a:t>
            </a:r>
            <a:r>
              <a:rPr lang="en-US" b="true" sz="1004" spc="25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BUILDING BETTER HABITS AND ROUTINES</a:t>
            </a:r>
          </a:p>
          <a:p>
            <a:pPr algn="l">
              <a:lnSpc>
                <a:spcPts val="1104"/>
              </a:lnSpc>
            </a:pP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H</a:t>
            </a: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ELP ME DEVELOP AND MAINTAIN PRODUCTIVE HABITS 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UNDERSTANDING EMOTIONAL REWARDS AND CONSEQUENCES</a:t>
            </a:r>
          </a:p>
          <a:p>
            <a:pPr algn="l">
              <a:lnSpc>
                <a:spcPts val="1106"/>
              </a:lnSpc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>
              <a:lnSpc>
                <a:spcPts val="1104"/>
              </a:lnSpc>
            </a:pPr>
            <a:r>
              <a:rPr lang="en-US" sz="1004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 </a:t>
            </a:r>
            <a:r>
              <a:rPr lang="en-US" b="true" sz="1004" spc="25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STRENGTHENING SOCIAL SUPPORT AND ACCOUNTABILITY</a:t>
            </a:r>
          </a:p>
          <a:p>
            <a:pPr algn="l">
              <a:lnSpc>
                <a:spcPts val="1104"/>
              </a:lnSpc>
            </a:pPr>
          </a:p>
          <a:p>
            <a:pPr algn="l" marL="193146" indent="-96573" lvl="1">
              <a:lnSpc>
                <a:spcPts val="984"/>
              </a:lnSpc>
              <a:buFont typeface="Arial"/>
              <a:buChar char="•"/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HAVING MENTORS, ACCOUNTABILITY PARTNERS,</a:t>
            </a:r>
          </a:p>
          <a:p>
            <a:pPr algn="l">
              <a:lnSpc>
                <a:spcPts val="984"/>
              </a:lnSpc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     OR ROLE MODELS CAN HELP WITH MY DISCIPLINE</a:t>
            </a: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984"/>
              </a:lnSpc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>
              <a:lnSpc>
                <a:spcPts val="1339"/>
              </a:lnSpc>
            </a:pPr>
            <a:r>
              <a:rPr lang="en-US" sz="1218" spc="30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  <a:r>
              <a:rPr lang="en-US" b="true" sz="1218" spc="30" u="sng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3. MY SKILLS OF EI / PREESENT</a:t>
            </a:r>
          </a:p>
          <a:p>
            <a:pPr algn="l">
              <a:lnSpc>
                <a:spcPts val="1339"/>
              </a:lnSpc>
            </a:pPr>
          </a:p>
          <a:p>
            <a:pPr algn="l">
              <a:lnSpc>
                <a:spcPts val="984"/>
              </a:lnSpc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BEING AWARE OF COMMON TACTICS LIKE GUILT-TRIPPING</a:t>
            </a:r>
          </a:p>
          <a:p>
            <a:pPr algn="l" marL="193146" indent="-96573" lvl="1">
              <a:lnSpc>
                <a:spcPts val="984"/>
              </a:lnSpc>
              <a:buFont typeface="Arial"/>
              <a:buChar char="•"/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SAYING “NO” FIRMLY WITHOUT FEELING GUILTY </a:t>
            </a:r>
          </a:p>
          <a:p>
            <a:pPr algn="l">
              <a:lnSpc>
                <a:spcPts val="984"/>
              </a:lnSpc>
            </a:pPr>
          </a:p>
          <a:p>
            <a:pPr algn="l" marL="193146" indent="-96573" lvl="1">
              <a:lnSpc>
                <a:spcPts val="984"/>
              </a:lnSpc>
              <a:buFont typeface="Arial"/>
              <a:buChar char="•"/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STAY FOR MYSELF-DEVELOPING SELF-WORTH AND CONFIDENCE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SEPARATING FACTS FROM EMOTIONS FOR MAKING CLEAR DECISIONS</a:t>
            </a:r>
          </a:p>
          <a:p>
            <a:pPr algn="l">
              <a:lnSpc>
                <a:spcPts val="1106"/>
              </a:lnSpc>
            </a:pPr>
          </a:p>
          <a:p>
            <a:pPr algn="l">
              <a:lnSpc>
                <a:spcPts val="1106"/>
              </a:lnSpc>
            </a:pP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1326"/>
              </a:lnSpc>
            </a:pPr>
            <a:r>
              <a:rPr lang="en-US" b="true" sz="1206" spc="30" u="sng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4</a:t>
            </a:r>
            <a:r>
              <a:rPr lang="en-US" b="true" sz="1206" spc="30" u="sng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. IMPROVEMENT OF EI</a:t>
            </a:r>
          </a:p>
          <a:p>
            <a:pPr algn="l">
              <a:lnSpc>
                <a:spcPts val="984"/>
              </a:lnSpc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>
              <a:lnSpc>
                <a:spcPts val="984"/>
              </a:lnSpc>
            </a:pPr>
          </a:p>
          <a:p>
            <a:pPr algn="l">
              <a:lnSpc>
                <a:spcPts val="1106"/>
              </a:lnSpc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 </a:t>
            </a:r>
            <a:r>
              <a:rPr lang="en-US" b="true" sz="1006" spc="25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BUILD SELF-DISCIPLINE AND MOTIVATION</a:t>
            </a:r>
          </a:p>
          <a:p>
            <a:pPr algn="l">
              <a:lnSpc>
                <a:spcPts val="1106"/>
              </a:lnSpc>
            </a:pP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SET CLEAR GOALS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CREATE ROUTINES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SEEK SUPPORT</a:t>
            </a:r>
          </a:p>
          <a:p>
            <a:pPr algn="l" marL="217268" indent="-108634" lvl="1">
              <a:lnSpc>
                <a:spcPts val="1106"/>
              </a:lnSpc>
              <a:buFont typeface="Arial"/>
              <a:buChar char="•"/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STAY SOLUTION-FOCUSED</a:t>
            </a:r>
          </a:p>
          <a:p>
            <a:pPr algn="l">
              <a:lnSpc>
                <a:spcPts val="984"/>
              </a:lnSpc>
            </a:pPr>
            <a:r>
              <a:rPr lang="en-US" sz="894" spc="22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>
              <a:lnSpc>
                <a:spcPts val="1106"/>
              </a:lnSpc>
            </a:pPr>
            <a:r>
              <a:rPr lang="en-US" sz="1006" spc="25">
                <a:solidFill>
                  <a:srgbClr val="000000"/>
                </a:solidFill>
                <a:latin typeface="Arial Nova"/>
                <a:ea typeface="Arial Nova"/>
                <a:cs typeface="Arial Nova"/>
                <a:sym typeface="Arial Nova"/>
              </a:rPr>
              <a:t> </a:t>
            </a:r>
          </a:p>
          <a:p>
            <a:pPr algn="l">
              <a:lnSpc>
                <a:spcPts val="1106"/>
              </a:lnSpc>
            </a:pPr>
          </a:p>
        </p:txBody>
      </p:sp>
      <p:grpSp>
        <p:nvGrpSpPr>
          <p:cNvPr name="Group 12" id="12"/>
          <p:cNvGrpSpPr/>
          <p:nvPr/>
        </p:nvGrpSpPr>
        <p:grpSpPr>
          <a:xfrm rot="0">
            <a:off x="7627382" y="1636278"/>
            <a:ext cx="3456100" cy="2156809"/>
            <a:chOff x="0" y="0"/>
            <a:chExt cx="659104" cy="411319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659115" cy="411319"/>
            </a:xfrm>
            <a:custGeom>
              <a:avLst/>
              <a:gdLst/>
              <a:ahLst/>
              <a:cxnLst/>
              <a:rect r="r" b="b" t="t" l="l"/>
              <a:pathLst>
                <a:path h="411319" w="659115">
                  <a:moveTo>
                    <a:pt x="430081" y="0"/>
                  </a:moveTo>
                  <a:lnTo>
                    <a:pt x="229006" y="0"/>
                  </a:lnTo>
                  <a:cubicBezTo>
                    <a:pt x="102520" y="0"/>
                    <a:pt x="0" y="71433"/>
                    <a:pt x="0" y="159548"/>
                  </a:cubicBezTo>
                  <a:cubicBezTo>
                    <a:pt x="0" y="223339"/>
                    <a:pt x="53746" y="278363"/>
                    <a:pt x="131396" y="303892"/>
                  </a:cubicBezTo>
                  <a:lnTo>
                    <a:pt x="131396" y="411319"/>
                  </a:lnTo>
                  <a:lnTo>
                    <a:pt x="286934" y="319092"/>
                  </a:lnTo>
                  <a:lnTo>
                    <a:pt x="430081" y="319092"/>
                  </a:lnTo>
                  <a:cubicBezTo>
                    <a:pt x="556575" y="319092"/>
                    <a:pt x="659104" y="247659"/>
                    <a:pt x="659104" y="159543"/>
                  </a:cubicBezTo>
                  <a:cubicBezTo>
                    <a:pt x="659115" y="71433"/>
                    <a:pt x="556575" y="0"/>
                    <a:pt x="430081" y="0"/>
                  </a:cubicBezTo>
                  <a:close/>
                </a:path>
              </a:pathLst>
            </a:custGeom>
            <a:solidFill>
              <a:srgbClr val="00B64F">
                <a:alpha val="74902"/>
              </a:srgbClr>
            </a:solidFill>
            <a:ln w="38100" cap="sq">
              <a:solidFill>
                <a:srgbClr val="000000">
                  <a:alpha val="74902"/>
                </a:srgbClr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6540"/>
              <a:ext cx="659104" cy="30768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86"/>
                </a:lnSpc>
              </a:pPr>
              <a:r>
                <a:rPr lang="en-US" b="true" sz="1847" i="true" spc="461">
                  <a:solidFill>
                    <a:srgbClr val="000000">
                      <a:alpha val="74902"/>
                    </a:srgbClr>
                  </a:solidFill>
                  <a:latin typeface="Arial Nova Bold Italics"/>
                  <a:ea typeface="Arial Nova Bold Italics"/>
                  <a:cs typeface="Arial Nova Bold Italics"/>
                  <a:sym typeface="Arial Nova Bold Italics"/>
                </a:rPr>
                <a:t>IMPULSIVE DECISION-MAKING ISSUE</a:t>
              </a:r>
            </a:p>
            <a:p>
              <a:pPr algn="ctr">
                <a:lnSpc>
                  <a:spcPts val="1606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17081634" y="8929824"/>
            <a:ext cx="1206366" cy="1362484"/>
          </a:xfrm>
          <a:custGeom>
            <a:avLst/>
            <a:gdLst/>
            <a:ahLst/>
            <a:cxnLst/>
            <a:rect r="r" b="b" t="t" l="l"/>
            <a:pathLst>
              <a:path h="1362484" w="1206366">
                <a:moveTo>
                  <a:pt x="0" y="0"/>
                </a:moveTo>
                <a:lnTo>
                  <a:pt x="1206366" y="0"/>
                </a:lnTo>
                <a:lnTo>
                  <a:pt x="1206366" y="1362484"/>
                </a:lnTo>
                <a:lnTo>
                  <a:pt x="0" y="136248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5400000">
            <a:off x="-1034742" y="9094951"/>
            <a:ext cx="2209305" cy="574894"/>
          </a:xfrm>
          <a:custGeom>
            <a:avLst/>
            <a:gdLst/>
            <a:ahLst/>
            <a:cxnLst/>
            <a:rect r="r" b="b" t="t" l="l"/>
            <a:pathLst>
              <a:path h="574894" w="2209305">
                <a:moveTo>
                  <a:pt x="0" y="0"/>
                </a:moveTo>
                <a:lnTo>
                  <a:pt x="2209306" y="0"/>
                </a:lnTo>
                <a:lnTo>
                  <a:pt x="2209306" y="574894"/>
                </a:lnTo>
                <a:lnTo>
                  <a:pt x="0" y="5748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747883" y="2478898"/>
            <a:ext cx="3232051" cy="81294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24"/>
              </a:lnSpc>
            </a:pPr>
          </a:p>
          <a:p>
            <a:pPr algn="l">
              <a:lnSpc>
                <a:spcPts val="1324"/>
              </a:lnSpc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1.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REFLECTION / PAST</a:t>
            </a: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 marL="259967" indent="-129984" lvl="1">
              <a:lnSpc>
                <a:spcPts val="1324"/>
              </a:lnSpc>
              <a:buFont typeface="Arial"/>
              <a:buChar char="•"/>
            </a:pPr>
            <a:r>
              <a:rPr lang="en-US" sz="120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THIS AFFECTS MY ABILITY TO BUILD</a:t>
            </a:r>
          </a:p>
          <a:p>
            <a:pPr algn="l">
              <a:lnSpc>
                <a:spcPts val="1324"/>
              </a:lnSpc>
            </a:pPr>
            <a:r>
              <a:rPr lang="en-US" sz="120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 STRONG RELATIONS</a:t>
            </a:r>
          </a:p>
          <a:p>
            <a:pPr algn="l" marL="259967" indent="-129984" lvl="1">
              <a:lnSpc>
                <a:spcPts val="1324"/>
              </a:lnSpc>
              <a:buFont typeface="Arial"/>
              <a:buChar char="•"/>
            </a:pPr>
            <a:r>
              <a:rPr lang="en-US" sz="120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NEGATIVELY IMPACT MY MENTAL HEALTH</a:t>
            </a:r>
          </a:p>
          <a:p>
            <a:pPr algn="l" marL="259967" indent="-129984" lvl="1">
              <a:lnSpc>
                <a:spcPts val="1324"/>
              </a:lnSpc>
              <a:buFont typeface="Arial"/>
              <a:buChar char="•"/>
            </a:pPr>
            <a:r>
              <a:rPr lang="en-US" sz="120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PRODUCTIVITY</a:t>
            </a:r>
          </a:p>
          <a:p>
            <a:pPr algn="l">
              <a:lnSpc>
                <a:spcPts val="1324"/>
              </a:lnSpc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2. T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HE POTENTIAL BENEFITS OF EI</a:t>
            </a:r>
            <a:r>
              <a:rPr lang="en-US" sz="1204" spc="30" strike="noStrike" u="sng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BETTER COMMUNICATION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IMPROVED EMPATHY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STRESS REDUCTION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3.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 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MY SKILLS OF EI / PRESENT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ACKNOWLEDGING THEIR PERSPECTIVE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STAY DIPLOMATIC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STAY CALM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  <a:r>
              <a:rPr lang="en-US" sz="1021" spc="25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 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324"/>
              </a:lnSpc>
              <a:spcBef>
                <a:spcPct val="0"/>
              </a:spcBef>
            </a:pP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4.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 </a:t>
            </a:r>
            <a:r>
              <a:rPr lang="en-US" b="true" sz="1204" spc="30" strike="noStrike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IMPROVEMENT OF EI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230"/>
              </a:lnSpc>
              <a:spcBef>
                <a:spcPct val="0"/>
              </a:spcBef>
            </a:pPr>
            <a:r>
              <a:rPr lang="en-US" sz="1118" spc="27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 </a:t>
            </a:r>
            <a:r>
              <a:rPr lang="en-US" b="true" sz="1118" spc="27" strike="noStrike" u="none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DEVELOP SELF-AWARENESS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 marL="262250" indent="-131125" lvl="1">
              <a:lnSpc>
                <a:spcPts val="1336"/>
              </a:lnSpc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ACKNOWLEDGE THE SITUATION </a:t>
            </a:r>
          </a:p>
          <a:p>
            <a:pPr algn="l">
              <a:lnSpc>
                <a:spcPts val="1336"/>
              </a:lnSpc>
              <a:spcBef>
                <a:spcPct val="0"/>
              </a:spcBef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BY IDENTIFYING TRIGGERS </a:t>
            </a:r>
          </a:p>
          <a:p>
            <a:pPr algn="l">
              <a:lnSpc>
                <a:spcPts val="1336"/>
              </a:lnSpc>
              <a:spcBef>
                <a:spcPct val="0"/>
              </a:spcBef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</a:t>
            </a: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AND MISUNDERSTANDINGS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230"/>
              </a:lnSpc>
              <a:spcBef>
                <a:spcPct val="0"/>
              </a:spcBef>
            </a:pPr>
            <a:r>
              <a:rPr lang="en-US" sz="1118" spc="27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 </a:t>
            </a:r>
            <a:r>
              <a:rPr lang="en-US" b="true" sz="1118" spc="27" strike="noStrike" u="none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PRACTICE SELF-REGULATION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 marL="283053" indent="-141526" lvl="1">
              <a:lnSpc>
                <a:spcPts val="1442"/>
              </a:lnSpc>
              <a:spcBef>
                <a:spcPct val="0"/>
              </a:spcBef>
              <a:buFont typeface="Arial"/>
              <a:buChar char="•"/>
            </a:pPr>
            <a:r>
              <a:rPr lang="en-US" sz="1311" spc="32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PAUSE BEFORE RESPONDING </a:t>
            </a:r>
          </a:p>
          <a:p>
            <a:pPr algn="l" marL="283053" indent="-141526" lvl="1">
              <a:lnSpc>
                <a:spcPts val="1442"/>
              </a:lnSpc>
              <a:spcBef>
                <a:spcPct val="0"/>
              </a:spcBef>
              <a:buFont typeface="Arial"/>
              <a:buChar char="•"/>
            </a:pPr>
            <a:r>
              <a:rPr lang="en-US" sz="1311" spc="32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STAY OPEN-MINDED IN CONVERSATIONS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LISTEN ACTIVELY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USE CLEAR AND RESPECTFUL LANGUAGE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FOCUS ON SOLUTION</a:t>
            </a:r>
          </a:p>
          <a:p>
            <a:pPr algn="l">
              <a:lnSpc>
                <a:spcPts val="1336"/>
              </a:lnSpc>
              <a:spcBef>
                <a:spcPct val="0"/>
              </a:spcBef>
            </a:pP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ACCEPT CONSTRUCTIVE CRITICISM </a:t>
            </a:r>
          </a:p>
          <a:p>
            <a:pPr algn="l" marL="262250" indent="-131125" lvl="1">
              <a:lnSpc>
                <a:spcPts val="1336"/>
              </a:lnSpc>
              <a:spcBef>
                <a:spcPct val="0"/>
              </a:spcBef>
              <a:buFont typeface="Arial"/>
              <a:buChar char="•"/>
            </a:pPr>
            <a:r>
              <a:rPr lang="en-US" sz="1214" spc="30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CULTIVATE A POSITIVE MINDSET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124"/>
              </a:lnSpc>
              <a:spcBef>
                <a:spcPct val="0"/>
              </a:spcBef>
            </a:pPr>
            <a:r>
              <a:rPr lang="en-US" sz="1021" spc="25" strike="noStrike" u="none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</a:t>
            </a: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  <a:p>
            <a:pPr algn="l">
              <a:lnSpc>
                <a:spcPts val="1124"/>
              </a:lnSpc>
              <a:spcBef>
                <a:spcPct val="0"/>
              </a:spcBef>
            </a:pPr>
          </a:p>
        </p:txBody>
      </p:sp>
      <p:sp>
        <p:nvSpPr>
          <p:cNvPr name="Freeform 18" id="18"/>
          <p:cNvSpPr/>
          <p:nvPr/>
        </p:nvSpPr>
        <p:spPr>
          <a:xfrm flipH="false" flipV="false" rot="-5400000">
            <a:off x="-1034742" y="6682680"/>
            <a:ext cx="2209305" cy="574894"/>
          </a:xfrm>
          <a:custGeom>
            <a:avLst/>
            <a:gdLst/>
            <a:ahLst/>
            <a:cxnLst/>
            <a:rect r="r" b="b" t="t" l="l"/>
            <a:pathLst>
              <a:path h="574894" w="2209305">
                <a:moveTo>
                  <a:pt x="0" y="0"/>
                </a:moveTo>
                <a:lnTo>
                  <a:pt x="2209306" y="0"/>
                </a:lnTo>
                <a:lnTo>
                  <a:pt x="2209306" y="574894"/>
                </a:lnTo>
                <a:lnTo>
                  <a:pt x="0" y="5748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9" id="19"/>
          <p:cNvGrpSpPr/>
          <p:nvPr/>
        </p:nvGrpSpPr>
        <p:grpSpPr>
          <a:xfrm rot="-1177362">
            <a:off x="16811096" y="4366297"/>
            <a:ext cx="1144444" cy="899957"/>
            <a:chOff x="0" y="0"/>
            <a:chExt cx="3048000" cy="2396856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048000" cy="2295256"/>
            </a:xfrm>
            <a:custGeom>
              <a:avLst/>
              <a:gdLst/>
              <a:ahLst/>
              <a:cxnLst/>
              <a:rect r="r" b="b" t="t" l="l"/>
              <a:pathLst>
                <a:path h="2295256" w="3048000">
                  <a:moveTo>
                    <a:pt x="0" y="0"/>
                  </a:moveTo>
                  <a:lnTo>
                    <a:pt x="3048000" y="0"/>
                  </a:lnTo>
                  <a:lnTo>
                    <a:pt x="3048000" y="2295256"/>
                  </a:lnTo>
                  <a:lnTo>
                    <a:pt x="0" y="2295256"/>
                  </a:lnTo>
                  <a:close/>
                </a:path>
              </a:pathLst>
            </a:custGeom>
            <a:solidFill>
              <a:srgbClr val="FFBB5C"/>
            </a:solidFill>
          </p:spPr>
        </p:sp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3048000" cy="2396856"/>
            </a:xfrm>
            <a:custGeom>
              <a:avLst/>
              <a:gdLst/>
              <a:ahLst/>
              <a:cxnLst/>
              <a:rect r="r" b="b" t="t" l="l"/>
              <a:pathLst>
                <a:path h="2396856" w="3048000">
                  <a:moveTo>
                    <a:pt x="0" y="2295256"/>
                  </a:moveTo>
                  <a:lnTo>
                    <a:pt x="3048000" y="2295256"/>
                  </a:lnTo>
                  <a:lnTo>
                    <a:pt x="2921000" y="2396856"/>
                  </a:lnTo>
                  <a:cubicBezTo>
                    <a:pt x="2921000" y="2396856"/>
                    <a:pt x="1930400" y="2320656"/>
                    <a:pt x="1828800" y="2320656"/>
                  </a:cubicBezTo>
                  <a:lnTo>
                    <a:pt x="1219200" y="2320656"/>
                  </a:lnTo>
                  <a:cubicBezTo>
                    <a:pt x="1117600" y="2320656"/>
                    <a:pt x="127000" y="2396856"/>
                    <a:pt x="127000" y="2396856"/>
                  </a:cubicBezTo>
                  <a:lnTo>
                    <a:pt x="0" y="2295256"/>
                  </a:lnTo>
                  <a:lnTo>
                    <a:pt x="0" y="0"/>
                  </a:lnTo>
                  <a:lnTo>
                    <a:pt x="3048000" y="0"/>
                  </a:lnTo>
                  <a:lnTo>
                    <a:pt x="3048000" y="2295256"/>
                  </a:lnTo>
                  <a:lnTo>
                    <a:pt x="12700" y="2295256"/>
                  </a:lnTo>
                  <a:lnTo>
                    <a:pt x="12700" y="2282556"/>
                  </a:lnTo>
                  <a:lnTo>
                    <a:pt x="3035300" y="2282556"/>
                  </a:lnTo>
                  <a:lnTo>
                    <a:pt x="3035300" y="12700"/>
                  </a:lnTo>
                  <a:lnTo>
                    <a:pt x="12700" y="12700"/>
                  </a:lnTo>
                  <a:lnTo>
                    <a:pt x="12700" y="2295256"/>
                  </a:lnTo>
                </a:path>
              </a:pathLst>
            </a:custGeom>
            <a:solidFill>
              <a:srgbClr val="394C60">
                <a:alpha val="784"/>
              </a:srgbClr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19050"/>
              <a:ext cx="3048000" cy="1857106"/>
            </a:xfrm>
            <a:prstGeom prst="rect">
              <a:avLst/>
            </a:prstGeom>
          </p:spPr>
          <p:txBody>
            <a:bodyPr anchor="t" rtlCol="false" tIns="101728" lIns="101728" bIns="101728" rIns="101728"/>
            <a:lstStyle/>
            <a:p>
              <a:pPr algn="l">
                <a:lnSpc>
                  <a:spcPts val="1364"/>
                </a:lnSpc>
              </a:pPr>
            </a:p>
            <a:p>
              <a:pPr algn="l">
                <a:lnSpc>
                  <a:spcPts val="1364"/>
                </a:lnSpc>
              </a:pPr>
              <a:r>
                <a:rPr lang="en-US" sz="974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yoga class at 8 a.m :)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682398">
            <a:off x="17010509" y="6299980"/>
            <a:ext cx="984630" cy="845133"/>
            <a:chOff x="0" y="0"/>
            <a:chExt cx="3048000" cy="261617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3048000" cy="2514576"/>
            </a:xfrm>
            <a:custGeom>
              <a:avLst/>
              <a:gdLst/>
              <a:ahLst/>
              <a:cxnLst/>
              <a:rect r="r" b="b" t="t" l="l"/>
              <a:pathLst>
                <a:path h="2514576" w="3048000">
                  <a:moveTo>
                    <a:pt x="0" y="0"/>
                  </a:moveTo>
                  <a:lnTo>
                    <a:pt x="3048000" y="0"/>
                  </a:lnTo>
                  <a:lnTo>
                    <a:pt x="3048000" y="2514576"/>
                  </a:lnTo>
                  <a:lnTo>
                    <a:pt x="0" y="2514576"/>
                  </a:lnTo>
                  <a:close/>
                </a:path>
              </a:pathLst>
            </a:custGeom>
            <a:solidFill>
              <a:srgbClr val="5DD586"/>
            </a:soli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3048000" cy="2616176"/>
            </a:xfrm>
            <a:custGeom>
              <a:avLst/>
              <a:gdLst/>
              <a:ahLst/>
              <a:cxnLst/>
              <a:rect r="r" b="b" t="t" l="l"/>
              <a:pathLst>
                <a:path h="2616176" w="3048000">
                  <a:moveTo>
                    <a:pt x="0" y="2514576"/>
                  </a:moveTo>
                  <a:lnTo>
                    <a:pt x="3048000" y="2514576"/>
                  </a:lnTo>
                  <a:lnTo>
                    <a:pt x="2921000" y="2616176"/>
                  </a:lnTo>
                  <a:cubicBezTo>
                    <a:pt x="2921000" y="2616176"/>
                    <a:pt x="1930400" y="2539976"/>
                    <a:pt x="1828800" y="2539976"/>
                  </a:cubicBezTo>
                  <a:lnTo>
                    <a:pt x="1219200" y="2539976"/>
                  </a:lnTo>
                  <a:cubicBezTo>
                    <a:pt x="1117600" y="2539976"/>
                    <a:pt x="127000" y="2616176"/>
                    <a:pt x="127000" y="2616176"/>
                  </a:cubicBezTo>
                  <a:lnTo>
                    <a:pt x="0" y="2514576"/>
                  </a:lnTo>
                  <a:lnTo>
                    <a:pt x="0" y="0"/>
                  </a:lnTo>
                  <a:lnTo>
                    <a:pt x="3048000" y="0"/>
                  </a:lnTo>
                  <a:lnTo>
                    <a:pt x="3048000" y="2514576"/>
                  </a:lnTo>
                  <a:lnTo>
                    <a:pt x="12700" y="2514576"/>
                  </a:lnTo>
                  <a:lnTo>
                    <a:pt x="12700" y="2501876"/>
                  </a:lnTo>
                  <a:lnTo>
                    <a:pt x="3035300" y="2501876"/>
                  </a:lnTo>
                  <a:lnTo>
                    <a:pt x="3035300" y="12700"/>
                  </a:lnTo>
                  <a:lnTo>
                    <a:pt x="12700" y="12700"/>
                  </a:lnTo>
                  <a:lnTo>
                    <a:pt x="12700" y="2514576"/>
                  </a:lnTo>
                </a:path>
              </a:pathLst>
            </a:custGeom>
            <a:solidFill>
              <a:srgbClr val="394C60">
                <a:alpha val="784"/>
              </a:srgbClr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0" y="-19050"/>
              <a:ext cx="3048000" cy="2076426"/>
            </a:xfrm>
            <a:prstGeom prst="rect">
              <a:avLst/>
            </a:prstGeom>
          </p:spPr>
          <p:txBody>
            <a:bodyPr anchor="t" rtlCol="false" tIns="87523" lIns="87523" bIns="87523" rIns="87523"/>
            <a:lstStyle/>
            <a:p>
              <a:pPr algn="l">
                <a:lnSpc>
                  <a:spcPts val="1174"/>
                </a:lnSpc>
              </a:pPr>
              <a:r>
                <a:rPr lang="en-US" sz="838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English class every monday</a:t>
              </a:r>
            </a:p>
            <a:p>
              <a:pPr algn="l">
                <a:lnSpc>
                  <a:spcPts val="1174"/>
                </a:lnSpc>
              </a:pPr>
              <a:r>
                <a:rPr lang="en-US" sz="838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;)</a:t>
              </a: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6697949" y="8978886"/>
            <a:ext cx="3475914" cy="1371406"/>
          </a:xfrm>
          <a:custGeom>
            <a:avLst/>
            <a:gdLst/>
            <a:ahLst/>
            <a:cxnLst/>
            <a:rect r="r" b="b" t="t" l="l"/>
            <a:pathLst>
              <a:path h="1371406" w="3475914">
                <a:moveTo>
                  <a:pt x="0" y="0"/>
                </a:moveTo>
                <a:lnTo>
                  <a:pt x="3475915" y="0"/>
                </a:lnTo>
                <a:lnTo>
                  <a:pt x="3475915" y="1371406"/>
                </a:lnTo>
                <a:lnTo>
                  <a:pt x="0" y="13714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21999"/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8" id="28"/>
          <p:cNvGrpSpPr/>
          <p:nvPr/>
        </p:nvGrpSpPr>
        <p:grpSpPr>
          <a:xfrm rot="0">
            <a:off x="13564589" y="315173"/>
            <a:ext cx="3655391" cy="2280518"/>
            <a:chOff x="0" y="0"/>
            <a:chExt cx="812800" cy="507088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11" cy="507088"/>
            </a:xfrm>
            <a:custGeom>
              <a:avLst/>
              <a:gdLst/>
              <a:ahLst/>
              <a:cxnLst/>
              <a:rect r="r" b="b" t="t" l="l"/>
              <a:pathLst>
                <a:path h="507088" w="812811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88064"/>
                    <a:pt x="0" y="196697"/>
                  </a:cubicBezTo>
                  <a:cubicBezTo>
                    <a:pt x="0" y="275340"/>
                    <a:pt x="66279" y="343176"/>
                    <a:pt x="162037" y="374648"/>
                  </a:cubicBezTo>
                  <a:lnTo>
                    <a:pt x="162037" y="507088"/>
                  </a:lnTo>
                  <a:lnTo>
                    <a:pt x="353844" y="393387"/>
                  </a:lnTo>
                  <a:lnTo>
                    <a:pt x="530371" y="393387"/>
                  </a:lnTo>
                  <a:cubicBezTo>
                    <a:pt x="686363" y="393387"/>
                    <a:pt x="812800" y="305322"/>
                    <a:pt x="812800" y="196690"/>
                  </a:cubicBezTo>
                  <a:cubicBezTo>
                    <a:pt x="812811" y="88064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1D76B7">
                <a:alpha val="60784"/>
              </a:srgbClr>
            </a:solidFill>
            <a:ln w="38100" cap="sq">
              <a:solidFill>
                <a:srgbClr val="000000">
                  <a:alpha val="60784"/>
                </a:srgbClr>
              </a:solidFill>
              <a:prstDash val="solid"/>
              <a:miter/>
            </a:ln>
          </p:spPr>
        </p:sp>
        <p:sp>
          <p:nvSpPr>
            <p:cNvPr name="TextBox 30" id="30"/>
            <p:cNvSpPr txBox="true"/>
            <p:nvPr/>
          </p:nvSpPr>
          <p:spPr>
            <a:xfrm>
              <a:off x="0" y="-10935"/>
              <a:ext cx="812800" cy="3821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66"/>
                </a:lnSpc>
              </a:pPr>
            </a:p>
          </p:txBody>
        </p:sp>
      </p:grpSp>
      <p:sp>
        <p:nvSpPr>
          <p:cNvPr name="Freeform 31" id="31"/>
          <p:cNvSpPr/>
          <p:nvPr/>
        </p:nvSpPr>
        <p:spPr>
          <a:xfrm flipH="false" flipV="false" rot="0">
            <a:off x="8687691" y="3625090"/>
            <a:ext cx="1592039" cy="1907672"/>
          </a:xfrm>
          <a:custGeom>
            <a:avLst/>
            <a:gdLst/>
            <a:ahLst/>
            <a:cxnLst/>
            <a:rect r="r" b="b" t="t" l="l"/>
            <a:pathLst>
              <a:path h="1907672" w="1592039">
                <a:moveTo>
                  <a:pt x="0" y="0"/>
                </a:moveTo>
                <a:lnTo>
                  <a:pt x="1592039" y="0"/>
                </a:lnTo>
                <a:lnTo>
                  <a:pt x="1592039" y="1907672"/>
                </a:lnTo>
                <a:lnTo>
                  <a:pt x="0" y="190767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7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true" flipV="false" rot="0">
            <a:off x="4529295" y="5303952"/>
            <a:ext cx="3403648" cy="4078446"/>
          </a:xfrm>
          <a:custGeom>
            <a:avLst/>
            <a:gdLst/>
            <a:ahLst/>
            <a:cxnLst/>
            <a:rect r="r" b="b" t="t" l="l"/>
            <a:pathLst>
              <a:path h="4078446" w="3403648">
                <a:moveTo>
                  <a:pt x="3403648" y="0"/>
                </a:moveTo>
                <a:lnTo>
                  <a:pt x="0" y="0"/>
                </a:lnTo>
                <a:lnTo>
                  <a:pt x="0" y="4078446"/>
                </a:lnTo>
                <a:lnTo>
                  <a:pt x="3403648" y="4078446"/>
                </a:lnTo>
                <a:lnTo>
                  <a:pt x="3403648" y="0"/>
                </a:lnTo>
                <a:close/>
              </a:path>
            </a:pathLst>
          </a:custGeom>
          <a:blipFill>
            <a:blip r:embed="rId14">
              <a:alphaModFix amt="10999"/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872126" y="1630714"/>
            <a:ext cx="313148" cy="411721"/>
          </a:xfrm>
          <a:custGeom>
            <a:avLst/>
            <a:gdLst/>
            <a:ahLst/>
            <a:cxnLst/>
            <a:rect r="r" b="b" t="t" l="l"/>
            <a:pathLst>
              <a:path h="411721" w="313148">
                <a:moveTo>
                  <a:pt x="0" y="0"/>
                </a:moveTo>
                <a:lnTo>
                  <a:pt x="313148" y="0"/>
                </a:lnTo>
                <a:lnTo>
                  <a:pt x="313148" y="411721"/>
                </a:lnTo>
                <a:lnTo>
                  <a:pt x="0" y="411721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4" id="34"/>
          <p:cNvSpPr/>
          <p:nvPr/>
        </p:nvSpPr>
        <p:spPr>
          <a:xfrm flipH="false" flipV="false" rot="0">
            <a:off x="16038203" y="448209"/>
            <a:ext cx="276372" cy="422479"/>
          </a:xfrm>
          <a:custGeom>
            <a:avLst/>
            <a:gdLst/>
            <a:ahLst/>
            <a:cxnLst/>
            <a:rect r="r" b="b" t="t" l="l"/>
            <a:pathLst>
              <a:path h="422479" w="276372">
                <a:moveTo>
                  <a:pt x="0" y="0"/>
                </a:moveTo>
                <a:lnTo>
                  <a:pt x="276372" y="0"/>
                </a:lnTo>
                <a:lnTo>
                  <a:pt x="276372" y="422480"/>
                </a:lnTo>
                <a:lnTo>
                  <a:pt x="0" y="42248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 l="0" t="0" r="0" b="0"/>
            </a:stretch>
          </a:blipFill>
        </p:spPr>
      </p:sp>
      <p:sp>
        <p:nvSpPr>
          <p:cNvPr name="Freeform 35" id="35"/>
          <p:cNvSpPr/>
          <p:nvPr/>
        </p:nvSpPr>
        <p:spPr>
          <a:xfrm flipH="false" flipV="false" rot="8671433">
            <a:off x="8133533" y="3873355"/>
            <a:ext cx="1108314" cy="790200"/>
          </a:xfrm>
          <a:custGeom>
            <a:avLst/>
            <a:gdLst/>
            <a:ahLst/>
            <a:cxnLst/>
            <a:rect r="r" b="b" t="t" l="l"/>
            <a:pathLst>
              <a:path h="790200" w="1108314">
                <a:moveTo>
                  <a:pt x="0" y="0"/>
                </a:moveTo>
                <a:lnTo>
                  <a:pt x="1108315" y="0"/>
                </a:lnTo>
                <a:lnTo>
                  <a:pt x="1108315" y="790201"/>
                </a:lnTo>
                <a:lnTo>
                  <a:pt x="0" y="790201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92000"/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6" id="36"/>
          <p:cNvSpPr/>
          <p:nvPr/>
        </p:nvSpPr>
        <p:spPr>
          <a:xfrm flipH="false" flipV="false" rot="7648210">
            <a:off x="3079308" y="2560169"/>
            <a:ext cx="1097640" cy="782590"/>
          </a:xfrm>
          <a:custGeom>
            <a:avLst/>
            <a:gdLst/>
            <a:ahLst/>
            <a:cxnLst/>
            <a:rect r="r" b="b" t="t" l="l"/>
            <a:pathLst>
              <a:path h="782590" w="1097640">
                <a:moveTo>
                  <a:pt x="0" y="0"/>
                </a:moveTo>
                <a:lnTo>
                  <a:pt x="1097640" y="0"/>
                </a:lnTo>
                <a:lnTo>
                  <a:pt x="1097640" y="782590"/>
                </a:lnTo>
                <a:lnTo>
                  <a:pt x="0" y="78259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92000"/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7" id="37"/>
          <p:cNvSpPr/>
          <p:nvPr/>
        </p:nvSpPr>
        <p:spPr>
          <a:xfrm flipH="false" flipV="false" rot="0">
            <a:off x="10168139" y="2547325"/>
            <a:ext cx="394404" cy="436463"/>
          </a:xfrm>
          <a:custGeom>
            <a:avLst/>
            <a:gdLst/>
            <a:ahLst/>
            <a:cxnLst/>
            <a:rect r="r" b="b" t="t" l="l"/>
            <a:pathLst>
              <a:path h="436463" w="394404">
                <a:moveTo>
                  <a:pt x="0" y="0"/>
                </a:moveTo>
                <a:lnTo>
                  <a:pt x="394404" y="0"/>
                </a:lnTo>
                <a:lnTo>
                  <a:pt x="394404" y="436463"/>
                </a:lnTo>
                <a:lnTo>
                  <a:pt x="0" y="436463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8" id="38"/>
          <p:cNvSpPr/>
          <p:nvPr/>
        </p:nvSpPr>
        <p:spPr>
          <a:xfrm flipH="false" flipV="false" rot="0">
            <a:off x="13725526" y="8074780"/>
            <a:ext cx="2120720" cy="2615237"/>
          </a:xfrm>
          <a:custGeom>
            <a:avLst/>
            <a:gdLst/>
            <a:ahLst/>
            <a:cxnLst/>
            <a:rect r="r" b="b" t="t" l="l"/>
            <a:pathLst>
              <a:path h="2615237" w="2120720">
                <a:moveTo>
                  <a:pt x="0" y="0"/>
                </a:moveTo>
                <a:lnTo>
                  <a:pt x="2120719" y="0"/>
                </a:lnTo>
                <a:lnTo>
                  <a:pt x="2120719" y="2615237"/>
                </a:lnTo>
                <a:lnTo>
                  <a:pt x="0" y="2615237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alphaModFix amt="48000"/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9" id="39"/>
          <p:cNvSpPr/>
          <p:nvPr/>
        </p:nvSpPr>
        <p:spPr>
          <a:xfrm flipH="false" flipV="true" rot="-5400000">
            <a:off x="16953989" y="2892400"/>
            <a:ext cx="2209305" cy="574894"/>
          </a:xfrm>
          <a:custGeom>
            <a:avLst/>
            <a:gdLst/>
            <a:ahLst/>
            <a:cxnLst/>
            <a:rect r="r" b="b" t="t" l="l"/>
            <a:pathLst>
              <a:path h="574894" w="2209305">
                <a:moveTo>
                  <a:pt x="0" y="574894"/>
                </a:moveTo>
                <a:lnTo>
                  <a:pt x="2209305" y="574894"/>
                </a:lnTo>
                <a:lnTo>
                  <a:pt x="2209305" y="0"/>
                </a:lnTo>
                <a:lnTo>
                  <a:pt x="0" y="0"/>
                </a:lnTo>
                <a:lnTo>
                  <a:pt x="0" y="574894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0" id="40"/>
          <p:cNvSpPr/>
          <p:nvPr/>
        </p:nvSpPr>
        <p:spPr>
          <a:xfrm flipH="true" flipV="true" rot="-5400000">
            <a:off x="16931723" y="683095"/>
            <a:ext cx="2209305" cy="574894"/>
          </a:xfrm>
          <a:custGeom>
            <a:avLst/>
            <a:gdLst/>
            <a:ahLst/>
            <a:cxnLst/>
            <a:rect r="r" b="b" t="t" l="l"/>
            <a:pathLst>
              <a:path h="574894" w="2209305">
                <a:moveTo>
                  <a:pt x="2209305" y="574894"/>
                </a:moveTo>
                <a:lnTo>
                  <a:pt x="0" y="574894"/>
                </a:lnTo>
                <a:lnTo>
                  <a:pt x="0" y="0"/>
                </a:lnTo>
                <a:lnTo>
                  <a:pt x="2209305" y="0"/>
                </a:lnTo>
                <a:lnTo>
                  <a:pt x="2209305" y="574894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1" id="41"/>
          <p:cNvGrpSpPr/>
          <p:nvPr/>
        </p:nvGrpSpPr>
        <p:grpSpPr>
          <a:xfrm rot="1035765">
            <a:off x="16502529" y="2334991"/>
            <a:ext cx="1080711" cy="861131"/>
            <a:chOff x="0" y="0"/>
            <a:chExt cx="2550141" cy="203200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2550141" cy="1930400"/>
            </a:xfrm>
            <a:custGeom>
              <a:avLst/>
              <a:gdLst/>
              <a:ahLst/>
              <a:cxnLst/>
              <a:rect r="r" b="b" t="t" l="l"/>
              <a:pathLst>
                <a:path h="1930400" w="2550141">
                  <a:moveTo>
                    <a:pt x="0" y="0"/>
                  </a:moveTo>
                  <a:lnTo>
                    <a:pt x="2550141" y="0"/>
                  </a:lnTo>
                  <a:lnTo>
                    <a:pt x="2550141" y="1930400"/>
                  </a:lnTo>
                  <a:lnTo>
                    <a:pt x="0" y="1930400"/>
                  </a:lnTo>
                  <a:close/>
                </a:path>
              </a:pathLst>
            </a:custGeom>
            <a:solidFill>
              <a:srgbClr val="FF788F"/>
            </a:solidFill>
          </p:spPr>
        </p:sp>
        <p:sp>
          <p:nvSpPr>
            <p:cNvPr name="Freeform 43" id="43"/>
            <p:cNvSpPr/>
            <p:nvPr/>
          </p:nvSpPr>
          <p:spPr>
            <a:xfrm flipH="false" flipV="false" rot="0">
              <a:off x="0" y="0"/>
              <a:ext cx="2550141" cy="2032000"/>
            </a:xfrm>
            <a:custGeom>
              <a:avLst/>
              <a:gdLst/>
              <a:ahLst/>
              <a:cxnLst/>
              <a:rect r="r" b="b" t="t" l="l"/>
              <a:pathLst>
                <a:path h="2032000" w="2550141">
                  <a:moveTo>
                    <a:pt x="0" y="1930400"/>
                  </a:moveTo>
                  <a:lnTo>
                    <a:pt x="2550141" y="1930400"/>
                  </a:lnTo>
                  <a:lnTo>
                    <a:pt x="2423141" y="2032000"/>
                  </a:lnTo>
                  <a:cubicBezTo>
                    <a:pt x="2423141" y="2032000"/>
                    <a:pt x="1432541" y="1955800"/>
                    <a:pt x="1330941" y="1955800"/>
                  </a:cubicBezTo>
                  <a:lnTo>
                    <a:pt x="1219200" y="1955800"/>
                  </a:lnTo>
                  <a:cubicBezTo>
                    <a:pt x="1117600" y="1955800"/>
                    <a:pt x="127000" y="2032000"/>
                    <a:pt x="127000" y="2032000"/>
                  </a:cubicBezTo>
                  <a:lnTo>
                    <a:pt x="0" y="1930400"/>
                  </a:lnTo>
                  <a:lnTo>
                    <a:pt x="0" y="0"/>
                  </a:lnTo>
                  <a:lnTo>
                    <a:pt x="2550141" y="0"/>
                  </a:lnTo>
                  <a:lnTo>
                    <a:pt x="2550141" y="1930400"/>
                  </a:lnTo>
                  <a:lnTo>
                    <a:pt x="12700" y="1930400"/>
                  </a:lnTo>
                  <a:lnTo>
                    <a:pt x="12700" y="1917700"/>
                  </a:lnTo>
                  <a:lnTo>
                    <a:pt x="2537441" y="1917700"/>
                  </a:lnTo>
                  <a:lnTo>
                    <a:pt x="2537441" y="12700"/>
                  </a:lnTo>
                  <a:lnTo>
                    <a:pt x="12700" y="12700"/>
                  </a:lnTo>
                  <a:lnTo>
                    <a:pt x="12700" y="1930400"/>
                  </a:lnTo>
                </a:path>
              </a:pathLst>
            </a:custGeom>
            <a:solidFill>
              <a:srgbClr val="394C60">
                <a:alpha val="784"/>
              </a:srgbClr>
            </a:solidFill>
          </p:spPr>
        </p:sp>
        <p:sp>
          <p:nvSpPr>
            <p:cNvPr name="TextBox 44" id="44"/>
            <p:cNvSpPr txBox="true"/>
            <p:nvPr/>
          </p:nvSpPr>
          <p:spPr>
            <a:xfrm>
              <a:off x="0" y="-19050"/>
              <a:ext cx="2550141" cy="1492250"/>
            </a:xfrm>
            <a:prstGeom prst="rect">
              <a:avLst/>
            </a:prstGeom>
          </p:spPr>
          <p:txBody>
            <a:bodyPr anchor="t" rtlCol="false" tIns="114817" lIns="114817" bIns="114817" rIns="114817"/>
            <a:lstStyle/>
            <a:p>
              <a:pPr algn="l">
                <a:lnSpc>
                  <a:spcPts val="1540"/>
                </a:lnSpc>
              </a:pPr>
              <a:r>
                <a:rPr lang="en-US" sz="1100">
                  <a:solidFill>
                    <a:srgbClr val="000000"/>
                  </a:solidFill>
                  <a:latin typeface="Open Sans"/>
                  <a:ea typeface="Open Sans"/>
                  <a:cs typeface="Open Sans"/>
                  <a:sym typeface="Open Sans"/>
                </a:rPr>
                <a:t>Meeting at 12 p.m</a:t>
              </a:r>
            </a:p>
          </p:txBody>
        </p:sp>
      </p:grpSp>
      <p:sp>
        <p:nvSpPr>
          <p:cNvPr name="Freeform 45" id="45"/>
          <p:cNvSpPr/>
          <p:nvPr/>
        </p:nvSpPr>
        <p:spPr>
          <a:xfrm flipH="false" flipV="false" rot="0">
            <a:off x="12656" y="44822"/>
            <a:ext cx="1470455" cy="485250"/>
          </a:xfrm>
          <a:custGeom>
            <a:avLst/>
            <a:gdLst/>
            <a:ahLst/>
            <a:cxnLst/>
            <a:rect r="r" b="b" t="t" l="l"/>
            <a:pathLst>
              <a:path h="485250" w="1470455">
                <a:moveTo>
                  <a:pt x="0" y="0"/>
                </a:moveTo>
                <a:lnTo>
                  <a:pt x="1470454" y="0"/>
                </a:lnTo>
                <a:lnTo>
                  <a:pt x="1470454" y="485250"/>
                </a:lnTo>
                <a:lnTo>
                  <a:pt x="0" y="485250"/>
                </a:lnTo>
                <a:lnTo>
                  <a:pt x="0" y="0"/>
                </a:lnTo>
                <a:close/>
              </a:path>
            </a:pathLst>
          </a:custGeom>
          <a:blipFill>
            <a:blip r:embed="rId25"/>
            <a:stretch>
              <a:fillRect l="0" t="0" r="0" b="0"/>
            </a:stretch>
          </a:blipFill>
          <a:ln w="9525" cap="sq">
            <a:solidFill>
              <a:srgbClr val="000000"/>
            </a:solidFill>
            <a:prstDash val="sysDot"/>
            <a:miter/>
          </a:ln>
        </p:spPr>
      </p:sp>
      <p:sp>
        <p:nvSpPr>
          <p:cNvPr name="TextBox 46" id="46"/>
          <p:cNvSpPr txBox="true"/>
          <p:nvPr/>
        </p:nvSpPr>
        <p:spPr>
          <a:xfrm rot="0">
            <a:off x="4446313" y="2203559"/>
            <a:ext cx="4171176" cy="79085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68"/>
              </a:lnSpc>
            </a:pPr>
          </a:p>
          <a:p>
            <a:pPr algn="l">
              <a:lnSpc>
                <a:spcPts val="1388"/>
              </a:lnSpc>
            </a:pPr>
          </a:p>
          <a:p>
            <a:pPr algn="l">
              <a:lnSpc>
                <a:spcPts val="1388"/>
              </a:lnSpc>
            </a:pPr>
            <a:r>
              <a:rPr lang="en-US" b="true" sz="1262" spc="31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1.REFLECTION / PAST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THIS REFLECTS ON MY FINANCIALS 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RELATIONSHIP STRUGGLES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CAREER SETBACKS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178"/>
              </a:lnSpc>
            </a:pPr>
            <a:r>
              <a:rPr lang="en-US" b="true" sz="1070" spc="26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2. </a:t>
            </a:r>
            <a:r>
              <a:rPr lang="en-US" b="true" sz="1070" spc="26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THE POTENTIAL BENEFITS OF EI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   IMPROVED SELF-AWARENESS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HELPS RECOGNISE HOW EMOTIONS INFLUENCE DECISION-MAKING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ENCOURAGES THOUGHTFUL REFLECTION BEFORE ACTING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BETTER SELF-REGULATION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ENHANCED EMPATHY AND PERSPECTIVE-TAKING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IMPROVES LEADERSHIP AND TEAM COLLABORATION</a:t>
            </a: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INCREASED PROBLEM-SOLVING ABILITY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HELPS WEIGH MULTIPLE PERSPECTIVES 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GREATER EMOTIONAL RESILIENCE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REDUCES FEAR-DRIVEN OR PANIC-BASED DECISIONS 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ENCOURAGES CONFIDENCE AND CALMNESS 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HELPS RECOVER FROM POOR CHOICES 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288"/>
              </a:lnSpc>
            </a:pPr>
            <a:r>
              <a:rPr lang="en-US" b="true" sz="1170" spc="29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3. </a:t>
            </a:r>
            <a:r>
              <a:rPr lang="en-US" b="true" sz="1170" spc="29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MY SKILLS OF EI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NOT AFRAID TO APOLOGISE WHEN I AM WRONG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UNDERSTANDING THAT MY IMPULSIVITY CAN HURT SOMEBODY'S FEELINGS</a:t>
            </a:r>
          </a:p>
          <a:p>
            <a:pPr algn="l">
              <a:lnSpc>
                <a:spcPts val="1288"/>
              </a:lnSpc>
            </a:pPr>
          </a:p>
          <a:p>
            <a:pPr algn="l">
              <a:lnSpc>
                <a:spcPts val="1288"/>
              </a:lnSpc>
            </a:pPr>
            <a:r>
              <a:rPr lang="en-US" b="true" sz="1170" spc="29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4. </a:t>
            </a:r>
            <a:r>
              <a:rPr lang="en-US" b="true" sz="1170" spc="29" u="sng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IMPROVEMENT OF EI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DEVELOP SELF-AWARENESS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BE WILLING TO TAKE RESPONSIBILITY 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   THE CONSEQUENCES OF MY CHOICES 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STRENGTHEN SELF-REGULATION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PRACTICE THE "PAUSE RULE" </a:t>
            </a: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BY USING RELAXATION TECHNIQUES</a:t>
            </a: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 </a:t>
            </a:r>
            <a:r>
              <a:rPr lang="en-US" b="true" sz="970" spc="24">
                <a:solidFill>
                  <a:srgbClr val="000000"/>
                </a:solidFill>
                <a:latin typeface="Arial Nova Condensed Bold"/>
                <a:ea typeface="Arial Nova Condensed Bold"/>
                <a:cs typeface="Arial Nova Condensed Bold"/>
                <a:sym typeface="Arial Nova Condensed Bold"/>
              </a:rPr>
              <a:t>BUILD ACCOUNTABILITY  RESPONSIBILITY</a:t>
            </a:r>
          </a:p>
          <a:p>
            <a:pPr algn="l">
              <a:lnSpc>
                <a:spcPts val="1068"/>
              </a:lnSpc>
            </a:pPr>
          </a:p>
          <a:p>
            <a:pPr algn="l" marL="209635" indent="-104817" lvl="1">
              <a:lnSpc>
                <a:spcPts val="1068"/>
              </a:lnSpc>
              <a:buFont typeface="Arial"/>
              <a:buChar char="•"/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APOLOGISE AND LEARN FROM MISTAKES </a:t>
            </a:r>
          </a:p>
          <a:p>
            <a:pPr algn="l">
              <a:lnSpc>
                <a:spcPts val="1068"/>
              </a:lnSpc>
            </a:pP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  <a:r>
              <a:rPr lang="en-US" sz="970" spc="24">
                <a:solidFill>
                  <a:srgbClr val="000000"/>
                </a:solidFill>
                <a:latin typeface="Arial Nova Condensed"/>
                <a:ea typeface="Arial Nova Condensed"/>
                <a:cs typeface="Arial Nova Condensed"/>
                <a:sym typeface="Arial Nova Condensed"/>
              </a:rPr>
              <a:t> </a:t>
            </a:r>
          </a:p>
        </p:txBody>
      </p:sp>
      <p:sp>
        <p:nvSpPr>
          <p:cNvPr name="Freeform 47" id="47"/>
          <p:cNvSpPr/>
          <p:nvPr/>
        </p:nvSpPr>
        <p:spPr>
          <a:xfrm flipH="false" flipV="false" rot="0">
            <a:off x="15777928" y="6722547"/>
            <a:ext cx="756221" cy="758981"/>
          </a:xfrm>
          <a:custGeom>
            <a:avLst/>
            <a:gdLst/>
            <a:ahLst/>
            <a:cxnLst/>
            <a:rect r="r" b="b" t="t" l="l"/>
            <a:pathLst>
              <a:path h="758981" w="756221">
                <a:moveTo>
                  <a:pt x="0" y="0"/>
                </a:moveTo>
                <a:lnTo>
                  <a:pt x="756222" y="0"/>
                </a:lnTo>
                <a:lnTo>
                  <a:pt x="756222" y="758981"/>
                </a:lnTo>
                <a:lnTo>
                  <a:pt x="0" y="758981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8" id="48"/>
          <p:cNvSpPr/>
          <p:nvPr/>
        </p:nvSpPr>
        <p:spPr>
          <a:xfrm flipH="false" flipV="false" rot="-896114">
            <a:off x="12595022" y="1310958"/>
            <a:ext cx="943862" cy="859773"/>
          </a:xfrm>
          <a:custGeom>
            <a:avLst/>
            <a:gdLst/>
            <a:ahLst/>
            <a:cxnLst/>
            <a:rect r="r" b="b" t="t" l="l"/>
            <a:pathLst>
              <a:path h="859773" w="943862">
                <a:moveTo>
                  <a:pt x="0" y="0"/>
                </a:moveTo>
                <a:lnTo>
                  <a:pt x="943862" y="0"/>
                </a:lnTo>
                <a:lnTo>
                  <a:pt x="943862" y="859773"/>
                </a:lnTo>
                <a:lnTo>
                  <a:pt x="0" y="859773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9" id="49"/>
          <p:cNvSpPr/>
          <p:nvPr/>
        </p:nvSpPr>
        <p:spPr>
          <a:xfrm flipH="false" flipV="false" rot="0">
            <a:off x="8275843" y="5980122"/>
            <a:ext cx="1064706" cy="646567"/>
          </a:xfrm>
          <a:custGeom>
            <a:avLst/>
            <a:gdLst/>
            <a:ahLst/>
            <a:cxnLst/>
            <a:rect r="r" b="b" t="t" l="l"/>
            <a:pathLst>
              <a:path h="646567" w="1064706">
                <a:moveTo>
                  <a:pt x="0" y="0"/>
                </a:moveTo>
                <a:lnTo>
                  <a:pt x="1064706" y="0"/>
                </a:lnTo>
                <a:lnTo>
                  <a:pt x="1064706" y="646567"/>
                </a:lnTo>
                <a:lnTo>
                  <a:pt x="0" y="646567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alphaModFix amt="74000"/>
              <a:extLst>
                <a:ext uri="{96DAC541-7B7A-43D3-8B79-37D633B846F1}">
                  <asvg:svgBlip xmlns:asvg="http://schemas.microsoft.com/office/drawing/2016/SVG/main" r:embed="rId3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0" id="50"/>
          <p:cNvSpPr/>
          <p:nvPr/>
        </p:nvSpPr>
        <p:spPr>
          <a:xfrm flipH="false" flipV="false" rot="1902101">
            <a:off x="16744192" y="141816"/>
            <a:ext cx="575118" cy="470551"/>
          </a:xfrm>
          <a:custGeom>
            <a:avLst/>
            <a:gdLst/>
            <a:ahLst/>
            <a:cxnLst/>
            <a:rect r="r" b="b" t="t" l="l"/>
            <a:pathLst>
              <a:path h="470551" w="575118">
                <a:moveTo>
                  <a:pt x="0" y="0"/>
                </a:moveTo>
                <a:lnTo>
                  <a:pt x="575118" y="0"/>
                </a:lnTo>
                <a:lnTo>
                  <a:pt x="575118" y="470551"/>
                </a:lnTo>
                <a:lnTo>
                  <a:pt x="0" y="470551"/>
                </a:lnTo>
                <a:lnTo>
                  <a:pt x="0" y="0"/>
                </a:lnTo>
                <a:close/>
              </a:path>
            </a:pathLst>
          </a:custGeom>
          <a:blipFill>
            <a:blip r:embed="rId32">
              <a:alphaModFix amt="75000"/>
              <a:extLst>
                <a:ext uri="{96DAC541-7B7A-43D3-8B79-37D633B846F1}">
                  <asvg:svgBlip xmlns:asvg="http://schemas.microsoft.com/office/drawing/2016/SVG/main" r:embed="rId3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1" id="51"/>
          <p:cNvSpPr/>
          <p:nvPr/>
        </p:nvSpPr>
        <p:spPr>
          <a:xfrm flipH="false" flipV="false" rot="1194461">
            <a:off x="15868246" y="8783979"/>
            <a:ext cx="904776" cy="689275"/>
          </a:xfrm>
          <a:custGeom>
            <a:avLst/>
            <a:gdLst/>
            <a:ahLst/>
            <a:cxnLst/>
            <a:rect r="r" b="b" t="t" l="l"/>
            <a:pathLst>
              <a:path h="689275" w="904776">
                <a:moveTo>
                  <a:pt x="0" y="0"/>
                </a:moveTo>
                <a:lnTo>
                  <a:pt x="904776" y="0"/>
                </a:lnTo>
                <a:lnTo>
                  <a:pt x="904776" y="689275"/>
                </a:lnTo>
                <a:lnTo>
                  <a:pt x="0" y="689275"/>
                </a:lnTo>
                <a:lnTo>
                  <a:pt x="0" y="0"/>
                </a:lnTo>
                <a:close/>
              </a:path>
            </a:pathLst>
          </a:custGeom>
          <a:blipFill>
            <a:blip r:embed="rId34">
              <a:alphaModFix amt="83000"/>
              <a:extLst>
                <a:ext uri="{96DAC541-7B7A-43D3-8B79-37D633B846F1}">
                  <asvg:svgBlip xmlns:asvg="http://schemas.microsoft.com/office/drawing/2016/SVG/main" r:embed="rId3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2" id="52"/>
          <p:cNvSpPr/>
          <p:nvPr/>
        </p:nvSpPr>
        <p:spPr>
          <a:xfrm flipH="false" flipV="false" rot="0">
            <a:off x="2954185" y="6626689"/>
            <a:ext cx="749178" cy="716487"/>
          </a:xfrm>
          <a:custGeom>
            <a:avLst/>
            <a:gdLst/>
            <a:ahLst/>
            <a:cxnLst/>
            <a:rect r="r" b="b" t="t" l="l"/>
            <a:pathLst>
              <a:path h="716487" w="749178">
                <a:moveTo>
                  <a:pt x="0" y="0"/>
                </a:moveTo>
                <a:lnTo>
                  <a:pt x="749178" y="0"/>
                </a:lnTo>
                <a:lnTo>
                  <a:pt x="749178" y="716486"/>
                </a:lnTo>
                <a:lnTo>
                  <a:pt x="0" y="716486"/>
                </a:lnTo>
                <a:lnTo>
                  <a:pt x="0" y="0"/>
                </a:lnTo>
                <a:close/>
              </a:path>
            </a:pathLst>
          </a:custGeom>
          <a:blipFill>
            <a:blip r:embed="rId36">
              <a:extLst>
                <a:ext uri="{96DAC541-7B7A-43D3-8B79-37D633B846F1}">
                  <asvg:svgBlip xmlns:asvg="http://schemas.microsoft.com/office/drawing/2016/SVG/main" r:embed="rId3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3" id="53"/>
          <p:cNvSpPr/>
          <p:nvPr/>
        </p:nvSpPr>
        <p:spPr>
          <a:xfrm flipH="false" flipV="false" rot="0">
            <a:off x="3262173" y="4578926"/>
            <a:ext cx="882380" cy="916404"/>
          </a:xfrm>
          <a:custGeom>
            <a:avLst/>
            <a:gdLst/>
            <a:ahLst/>
            <a:cxnLst/>
            <a:rect r="r" b="b" t="t" l="l"/>
            <a:pathLst>
              <a:path h="916404" w="882380">
                <a:moveTo>
                  <a:pt x="0" y="0"/>
                </a:moveTo>
                <a:lnTo>
                  <a:pt x="882380" y="0"/>
                </a:lnTo>
                <a:lnTo>
                  <a:pt x="882380" y="916404"/>
                </a:lnTo>
                <a:lnTo>
                  <a:pt x="0" y="916404"/>
                </a:lnTo>
                <a:lnTo>
                  <a:pt x="0" y="0"/>
                </a:lnTo>
                <a:close/>
              </a:path>
            </a:pathLst>
          </a:custGeom>
          <a:blipFill>
            <a:blip r:embed="rId38">
              <a:extLst>
                <a:ext uri="{96DAC541-7B7A-43D3-8B79-37D633B846F1}">
                  <asvg:svgBlip xmlns:asvg="http://schemas.microsoft.com/office/drawing/2016/SVG/main" r:embed="rId3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4" id="54"/>
          <p:cNvSpPr/>
          <p:nvPr/>
        </p:nvSpPr>
        <p:spPr>
          <a:xfrm flipH="false" flipV="false" rot="8671433">
            <a:off x="15458474" y="2221775"/>
            <a:ext cx="1108314" cy="790200"/>
          </a:xfrm>
          <a:custGeom>
            <a:avLst/>
            <a:gdLst/>
            <a:ahLst/>
            <a:cxnLst/>
            <a:rect r="r" b="b" t="t" l="l"/>
            <a:pathLst>
              <a:path h="790200" w="1108314">
                <a:moveTo>
                  <a:pt x="0" y="0"/>
                </a:moveTo>
                <a:lnTo>
                  <a:pt x="1108314" y="0"/>
                </a:lnTo>
                <a:lnTo>
                  <a:pt x="1108314" y="790201"/>
                </a:lnTo>
                <a:lnTo>
                  <a:pt x="0" y="790201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alphaModFix amt="92000"/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5" id="55"/>
          <p:cNvSpPr/>
          <p:nvPr/>
        </p:nvSpPr>
        <p:spPr>
          <a:xfrm flipH="false" flipV="false" rot="-653422">
            <a:off x="8075466" y="7583089"/>
            <a:ext cx="1154587" cy="833708"/>
          </a:xfrm>
          <a:custGeom>
            <a:avLst/>
            <a:gdLst/>
            <a:ahLst/>
            <a:cxnLst/>
            <a:rect r="r" b="b" t="t" l="l"/>
            <a:pathLst>
              <a:path h="833708" w="1154587">
                <a:moveTo>
                  <a:pt x="0" y="0"/>
                </a:moveTo>
                <a:lnTo>
                  <a:pt x="1154587" y="0"/>
                </a:lnTo>
                <a:lnTo>
                  <a:pt x="1154587" y="833708"/>
                </a:lnTo>
                <a:lnTo>
                  <a:pt x="0" y="833708"/>
                </a:lnTo>
                <a:lnTo>
                  <a:pt x="0" y="0"/>
                </a:lnTo>
                <a:close/>
              </a:path>
            </a:pathLst>
          </a:custGeom>
          <a:blipFill>
            <a:blip r:embed="rId40">
              <a:alphaModFix amt="82000"/>
            </a:blip>
            <a:stretch>
              <a:fillRect l="0" t="0" r="0" b="0"/>
            </a:stretch>
          </a:blipFill>
        </p:spPr>
      </p:sp>
      <p:sp>
        <p:nvSpPr>
          <p:cNvPr name="Freeform 56" id="56"/>
          <p:cNvSpPr/>
          <p:nvPr/>
        </p:nvSpPr>
        <p:spPr>
          <a:xfrm flipH="false" flipV="false" rot="0">
            <a:off x="3413064" y="9552241"/>
            <a:ext cx="980520" cy="930603"/>
          </a:xfrm>
          <a:custGeom>
            <a:avLst/>
            <a:gdLst/>
            <a:ahLst/>
            <a:cxnLst/>
            <a:rect r="r" b="b" t="t" l="l"/>
            <a:pathLst>
              <a:path h="930603" w="980520">
                <a:moveTo>
                  <a:pt x="0" y="0"/>
                </a:moveTo>
                <a:lnTo>
                  <a:pt x="980520" y="0"/>
                </a:lnTo>
                <a:lnTo>
                  <a:pt x="980520" y="930602"/>
                </a:lnTo>
                <a:lnTo>
                  <a:pt x="0" y="930602"/>
                </a:lnTo>
                <a:lnTo>
                  <a:pt x="0" y="0"/>
                </a:lnTo>
                <a:close/>
              </a:path>
            </a:pathLst>
          </a:custGeom>
          <a:blipFill>
            <a:blip r:embed="rId41">
              <a:extLst>
                <a:ext uri="{96DAC541-7B7A-43D3-8B79-37D633B846F1}">
                  <asvg:svgBlip xmlns:asvg="http://schemas.microsoft.com/office/drawing/2016/SVG/main" r:embed="rId4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7" id="57"/>
          <p:cNvSpPr/>
          <p:nvPr/>
        </p:nvSpPr>
        <p:spPr>
          <a:xfrm flipH="false" flipV="false" rot="0">
            <a:off x="9676964" y="4434829"/>
            <a:ext cx="993800" cy="869123"/>
          </a:xfrm>
          <a:custGeom>
            <a:avLst/>
            <a:gdLst/>
            <a:ahLst/>
            <a:cxnLst/>
            <a:rect r="r" b="b" t="t" l="l"/>
            <a:pathLst>
              <a:path h="869123" w="993800">
                <a:moveTo>
                  <a:pt x="0" y="0"/>
                </a:moveTo>
                <a:lnTo>
                  <a:pt x="993799" y="0"/>
                </a:lnTo>
                <a:lnTo>
                  <a:pt x="993799" y="869123"/>
                </a:lnTo>
                <a:lnTo>
                  <a:pt x="0" y="869123"/>
                </a:lnTo>
                <a:lnTo>
                  <a:pt x="0" y="0"/>
                </a:lnTo>
                <a:close/>
              </a:path>
            </a:pathLst>
          </a:custGeom>
          <a:blipFill>
            <a:blip r:embed="rId43">
              <a:extLst>
                <a:ext uri="{96DAC541-7B7A-43D3-8B79-37D633B846F1}">
                  <asvg:svgBlip xmlns:asvg="http://schemas.microsoft.com/office/drawing/2016/SVG/main" r:embed="rId4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8" id="58"/>
          <p:cNvSpPr/>
          <p:nvPr/>
        </p:nvSpPr>
        <p:spPr>
          <a:xfrm flipH="false" flipV="false" rot="0">
            <a:off x="9611446" y="8334980"/>
            <a:ext cx="1672061" cy="2094837"/>
          </a:xfrm>
          <a:custGeom>
            <a:avLst/>
            <a:gdLst/>
            <a:ahLst/>
            <a:cxnLst/>
            <a:rect r="r" b="b" t="t" l="l"/>
            <a:pathLst>
              <a:path h="2094837" w="1672061">
                <a:moveTo>
                  <a:pt x="0" y="0"/>
                </a:moveTo>
                <a:lnTo>
                  <a:pt x="1672061" y="0"/>
                </a:lnTo>
                <a:lnTo>
                  <a:pt x="1672061" y="2094837"/>
                </a:lnTo>
                <a:lnTo>
                  <a:pt x="0" y="2094837"/>
                </a:lnTo>
                <a:lnTo>
                  <a:pt x="0" y="0"/>
                </a:lnTo>
                <a:close/>
              </a:path>
            </a:pathLst>
          </a:custGeom>
          <a:blipFill>
            <a:blip r:embed="rId45">
              <a:alphaModFix amt="72000"/>
              <a:extLst>
                <a:ext uri="{96DAC541-7B7A-43D3-8B79-37D633B846F1}">
                  <asvg:svgBlip xmlns:asvg="http://schemas.microsoft.com/office/drawing/2016/SVG/main" r:embed="rId4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9" id="59"/>
          <p:cNvSpPr txBox="true"/>
          <p:nvPr/>
        </p:nvSpPr>
        <p:spPr>
          <a:xfrm rot="0">
            <a:off x="0" y="604471"/>
            <a:ext cx="1908115" cy="3187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330"/>
              </a:lnSpc>
              <a:spcBef>
                <a:spcPct val="0"/>
              </a:spcBef>
            </a:pPr>
            <a:r>
              <a:rPr lang="en-US" b="true" sz="950" spc="237" strike="noStrike" u="non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Lecturer: Charles Nwaogwugwu</a:t>
            </a:r>
          </a:p>
        </p:txBody>
      </p:sp>
      <p:sp>
        <p:nvSpPr>
          <p:cNvPr name="TextBox 60" id="60"/>
          <p:cNvSpPr txBox="true"/>
          <p:nvPr/>
        </p:nvSpPr>
        <p:spPr>
          <a:xfrm rot="0">
            <a:off x="6782974" y="1240141"/>
            <a:ext cx="3269023" cy="190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598"/>
              </a:lnSpc>
              <a:spcBef>
                <a:spcPct val="0"/>
              </a:spcBef>
            </a:pPr>
            <a:r>
              <a:rPr lang="en-US" b="true" sz="1141" spc="285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By </a:t>
            </a:r>
            <a:r>
              <a:rPr lang="en-US" b="true" sz="1141" spc="285" strike="noStrike" u="none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Nevyana Nikolova</a:t>
            </a:r>
          </a:p>
        </p:txBody>
      </p:sp>
      <p:sp>
        <p:nvSpPr>
          <p:cNvPr name="TextBox 61" id="61"/>
          <p:cNvSpPr txBox="true"/>
          <p:nvPr/>
        </p:nvSpPr>
        <p:spPr>
          <a:xfrm rot="0">
            <a:off x="13725526" y="473674"/>
            <a:ext cx="3181897" cy="9896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75"/>
              </a:lnSpc>
              <a:spcBef>
                <a:spcPct val="0"/>
              </a:spcBef>
            </a:pPr>
            <a:r>
              <a:rPr lang="en-US" b="true" sz="1910" i="true" spc="477">
                <a:solidFill>
                  <a:srgbClr val="000000"/>
                </a:solidFill>
                <a:latin typeface="Arial Nova Bold Italics"/>
                <a:ea typeface="Arial Nova Bold Italics"/>
                <a:cs typeface="Arial Nova Bold Italics"/>
                <a:sym typeface="Arial Nova Bold Italics"/>
              </a:rPr>
              <a:t>SELF-MANAGEMENT AND DISCIPLINE ISSUE </a:t>
            </a:r>
          </a:p>
        </p:txBody>
      </p:sp>
      <p:sp>
        <p:nvSpPr>
          <p:cNvPr name="Freeform 62" id="62"/>
          <p:cNvSpPr/>
          <p:nvPr/>
        </p:nvSpPr>
        <p:spPr>
          <a:xfrm flipH="false" flipV="false" rot="4003474">
            <a:off x="3156267" y="394554"/>
            <a:ext cx="943862" cy="859773"/>
          </a:xfrm>
          <a:custGeom>
            <a:avLst/>
            <a:gdLst/>
            <a:ahLst/>
            <a:cxnLst/>
            <a:rect r="r" b="b" t="t" l="l"/>
            <a:pathLst>
              <a:path h="859773" w="943862">
                <a:moveTo>
                  <a:pt x="0" y="0"/>
                </a:moveTo>
                <a:lnTo>
                  <a:pt x="943863" y="0"/>
                </a:lnTo>
                <a:lnTo>
                  <a:pt x="943863" y="859773"/>
                </a:lnTo>
                <a:lnTo>
                  <a:pt x="0" y="859773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3" id="63"/>
          <p:cNvSpPr/>
          <p:nvPr/>
        </p:nvSpPr>
        <p:spPr>
          <a:xfrm flipH="false" flipV="false" rot="-1592995">
            <a:off x="6610134" y="1777568"/>
            <a:ext cx="883909" cy="805161"/>
          </a:xfrm>
          <a:custGeom>
            <a:avLst/>
            <a:gdLst/>
            <a:ahLst/>
            <a:cxnLst/>
            <a:rect r="r" b="b" t="t" l="l"/>
            <a:pathLst>
              <a:path h="805161" w="883909">
                <a:moveTo>
                  <a:pt x="0" y="0"/>
                </a:moveTo>
                <a:lnTo>
                  <a:pt x="883910" y="0"/>
                </a:lnTo>
                <a:lnTo>
                  <a:pt x="883910" y="805161"/>
                </a:lnTo>
                <a:lnTo>
                  <a:pt x="0" y="805161"/>
                </a:lnTo>
                <a:lnTo>
                  <a:pt x="0" y="0"/>
                </a:lnTo>
                <a:close/>
              </a:path>
            </a:pathLst>
          </a:custGeom>
          <a:blipFill>
            <a:blip r:embed="rId28">
              <a:extLst>
                <a:ext uri="{96DAC541-7B7A-43D3-8B79-37D633B846F1}">
                  <asvg:svgBlip xmlns:asvg="http://schemas.microsoft.com/office/drawing/2016/SVG/main" r:embed="rId2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DAGhpExFnHo</dc:identifier>
  <dcterms:modified xsi:type="dcterms:W3CDTF">2011-08-01T06:04:30Z</dcterms:modified>
  <cp:revision>1</cp:revision>
  <dc:title>Unlocking the Power of Emotional Intelligence</dc:title>
</cp:coreProperties>
</file>