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14"/>
  </p:notesMasterIdLst>
  <p:sldIdLst>
    <p:sldId id="256" r:id="rId5"/>
    <p:sldId id="257" r:id="rId6"/>
    <p:sldId id="258" r:id="rId7"/>
    <p:sldId id="259" r:id="rId8"/>
    <p:sldId id="260" r:id="rId9"/>
    <p:sldId id="261" r:id="rId10"/>
    <p:sldId id="262" r:id="rId11"/>
    <p:sldId id="263" r:id="rId12"/>
    <p:sldId id="264"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Welcome" id="{E75E278A-FF0E-49A4-B170-79828D63BBAD}">
          <p14:sldIdLst>
            <p14:sldId id="256"/>
            <p14:sldId id="257"/>
            <p14:sldId id="258"/>
            <p14:sldId id="259"/>
            <p14:sldId id="260"/>
            <p14:sldId id="261"/>
            <p14:sldId id="262"/>
            <p14:sldId id="263"/>
            <p14:sldId id="264"/>
          </p14:sldIdLst>
        </p14:section>
      </p14:sectionLst>
    </p:ex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Author" initials="A" lastIdx="0"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2B4A6"/>
    <a:srgbClr val="734F29"/>
    <a:srgbClr val="D24726"/>
    <a:srgbClr val="DD462F"/>
    <a:srgbClr val="AEB785"/>
    <a:srgbClr val="EFD5A2"/>
    <a:srgbClr val="3B3026"/>
    <a:srgbClr val="ECE1CA"/>
    <a:srgbClr val="795531"/>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87" autoAdjust="0"/>
    <p:restoredTop sz="91521" autoAdjust="0"/>
  </p:normalViewPr>
  <p:slideViewPr>
    <p:cSldViewPr snapToGrid="0">
      <p:cViewPr>
        <p:scale>
          <a:sx n="75" d="100"/>
          <a:sy n="75" d="100"/>
        </p:scale>
        <p:origin x="1896" y="744"/>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20"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commentAuthors" Target="commentAuthors.xml"/><Relationship Id="rId10" Type="http://schemas.openxmlformats.org/officeDocument/2006/relationships/slide" Target="slides/slide6.xml"/><Relationship Id="rId19"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Ismail Ali (2506872)" userId="1d761311-59f7-4fc1-bd47-8af77efde5e9" providerId="ADAL" clId="{5A668D4B-F32D-43CF-921C-965201768D9C}"/>
    <pc:docChg chg="undo custSel addSld delSld modSld modSection">
      <pc:chgData name="Ismail Ali (2506872)" userId="1d761311-59f7-4fc1-bd47-8af77efde5e9" providerId="ADAL" clId="{5A668D4B-F32D-43CF-921C-965201768D9C}" dt="2026-06-14T22:49:43.532" v="129" actId="1076"/>
      <pc:docMkLst>
        <pc:docMk/>
      </pc:docMkLst>
      <pc:sldChg chg="addSp delSp modSp add del mod">
        <pc:chgData name="Ismail Ali (2506872)" userId="1d761311-59f7-4fc1-bd47-8af77efde5e9" providerId="ADAL" clId="{5A668D4B-F32D-43CF-921C-965201768D9C}" dt="2026-06-14T22:49:43.532" v="129" actId="1076"/>
        <pc:sldMkLst>
          <pc:docMk/>
          <pc:sldMk cId="2471807738" sldId="256"/>
        </pc:sldMkLst>
        <pc:spChg chg="mod">
          <ac:chgData name="Ismail Ali (2506872)" userId="1d761311-59f7-4fc1-bd47-8af77efde5e9" providerId="ADAL" clId="{5A668D4B-F32D-43CF-921C-965201768D9C}" dt="2026-06-14T22:48:59.136" v="105" actId="1076"/>
          <ac:spMkLst>
            <pc:docMk/>
            <pc:sldMk cId="2471807738" sldId="256"/>
            <ac:spMk id="3" creationId="{00000000-0000-0000-0000-000000000000}"/>
          </ac:spMkLst>
        </pc:spChg>
        <pc:spChg chg="add mod">
          <ac:chgData name="Ismail Ali (2506872)" userId="1d761311-59f7-4fc1-bd47-8af77efde5e9" providerId="ADAL" clId="{5A668D4B-F32D-43CF-921C-965201768D9C}" dt="2026-06-14T22:42:25.714" v="29" actId="20577"/>
          <ac:spMkLst>
            <pc:docMk/>
            <pc:sldMk cId="2471807738" sldId="256"/>
            <ac:spMk id="4" creationId="{694349BF-303F-E6C6-64A3-2206EA23BF87}"/>
          </ac:spMkLst>
        </pc:spChg>
        <pc:spChg chg="add del mod">
          <ac:chgData name="Ismail Ali (2506872)" userId="1d761311-59f7-4fc1-bd47-8af77efde5e9" providerId="ADAL" clId="{5A668D4B-F32D-43CF-921C-965201768D9C}" dt="2026-06-14T22:48:42.543" v="102" actId="21"/>
          <ac:spMkLst>
            <pc:docMk/>
            <pc:sldMk cId="2471807738" sldId="256"/>
            <ac:spMk id="5" creationId="{2A016630-B5DD-E317-C802-861CE812518B}"/>
          </ac:spMkLst>
        </pc:spChg>
        <pc:spChg chg="add mod">
          <ac:chgData name="Ismail Ali (2506872)" userId="1d761311-59f7-4fc1-bd47-8af77efde5e9" providerId="ADAL" clId="{5A668D4B-F32D-43CF-921C-965201768D9C}" dt="2026-06-14T22:49:43.532" v="129" actId="1076"/>
          <ac:spMkLst>
            <pc:docMk/>
            <pc:sldMk cId="2471807738" sldId="256"/>
            <ac:spMk id="6" creationId="{B4B2DA91-DAFF-638C-41CD-4EDAB2D2CF02}"/>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C13577B-6902-467D-A26C-08A0DD5E4E03}" type="datetimeFigureOut">
              <a:rPr lang="en-US" smtClean="0"/>
              <a:t>6/14/26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F61EA0F-A667-4B49-8422-0062BC55E249}" type="slidenum">
              <a:rPr lang="en-US" smtClean="0"/>
              <a:t>‹#›</a:t>
            </a:fld>
            <a:endParaRPr lang="en-US"/>
          </a:p>
        </p:txBody>
      </p:sp>
    </p:spTree>
    <p:extLst>
      <p:ext uri="{BB962C8B-B14F-4D97-AF65-F5344CB8AC3E}">
        <p14:creationId xmlns:p14="http://schemas.microsoft.com/office/powerpoint/2010/main" val="33819102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F61EA0F-A667-4B49-8422-0062BC55E249}" type="slidenum">
              <a:rPr lang="en-US" smtClean="0"/>
              <a:t>1</a:t>
            </a:fld>
            <a:endParaRPr lang="en-US"/>
          </a:p>
        </p:txBody>
      </p:sp>
    </p:spTree>
    <p:extLst>
      <p:ext uri="{BB962C8B-B14F-4D97-AF65-F5344CB8AC3E}">
        <p14:creationId xmlns:p14="http://schemas.microsoft.com/office/powerpoint/2010/main" val="101176981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This presentation focuses on Bowlby’s Attachment Theory and how it can help us understand Isaac’s development. Bowlby argued that strong emotional attachments formed during early childhood are essential for healthy emotional and social development. Children who experience stable and responsive caregiving usually develop secure attachment, while inconsistent or disrupted caregiving may contribute to insecurity and emotional difficulties. Isaac’s </a:t>
            </a:r>
            <a:r>
              <a:rPr lang="en-US" sz="1200" kern="1200" dirty="0" err="1">
                <a:solidFill>
                  <a:schemeClr val="tx1"/>
                </a:solidFill>
                <a:effectLst/>
                <a:latin typeface="+mn-lt"/>
                <a:ea typeface="+mn-ea"/>
                <a:cs typeface="+mn-cs"/>
              </a:rPr>
              <a:t>behaviour</a:t>
            </a:r>
            <a:r>
              <a:rPr lang="en-US" sz="1200" kern="1200" dirty="0">
                <a:solidFill>
                  <a:schemeClr val="tx1"/>
                </a:solidFill>
                <a:effectLst/>
                <a:latin typeface="+mn-lt"/>
                <a:ea typeface="+mn-ea"/>
                <a:cs typeface="+mn-cs"/>
              </a:rPr>
              <a:t>, including clinginess, separation distress, withdrawal during play, and delayed social interaction, suggests attachment related challenges. By applying Bowlby’s theory, early years practitioners can better understand how Isaac’s experiences may influence his development and create effective support strategies to improve his emotional wellbeing and learning outcomes.</a:t>
            </a:r>
          </a:p>
          <a:p>
            <a:endParaRPr lang="en-US" dirty="0"/>
          </a:p>
        </p:txBody>
      </p:sp>
      <p:sp>
        <p:nvSpPr>
          <p:cNvPr id="4" name="Slide Number Placeholder 3"/>
          <p:cNvSpPr>
            <a:spLocks noGrp="1"/>
          </p:cNvSpPr>
          <p:nvPr>
            <p:ph type="sldNum" sz="quarter" idx="10"/>
          </p:nvPr>
        </p:nvSpPr>
        <p:spPr/>
        <p:txBody>
          <a:bodyPr/>
          <a:lstStyle/>
          <a:p>
            <a:fld id="{DF61EA0F-A667-4B49-8422-0062BC55E249}" type="slidenum">
              <a:rPr lang="en-US" smtClean="0"/>
              <a:t>2</a:t>
            </a:fld>
            <a:endParaRPr lang="en-US"/>
          </a:p>
        </p:txBody>
      </p:sp>
    </p:spTree>
    <p:extLst>
      <p:ext uri="{BB962C8B-B14F-4D97-AF65-F5344CB8AC3E}">
        <p14:creationId xmlns:p14="http://schemas.microsoft.com/office/powerpoint/2010/main" val="244650389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Bowlby believed that attachment relationships are biologically important because children rely on caregivers for safety, comfort, and emotional security. Secure attachment develops when caregivers consistently respond to a child’s emotional and physical needs. Children with secure attachment usually feel confident exploring their environment and interacting with others. However, inconsistent caregiving or emotional unavailability can result in insecure attachment styles. These children may become anxious, withdrawn, overly dependent, or emotionally distressed. Attachment relationships also influence language development, emotional regulation, and social confidence. In Isaac’s case, his separation anxiety and withdrawal from group activities may indicate insecure attachment patterns caused by disrupted caregiving experiences and family stress.</a:t>
            </a:r>
          </a:p>
          <a:p>
            <a:endParaRPr lang="en-US" dirty="0"/>
          </a:p>
        </p:txBody>
      </p:sp>
      <p:sp>
        <p:nvSpPr>
          <p:cNvPr id="4" name="Slide Number Placeholder 3"/>
          <p:cNvSpPr>
            <a:spLocks noGrp="1"/>
          </p:cNvSpPr>
          <p:nvPr>
            <p:ph type="sldNum" sz="quarter" idx="10"/>
          </p:nvPr>
        </p:nvSpPr>
        <p:spPr/>
        <p:txBody>
          <a:bodyPr/>
          <a:lstStyle/>
          <a:p>
            <a:fld id="{DF61EA0F-A667-4B49-8422-0062BC55E249}" type="slidenum">
              <a:rPr lang="en-US" smtClean="0"/>
              <a:t>3</a:t>
            </a:fld>
            <a:endParaRPr lang="en-US"/>
          </a:p>
        </p:txBody>
      </p:sp>
    </p:spTree>
    <p:extLst>
      <p:ext uri="{BB962C8B-B14F-4D97-AF65-F5344CB8AC3E}">
        <p14:creationId xmlns:p14="http://schemas.microsoft.com/office/powerpoint/2010/main" val="364446722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Bowlby’s theory helps explain how Isaac’s early experiences may have affected his development. Moving homes and experiencing disrupted childcare can create feelings of insecurity and instability for young children. In addition, parental mental health difficulties such as post natal depression may affect emotional communication and responsiveness between parent and child. Isaac’s clingy </a:t>
            </a:r>
            <a:r>
              <a:rPr lang="en-US" sz="1200" kern="1200" dirty="0" err="1">
                <a:solidFill>
                  <a:schemeClr val="tx1"/>
                </a:solidFill>
                <a:effectLst/>
                <a:latin typeface="+mn-lt"/>
                <a:ea typeface="+mn-ea"/>
                <a:cs typeface="+mn-cs"/>
              </a:rPr>
              <a:t>behaviour</a:t>
            </a:r>
            <a:r>
              <a:rPr lang="en-US" sz="1200" kern="1200" dirty="0">
                <a:solidFill>
                  <a:schemeClr val="tx1"/>
                </a:solidFill>
                <a:effectLst/>
                <a:latin typeface="+mn-lt"/>
                <a:ea typeface="+mn-ea"/>
                <a:cs typeface="+mn-cs"/>
              </a:rPr>
              <a:t> and distress during separation suggest he may struggle with emotional security and independence. His quiet </a:t>
            </a:r>
            <a:r>
              <a:rPr lang="en-US" sz="1200" kern="1200" dirty="0" err="1">
                <a:solidFill>
                  <a:schemeClr val="tx1"/>
                </a:solidFill>
                <a:effectLst/>
                <a:latin typeface="+mn-lt"/>
                <a:ea typeface="+mn-ea"/>
                <a:cs typeface="+mn-cs"/>
              </a:rPr>
              <a:t>behaviour</a:t>
            </a:r>
            <a:r>
              <a:rPr lang="en-US" sz="1200" kern="1200" dirty="0">
                <a:solidFill>
                  <a:schemeClr val="tx1"/>
                </a:solidFill>
                <a:effectLst/>
                <a:latin typeface="+mn-lt"/>
                <a:ea typeface="+mn-ea"/>
                <a:cs typeface="+mn-cs"/>
              </a:rPr>
              <a:t> during free play and difficulty joining groups may also reflect low confidence and anxiety in social situations. Furthermore, inconsistent social experiences may have contributed to delayed language development and reduced opportunities for communication and peer interaction.</a:t>
            </a:r>
          </a:p>
          <a:p>
            <a:endParaRPr lang="en-US" dirty="0"/>
          </a:p>
        </p:txBody>
      </p:sp>
      <p:sp>
        <p:nvSpPr>
          <p:cNvPr id="4" name="Slide Number Placeholder 3"/>
          <p:cNvSpPr>
            <a:spLocks noGrp="1"/>
          </p:cNvSpPr>
          <p:nvPr>
            <p:ph type="sldNum" sz="quarter" idx="10"/>
          </p:nvPr>
        </p:nvSpPr>
        <p:spPr/>
        <p:txBody>
          <a:bodyPr/>
          <a:lstStyle/>
          <a:p>
            <a:fld id="{DF61EA0F-A667-4B49-8422-0062BC55E249}" type="slidenum">
              <a:rPr lang="en-US" smtClean="0"/>
              <a:t>4</a:t>
            </a:fld>
            <a:endParaRPr lang="en-US"/>
          </a:p>
        </p:txBody>
      </p:sp>
    </p:spTree>
    <p:extLst>
      <p:ext uri="{BB962C8B-B14F-4D97-AF65-F5344CB8AC3E}">
        <p14:creationId xmlns:p14="http://schemas.microsoft.com/office/powerpoint/2010/main" val="94980417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The nature versus nurture debate is important when understanding child development. Nature refers to biological influences such as genetics, temperament, and brain development. Some children may naturally be more emotionally sensitive or anxious than others. However, nurture refers to environmental influences including parenting, social relationships, routines, and emotional support. Bowlby believed that caregiving experiences significantly shape emotional development during childhood. In Isaac’s case, both biological and environmental factors may contribute to his difficulties. For example, he may naturally have a sensitive temperament, but environmental stressors such as disrupted childcare, limited support networks, and maternal mental health challenges are also likely affecting his emotional wellbeing and development.</a:t>
            </a:r>
          </a:p>
          <a:p>
            <a:endParaRPr lang="en-US" dirty="0"/>
          </a:p>
        </p:txBody>
      </p:sp>
      <p:sp>
        <p:nvSpPr>
          <p:cNvPr id="4" name="Slide Number Placeholder 3"/>
          <p:cNvSpPr>
            <a:spLocks noGrp="1"/>
          </p:cNvSpPr>
          <p:nvPr>
            <p:ph type="sldNum" sz="quarter" idx="10"/>
          </p:nvPr>
        </p:nvSpPr>
        <p:spPr/>
        <p:txBody>
          <a:bodyPr/>
          <a:lstStyle/>
          <a:p>
            <a:fld id="{DF61EA0F-A667-4B49-8422-0062BC55E249}" type="slidenum">
              <a:rPr lang="en-US" smtClean="0"/>
              <a:t>5</a:t>
            </a:fld>
            <a:endParaRPr lang="en-US"/>
          </a:p>
        </p:txBody>
      </p:sp>
    </p:spTree>
    <p:extLst>
      <p:ext uri="{BB962C8B-B14F-4D97-AF65-F5344CB8AC3E}">
        <p14:creationId xmlns:p14="http://schemas.microsoft.com/office/powerpoint/2010/main" val="137794193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A theory informed support plan should focus on helping Isaac feel emotionally secure and supported. Consistent routines and positive relationships with a trusted key worker can help reduce anxiety and increase confidence. Attachment based approaches encourage staff to respond sensitively to Isaac’s emotions and provide reassurance during separation times. Play based learning activities can also improve communication, emotional expression, and social interaction. Language rich environments involving storytelling, songs, and group activities may support his speech and communication development. Additionally, multi agency collaboration is important because Isaac and his mother may benefit from wider professional support including speech therapy, emotional wellbeing services, and parenting support </a:t>
            </a:r>
            <a:r>
              <a:rPr lang="en-US" sz="1200" kern="1200" dirty="0" err="1">
                <a:solidFill>
                  <a:schemeClr val="tx1"/>
                </a:solidFill>
                <a:effectLst/>
                <a:latin typeface="+mn-lt"/>
                <a:ea typeface="+mn-ea"/>
                <a:cs typeface="+mn-cs"/>
              </a:rPr>
              <a:t>programmes</a:t>
            </a:r>
            <a:r>
              <a:rPr lang="en-US" sz="1200" kern="1200" dirty="0">
                <a:solidFill>
                  <a:schemeClr val="tx1"/>
                </a:solidFill>
                <a:effectLst/>
                <a:latin typeface="+mn-lt"/>
                <a:ea typeface="+mn-ea"/>
                <a:cs typeface="+mn-cs"/>
              </a:rPr>
              <a:t>.</a:t>
            </a:r>
          </a:p>
          <a:p>
            <a:endParaRPr lang="en-US" dirty="0"/>
          </a:p>
        </p:txBody>
      </p:sp>
      <p:sp>
        <p:nvSpPr>
          <p:cNvPr id="4" name="Slide Number Placeholder 3"/>
          <p:cNvSpPr>
            <a:spLocks noGrp="1"/>
          </p:cNvSpPr>
          <p:nvPr>
            <p:ph type="sldNum" sz="quarter" idx="10"/>
          </p:nvPr>
        </p:nvSpPr>
        <p:spPr/>
        <p:txBody>
          <a:bodyPr/>
          <a:lstStyle/>
          <a:p>
            <a:fld id="{DF61EA0F-A667-4B49-8422-0062BC55E249}" type="slidenum">
              <a:rPr lang="en-US" smtClean="0"/>
              <a:t>6</a:t>
            </a:fld>
            <a:endParaRPr lang="en-US"/>
          </a:p>
        </p:txBody>
      </p:sp>
    </p:spTree>
    <p:extLst>
      <p:ext uri="{BB962C8B-B14F-4D97-AF65-F5344CB8AC3E}">
        <p14:creationId xmlns:p14="http://schemas.microsoft.com/office/powerpoint/2010/main" val="41562078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Bowlby’s Attachment Theory remains one of the most important theories in child development because it </a:t>
            </a:r>
            <a:r>
              <a:rPr lang="en-US" sz="1200" kern="1200" dirty="0" err="1">
                <a:solidFill>
                  <a:schemeClr val="tx1"/>
                </a:solidFill>
                <a:effectLst/>
                <a:latin typeface="+mn-lt"/>
                <a:ea typeface="+mn-ea"/>
                <a:cs typeface="+mn-cs"/>
              </a:rPr>
              <a:t>emphasises</a:t>
            </a:r>
            <a:r>
              <a:rPr lang="en-US" sz="1200" kern="1200" dirty="0">
                <a:solidFill>
                  <a:schemeClr val="tx1"/>
                </a:solidFill>
                <a:effectLst/>
                <a:latin typeface="+mn-lt"/>
                <a:ea typeface="+mn-ea"/>
                <a:cs typeface="+mn-cs"/>
              </a:rPr>
              <a:t> the importance of emotional security and stable caregiving relationships. The theory is highly useful in early years settings because it helps practitioners understand children’s emotional </a:t>
            </a:r>
            <a:r>
              <a:rPr lang="en-US" sz="1200" kern="1200" dirty="0" err="1">
                <a:solidFill>
                  <a:schemeClr val="tx1"/>
                </a:solidFill>
                <a:effectLst/>
                <a:latin typeface="+mn-lt"/>
                <a:ea typeface="+mn-ea"/>
                <a:cs typeface="+mn-cs"/>
              </a:rPr>
              <a:t>behaviours</a:t>
            </a:r>
            <a:r>
              <a:rPr lang="en-US" sz="1200" kern="1200" dirty="0">
                <a:solidFill>
                  <a:schemeClr val="tx1"/>
                </a:solidFill>
                <a:effectLst/>
                <a:latin typeface="+mn-lt"/>
                <a:ea typeface="+mn-ea"/>
                <a:cs typeface="+mn-cs"/>
              </a:rPr>
              <a:t> and support attachment needs effectively. However, some researchers </a:t>
            </a:r>
            <a:r>
              <a:rPr lang="en-US" sz="1200" kern="1200" dirty="0" err="1">
                <a:solidFill>
                  <a:schemeClr val="tx1"/>
                </a:solidFill>
                <a:effectLst/>
                <a:latin typeface="+mn-lt"/>
                <a:ea typeface="+mn-ea"/>
                <a:cs typeface="+mn-cs"/>
              </a:rPr>
              <a:t>criticise</a:t>
            </a:r>
            <a:r>
              <a:rPr lang="en-US" sz="1200" kern="1200" dirty="0">
                <a:solidFill>
                  <a:schemeClr val="tx1"/>
                </a:solidFill>
                <a:effectLst/>
                <a:latin typeface="+mn-lt"/>
                <a:ea typeface="+mn-ea"/>
                <a:cs typeface="+mn-cs"/>
              </a:rPr>
              <a:t> Bowlby for focusing too heavily on the mother-child relationship and underestimating the role of fathers, extended family members, and cultural differences. In multicultural cities such as London, children may develop secure attachments with several caregivers across different family structures. Therefore, practitioners should apply the theory flexibly while </a:t>
            </a:r>
            <a:r>
              <a:rPr lang="en-US" sz="1200" kern="1200" dirty="0" err="1">
                <a:solidFill>
                  <a:schemeClr val="tx1"/>
                </a:solidFill>
                <a:effectLst/>
                <a:latin typeface="+mn-lt"/>
                <a:ea typeface="+mn-ea"/>
                <a:cs typeface="+mn-cs"/>
              </a:rPr>
              <a:t>recognising</a:t>
            </a:r>
            <a:r>
              <a:rPr lang="en-US" sz="1200" kern="1200" dirty="0">
                <a:solidFill>
                  <a:schemeClr val="tx1"/>
                </a:solidFill>
                <a:effectLst/>
                <a:latin typeface="+mn-lt"/>
                <a:ea typeface="+mn-ea"/>
                <a:cs typeface="+mn-cs"/>
              </a:rPr>
              <a:t> diverse parenting and caregiving practices.</a:t>
            </a:r>
          </a:p>
          <a:p>
            <a:endParaRPr lang="en-US" dirty="0"/>
          </a:p>
        </p:txBody>
      </p:sp>
      <p:sp>
        <p:nvSpPr>
          <p:cNvPr id="4" name="Slide Number Placeholder 3"/>
          <p:cNvSpPr>
            <a:spLocks noGrp="1"/>
          </p:cNvSpPr>
          <p:nvPr>
            <p:ph type="sldNum" sz="quarter" idx="10"/>
          </p:nvPr>
        </p:nvSpPr>
        <p:spPr/>
        <p:txBody>
          <a:bodyPr/>
          <a:lstStyle/>
          <a:p>
            <a:fld id="{DF61EA0F-A667-4B49-8422-0062BC55E249}" type="slidenum">
              <a:rPr lang="en-US" smtClean="0"/>
              <a:t>7</a:t>
            </a:fld>
            <a:endParaRPr lang="en-US"/>
          </a:p>
        </p:txBody>
      </p:sp>
    </p:spTree>
    <p:extLst>
      <p:ext uri="{BB962C8B-B14F-4D97-AF65-F5344CB8AC3E}">
        <p14:creationId xmlns:p14="http://schemas.microsoft.com/office/powerpoint/2010/main" val="180166248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In conclusion, Bowlby’s Attachment Theory provides a useful framework for understanding Isaac’s emotional and developmental needs. His experiences of disrupted childcare, maternal mental health difficulties, and limited social interaction may contribute to insecure attachment </a:t>
            </a:r>
            <a:r>
              <a:rPr lang="en-US" sz="1200" kern="1200" dirty="0" err="1">
                <a:solidFill>
                  <a:schemeClr val="tx1"/>
                </a:solidFill>
                <a:effectLst/>
                <a:latin typeface="+mn-lt"/>
                <a:ea typeface="+mn-ea"/>
                <a:cs typeface="+mn-cs"/>
              </a:rPr>
              <a:t>behaviours</a:t>
            </a:r>
            <a:r>
              <a:rPr lang="en-US" sz="1200" kern="1200" dirty="0">
                <a:solidFill>
                  <a:schemeClr val="tx1"/>
                </a:solidFill>
                <a:effectLst/>
                <a:latin typeface="+mn-lt"/>
                <a:ea typeface="+mn-ea"/>
                <a:cs typeface="+mn-cs"/>
              </a:rPr>
              <a:t> such as clinginess, anxiety, and withdrawal. The theory highlights the importance of secure emotional relationships during early childhood and explains how these relationships influence emotional wellbeing, language development, and social confidence. Early years professionals can support Isaac by creating stable routines, positive relationships, and supportive learning environments. Attachment based interventions combined with multi agency support can improve his confidence, communication skills, and overall developmental progress in the early years setting.</a:t>
            </a:r>
          </a:p>
          <a:p>
            <a:endParaRPr lang="en-US" dirty="0"/>
          </a:p>
        </p:txBody>
      </p:sp>
      <p:sp>
        <p:nvSpPr>
          <p:cNvPr id="4" name="Slide Number Placeholder 3"/>
          <p:cNvSpPr>
            <a:spLocks noGrp="1"/>
          </p:cNvSpPr>
          <p:nvPr>
            <p:ph type="sldNum" sz="quarter" idx="10"/>
          </p:nvPr>
        </p:nvSpPr>
        <p:spPr/>
        <p:txBody>
          <a:bodyPr/>
          <a:lstStyle/>
          <a:p>
            <a:fld id="{DF61EA0F-A667-4B49-8422-0062BC55E249}" type="slidenum">
              <a:rPr lang="en-US" smtClean="0"/>
              <a:t>8</a:t>
            </a:fld>
            <a:endParaRPr lang="en-US"/>
          </a:p>
        </p:txBody>
      </p:sp>
    </p:spTree>
    <p:extLst>
      <p:ext uri="{BB962C8B-B14F-4D97-AF65-F5344CB8AC3E}">
        <p14:creationId xmlns:p14="http://schemas.microsoft.com/office/powerpoint/2010/main" val="423709575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0" y="0"/>
            <a:ext cx="12192000" cy="4866468"/>
          </a:xfrm>
          <a:prstGeom prst="rect">
            <a:avLst/>
          </a:prstGeom>
          <a:solidFill>
            <a:srgbClr val="D247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itle 1"/>
          <p:cNvSpPr>
            <a:spLocks noGrp="1"/>
          </p:cNvSpPr>
          <p:nvPr>
            <p:ph type="ctrTitle"/>
          </p:nvPr>
        </p:nvSpPr>
        <p:spPr>
          <a:xfrm>
            <a:off x="838200" y="2061006"/>
            <a:ext cx="10515600" cy="2387600"/>
          </a:xfrm>
        </p:spPr>
        <p:txBody>
          <a:bodyPr anchor="b">
            <a:normAutofit/>
          </a:bodyPr>
          <a:lstStyle>
            <a:lvl1pPr algn="l">
              <a:defRPr sz="5400">
                <a:solidFill>
                  <a:schemeClr val="bg1"/>
                </a:solidFill>
              </a:defRPr>
            </a:lvl1pPr>
          </a:lstStyle>
          <a:p>
            <a:r>
              <a:rPr lang="en-US"/>
              <a:t>Click to edit Master title style</a:t>
            </a:r>
            <a:endParaRPr lang="en-US" dirty="0"/>
          </a:p>
        </p:txBody>
      </p:sp>
      <p:sp>
        <p:nvSpPr>
          <p:cNvPr id="3" name="Subtitle 2"/>
          <p:cNvSpPr>
            <a:spLocks noGrp="1"/>
          </p:cNvSpPr>
          <p:nvPr>
            <p:ph type="subTitle" idx="1"/>
          </p:nvPr>
        </p:nvSpPr>
        <p:spPr>
          <a:xfrm>
            <a:off x="838202" y="5110609"/>
            <a:ext cx="6705599" cy="1137793"/>
          </a:xfrm>
        </p:spPr>
        <p:txBody>
          <a:bodyPr>
            <a:normAutofit/>
          </a:bodyPr>
          <a:lstStyle>
            <a:lvl1pPr marL="0" indent="0" algn="l">
              <a:lnSpc>
                <a:spcPct val="150000"/>
              </a:lnSpc>
              <a:spcBef>
                <a:spcPts val="600"/>
              </a:spcBef>
              <a:buNone/>
              <a:defRPr sz="2800">
                <a:solidFill>
                  <a:srgbClr val="D24726"/>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BEEBAAA-29B5-4AF5-BC5F-7E580C29002D}" type="datetimeFigureOut">
              <a:rPr lang="en-US" smtClean="0"/>
              <a:t>6/14/26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860EDB8-5305-433F-BE41-D7A86D811DB3}" type="slidenum">
              <a:rPr lang="en-US" smtClean="0"/>
              <a:t>‹#›</a:t>
            </a:fld>
            <a:endParaRPr lang="en-US"/>
          </a:p>
        </p:txBody>
      </p:sp>
      <p:sp>
        <p:nvSpPr>
          <p:cNvPr id="8" name="Rectangle 7"/>
          <p:cNvSpPr/>
          <p:nvPr userDrawn="1"/>
        </p:nvSpPr>
        <p:spPr>
          <a:xfrm>
            <a:off x="0" y="0"/>
            <a:ext cx="12192000" cy="4866468"/>
          </a:xfrm>
          <a:prstGeom prst="rect">
            <a:avLst/>
          </a:prstGeom>
          <a:solidFill>
            <a:srgbClr val="D247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Tree>
    <p:extLst>
      <p:ext uri="{BB962C8B-B14F-4D97-AF65-F5344CB8AC3E}">
        <p14:creationId xmlns:p14="http://schemas.microsoft.com/office/powerpoint/2010/main" val="171854949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7" name="Rectangle 6"/>
          <p:cNvSpPr/>
          <p:nvPr/>
        </p:nvSpPr>
        <p:spPr>
          <a:xfrm>
            <a:off x="0" y="0"/>
            <a:ext cx="12192000" cy="1332854"/>
          </a:xfrm>
          <a:prstGeom prst="rect">
            <a:avLst/>
          </a:prstGeom>
          <a:solidFill>
            <a:srgbClr val="D247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itle 1"/>
          <p:cNvSpPr>
            <a:spLocks noGrp="1"/>
          </p:cNvSpPr>
          <p:nvPr>
            <p:ph type="title"/>
          </p:nvPr>
        </p:nvSpPr>
        <p:spPr>
          <a:xfrm>
            <a:off x="604434" y="0"/>
            <a:ext cx="10749367" cy="1208868"/>
          </a:xfrm>
        </p:spPr>
        <p:txBody>
          <a:bodyPr anchor="b">
            <a:normAutofit/>
          </a:bodyPr>
          <a:lstStyle>
            <a:lvl1pPr>
              <a:defRPr sz="3600">
                <a:solidFill>
                  <a:schemeClr val="bg1"/>
                </a:solidFill>
              </a:defRPr>
            </a:lvl1pPr>
          </a:lstStyle>
          <a:p>
            <a:r>
              <a:rPr lang="en-US"/>
              <a:t>Click to edit Master title style</a:t>
            </a:r>
            <a:endParaRPr lang="en-US" dirty="0"/>
          </a:p>
        </p:txBody>
      </p:sp>
      <p:sp>
        <p:nvSpPr>
          <p:cNvPr id="3" name="Content Placeholder 2"/>
          <p:cNvSpPr>
            <a:spLocks noGrp="1"/>
          </p:cNvSpPr>
          <p:nvPr>
            <p:ph idx="1"/>
          </p:nvPr>
        </p:nvSpPr>
        <p:spPr>
          <a:xfrm>
            <a:off x="838201" y="1825625"/>
            <a:ext cx="4167753" cy="4351338"/>
          </a:xfrm>
        </p:spPr>
        <p:txBody>
          <a:bodyPr>
            <a:normAutofit/>
          </a:bodyPr>
          <a:lstStyle>
            <a:lvl1pPr marL="0" indent="0">
              <a:lnSpc>
                <a:spcPct val="150000"/>
              </a:lnSpc>
              <a:spcAft>
                <a:spcPts val="1200"/>
              </a:spcAft>
              <a:buNone/>
              <a:defRPr sz="1600">
                <a:solidFill>
                  <a:schemeClr val="bg1">
                    <a:lumMod val="50000"/>
                  </a:schemeClr>
                </a:solidFill>
              </a:defRPr>
            </a:lvl1pPr>
            <a:lvl2pPr>
              <a:lnSpc>
                <a:spcPct val="150000"/>
              </a:lnSpc>
              <a:spcAft>
                <a:spcPts val="1200"/>
              </a:spcAft>
              <a:defRPr sz="1400">
                <a:solidFill>
                  <a:schemeClr val="bg1">
                    <a:lumMod val="50000"/>
                  </a:schemeClr>
                </a:solidFill>
              </a:defRPr>
            </a:lvl2pPr>
            <a:lvl3pPr>
              <a:lnSpc>
                <a:spcPct val="150000"/>
              </a:lnSpc>
              <a:spcAft>
                <a:spcPts val="1200"/>
              </a:spcAft>
              <a:defRPr sz="1200">
                <a:solidFill>
                  <a:schemeClr val="bg1">
                    <a:lumMod val="50000"/>
                  </a:schemeClr>
                </a:solidFill>
              </a:defRPr>
            </a:lvl3pPr>
            <a:lvl4pPr>
              <a:lnSpc>
                <a:spcPct val="150000"/>
              </a:lnSpc>
              <a:spcAft>
                <a:spcPts val="1200"/>
              </a:spcAft>
              <a:defRPr sz="1100">
                <a:solidFill>
                  <a:schemeClr val="bg1">
                    <a:lumMod val="50000"/>
                  </a:schemeClr>
                </a:solidFill>
              </a:defRPr>
            </a:lvl4pPr>
            <a:lvl5pPr>
              <a:lnSpc>
                <a:spcPct val="150000"/>
              </a:lnSpc>
              <a:spcAft>
                <a:spcPts val="1200"/>
              </a:spcAft>
              <a:defRPr sz="1100">
                <a:solidFill>
                  <a:schemeClr val="bg1">
                    <a:lumMod val="50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BEEBAAA-29B5-4AF5-BC5F-7E580C29002D}" type="datetimeFigureOut">
              <a:rPr lang="en-US" smtClean="0"/>
              <a:t>6/14/26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860EDB8-5305-433F-BE41-D7A86D811DB3}" type="slidenum">
              <a:rPr lang="en-US" smtClean="0"/>
              <a:t>‹#›</a:t>
            </a:fld>
            <a:endParaRPr lang="en-US"/>
          </a:p>
        </p:txBody>
      </p:sp>
      <p:sp>
        <p:nvSpPr>
          <p:cNvPr id="8" name="Rectangle 7"/>
          <p:cNvSpPr/>
          <p:nvPr userDrawn="1"/>
        </p:nvSpPr>
        <p:spPr>
          <a:xfrm>
            <a:off x="0" y="0"/>
            <a:ext cx="12192000" cy="1332854"/>
          </a:xfrm>
          <a:prstGeom prst="rect">
            <a:avLst/>
          </a:prstGeom>
          <a:solidFill>
            <a:srgbClr val="D247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Tree>
    <p:extLst>
      <p:ext uri="{BB962C8B-B14F-4D97-AF65-F5344CB8AC3E}">
        <p14:creationId xmlns:p14="http://schemas.microsoft.com/office/powerpoint/2010/main" val="218583654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Rectangle 6"/>
          <p:cNvSpPr/>
          <p:nvPr/>
        </p:nvSpPr>
        <p:spPr>
          <a:xfrm>
            <a:off x="5656882" y="1709738"/>
            <a:ext cx="6535119" cy="3575184"/>
          </a:xfrm>
          <a:prstGeom prst="rect">
            <a:avLst/>
          </a:prstGeom>
          <a:solidFill>
            <a:srgbClr val="D247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itle 1"/>
          <p:cNvSpPr>
            <a:spLocks noGrp="1"/>
          </p:cNvSpPr>
          <p:nvPr>
            <p:ph type="title"/>
          </p:nvPr>
        </p:nvSpPr>
        <p:spPr>
          <a:xfrm>
            <a:off x="838201" y="2402238"/>
            <a:ext cx="4508715" cy="2187227"/>
          </a:xfrm>
        </p:spPr>
        <p:txBody>
          <a:bodyPr anchor="ctr">
            <a:noAutofit/>
          </a:bodyPr>
          <a:lstStyle>
            <a:lvl1pPr algn="l">
              <a:defRPr sz="4800">
                <a:solidFill>
                  <a:srgbClr val="D24726"/>
                </a:solidFill>
              </a:defRPr>
            </a:lvl1pPr>
          </a:lstStyle>
          <a:p>
            <a:r>
              <a:rPr lang="en-US"/>
              <a:t>Click to edit Master title style</a:t>
            </a:r>
            <a:endParaRPr lang="en-US" dirty="0"/>
          </a:p>
        </p:txBody>
      </p:sp>
      <p:sp>
        <p:nvSpPr>
          <p:cNvPr id="3" name="Text Placeholder 2"/>
          <p:cNvSpPr>
            <a:spLocks noGrp="1"/>
          </p:cNvSpPr>
          <p:nvPr>
            <p:ph type="body" idx="1"/>
          </p:nvPr>
        </p:nvSpPr>
        <p:spPr>
          <a:xfrm>
            <a:off x="6323308" y="2402237"/>
            <a:ext cx="5269424" cy="2187226"/>
          </a:xfrm>
        </p:spPr>
        <p:txBody>
          <a:bodyPr anchor="ctr">
            <a:normAutofit/>
          </a:bodyPr>
          <a:lstStyle>
            <a:lvl1pPr marL="0" indent="0">
              <a:lnSpc>
                <a:spcPct val="150000"/>
              </a:lnSpc>
              <a:buNone/>
              <a:defRPr sz="2800">
                <a:solidFill>
                  <a:schemeClr val="bg1"/>
                </a:solidFill>
                <a:latin typeface="+mj-lt"/>
              </a:defRPr>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Click to edit Master text styles</a:t>
            </a:r>
          </a:p>
        </p:txBody>
      </p:sp>
      <p:sp>
        <p:nvSpPr>
          <p:cNvPr id="4" name="Date Placeholder 3"/>
          <p:cNvSpPr>
            <a:spLocks noGrp="1"/>
          </p:cNvSpPr>
          <p:nvPr>
            <p:ph type="dt" sz="half" idx="10"/>
          </p:nvPr>
        </p:nvSpPr>
        <p:spPr/>
        <p:txBody>
          <a:bodyPr/>
          <a:lstStyle/>
          <a:p>
            <a:fld id="{8BEEBAAA-29B5-4AF5-BC5F-7E580C29002D}" type="datetimeFigureOut">
              <a:rPr lang="en-US" smtClean="0"/>
              <a:t>6/14/26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860EDB8-5305-433F-BE41-D7A86D811DB3}" type="slidenum">
              <a:rPr lang="en-US" smtClean="0"/>
              <a:t>‹#›</a:t>
            </a:fld>
            <a:endParaRPr lang="en-US"/>
          </a:p>
        </p:txBody>
      </p:sp>
      <p:sp>
        <p:nvSpPr>
          <p:cNvPr id="8" name="Rectangle 7"/>
          <p:cNvSpPr/>
          <p:nvPr userDrawn="1"/>
        </p:nvSpPr>
        <p:spPr>
          <a:xfrm>
            <a:off x="5656882" y="1709738"/>
            <a:ext cx="6535119" cy="3575184"/>
          </a:xfrm>
          <a:prstGeom prst="rect">
            <a:avLst/>
          </a:prstGeom>
          <a:solidFill>
            <a:srgbClr val="D247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Tree>
    <p:extLst>
      <p:ext uri="{BB962C8B-B14F-4D97-AF65-F5344CB8AC3E}">
        <p14:creationId xmlns:p14="http://schemas.microsoft.com/office/powerpoint/2010/main" val="133565553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Rectangle 7"/>
          <p:cNvSpPr/>
          <p:nvPr/>
        </p:nvSpPr>
        <p:spPr>
          <a:xfrm>
            <a:off x="0" y="0"/>
            <a:ext cx="12192000" cy="1332854"/>
          </a:xfrm>
          <a:prstGeom prst="rect">
            <a:avLst/>
          </a:prstGeom>
          <a:solidFill>
            <a:srgbClr val="D247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itle 1"/>
          <p:cNvSpPr>
            <a:spLocks noGrp="1"/>
          </p:cNvSpPr>
          <p:nvPr>
            <p:ph type="title"/>
          </p:nvPr>
        </p:nvSpPr>
        <p:spPr>
          <a:xfrm>
            <a:off x="609600" y="1"/>
            <a:ext cx="10744200" cy="1228436"/>
          </a:xfrm>
        </p:spPr>
        <p:txBody>
          <a:bodyPr anchor="b">
            <a:normAutofit/>
          </a:bodyPr>
          <a:lstStyle>
            <a:lvl1pPr>
              <a:defRPr sz="3600">
                <a:solidFill>
                  <a:schemeClr val="bg1"/>
                </a:solidFill>
              </a:defRPr>
            </a:lvl1p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vert="horz" lIns="91440" tIns="45720" rIns="91440" bIns="45720" rtlCol="0">
            <a:normAutofit/>
          </a:bodyPr>
          <a:lstStyle>
            <a:lvl1pPr>
              <a:defRPr lang="en-US" sz="1600" smtClean="0">
                <a:solidFill>
                  <a:schemeClr val="bg1">
                    <a:lumMod val="50000"/>
                  </a:schemeClr>
                </a:solidFill>
              </a:defRPr>
            </a:lvl1pPr>
            <a:lvl2pPr>
              <a:defRPr lang="en-US" sz="1400" smtClean="0">
                <a:solidFill>
                  <a:schemeClr val="bg1">
                    <a:lumMod val="50000"/>
                  </a:schemeClr>
                </a:solidFill>
              </a:defRPr>
            </a:lvl2pPr>
            <a:lvl3pPr>
              <a:defRPr lang="en-US" sz="1200" smtClean="0">
                <a:solidFill>
                  <a:schemeClr val="bg1">
                    <a:lumMod val="50000"/>
                  </a:schemeClr>
                </a:solidFill>
              </a:defRPr>
            </a:lvl3pPr>
            <a:lvl4pPr>
              <a:defRPr lang="en-US" sz="1100" smtClean="0">
                <a:solidFill>
                  <a:schemeClr val="bg1">
                    <a:lumMod val="50000"/>
                  </a:schemeClr>
                </a:solidFill>
              </a:defRPr>
            </a:lvl4pPr>
            <a:lvl5pPr>
              <a:defRPr lang="en-US" sz="1100">
                <a:solidFill>
                  <a:schemeClr val="bg1">
                    <a:lumMod val="50000"/>
                  </a:schemeClr>
                </a:solidFill>
              </a:defRPr>
            </a:lvl5pPr>
          </a:lstStyle>
          <a:p>
            <a:pPr marL="0" lvl="0" indent="0">
              <a:lnSpc>
                <a:spcPct val="150000"/>
              </a:lnSpc>
              <a:spcAft>
                <a:spcPts val="1200"/>
              </a:spcAft>
              <a:buNone/>
            </a:pPr>
            <a:r>
              <a:rPr lang="en-US"/>
              <a:t>Click to edit Master text styles</a:t>
            </a:r>
          </a:p>
          <a:p>
            <a:pPr marL="0" lvl="1" indent="0">
              <a:lnSpc>
                <a:spcPct val="150000"/>
              </a:lnSpc>
              <a:spcAft>
                <a:spcPts val="1200"/>
              </a:spcAft>
              <a:buNone/>
            </a:pPr>
            <a:r>
              <a:rPr lang="en-US"/>
              <a:t>Second level</a:t>
            </a:r>
          </a:p>
          <a:p>
            <a:pPr marL="0" lvl="2" indent="0">
              <a:lnSpc>
                <a:spcPct val="150000"/>
              </a:lnSpc>
              <a:spcAft>
                <a:spcPts val="1200"/>
              </a:spcAft>
              <a:buNone/>
            </a:pPr>
            <a:r>
              <a:rPr lang="en-US"/>
              <a:t>Third level</a:t>
            </a:r>
          </a:p>
          <a:p>
            <a:pPr marL="0" lvl="3" indent="0">
              <a:lnSpc>
                <a:spcPct val="150000"/>
              </a:lnSpc>
              <a:spcAft>
                <a:spcPts val="1200"/>
              </a:spcAft>
              <a:buNone/>
            </a:pPr>
            <a:r>
              <a:rPr lang="en-US"/>
              <a:t>Fourth level</a:t>
            </a:r>
          </a:p>
          <a:p>
            <a:pPr marL="0" lvl="4" indent="0">
              <a:lnSpc>
                <a:spcPct val="150000"/>
              </a:lnSpc>
              <a:spcAft>
                <a:spcPts val="1200"/>
              </a:spcAft>
              <a:buNone/>
            </a:pPr>
            <a:r>
              <a:rPr lang="en-US"/>
              <a:t>Fifth level</a:t>
            </a:r>
          </a:p>
        </p:txBody>
      </p:sp>
      <p:sp>
        <p:nvSpPr>
          <p:cNvPr id="4" name="Content Placeholder 3"/>
          <p:cNvSpPr>
            <a:spLocks noGrp="1"/>
          </p:cNvSpPr>
          <p:nvPr>
            <p:ph sz="half" idx="2"/>
          </p:nvPr>
        </p:nvSpPr>
        <p:spPr>
          <a:xfrm>
            <a:off x="6172200" y="1825625"/>
            <a:ext cx="5181600" cy="4351338"/>
          </a:xfrm>
        </p:spPr>
        <p:txBody>
          <a:bodyPr vert="horz" lIns="91440" tIns="45720" rIns="91440" bIns="45720" rtlCol="0">
            <a:normAutofit/>
          </a:bodyPr>
          <a:lstStyle>
            <a:lvl1pPr>
              <a:defRPr lang="en-US" sz="1600" smtClean="0">
                <a:solidFill>
                  <a:schemeClr val="bg1">
                    <a:lumMod val="50000"/>
                  </a:schemeClr>
                </a:solidFill>
              </a:defRPr>
            </a:lvl1pPr>
            <a:lvl2pPr>
              <a:defRPr lang="en-US" sz="1400" smtClean="0">
                <a:solidFill>
                  <a:schemeClr val="bg1">
                    <a:lumMod val="50000"/>
                  </a:schemeClr>
                </a:solidFill>
              </a:defRPr>
            </a:lvl2pPr>
            <a:lvl3pPr>
              <a:defRPr lang="en-US" sz="1200" smtClean="0">
                <a:solidFill>
                  <a:schemeClr val="bg1">
                    <a:lumMod val="50000"/>
                  </a:schemeClr>
                </a:solidFill>
              </a:defRPr>
            </a:lvl3pPr>
            <a:lvl4pPr>
              <a:defRPr lang="en-US" sz="1100" smtClean="0">
                <a:solidFill>
                  <a:schemeClr val="bg1">
                    <a:lumMod val="50000"/>
                  </a:schemeClr>
                </a:solidFill>
              </a:defRPr>
            </a:lvl4pPr>
            <a:lvl5pPr>
              <a:defRPr lang="en-US" sz="1100">
                <a:solidFill>
                  <a:schemeClr val="bg1">
                    <a:lumMod val="50000"/>
                  </a:schemeClr>
                </a:solidFill>
              </a:defRPr>
            </a:lvl5pPr>
          </a:lstStyle>
          <a:p>
            <a:pPr marL="0" lvl="0" indent="0">
              <a:lnSpc>
                <a:spcPct val="150000"/>
              </a:lnSpc>
              <a:spcAft>
                <a:spcPts val="1200"/>
              </a:spcAft>
              <a:buNone/>
            </a:pPr>
            <a:r>
              <a:rPr lang="en-US"/>
              <a:t>Click to edit Master text styles</a:t>
            </a:r>
          </a:p>
          <a:p>
            <a:pPr marL="0" lvl="1" indent="0">
              <a:lnSpc>
                <a:spcPct val="150000"/>
              </a:lnSpc>
              <a:spcAft>
                <a:spcPts val="1200"/>
              </a:spcAft>
              <a:buNone/>
            </a:pPr>
            <a:r>
              <a:rPr lang="en-US"/>
              <a:t>Second level</a:t>
            </a:r>
          </a:p>
          <a:p>
            <a:pPr marL="0" lvl="2" indent="0">
              <a:lnSpc>
                <a:spcPct val="150000"/>
              </a:lnSpc>
              <a:spcAft>
                <a:spcPts val="1200"/>
              </a:spcAft>
              <a:buNone/>
            </a:pPr>
            <a:r>
              <a:rPr lang="en-US"/>
              <a:t>Third level</a:t>
            </a:r>
          </a:p>
          <a:p>
            <a:pPr marL="0" lvl="3" indent="0">
              <a:lnSpc>
                <a:spcPct val="150000"/>
              </a:lnSpc>
              <a:spcAft>
                <a:spcPts val="1200"/>
              </a:spcAft>
              <a:buNone/>
            </a:pPr>
            <a:r>
              <a:rPr lang="en-US"/>
              <a:t>Fourth level</a:t>
            </a:r>
          </a:p>
          <a:p>
            <a:pPr marL="0" lvl="4" indent="0">
              <a:lnSpc>
                <a:spcPct val="150000"/>
              </a:lnSpc>
              <a:spcAft>
                <a:spcPts val="1200"/>
              </a:spcAft>
              <a:buNone/>
            </a:pPr>
            <a:r>
              <a:rPr lang="en-US"/>
              <a:t>Fifth level</a:t>
            </a:r>
          </a:p>
        </p:txBody>
      </p:sp>
      <p:sp>
        <p:nvSpPr>
          <p:cNvPr id="5" name="Date Placeholder 4"/>
          <p:cNvSpPr>
            <a:spLocks noGrp="1"/>
          </p:cNvSpPr>
          <p:nvPr>
            <p:ph type="dt" sz="half" idx="10"/>
          </p:nvPr>
        </p:nvSpPr>
        <p:spPr/>
        <p:txBody>
          <a:bodyPr/>
          <a:lstStyle/>
          <a:p>
            <a:fld id="{8BEEBAAA-29B5-4AF5-BC5F-7E580C29002D}" type="datetimeFigureOut">
              <a:rPr lang="en-US" smtClean="0"/>
              <a:t>6/14/26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860EDB8-5305-433F-BE41-D7A86D811DB3}" type="slidenum">
              <a:rPr lang="en-US" smtClean="0"/>
              <a:t>‹#›</a:t>
            </a:fld>
            <a:endParaRPr lang="en-US"/>
          </a:p>
        </p:txBody>
      </p:sp>
      <p:sp>
        <p:nvSpPr>
          <p:cNvPr id="9" name="Rectangle 8"/>
          <p:cNvSpPr/>
          <p:nvPr userDrawn="1"/>
        </p:nvSpPr>
        <p:spPr>
          <a:xfrm>
            <a:off x="0" y="0"/>
            <a:ext cx="12192000" cy="1332854"/>
          </a:xfrm>
          <a:prstGeom prst="rect">
            <a:avLst/>
          </a:prstGeom>
          <a:solidFill>
            <a:srgbClr val="D247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Tree>
    <p:extLst>
      <p:ext uri="{BB962C8B-B14F-4D97-AF65-F5344CB8AC3E}">
        <p14:creationId xmlns:p14="http://schemas.microsoft.com/office/powerpoint/2010/main" val="33282238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Rectangle 9"/>
          <p:cNvSpPr/>
          <p:nvPr/>
        </p:nvSpPr>
        <p:spPr>
          <a:xfrm>
            <a:off x="0" y="0"/>
            <a:ext cx="12192000" cy="1332854"/>
          </a:xfrm>
          <a:prstGeom prst="rect">
            <a:avLst/>
          </a:prstGeom>
          <a:solidFill>
            <a:srgbClr val="D247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itle 1"/>
          <p:cNvSpPr>
            <a:spLocks noGrp="1"/>
          </p:cNvSpPr>
          <p:nvPr>
            <p:ph type="title"/>
          </p:nvPr>
        </p:nvSpPr>
        <p:spPr>
          <a:xfrm>
            <a:off x="609600" y="0"/>
            <a:ext cx="10737851" cy="1228436"/>
          </a:xfrm>
        </p:spPr>
        <p:txBody>
          <a:bodyPr anchor="b">
            <a:normAutofit/>
          </a:bodyPr>
          <a:lstStyle>
            <a:lvl1pPr>
              <a:defRPr sz="3600">
                <a:solidFill>
                  <a:schemeClr val="bg1"/>
                </a:solidFill>
              </a:defRPr>
            </a:lvl1pPr>
          </a:lstStyle>
          <a:p>
            <a:r>
              <a:rPr lang="en-US"/>
              <a:t>Click to edit Master title style</a:t>
            </a:r>
          </a:p>
        </p:txBody>
      </p:sp>
      <p:sp>
        <p:nvSpPr>
          <p:cNvPr id="3" name="Text Placeholder 2"/>
          <p:cNvSpPr>
            <a:spLocks noGrp="1"/>
          </p:cNvSpPr>
          <p:nvPr>
            <p:ph type="body" idx="1"/>
          </p:nvPr>
        </p:nvSpPr>
        <p:spPr>
          <a:xfrm>
            <a:off x="831851" y="1489075"/>
            <a:ext cx="5156200" cy="64135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1851" y="2193927"/>
            <a:ext cx="5156200" cy="3978275"/>
          </a:xfrm>
        </p:spPr>
        <p:txBody>
          <a:bodyPr vert="horz" lIns="91440" tIns="45720" rIns="91440" bIns="45720" rtlCol="0">
            <a:normAutofit/>
          </a:bodyPr>
          <a:lstStyle>
            <a:lvl1pPr>
              <a:defRPr lang="en-US" sz="1600" smtClean="0">
                <a:solidFill>
                  <a:schemeClr val="bg1">
                    <a:lumMod val="50000"/>
                  </a:schemeClr>
                </a:solidFill>
              </a:defRPr>
            </a:lvl1pPr>
            <a:lvl2pPr>
              <a:defRPr lang="en-US" sz="1400" smtClean="0">
                <a:solidFill>
                  <a:schemeClr val="bg1">
                    <a:lumMod val="50000"/>
                  </a:schemeClr>
                </a:solidFill>
              </a:defRPr>
            </a:lvl2pPr>
            <a:lvl3pPr>
              <a:defRPr lang="en-US" sz="1200" smtClean="0">
                <a:solidFill>
                  <a:schemeClr val="bg1">
                    <a:lumMod val="50000"/>
                  </a:schemeClr>
                </a:solidFill>
              </a:defRPr>
            </a:lvl3pPr>
            <a:lvl4pPr>
              <a:defRPr lang="en-US" sz="1100" smtClean="0">
                <a:solidFill>
                  <a:schemeClr val="bg1">
                    <a:lumMod val="50000"/>
                  </a:schemeClr>
                </a:solidFill>
              </a:defRPr>
            </a:lvl4pPr>
            <a:lvl5pPr>
              <a:defRPr lang="en-US" sz="1100">
                <a:solidFill>
                  <a:schemeClr val="bg1">
                    <a:lumMod val="50000"/>
                  </a:schemeClr>
                </a:solidFill>
              </a:defRPr>
            </a:lvl5pPr>
          </a:lstStyle>
          <a:p>
            <a:pPr marL="0" lvl="0" indent="0">
              <a:lnSpc>
                <a:spcPct val="150000"/>
              </a:lnSpc>
              <a:spcAft>
                <a:spcPts val="1200"/>
              </a:spcAft>
              <a:buNone/>
            </a:pPr>
            <a:r>
              <a:rPr lang="en-US"/>
              <a:t>Click to edit Master text styles</a:t>
            </a:r>
          </a:p>
          <a:p>
            <a:pPr marL="0" lvl="1" indent="0">
              <a:lnSpc>
                <a:spcPct val="150000"/>
              </a:lnSpc>
              <a:spcAft>
                <a:spcPts val="1200"/>
              </a:spcAft>
              <a:buNone/>
            </a:pPr>
            <a:r>
              <a:rPr lang="en-US"/>
              <a:t>Second level</a:t>
            </a:r>
          </a:p>
          <a:p>
            <a:pPr marL="0" lvl="2" indent="0">
              <a:lnSpc>
                <a:spcPct val="150000"/>
              </a:lnSpc>
              <a:spcAft>
                <a:spcPts val="1200"/>
              </a:spcAft>
              <a:buNone/>
            </a:pPr>
            <a:r>
              <a:rPr lang="en-US"/>
              <a:t>Third level</a:t>
            </a:r>
          </a:p>
          <a:p>
            <a:pPr marL="0" lvl="3" indent="0">
              <a:lnSpc>
                <a:spcPct val="150000"/>
              </a:lnSpc>
              <a:spcAft>
                <a:spcPts val="1200"/>
              </a:spcAft>
              <a:buNone/>
            </a:pPr>
            <a:r>
              <a:rPr lang="en-US"/>
              <a:t>Fourth level</a:t>
            </a:r>
          </a:p>
          <a:p>
            <a:pPr marL="0" lvl="4" indent="0">
              <a:lnSpc>
                <a:spcPct val="150000"/>
              </a:lnSpc>
              <a:spcAft>
                <a:spcPts val="1200"/>
              </a:spcAft>
              <a:buNone/>
            </a:pPr>
            <a:r>
              <a:rPr lang="en-US"/>
              <a:t>Fifth level</a:t>
            </a:r>
            <a:endParaRPr lang="en-US" dirty="0"/>
          </a:p>
        </p:txBody>
      </p:sp>
      <p:sp>
        <p:nvSpPr>
          <p:cNvPr id="5" name="Text Placeholder 4"/>
          <p:cNvSpPr>
            <a:spLocks noGrp="1"/>
          </p:cNvSpPr>
          <p:nvPr>
            <p:ph type="body" sz="quarter" idx="3"/>
          </p:nvPr>
        </p:nvSpPr>
        <p:spPr>
          <a:xfrm>
            <a:off x="6189664" y="1489075"/>
            <a:ext cx="5157787" cy="64135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89664" y="2193927"/>
            <a:ext cx="5157787" cy="3978275"/>
          </a:xfrm>
        </p:spPr>
        <p:txBody>
          <a:bodyPr vert="horz" lIns="91440" tIns="45720" rIns="91440" bIns="45720" rtlCol="0">
            <a:normAutofit/>
          </a:bodyPr>
          <a:lstStyle>
            <a:lvl1pPr>
              <a:defRPr lang="en-US" sz="1600" smtClean="0">
                <a:solidFill>
                  <a:schemeClr val="bg1">
                    <a:lumMod val="50000"/>
                  </a:schemeClr>
                </a:solidFill>
              </a:defRPr>
            </a:lvl1pPr>
            <a:lvl2pPr>
              <a:defRPr lang="en-US" sz="1400" smtClean="0">
                <a:solidFill>
                  <a:schemeClr val="bg1">
                    <a:lumMod val="50000"/>
                  </a:schemeClr>
                </a:solidFill>
              </a:defRPr>
            </a:lvl2pPr>
            <a:lvl3pPr>
              <a:defRPr lang="en-US" sz="1200" smtClean="0">
                <a:solidFill>
                  <a:schemeClr val="bg1">
                    <a:lumMod val="50000"/>
                  </a:schemeClr>
                </a:solidFill>
              </a:defRPr>
            </a:lvl3pPr>
            <a:lvl4pPr>
              <a:defRPr lang="en-US" sz="1100" smtClean="0">
                <a:solidFill>
                  <a:schemeClr val="bg1">
                    <a:lumMod val="50000"/>
                  </a:schemeClr>
                </a:solidFill>
              </a:defRPr>
            </a:lvl4pPr>
            <a:lvl5pPr>
              <a:defRPr lang="en-US" sz="1100">
                <a:solidFill>
                  <a:schemeClr val="bg1">
                    <a:lumMod val="50000"/>
                  </a:schemeClr>
                </a:solidFill>
              </a:defRPr>
            </a:lvl5pPr>
          </a:lstStyle>
          <a:p>
            <a:pPr marL="0" lvl="0" indent="0">
              <a:lnSpc>
                <a:spcPct val="150000"/>
              </a:lnSpc>
              <a:spcAft>
                <a:spcPts val="1200"/>
              </a:spcAft>
              <a:buNone/>
            </a:pPr>
            <a:r>
              <a:rPr lang="en-US"/>
              <a:t>Click to edit Master text styles</a:t>
            </a:r>
          </a:p>
          <a:p>
            <a:pPr marL="0" lvl="1" indent="0">
              <a:lnSpc>
                <a:spcPct val="150000"/>
              </a:lnSpc>
              <a:spcAft>
                <a:spcPts val="1200"/>
              </a:spcAft>
              <a:buNone/>
            </a:pPr>
            <a:r>
              <a:rPr lang="en-US"/>
              <a:t>Second level</a:t>
            </a:r>
          </a:p>
          <a:p>
            <a:pPr marL="0" lvl="2" indent="0">
              <a:lnSpc>
                <a:spcPct val="150000"/>
              </a:lnSpc>
              <a:spcAft>
                <a:spcPts val="1200"/>
              </a:spcAft>
              <a:buNone/>
            </a:pPr>
            <a:r>
              <a:rPr lang="en-US"/>
              <a:t>Third level</a:t>
            </a:r>
          </a:p>
          <a:p>
            <a:pPr marL="0" lvl="3" indent="0">
              <a:lnSpc>
                <a:spcPct val="150000"/>
              </a:lnSpc>
              <a:spcAft>
                <a:spcPts val="1200"/>
              </a:spcAft>
              <a:buNone/>
            </a:pPr>
            <a:r>
              <a:rPr lang="en-US"/>
              <a:t>Fourth level</a:t>
            </a:r>
          </a:p>
          <a:p>
            <a:pPr marL="0" lvl="4" indent="0">
              <a:lnSpc>
                <a:spcPct val="150000"/>
              </a:lnSpc>
              <a:spcAft>
                <a:spcPts val="1200"/>
              </a:spcAft>
              <a:buNone/>
            </a:pPr>
            <a:r>
              <a:rPr lang="en-US"/>
              <a:t>Fifth level</a:t>
            </a:r>
          </a:p>
        </p:txBody>
      </p:sp>
      <p:sp>
        <p:nvSpPr>
          <p:cNvPr id="7" name="Date Placeholder 6"/>
          <p:cNvSpPr>
            <a:spLocks noGrp="1"/>
          </p:cNvSpPr>
          <p:nvPr>
            <p:ph type="dt" sz="half" idx="10"/>
          </p:nvPr>
        </p:nvSpPr>
        <p:spPr/>
        <p:txBody>
          <a:bodyPr/>
          <a:lstStyle/>
          <a:p>
            <a:fld id="{8BEEBAAA-29B5-4AF5-BC5F-7E580C29002D}" type="datetimeFigureOut">
              <a:rPr lang="en-US" smtClean="0"/>
              <a:t>6/14/26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860EDB8-5305-433F-BE41-D7A86D811DB3}" type="slidenum">
              <a:rPr lang="en-US" smtClean="0"/>
              <a:t>‹#›</a:t>
            </a:fld>
            <a:endParaRPr lang="en-US"/>
          </a:p>
        </p:txBody>
      </p:sp>
      <p:sp>
        <p:nvSpPr>
          <p:cNvPr id="11" name="Rectangle 10"/>
          <p:cNvSpPr/>
          <p:nvPr userDrawn="1"/>
        </p:nvSpPr>
        <p:spPr>
          <a:xfrm>
            <a:off x="0" y="0"/>
            <a:ext cx="12192000" cy="1332854"/>
          </a:xfrm>
          <a:prstGeom prst="rect">
            <a:avLst/>
          </a:prstGeom>
          <a:solidFill>
            <a:srgbClr val="D247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Tree>
    <p:extLst>
      <p:ext uri="{BB962C8B-B14F-4D97-AF65-F5344CB8AC3E}">
        <p14:creationId xmlns:p14="http://schemas.microsoft.com/office/powerpoint/2010/main" val="36060298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Rectangle 5"/>
          <p:cNvSpPr/>
          <p:nvPr/>
        </p:nvSpPr>
        <p:spPr>
          <a:xfrm>
            <a:off x="0" y="0"/>
            <a:ext cx="12192000" cy="1332854"/>
          </a:xfrm>
          <a:prstGeom prst="rect">
            <a:avLst/>
          </a:prstGeom>
          <a:solidFill>
            <a:srgbClr val="D247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itle 1"/>
          <p:cNvSpPr>
            <a:spLocks noGrp="1"/>
          </p:cNvSpPr>
          <p:nvPr>
            <p:ph type="title"/>
          </p:nvPr>
        </p:nvSpPr>
        <p:spPr>
          <a:xfrm>
            <a:off x="609600" y="1"/>
            <a:ext cx="10744200" cy="1228436"/>
          </a:xfrm>
        </p:spPr>
        <p:txBody>
          <a:bodyPr anchor="b">
            <a:normAutofit/>
          </a:bodyPr>
          <a:lstStyle>
            <a:lvl1pPr>
              <a:defRPr sz="3600">
                <a:solidFill>
                  <a:schemeClr val="bg1"/>
                </a:solidFill>
              </a:defRPr>
            </a:lvl1p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BEEBAAA-29B5-4AF5-BC5F-7E580C29002D}" type="datetimeFigureOut">
              <a:rPr lang="en-US" smtClean="0"/>
              <a:t>6/14/26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860EDB8-5305-433F-BE41-D7A86D811DB3}" type="slidenum">
              <a:rPr lang="en-US" smtClean="0"/>
              <a:t>‹#›</a:t>
            </a:fld>
            <a:endParaRPr lang="en-US"/>
          </a:p>
        </p:txBody>
      </p:sp>
      <p:sp>
        <p:nvSpPr>
          <p:cNvPr id="7" name="Rectangle 6"/>
          <p:cNvSpPr/>
          <p:nvPr userDrawn="1"/>
        </p:nvSpPr>
        <p:spPr>
          <a:xfrm>
            <a:off x="0" y="0"/>
            <a:ext cx="12192000" cy="1332854"/>
          </a:xfrm>
          <a:prstGeom prst="rect">
            <a:avLst/>
          </a:prstGeom>
          <a:solidFill>
            <a:srgbClr val="D247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Tree>
    <p:extLst>
      <p:ext uri="{BB962C8B-B14F-4D97-AF65-F5344CB8AC3E}">
        <p14:creationId xmlns:p14="http://schemas.microsoft.com/office/powerpoint/2010/main" val="1008144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BEEBAAA-29B5-4AF5-BC5F-7E580C29002D}" type="datetimeFigureOut">
              <a:rPr lang="en-US" smtClean="0"/>
              <a:t>6/14/26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860EDB8-5305-433F-BE41-D7A86D811DB3}" type="slidenum">
              <a:rPr lang="en-US" smtClean="0"/>
              <a:t>‹#›</a:t>
            </a:fld>
            <a:endParaRPr lang="en-US"/>
          </a:p>
        </p:txBody>
      </p:sp>
    </p:spTree>
    <p:extLst>
      <p:ext uri="{BB962C8B-B14F-4D97-AF65-F5344CB8AC3E}">
        <p14:creationId xmlns:p14="http://schemas.microsoft.com/office/powerpoint/2010/main" val="40374320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7"/>
            <a:ext cx="6172200" cy="4873625"/>
          </a:xfrm>
        </p:spPr>
        <p:txBody>
          <a:bodyPr vert="horz" lIns="91440" tIns="45720" rIns="91440" bIns="45720" rtlCol="0">
            <a:normAutofit/>
          </a:bodyPr>
          <a:lstStyle>
            <a:lvl1pPr>
              <a:defRPr lang="en-US" sz="1600" smtClean="0">
                <a:solidFill>
                  <a:schemeClr val="bg1">
                    <a:lumMod val="50000"/>
                  </a:schemeClr>
                </a:solidFill>
              </a:defRPr>
            </a:lvl1pPr>
            <a:lvl2pPr>
              <a:defRPr lang="en-US" sz="1400" smtClean="0">
                <a:solidFill>
                  <a:schemeClr val="bg1">
                    <a:lumMod val="50000"/>
                  </a:schemeClr>
                </a:solidFill>
              </a:defRPr>
            </a:lvl2pPr>
            <a:lvl3pPr>
              <a:defRPr lang="en-US" sz="1200" smtClean="0">
                <a:solidFill>
                  <a:schemeClr val="bg1">
                    <a:lumMod val="50000"/>
                  </a:schemeClr>
                </a:solidFill>
              </a:defRPr>
            </a:lvl3pPr>
            <a:lvl4pPr>
              <a:defRPr lang="en-US" sz="1100" smtClean="0">
                <a:solidFill>
                  <a:schemeClr val="bg1">
                    <a:lumMod val="50000"/>
                  </a:schemeClr>
                </a:solidFill>
              </a:defRPr>
            </a:lvl4pPr>
            <a:lvl5pPr>
              <a:defRPr lang="en-US" sz="1100">
                <a:solidFill>
                  <a:schemeClr val="bg1">
                    <a:lumMod val="50000"/>
                  </a:schemeClr>
                </a:solidFill>
              </a:defRPr>
            </a:lvl5pPr>
          </a:lstStyle>
          <a:p>
            <a:pPr marL="0" lvl="0" indent="0">
              <a:lnSpc>
                <a:spcPct val="150000"/>
              </a:lnSpc>
              <a:spcAft>
                <a:spcPts val="1200"/>
              </a:spcAft>
              <a:buNone/>
            </a:pPr>
            <a:r>
              <a:rPr lang="en-US"/>
              <a:t>Click to edit Master text styles</a:t>
            </a:r>
          </a:p>
          <a:p>
            <a:pPr marL="0" lvl="1" indent="0">
              <a:lnSpc>
                <a:spcPct val="150000"/>
              </a:lnSpc>
              <a:spcAft>
                <a:spcPts val="1200"/>
              </a:spcAft>
              <a:buNone/>
            </a:pPr>
            <a:r>
              <a:rPr lang="en-US"/>
              <a:t>Second level</a:t>
            </a:r>
          </a:p>
          <a:p>
            <a:pPr marL="0" lvl="2" indent="0">
              <a:lnSpc>
                <a:spcPct val="150000"/>
              </a:lnSpc>
              <a:spcAft>
                <a:spcPts val="1200"/>
              </a:spcAft>
              <a:buNone/>
            </a:pPr>
            <a:r>
              <a:rPr lang="en-US"/>
              <a:t>Third level</a:t>
            </a:r>
          </a:p>
          <a:p>
            <a:pPr marL="0" lvl="3" indent="0">
              <a:lnSpc>
                <a:spcPct val="150000"/>
              </a:lnSpc>
              <a:spcAft>
                <a:spcPts val="1200"/>
              </a:spcAft>
              <a:buNone/>
            </a:pPr>
            <a:r>
              <a:rPr lang="en-US"/>
              <a:t>Fourth level</a:t>
            </a:r>
          </a:p>
          <a:p>
            <a:pPr marL="0" lvl="4" indent="0">
              <a:lnSpc>
                <a:spcPct val="150000"/>
              </a:lnSpc>
              <a:spcAft>
                <a:spcPts val="1200"/>
              </a:spcAft>
              <a:buNone/>
            </a:pPr>
            <a:r>
              <a:rPr lang="en-US"/>
              <a:t>Fifth level</a:t>
            </a:r>
          </a:p>
        </p:txBody>
      </p:sp>
      <p:sp>
        <p:nvSpPr>
          <p:cNvPr id="4" name="Text Placeholder 3"/>
          <p:cNvSpPr>
            <a:spLocks noGrp="1"/>
          </p:cNvSpPr>
          <p:nvPr>
            <p:ph type="body" sz="half" idx="2"/>
          </p:nvPr>
        </p:nvSpPr>
        <p:spPr>
          <a:xfrm>
            <a:off x="839788" y="2101850"/>
            <a:ext cx="3932237" cy="3759200"/>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BEEBAAA-29B5-4AF5-BC5F-7E580C29002D}" type="datetimeFigureOut">
              <a:rPr lang="en-US" smtClean="0"/>
              <a:t>6/14/26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860EDB8-5305-433F-BE41-D7A86D811DB3}" type="slidenum">
              <a:rPr lang="en-US" smtClean="0"/>
              <a:t>‹#›</a:t>
            </a:fld>
            <a:endParaRPr lang="en-US"/>
          </a:p>
        </p:txBody>
      </p:sp>
    </p:spTree>
    <p:extLst>
      <p:ext uri="{BB962C8B-B14F-4D97-AF65-F5344CB8AC3E}">
        <p14:creationId xmlns:p14="http://schemas.microsoft.com/office/powerpoint/2010/main" val="17841938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7"/>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101850"/>
            <a:ext cx="3932237" cy="3759200"/>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BEEBAAA-29B5-4AF5-BC5F-7E580C29002D}" type="datetimeFigureOut">
              <a:rPr lang="en-US" smtClean="0"/>
              <a:t>6/14/26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860EDB8-5305-433F-BE41-D7A86D811DB3}" type="slidenum">
              <a:rPr lang="en-US" smtClean="0"/>
              <a:t>‹#›</a:t>
            </a:fld>
            <a:endParaRPr lang="en-US"/>
          </a:p>
        </p:txBody>
      </p:sp>
    </p:spTree>
    <p:extLst>
      <p:ext uri="{BB962C8B-B14F-4D97-AF65-F5344CB8AC3E}">
        <p14:creationId xmlns:p14="http://schemas.microsoft.com/office/powerpoint/2010/main" val="31610953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7" name="Rectangle 6"/>
          <p:cNvSpPr/>
          <p:nvPr/>
        </p:nvSpPr>
        <p:spPr>
          <a:xfrm>
            <a:off x="0" y="0"/>
            <a:ext cx="12192000" cy="1332854"/>
          </a:xfrm>
          <a:prstGeom prst="rect">
            <a:avLst/>
          </a:prstGeom>
          <a:solidFill>
            <a:srgbClr val="D247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itle 1"/>
          <p:cNvSpPr>
            <a:spLocks noGrp="1"/>
          </p:cNvSpPr>
          <p:nvPr>
            <p:ph type="title"/>
          </p:nvPr>
        </p:nvSpPr>
        <p:spPr>
          <a:xfrm>
            <a:off x="609600" y="1"/>
            <a:ext cx="10744200" cy="1228436"/>
          </a:xfrm>
        </p:spPr>
        <p:txBody>
          <a:bodyPr anchor="b">
            <a:normAutofit/>
          </a:bodyPr>
          <a:lstStyle>
            <a:lvl1pPr>
              <a:defRPr sz="3600">
                <a:solidFill>
                  <a:schemeClr val="bg1"/>
                </a:solidFill>
              </a:defRPr>
            </a:lvl1p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BEEBAAA-29B5-4AF5-BC5F-7E580C29002D}" type="datetimeFigureOut">
              <a:rPr lang="en-US" smtClean="0"/>
              <a:t>6/14/26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860EDB8-5305-433F-BE41-D7A86D811DB3}" type="slidenum">
              <a:rPr lang="en-US" smtClean="0"/>
              <a:t>‹#›</a:t>
            </a:fld>
            <a:endParaRPr lang="en-US"/>
          </a:p>
        </p:txBody>
      </p:sp>
      <p:sp>
        <p:nvSpPr>
          <p:cNvPr id="8" name="Rectangle 7"/>
          <p:cNvSpPr/>
          <p:nvPr userDrawn="1"/>
        </p:nvSpPr>
        <p:spPr>
          <a:xfrm>
            <a:off x="0" y="0"/>
            <a:ext cx="12192000" cy="1332854"/>
          </a:xfrm>
          <a:prstGeom prst="rect">
            <a:avLst/>
          </a:prstGeom>
          <a:solidFill>
            <a:srgbClr val="D247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Tree>
    <p:extLst>
      <p:ext uri="{BB962C8B-B14F-4D97-AF65-F5344CB8AC3E}">
        <p14:creationId xmlns:p14="http://schemas.microsoft.com/office/powerpoint/2010/main" val="5969213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10095346" y="0"/>
            <a:ext cx="2096655" cy="6858000"/>
          </a:xfrm>
          <a:prstGeom prst="rect">
            <a:avLst/>
          </a:prstGeom>
          <a:solidFill>
            <a:srgbClr val="D247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Vertical Title 1"/>
          <p:cNvSpPr>
            <a:spLocks noGrp="1"/>
          </p:cNvSpPr>
          <p:nvPr>
            <p:ph type="title" orient="vert"/>
          </p:nvPr>
        </p:nvSpPr>
        <p:spPr>
          <a:xfrm>
            <a:off x="10215419" y="365125"/>
            <a:ext cx="1819564" cy="5811838"/>
          </a:xfrm>
        </p:spPr>
        <p:txBody>
          <a:bodyPr vert="eaVert" anchor="b">
            <a:normAutofit/>
          </a:bodyPr>
          <a:lstStyle>
            <a:lvl1pPr>
              <a:defRPr sz="3600">
                <a:solidFill>
                  <a:schemeClr val="bg1"/>
                </a:solidFil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838201"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BEEBAAA-29B5-4AF5-BC5F-7E580C29002D}" type="datetimeFigureOut">
              <a:rPr lang="en-US" smtClean="0"/>
              <a:t>6/14/26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860EDB8-5305-433F-BE41-D7A86D811DB3}" type="slidenum">
              <a:rPr lang="en-US" smtClean="0"/>
              <a:t>‹#›</a:t>
            </a:fld>
            <a:endParaRPr lang="en-US"/>
          </a:p>
        </p:txBody>
      </p:sp>
      <p:sp>
        <p:nvSpPr>
          <p:cNvPr id="8" name="Rectangle 7"/>
          <p:cNvSpPr/>
          <p:nvPr userDrawn="1"/>
        </p:nvSpPr>
        <p:spPr>
          <a:xfrm>
            <a:off x="10095346" y="0"/>
            <a:ext cx="2096655" cy="6858000"/>
          </a:xfrm>
          <a:prstGeom prst="rect">
            <a:avLst/>
          </a:prstGeom>
          <a:solidFill>
            <a:srgbClr val="D247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Tree>
    <p:extLst>
      <p:ext uri="{BB962C8B-B14F-4D97-AF65-F5344CB8AC3E}">
        <p14:creationId xmlns:p14="http://schemas.microsoft.com/office/powerpoint/2010/main" val="130226663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7"/>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2"/>
            <a:ext cx="3276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BEEBAAA-29B5-4AF5-BC5F-7E580C29002D}" type="datetimeFigureOut">
              <a:rPr lang="en-US" smtClean="0"/>
              <a:t>6/14/26</a:t>
            </a:fld>
            <a:endParaRPr lang="en-US"/>
          </a:p>
        </p:txBody>
      </p:sp>
      <p:sp>
        <p:nvSpPr>
          <p:cNvPr id="5" name="Footer Placeholder 4"/>
          <p:cNvSpPr>
            <a:spLocks noGrp="1"/>
          </p:cNvSpPr>
          <p:nvPr>
            <p:ph type="ftr" sz="quarter" idx="3"/>
          </p:nvPr>
        </p:nvSpPr>
        <p:spPr>
          <a:xfrm>
            <a:off x="4648200" y="6356352"/>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077200" y="6356352"/>
            <a:ext cx="3276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860EDB8-5305-433F-BE41-D7A86D811DB3}" type="slidenum">
              <a:rPr lang="en-US" smtClean="0"/>
              <a:t>‹#›</a:t>
            </a:fld>
            <a:endParaRPr lang="en-US"/>
          </a:p>
        </p:txBody>
      </p:sp>
    </p:spTree>
    <p:extLst>
      <p:ext uri="{BB962C8B-B14F-4D97-AF65-F5344CB8AC3E}">
        <p14:creationId xmlns:p14="http://schemas.microsoft.com/office/powerpoint/2010/main" val="94675494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ct val="30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ct val="300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ct val="300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US" b="1" dirty="0"/>
              <a:t>Bowlby’s Attachment Theory and Early Childhood Development: Supporting Isaac’s Emotional and Social Wellbeing</a:t>
            </a:r>
            <a:endParaRPr lang="en-US" dirty="0"/>
          </a:p>
        </p:txBody>
      </p:sp>
      <p:sp>
        <p:nvSpPr>
          <p:cNvPr id="3" name="Subtitle 2"/>
          <p:cNvSpPr>
            <a:spLocks noGrp="1"/>
          </p:cNvSpPr>
          <p:nvPr>
            <p:ph type="subTitle" idx="1"/>
          </p:nvPr>
        </p:nvSpPr>
        <p:spPr>
          <a:xfrm>
            <a:off x="1014242" y="5161222"/>
            <a:ext cx="6705599" cy="1137793"/>
          </a:xfrm>
        </p:spPr>
        <p:txBody>
          <a:bodyPr>
            <a:normAutofit fontScale="55000" lnSpcReduction="20000"/>
          </a:bodyPr>
          <a:lstStyle/>
          <a:p>
            <a:r>
              <a:rPr lang="en-US" dirty="0"/>
              <a:t>STUDENT NAME:</a:t>
            </a:r>
          </a:p>
          <a:p>
            <a:r>
              <a:rPr lang="en-US" dirty="0"/>
              <a:t>STUDENT ID:</a:t>
            </a:r>
            <a:r>
              <a:rPr lang="en-GB" dirty="0"/>
              <a:t>2506872</a:t>
            </a:r>
            <a:endParaRPr lang="en-US" dirty="0"/>
          </a:p>
          <a:p>
            <a:r>
              <a:rPr lang="en-US" dirty="0"/>
              <a:t>MODULE CODE:</a:t>
            </a:r>
            <a:endParaRPr lang="en-GB" b="1" i="0" dirty="0">
              <a:solidFill>
                <a:srgbClr val="FFFFFF"/>
              </a:solidFill>
              <a:effectLst/>
              <a:latin typeface="-apple-system"/>
            </a:endParaRPr>
          </a:p>
        </p:txBody>
      </p:sp>
      <p:sp>
        <p:nvSpPr>
          <p:cNvPr id="4" name="TextBox 3">
            <a:extLst>
              <a:ext uri="{FF2B5EF4-FFF2-40B4-BE49-F238E27FC236}">
                <a16:creationId xmlns:a16="http://schemas.microsoft.com/office/drawing/2014/main" id="{694349BF-303F-E6C6-64A3-2206EA23BF87}"/>
              </a:ext>
            </a:extLst>
          </p:cNvPr>
          <p:cNvSpPr txBox="1"/>
          <p:nvPr/>
        </p:nvSpPr>
        <p:spPr>
          <a:xfrm>
            <a:off x="2450238" y="5110609"/>
            <a:ext cx="6091355" cy="369332"/>
          </a:xfrm>
          <a:prstGeom prst="rect">
            <a:avLst/>
          </a:prstGeom>
          <a:noFill/>
        </p:spPr>
        <p:txBody>
          <a:bodyPr wrap="square" rtlCol="0">
            <a:spAutoFit/>
          </a:bodyPr>
          <a:lstStyle/>
          <a:p>
            <a:pPr algn="l"/>
            <a:r>
              <a:rPr lang="en-GB" dirty="0"/>
              <a:t>Ismail Ali</a:t>
            </a:r>
            <a:endParaRPr lang="en-US" dirty="0"/>
          </a:p>
        </p:txBody>
      </p:sp>
      <p:sp>
        <p:nvSpPr>
          <p:cNvPr id="6" name="TextBox 5">
            <a:extLst>
              <a:ext uri="{FF2B5EF4-FFF2-40B4-BE49-F238E27FC236}">
                <a16:creationId xmlns:a16="http://schemas.microsoft.com/office/drawing/2014/main" id="{B4B2DA91-DAFF-638C-41CD-4EDAB2D2CF02}"/>
              </a:ext>
            </a:extLst>
          </p:cNvPr>
          <p:cNvSpPr txBox="1"/>
          <p:nvPr/>
        </p:nvSpPr>
        <p:spPr>
          <a:xfrm>
            <a:off x="2450238" y="5895751"/>
            <a:ext cx="2272419" cy="369332"/>
          </a:xfrm>
          <a:prstGeom prst="rect">
            <a:avLst/>
          </a:prstGeom>
          <a:noFill/>
        </p:spPr>
        <p:txBody>
          <a:bodyPr wrap="square" rtlCol="0">
            <a:spAutoFit/>
          </a:bodyPr>
          <a:lstStyle/>
          <a:p>
            <a:pPr algn="l"/>
            <a:r>
              <a:rPr lang="en-GB" dirty="0"/>
              <a:t>LCHS4009_BIRM</a:t>
            </a:r>
            <a:endParaRPr lang="en-US" dirty="0"/>
          </a:p>
        </p:txBody>
      </p:sp>
    </p:spTree>
    <p:extLst>
      <p:ext uri="{BB962C8B-B14F-4D97-AF65-F5344CB8AC3E}">
        <p14:creationId xmlns:p14="http://schemas.microsoft.com/office/powerpoint/2010/main" val="247180773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Introduction to Bowlby’s Attachment Theory</a:t>
            </a:r>
            <a:endParaRPr lang="en-US" dirty="0"/>
          </a:p>
        </p:txBody>
      </p:sp>
      <p:sp>
        <p:nvSpPr>
          <p:cNvPr id="3" name="Content Placeholder 2"/>
          <p:cNvSpPr>
            <a:spLocks noGrp="1"/>
          </p:cNvSpPr>
          <p:nvPr>
            <p:ph idx="1"/>
          </p:nvPr>
        </p:nvSpPr>
        <p:spPr/>
        <p:txBody>
          <a:bodyPr>
            <a:normAutofit fontScale="77500" lnSpcReduction="20000"/>
          </a:bodyPr>
          <a:lstStyle/>
          <a:p>
            <a:pPr lvl="0"/>
            <a:r>
              <a:rPr lang="en-US" dirty="0"/>
              <a:t>John Bowlby developed Attachment Theory, explaining how early emotional bonds between children and caregivers influence social, emotional, and cognitive development throughout life (Bowlby, 1969). </a:t>
            </a:r>
          </a:p>
          <a:p>
            <a:pPr lvl="0"/>
            <a:r>
              <a:rPr lang="en-US" dirty="0"/>
              <a:t>Bowlby believed that children need a secure attachment with a consistent caregiver to feel safe, confident, and emotionally supported during early childhood development. </a:t>
            </a:r>
          </a:p>
          <a:p>
            <a:pPr lvl="0"/>
            <a:r>
              <a:rPr lang="en-US" dirty="0"/>
              <a:t>This theory is relevant to Isaac because his disrupted childcare experiences, separation anxiety, emotional distress, and limited social interaction may indicate insecure attachment patterns affecting his wellbeing and development (Ainsworth et al., 1978). </a:t>
            </a:r>
          </a:p>
          <a:p>
            <a:endParaRPr lang="en-US" dirty="0"/>
          </a:p>
        </p:txBody>
      </p:sp>
      <p:pic>
        <p:nvPicPr>
          <p:cNvPr id="1026" name="Picture 2" descr="John Bowlby's Attachment Theory"/>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41452" y="1825625"/>
            <a:ext cx="6437450" cy="44418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0719232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Key Concepts of Attachment Theory</a:t>
            </a:r>
            <a:endParaRPr lang="en-US" dirty="0"/>
          </a:p>
        </p:txBody>
      </p:sp>
      <p:sp>
        <p:nvSpPr>
          <p:cNvPr id="3" name="Content Placeholder 2"/>
          <p:cNvSpPr>
            <a:spLocks noGrp="1"/>
          </p:cNvSpPr>
          <p:nvPr>
            <p:ph idx="1"/>
          </p:nvPr>
        </p:nvSpPr>
        <p:spPr/>
        <p:txBody>
          <a:bodyPr>
            <a:normAutofit fontScale="77500" lnSpcReduction="20000"/>
          </a:bodyPr>
          <a:lstStyle/>
          <a:p>
            <a:pPr lvl="0"/>
            <a:r>
              <a:rPr lang="en-US" dirty="0"/>
              <a:t>Bowlby introduced the concept of secure attachment, where children feel safe exploring their environment because they trust their caregiver will provide comfort and support when needed (Bowlby, 1969). </a:t>
            </a:r>
          </a:p>
          <a:p>
            <a:pPr lvl="0"/>
            <a:r>
              <a:rPr lang="en-US" dirty="0"/>
              <a:t>Attachment theory also explains insecure attachment patterns, including anxious and avoidant attachment, which may develop when caregiving is inconsistent, emotionally unavailable, or disrupted (Ainsworth et al., 1978). </a:t>
            </a:r>
          </a:p>
          <a:p>
            <a:pPr lvl="0"/>
            <a:r>
              <a:rPr lang="en-US" dirty="0"/>
              <a:t>During early childhood, attachment relationships influence emotional regulation, confidence, language development, social interaction, and future relationships. Therefore, secure attachment is essential for healthy development in the early years (Howe, 2011). </a:t>
            </a:r>
          </a:p>
          <a:p>
            <a:endParaRPr lang="en-US" dirty="0"/>
          </a:p>
        </p:txBody>
      </p:sp>
      <p:pic>
        <p:nvPicPr>
          <p:cNvPr id="2050" name="Picture 2" descr="What Is Attachment Theory?"/>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502371" y="1825625"/>
            <a:ext cx="6218615" cy="41457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2412994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Applying the Theory to Isaac’s Situation</a:t>
            </a:r>
            <a:endParaRPr lang="en-US" dirty="0"/>
          </a:p>
        </p:txBody>
      </p:sp>
      <p:sp>
        <p:nvSpPr>
          <p:cNvPr id="3" name="Content Placeholder 2"/>
          <p:cNvSpPr>
            <a:spLocks noGrp="1"/>
          </p:cNvSpPr>
          <p:nvPr>
            <p:ph idx="1"/>
          </p:nvPr>
        </p:nvSpPr>
        <p:spPr/>
        <p:txBody>
          <a:bodyPr>
            <a:normAutofit fontScale="77500" lnSpcReduction="20000"/>
          </a:bodyPr>
          <a:lstStyle/>
          <a:p>
            <a:pPr lvl="0"/>
            <a:r>
              <a:rPr lang="en-US" dirty="0"/>
              <a:t>Isaac’s disrupted childcare arrangements and frequent transitions may have reduced his sense of stability and emotional security, contributing to anxiety and withdrawn </a:t>
            </a:r>
            <a:r>
              <a:rPr lang="en-US" dirty="0" err="1"/>
              <a:t>behaviour</a:t>
            </a:r>
            <a:r>
              <a:rPr lang="en-US" dirty="0"/>
              <a:t> (Bowlby, 1969). </a:t>
            </a:r>
          </a:p>
          <a:p>
            <a:pPr lvl="0"/>
            <a:r>
              <a:rPr lang="en-US" dirty="0"/>
              <a:t>His mother’s post natal depression and low confidence may affect emotional responsiveness and attachment quality, potentially influencing Isaac’s emotional regulation and independence (Murray &amp; Cooper, 1997). </a:t>
            </a:r>
          </a:p>
          <a:p>
            <a:pPr lvl="0"/>
            <a:r>
              <a:rPr lang="en-US" dirty="0"/>
              <a:t>Isaac’s language delay, clinginess, and difficulties joining group activities may reflect limited opportunities for consistent social interaction and emotional support during important developmental stages (Howe, 2011). </a:t>
            </a:r>
          </a:p>
          <a:p>
            <a:endParaRPr lang="en-US" dirty="0"/>
          </a:p>
        </p:txBody>
      </p:sp>
      <p:pic>
        <p:nvPicPr>
          <p:cNvPr id="3074" name="Picture 2" descr="What Are Emotions? Types of Emotions in Psychology"/>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41949" y="1825625"/>
            <a:ext cx="6315075" cy="42100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0357818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Nature and Nurture Influences</a:t>
            </a:r>
            <a:endParaRPr lang="en-US" dirty="0"/>
          </a:p>
        </p:txBody>
      </p:sp>
      <p:sp>
        <p:nvSpPr>
          <p:cNvPr id="3" name="Content Placeholder 2"/>
          <p:cNvSpPr>
            <a:spLocks noGrp="1"/>
          </p:cNvSpPr>
          <p:nvPr>
            <p:ph idx="1"/>
          </p:nvPr>
        </p:nvSpPr>
        <p:spPr/>
        <p:txBody>
          <a:bodyPr>
            <a:normAutofit fontScale="77500" lnSpcReduction="20000"/>
          </a:bodyPr>
          <a:lstStyle/>
          <a:p>
            <a:pPr lvl="0"/>
            <a:r>
              <a:rPr lang="en-US" dirty="0"/>
              <a:t>Nature influences include temperament, emotional sensitivity, and early brain development, which may affect how children respond to stress, transitions, and attachment experiences (Bee &amp; Boyd, 2020). </a:t>
            </a:r>
          </a:p>
          <a:p>
            <a:pPr lvl="0"/>
            <a:r>
              <a:rPr lang="en-US" dirty="0"/>
              <a:t>Nurture influences include caregiving quality, family relationships, emotional support, and opportunities for social interaction, all of which strongly affect early childhood development (Bowlby, 1969). </a:t>
            </a:r>
          </a:p>
          <a:p>
            <a:pPr lvl="0"/>
            <a:r>
              <a:rPr lang="en-US" dirty="0"/>
              <a:t>Isaac’s development is influenced by both biological and environmental factors, including family stress, disrupted routines, maternal mental health, and limited social experiences within new environments (Howe, 2011). </a:t>
            </a:r>
          </a:p>
          <a:p>
            <a:endParaRPr lang="en-US" dirty="0"/>
          </a:p>
        </p:txBody>
      </p:sp>
      <p:pic>
        <p:nvPicPr>
          <p:cNvPr id="4098" name="Picture 2" descr="Nature and nurture in sociology - Explaining Human Behaviou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97500" y="1825625"/>
            <a:ext cx="6378574" cy="42523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6435848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Theory Informed Support Plan</a:t>
            </a:r>
            <a:endParaRPr lang="en-US" dirty="0"/>
          </a:p>
        </p:txBody>
      </p:sp>
      <p:sp>
        <p:nvSpPr>
          <p:cNvPr id="3" name="Content Placeholder 2"/>
          <p:cNvSpPr>
            <a:spLocks noGrp="1"/>
          </p:cNvSpPr>
          <p:nvPr>
            <p:ph idx="1"/>
          </p:nvPr>
        </p:nvSpPr>
        <p:spPr>
          <a:xfrm>
            <a:off x="838201" y="1825625"/>
            <a:ext cx="5092699" cy="4351338"/>
          </a:xfrm>
        </p:spPr>
        <p:txBody>
          <a:bodyPr>
            <a:normAutofit fontScale="85000" lnSpcReduction="20000"/>
          </a:bodyPr>
          <a:lstStyle/>
          <a:p>
            <a:pPr lvl="0"/>
            <a:r>
              <a:rPr lang="en-US" dirty="0"/>
              <a:t>Early years staff should provide consistent routines, key worker support, and emotionally responsive interactions to help Isaac develop secure attachment relationships within the setting (Howe, 2011). </a:t>
            </a:r>
          </a:p>
          <a:p>
            <a:pPr lvl="0"/>
            <a:r>
              <a:rPr lang="en-US" dirty="0"/>
              <a:t>Play based learning, storytelling, and language rich activities should be used to improve communication skills, confidence, and peer interaction in a supportive environment (Vygotsky, 1978). </a:t>
            </a:r>
          </a:p>
          <a:p>
            <a:pPr lvl="0"/>
            <a:r>
              <a:rPr lang="en-US" dirty="0"/>
              <a:t>Multi agency collaboration involving speech therapists, mental health professionals, family support workers, and Isaac’s mother can provide holistic support for emotional wellbeing and developmental progress (Department for Education, 2021). </a:t>
            </a:r>
          </a:p>
          <a:p>
            <a:endParaRPr lang="en-US" dirty="0"/>
          </a:p>
        </p:txBody>
      </p:sp>
      <p:pic>
        <p:nvPicPr>
          <p:cNvPr id="5122" name="Picture 2" descr="The Importance of Storytelling in Student Developmen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64300" y="1657315"/>
            <a:ext cx="4787901" cy="45196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8928901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Critical Evaluation of Bowlby’s Theory</a:t>
            </a:r>
            <a:endParaRPr lang="en-US" dirty="0"/>
          </a:p>
        </p:txBody>
      </p:sp>
      <p:sp>
        <p:nvSpPr>
          <p:cNvPr id="3" name="Content Placeholder 2"/>
          <p:cNvSpPr>
            <a:spLocks noGrp="1"/>
          </p:cNvSpPr>
          <p:nvPr>
            <p:ph idx="1"/>
          </p:nvPr>
        </p:nvSpPr>
        <p:spPr/>
        <p:txBody>
          <a:bodyPr>
            <a:normAutofit fontScale="77500" lnSpcReduction="20000"/>
          </a:bodyPr>
          <a:lstStyle/>
          <a:p>
            <a:pPr lvl="0"/>
            <a:r>
              <a:rPr lang="en-US" dirty="0"/>
              <a:t>Bowlby’s theory is highly influential because it highlights the importance of early relationships and emotional security in child development and early years practice (Bowlby, 1969). </a:t>
            </a:r>
          </a:p>
          <a:p>
            <a:pPr lvl="0"/>
            <a:r>
              <a:rPr lang="en-US" dirty="0"/>
              <a:t>However, critics argue that the theory may place too much responsibility on mothers and does not fully consider cultural differences or wider social influences on development (Rutter, 1995). </a:t>
            </a:r>
          </a:p>
          <a:p>
            <a:pPr lvl="0"/>
            <a:r>
              <a:rPr lang="en-US" dirty="0"/>
              <a:t>In diverse communities such as London, practitioners must </a:t>
            </a:r>
            <a:r>
              <a:rPr lang="en-US" dirty="0" err="1"/>
              <a:t>recognise</a:t>
            </a:r>
            <a:r>
              <a:rPr lang="en-US" dirty="0"/>
              <a:t> that attachment relationships can develop in different family structures and cultural caregiving systems while still supporting children’s emotional needs effectively. </a:t>
            </a:r>
          </a:p>
          <a:p>
            <a:endParaRPr lang="en-US" dirty="0"/>
          </a:p>
        </p:txBody>
      </p:sp>
      <p:pic>
        <p:nvPicPr>
          <p:cNvPr id="6146" name="Picture 2" descr="Bowlby's theory | PD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08674" y="1825625"/>
            <a:ext cx="5241925" cy="39314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3166378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onclusion png Images - Free Download on Magnific (formerly Freepik)"/>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43701" y="1333500"/>
            <a:ext cx="5130800" cy="513080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p:txBody>
          <a:bodyPr/>
          <a:lstStyle/>
          <a:p>
            <a:r>
              <a:rPr lang="en-US" b="1" dirty="0"/>
              <a:t>Conclusion</a:t>
            </a:r>
            <a:endParaRPr lang="en-US" dirty="0"/>
          </a:p>
        </p:txBody>
      </p:sp>
      <p:sp>
        <p:nvSpPr>
          <p:cNvPr id="3" name="Content Placeholder 2"/>
          <p:cNvSpPr>
            <a:spLocks noGrp="1"/>
          </p:cNvSpPr>
          <p:nvPr>
            <p:ph idx="1"/>
          </p:nvPr>
        </p:nvSpPr>
        <p:spPr>
          <a:xfrm>
            <a:off x="838201" y="1825625"/>
            <a:ext cx="5613400" cy="4351338"/>
          </a:xfrm>
        </p:spPr>
        <p:txBody>
          <a:bodyPr>
            <a:normAutofit fontScale="92500"/>
          </a:bodyPr>
          <a:lstStyle/>
          <a:p>
            <a:pPr lvl="0"/>
            <a:r>
              <a:rPr lang="en-US" dirty="0"/>
              <a:t>Bowlby’s Attachment Theory helps explain how Isaac’s early experiences, disrupted childcare, and family stress may influence his emotional, social, and language development. </a:t>
            </a:r>
          </a:p>
          <a:p>
            <a:pPr lvl="0"/>
            <a:r>
              <a:rPr lang="en-US" dirty="0"/>
              <a:t>Secure and supportive relationships are essential for promoting confidence, emotional regulation, communication skills, and healthy social interaction during early childhood (Howe, 2011). </a:t>
            </a:r>
          </a:p>
          <a:p>
            <a:pPr lvl="0"/>
            <a:r>
              <a:rPr lang="en-US" dirty="0"/>
              <a:t>Early years practitioners can support Isaac effectively through attachment based strategies, language support, play based learning, and multi agency collaboration to improve his wellbeing and developmental outcomes. </a:t>
            </a:r>
          </a:p>
          <a:p>
            <a:endParaRPr lang="en-US" dirty="0"/>
          </a:p>
        </p:txBody>
      </p:sp>
    </p:spTree>
    <p:extLst>
      <p:ext uri="{BB962C8B-B14F-4D97-AF65-F5344CB8AC3E}">
        <p14:creationId xmlns:p14="http://schemas.microsoft.com/office/powerpoint/2010/main" val="77061889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a:t>Reference List</a:t>
            </a:r>
            <a:endParaRPr lang="en-US" dirty="0"/>
          </a:p>
        </p:txBody>
      </p:sp>
      <p:sp>
        <p:nvSpPr>
          <p:cNvPr id="3" name="Content Placeholder 2"/>
          <p:cNvSpPr>
            <a:spLocks noGrp="1"/>
          </p:cNvSpPr>
          <p:nvPr>
            <p:ph idx="1"/>
          </p:nvPr>
        </p:nvSpPr>
        <p:spPr>
          <a:xfrm>
            <a:off x="838201" y="1825625"/>
            <a:ext cx="10515600" cy="4351338"/>
          </a:xfrm>
        </p:spPr>
        <p:txBody>
          <a:bodyPr>
            <a:normAutofit fontScale="85000" lnSpcReduction="10000"/>
          </a:bodyPr>
          <a:lstStyle/>
          <a:p>
            <a:pPr lvl="0"/>
            <a:r>
              <a:rPr lang="en-US" dirty="0"/>
              <a:t>Ainsworth, M., </a:t>
            </a:r>
            <a:r>
              <a:rPr lang="en-US" dirty="0" err="1"/>
              <a:t>Blehar</a:t>
            </a:r>
            <a:r>
              <a:rPr lang="en-US" dirty="0"/>
              <a:t>, M., Waters, E. and Wall, S. (1978) </a:t>
            </a:r>
            <a:r>
              <a:rPr lang="en-US" i="1" dirty="0"/>
              <a:t>Patterns of Attachment</a:t>
            </a:r>
            <a:r>
              <a:rPr lang="en-US" dirty="0"/>
              <a:t>. Hillsdale: Erlbaum. </a:t>
            </a:r>
          </a:p>
          <a:p>
            <a:pPr lvl="0"/>
            <a:r>
              <a:rPr lang="en-US" dirty="0"/>
              <a:t>Bee, H. and Boyd, D. (2020) </a:t>
            </a:r>
            <a:r>
              <a:rPr lang="en-US" i="1" dirty="0"/>
              <a:t>The Developing Child</a:t>
            </a:r>
            <a:r>
              <a:rPr lang="en-US" dirty="0"/>
              <a:t>. 14th ed. Boston: Pearson. </a:t>
            </a:r>
          </a:p>
          <a:p>
            <a:pPr lvl="0"/>
            <a:r>
              <a:rPr lang="en-US" dirty="0"/>
              <a:t>Bowlby, J. (1969) </a:t>
            </a:r>
            <a:r>
              <a:rPr lang="en-US" i="1" dirty="0"/>
              <a:t>Attachment and Loss: Volume 1 – Attachment</a:t>
            </a:r>
            <a:r>
              <a:rPr lang="en-US" dirty="0"/>
              <a:t>. London: Penguin. </a:t>
            </a:r>
          </a:p>
          <a:p>
            <a:pPr lvl="0"/>
            <a:r>
              <a:rPr lang="en-US" dirty="0"/>
              <a:t>Department for Education (2021) </a:t>
            </a:r>
            <a:r>
              <a:rPr lang="en-US" i="1" dirty="0"/>
              <a:t>Early Years Foundation Stage Framework</a:t>
            </a:r>
            <a:r>
              <a:rPr lang="en-US" dirty="0"/>
              <a:t>. London: </a:t>
            </a:r>
            <a:r>
              <a:rPr lang="en-US" dirty="0" err="1"/>
              <a:t>DfE</a:t>
            </a:r>
            <a:r>
              <a:rPr lang="en-US" dirty="0"/>
              <a:t>. </a:t>
            </a:r>
          </a:p>
          <a:p>
            <a:pPr lvl="0"/>
            <a:r>
              <a:rPr lang="en-US" dirty="0"/>
              <a:t>Howe, D. (2011) </a:t>
            </a:r>
            <a:r>
              <a:rPr lang="en-US" i="1" dirty="0"/>
              <a:t>Attachment Across the </a:t>
            </a:r>
            <a:r>
              <a:rPr lang="en-US" i="1" dirty="0" err="1"/>
              <a:t>Lifecourse</a:t>
            </a:r>
            <a:r>
              <a:rPr lang="en-US" dirty="0"/>
              <a:t>. London: Palgrave Macmillan. </a:t>
            </a:r>
          </a:p>
          <a:p>
            <a:pPr lvl="0"/>
            <a:r>
              <a:rPr lang="en-US" dirty="0"/>
              <a:t>Murray, L. and Cooper, P. (1997) </a:t>
            </a:r>
            <a:r>
              <a:rPr lang="en-US" i="1" dirty="0"/>
              <a:t>Postpartum Depression and Child Development</a:t>
            </a:r>
            <a:r>
              <a:rPr lang="en-US" dirty="0"/>
              <a:t>. New York: Guilford Press. </a:t>
            </a:r>
          </a:p>
          <a:p>
            <a:pPr lvl="0"/>
            <a:r>
              <a:rPr lang="en-US" dirty="0"/>
              <a:t>Rutter, M. (1995) </a:t>
            </a:r>
            <a:r>
              <a:rPr lang="en-US" i="1" dirty="0"/>
              <a:t>Clinical Implications of Attachment Concepts</a:t>
            </a:r>
            <a:r>
              <a:rPr lang="en-US" dirty="0"/>
              <a:t>. Journal of Child Psychology and Psychiatry, 36(4), pp.549–571. </a:t>
            </a:r>
          </a:p>
          <a:p>
            <a:pPr lvl="0"/>
            <a:r>
              <a:rPr lang="en-US" dirty="0"/>
              <a:t>Vygotsky, L. (1978) </a:t>
            </a:r>
            <a:r>
              <a:rPr lang="en-US" i="1" dirty="0"/>
              <a:t>Mind in Society</a:t>
            </a:r>
            <a:r>
              <a:rPr lang="en-US" dirty="0"/>
              <a:t>. Cambridge, MA: Harvard University Press.</a:t>
            </a:r>
          </a:p>
          <a:p>
            <a:endParaRPr lang="en-US" dirty="0"/>
          </a:p>
        </p:txBody>
      </p:sp>
    </p:spTree>
    <p:extLst>
      <p:ext uri="{BB962C8B-B14F-4D97-AF65-F5344CB8AC3E}">
        <p14:creationId xmlns:p14="http://schemas.microsoft.com/office/powerpoint/2010/main" val="3120163694"/>
      </p:ext>
    </p:extLst>
  </p:cSld>
  <p:clrMapOvr>
    <a:masterClrMapping/>
  </p:clrMapOvr>
</p:sld>
</file>

<file path=ppt/theme/theme1.xml><?xml version="1.0" encoding="utf-8"?>
<a:theme xmlns:a="http://schemas.openxmlformats.org/drawingml/2006/main" name="WelcomeDoc">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Segoe UI">
      <a:majorFont>
        <a:latin typeface="Segoe UI Light"/>
        <a:ea typeface=""/>
        <a:cs typeface=""/>
      </a:majorFont>
      <a:minorFont>
        <a:latin typeface="Segoe U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Welcome to PowerPoint.potx" id="{43699C43-EC89-4A55-9A99-3FD944590577}" vid="{3C36ED3A-1C33-4ECB-8650-37D568EF4545}"/>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AssetEditForm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DirectSourceMarket xmlns="4873beb7-5857-4685-be1f-d57550cc96cc" xsi:nil="true"/>
    <ApprovalStatus xmlns="4873beb7-5857-4685-be1f-d57550cc96cc">InProgress</ApprovalStatus>
    <MarketSpecific xmlns="4873beb7-5857-4685-be1f-d57550cc96cc">false</MarketSpecific>
    <LocComments xmlns="4873beb7-5857-4685-be1f-d57550cc96cc" xsi:nil="true"/>
    <ThumbnailAssetId xmlns="4873beb7-5857-4685-be1f-d57550cc96cc" xsi:nil="true"/>
    <PrimaryImageGen xmlns="4873beb7-5857-4685-be1f-d57550cc96cc">true</PrimaryImageGen>
    <LegacyData xmlns="4873beb7-5857-4685-be1f-d57550cc96cc" xsi:nil="true"/>
    <LocRecommendedHandoff xmlns="4873beb7-5857-4685-be1f-d57550cc96cc" xsi:nil="true"/>
    <BusinessGroup xmlns="4873beb7-5857-4685-be1f-d57550cc96cc" xsi:nil="true"/>
    <BlockPublish xmlns="4873beb7-5857-4685-be1f-d57550cc96cc">false</BlockPublish>
    <TPFriendlyName xmlns="4873beb7-5857-4685-be1f-d57550cc96cc" xsi:nil="true"/>
    <NumericId xmlns="4873beb7-5857-4685-be1f-d57550cc96cc" xsi:nil="true"/>
    <APEditor xmlns="4873beb7-5857-4685-be1f-d57550cc96cc">
      <UserInfo>
        <DisplayName/>
        <AccountId xsi:nil="true"/>
        <AccountType/>
      </UserInfo>
    </APEditor>
    <SourceTitle xmlns="4873beb7-5857-4685-be1f-d57550cc96cc" xsi:nil="true"/>
    <OpenTemplate xmlns="4873beb7-5857-4685-be1f-d57550cc96cc">true</OpenTemplate>
    <UALocComments xmlns="4873beb7-5857-4685-be1f-d57550cc96cc" xsi:nil="true"/>
    <ParentAssetId xmlns="4873beb7-5857-4685-be1f-d57550cc96cc" xsi:nil="true"/>
    <IntlLangReviewDate xmlns="4873beb7-5857-4685-be1f-d57550cc96cc" xsi:nil="true"/>
    <FeatureTagsTaxHTField0 xmlns="4873beb7-5857-4685-be1f-d57550cc96cc">
      <Terms xmlns="http://schemas.microsoft.com/office/infopath/2007/PartnerControls"/>
    </FeatureTagsTaxHTField0>
    <PublishStatusLookup xmlns="4873beb7-5857-4685-be1f-d57550cc96cc">
      <Value>1584528</Value>
    </PublishStatusLookup>
    <Providers xmlns="4873beb7-5857-4685-be1f-d57550cc96cc" xsi:nil="true"/>
    <MachineTranslated xmlns="4873beb7-5857-4685-be1f-d57550cc96cc">false</MachineTranslated>
    <OriginalSourceMarket xmlns="4873beb7-5857-4685-be1f-d57550cc96cc" xsi:nil="true"/>
    <APDescription xmlns="4873beb7-5857-4685-be1f-d57550cc96cc" xsi:nil="true"/>
    <ClipArtFilename xmlns="4873beb7-5857-4685-be1f-d57550cc96cc" xsi:nil="true"/>
    <ContentItem xmlns="4873beb7-5857-4685-be1f-d57550cc96cc" xsi:nil="true"/>
    <TPInstallLocation xmlns="4873beb7-5857-4685-be1f-d57550cc96cc" xsi:nil="true"/>
    <PublishTargets xmlns="4873beb7-5857-4685-be1f-d57550cc96cc">OfficeOnlineVNext</PublishTargets>
    <TimesCloned xmlns="4873beb7-5857-4685-be1f-d57550cc96cc" xsi:nil="true"/>
    <AssetStart xmlns="4873beb7-5857-4685-be1f-d57550cc96cc">2012-06-20T23:39:00+00:00</AssetStart>
    <Provider xmlns="4873beb7-5857-4685-be1f-d57550cc96cc" xsi:nil="true"/>
    <AcquiredFrom xmlns="4873beb7-5857-4685-be1f-d57550cc96cc">Internal MS</AcquiredFrom>
    <FriendlyTitle xmlns="4873beb7-5857-4685-be1f-d57550cc96cc" xsi:nil="true"/>
    <LastHandOff xmlns="4873beb7-5857-4685-be1f-d57550cc96cc" xsi:nil="true"/>
    <TPClientViewer xmlns="4873beb7-5857-4685-be1f-d57550cc96cc" xsi:nil="true"/>
    <UACurrentWords xmlns="4873beb7-5857-4685-be1f-d57550cc96cc" xsi:nil="true"/>
    <ArtSampleDocs xmlns="4873beb7-5857-4685-be1f-d57550cc96cc" xsi:nil="true"/>
    <UALocRecommendation xmlns="4873beb7-5857-4685-be1f-d57550cc96cc">Localize</UALocRecommendation>
    <Manager xmlns="4873beb7-5857-4685-be1f-d57550cc96cc" xsi:nil="true"/>
    <ShowIn xmlns="4873beb7-5857-4685-be1f-d57550cc96cc">Show everywhere</ShowIn>
    <UANotes xmlns="4873beb7-5857-4685-be1f-d57550cc96cc" xsi:nil="true"/>
    <TemplateStatus xmlns="4873beb7-5857-4685-be1f-d57550cc96cc">Complete</TemplateStatus>
    <InternalTagsTaxHTField0 xmlns="4873beb7-5857-4685-be1f-d57550cc96cc">
      <Terms xmlns="http://schemas.microsoft.com/office/infopath/2007/PartnerControls"/>
    </InternalTagsTaxHTField0>
    <CSXHash xmlns="4873beb7-5857-4685-be1f-d57550cc96cc" xsi:nil="true"/>
    <Downloads xmlns="4873beb7-5857-4685-be1f-d57550cc96cc">0</Downloads>
    <VoteCount xmlns="4873beb7-5857-4685-be1f-d57550cc96cc" xsi:nil="true"/>
    <OOCacheId xmlns="4873beb7-5857-4685-be1f-d57550cc96cc" xsi:nil="true"/>
    <IsDeleted xmlns="4873beb7-5857-4685-be1f-d57550cc96cc">false</IsDeleted>
    <AssetExpire xmlns="4873beb7-5857-4685-be1f-d57550cc96cc">2029-01-01T08:00:00+00:00</AssetExpire>
    <DSATActionTaken xmlns="4873beb7-5857-4685-be1f-d57550cc96cc" xsi:nil="true"/>
    <CSXSubmissionMarket xmlns="4873beb7-5857-4685-be1f-d57550cc96cc" xsi:nil="true"/>
    <TPExecutable xmlns="4873beb7-5857-4685-be1f-d57550cc96cc" xsi:nil="true"/>
    <SubmitterId xmlns="4873beb7-5857-4685-be1f-d57550cc96cc" xsi:nil="true"/>
    <EditorialTags xmlns="4873beb7-5857-4685-be1f-d57550cc96cc" xsi:nil="true"/>
    <ApprovalLog xmlns="4873beb7-5857-4685-be1f-d57550cc96cc" xsi:nil="true"/>
    <AssetType xmlns="4873beb7-5857-4685-be1f-d57550cc96cc">TP</AssetType>
    <BugNumber xmlns="4873beb7-5857-4685-be1f-d57550cc96cc" xsi:nil="true"/>
    <CSXSubmissionDate xmlns="4873beb7-5857-4685-be1f-d57550cc96cc" xsi:nil="true"/>
    <CSXUpdate xmlns="4873beb7-5857-4685-be1f-d57550cc96cc">false</CSXUpdate>
    <Milestone xmlns="4873beb7-5857-4685-be1f-d57550cc96cc" xsi:nil="true"/>
    <RecommendationsModifier xmlns="4873beb7-5857-4685-be1f-d57550cc96cc" xsi:nil="true"/>
    <OriginAsset xmlns="4873beb7-5857-4685-be1f-d57550cc96cc" xsi:nil="true"/>
    <TPComponent xmlns="4873beb7-5857-4685-be1f-d57550cc96cc" xsi:nil="true"/>
    <AssetId xmlns="4873beb7-5857-4685-be1f-d57550cc96cc">TP102923943</AssetId>
    <IntlLocPriority xmlns="4873beb7-5857-4685-be1f-d57550cc96cc" xsi:nil="true"/>
    <PolicheckWords xmlns="4873beb7-5857-4685-be1f-d57550cc96cc" xsi:nil="true"/>
    <TPLaunchHelpLink xmlns="4873beb7-5857-4685-be1f-d57550cc96cc" xsi:nil="true"/>
    <TPApplication xmlns="4873beb7-5857-4685-be1f-d57550cc96cc" xsi:nil="true"/>
    <CrawlForDependencies xmlns="4873beb7-5857-4685-be1f-d57550cc96cc">false</CrawlForDependencies>
    <HandoffToMSDN xmlns="4873beb7-5857-4685-be1f-d57550cc96cc" xsi:nil="true"/>
    <PlannedPubDate xmlns="4873beb7-5857-4685-be1f-d57550cc96cc" xsi:nil="true"/>
    <IntlLangReviewer xmlns="4873beb7-5857-4685-be1f-d57550cc96cc" xsi:nil="true"/>
    <TrustLevel xmlns="4873beb7-5857-4685-be1f-d57550cc96cc">1 Microsoft Managed Content</TrustLevel>
    <LocLastLocAttemptVersionLookup xmlns="4873beb7-5857-4685-be1f-d57550cc96cc">843282</LocLastLocAttemptVersionLookup>
    <IsSearchable xmlns="4873beb7-5857-4685-be1f-d57550cc96cc">true</IsSearchable>
    <TemplateTemplateType xmlns="4873beb7-5857-4685-be1f-d57550cc96cc">PowerPoint Template - Slideshow Launch</TemplateTemplateType>
    <CampaignTagsTaxHTField0 xmlns="4873beb7-5857-4685-be1f-d57550cc96cc">
      <Terms xmlns="http://schemas.microsoft.com/office/infopath/2007/PartnerControls"/>
    </CampaignTagsTaxHTField0>
    <TPNamespace xmlns="4873beb7-5857-4685-be1f-d57550cc96cc" xsi:nil="true"/>
    <TaxCatchAll xmlns="4873beb7-5857-4685-be1f-d57550cc96cc"/>
    <Markets xmlns="4873beb7-5857-4685-be1f-d57550cc96cc"/>
    <UAProjectedTotalWords xmlns="4873beb7-5857-4685-be1f-d57550cc96cc" xsi:nil="true"/>
    <IntlLangReview xmlns="4873beb7-5857-4685-be1f-d57550cc96cc">false</IntlLangReview>
    <OutputCachingOn xmlns="4873beb7-5857-4685-be1f-d57550cc96cc">false</OutputCachingOn>
    <AverageRating xmlns="4873beb7-5857-4685-be1f-d57550cc96cc" xsi:nil="true"/>
    <LocMarketGroupTiers2 xmlns="4873beb7-5857-4685-be1f-d57550cc96cc" xsi:nil="true"/>
    <APAuthor xmlns="4873beb7-5857-4685-be1f-d57550cc96cc">
      <UserInfo>
        <DisplayName>REDMOND\v-sa</DisplayName>
        <AccountId>2467</AccountId>
        <AccountType/>
      </UserInfo>
    </APAuthor>
    <LocManualTestRequired xmlns="4873beb7-5857-4685-be1f-d57550cc96cc">false</LocManualTestRequired>
    <TPCommandLine xmlns="4873beb7-5857-4685-be1f-d57550cc96cc" xsi:nil="true"/>
    <TPAppVersion xmlns="4873beb7-5857-4685-be1f-d57550cc96cc" xsi:nil="true"/>
    <EditorialStatus xmlns="4873beb7-5857-4685-be1f-d57550cc96cc">Complete</EditorialStatus>
    <LastModifiedDateTime xmlns="4873beb7-5857-4685-be1f-d57550cc96cc" xsi:nil="true"/>
    <ScenarioTagsTaxHTField0 xmlns="4873beb7-5857-4685-be1f-d57550cc96cc">
      <Terms xmlns="http://schemas.microsoft.com/office/infopath/2007/PartnerControls"/>
    </ScenarioTagsTaxHTField0>
    <OriginalRelease xmlns="4873beb7-5857-4685-be1f-d57550cc96cc">15</OriginalRelease>
    <TPLaunchHelpLinkType xmlns="4873beb7-5857-4685-be1f-d57550cc96cc">Template</TPLaunchHelpLinkType>
    <LocalizationTagsTaxHTField0 xmlns="4873beb7-5857-4685-be1f-d57550cc96cc">
      <Terms xmlns="http://schemas.microsoft.com/office/infopath/2007/PartnerControls"/>
    </LocalizationTagsTaxHTField0>
  </documentManagement>
</p:properties>
</file>

<file path=customXml/item3.xml><?xml version="1.0" encoding="utf-8"?>
<ct:contentTypeSchema xmlns:ct="http://schemas.microsoft.com/office/2006/metadata/contentType" xmlns:ma="http://schemas.microsoft.com/office/2006/metadata/properties/metaAttributes" ct:_="" ma:_="" ma:contentTypeName="TemplateFile" ma:contentTypeID="0x0101006EDDDB5EE6D98C44930B742096920B300400F5B6D36B3EF94B4E9A635CDF2A18F5B8" ma:contentTypeVersion="72" ma:contentTypeDescription="Create a new document." ma:contentTypeScope="" ma:versionID="a23e56308344d904b51738559c3d67c9">
  <xsd:schema xmlns:xsd="http://www.w3.org/2001/XMLSchema" xmlns:xs="http://www.w3.org/2001/XMLSchema" xmlns:p="http://schemas.microsoft.com/office/2006/metadata/properties" xmlns:ns2="4873beb7-5857-4685-be1f-d57550cc96cc" targetNamespace="http://schemas.microsoft.com/office/2006/metadata/properties" ma:root="true" ma:fieldsID="cd0908cc4600e77bf5da051303e00c8d" ns2:_="">
    <xsd:import namespace="4873beb7-5857-4685-be1f-d57550cc96cc"/>
    <xsd:element name="properties">
      <xsd:complexType>
        <xsd:sequence>
          <xsd:element name="documentManagement">
            <xsd:complexType>
              <xsd:all>
                <xsd:element ref="ns2:AcquiredFrom" minOccurs="0"/>
                <xsd:element ref="ns2:UACurrentWords" minOccurs="0"/>
                <xsd:element ref="ns2:TPApplication" minOccurs="0"/>
                <xsd:element ref="ns2:ApprovalLog" minOccurs="0"/>
                <xsd:element ref="ns2:ApprovalStatus" minOccurs="0"/>
                <xsd:element ref="ns2:AssetStart" minOccurs="0"/>
                <xsd:element ref="ns2:AssetExpire" minOccurs="0"/>
                <xsd:element ref="ns2:AssetId" minOccurs="0"/>
                <xsd:element ref="ns2:IsSearchable" minOccurs="0"/>
                <xsd:element ref="ns2:AssetType" minOccurs="0"/>
                <xsd:element ref="ns2:APAuthor" minOccurs="0"/>
                <xsd:element ref="ns2:AverageRating" minOccurs="0"/>
                <xsd:element ref="ns2:BlockPublish" minOccurs="0"/>
                <xsd:element ref="ns2:BugNumber" minOccurs="0"/>
                <xsd:element ref="ns2:CampaignTagsTaxHTField0" minOccurs="0"/>
                <xsd:element ref="ns2:TPClientViewer" minOccurs="0"/>
                <xsd:element ref="ns2:ClipArtFilename" minOccurs="0"/>
                <xsd:element ref="ns2:TPCommandLine" minOccurs="0"/>
                <xsd:element ref="ns2:TPComponent" minOccurs="0"/>
                <xsd:element ref="ns2:ContentItem" minOccurs="0"/>
                <xsd:element ref="ns2:CrawlForDependencies" minOccurs="0"/>
                <xsd:element ref="ns2:CSXHash" minOccurs="0"/>
                <xsd:element ref="ns2:CSXSubmissionMarket" minOccurs="0"/>
                <xsd:element ref="ns2:CSXUpdate" minOccurs="0"/>
                <xsd:element ref="ns2:IntlLangReviewDate" minOccurs="0"/>
                <xsd:element ref="ns2:IsDeleted" minOccurs="0"/>
                <xsd:element ref="ns2:APDescription" minOccurs="0"/>
                <xsd:element ref="ns2:DirectSourceMarket" minOccurs="0"/>
                <xsd:element ref="ns2:Downloads" minOccurs="0"/>
                <xsd:element ref="ns2:DSATActionTaken" minOccurs="0"/>
                <xsd:element ref="ns2:APEditor" minOccurs="0"/>
                <xsd:element ref="ns2:EditorialStatus" minOccurs="0"/>
                <xsd:element ref="ns2:EditorialTags" minOccurs="0"/>
                <xsd:element ref="ns2:TPExecutable" minOccurs="0"/>
                <xsd:element ref="ns2:FeatureTagsTaxHTField0" minOccurs="0"/>
                <xsd:element ref="ns2:TPFriendlyName" minOccurs="0"/>
                <xsd:element ref="ns2:FriendlyTitle" minOccurs="0"/>
                <xsd:element ref="ns2:PrimaryImageGen" minOccurs="0"/>
                <xsd:element ref="ns2:HandoffToMSDN" minOccurs="0"/>
                <xsd:element ref="ns2:InProjectListLookup" minOccurs="0"/>
                <xsd:element ref="ns2:TPInstallLocation" minOccurs="0"/>
                <xsd:element ref="ns2:InternalTagsTaxHTField0" minOccurs="0"/>
                <xsd:element ref="ns2:IntlLangReview" minOccurs="0"/>
                <xsd:element ref="ns2:IntlLangReviewer" minOccurs="0"/>
                <xsd:element ref="ns2:MarketSpecific" minOccurs="0"/>
                <xsd:element ref="ns2:LastCompleteVersionLookup" minOccurs="0"/>
                <xsd:element ref="ns2:LastHandOff" minOccurs="0"/>
                <xsd:element ref="ns2:LastModifiedDateTime" minOccurs="0"/>
                <xsd:element ref="ns2:LastPreviewErrorLookup" minOccurs="0"/>
                <xsd:element ref="ns2:LastPreviewResultLookup" minOccurs="0"/>
                <xsd:element ref="ns2:LastPreviewAttemptDateLookup" minOccurs="0"/>
                <xsd:element ref="ns2:LastPreviewedByLookup" minOccurs="0"/>
                <xsd:element ref="ns2:LastPreviewTimeLookup" minOccurs="0"/>
                <xsd:element ref="ns2:LastPreviewVersionLookup" minOccurs="0"/>
                <xsd:element ref="ns2:LastPublishErrorLookup" minOccurs="0"/>
                <xsd:element ref="ns2:LastPublishResultLookup" minOccurs="0"/>
                <xsd:element ref="ns2:LastPublishAttemptDateLookup" minOccurs="0"/>
                <xsd:element ref="ns2:LastPublishedByLookup" minOccurs="0"/>
                <xsd:element ref="ns2:LastPublishTimeLookup" minOccurs="0"/>
                <xsd:element ref="ns2:LastPublishVersionLookup" minOccurs="0"/>
                <xsd:element ref="ns2:TPLaunchHelpLinkType" minOccurs="0"/>
                <xsd:element ref="ns2:LegacyData" minOccurs="0"/>
                <xsd:element ref="ns2:TPLaunchHelpLink" minOccurs="0"/>
                <xsd:element ref="ns2:LocComments" minOccurs="0"/>
                <xsd:element ref="ns2:LocLastLocAttemptVersionLookup" minOccurs="0"/>
                <xsd:element ref="ns2:LocLastLocAttemptVersionTypeLookup" minOccurs="0"/>
                <xsd:element ref="ns2:LocManualTestRequired" minOccurs="0"/>
                <xsd:element ref="ns2:LocMarketGroupTiers2" minOccurs="0"/>
                <xsd:element ref="ns2:LocNewPublishedVersionLookup" minOccurs="0"/>
                <xsd:element ref="ns2:LocOverallHandbackStatusLookup" minOccurs="0"/>
                <xsd:element ref="ns2:LocOverallLocStatusLookup" minOccurs="0"/>
                <xsd:element ref="ns2:LocOverallPreviewStatusLookup" minOccurs="0"/>
                <xsd:element ref="ns2:LocOverallPublishStatusLookup" minOccurs="0"/>
                <xsd:element ref="ns2:IntlLocPriority" minOccurs="0"/>
                <xsd:element ref="ns2:LocProcessedForHandoffsLookup" minOccurs="0"/>
                <xsd:element ref="ns2:LocProcessedForMarketsLookup" minOccurs="0"/>
                <xsd:element ref="ns2:LocPublishedDependentAssetsLookup" minOccurs="0"/>
                <xsd:element ref="ns2:LocPublishedLinkedAssetsLookup" minOccurs="0"/>
                <xsd:element ref="ns2:LocRecommendedHandoff" minOccurs="0"/>
                <xsd:element ref="ns2:LocalizationTagsTaxHTField0" minOccurs="0"/>
                <xsd:element ref="ns2:MachineTranslated" minOccurs="0"/>
                <xsd:element ref="ns2:Manager" minOccurs="0"/>
                <xsd:element ref="ns2:Markets" minOccurs="0"/>
                <xsd:element ref="ns2:Milestone" minOccurs="0"/>
                <xsd:element ref="ns2:TPNamespace" minOccurs="0"/>
                <xsd:element ref="ns2:NumericId" minOccurs="0"/>
                <xsd:element ref="ns2:NumOfRatingsLookup" minOccurs="0"/>
                <xsd:element ref="ns2:OOCacheId" minOccurs="0"/>
                <xsd:element ref="ns2:OpenTemplate" minOccurs="0"/>
                <xsd:element ref="ns2:OriginAsset" minOccurs="0"/>
                <xsd:element ref="ns2:OriginalRelease" minOccurs="0"/>
                <xsd:element ref="ns2:OriginalSourceMarket" minOccurs="0"/>
                <xsd:element ref="ns2:OutputCachingOn" minOccurs="0"/>
                <xsd:element ref="ns2:ParentAssetId" minOccurs="0"/>
                <xsd:element ref="ns2:PlannedPubDate" minOccurs="0"/>
                <xsd:element ref="ns2:PolicheckWords" minOccurs="0"/>
                <xsd:element ref="ns2:BusinessGroup" minOccurs="0"/>
                <xsd:element ref="ns2:UAProjectedTotalWords" minOccurs="0"/>
                <xsd:element ref="ns2:Provider" minOccurs="0"/>
                <xsd:element ref="ns2:Providers" minOccurs="0"/>
                <xsd:element ref="ns2:PublishStatusLookup" minOccurs="0"/>
                <xsd:element ref="ns2:PublishTargets" minOccurs="0"/>
                <xsd:element ref="ns2:RecommendationsModifier" minOccurs="0"/>
                <xsd:element ref="ns2:ArtSampleDocs" minOccurs="0"/>
                <xsd:element ref="ns2:ScenarioTagsTaxHTField0" minOccurs="0"/>
                <xsd:element ref="ns2:ShowIn" minOccurs="0"/>
                <xsd:element ref="ns2:SourceTitle" minOccurs="0"/>
                <xsd:element ref="ns2:CSXSubmissionDate" minOccurs="0"/>
                <xsd:element ref="ns2:SubmitterId" minOccurs="0"/>
                <xsd:element ref="ns2:TaxCatchAll" minOccurs="0"/>
                <xsd:element ref="ns2:TaxCatchAllLabel" minOccurs="0"/>
                <xsd:element ref="ns2:TemplateStatus" minOccurs="0"/>
                <xsd:element ref="ns2:TemplateTemplateType" minOccurs="0"/>
                <xsd:element ref="ns2:ThumbnailAssetId" minOccurs="0"/>
                <xsd:element ref="ns2:TimesCloned" minOccurs="0"/>
                <xsd:element ref="ns2:TrustLevel" minOccurs="0"/>
                <xsd:element ref="ns2:UALocComments" minOccurs="0"/>
                <xsd:element ref="ns2:UALocRecommendation" minOccurs="0"/>
                <xsd:element ref="ns2:UANotes" minOccurs="0"/>
                <xsd:element ref="ns2:TPAppVersion" minOccurs="0"/>
                <xsd:element ref="ns2:VoteCount"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873beb7-5857-4685-be1f-d57550cc96cc" elementFormDefault="qualified">
    <xsd:import namespace="http://schemas.microsoft.com/office/2006/documentManagement/types"/>
    <xsd:import namespace="http://schemas.microsoft.com/office/infopath/2007/PartnerControls"/>
    <xsd:element name="AcquiredFrom" ma:index="1" nillable="true" ma:displayName="Acquired From" ma:default="Internal MS" ma:internalName="AcquiredFrom" ma:readOnly="false">
      <xsd:simpleType>
        <xsd:restriction base="dms:Choice">
          <xsd:enumeration value="Internal MS"/>
          <xsd:enumeration value="Community"/>
          <xsd:enumeration value="MVP"/>
          <xsd:enumeration value="Publisher"/>
          <xsd:enumeration value="Partner"/>
          <xsd:enumeration value="None"/>
        </xsd:restriction>
      </xsd:simpleType>
    </xsd:element>
    <xsd:element name="UACurrentWords" ma:index="2" nillable="true" ma:displayName="Actual Word Count" ma:default="" ma:internalName="UACurrentWords" ma:readOnly="false">
      <xsd:simpleType>
        <xsd:restriction base="dms:Unknown"/>
      </xsd:simpleType>
    </xsd:element>
    <xsd:element name="TPApplication" ma:index="3" nillable="true" ma:displayName="Application to Open Template With" ma:default="" ma:internalName="TPApplication">
      <xsd:simpleType>
        <xsd:restriction base="dms:Text"/>
      </xsd:simpleType>
    </xsd:element>
    <xsd:element name="ApprovalLog" ma:index="4" nillable="true" ma:displayName="Approval Log" ma:default="" ma:hidden="true" ma:internalName="ApprovalLog" ma:readOnly="false">
      <xsd:simpleType>
        <xsd:restriction base="dms:Note"/>
      </xsd:simpleType>
    </xsd:element>
    <xsd:element name="ApprovalStatus" ma:index="5" nillable="true" ma:displayName="Approval Status" ma:default="InProgress" ma:internalName="ApprovalStatus" ma:readOnly="false">
      <xsd:simpleType>
        <xsd:restriction base="dms:Choice">
          <xsd:enumeration value="InProgress"/>
          <xsd:enumeration value="Rejected"/>
          <xsd:enumeration value="Questionable"/>
          <xsd:enumeration value="ApprovedAutomatic"/>
          <xsd:enumeration value="ApprovedManual"/>
          <xsd:enumeration value="On Hold"/>
          <xsd:enumeration value="Needs Review"/>
          <xsd:enumeration value="A Violation"/>
          <xsd:enumeration value="Unpublished Violation"/>
        </xsd:restriction>
      </xsd:simpleType>
    </xsd:element>
    <xsd:element name="AssetStart" ma:index="6" nillable="true" ma:displayName="Asset Begin Date" ma:default="[Today]" ma:internalName="AssetStart" ma:readOnly="false">
      <xsd:simpleType>
        <xsd:restriction base="dms:DateTime"/>
      </xsd:simpleType>
    </xsd:element>
    <xsd:element name="AssetExpire" ma:index="7" nillable="true" ma:displayName="Asset End Date" ma:default="2029-01-01T08:00:00Z" ma:format="DateTime" ma:internalName="AssetExpire" ma:readOnly="false">
      <xsd:simpleType>
        <xsd:restriction base="dms:DateTime"/>
      </xsd:simpleType>
    </xsd:element>
    <xsd:element name="AssetId" ma:index="8" nillable="true" ma:displayName="Asset ID" ma:default="" ma:indexed="true" ma:internalName="AssetId" ma:readOnly="false">
      <xsd:simpleType>
        <xsd:restriction base="dms:Text">
          <xsd:maxLength value="255"/>
        </xsd:restriction>
      </xsd:simpleType>
    </xsd:element>
    <xsd:element name="IsSearchable" ma:index="9" nillable="true" ma:displayName="Asset Searchable?" ma:default="true" ma:internalName="IsSearchable" ma:readOnly="false">
      <xsd:simpleType>
        <xsd:restriction base="dms:Boolean"/>
      </xsd:simpleType>
    </xsd:element>
    <xsd:element name="AssetType" ma:index="10" nillable="true" ma:displayName="Asset Type" ma:default="" ma:internalName="AssetType" ma:readOnly="false">
      <xsd:simpleType>
        <xsd:restriction base="dms:Unknown"/>
      </xsd:simpleType>
    </xsd:element>
    <xsd:element name="APAuthor" ma:index="11" nillable="true" ma:displayName="Author" ma:default="" ma:list="UserInfo" ma:internalName="APAuthor" ma:readOnly="false">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AverageRating" ma:index="12" nillable="true" ma:displayName="Average Rating" ma:internalName="AverageRating" ma:readOnly="false">
      <xsd:simpleType>
        <xsd:restriction base="dms:Text"/>
      </xsd:simpleType>
    </xsd:element>
    <xsd:element name="BlockPublish" ma:index="13" nillable="true" ma:displayName="Block from Publishing?" ma:default="" ma:internalName="BlockPublish" ma:readOnly="false">
      <xsd:simpleType>
        <xsd:restriction base="dms:Boolean"/>
      </xsd:simpleType>
    </xsd:element>
    <xsd:element name="BugNumber" ma:index="14" nillable="true" ma:displayName="Bug Number" ma:default="" ma:internalName="BugNumber" ma:readOnly="false">
      <xsd:simpleType>
        <xsd:restriction base="dms:Text"/>
      </xsd:simpleType>
    </xsd:element>
    <xsd:element name="CampaignTagsTaxHTField0" ma:index="16" nillable="true" ma:taxonomy="true" ma:internalName="CampaignTagsTaxHTField0" ma:taxonomyFieldName="CampaignTags" ma:displayName="Campaigns" ma:readOnly="false" ma:default="" ma:fieldId="{1df42cc3-2301-4f11-a52a-6ead923c29ed}" ma:taxonomyMulti="true" ma:sspId="8f79753a-75d3-41f5-8ca3-40b843941b4f" ma:termSetId="ca0e50d4-faa1-44ce-961e-bb1441c60e66" ma:anchorId="00000000-0000-0000-0000-000000000000" ma:open="false" ma:isKeyword="false">
      <xsd:complexType>
        <xsd:sequence>
          <xsd:element ref="pc:Terms" minOccurs="0" maxOccurs="1"/>
        </xsd:sequence>
      </xsd:complexType>
    </xsd:element>
    <xsd:element name="TPClientViewer" ma:index="17" nillable="true" ma:displayName="Client Viewer" ma:default="" ma:internalName="TPClientViewer">
      <xsd:simpleType>
        <xsd:restriction base="dms:Text"/>
      </xsd:simpleType>
    </xsd:element>
    <xsd:element name="ClipArtFilename" ma:index="18" nillable="true" ma:displayName="Clip Art Name" ma:default="" ma:internalName="ClipArtFilename" ma:readOnly="false">
      <xsd:simpleType>
        <xsd:restriction base="dms:Text"/>
      </xsd:simpleType>
    </xsd:element>
    <xsd:element name="TPCommandLine" ma:index="19" nillable="true" ma:displayName="Command Line" ma:default="" ma:internalName="TPCommandLine">
      <xsd:simpleType>
        <xsd:restriction base="dms:Text"/>
      </xsd:simpleType>
    </xsd:element>
    <xsd:element name="TPComponent" ma:index="20" nillable="true" ma:displayName="Component" ma:default="" ma:internalName="TPComponent">
      <xsd:simpleType>
        <xsd:restriction base="dms:Text"/>
      </xsd:simpleType>
    </xsd:element>
    <xsd:element name="ContentItem" ma:index="21" nillable="true" ma:displayName="Content Item" ma:default="" ma:hidden="true" ma:internalName="ContentItem" ma:readOnly="false">
      <xsd:simpleType>
        <xsd:restriction base="dms:Unknown"/>
      </xsd:simpleType>
    </xsd:element>
    <xsd:element name="CrawlForDependencies" ma:index="23" nillable="true" ma:displayName="Crawl for Dependencies?" ma:default="true" ma:internalName="CrawlForDependencies" ma:readOnly="false">
      <xsd:simpleType>
        <xsd:restriction base="dms:Boolean"/>
      </xsd:simpleType>
    </xsd:element>
    <xsd:element name="CSXHash" ma:index="26" nillable="true" ma:displayName="CSX Hash" ma:default="" ma:indexed="true" ma:internalName="CSXHash" ma:readOnly="false">
      <xsd:simpleType>
        <xsd:restriction base="dms:Text"/>
      </xsd:simpleType>
    </xsd:element>
    <xsd:element name="CSXSubmissionMarket" ma:index="27" nillable="true" ma:displayName="CSX Submission Market" ma:default="" ma:list="{2FBD1B11-2ACE-4FDC-B5A3-635D4ADF6F1B}" ma:internalName="CSXSubmissionMarket" ma:readOnly="false" ma:showField="MarketName" ma:web="4873beb7-5857-4685-be1f-d57550cc96cc">
      <xsd:simpleType>
        <xsd:restriction base="dms:Lookup"/>
      </xsd:simpleType>
    </xsd:element>
    <xsd:element name="CSXUpdate" ma:index="28" nillable="true" ma:displayName="CSX Updated?" ma:default="false" ma:internalName="CSXUpdate" ma:readOnly="false">
      <xsd:simpleType>
        <xsd:restriction base="dms:Boolean"/>
      </xsd:simpleType>
    </xsd:element>
    <xsd:element name="IntlLangReviewDate" ma:index="29" nillable="true" ma:displayName="Date to Complete Intl QA" ma:default="" ma:internalName="IntlLangReviewDate" ma:readOnly="false">
      <xsd:simpleType>
        <xsd:restriction base="dms:DateTime"/>
      </xsd:simpleType>
    </xsd:element>
    <xsd:element name="IsDeleted" ma:index="30" nillable="true" ma:displayName="Deleted?" ma:default="" ma:internalName="IsDeleted" ma:readOnly="false">
      <xsd:simpleType>
        <xsd:restriction base="dms:Boolean"/>
      </xsd:simpleType>
    </xsd:element>
    <xsd:element name="APDescription" ma:index="31" nillable="true" ma:displayName="Description" ma:default="" ma:internalName="APDescription" ma:readOnly="false">
      <xsd:simpleType>
        <xsd:restriction base="dms:Note"/>
      </xsd:simpleType>
    </xsd:element>
    <xsd:element name="DirectSourceMarket" ma:index="32" nillable="true" ma:displayName="Direct Source Market Group" ma:default="" ma:internalName="DirectSourceMarket" ma:readOnly="false">
      <xsd:simpleType>
        <xsd:restriction base="dms:Text"/>
      </xsd:simpleType>
    </xsd:element>
    <xsd:element name="Downloads" ma:index="33" nillable="true" ma:displayName="Downloads" ma:default="0" ma:hidden="true" ma:internalName="Downloads" ma:readOnly="false">
      <xsd:simpleType>
        <xsd:restriction base="dms:Unknown"/>
      </xsd:simpleType>
    </xsd:element>
    <xsd:element name="DSATActionTaken" ma:index="34" nillable="true" ma:displayName="DSAT Action Taken" ma:default="" ma:internalName="DSATActionTaken" ma:readOnly="false">
      <xsd:simpleType>
        <xsd:restriction base="dms:Choice">
          <xsd:enumeration value="Best Bets"/>
          <xsd:enumeration value="Expire"/>
          <xsd:enumeration value="Hide"/>
          <xsd:enumeration value="None"/>
        </xsd:restriction>
      </xsd:simpleType>
    </xsd:element>
    <xsd:element name="APEditor" ma:index="35" nillable="true" ma:displayName="Editor" ma:default="" ma:list="UserInfo" ma:internalName="APEditor" ma:readOnly="false">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EditorialStatus" ma:index="36" nillable="true" ma:displayName="Editorial Status" ma:default="" ma:internalName="EditorialStatus" ma:readOnly="false">
      <xsd:simpleType>
        <xsd:restriction base="dms:Unknown"/>
      </xsd:simpleType>
    </xsd:element>
    <xsd:element name="EditorialTags" ma:index="37" nillable="true" ma:displayName="Editorial Tags" ma:default="" ma:internalName="EditorialTags">
      <xsd:simpleType>
        <xsd:restriction base="dms:Unknown"/>
      </xsd:simpleType>
    </xsd:element>
    <xsd:element name="TPExecutable" ma:index="38" nillable="true" ma:displayName="Executable" ma:default="" ma:internalName="TPExecutable">
      <xsd:simpleType>
        <xsd:restriction base="dms:Text"/>
      </xsd:simpleType>
    </xsd:element>
    <xsd:element name="FeatureTagsTaxHTField0" ma:index="40" nillable="true" ma:taxonomy="true" ma:internalName="FeatureTagsTaxHTField0" ma:taxonomyFieldName="FeatureTags" ma:displayName="Features" ma:readOnly="false" ma:default="" ma:fieldId="{7fc0d542-15c6-4882-a8e3-13bca44403fb}" ma:taxonomyMulti="true" ma:sspId="8f79753a-75d3-41f5-8ca3-40b843941b4f" ma:termSetId="f1ab6845-967d-4854-a0ba-4ec07f0f8113" ma:anchorId="00000000-0000-0000-0000-000000000000" ma:open="false" ma:isKeyword="false">
      <xsd:complexType>
        <xsd:sequence>
          <xsd:element ref="pc:Terms" minOccurs="0" maxOccurs="1"/>
        </xsd:sequence>
      </xsd:complexType>
    </xsd:element>
    <xsd:element name="TPFriendlyName" ma:index="41" nillable="true" ma:displayName="Friendly Name" ma:default="" ma:internalName="TPFriendlyName">
      <xsd:simpleType>
        <xsd:restriction base="dms:Text"/>
      </xsd:simpleType>
    </xsd:element>
    <xsd:element name="FriendlyTitle" ma:index="42" nillable="true" ma:displayName="Friendly Title" ma:default="" ma:description="Shorter title to be used when displaying search results" ma:internalName="FriendlyTitle" ma:readOnly="false">
      <xsd:simpleType>
        <xsd:restriction base="dms:Text"/>
      </xsd:simpleType>
    </xsd:element>
    <xsd:element name="PrimaryImageGen" ma:index="43" nillable="true" ma:displayName="Generate Images?" ma:default="true" ma:internalName="PrimaryImageGen">
      <xsd:simpleType>
        <xsd:restriction base="dms:Boolean"/>
      </xsd:simpleType>
    </xsd:element>
    <xsd:element name="HandoffToMSDN" ma:index="44" nillable="true" ma:displayName="Handoff To MSDN Date" ma:default="" ma:internalName="HandoffToMSDN" ma:readOnly="false">
      <xsd:simpleType>
        <xsd:restriction base="dms:DateTime"/>
      </xsd:simpleType>
    </xsd:element>
    <xsd:element name="InProjectListLookup" ma:index="45" nillable="true" ma:displayName="InProjectListLookup" ma:list="{9E343742-310B-4684-A24C-1D137CB4B230}" ma:internalName="InProjectListLookup" ma:readOnly="true" ma:showField="InProjectList"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TPInstallLocation" ma:index="46" nillable="true" ma:displayName="Install Location" ma:default="" ma:internalName="TPInstallLocation">
      <xsd:simpleType>
        <xsd:restriction base="dms:Text"/>
      </xsd:simpleType>
    </xsd:element>
    <xsd:element name="InternalTagsTaxHTField0" ma:index="48" nillable="true" ma:taxonomy="true" ma:internalName="InternalTagsTaxHTField0" ma:taxonomyFieldName="InternalTags" ma:displayName="Internal Tags" ma:readOnly="false" ma:default="" ma:fieldId="{1490b8a4-2706-41ec-b5e3-73176dccf34e}" ma:taxonomyMulti="true" ma:sspId="8f79753a-75d3-41f5-8ca3-40b843941b4f" ma:termSetId="82b6639e-f7fc-4c18-ad2d-003a6e707765" ma:anchorId="00000000-0000-0000-0000-000000000000" ma:open="false" ma:isKeyword="false">
      <xsd:complexType>
        <xsd:sequence>
          <xsd:element ref="pc:Terms" minOccurs="0" maxOccurs="1"/>
        </xsd:sequence>
      </xsd:complexType>
    </xsd:element>
    <xsd:element name="IntlLangReview" ma:index="49" nillable="true" ma:displayName="Intl Lang QA Review Required?" ma:default="" ma:internalName="IntlLangReview" ma:readOnly="false">
      <xsd:simpleType>
        <xsd:restriction base="dms:Boolean"/>
      </xsd:simpleType>
    </xsd:element>
    <xsd:element name="IntlLangReviewer" ma:index="50" nillable="true" ma:displayName="Intl Lang QA Reviewer" ma:default="" ma:internalName="IntlLangReviewer" ma:readOnly="false">
      <xsd:simpleType>
        <xsd:restriction base="dms:Text"/>
      </xsd:simpleType>
    </xsd:element>
    <xsd:element name="MarketSpecific" ma:index="51" nillable="true" ma:displayName="Is Market Specific?" ma:default="" ma:internalName="MarketSpecific" ma:readOnly="false">
      <xsd:simpleType>
        <xsd:restriction base="dms:Boolean"/>
      </xsd:simpleType>
    </xsd:element>
    <xsd:element name="LastCompleteVersionLookup" ma:index="52" nillable="true" ma:displayName="Last Complete Version Lookup" ma:default="" ma:list="{9E343742-310B-4684-A24C-1D137CB4B230}" ma:internalName="LastCompleteVersionLookup" ma:readOnly="true" ma:showField="LastCompleteVersion"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HandOff" ma:index="53" nillable="true" ma:displayName="Last Hand-off" ma:default="" ma:internalName="LastHandOff" ma:readOnly="false">
      <xsd:simpleType>
        <xsd:restriction base="dms:DateTime"/>
      </xsd:simpleType>
    </xsd:element>
    <xsd:element name="LastModifiedDateTime" ma:index="54" nillable="true" ma:displayName="Last Modified Date" ma:default="" ma:internalName="LastModifiedDateTime" ma:readOnly="false">
      <xsd:simpleType>
        <xsd:restriction base="dms:DateTime"/>
      </xsd:simpleType>
    </xsd:element>
    <xsd:element name="LastPreviewErrorLookup" ma:index="55" nillable="true" ma:displayName="Last Preview Attempt Error" ma:default="" ma:list="{9E343742-310B-4684-A24C-1D137CB4B230}" ma:internalName="LastPreviewErrorLookup" ma:readOnly="true" ma:showField="LastPreviewError"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ResultLookup" ma:index="56" nillable="true" ma:displayName="Last Preview Attempt Result" ma:default="" ma:list="{9E343742-310B-4684-A24C-1D137CB4B230}" ma:internalName="LastPreviewResultLookup" ma:readOnly="true" ma:showField="LastPreviewResult"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AttemptDateLookup" ma:index="57" nillable="true" ma:displayName="Last Preview Attempted On" ma:default="" ma:list="{9E343742-310B-4684-A24C-1D137CB4B230}" ma:internalName="LastPreviewAttemptDateLookup" ma:readOnly="true" ma:showField="LastPreviewAttemptDat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edByLookup" ma:index="58" nillable="true" ma:displayName="Last Previewed By" ma:default="" ma:list="{9E343742-310B-4684-A24C-1D137CB4B230}" ma:internalName="LastPreviewedByLookup" ma:readOnly="true" ma:showField="LastPreviewedBy"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TimeLookup" ma:index="59" nillable="true" ma:displayName="Last Previewed Date" ma:default="" ma:list="{9E343742-310B-4684-A24C-1D137CB4B230}" ma:internalName="LastPreviewTimeLookup" ma:readOnly="true" ma:showField="LastPreviewTim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VersionLookup" ma:index="60" nillable="true" ma:displayName="Last Previewed Version" ma:default="" ma:list="{9E343742-310B-4684-A24C-1D137CB4B230}" ma:internalName="LastPreviewVersionLookup" ma:readOnly="true" ma:showField="LastPreviewVersion"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ErrorLookup" ma:index="61" nillable="true" ma:displayName="Last Publish Attempt Error" ma:default="" ma:list="{9E343742-310B-4684-A24C-1D137CB4B230}" ma:internalName="LastPublishErrorLookup" ma:readOnly="true" ma:showField="LastPublishError"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ResultLookup" ma:index="62" nillable="true" ma:displayName="Last Publish Attempt Result" ma:default="" ma:list="{9E343742-310B-4684-A24C-1D137CB4B230}" ma:internalName="LastPublishResultLookup" ma:readOnly="true" ma:showField="LastPublishResult"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AttemptDateLookup" ma:index="63" nillable="true" ma:displayName="Last Publish Attempted On" ma:default="" ma:list="{9E343742-310B-4684-A24C-1D137CB4B230}" ma:internalName="LastPublishAttemptDateLookup" ma:readOnly="true" ma:showField="LastPublishAttemptDat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edByLookup" ma:index="64" nillable="true" ma:displayName="Last Published By" ma:default="" ma:list="{9E343742-310B-4684-A24C-1D137CB4B230}" ma:internalName="LastPublishedByLookup" ma:readOnly="true" ma:showField="LastPublishedBy"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TimeLookup" ma:index="65" nillable="true" ma:displayName="Last Published Date" ma:default="" ma:list="{9E343742-310B-4684-A24C-1D137CB4B230}" ma:internalName="LastPublishTimeLookup" ma:readOnly="true" ma:showField="LastPublishTim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VersionLookup" ma:index="66" nillable="true" ma:displayName="Last Published Version" ma:default="" ma:list="{9E343742-310B-4684-A24C-1D137CB4B230}" ma:internalName="LastPublishVersionLookup" ma:readOnly="true" ma:showField="LastPublishVersion"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TPLaunchHelpLinkType" ma:index="67" nillable="true" ma:displayName="Launch Help Link Type" ma:default="Template" ma:internalName="TPLaunchHelpLinkType">
      <xsd:simpleType>
        <xsd:restriction base="dms:Choice">
          <xsd:enumeration value="Template"/>
          <xsd:enumeration value="Training"/>
          <xsd:enumeration value="URL"/>
          <xsd:enumeration value="None"/>
        </xsd:restriction>
      </xsd:simpleType>
    </xsd:element>
    <xsd:element name="LegacyData" ma:index="68" nillable="true" ma:displayName="Legacy Data" ma:default="" ma:internalName="LegacyData" ma:readOnly="false">
      <xsd:simpleType>
        <xsd:restriction base="dms:Note"/>
      </xsd:simpleType>
    </xsd:element>
    <xsd:element name="TPLaunchHelpLink" ma:index="69" nillable="true" ma:displayName="Link to Launch Help Topic" ma:default="" ma:internalName="TPLaunchHelpLink">
      <xsd:simpleType>
        <xsd:restriction base="dms:Text"/>
      </xsd:simpleType>
    </xsd:element>
    <xsd:element name="LocComments" ma:index="70" nillable="true" ma:displayName="Loc Approval Comments" ma:default="" ma:internalName="LocComments" ma:readOnly="false">
      <xsd:simpleType>
        <xsd:restriction base="dms:Note"/>
      </xsd:simpleType>
    </xsd:element>
    <xsd:element name="LocLastLocAttemptVersionLookup" ma:index="71" nillable="true" ma:displayName="Loc Last Loc Attempt Version" ma:default="" ma:list="{7DD1DCEC-E449-43D3-891F-7DC62F62AD21}" ma:internalName="LocLastLocAttemptVersionLookup" ma:readOnly="false" ma:showField="LastLocAttemptVersion" ma:web="4873beb7-5857-4685-be1f-d57550cc96cc">
      <xsd:simpleType>
        <xsd:restriction base="dms:Lookup"/>
      </xsd:simpleType>
    </xsd:element>
    <xsd:element name="LocLastLocAttemptVersionTypeLookup" ma:index="72" nillable="true" ma:displayName="Loc Last Loc Attempt Version Type" ma:default="" ma:list="{7DD1DCEC-E449-43D3-891F-7DC62F62AD21}" ma:internalName="LocLastLocAttemptVersionTypeLookup" ma:readOnly="true" ma:showField="LastLocAttemptVersionType" ma:web="4873beb7-5857-4685-be1f-d57550cc96cc">
      <xsd:simpleType>
        <xsd:restriction base="dms:Lookup"/>
      </xsd:simpleType>
    </xsd:element>
    <xsd:element name="LocManualTestRequired" ma:index="73" nillable="true" ma:displayName="Loc Manual Test Required" ma:default="" ma:internalName="LocManualTestRequired" ma:readOnly="false">
      <xsd:simpleType>
        <xsd:restriction base="dms:Boolean"/>
      </xsd:simpleType>
    </xsd:element>
    <xsd:element name="LocMarketGroupTiers2" ma:index="74" nillable="true" ma:displayName="Loc Market Group Tiers" ma:internalName="LocMarketGroupTiers2" ma:readOnly="false">
      <xsd:simpleType>
        <xsd:restriction base="dms:Unknown"/>
      </xsd:simpleType>
    </xsd:element>
    <xsd:element name="LocNewPublishedVersionLookup" ma:index="75" nillable="true" ma:displayName="Loc New Published Version Lookup" ma:default="" ma:list="{7DD1DCEC-E449-43D3-891F-7DC62F62AD21}" ma:internalName="LocNewPublishedVersionLookup" ma:readOnly="true" ma:showField="NewPublishedVersion" ma:web="4873beb7-5857-4685-be1f-d57550cc96cc">
      <xsd:simpleType>
        <xsd:restriction base="dms:Lookup"/>
      </xsd:simpleType>
    </xsd:element>
    <xsd:element name="LocOverallHandbackStatusLookup" ma:index="76" nillable="true" ma:displayName="Loc Overall Handback Status" ma:default="" ma:list="{7DD1DCEC-E449-43D3-891F-7DC62F62AD21}" ma:internalName="LocOverallHandbackStatusLookup" ma:readOnly="true" ma:showField="OverallHandbackStatus" ma:web="4873beb7-5857-4685-be1f-d57550cc96cc">
      <xsd:simpleType>
        <xsd:restriction base="dms:Lookup"/>
      </xsd:simpleType>
    </xsd:element>
    <xsd:element name="LocOverallLocStatusLookup" ma:index="77" nillable="true" ma:displayName="Loc Overall Localize Status" ma:default="" ma:list="{7DD1DCEC-E449-43D3-891F-7DC62F62AD21}" ma:internalName="LocOverallLocStatusLookup" ma:readOnly="true" ma:showField="OverallLocStatus" ma:web="4873beb7-5857-4685-be1f-d57550cc96cc">
      <xsd:simpleType>
        <xsd:restriction base="dms:Lookup"/>
      </xsd:simpleType>
    </xsd:element>
    <xsd:element name="LocOverallPreviewStatusLookup" ma:index="78" nillable="true" ma:displayName="Loc Overall Preview Status" ma:default="" ma:list="{7DD1DCEC-E449-43D3-891F-7DC62F62AD21}" ma:internalName="LocOverallPreviewStatusLookup" ma:readOnly="true" ma:showField="OverallPreviewStatus" ma:web="4873beb7-5857-4685-be1f-d57550cc96cc">
      <xsd:simpleType>
        <xsd:restriction base="dms:Lookup"/>
      </xsd:simpleType>
    </xsd:element>
    <xsd:element name="LocOverallPublishStatusLookup" ma:index="79" nillable="true" ma:displayName="Loc Overall Publish Status" ma:default="" ma:list="{7DD1DCEC-E449-43D3-891F-7DC62F62AD21}" ma:internalName="LocOverallPublishStatusLookup" ma:readOnly="true" ma:showField="OverallPublishStatus" ma:web="4873beb7-5857-4685-be1f-d57550cc96cc">
      <xsd:simpleType>
        <xsd:restriction base="dms:Lookup"/>
      </xsd:simpleType>
    </xsd:element>
    <xsd:element name="IntlLocPriority" ma:index="80" nillable="true" ma:displayName="Loc Priority" ma:default="" ma:internalName="IntlLocPriority" ma:readOnly="false">
      <xsd:simpleType>
        <xsd:restriction base="dms:Unknown"/>
      </xsd:simpleType>
    </xsd:element>
    <xsd:element name="LocProcessedForHandoffsLookup" ma:index="81" nillable="true" ma:displayName="Loc Processed For Handoffs" ma:default="" ma:list="{7DD1DCEC-E449-43D3-891F-7DC62F62AD21}" ma:internalName="LocProcessedForHandoffsLookup" ma:readOnly="true" ma:showField="ProcessedForHandoffs" ma:web="4873beb7-5857-4685-be1f-d57550cc96cc">
      <xsd:simpleType>
        <xsd:restriction base="dms:Lookup"/>
      </xsd:simpleType>
    </xsd:element>
    <xsd:element name="LocProcessedForMarketsLookup" ma:index="82" nillable="true" ma:displayName="Loc Processed For Markets" ma:default="" ma:list="{7DD1DCEC-E449-43D3-891F-7DC62F62AD21}" ma:internalName="LocProcessedForMarketsLookup" ma:readOnly="true" ma:showField="ProcessedForMarkets" ma:web="4873beb7-5857-4685-be1f-d57550cc96cc">
      <xsd:simpleType>
        <xsd:restriction base="dms:Lookup"/>
      </xsd:simpleType>
    </xsd:element>
    <xsd:element name="LocPublishedDependentAssetsLookup" ma:index="83" nillable="true" ma:displayName="Loc Published Dependent Assets" ma:default="" ma:list="{7DD1DCEC-E449-43D3-891F-7DC62F62AD21}" ma:internalName="LocPublishedDependentAssetsLookup" ma:readOnly="true" ma:showField="PublishedDependentAssets" ma:web="4873beb7-5857-4685-be1f-d57550cc96cc">
      <xsd:simpleType>
        <xsd:restriction base="dms:Lookup"/>
      </xsd:simpleType>
    </xsd:element>
    <xsd:element name="LocPublishedLinkedAssetsLookup" ma:index="84" nillable="true" ma:displayName="Loc Published Linked Assets" ma:default="" ma:list="{7DD1DCEC-E449-43D3-891F-7DC62F62AD21}" ma:internalName="LocPublishedLinkedAssetsLookup" ma:readOnly="true" ma:showField="PublishedLinkedAssets" ma:web="4873beb7-5857-4685-be1f-d57550cc96cc">
      <xsd:simpleType>
        <xsd:restriction base="dms:Lookup"/>
      </xsd:simpleType>
    </xsd:element>
    <xsd:element name="LocRecommendedHandoff" ma:index="85" nillable="true" ma:displayName="Loc Recommended Handoff" ma:default="" ma:indexed="true" ma:internalName="LocRecommendedHandoff" ma:readOnly="false">
      <xsd:simpleType>
        <xsd:restriction base="dms:Text"/>
      </xsd:simpleType>
    </xsd:element>
    <xsd:element name="LocalizationTagsTaxHTField0" ma:index="87" nillable="true" ma:taxonomy="true" ma:internalName="LocalizationTagsTaxHTField0" ma:taxonomyFieldName="LocalizationTags" ma:displayName="Localization Tags" ma:readOnly="false" ma:default="" ma:fieldId="{00f02cb3-2c7c-424a-9c61-10e9b6878429}" ma:taxonomyMulti="true" ma:sspId="8f79753a-75d3-41f5-8ca3-40b843941b4f" ma:termSetId="5b7703a5-8e8b-4b58-8b31-1cea35331da3" ma:anchorId="00000000-0000-0000-0000-000000000000" ma:open="false" ma:isKeyword="false">
      <xsd:complexType>
        <xsd:sequence>
          <xsd:element ref="pc:Terms" minOccurs="0" maxOccurs="1"/>
        </xsd:sequence>
      </xsd:complexType>
    </xsd:element>
    <xsd:element name="MachineTranslated" ma:index="88" nillable="true" ma:displayName="Machine Translated" ma:default="" ma:internalName="MachineTranslated" ma:readOnly="false">
      <xsd:simpleType>
        <xsd:restriction base="dms:Boolean"/>
      </xsd:simpleType>
    </xsd:element>
    <xsd:element name="Manager" ma:index="89" nillable="true" ma:displayName="Manager" ma:hidden="true" ma:internalName="Manager" ma:readOnly="false">
      <xsd:simpleType>
        <xsd:restriction base="dms:Text"/>
      </xsd:simpleType>
    </xsd:element>
    <xsd:element name="Markets" ma:index="90" nillable="true" ma:displayName="Markets" ma:default="" ma:description="Leave blank to show in all markets" ma:list="{2FBD1B11-2ACE-4FDC-B5A3-635D4ADF6F1B}" ma:internalName="Markets" ma:readOnly="false" ma:showField="MarketNam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Milestone" ma:index="91" nillable="true" ma:displayName="Milestone" ma:default="" ma:internalName="Milestone" ma:readOnly="false">
      <xsd:simpleType>
        <xsd:restriction base="dms:Unknown"/>
      </xsd:simpleType>
    </xsd:element>
    <xsd:element name="TPNamespace" ma:index="94" nillable="true" ma:displayName="Namespace" ma:default="" ma:internalName="TPNamespace">
      <xsd:simpleType>
        <xsd:restriction base="dms:Text"/>
      </xsd:simpleType>
    </xsd:element>
    <xsd:element name="NumericId" ma:index="95" nillable="true" ma:displayName="Numeric ID" ma:default="" ma:indexed="true" ma:internalName="NumericId" ma:readOnly="false">
      <xsd:simpleType>
        <xsd:restriction base="dms:Number"/>
      </xsd:simpleType>
    </xsd:element>
    <xsd:element name="NumOfRatingsLookup" ma:index="96" nillable="true" ma:displayName="NumOfRatings" ma:default="" ma:list="{9E343742-310B-4684-A24C-1D137CB4B230}" ma:internalName="NumOfRatingsLookup" ma:readOnly="true" ma:showField="NumOfRatings"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OOCacheId" ma:index="97" nillable="true" ma:displayName="OOCacheId" ma:internalName="OOCacheId" ma:readOnly="false">
      <xsd:simpleType>
        <xsd:restriction base="dms:Text"/>
      </xsd:simpleType>
    </xsd:element>
    <xsd:element name="OpenTemplate" ma:index="98" nillable="true" ma:displayName="Open Template" ma:default="true" ma:internalName="OpenTemplate">
      <xsd:simpleType>
        <xsd:restriction base="dms:Boolean"/>
      </xsd:simpleType>
    </xsd:element>
    <xsd:element name="OriginAsset" ma:index="99" nillable="true" ma:displayName="Origin Asset" ma:default="" ma:internalName="OriginAsset" ma:readOnly="false">
      <xsd:simpleType>
        <xsd:restriction base="dms:Text"/>
      </xsd:simpleType>
    </xsd:element>
    <xsd:element name="OriginalRelease" ma:index="100" nillable="true" ma:displayName="Original Release" ma:default="15" ma:internalName="OriginalRelease" ma:readOnly="false">
      <xsd:simpleType>
        <xsd:restriction base="dms:Choice">
          <xsd:enumeration value="14"/>
          <xsd:enumeration value="15"/>
          <xsd:enumeration value="16"/>
        </xsd:restriction>
      </xsd:simpleType>
    </xsd:element>
    <xsd:element name="OriginalSourceMarket" ma:index="101" nillable="true" ma:displayName="Original Source Market Group" ma:default="" ma:internalName="OriginalSourceMarket" ma:readOnly="false">
      <xsd:simpleType>
        <xsd:restriction base="dms:Text"/>
      </xsd:simpleType>
    </xsd:element>
    <xsd:element name="OutputCachingOn" ma:index="102" nillable="true" ma:displayName="Output Caching" ma:default="true" ma:hidden="true" ma:internalName="OutputCachingOn" ma:readOnly="false">
      <xsd:simpleType>
        <xsd:restriction base="dms:Boolean"/>
      </xsd:simpleType>
    </xsd:element>
    <xsd:element name="ParentAssetId" ma:index="103" nillable="true" ma:displayName="Parent Asset Id" ma:default="" ma:internalName="ParentAssetId" ma:readOnly="false">
      <xsd:simpleType>
        <xsd:restriction base="dms:Text"/>
      </xsd:simpleType>
    </xsd:element>
    <xsd:element name="PlannedPubDate" ma:index="104" nillable="true" ma:displayName="Planned Publish Date" ma:default="" ma:indexed="true" ma:internalName="PlannedPubDate" ma:readOnly="false">
      <xsd:simpleType>
        <xsd:restriction base="dms:DateTime"/>
      </xsd:simpleType>
    </xsd:element>
    <xsd:element name="PolicheckWords" ma:index="105" nillable="true" ma:displayName="Policheck Words" ma:default="" ma:internalName="PolicheckWords" ma:readOnly="false">
      <xsd:simpleType>
        <xsd:restriction base="dms:Text"/>
      </xsd:simpleType>
    </xsd:element>
    <xsd:element name="BusinessGroup" ma:index="106" nillable="true" ma:displayName="Product Division Owner" ma:default="" ma:internalName="BusinessGroup" ma:readOnly="false">
      <xsd:simpleType>
        <xsd:restriction base="dms:Unknown"/>
      </xsd:simpleType>
    </xsd:element>
    <xsd:element name="UAProjectedTotalWords" ma:index="107" nillable="true" ma:displayName="Projected Word Count" ma:default="" ma:internalName="UAProjectedTotalWords" ma:readOnly="false">
      <xsd:simpleType>
        <xsd:restriction base="dms:Unknown"/>
      </xsd:simpleType>
    </xsd:element>
    <xsd:element name="Provider" ma:index="108" nillable="true" ma:displayName="Provider" ma:default="" ma:internalName="Provider" ma:readOnly="false">
      <xsd:simpleType>
        <xsd:restriction base="dms:Unknown"/>
      </xsd:simpleType>
    </xsd:element>
    <xsd:element name="Providers" ma:index="109" nillable="true" ma:displayName="Providers" ma:default="" ma:internalName="Providers">
      <xsd:simpleType>
        <xsd:restriction base="dms:Unknown"/>
      </xsd:simpleType>
    </xsd:element>
    <xsd:element name="PublishStatusLookup" ma:index="110" nillable="true" ma:displayName="Publish Status" ma:default="" ma:list="{9E343742-310B-4684-A24C-1D137CB4B230}" ma:internalName="PublishStatusLookup" ma:readOnly="false" ma:showField="PublishStatus"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PublishTargets" ma:index="111" nillable="true" ma:displayName="Publish Target" ma:default="OfficeOnlineVNext" ma:internalName="PublishTargets" ma:readOnly="false">
      <xsd:simpleType>
        <xsd:restriction base="dms:Unknown"/>
      </xsd:simpleType>
    </xsd:element>
    <xsd:element name="RecommendationsModifier" ma:index="112" nillable="true" ma:displayName="Recommendations Modifier" ma:default="" ma:internalName="RecommendationsModifier" ma:readOnly="false">
      <xsd:simpleType>
        <xsd:restriction base="dms:Number"/>
      </xsd:simpleType>
    </xsd:element>
    <xsd:element name="ArtSampleDocs" ma:index="113" nillable="true" ma:displayName="Sample Docs" ma:default="" ma:hidden="true" ma:internalName="ArtSampleDocs" ma:readOnly="false">
      <xsd:simpleType>
        <xsd:restriction base="dms:Text"/>
      </xsd:simpleType>
    </xsd:element>
    <xsd:element name="ScenarioTagsTaxHTField0" ma:index="115" nillable="true" ma:taxonomy="true" ma:internalName="ScenarioTagsTaxHTField0" ma:taxonomyFieldName="ScenarioTags" ma:displayName="Scenarios" ma:readOnly="false" ma:default="" ma:fieldId="{93aef74d-6c78-4815-8310-51477dceeccc}" ma:taxonomyMulti="true" ma:sspId="8f79753a-75d3-41f5-8ca3-40b843941b4f" ma:termSetId="4b7d5f16-e2f2-4fc0-bab3-6e8b931e57d6" ma:anchorId="00000000-0000-0000-0000-000000000000" ma:open="false" ma:isKeyword="false">
      <xsd:complexType>
        <xsd:sequence>
          <xsd:element ref="pc:Terms" minOccurs="0" maxOccurs="1"/>
        </xsd:sequence>
      </xsd:complexType>
    </xsd:element>
    <xsd:element name="ShowIn" ma:index="117" nillable="true" ma:displayName="Show In" ma:default="Show everywhere" ma:internalName="ShowIn" ma:readOnly="false">
      <xsd:simpleType>
        <xsd:restriction base="dms:Choice">
          <xsd:enumeration value="Hide on web"/>
          <xsd:enumeration value="On Web no search"/>
          <xsd:enumeration value="Show everywhere"/>
          <xsd:enumeration value="Special use only"/>
        </xsd:restriction>
      </xsd:simpleType>
    </xsd:element>
    <xsd:element name="SourceTitle" ma:index="118" nillable="true" ma:displayName="Source Title" ma:default="" ma:indexed="true" ma:internalName="SourceTitle" ma:readOnly="false">
      <xsd:simpleType>
        <xsd:restriction base="dms:Text"/>
      </xsd:simpleType>
    </xsd:element>
    <xsd:element name="CSXSubmissionDate" ma:index="119" nillable="true" ma:displayName="Submission Date" ma:default="" ma:internalName="CSXSubmissionDate" ma:readOnly="false">
      <xsd:simpleType>
        <xsd:restriction base="dms:DateTime"/>
      </xsd:simpleType>
    </xsd:element>
    <xsd:element name="SubmitterId" ma:index="120" nillable="true" ma:displayName="Submitter ID" ma:default="" ma:internalName="SubmitterId" ma:readOnly="false">
      <xsd:simpleType>
        <xsd:restriction base="dms:Text"/>
      </xsd:simpleType>
    </xsd:element>
    <xsd:element name="TaxCatchAll" ma:index="121" nillable="true" ma:displayName="Taxonomy Catch All Column" ma:hidden="true" ma:list="{530f955b-6704-4601-bd83-f81d87f1e440}" ma:internalName="TaxCatchAll" ma:showField="CatchAllData"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TaxCatchAllLabel" ma:index="122" nillable="true" ma:displayName="Taxonomy Catch All Column1" ma:hidden="true" ma:list="{530f955b-6704-4601-bd83-f81d87f1e440}" ma:internalName="TaxCatchAllLabel" ma:readOnly="true" ma:showField="CatchAllDataLabel"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TemplateStatus" ma:index="123" nillable="true" ma:displayName="Template Status" ma:default="" ma:internalName="TemplateStatus">
      <xsd:simpleType>
        <xsd:restriction base="dms:Unknown"/>
      </xsd:simpleType>
    </xsd:element>
    <xsd:element name="TemplateTemplateType" ma:index="124" nillable="true" ma:displayName="Template Type" ma:default="" ma:internalName="TemplateTemplateType">
      <xsd:simpleType>
        <xsd:restriction base="dms:Unknown"/>
      </xsd:simpleType>
    </xsd:element>
    <xsd:element name="ThumbnailAssetId" ma:index="125" nillable="true" ma:displayName="Thumbnail Image Asset" ma:default="" ma:internalName="ThumbnailAssetId" ma:readOnly="false">
      <xsd:simpleType>
        <xsd:restriction base="dms:Text"/>
      </xsd:simpleType>
    </xsd:element>
    <xsd:element name="TimesCloned" ma:index="126" nillable="true" ma:displayName="Times Cloned" ma:default="" ma:internalName="TimesCloned" ma:readOnly="false">
      <xsd:simpleType>
        <xsd:restriction base="dms:Number"/>
      </xsd:simpleType>
    </xsd:element>
    <xsd:element name="TrustLevel" ma:index="128" nillable="true" ma:displayName="Trust Level" ma:default="1 Microsoft Managed Content" ma:internalName="TrustLevel" ma:readOnly="false">
      <xsd:simpleType>
        <xsd:restriction base="dms:Unknown"/>
      </xsd:simpleType>
    </xsd:element>
    <xsd:element name="UALocComments" ma:index="129" nillable="true" ma:displayName="UA Loc Comments" ma:default="" ma:internalName="UALocComments" ma:readOnly="false">
      <xsd:simpleType>
        <xsd:restriction base="dms:Note"/>
      </xsd:simpleType>
    </xsd:element>
    <xsd:element name="UALocRecommendation" ma:index="130" nillable="true" ma:displayName="UA Loc Recommendation" ma:default="Localize" ma:internalName="UALocRecommendation" ma:readOnly="false">
      <xsd:simpleType>
        <xsd:restriction base="dms:Choice">
          <xsd:enumeration value="Localize"/>
          <xsd:enumeration value="Never Localize"/>
          <xsd:enumeration value="Priority Localize"/>
        </xsd:restriction>
      </xsd:simpleType>
    </xsd:element>
    <xsd:element name="UANotes" ma:index="131" nillable="true" ma:displayName="UA Notes" ma:default="" ma:internalName="UANotes" ma:readOnly="false">
      <xsd:simpleType>
        <xsd:restriction base="dms:Note"/>
      </xsd:simpleType>
    </xsd:element>
    <xsd:element name="TPAppVersion" ma:index="132" nillable="true" ma:displayName="Version" ma:default="" ma:internalName="TPAppVersion">
      <xsd:simpleType>
        <xsd:restriction base="dms:Text"/>
      </xsd:simpleType>
    </xsd:element>
    <xsd:element name="VoteCount" ma:index="133" nillable="true" ma:displayName="Vote Count" ma:default="" ma:internalName="VoteCount" ma:readOnly="fals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22" ma:displayName="Content Type"/>
        <xsd:element ref="dc:title" minOccurs="0" maxOccurs="1" ma:index="127"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C3DEC53A-9DF1-4780-BE92-17E971B7A9ED}">
  <ds:schemaRefs>
    <ds:schemaRef ds:uri="http://schemas.microsoft.com/sharepoint/v3/contenttype/forms"/>
  </ds:schemaRefs>
</ds:datastoreItem>
</file>

<file path=customXml/itemProps2.xml><?xml version="1.0" encoding="utf-8"?>
<ds:datastoreItem xmlns:ds="http://schemas.openxmlformats.org/officeDocument/2006/customXml" ds:itemID="{B970C04F-E7AC-41AB-9C6D-1B1BB88BFF7F}">
  <ds:schemaRefs>
    <ds:schemaRef ds:uri="http://schemas.microsoft.com/office/2006/metadata/properties"/>
    <ds:schemaRef ds:uri="http://www.w3.org/2000/xmlns/"/>
    <ds:schemaRef ds:uri="4873beb7-5857-4685-be1f-d57550cc96cc"/>
    <ds:schemaRef ds:uri="http://www.w3.org/2001/XMLSchema-instance"/>
    <ds:schemaRef ds:uri="http://schemas.microsoft.com/office/infopath/2007/PartnerControls"/>
  </ds:schemaRefs>
</ds:datastoreItem>
</file>

<file path=customXml/itemProps3.xml><?xml version="1.0" encoding="utf-8"?>
<ds:datastoreItem xmlns:ds="http://schemas.openxmlformats.org/officeDocument/2006/customXml" ds:itemID="{63EE7759-C66F-4EA4-9863-7EBA32518D3D}">
  <ds:schemaRefs>
    <ds:schemaRef ds:uri="http://schemas.microsoft.com/office/2006/metadata/contentType"/>
    <ds:schemaRef ds:uri="http://schemas.microsoft.com/office/2006/metadata/properties/metaAttributes"/>
    <ds:schemaRef ds:uri="http://www.w3.org/2000/xmlns/"/>
    <ds:schemaRef ds:uri="http://www.w3.org/2001/XMLSchema"/>
    <ds:schemaRef ds:uri="4873beb7-5857-4685-be1f-d57550cc96cc"/>
  </ds:schemaRefs>
</ds:datastoreItem>
</file>

<file path=docProps/app.xml><?xml version="1.0" encoding="utf-8"?>
<Properties xmlns="http://schemas.openxmlformats.org/officeDocument/2006/extended-properties" xmlns:vt="http://schemas.openxmlformats.org/officeDocument/2006/docPropsVTypes">
  <Template>Welcome to PowerPoint 2013</Template>
  <TotalTime>7</TotalTime>
  <Words>1726</Words>
  <Application>Microsoft Office PowerPoint</Application>
  <PresentationFormat>Widescreen</PresentationFormat>
  <Paragraphs>56</Paragraphs>
  <Slides>9</Slides>
  <Notes>8</Notes>
  <HiddenSlides>0</HiddenSlides>
  <MMClips>0</MMClip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WelcomeDoc</vt:lpstr>
      <vt:lpstr>Bowlby’s Attachment Theory and Early Childhood Development: Supporting Isaac’s Emotional and Social Wellbeing</vt:lpstr>
      <vt:lpstr>Introduction to Bowlby’s Attachment Theory</vt:lpstr>
      <vt:lpstr>Key Concepts of Attachment Theory</vt:lpstr>
      <vt:lpstr>Applying the Theory to Isaac’s Situation</vt:lpstr>
      <vt:lpstr>Nature and Nurture Influences</vt:lpstr>
      <vt:lpstr>Theory Informed Support Plan</vt:lpstr>
      <vt:lpstr>Critical Evaluation of Bowlby’s Theory</vt:lpstr>
      <vt:lpstr>Conclusion</vt:lpstr>
      <vt:lpstr>Reference List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Bowlby’s Attachment Theory and Early Childhood Development: Supporting Isaac’s Emotional and Social Wellbeing</dc:title>
  <dc:creator>frommywindow8013@gmail.com</dc:creator>
  <cp:keywords/>
  <cp:lastModifiedBy>Ismail Ali (2506872)</cp:lastModifiedBy>
  <cp:revision>7</cp:revision>
  <dcterms:created xsi:type="dcterms:W3CDTF">2026-06-14T21:35:54Z</dcterms:created>
  <dcterms:modified xsi:type="dcterms:W3CDTF">2026-06-14T22:49:54Z</dcterms:modified>
  <cp:version/>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nternalTags">
    <vt:lpwstr/>
  </property>
  <property fmtid="{D5CDD505-2E9C-101B-9397-08002B2CF9AE}" pid="3" name="_TemplateID">
    <vt:lpwstr>TC029239449991</vt:lpwstr>
  </property>
  <property fmtid="{D5CDD505-2E9C-101B-9397-08002B2CF9AE}" pid="4" name="ContentTypeId">
    <vt:lpwstr>0x0101006EDDDB5EE6D98C44930B742096920B300400F5B6D36B3EF94B4E9A635CDF2A18F5B8</vt:lpwstr>
  </property>
  <property fmtid="{D5CDD505-2E9C-101B-9397-08002B2CF9AE}" pid="5" name="FeatureTags">
    <vt:lpwstr/>
  </property>
  <property fmtid="{D5CDD505-2E9C-101B-9397-08002B2CF9AE}" pid="6" name="LocalizationTags">
    <vt:lpwstr/>
  </property>
  <property fmtid="{D5CDD505-2E9C-101B-9397-08002B2CF9AE}" pid="7" name="ScenarioTags">
    <vt:lpwstr/>
  </property>
  <property fmtid="{D5CDD505-2E9C-101B-9397-08002B2CF9AE}" pid="8" name="CampaignTags">
    <vt:lpwstr/>
  </property>
</Properties>
</file>