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2"/>
  </p:notesMasterIdLst>
  <p:sldIdLst>
    <p:sldId id="256" r:id="rId5"/>
    <p:sldId id="287" r:id="rId6"/>
    <p:sldId id="289" r:id="rId7"/>
    <p:sldId id="258" r:id="rId8"/>
    <p:sldId id="284" r:id="rId9"/>
    <p:sldId id="276" r:id="rId10"/>
    <p:sldId id="280" r:id="rId11"/>
    <p:sldId id="279" r:id="rId12"/>
    <p:sldId id="278" r:id="rId13"/>
    <p:sldId id="281" r:id="rId14"/>
    <p:sldId id="285" r:id="rId15"/>
    <p:sldId id="259" r:id="rId16"/>
    <p:sldId id="283" r:id="rId17"/>
    <p:sldId id="277" r:id="rId18"/>
    <p:sldId id="267" r:id="rId19"/>
    <p:sldId id="290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43" autoAdjust="0"/>
    <p:restoredTop sz="94718"/>
  </p:normalViewPr>
  <p:slideViewPr>
    <p:cSldViewPr snapToGrid="0">
      <p:cViewPr varScale="1">
        <p:scale>
          <a:sx n="59" d="100"/>
          <a:sy n="59" d="100"/>
        </p:scale>
        <p:origin x="9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11/9/2022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7170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DD9C8446-696E-6942-B6C8-CC9CAD0B34E0}" type="datetime1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F5592931-05C6-8543-8B6E-A8BD29BD5C2B}" type="datetime1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7E7AB22C-8B7E-9B4A-8C65-396C3C874D86}" type="datetime1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8CE9AC2A-20AD-8C48-B5EB-B5322BDBCDEE}" type="datetime1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4CF75428-5BE0-934D-BB71-675F8E23A386}" type="datetime1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9A85C5CA-AE29-AB4C-8F85-0373C72001D8}" type="datetime1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75594855-01E8-5A4B-B2B8-E2ECEF879100}" type="datetime1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5F02DCD1-2C6B-F948-9F72-3BB0CF3D512E}" type="datetime1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C1583C39-01BF-7F43-854C-FBB4E9AB6B0C}" type="datetime1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4B103E64-1627-9140-8127-1849FED275E1}" type="datetime1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B562DF68-3089-814D-8A14-C651FE91885E}" type="datetime1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0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/>
          <a:lstStyle/>
          <a:p>
            <a:r>
              <a:rPr lang="en-US" dirty="0"/>
              <a:t>Lidl and Strategic Management </a:t>
            </a:r>
            <a:br>
              <a:rPr lang="en-US" dirty="0"/>
            </a:br>
            <a:r>
              <a:rPr lang="en-US" sz="2400" dirty="0"/>
              <a:t>BMSP6006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/>
          <a:lstStyle/>
          <a:p>
            <a:r>
              <a:rPr lang="en-US" sz="2400" b="1" dirty="0" err="1"/>
              <a:t>Anne-marie</a:t>
            </a:r>
            <a:r>
              <a:rPr lang="en-US" sz="2400" b="1" dirty="0"/>
              <a:t> Thomas </a:t>
            </a:r>
          </a:p>
          <a:p>
            <a:r>
              <a:rPr lang="en-US" sz="2400" b="1" dirty="0"/>
              <a:t>2011226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5279D-EB48-61B3-16A7-22E4F17D2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4F3AC-FCAC-B429-6F12-1A4AE53622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3 Introduction                                                                               </a:t>
            </a:r>
          </a:p>
          <a:p>
            <a:r>
              <a:rPr lang="en-US" sz="2000" dirty="0"/>
              <a:t>4 Definition of Strategic Management </a:t>
            </a:r>
          </a:p>
          <a:p>
            <a:r>
              <a:rPr lang="en-US" sz="2000" dirty="0"/>
              <a:t>5 Strategic Management Process</a:t>
            </a:r>
          </a:p>
          <a:p>
            <a:r>
              <a:rPr lang="en-US" sz="2000" dirty="0"/>
              <a:t>6 Theorists</a:t>
            </a:r>
          </a:p>
          <a:p>
            <a:r>
              <a:rPr lang="en-US" sz="2000" dirty="0"/>
              <a:t>7 Strategic management Tools </a:t>
            </a:r>
          </a:p>
          <a:p>
            <a:r>
              <a:rPr lang="en-US" sz="2000" dirty="0"/>
              <a:t>8 Porters Five Forces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8B1C655-0A63-4F97-CA95-BC2C9C0859A7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r>
              <a:rPr lang="en-US" sz="2000" dirty="0"/>
              <a:t>9 SWOT Analysis </a:t>
            </a:r>
          </a:p>
          <a:p>
            <a:r>
              <a:rPr lang="en-US" sz="2000" dirty="0"/>
              <a:t>10Bowamans Clock</a:t>
            </a:r>
          </a:p>
          <a:p>
            <a:r>
              <a:rPr lang="en-US" sz="2000" dirty="0"/>
              <a:t>11 Lidl's History</a:t>
            </a:r>
          </a:p>
          <a:p>
            <a:r>
              <a:rPr lang="en-US" sz="2000" dirty="0"/>
              <a:t>12Lidls Strategic Themes</a:t>
            </a:r>
          </a:p>
          <a:p>
            <a:r>
              <a:rPr lang="en-US" sz="2000" dirty="0"/>
              <a:t>13 Lidl’s  Strategic Direction</a:t>
            </a:r>
          </a:p>
          <a:p>
            <a:r>
              <a:rPr lang="en-US" sz="2000" dirty="0"/>
              <a:t>14 Lidl’s Vision &amp; Mission </a:t>
            </a:r>
          </a:p>
          <a:p>
            <a:r>
              <a:rPr lang="en-US" sz="2000" dirty="0"/>
              <a:t>15 Suggested new strategy for Lidl</a:t>
            </a:r>
          </a:p>
          <a:p>
            <a:r>
              <a:rPr lang="en-US" sz="2000" dirty="0"/>
              <a:t>16 Reference's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155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Text&#10;&#10;Description automatically generated">
            <a:extLst>
              <a:ext uri="{FF2B5EF4-FFF2-40B4-BE49-F238E27FC236}">
                <a16:creationId xmlns:a16="http://schemas.microsoft.com/office/drawing/2014/main" id="{2072E8CE-9D4F-E664-1270-6903C3BCC1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498271" y="2017713"/>
            <a:ext cx="6596743" cy="3860573"/>
          </a:xfr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A30BA-E83F-BF26-E40A-90176D6406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095014" y="6372678"/>
            <a:ext cx="4114800" cy="365125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(Bing, n.d.)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067CE1-95FD-5F3C-DACD-681980A472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2771" y="59456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685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2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/>
          <a:lstStyle/>
          <a:p>
            <a:r>
              <a:rPr lang="en-US" dirty="0"/>
              <a:t>Strategic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US" dirty="0"/>
          </a:p>
          <a:p>
            <a:r>
              <a:rPr lang="en-US" dirty="0"/>
              <a:t>‘The way that a company's executives decide </a:t>
            </a:r>
          </a:p>
          <a:p>
            <a:r>
              <a:rPr lang="en-US" dirty="0"/>
              <a:t>what they want to achieve and plan actions, they use resources over time to do this’ (Cambridge Dictionary, 2022b)</a:t>
            </a:r>
          </a:p>
          <a:p>
            <a:endParaRPr lang="en-US" dirty="0"/>
          </a:p>
          <a:p>
            <a:r>
              <a:rPr lang="en-GB" b="1" i="0" dirty="0">
                <a:solidFill>
                  <a:srgbClr val="1D2A57"/>
                </a:solidFill>
                <a:effectLst/>
                <a:latin typeface="Arial" panose="020B0604020202020204" pitchFamily="34" charset="0"/>
              </a:rPr>
              <a:t> </a:t>
            </a:r>
            <a:endParaRPr lang="en-US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425583-B42C-F548-988E-4FF26881DB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7892" y="60515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33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95AC-FED3-E11C-3CA8-BC916669A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Management Process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A66581-5152-B461-0555-A259FECE11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200" dirty="0"/>
              <a:t>Know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200" dirty="0"/>
              <a:t>Know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200" dirty="0"/>
              <a:t>Know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200" dirty="0"/>
              <a:t>Know 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171D67-0C17-73C5-B4B1-B21470CA67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7892" y="594564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465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7105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08AE8-97CA-95F2-D63E-837E2D8F2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381000"/>
            <a:ext cx="10871199" cy="1325563"/>
          </a:xfrm>
        </p:spPr>
        <p:txBody>
          <a:bodyPr/>
          <a:lstStyle/>
          <a:p>
            <a:r>
              <a:rPr lang="en-GB" dirty="0"/>
              <a:t>Three Strategic Management Theorist's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0593A-FC76-7D5E-4B5D-D2129E5D17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200" b="1" dirty="0">
                <a:effectLst/>
              </a:rPr>
              <a:t>Strategy is about setting yourself apart from the competition.</a:t>
            </a:r>
          </a:p>
          <a:p>
            <a:pPr algn="l"/>
            <a:r>
              <a:rPr lang="en-GB" sz="2200" b="1" dirty="0">
                <a:effectLst/>
              </a:rPr>
              <a:t>It's not a matter of being better at what you do - it's a matter of being different at what you do.</a:t>
            </a:r>
          </a:p>
          <a:p>
            <a:r>
              <a:rPr lang="en-GB" sz="2200" dirty="0"/>
              <a:t>(The Most Unexpected MICHAEL PORTER Quotes That Are </a:t>
            </a:r>
            <a:r>
              <a:rPr lang="en-GB" sz="2200" dirty="0" err="1"/>
              <a:t>Guaranted</a:t>
            </a:r>
            <a:r>
              <a:rPr lang="en-GB" sz="2200" dirty="0"/>
              <a:t> to Improve Your Brain, n.d.)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A6CDF-9A59-41AE-2D51-07CFE83DDA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857066" y="6356350"/>
            <a:ext cx="4114800" cy="36512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(22+ Powerful Strategic Management Quotes That Will Unlock Your True Potential, n.d.-b)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956AC9-D108-A18E-33F4-BB857CB5FAD3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r>
              <a:rPr lang="en-GB" sz="2200" b="0" i="0" dirty="0">
                <a:effectLst/>
              </a:rPr>
              <a:t>Strategy is not the consequence of planning, but the opposite: its starting point.</a:t>
            </a:r>
          </a:p>
          <a:p>
            <a:r>
              <a:rPr lang="en-GB" sz="2200" dirty="0"/>
              <a:t>(The Most Proven HENRY MINTZBERG Quotes That Will Inspire Your Inner Self, n.d.-b)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ADB7DE5-EF00-EE60-15A5-10C2F702E5E6}"/>
              </a:ext>
            </a:extLst>
          </p:cNvPr>
          <p:cNvSpPr>
            <a:spLocks noGrp="1"/>
          </p:cNvSpPr>
          <p:nvPr>
            <p:ph idx="11"/>
          </p:nvPr>
        </p:nvSpPr>
        <p:spPr/>
        <p:txBody>
          <a:bodyPr/>
          <a:lstStyle/>
          <a:p>
            <a:r>
              <a:rPr lang="en-GB" dirty="0"/>
              <a:t>Michael Porter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C8EFD81-CE10-05AA-D93D-4D01E9848F5B}"/>
              </a:ext>
            </a:extLst>
          </p:cNvPr>
          <p:cNvSpPr>
            <a:spLocks noGrp="1"/>
          </p:cNvSpPr>
          <p:nvPr>
            <p:ph idx="12"/>
          </p:nvPr>
        </p:nvSpPr>
        <p:spPr/>
        <p:txBody>
          <a:bodyPr/>
          <a:lstStyle/>
          <a:p>
            <a:r>
              <a:rPr lang="en-GB" dirty="0"/>
              <a:t>Henry Mintzberg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504BB8D-ADF1-CFEF-B5BD-1C25AB7F5F98}"/>
              </a:ext>
            </a:extLst>
          </p:cNvPr>
          <p:cNvSpPr>
            <a:spLocks noGrp="1"/>
          </p:cNvSpPr>
          <p:nvPr>
            <p:ph idx="13"/>
          </p:nvPr>
        </p:nvSpPr>
        <p:spPr/>
        <p:txBody>
          <a:bodyPr/>
          <a:lstStyle/>
          <a:p>
            <a:r>
              <a:rPr lang="en-GB" sz="2200" b="1" i="0" dirty="0">
                <a:effectLst/>
              </a:rPr>
              <a:t>Strategic management is not a box of tricks or a bundle of techniques.</a:t>
            </a:r>
          </a:p>
          <a:p>
            <a:r>
              <a:rPr lang="en-GB" sz="2200" dirty="0"/>
              <a:t>(The Most Staggering PETER DRUCKER Quotes That Are Simple and Will Have a Huge Impact on You, n.d.)</a:t>
            </a:r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A0B35D1-0B39-430C-07E7-4220B497EEDB}"/>
              </a:ext>
            </a:extLst>
          </p:cNvPr>
          <p:cNvSpPr>
            <a:spLocks noGrp="1"/>
          </p:cNvSpPr>
          <p:nvPr>
            <p:ph idx="14"/>
          </p:nvPr>
        </p:nvSpPr>
        <p:spPr/>
        <p:txBody>
          <a:bodyPr/>
          <a:lstStyle/>
          <a:p>
            <a:r>
              <a:rPr lang="en-GB" dirty="0"/>
              <a:t>Peter Drucker</a:t>
            </a:r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5101C3-F858-03E9-E1C4-E26E039EAB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2533" y="60515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821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31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FDC14-D58E-32FD-CF9A-CD7BB163F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Management Tools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8CE0381-26E1-3D2B-F502-71EBE588A047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020535" y="2551434"/>
            <a:ext cx="3173278" cy="522514"/>
          </a:xfrm>
        </p:spPr>
        <p:txBody>
          <a:bodyPr/>
          <a:lstStyle/>
          <a:p>
            <a:r>
              <a:rPr lang="en-GB" sz="2800" dirty="0"/>
              <a:t>Porters Five Forces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34D4840-588A-EC4C-728A-D8ABD7C7D90B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509361" y="3657563"/>
            <a:ext cx="3173278" cy="522514"/>
          </a:xfrm>
        </p:spPr>
        <p:txBody>
          <a:bodyPr/>
          <a:lstStyle/>
          <a:p>
            <a:pPr algn="ctr"/>
            <a:r>
              <a:rPr lang="en-GB" sz="2800" dirty="0"/>
              <a:t>SWOT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0EBE13B-4AF7-7E86-45BE-7AFE955A6841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169729" y="4441334"/>
            <a:ext cx="3173278" cy="522514"/>
          </a:xfrm>
        </p:spPr>
        <p:txBody>
          <a:bodyPr/>
          <a:lstStyle/>
          <a:p>
            <a:pPr algn="r"/>
            <a:r>
              <a:rPr lang="en-GB" sz="2800" dirty="0"/>
              <a:t>Bowman's Clock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496944-E0C2-5438-3E7B-6C3AD08F91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0935" y="583474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97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7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658AE-7AEA-C08A-B74A-44B22FFEF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357" y="0"/>
            <a:ext cx="9779183" cy="1325563"/>
          </a:xfrm>
        </p:spPr>
        <p:txBody>
          <a:bodyPr/>
          <a:lstStyle/>
          <a:p>
            <a:pPr algn="ctr"/>
            <a:r>
              <a:rPr lang="en-GB" dirty="0"/>
              <a:t>Porters Five Forces for Lidl</a:t>
            </a: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C8CECF42-9AB1-B571-7D88-FEBF1A6D86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1358" y="1246912"/>
            <a:ext cx="7579180" cy="5292000"/>
          </a:xfrm>
          <a:prstGeom prst="rect">
            <a:avLst/>
          </a:prstGeom>
        </p:spPr>
      </p:pic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7BABF227-3768-4075-E3D9-DA1465200DD4}"/>
              </a:ext>
            </a:extLst>
          </p:cNvPr>
          <p:cNvSpPr txBox="1">
            <a:spLocks/>
          </p:cNvSpPr>
          <p:nvPr/>
        </p:nvSpPr>
        <p:spPr>
          <a:xfrm>
            <a:off x="8648701" y="6538912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(Porters Five Forces for Lidl - Bing Images, n.d.)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C0BDCE-625D-448D-DE33-59FAF84FE4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1757" y="59293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465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2020F-1D5E-3654-AB2B-02E340961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-5211"/>
            <a:ext cx="9779183" cy="1325563"/>
          </a:xfrm>
        </p:spPr>
        <p:txBody>
          <a:bodyPr/>
          <a:lstStyle/>
          <a:p>
            <a:pPr algn="ctr"/>
            <a:r>
              <a:rPr lang="en-GB" dirty="0"/>
              <a:t>Strategic Management Tools </a:t>
            </a:r>
          </a:p>
        </p:txBody>
      </p:sp>
      <p:pic>
        <p:nvPicPr>
          <p:cNvPr id="11" name="Content Placeholder 10" descr="Diagram&#10;&#10;Description automatically generated">
            <a:extLst>
              <a:ext uri="{FF2B5EF4-FFF2-40B4-BE49-F238E27FC236}">
                <a16:creationId xmlns:a16="http://schemas.microsoft.com/office/drawing/2014/main" id="{374C0FDF-3EC9-E2AB-2B59-94D904BBEA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67492" y="1758275"/>
            <a:ext cx="8352065" cy="4598075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4A485-E1C1-B90D-6BC9-C79BC42710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439399" y="6492875"/>
            <a:ext cx="2743200" cy="365125"/>
          </a:xfrm>
        </p:spPr>
        <p:txBody>
          <a:bodyPr/>
          <a:lstStyle/>
          <a:p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(Shastri, 2022b)</a:t>
            </a:r>
          </a:p>
        </p:txBody>
      </p:sp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D6AE098-7186-211F-D342-87B404A7EC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1001" y="6111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45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1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C3894-6AE5-9A1C-8389-17B62DDBE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Bowmans Clock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472E25-C3EF-00B9-1935-A5B5E81E4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67802" y="6492875"/>
            <a:ext cx="4114800" cy="365125"/>
          </a:xfrm>
        </p:spPr>
        <p:txBody>
          <a:bodyPr/>
          <a:lstStyle/>
          <a:p>
            <a:r>
              <a:rPr lang="en-GB" sz="1400" kern="100" spc="5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(Bhasin, 2019)</a:t>
            </a:r>
            <a:endParaRPr lang="en-US" sz="1400" dirty="0">
              <a:solidFill>
                <a:schemeClr val="tx1"/>
              </a:solidFill>
            </a:endParaRPr>
          </a:p>
        </p:txBody>
      </p:sp>
      <p:pic>
        <p:nvPicPr>
          <p:cNvPr id="12" name="Picture 11" descr="Chart, radar chart&#10;&#10;Description automatically generated">
            <a:extLst>
              <a:ext uri="{FF2B5EF4-FFF2-40B4-BE49-F238E27FC236}">
                <a16:creationId xmlns:a16="http://schemas.microsoft.com/office/drawing/2014/main" id="{CAA0D362-D2A3-E28F-DFCB-AF2DEC72E6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1194" y="1810825"/>
            <a:ext cx="7231777" cy="5047175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B55CAA-B4DE-8E17-DDDE-2A5D5814FE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4672" y="58832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637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37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1F886-B1DE-5568-8EA0-694658F8A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Lidl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20B9557-A001-18AF-93D3-4D3617EA7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66813" y="2220686"/>
            <a:ext cx="9780587" cy="2465613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2BD861-72FB-6E40-C07B-32DAD2180F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(About Us - Lidl, n.d.)</a:t>
            </a:r>
            <a:endParaRPr lang="en-US" sz="1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3267A2-37DA-00FA-3870-C0B727DA7D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1001" y="59293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027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1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0829" y="2855442"/>
            <a:ext cx="5682577" cy="752786"/>
          </a:xfrm>
        </p:spPr>
        <p:txBody>
          <a:bodyPr/>
          <a:lstStyle/>
          <a:p>
            <a:pPr algn="ctr"/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Lidl’s have three Strategic Strategy themes </a:t>
            </a:r>
            <a:br>
              <a:rPr lang="en-US" sz="2000" dirty="0"/>
            </a:br>
            <a:endParaRPr lang="en-US" sz="20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1A6D85-3837-435F-A342-5A3F98172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6368143"/>
            <a:ext cx="6096000" cy="46930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(Lidl UK - Sustainability - Lidl Great Britain, n.d.-c)</a:t>
            </a:r>
            <a:endParaRPr lang="en-US" sz="1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 descr="A person holding a chicken&#10;&#10;Description automatically generated with low confidence">
            <a:extLst>
              <a:ext uri="{FF2B5EF4-FFF2-40B4-BE49-F238E27FC236}">
                <a16:creationId xmlns:a16="http://schemas.microsoft.com/office/drawing/2014/main" id="{37DE7651-63BA-AD32-B9DD-C8CE0AB60E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174037"/>
            <a:ext cx="3456000" cy="1728000"/>
          </a:xfrm>
          <a:prstGeom prst="rect">
            <a:avLst/>
          </a:prstGeom>
        </p:spPr>
      </p:pic>
      <p:pic>
        <p:nvPicPr>
          <p:cNvPr id="7" name="Picture 6" descr="A child holding an orange&#10;&#10;Description automatically generated with medium confidence">
            <a:extLst>
              <a:ext uri="{FF2B5EF4-FFF2-40B4-BE49-F238E27FC236}">
                <a16:creationId xmlns:a16="http://schemas.microsoft.com/office/drawing/2014/main" id="{82524536-3C2B-AA16-840F-282B466B24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116" y="1174037"/>
            <a:ext cx="3239861" cy="1619931"/>
          </a:xfrm>
          <a:prstGeom prst="rect">
            <a:avLst/>
          </a:prstGeom>
        </p:spPr>
      </p:pic>
      <p:pic>
        <p:nvPicPr>
          <p:cNvPr id="9" name="Picture 8" descr="A picture containing porcelain&#10;&#10;Description automatically generated">
            <a:extLst>
              <a:ext uri="{FF2B5EF4-FFF2-40B4-BE49-F238E27FC236}">
                <a16:creationId xmlns:a16="http://schemas.microsoft.com/office/drawing/2014/main" id="{30C52A7A-89C8-E9C9-6EEA-E3ED80519E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0364" y="3669703"/>
            <a:ext cx="1905000" cy="1962150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2CC372-75CA-4B42-EAA0-65455C699F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8086" y="606334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7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8E972-6F6B-17A8-8529-4E8908692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141" y="4368006"/>
            <a:ext cx="9779183" cy="1325563"/>
          </a:xfrm>
        </p:spPr>
        <p:txBody>
          <a:bodyPr/>
          <a:lstStyle/>
          <a:p>
            <a:pPr algn="ctr"/>
            <a:r>
              <a:rPr lang="en-GB" dirty="0"/>
              <a:t>Lidl’s Strategic direction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‘</a:t>
            </a:r>
            <a:r>
              <a:rPr lang="en-GB" b="0" i="0" dirty="0">
                <a:solidFill>
                  <a:srgbClr val="444444"/>
                </a:solidFill>
                <a:effectLst/>
                <a:latin typeface="Raleway" pitchFamily="2" charset="0"/>
              </a:rPr>
              <a:t>To enhance the lives of our customers, by providing quality products at market leading value, whilst ensuring that customer satisfaction is at the heart of everything we do’.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5BE92-971F-13C3-C01B-3C839CE314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91819" y="6492875"/>
            <a:ext cx="4114800" cy="365125"/>
          </a:xfrm>
        </p:spPr>
        <p:txBody>
          <a:bodyPr/>
          <a:lstStyle/>
          <a:p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(LIDL Mission Statement 2022 | LIDL Mission &amp; Vision Analysis, 2021b)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D151E3-99B4-EAAA-CF83-3B0108F033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6057" y="592024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267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31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415FCC-0359-0D83-2514-7C170BB7452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730486" y="2190175"/>
            <a:ext cx="3590697" cy="554204"/>
          </a:xfrm>
        </p:spPr>
        <p:txBody>
          <a:bodyPr/>
          <a:lstStyle/>
          <a:p>
            <a:r>
              <a:rPr lang="en-GB" sz="2200" dirty="0"/>
              <a:t>Enhance Lives of Customers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5275723-50A2-C10B-92AA-85127E524D7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12409" y="2405102"/>
            <a:ext cx="2739645" cy="365125"/>
          </a:xfrm>
        </p:spPr>
        <p:txBody>
          <a:bodyPr/>
          <a:lstStyle/>
          <a:p>
            <a:r>
              <a:rPr lang="en-GB" sz="2200" dirty="0"/>
              <a:t>Market Leading Value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D8DF43F-1D48-2F43-6F8F-024D097A9E4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GB" sz="2200" dirty="0"/>
              <a:t>Quality Produce 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ED1C25-2DFA-CEEA-3B6B-66177596E2BB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412409" y="4481330"/>
            <a:ext cx="2739645" cy="365125"/>
          </a:xfrm>
        </p:spPr>
        <p:txBody>
          <a:bodyPr/>
          <a:lstStyle/>
          <a:p>
            <a:r>
              <a:rPr lang="en-GB" sz="2200" dirty="0"/>
              <a:t>Customer Satisfaction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A074D176-C503-7486-0554-601570EF5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77200" y="6492874"/>
            <a:ext cx="4114800" cy="365125"/>
          </a:xfrm>
        </p:spPr>
        <p:txBody>
          <a:bodyPr/>
          <a:lstStyle/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(About Lidl GB - Lidl Great Britain, n.d.)</a:t>
            </a:r>
            <a:endParaRPr lang="en-US" sz="1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70460E-719A-905D-3364-9985D399319A}"/>
              </a:ext>
            </a:extLst>
          </p:cNvPr>
          <p:cNvSpPr txBox="1"/>
          <p:nvPr/>
        </p:nvSpPr>
        <p:spPr>
          <a:xfrm>
            <a:off x="1730486" y="812967"/>
            <a:ext cx="63848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Lidl’s Vision &amp; Missions  </a:t>
            </a:r>
          </a:p>
        </p:txBody>
      </p:sp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6D39E2-8B94-6752-EEF7-EB84D209AE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53786" y="60658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334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67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A202-23A3-4F3A-AA92-0172C8D2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/>
          <a:lstStyle/>
          <a:p>
            <a:r>
              <a:rPr lang="en-US" dirty="0"/>
              <a:t>Suggested New Strategy for Lidl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38329-E174-7440-8FD5-179A15324C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2743200" cy="365125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FD8152-D9C3-204A-9444-45CD4F180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9275" y="6356350"/>
            <a:ext cx="4114800" cy="365125"/>
          </a:xfrm>
        </p:spPr>
        <p:txBody>
          <a:bodyPr/>
          <a:lstStyle/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(New Strategy - Bing Images, n.d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.)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88AF6522-03B7-E82E-070C-7C89A17BD9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500" y="2514600"/>
            <a:ext cx="5698671" cy="3575050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2F8C55-B74D-C4C6-3E32-C86892FBED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1000" y="60515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4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7F598-62E5-3520-1D3C-36EF688F8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D058A-4E99-C27C-8239-C23A7DAAD7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8D9760-6DE0-0B1D-9D6F-13A7F2462E4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C8446-696E-6942-B6C8-CC9CAD0B34E0}" type="datetime1">
              <a:rPr lang="en-US" smtClean="0"/>
              <a:pPr/>
              <a:t>11/9/2022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E3F14-7AD5-61A3-7E37-4E816D0A6E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0EA3E-34F0-4894-DBD9-AEA58E697F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97389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>
            <a:normAutofit/>
          </a:bodyPr>
          <a:lstStyle/>
          <a:p>
            <a:r>
              <a:rPr lang="en-US" dirty="0"/>
              <a:t>Mirjam Nilsson​</a:t>
            </a:r>
          </a:p>
          <a:p>
            <a:r>
              <a:rPr lang="en-US" dirty="0"/>
              <a:t>mirjam@contoso.com</a:t>
            </a:r>
          </a:p>
          <a:p>
            <a:r>
              <a:rPr lang="en-US" dirty="0"/>
              <a:t>www.contoso.com</a:t>
            </a:r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niversal Color Block_Win32_AP_v2" id="{3EA4D81A-EBDE-431D-8B15-A5A6F500D5A4}" vid="{8EBF5489-0BE1-418D-A69C-2193D304C7E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b23fa32-4003-4364-bee1-59546296639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7" ma:contentTypeDescription="Create a new document." ma:contentTypeScope="" ma:versionID="67899e27d6a30a1b0680042708aad820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868ebffb0b35b0d1c6b48b017c9dca7c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D5BAB77-79E1-4739-AA51-10C9079186D6}">
  <ds:schemaRefs>
    <ds:schemaRef ds:uri="7b23fa32-4003-4364-bee1-595462966394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f54e4810-f1f5-4bce-aa8e-e4722dc561be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936809E-5D32-4215-919A-8075A2CD74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{ED3ED12A-87E3-43CB-BB3F-703A2A7C63AA}tf45331398_win32</Template>
  <TotalTime>437</TotalTime>
  <Words>459</Words>
  <Application>Microsoft Office PowerPoint</Application>
  <PresentationFormat>Widescreen</PresentationFormat>
  <Paragraphs>75</Paragraphs>
  <Slides>17</Slides>
  <Notes>1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Raleway</vt:lpstr>
      <vt:lpstr>Tenorite</vt:lpstr>
      <vt:lpstr>Wingdings</vt:lpstr>
      <vt:lpstr>Office Theme</vt:lpstr>
      <vt:lpstr>Lidl and Strategic Management  BMSP6006</vt:lpstr>
      <vt:lpstr>Contents </vt:lpstr>
      <vt:lpstr>PowerPoint Presentation</vt:lpstr>
      <vt:lpstr>Strategic Management </vt:lpstr>
      <vt:lpstr>Strategic Management Process </vt:lpstr>
      <vt:lpstr>Three Strategic Management Theorist's</vt:lpstr>
      <vt:lpstr>Strategic Management Tools</vt:lpstr>
      <vt:lpstr>Porters Five Forces for Lidl</vt:lpstr>
      <vt:lpstr>Strategic Management Tools </vt:lpstr>
      <vt:lpstr>Bowmans Clock</vt:lpstr>
      <vt:lpstr>Lidl</vt:lpstr>
      <vt:lpstr>  Lidl’s have three Strategic Strategy themes  </vt:lpstr>
      <vt:lpstr>Lidl’s Strategic direction  ‘To enhance the lives of our customers, by providing quality products at market leading value, whilst ensuring that customer satisfaction is at the heart of everything we do’.</vt:lpstr>
      <vt:lpstr>PowerPoint Presentation</vt:lpstr>
      <vt:lpstr>Suggested New Strategy for Lidl</vt:lpstr>
      <vt:lpstr>Reference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Lidl and Strategic Management  Bmsp6006</dc:title>
  <dc:creator>Anne-Marie Thomas</dc:creator>
  <cp:lastModifiedBy>Anne-Marie Thomas</cp:lastModifiedBy>
  <cp:revision>35</cp:revision>
  <dcterms:created xsi:type="dcterms:W3CDTF">2022-11-08T08:48:21Z</dcterms:created>
  <dcterms:modified xsi:type="dcterms:W3CDTF">2022-11-09T19:35:08Z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