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70" r:id="rId5"/>
    <p:sldId id="265" r:id="rId6"/>
    <p:sldId id="259" r:id="rId7"/>
    <p:sldId id="260" r:id="rId8"/>
    <p:sldId id="269" r:id="rId9"/>
    <p:sldId id="271" r:id="rId10"/>
    <p:sldId id="267" r:id="rId11"/>
    <p:sldId id="268" r:id="rId12"/>
    <p:sldId id="266" r:id="rId13"/>
    <p:sldId id="264"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35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10/9/2022</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10/9/2022</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images.app.goo.gl/R7F8PQu5wzCmfXZTA"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images.app.goo.gl/9krfSwaYNhVmV1P17"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thechicagoschool.edu/insight/health-care/why-is-psychology-important-in-nursing-programs/" TargetMode="External"/><Relationship Id="rId3" Type="http://schemas.openxmlformats.org/officeDocument/2006/relationships/hyperlink" Target="https://www.apa.org/health/briefs" TargetMode="External"/><Relationship Id="rId7" Type="http://schemas.openxmlformats.org/officeDocument/2006/relationships/hyperlink" Target="https://geoffreywallis.medium.com/erik-eriksons-stages-of-psychosocial-development-reader-response-criticism-9e1207e4c789" TargetMode="External"/><Relationship Id="rId2" Type="http://schemas.openxmlformats.org/officeDocument/2006/relationships/hyperlink" Target="https://www.apa.org/pi/aging/resources/guides/psychology-and-aging" TargetMode="External"/><Relationship Id="rId1" Type="http://schemas.openxmlformats.org/officeDocument/2006/relationships/slideLayout" Target="../slideLayouts/slideLayout2.xml"/><Relationship Id="rId6" Type="http://schemas.openxmlformats.org/officeDocument/2006/relationships/hyperlink" Target="https://www.frontiersin.org/articles/10.3389/fpsyg.2020.581399/full" TargetMode="External"/><Relationship Id="rId5" Type="http://schemas.openxmlformats.org/officeDocument/2006/relationships/hyperlink" Target="https://www.simplypsychology.org/Erik-Erikson.html" TargetMode="External"/><Relationship Id="rId10" Type="http://schemas.openxmlformats.org/officeDocument/2006/relationships/hyperlink" Target="https://www.betterup.com/blog/generativity-vs-stagnation" TargetMode="External"/><Relationship Id="rId4" Type="http://schemas.openxmlformats.org/officeDocument/2006/relationships/hyperlink" Target="https://www.thoughtco.com/erikson-stages-of-development-4173108" TargetMode="External"/><Relationship Id="rId9" Type="http://schemas.openxmlformats.org/officeDocument/2006/relationships/hyperlink" Target="https://www.verywellmind.com/erik-eriksons-stages-of-psychosocial-development-279574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965E8-EFA6-37C5-24F1-E45699414655}"/>
              </a:ext>
            </a:extLst>
          </p:cNvPr>
          <p:cNvSpPr>
            <a:spLocks noGrp="1"/>
          </p:cNvSpPr>
          <p:nvPr>
            <p:ph type="ctrTitle"/>
          </p:nvPr>
        </p:nvSpPr>
        <p:spPr/>
        <p:txBody>
          <a:bodyPr/>
          <a:lstStyle/>
          <a:p>
            <a:r>
              <a:rPr lang="en-GB" dirty="0"/>
              <a:t>Importance of psychology </a:t>
            </a:r>
            <a:endParaRPr lang="en-PK" dirty="0"/>
          </a:p>
        </p:txBody>
      </p:sp>
      <p:sp>
        <p:nvSpPr>
          <p:cNvPr id="3" name="Subtitle 2">
            <a:extLst>
              <a:ext uri="{FF2B5EF4-FFF2-40B4-BE49-F238E27FC236}">
                <a16:creationId xmlns:a16="http://schemas.microsoft.com/office/drawing/2014/main" id="{B145C6F1-D8DF-09DC-4D17-CED5A8F27709}"/>
              </a:ext>
            </a:extLst>
          </p:cNvPr>
          <p:cNvSpPr>
            <a:spLocks noGrp="1"/>
          </p:cNvSpPr>
          <p:nvPr>
            <p:ph type="subTitle" idx="1"/>
          </p:nvPr>
        </p:nvSpPr>
        <p:spPr/>
        <p:txBody>
          <a:bodyPr/>
          <a:lstStyle/>
          <a:p>
            <a:r>
              <a:rPr lang="en-GB" dirty="0"/>
              <a:t>Working as domiciliary carer with older adults </a:t>
            </a:r>
            <a:endParaRPr lang="en-PK" dirty="0"/>
          </a:p>
        </p:txBody>
      </p:sp>
      <p:sp>
        <p:nvSpPr>
          <p:cNvPr id="4" name="TextBox 3"/>
          <p:cNvSpPr txBox="1"/>
          <p:nvPr/>
        </p:nvSpPr>
        <p:spPr>
          <a:xfrm>
            <a:off x="6569241" y="2495444"/>
            <a:ext cx="3513221" cy="646331"/>
          </a:xfrm>
          <a:prstGeom prst="rect">
            <a:avLst/>
          </a:prstGeom>
          <a:noFill/>
        </p:spPr>
        <p:txBody>
          <a:bodyPr wrap="square" rtlCol="0">
            <a:spAutoFit/>
          </a:bodyPr>
          <a:lstStyle/>
          <a:p>
            <a:r>
              <a:rPr lang="en-US" dirty="0" smtClean="0"/>
              <a:t>By </a:t>
            </a:r>
            <a:r>
              <a:rPr lang="en-US" dirty="0" err="1" smtClean="0"/>
              <a:t>Qurutulain</a:t>
            </a:r>
            <a:r>
              <a:rPr lang="en-US" dirty="0" smtClean="0"/>
              <a:t> </a:t>
            </a:r>
            <a:r>
              <a:rPr lang="en-US" dirty="0" err="1" smtClean="0"/>
              <a:t>Kayani</a:t>
            </a:r>
            <a:endParaRPr lang="en-US" dirty="0" smtClean="0"/>
          </a:p>
          <a:p>
            <a:r>
              <a:rPr lang="en-US" smtClean="0"/>
              <a:t>2118247</a:t>
            </a:r>
            <a:r>
              <a:rPr lang="en-US" smtClean="0"/>
              <a:t> </a:t>
            </a:r>
            <a:endParaRPr lang="en-US" dirty="0"/>
          </a:p>
        </p:txBody>
      </p:sp>
      <p:sp>
        <p:nvSpPr>
          <p:cNvPr id="5" name="TextBox 4"/>
          <p:cNvSpPr txBox="1"/>
          <p:nvPr/>
        </p:nvSpPr>
        <p:spPr>
          <a:xfrm>
            <a:off x="6665495" y="3356810"/>
            <a:ext cx="4391526" cy="1323439"/>
          </a:xfrm>
          <a:prstGeom prst="rect">
            <a:avLst/>
          </a:prstGeom>
          <a:noFill/>
        </p:spPr>
        <p:txBody>
          <a:bodyPr wrap="square" rtlCol="0">
            <a:spAutoFit/>
          </a:bodyPr>
          <a:lstStyle/>
          <a:p>
            <a:r>
              <a:rPr lang="en-GB" sz="2000" b="1" spc="50" dirty="0">
                <a:ln w="9525" cmpd="sng">
                  <a:solidFill>
                    <a:schemeClr val="accent1"/>
                  </a:solidFill>
                  <a:prstDash val="solid"/>
                </a:ln>
                <a:solidFill>
                  <a:srgbClr val="70AD47">
                    <a:tint val="1000"/>
                  </a:srgbClr>
                </a:solidFill>
                <a:effectLst>
                  <a:glow rad="38100">
                    <a:schemeClr val="accent1">
                      <a:alpha val="40000"/>
                    </a:schemeClr>
                  </a:glow>
                </a:effectLst>
              </a:rPr>
              <a:t>Psychology for Health and Social </a:t>
            </a:r>
            <a:r>
              <a:rPr lang="en-GB" sz="2000" b="1" spc="50" dirty="0" smtClean="0">
                <a:ln w="9525" cmpd="sng">
                  <a:solidFill>
                    <a:schemeClr val="accent1"/>
                  </a:solidFill>
                  <a:prstDash val="solid"/>
                </a:ln>
                <a:solidFill>
                  <a:srgbClr val="70AD47">
                    <a:tint val="1000"/>
                  </a:srgbClr>
                </a:solidFill>
                <a:effectLst>
                  <a:glow rad="38100">
                    <a:schemeClr val="accent1">
                      <a:alpha val="40000"/>
                    </a:schemeClr>
                  </a:glow>
                </a:effectLst>
              </a:rPr>
              <a:t>Care</a:t>
            </a:r>
          </a:p>
          <a:p>
            <a:endParaRPr lang="en-GB" sz="2000" b="1" spc="50" dirty="0">
              <a:ln w="9525" cmpd="sng">
                <a:solidFill>
                  <a:schemeClr val="accent1"/>
                </a:solidFill>
                <a:prstDash val="solid"/>
              </a:ln>
              <a:solidFill>
                <a:srgbClr val="70AD47">
                  <a:tint val="1000"/>
                </a:srgbClr>
              </a:solidFill>
              <a:effectLst>
                <a:glow rad="38100">
                  <a:schemeClr val="accent1">
                    <a:alpha val="40000"/>
                  </a:schemeClr>
                </a:glow>
              </a:effectLst>
            </a:endParaRPr>
          </a:p>
          <a:p>
            <a:r>
              <a:rPr lang="en-GB" sz="2000" b="1" spc="50" dirty="0">
                <a:ln w="9525" cmpd="sng">
                  <a:solidFill>
                    <a:schemeClr val="accent1"/>
                  </a:solidFill>
                  <a:prstDash val="solid"/>
                </a:ln>
                <a:solidFill>
                  <a:srgbClr val="70AD47">
                    <a:tint val="1000"/>
                  </a:srgbClr>
                </a:solidFill>
                <a:effectLst>
                  <a:glow rad="38100">
                    <a:schemeClr val="accent1">
                      <a:alpha val="40000"/>
                    </a:schemeClr>
                  </a:glow>
                </a:effectLst>
              </a:rPr>
              <a:t>BMHP4003</a:t>
            </a:r>
            <a:endParaRPr lang="en-US" sz="2000" b="1"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Tree>
    <p:extLst>
      <p:ext uri="{BB962C8B-B14F-4D97-AF65-F5344CB8AC3E}">
        <p14:creationId xmlns:p14="http://schemas.microsoft.com/office/powerpoint/2010/main" val="3991858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44E3C-F61F-D21C-0966-617FDB5A0635}"/>
              </a:ext>
            </a:extLst>
          </p:cNvPr>
          <p:cNvSpPr>
            <a:spLocks noGrp="1"/>
          </p:cNvSpPr>
          <p:nvPr>
            <p:ph type="title"/>
          </p:nvPr>
        </p:nvSpPr>
        <p:spPr/>
        <p:txBody>
          <a:bodyPr/>
          <a:lstStyle/>
          <a:p>
            <a:r>
              <a:rPr lang="en-GB" dirty="0"/>
              <a:t>Introduction</a:t>
            </a:r>
            <a:endParaRPr lang="en-PK" dirty="0"/>
          </a:p>
        </p:txBody>
      </p:sp>
      <p:sp>
        <p:nvSpPr>
          <p:cNvPr id="3" name="Content Placeholder 2">
            <a:extLst>
              <a:ext uri="{FF2B5EF4-FFF2-40B4-BE49-F238E27FC236}">
                <a16:creationId xmlns:a16="http://schemas.microsoft.com/office/drawing/2014/main" id="{C3302F24-3822-6E47-2A7E-37171E80A6DC}"/>
              </a:ext>
            </a:extLst>
          </p:cNvPr>
          <p:cNvSpPr>
            <a:spLocks noGrp="1"/>
          </p:cNvSpPr>
          <p:nvPr>
            <p:ph idx="1"/>
          </p:nvPr>
        </p:nvSpPr>
        <p:spPr/>
        <p:txBody>
          <a:bodyPr/>
          <a:lstStyle/>
          <a:p>
            <a:r>
              <a:rPr lang="en-GB" b="0" i="0" dirty="0">
                <a:solidFill>
                  <a:srgbClr val="000000"/>
                </a:solidFill>
                <a:effectLst/>
                <a:latin typeface=".SFUI-Regular"/>
              </a:rPr>
              <a:t>Home carers working with older adults have a big responsibility because they have to help them with medication, household tasks, and personal care and help them maintain their quality of life. </a:t>
            </a:r>
            <a:endParaRPr lang="en-GB" dirty="0">
              <a:solidFill>
                <a:srgbClr val="000000"/>
              </a:solidFill>
              <a:effectLst/>
              <a:latin typeface=".AppleSystemUIFont"/>
            </a:endParaRPr>
          </a:p>
          <a:p>
            <a:r>
              <a:rPr lang="en-GB" b="0" i="0" dirty="0">
                <a:solidFill>
                  <a:srgbClr val="000000"/>
                </a:solidFill>
                <a:effectLst/>
                <a:latin typeface=".SFUI-Regular"/>
              </a:rPr>
              <a:t>The role of psychology plays a crucial part for domiciliary workers to connect with their patients as they have to be more empathetic and open to interaction. It facilitates older adults to live everyday healthy life.</a:t>
            </a:r>
            <a:endParaRPr lang="en-US" b="0" i="0" dirty="0">
              <a:solidFill>
                <a:srgbClr val="000000"/>
              </a:solidFill>
              <a:effectLst/>
              <a:latin typeface=".SFUI-Regular"/>
            </a:endParaRPr>
          </a:p>
          <a:p>
            <a:endParaRPr lang="en-GB" dirty="0">
              <a:solidFill>
                <a:srgbClr val="000000"/>
              </a:solidFill>
              <a:effectLst/>
              <a:latin typeface=".AppleSystemUIFont"/>
            </a:endParaRPr>
          </a:p>
          <a:p>
            <a:endParaRPr lang="en-GB" dirty="0">
              <a:solidFill>
                <a:srgbClr val="000000"/>
              </a:solidFill>
              <a:effectLst/>
              <a:latin typeface=".AppleSystemUIFont"/>
            </a:endParaRPr>
          </a:p>
        </p:txBody>
      </p:sp>
    </p:spTree>
    <p:extLst>
      <p:ext uri="{BB962C8B-B14F-4D97-AF65-F5344CB8AC3E}">
        <p14:creationId xmlns:p14="http://schemas.microsoft.com/office/powerpoint/2010/main" val="3252780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CCF90-6643-7EB7-804E-D1C4780F3B75}"/>
              </a:ext>
            </a:extLst>
          </p:cNvPr>
          <p:cNvSpPr>
            <a:spLocks noGrp="1"/>
          </p:cNvSpPr>
          <p:nvPr>
            <p:ph type="title"/>
          </p:nvPr>
        </p:nvSpPr>
        <p:spPr/>
        <p:txBody>
          <a:bodyPr/>
          <a:lstStyle/>
          <a:p>
            <a:r>
              <a:rPr lang="en-GB" dirty="0"/>
              <a:t>Introduction</a:t>
            </a:r>
            <a:endParaRPr lang="en-PK" dirty="0"/>
          </a:p>
        </p:txBody>
      </p:sp>
      <p:sp>
        <p:nvSpPr>
          <p:cNvPr id="3" name="Content Placeholder 2">
            <a:extLst>
              <a:ext uri="{FF2B5EF4-FFF2-40B4-BE49-F238E27FC236}">
                <a16:creationId xmlns:a16="http://schemas.microsoft.com/office/drawing/2014/main" id="{9F06FDCC-B700-5F9D-B032-71E9D7714768}"/>
              </a:ext>
            </a:extLst>
          </p:cNvPr>
          <p:cNvSpPr>
            <a:spLocks noGrp="1"/>
          </p:cNvSpPr>
          <p:nvPr>
            <p:ph idx="1"/>
          </p:nvPr>
        </p:nvSpPr>
        <p:spPr/>
        <p:txBody>
          <a:bodyPr/>
          <a:lstStyle/>
          <a:p>
            <a:r>
              <a:rPr lang="en-GB" b="0" i="0" dirty="0">
                <a:solidFill>
                  <a:srgbClr val="000000"/>
                </a:solidFill>
                <a:effectLst/>
                <a:latin typeface=".SFUI-Regular"/>
              </a:rPr>
              <a:t>Understanding the role of psychology enhances the care being provided to older adults. </a:t>
            </a:r>
            <a:endParaRPr lang="en-GB" dirty="0">
              <a:solidFill>
                <a:srgbClr val="000000"/>
              </a:solidFill>
              <a:effectLst/>
              <a:latin typeface=".AppleSystemUIFont"/>
            </a:endParaRPr>
          </a:p>
          <a:p>
            <a:r>
              <a:rPr lang="en-GB" b="0" i="0" dirty="0">
                <a:solidFill>
                  <a:srgbClr val="000000"/>
                </a:solidFill>
                <a:effectLst/>
                <a:latin typeface=".SFUI-Regular"/>
              </a:rPr>
              <a:t>Carers need to understand the emotional needs of their patients. To form a productive relationship, adding dynamic and psychological care ensures their maximum wellness </a:t>
            </a:r>
            <a:endParaRPr lang="en-GB" dirty="0">
              <a:solidFill>
                <a:srgbClr val="000000"/>
              </a:solidFill>
              <a:effectLst/>
              <a:latin typeface=".AppleSystemUIFont"/>
            </a:endParaRPr>
          </a:p>
          <a:p>
            <a:endParaRPr lang="en-PK" dirty="0"/>
          </a:p>
        </p:txBody>
      </p:sp>
    </p:spTree>
    <p:extLst>
      <p:ext uri="{BB962C8B-B14F-4D97-AF65-F5344CB8AC3E}">
        <p14:creationId xmlns:p14="http://schemas.microsoft.com/office/powerpoint/2010/main" val="1258783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9950A-C987-AAB4-9E17-DC3C3CBA6D48}"/>
              </a:ext>
            </a:extLst>
          </p:cNvPr>
          <p:cNvSpPr>
            <a:spLocks noGrp="1"/>
          </p:cNvSpPr>
          <p:nvPr>
            <p:ph type="title"/>
          </p:nvPr>
        </p:nvSpPr>
        <p:spPr/>
        <p:txBody>
          <a:bodyPr/>
          <a:lstStyle/>
          <a:p>
            <a:r>
              <a:rPr lang="en-US" dirty="0"/>
              <a:t>Erik Erikson </a:t>
            </a:r>
          </a:p>
        </p:txBody>
      </p:sp>
      <p:sp>
        <p:nvSpPr>
          <p:cNvPr id="3" name="Content Placeholder 2">
            <a:extLst>
              <a:ext uri="{FF2B5EF4-FFF2-40B4-BE49-F238E27FC236}">
                <a16:creationId xmlns:a16="http://schemas.microsoft.com/office/drawing/2014/main" id="{9CD62DFF-6312-37EF-E7D2-88C5C6F8B0A7}"/>
              </a:ext>
            </a:extLst>
          </p:cNvPr>
          <p:cNvSpPr>
            <a:spLocks noGrp="1"/>
          </p:cNvSpPr>
          <p:nvPr>
            <p:ph idx="1"/>
          </p:nvPr>
        </p:nvSpPr>
        <p:spPr/>
        <p:txBody>
          <a:bodyPr/>
          <a:lstStyle/>
          <a:p>
            <a:endParaRPr lang="en-US" dirty="0"/>
          </a:p>
          <a:p>
            <a:endParaRPr lang="en-US" dirty="0"/>
          </a:p>
          <a:p>
            <a:endParaRPr lang="en-US" dirty="0"/>
          </a:p>
          <a:p>
            <a:endParaRPr lang="en-US" dirty="0"/>
          </a:p>
          <a:p>
            <a:endParaRPr lang="en-US" dirty="0"/>
          </a:p>
          <a:p>
            <a:endParaRPr lang="en-US" dirty="0"/>
          </a:p>
          <a:p>
            <a:r>
              <a:rPr lang="en-US" dirty="0"/>
              <a:t>In this presentation, I will present psychosocial theory of development by Erik Erikson</a:t>
            </a:r>
          </a:p>
          <a:p>
            <a:r>
              <a:rPr lang="en-US" dirty="0"/>
              <a:t>(Geoffrey Wallis, 2021)</a:t>
            </a:r>
          </a:p>
        </p:txBody>
      </p:sp>
      <p:pic>
        <p:nvPicPr>
          <p:cNvPr id="4" name="Picture 4">
            <a:extLst>
              <a:ext uri="{FF2B5EF4-FFF2-40B4-BE49-F238E27FC236}">
                <a16:creationId xmlns:a16="http://schemas.microsoft.com/office/drawing/2014/main" id="{7C403572-E8E1-6128-EB65-D2234267A1F9}"/>
              </a:ext>
            </a:extLst>
          </p:cNvPr>
          <p:cNvPicPr>
            <a:picLocks noChangeAspect="1"/>
          </p:cNvPicPr>
          <p:nvPr/>
        </p:nvPicPr>
        <p:blipFill>
          <a:blip r:embed="rId2"/>
          <a:stretch>
            <a:fillRect/>
          </a:stretch>
        </p:blipFill>
        <p:spPr>
          <a:xfrm>
            <a:off x="7941470" y="1209056"/>
            <a:ext cx="3536156" cy="3600224"/>
          </a:xfrm>
          <a:prstGeom prst="rect">
            <a:avLst/>
          </a:prstGeom>
        </p:spPr>
      </p:pic>
    </p:spTree>
    <p:extLst>
      <p:ext uri="{BB962C8B-B14F-4D97-AF65-F5344CB8AC3E}">
        <p14:creationId xmlns:p14="http://schemas.microsoft.com/office/powerpoint/2010/main" val="2144875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CD1DD4-6A11-16EC-20FD-AA56810C6E85}"/>
              </a:ext>
            </a:extLst>
          </p:cNvPr>
          <p:cNvSpPr>
            <a:spLocks noGrp="1"/>
          </p:cNvSpPr>
          <p:nvPr>
            <p:ph idx="1"/>
          </p:nvPr>
        </p:nvSpPr>
        <p:spPr>
          <a:xfrm>
            <a:off x="581192" y="607220"/>
            <a:ext cx="11029615" cy="5251580"/>
          </a:xfrm>
        </p:spPr>
        <p:txBody>
          <a:bodyPr>
            <a:normAutofit fontScale="92500" lnSpcReduction="10000"/>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 Picture retrieved from </a:t>
            </a:r>
            <a:r>
              <a:rPr lang="en-US" dirty="0">
                <a:hlinkClick r:id="rId2"/>
              </a:rPr>
              <a:t>https://images.app.goo.gl/R7F8PQu5wzCmfXZTA</a:t>
            </a:r>
            <a:endParaRPr lang="en-US" dirty="0"/>
          </a:p>
          <a:p>
            <a:endParaRPr lang="en-US" dirty="0"/>
          </a:p>
        </p:txBody>
      </p:sp>
      <p:pic>
        <p:nvPicPr>
          <p:cNvPr id="5" name="Picture 5">
            <a:extLst>
              <a:ext uri="{FF2B5EF4-FFF2-40B4-BE49-F238E27FC236}">
                <a16:creationId xmlns:a16="http://schemas.microsoft.com/office/drawing/2014/main" id="{BD73EF17-77EE-4A0A-12EE-2FCEB3308B2B}"/>
              </a:ext>
            </a:extLst>
          </p:cNvPr>
          <p:cNvPicPr>
            <a:picLocks noChangeAspect="1"/>
          </p:cNvPicPr>
          <p:nvPr/>
        </p:nvPicPr>
        <p:blipFill>
          <a:blip r:embed="rId3"/>
          <a:stretch>
            <a:fillRect/>
          </a:stretch>
        </p:blipFill>
        <p:spPr>
          <a:xfrm>
            <a:off x="837247" y="1512095"/>
            <a:ext cx="5627847" cy="3548062"/>
          </a:xfrm>
          <a:prstGeom prst="rect">
            <a:avLst/>
          </a:prstGeom>
        </p:spPr>
      </p:pic>
    </p:spTree>
    <p:extLst>
      <p:ext uri="{BB962C8B-B14F-4D97-AF65-F5344CB8AC3E}">
        <p14:creationId xmlns:p14="http://schemas.microsoft.com/office/powerpoint/2010/main" val="2096309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6C94B-2449-960A-066F-555272B7B5FD}"/>
              </a:ext>
            </a:extLst>
          </p:cNvPr>
          <p:cNvSpPr>
            <a:spLocks noGrp="1"/>
          </p:cNvSpPr>
          <p:nvPr>
            <p:ph type="title"/>
          </p:nvPr>
        </p:nvSpPr>
        <p:spPr/>
        <p:txBody>
          <a:bodyPr/>
          <a:lstStyle/>
          <a:p>
            <a:r>
              <a:rPr lang="en-GB" dirty="0"/>
              <a:t>Erikson’s theory of development </a:t>
            </a:r>
            <a:endParaRPr lang="en-PK" dirty="0"/>
          </a:p>
        </p:txBody>
      </p:sp>
      <p:sp>
        <p:nvSpPr>
          <p:cNvPr id="3" name="Content Placeholder 2">
            <a:extLst>
              <a:ext uri="{FF2B5EF4-FFF2-40B4-BE49-F238E27FC236}">
                <a16:creationId xmlns:a16="http://schemas.microsoft.com/office/drawing/2014/main" id="{BF1CD027-3A48-824C-481F-06B112C00223}"/>
              </a:ext>
            </a:extLst>
          </p:cNvPr>
          <p:cNvSpPr>
            <a:spLocks noGrp="1"/>
          </p:cNvSpPr>
          <p:nvPr>
            <p:ph idx="1"/>
          </p:nvPr>
        </p:nvSpPr>
        <p:spPr/>
        <p:txBody>
          <a:bodyPr/>
          <a:lstStyle/>
          <a:p>
            <a:pPr marL="0" indent="0">
              <a:buNone/>
            </a:pPr>
            <a:endParaRPr lang="en-US" dirty="0">
              <a:solidFill>
                <a:srgbClr val="000000"/>
              </a:solidFill>
              <a:latin typeface=".SFUI-Regular"/>
            </a:endParaRPr>
          </a:p>
          <a:p>
            <a:r>
              <a:rPr lang="en-GB" b="0" i="0" dirty="0">
                <a:solidFill>
                  <a:srgbClr val="000000"/>
                </a:solidFill>
                <a:effectLst/>
                <a:latin typeface=".SFUI-Regular"/>
              </a:rPr>
              <a:t>Erikson presented his theory by giving eight stages of psychosocial development from infancy to adulthood. Each psychosocial development set has crises that a person will face throughout their lifespan. The outcome of each step will be responsible for developing a person's personality, as by resolving the problems, a person can build confidence to adopt a healthy lifestyle and move on to the next stage. (</a:t>
            </a:r>
            <a:r>
              <a:rPr lang="en-GB" b="0" i="0" dirty="0" err="1">
                <a:solidFill>
                  <a:srgbClr val="000000"/>
                </a:solidFill>
                <a:effectLst/>
                <a:latin typeface=".SFUI-Regular"/>
              </a:rPr>
              <a:t>Erikson</a:t>
            </a:r>
            <a:r>
              <a:rPr lang="en-GB" b="0" i="0">
                <a:solidFill>
                  <a:srgbClr val="000000"/>
                </a:solidFill>
                <a:effectLst/>
                <a:latin typeface=".SFUI-Regular"/>
              </a:rPr>
              <a:t>, 1970) </a:t>
            </a:r>
            <a:endParaRPr lang="en-GB" b="0" i="0" dirty="0">
              <a:solidFill>
                <a:srgbClr val="000000"/>
              </a:solidFill>
              <a:latin typeface=".AppleSystemUIFont"/>
            </a:endParaRPr>
          </a:p>
          <a:p>
            <a:r>
              <a:rPr lang="en-GB" b="0" i="0" dirty="0">
                <a:solidFill>
                  <a:srgbClr val="000000"/>
                </a:solidFill>
                <a:effectLst/>
                <a:latin typeface=".SFUI-Regular"/>
              </a:rPr>
              <a:t>Erikson explained that these crises consist of psychosocial nature, as the person thrives in each stage to cope with his conflicts between psychological and social needs.</a:t>
            </a:r>
            <a:endParaRPr lang="en-GB" dirty="0">
              <a:solidFill>
                <a:srgbClr val="000000"/>
              </a:solidFill>
              <a:effectLst/>
              <a:latin typeface=".AppleSystemUIFont"/>
            </a:endParaRPr>
          </a:p>
          <a:p>
            <a:endParaRPr lang="en-GB" dirty="0">
              <a:solidFill>
                <a:srgbClr val="000000"/>
              </a:solidFill>
              <a:effectLst/>
              <a:latin typeface=".AppleSystemUIFont"/>
            </a:endParaRPr>
          </a:p>
        </p:txBody>
      </p:sp>
    </p:spTree>
    <p:extLst>
      <p:ext uri="{BB962C8B-B14F-4D97-AF65-F5344CB8AC3E}">
        <p14:creationId xmlns:p14="http://schemas.microsoft.com/office/powerpoint/2010/main" val="3508333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68AC5-0268-7187-7129-F937FB270C57}"/>
              </a:ext>
            </a:extLst>
          </p:cNvPr>
          <p:cNvSpPr>
            <a:spLocks noGrp="1"/>
          </p:cNvSpPr>
          <p:nvPr>
            <p:ph type="title"/>
          </p:nvPr>
        </p:nvSpPr>
        <p:spPr/>
        <p:txBody>
          <a:bodyPr/>
          <a:lstStyle/>
          <a:p>
            <a:r>
              <a:rPr lang="en-GB" dirty="0"/>
              <a:t>Stages of psychological development </a:t>
            </a:r>
            <a:endParaRPr lang="en-PK" dirty="0"/>
          </a:p>
        </p:txBody>
      </p:sp>
      <p:sp>
        <p:nvSpPr>
          <p:cNvPr id="3" name="Content Placeholder 2">
            <a:extLst>
              <a:ext uri="{FF2B5EF4-FFF2-40B4-BE49-F238E27FC236}">
                <a16:creationId xmlns:a16="http://schemas.microsoft.com/office/drawing/2014/main" id="{6485FD0B-C920-616E-B0DB-BDE5C4EF352B}"/>
              </a:ext>
            </a:extLst>
          </p:cNvPr>
          <p:cNvSpPr>
            <a:spLocks noGrp="1"/>
          </p:cNvSpPr>
          <p:nvPr>
            <p:ph idx="1"/>
          </p:nvPr>
        </p:nvSpPr>
        <p:spPr/>
        <p:txBody>
          <a:bodyPr/>
          <a:lstStyle/>
          <a:p>
            <a:r>
              <a:rPr lang="en-GB" dirty="0"/>
              <a:t>Stages of development</a:t>
            </a:r>
          </a:p>
          <a:p>
            <a:r>
              <a:rPr lang="en-GB" dirty="0"/>
              <a:t> Trust vs Mistrust</a:t>
            </a:r>
          </a:p>
          <a:p>
            <a:r>
              <a:rPr lang="en-GB" dirty="0"/>
              <a:t>Autonomy vs Shame and Doubt</a:t>
            </a:r>
          </a:p>
          <a:p>
            <a:r>
              <a:rPr lang="en-GB" dirty="0"/>
              <a:t>Initiative vs Guilt </a:t>
            </a:r>
          </a:p>
          <a:p>
            <a:r>
              <a:rPr lang="en-GB" dirty="0"/>
              <a:t>Industry vs Inferiority  </a:t>
            </a:r>
          </a:p>
          <a:p>
            <a:r>
              <a:rPr lang="en-GB" dirty="0"/>
              <a:t>Identity vs Confusion</a:t>
            </a:r>
          </a:p>
          <a:p>
            <a:r>
              <a:rPr lang="en-GB" dirty="0"/>
              <a:t> Intimacy vs Isolation</a:t>
            </a:r>
          </a:p>
          <a:p>
            <a:r>
              <a:rPr lang="en-GB" dirty="0"/>
              <a:t> </a:t>
            </a:r>
            <a:r>
              <a:rPr lang="en-GB" dirty="0" err="1"/>
              <a:t>Generativity</a:t>
            </a:r>
            <a:r>
              <a:rPr lang="en-GB" dirty="0"/>
              <a:t> vs Stagnation </a:t>
            </a:r>
          </a:p>
          <a:p>
            <a:r>
              <a:rPr lang="en-GB" dirty="0"/>
              <a:t> Integrity vs Despair</a:t>
            </a:r>
            <a:endParaRPr lang="en-PK" dirty="0"/>
          </a:p>
        </p:txBody>
      </p:sp>
    </p:spTree>
    <p:extLst>
      <p:ext uri="{BB962C8B-B14F-4D97-AF65-F5344CB8AC3E}">
        <p14:creationId xmlns:p14="http://schemas.microsoft.com/office/powerpoint/2010/main" val="1438941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AF7D3D-6FDF-CB78-4352-E32A94CC1704}"/>
              </a:ext>
            </a:extLst>
          </p:cNvPr>
          <p:cNvSpPr>
            <a:spLocks noGrp="1"/>
          </p:cNvSpPr>
          <p:nvPr>
            <p:ph idx="1"/>
          </p:nvPr>
        </p:nvSpPr>
        <p:spPr/>
        <p:txBody>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a:t>
            </a:r>
            <a:r>
              <a:rPr lang="en-US" dirty="0" err="1"/>
              <a:t>cynthia</a:t>
            </a:r>
            <a:r>
              <a:rPr lang="en-US" dirty="0"/>
              <a:t> Vinney, 2019) </a:t>
            </a:r>
          </a:p>
        </p:txBody>
      </p:sp>
      <p:pic>
        <p:nvPicPr>
          <p:cNvPr id="4" name="Picture 4">
            <a:extLst>
              <a:ext uri="{FF2B5EF4-FFF2-40B4-BE49-F238E27FC236}">
                <a16:creationId xmlns:a16="http://schemas.microsoft.com/office/drawing/2014/main" id="{F42137EF-7D65-C030-83DE-6A6EEC82BC61}"/>
              </a:ext>
            </a:extLst>
          </p:cNvPr>
          <p:cNvPicPr>
            <a:picLocks noChangeAspect="1"/>
          </p:cNvPicPr>
          <p:nvPr/>
        </p:nvPicPr>
        <p:blipFill>
          <a:blip r:embed="rId2"/>
          <a:stretch>
            <a:fillRect/>
          </a:stretch>
        </p:blipFill>
        <p:spPr>
          <a:xfrm>
            <a:off x="683420" y="1449767"/>
            <a:ext cx="5269706" cy="3958465"/>
          </a:xfrm>
          <a:prstGeom prst="rect">
            <a:avLst/>
          </a:prstGeom>
        </p:spPr>
      </p:pic>
    </p:spTree>
    <p:extLst>
      <p:ext uri="{BB962C8B-B14F-4D97-AF65-F5344CB8AC3E}">
        <p14:creationId xmlns:p14="http://schemas.microsoft.com/office/powerpoint/2010/main" val="1479691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B545B-C2A9-D2F9-F66A-1FB2538CA890}"/>
              </a:ext>
            </a:extLst>
          </p:cNvPr>
          <p:cNvSpPr>
            <a:spLocks noGrp="1"/>
          </p:cNvSpPr>
          <p:nvPr>
            <p:ph type="title"/>
          </p:nvPr>
        </p:nvSpPr>
        <p:spPr/>
        <p:txBody>
          <a:bodyPr/>
          <a:lstStyle/>
          <a:p>
            <a:r>
              <a:rPr lang="en-GB" dirty="0" err="1"/>
              <a:t>Generativity</a:t>
            </a:r>
            <a:r>
              <a:rPr lang="en-GB" dirty="0"/>
              <a:t> VS Stagnation </a:t>
            </a:r>
            <a:endParaRPr lang="en-PK" dirty="0"/>
          </a:p>
        </p:txBody>
      </p:sp>
      <p:sp>
        <p:nvSpPr>
          <p:cNvPr id="6" name="Content Placeholder 2">
            <a:extLst>
              <a:ext uri="{FF2B5EF4-FFF2-40B4-BE49-F238E27FC236}">
                <a16:creationId xmlns:a16="http://schemas.microsoft.com/office/drawing/2014/main" id="{43C48F54-5DFC-99E3-299E-0806452DE58F}"/>
              </a:ext>
            </a:extLst>
          </p:cNvPr>
          <p:cNvSpPr>
            <a:spLocks noGrp="1"/>
          </p:cNvSpPr>
          <p:nvPr>
            <p:ph idx="1"/>
          </p:nvPr>
        </p:nvSpPr>
        <p:spPr>
          <a:xfrm>
            <a:off x="308918" y="2477541"/>
            <a:ext cx="11029615" cy="3678303"/>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b="0" i="0" dirty="0" err="1">
                <a:solidFill>
                  <a:srgbClr val="000000"/>
                </a:solidFill>
                <a:effectLst/>
                <a:latin typeface=".SFUI-Regular"/>
              </a:rPr>
              <a:t>Generativity</a:t>
            </a:r>
            <a:r>
              <a:rPr lang="en-GB" b="0" i="0" dirty="0">
                <a:solidFill>
                  <a:srgbClr val="000000"/>
                </a:solidFill>
                <a:effectLst/>
                <a:latin typeface=".SFUI-Regular"/>
              </a:rPr>
              <a:t> vs. Stagnation: This is the seventh stage of Erikson's theory of. psychosocial development. The people in this stage are between 40 to 65 years of age. In this stage, people want to devote themselves to others, either taking care of their children or committing themselves to do some charity work for the betterment of society. In this stage, people also want to do something productive for themselves or their families. People who successfully achieve the satisfaction of doing good in their home and work life complete this stage of </a:t>
            </a:r>
            <a:r>
              <a:rPr lang="en-GB" b="0" i="0" dirty="0" err="1">
                <a:solidFill>
                  <a:srgbClr val="000000"/>
                </a:solidFill>
                <a:effectLst/>
                <a:latin typeface=".SFUI-Regular"/>
              </a:rPr>
              <a:t>generativity</a:t>
            </a:r>
            <a:endParaRPr lang="en-GB" dirty="0">
              <a:solidFill>
                <a:srgbClr val="000000"/>
              </a:solidFill>
              <a:effectLst/>
              <a:latin typeface=".AppleSystemUIFont"/>
            </a:endParaRPr>
          </a:p>
          <a:p>
            <a:endParaRPr lang="en-PK" dirty="0"/>
          </a:p>
        </p:txBody>
      </p:sp>
    </p:spTree>
    <p:extLst>
      <p:ext uri="{BB962C8B-B14F-4D97-AF65-F5344CB8AC3E}">
        <p14:creationId xmlns:p14="http://schemas.microsoft.com/office/powerpoint/2010/main" val="2306712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14B5D-D743-D36E-3574-73DFB809D0A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A83E998-F52A-71A9-AA89-00067F686678}"/>
              </a:ext>
            </a:extLst>
          </p:cNvPr>
          <p:cNvSpPr>
            <a:spLocks noGrp="1"/>
          </p:cNvSpPr>
          <p:nvPr>
            <p:ph idx="1"/>
          </p:nvPr>
        </p:nvSpPr>
        <p:spPr/>
        <p:txBody>
          <a:bodyPr/>
          <a:lstStyle/>
          <a:p>
            <a:r>
              <a:rPr lang="en-GB" b="0" i="0" dirty="0">
                <a:solidFill>
                  <a:srgbClr val="000000"/>
                </a:solidFill>
                <a:effectLst/>
                <a:latin typeface=".SFUI-Regular"/>
              </a:rPr>
              <a:t>In contrast, those who don't achieve this level of satisfaction, people may end up in stagnation because they are not motivated enough to do something for their families or for the community they are living in.</a:t>
            </a:r>
            <a:endParaRPr lang="en-US" dirty="0"/>
          </a:p>
          <a:p>
            <a:r>
              <a:rPr lang="en-US" dirty="0"/>
              <a:t>When a person is in the stagnation stage, it is difficult for him to make meaningful relationships with others because his personality becomes self-absorptive and selfish. Furthermore, in this stage, a person cannot pursue his dreams and goals.</a:t>
            </a:r>
            <a:r>
              <a:rPr lang="en-GB" dirty="0"/>
              <a:t> (Madeline Miles)</a:t>
            </a:r>
            <a:endParaRPr lang="en-US" dirty="0"/>
          </a:p>
        </p:txBody>
      </p:sp>
    </p:spTree>
    <p:extLst>
      <p:ext uri="{BB962C8B-B14F-4D97-AF65-F5344CB8AC3E}">
        <p14:creationId xmlns:p14="http://schemas.microsoft.com/office/powerpoint/2010/main" val="1690995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DC3B5-3CFB-0E82-385D-DE85DE21357F}"/>
              </a:ext>
            </a:extLst>
          </p:cNvPr>
          <p:cNvSpPr>
            <a:spLocks noGrp="1"/>
          </p:cNvSpPr>
          <p:nvPr>
            <p:ph type="title"/>
          </p:nvPr>
        </p:nvSpPr>
        <p:spPr/>
        <p:txBody>
          <a:bodyPr/>
          <a:lstStyle/>
          <a:p>
            <a:r>
              <a:rPr lang="en-US" dirty="0"/>
              <a:t>How to get out of stagnation</a:t>
            </a:r>
          </a:p>
        </p:txBody>
      </p:sp>
      <p:sp>
        <p:nvSpPr>
          <p:cNvPr id="3" name="Content Placeholder 2">
            <a:extLst>
              <a:ext uri="{FF2B5EF4-FFF2-40B4-BE49-F238E27FC236}">
                <a16:creationId xmlns:a16="http://schemas.microsoft.com/office/drawing/2014/main" id="{A347F0DA-72A1-016A-1FC0-D804DA44A3B3}"/>
              </a:ext>
            </a:extLst>
          </p:cNvPr>
          <p:cNvSpPr>
            <a:spLocks noGrp="1"/>
          </p:cNvSpPr>
          <p:nvPr>
            <p:ph idx="1"/>
          </p:nvPr>
        </p:nvSpPr>
        <p:spPr/>
        <p:txBody>
          <a:bodyPr/>
          <a:lstStyle/>
          <a:p>
            <a:r>
              <a:rPr lang="en-US" dirty="0"/>
              <a:t>Adults in this stage have to come out of their comfort zone and try to make connections with others in the workplace and the neighborhood. Domiciliary care workers can help them motivate by engaging them in some community activities.</a:t>
            </a:r>
            <a:r>
              <a:rPr lang="en-GB" dirty="0"/>
              <a:t> (Madeline Miles) </a:t>
            </a:r>
            <a:endParaRPr lang="en-US" dirty="0"/>
          </a:p>
        </p:txBody>
      </p:sp>
    </p:spTree>
    <p:extLst>
      <p:ext uri="{BB962C8B-B14F-4D97-AF65-F5344CB8AC3E}">
        <p14:creationId xmlns:p14="http://schemas.microsoft.com/office/powerpoint/2010/main" val="2375578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58E75C-2486-505E-0C4E-EDC7F86FD075}"/>
              </a:ext>
            </a:extLst>
          </p:cNvPr>
          <p:cNvSpPr>
            <a:spLocks noGrp="1"/>
          </p:cNvSpPr>
          <p:nvPr>
            <p:ph idx="1"/>
          </p:nvPr>
        </p:nvSpPr>
        <p:spPr>
          <a:xfrm>
            <a:off x="581192" y="1154906"/>
            <a:ext cx="11029615" cy="4703893"/>
          </a:xfrm>
        </p:spPr>
        <p:txBody>
          <a:bodyPr>
            <a:normAutofit/>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Picture retrieved from </a:t>
            </a:r>
            <a:r>
              <a:rPr lang="en-US" dirty="0">
                <a:hlinkClick r:id="rId2"/>
              </a:rPr>
              <a:t>https://images.app.goo.gl/9krfSwaYNhVmV1P17</a:t>
            </a:r>
            <a:endParaRPr lang="en-US" dirty="0"/>
          </a:p>
          <a:p>
            <a:endParaRPr lang="en-US" dirty="0"/>
          </a:p>
        </p:txBody>
      </p:sp>
      <p:pic>
        <p:nvPicPr>
          <p:cNvPr id="4" name="Picture 4">
            <a:extLst>
              <a:ext uri="{FF2B5EF4-FFF2-40B4-BE49-F238E27FC236}">
                <a16:creationId xmlns:a16="http://schemas.microsoft.com/office/drawing/2014/main" id="{A0512791-5699-CB22-FFC2-4CC7FEA5504A}"/>
              </a:ext>
            </a:extLst>
          </p:cNvPr>
          <p:cNvPicPr>
            <a:picLocks noChangeAspect="1"/>
          </p:cNvPicPr>
          <p:nvPr/>
        </p:nvPicPr>
        <p:blipFill>
          <a:blip r:embed="rId3"/>
          <a:stretch>
            <a:fillRect/>
          </a:stretch>
        </p:blipFill>
        <p:spPr>
          <a:xfrm>
            <a:off x="809867" y="1427987"/>
            <a:ext cx="3750228" cy="3311463"/>
          </a:xfrm>
          <a:prstGeom prst="rect">
            <a:avLst/>
          </a:prstGeom>
        </p:spPr>
      </p:pic>
    </p:spTree>
    <p:extLst>
      <p:ext uri="{BB962C8B-B14F-4D97-AF65-F5344CB8AC3E}">
        <p14:creationId xmlns:p14="http://schemas.microsoft.com/office/powerpoint/2010/main" val="2053507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5FF81-7002-0DCC-52EA-D2EF0A65C964}"/>
              </a:ext>
            </a:extLst>
          </p:cNvPr>
          <p:cNvSpPr>
            <a:spLocks noGrp="1"/>
          </p:cNvSpPr>
          <p:nvPr>
            <p:ph type="title"/>
          </p:nvPr>
        </p:nvSpPr>
        <p:spPr/>
        <p:txBody>
          <a:bodyPr/>
          <a:lstStyle/>
          <a:p>
            <a:r>
              <a:rPr lang="en-GB" dirty="0"/>
              <a:t>Example </a:t>
            </a:r>
            <a:endParaRPr lang="en-PK" dirty="0"/>
          </a:p>
        </p:txBody>
      </p:sp>
      <p:sp>
        <p:nvSpPr>
          <p:cNvPr id="3" name="Content Placeholder 2">
            <a:extLst>
              <a:ext uri="{FF2B5EF4-FFF2-40B4-BE49-F238E27FC236}">
                <a16:creationId xmlns:a16="http://schemas.microsoft.com/office/drawing/2014/main" id="{9E965D76-3A5A-5196-308F-42D1153CB294}"/>
              </a:ext>
            </a:extLst>
          </p:cNvPr>
          <p:cNvSpPr>
            <a:spLocks noGrp="1"/>
          </p:cNvSpPr>
          <p:nvPr>
            <p:ph idx="1"/>
          </p:nvPr>
        </p:nvSpPr>
        <p:spPr/>
        <p:txBody>
          <a:bodyPr/>
          <a:lstStyle/>
          <a:p>
            <a:r>
              <a:rPr lang="en-GB" dirty="0"/>
              <a:t>The most common example we can extract from Erikson’s development theory is during some last stages of development as in older adult’s lives. Some </a:t>
            </a:r>
            <a:r>
              <a:rPr lang="en-GB" dirty="0" err="1"/>
              <a:t>behaviors</a:t>
            </a:r>
            <a:r>
              <a:rPr lang="en-GB" dirty="0"/>
              <a:t> such as hopelessness, despair, disappointment, and isolation are very commonly seen.   Health care professionals and carers can evaluate these issues and work towards them so older adults are provided with the best care and can live a normal joyful life in the last stages. </a:t>
            </a:r>
            <a:endParaRPr lang="en-PK" dirty="0"/>
          </a:p>
        </p:txBody>
      </p:sp>
    </p:spTree>
    <p:extLst>
      <p:ext uri="{BB962C8B-B14F-4D97-AF65-F5344CB8AC3E}">
        <p14:creationId xmlns:p14="http://schemas.microsoft.com/office/powerpoint/2010/main" val="1107018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33748-A2F2-A2F9-D8E5-DA86E61CFC42}"/>
              </a:ext>
            </a:extLst>
          </p:cNvPr>
          <p:cNvSpPr>
            <a:spLocks noGrp="1"/>
          </p:cNvSpPr>
          <p:nvPr>
            <p:ph type="title"/>
          </p:nvPr>
        </p:nvSpPr>
        <p:spPr/>
        <p:txBody>
          <a:bodyPr/>
          <a:lstStyle/>
          <a:p>
            <a:r>
              <a:rPr lang="en-GB" dirty="0"/>
              <a:t>References </a:t>
            </a:r>
            <a:endParaRPr lang="en-PK" dirty="0"/>
          </a:p>
        </p:txBody>
      </p:sp>
      <p:sp>
        <p:nvSpPr>
          <p:cNvPr id="3" name="Content Placeholder 2">
            <a:extLst>
              <a:ext uri="{FF2B5EF4-FFF2-40B4-BE49-F238E27FC236}">
                <a16:creationId xmlns:a16="http://schemas.microsoft.com/office/drawing/2014/main" id="{EE49B5F2-5830-4D55-2617-55B60D922513}"/>
              </a:ext>
            </a:extLst>
          </p:cNvPr>
          <p:cNvSpPr>
            <a:spLocks noGrp="1"/>
          </p:cNvSpPr>
          <p:nvPr>
            <p:ph idx="1"/>
          </p:nvPr>
        </p:nvSpPr>
        <p:spPr/>
        <p:txBody>
          <a:bodyPr>
            <a:normAutofit fontScale="62500" lnSpcReduction="20000"/>
          </a:bodyPr>
          <a:lstStyle/>
          <a:p>
            <a:r>
              <a:rPr lang="en-GB" dirty="0"/>
              <a:t>APA, </a:t>
            </a:r>
            <a:r>
              <a:rPr lang="en-GB" i="1" dirty="0"/>
              <a:t>psychology and ageing. </a:t>
            </a:r>
            <a:r>
              <a:rPr lang="en-GB" dirty="0"/>
              <a:t>From: </a:t>
            </a:r>
            <a:r>
              <a:rPr lang="en-GB" dirty="0">
                <a:hlinkClick r:id="rId2"/>
              </a:rPr>
              <a:t>https://</a:t>
            </a:r>
            <a:r>
              <a:rPr lang="en-GB" dirty="0" err="1">
                <a:hlinkClick r:id="rId2"/>
              </a:rPr>
              <a:t>www.apa.org</a:t>
            </a:r>
            <a:r>
              <a:rPr lang="en-GB" dirty="0">
                <a:hlinkClick r:id="rId2"/>
              </a:rPr>
              <a:t>/pi/</a:t>
            </a:r>
            <a:r>
              <a:rPr lang="en-GB" dirty="0" err="1">
                <a:hlinkClick r:id="rId2"/>
              </a:rPr>
              <a:t>aging</a:t>
            </a:r>
            <a:r>
              <a:rPr lang="en-GB" dirty="0">
                <a:hlinkClick r:id="rId2"/>
              </a:rPr>
              <a:t>/resources/guides/</a:t>
            </a:r>
            <a:r>
              <a:rPr lang="en-GB" dirty="0" err="1">
                <a:hlinkClick r:id="rId2"/>
              </a:rPr>
              <a:t>psychology-and-aging</a:t>
            </a:r>
            <a:endParaRPr lang="en-GB" dirty="0"/>
          </a:p>
          <a:p>
            <a:r>
              <a:rPr lang="en-GB" dirty="0"/>
              <a:t>APA, </a:t>
            </a:r>
            <a:r>
              <a:rPr lang="en-GB" i="1" dirty="0"/>
              <a:t>Briefing series on the role of psychology in health care. </a:t>
            </a:r>
            <a:r>
              <a:rPr lang="en-GB" dirty="0"/>
              <a:t>From: </a:t>
            </a:r>
            <a:r>
              <a:rPr lang="en-GB" dirty="0">
                <a:hlinkClick r:id="rId3"/>
              </a:rPr>
              <a:t>https://</a:t>
            </a:r>
            <a:r>
              <a:rPr lang="en-GB" dirty="0" err="1">
                <a:hlinkClick r:id="rId3"/>
              </a:rPr>
              <a:t>www.apa.org</a:t>
            </a:r>
            <a:r>
              <a:rPr lang="en-GB" dirty="0">
                <a:hlinkClick r:id="rId3"/>
              </a:rPr>
              <a:t>/health/briefs</a:t>
            </a:r>
            <a:endParaRPr lang="en-GB" dirty="0"/>
          </a:p>
          <a:p>
            <a:r>
              <a:rPr lang="en-GB" dirty="0"/>
              <a:t>Cynthia </a:t>
            </a:r>
            <a:r>
              <a:rPr lang="en-GB" dirty="0" err="1"/>
              <a:t>Vinney</a:t>
            </a:r>
            <a:r>
              <a:rPr lang="en-GB" dirty="0"/>
              <a:t>, 2021. </a:t>
            </a:r>
            <a:r>
              <a:rPr lang="en-GB" i="1" dirty="0"/>
              <a:t>An introduction to </a:t>
            </a:r>
            <a:r>
              <a:rPr lang="en-GB" i="1" dirty="0" err="1"/>
              <a:t>Erikson’s</a:t>
            </a:r>
            <a:r>
              <a:rPr lang="en-GB" i="1" dirty="0"/>
              <a:t> stages of psychosocial development. From: </a:t>
            </a:r>
            <a:r>
              <a:rPr lang="en-GB" i="1" dirty="0">
                <a:hlinkClick r:id="rId4"/>
              </a:rPr>
              <a:t>https://</a:t>
            </a:r>
            <a:r>
              <a:rPr lang="en-GB" i="1" dirty="0" err="1">
                <a:hlinkClick r:id="rId4"/>
              </a:rPr>
              <a:t>www.thoughtco.com</a:t>
            </a:r>
            <a:r>
              <a:rPr lang="en-GB" i="1" dirty="0">
                <a:hlinkClick r:id="rId4"/>
              </a:rPr>
              <a:t>/</a:t>
            </a:r>
            <a:r>
              <a:rPr lang="en-GB" i="1" dirty="0" err="1">
                <a:hlinkClick r:id="rId4"/>
              </a:rPr>
              <a:t>erikson-stages-of</a:t>
            </a:r>
            <a:r>
              <a:rPr lang="en-GB" i="1" dirty="0">
                <a:hlinkClick r:id="rId4"/>
              </a:rPr>
              <a:t>-development-4173108</a:t>
            </a:r>
            <a:endParaRPr lang="en-GB" i="1" dirty="0"/>
          </a:p>
          <a:p>
            <a:endParaRPr lang="en-GB" dirty="0"/>
          </a:p>
          <a:p>
            <a:r>
              <a:rPr lang="en-GB" dirty="0"/>
              <a:t>Dr Saul </a:t>
            </a:r>
            <a:r>
              <a:rPr lang="en-GB" dirty="0" err="1"/>
              <a:t>Mcleod</a:t>
            </a:r>
            <a:r>
              <a:rPr lang="en-GB" dirty="0"/>
              <a:t>, </a:t>
            </a:r>
            <a:r>
              <a:rPr lang="en-GB" i="1" dirty="0"/>
              <a:t>Erik </a:t>
            </a:r>
            <a:r>
              <a:rPr lang="en-GB" i="1" dirty="0" err="1"/>
              <a:t>Erikson’s</a:t>
            </a:r>
            <a:r>
              <a:rPr lang="en-GB" i="1" dirty="0"/>
              <a:t> stages of psychosocial development. </a:t>
            </a:r>
            <a:r>
              <a:rPr lang="en-GB" dirty="0"/>
              <a:t>From: </a:t>
            </a:r>
            <a:r>
              <a:rPr lang="en-GB" dirty="0">
                <a:hlinkClick r:id="rId5"/>
              </a:rPr>
              <a:t>https://</a:t>
            </a:r>
            <a:r>
              <a:rPr lang="en-GB" dirty="0" err="1">
                <a:hlinkClick r:id="rId5"/>
              </a:rPr>
              <a:t>www.simplypsychology.org</a:t>
            </a:r>
            <a:r>
              <a:rPr lang="en-GB" dirty="0">
                <a:hlinkClick r:id="rId5"/>
              </a:rPr>
              <a:t>/</a:t>
            </a:r>
            <a:r>
              <a:rPr lang="en-GB" dirty="0" err="1">
                <a:hlinkClick r:id="rId5"/>
              </a:rPr>
              <a:t>Erik-Erikson.html</a:t>
            </a:r>
            <a:endParaRPr lang="en-GB" dirty="0"/>
          </a:p>
          <a:p>
            <a:r>
              <a:rPr lang="en-GB" dirty="0"/>
              <a:t>Frontiers, </a:t>
            </a:r>
            <a:r>
              <a:rPr lang="en-GB" i="1" dirty="0"/>
              <a:t>home care workers representation of their role and </a:t>
            </a:r>
            <a:r>
              <a:rPr lang="en-GB" i="1" dirty="0" err="1"/>
              <a:t>competentences</a:t>
            </a:r>
            <a:r>
              <a:rPr lang="en-GB" i="1" dirty="0"/>
              <a:t>. </a:t>
            </a:r>
            <a:r>
              <a:rPr lang="en-GB" dirty="0"/>
              <a:t>From: </a:t>
            </a:r>
            <a:r>
              <a:rPr lang="en-GB" dirty="0">
                <a:hlinkClick r:id="rId6"/>
              </a:rPr>
              <a:t>https://</a:t>
            </a:r>
            <a:r>
              <a:rPr lang="en-GB" dirty="0" err="1">
                <a:hlinkClick r:id="rId6"/>
              </a:rPr>
              <a:t>www.frontiersin.org</a:t>
            </a:r>
            <a:r>
              <a:rPr lang="en-GB" dirty="0">
                <a:hlinkClick r:id="rId6"/>
              </a:rPr>
              <a:t>/articles/10.3389/</a:t>
            </a:r>
            <a:r>
              <a:rPr lang="en-GB" dirty="0" err="1">
                <a:hlinkClick r:id="rId6"/>
              </a:rPr>
              <a:t>fpsyg.2020.581399</a:t>
            </a:r>
            <a:r>
              <a:rPr lang="en-GB" dirty="0">
                <a:hlinkClick r:id="rId6"/>
              </a:rPr>
              <a:t>/full</a:t>
            </a:r>
            <a:endParaRPr lang="en-GB" dirty="0"/>
          </a:p>
          <a:p>
            <a:r>
              <a:rPr lang="en-GB" dirty="0"/>
              <a:t>Geoffrey Wallis, 2021. Erik </a:t>
            </a:r>
            <a:r>
              <a:rPr lang="en-GB" dirty="0" err="1"/>
              <a:t>Erikson’s</a:t>
            </a:r>
            <a:r>
              <a:rPr lang="en-GB" dirty="0"/>
              <a:t> </a:t>
            </a:r>
            <a:r>
              <a:rPr lang="en-GB" dirty="0" err="1"/>
              <a:t>stgse</a:t>
            </a:r>
            <a:r>
              <a:rPr lang="en-GB" dirty="0"/>
              <a:t> of psychosocial development; from: </a:t>
            </a:r>
            <a:r>
              <a:rPr lang="en-GB" dirty="0">
                <a:hlinkClick r:id="rId7"/>
              </a:rPr>
              <a:t>https://geoffreywallis.medium.com/</a:t>
            </a:r>
            <a:r>
              <a:rPr lang="en-GB" dirty="0" err="1">
                <a:hlinkClick r:id="rId7"/>
              </a:rPr>
              <a:t>erik-eriksons-stages-of</a:t>
            </a:r>
            <a:r>
              <a:rPr lang="en-GB" dirty="0">
                <a:hlinkClick r:id="rId7"/>
              </a:rPr>
              <a:t>-psychosocial-development-reader-response-criticism-9e1207e4c789</a:t>
            </a:r>
            <a:endParaRPr lang="en-GB" dirty="0"/>
          </a:p>
          <a:p>
            <a:endParaRPr lang="en-GB" dirty="0"/>
          </a:p>
          <a:p>
            <a:r>
              <a:rPr lang="en-GB" dirty="0"/>
              <a:t>Chicago school, </a:t>
            </a:r>
            <a:r>
              <a:rPr lang="en-GB" i="1" dirty="0"/>
              <a:t>Why is psychology important in nursing program? From: </a:t>
            </a:r>
            <a:r>
              <a:rPr lang="en-GB" i="1" dirty="0">
                <a:hlinkClick r:id="rId8"/>
              </a:rPr>
              <a:t>https://</a:t>
            </a:r>
            <a:r>
              <a:rPr lang="en-GB" i="1" dirty="0" err="1">
                <a:hlinkClick r:id="rId8"/>
              </a:rPr>
              <a:t>www.thechicagoschool.edu</a:t>
            </a:r>
            <a:r>
              <a:rPr lang="en-GB" i="1" dirty="0">
                <a:hlinkClick r:id="rId8"/>
              </a:rPr>
              <a:t>/insight/health-care/why-is-psychology-important-in-nursing-programs/</a:t>
            </a:r>
            <a:endParaRPr lang="en-GB" i="1" dirty="0"/>
          </a:p>
          <a:p>
            <a:r>
              <a:rPr lang="en-GB" dirty="0"/>
              <a:t>Kendra Cherry, </a:t>
            </a:r>
            <a:r>
              <a:rPr lang="en-GB" i="1" dirty="0" err="1"/>
              <a:t>Erikson’s</a:t>
            </a:r>
            <a:r>
              <a:rPr lang="en-GB" i="1" dirty="0"/>
              <a:t> stages of development. </a:t>
            </a:r>
            <a:r>
              <a:rPr lang="en-GB" dirty="0"/>
              <a:t>From: </a:t>
            </a:r>
            <a:r>
              <a:rPr lang="en-GB" dirty="0">
                <a:hlinkClick r:id="rId9"/>
              </a:rPr>
              <a:t>https://</a:t>
            </a:r>
            <a:r>
              <a:rPr lang="en-GB" dirty="0" err="1">
                <a:hlinkClick r:id="rId9"/>
              </a:rPr>
              <a:t>www.verywellmind.com</a:t>
            </a:r>
            <a:r>
              <a:rPr lang="en-GB" dirty="0">
                <a:hlinkClick r:id="rId9"/>
              </a:rPr>
              <a:t>/</a:t>
            </a:r>
            <a:r>
              <a:rPr lang="en-GB" dirty="0" err="1">
                <a:hlinkClick r:id="rId9"/>
              </a:rPr>
              <a:t>erik-eriksons-stages-of</a:t>
            </a:r>
            <a:r>
              <a:rPr lang="en-GB" dirty="0">
                <a:hlinkClick r:id="rId9"/>
              </a:rPr>
              <a:t>-psychosocial-development-2795740</a:t>
            </a:r>
            <a:endParaRPr lang="en-GB" dirty="0"/>
          </a:p>
          <a:p>
            <a:r>
              <a:rPr lang="en-GB" dirty="0" err="1"/>
              <a:t>Madelline</a:t>
            </a:r>
            <a:r>
              <a:rPr lang="en-GB" dirty="0"/>
              <a:t> Miles, 2022. Whats </a:t>
            </a:r>
            <a:r>
              <a:rPr lang="en-GB" dirty="0" err="1"/>
              <a:t>generativity</a:t>
            </a:r>
            <a:r>
              <a:rPr lang="en-GB" dirty="0"/>
              <a:t> vs stagnation. It’s a step closer to your goals. From: </a:t>
            </a:r>
            <a:r>
              <a:rPr lang="en-GB" dirty="0">
                <a:hlinkClick r:id="rId10"/>
              </a:rPr>
              <a:t>https://</a:t>
            </a:r>
            <a:r>
              <a:rPr lang="en-GB" dirty="0" err="1">
                <a:hlinkClick r:id="rId10"/>
              </a:rPr>
              <a:t>www.betterup.com</a:t>
            </a:r>
            <a:r>
              <a:rPr lang="en-GB" dirty="0">
                <a:hlinkClick r:id="rId10"/>
              </a:rPr>
              <a:t>/blog/</a:t>
            </a:r>
            <a:r>
              <a:rPr lang="en-GB" dirty="0" err="1">
                <a:hlinkClick r:id="rId10"/>
              </a:rPr>
              <a:t>generativity-vs</a:t>
            </a:r>
            <a:r>
              <a:rPr lang="en-GB" dirty="0">
                <a:hlinkClick r:id="rId10"/>
              </a:rPr>
              <a:t>-stagnation</a:t>
            </a:r>
            <a:endParaRPr lang="en-GB" dirty="0"/>
          </a:p>
        </p:txBody>
      </p:sp>
    </p:spTree>
    <p:extLst>
      <p:ext uri="{BB962C8B-B14F-4D97-AF65-F5344CB8AC3E}">
        <p14:creationId xmlns:p14="http://schemas.microsoft.com/office/powerpoint/2010/main" val="333074194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otalTime>0</TotalTime>
  <Words>691</Words>
  <Application>Microsoft Office PowerPoint</Application>
  <PresentationFormat>Widescreen</PresentationFormat>
  <Paragraphs>89</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.AppleSystemUIFont</vt:lpstr>
      <vt:lpstr>.SFUI-Regular</vt:lpstr>
      <vt:lpstr>Gill Sans MT</vt:lpstr>
      <vt:lpstr>Wingdings 2</vt:lpstr>
      <vt:lpstr>Dividend</vt:lpstr>
      <vt:lpstr>Importance of psychology </vt:lpstr>
      <vt:lpstr>Introduction</vt:lpstr>
      <vt:lpstr>Introduction</vt:lpstr>
      <vt:lpstr>Erik Erikson </vt:lpstr>
      <vt:lpstr>PowerPoint Presentation</vt:lpstr>
      <vt:lpstr>Erikson’s theory of development </vt:lpstr>
      <vt:lpstr>Stages of psychological development </vt:lpstr>
      <vt:lpstr>PowerPoint Presentation</vt:lpstr>
      <vt:lpstr>Generativity VS Stagnation </vt:lpstr>
      <vt:lpstr>PowerPoint Presentation</vt:lpstr>
      <vt:lpstr>How to get out of stagnation</vt:lpstr>
      <vt:lpstr>PowerPoint Presentation</vt:lpstr>
      <vt:lpstr>Example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iraj waheed</dc:creator>
  <cp:lastModifiedBy>DELL</cp:lastModifiedBy>
  <cp:revision>12</cp:revision>
  <dcterms:created xsi:type="dcterms:W3CDTF">2022-10-03T11:18:30Z</dcterms:created>
  <dcterms:modified xsi:type="dcterms:W3CDTF">2022-10-10T01:41:00Z</dcterms:modified>
</cp:coreProperties>
</file>