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6" r:id="rId2"/>
    <p:sldId id="257" r:id="rId3"/>
    <p:sldId id="258" r:id="rId4"/>
    <p:sldId id="259" r:id="rId5"/>
    <p:sldId id="306" r:id="rId6"/>
    <p:sldId id="307" r:id="rId7"/>
    <p:sldId id="308" r:id="rId8"/>
    <p:sldId id="309" r:id="rId9"/>
    <p:sldId id="260" r:id="rId10"/>
    <p:sldId id="261" r:id="rId11"/>
    <p:sldId id="262" r:id="rId12"/>
    <p:sldId id="304" r:id="rId13"/>
    <p:sldId id="305" r:id="rId14"/>
    <p:sldId id="263" r:id="rId15"/>
    <p:sldId id="302" r:id="rId16"/>
    <p:sldId id="264" r:id="rId17"/>
    <p:sldId id="303" r:id="rId18"/>
    <p:sldId id="310" r:id="rId19"/>
    <p:sldId id="311" r:id="rId20"/>
    <p:sldId id="312" r:id="rId21"/>
    <p:sldId id="313" r:id="rId22"/>
    <p:sldId id="314" r:id="rId23"/>
    <p:sldId id="265" r:id="rId24"/>
    <p:sldId id="266" r:id="rId25"/>
    <p:sldId id="267" r:id="rId26"/>
    <p:sldId id="268" r:id="rId27"/>
    <p:sldId id="269" r:id="rId28"/>
    <p:sldId id="270" r:id="rId29"/>
    <p:sldId id="271" r:id="rId30"/>
    <p:sldId id="272" r:id="rId31"/>
    <p:sldId id="273" r:id="rId32"/>
    <p:sldId id="274" r:id="rId33"/>
    <p:sldId id="275" r:id="rId34"/>
    <p:sldId id="276" r:id="rId35"/>
    <p:sldId id="277" r:id="rId36"/>
    <p:sldId id="278" r:id="rId37"/>
    <p:sldId id="279" r:id="rId38"/>
    <p:sldId id="280"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3" r:id="rId52"/>
    <p:sldId id="294" r:id="rId53"/>
    <p:sldId id="295" r:id="rId54"/>
    <p:sldId id="296" r:id="rId55"/>
    <p:sldId id="297" r:id="rId56"/>
    <p:sldId id="298" r:id="rId57"/>
    <p:sldId id="299" r:id="rId58"/>
    <p:sldId id="300" r:id="rId59"/>
    <p:sldId id="30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F69274-DBDB-4721-8465-6A412B935E1E}" type="datetimeFigureOut">
              <a:rPr lang="en-GB" smtClean="0"/>
              <a:t>05/08/2016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19773B-4F94-453D-B6F1-BC808353FA17}" type="slidenum">
              <a:rPr lang="en-GB" smtClean="0"/>
              <a:t>‹#›</a:t>
            </a:fld>
            <a:endParaRPr lang="en-GB"/>
          </a:p>
        </p:txBody>
      </p:sp>
    </p:spTree>
    <p:extLst>
      <p:ext uri="{BB962C8B-B14F-4D97-AF65-F5344CB8AC3E}">
        <p14:creationId xmlns:p14="http://schemas.microsoft.com/office/powerpoint/2010/main" val="3152549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19773B-4F94-453D-B6F1-BC808353FA17}" type="slidenum">
              <a:rPr lang="en-GB" smtClean="0"/>
              <a:t>6</a:t>
            </a:fld>
            <a:endParaRPr lang="en-GB"/>
          </a:p>
        </p:txBody>
      </p:sp>
    </p:spTree>
    <p:extLst>
      <p:ext uri="{BB962C8B-B14F-4D97-AF65-F5344CB8AC3E}">
        <p14:creationId xmlns:p14="http://schemas.microsoft.com/office/powerpoint/2010/main" val="3558874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19773B-4F94-453D-B6F1-BC808353FA17}" type="slidenum">
              <a:rPr lang="en-GB" smtClean="0"/>
              <a:t>7</a:t>
            </a:fld>
            <a:endParaRPr lang="en-GB"/>
          </a:p>
        </p:txBody>
      </p:sp>
    </p:spTree>
    <p:extLst>
      <p:ext uri="{BB962C8B-B14F-4D97-AF65-F5344CB8AC3E}">
        <p14:creationId xmlns:p14="http://schemas.microsoft.com/office/powerpoint/2010/main" val="2075324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05/08/2016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1071153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05/08/2016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38100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7173597-EA4A-43C0-836B-ADD169A7BDFE}" type="datetimeFigureOut">
              <a:rPr lang="en-GB" smtClean="0"/>
              <a:t>05/08/2016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3166938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7173597-EA4A-43C0-836B-ADD169A7BDFE}" type="datetimeFigureOut">
              <a:rPr lang="en-GB" smtClean="0"/>
              <a:t>05/08/2016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158783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7173597-EA4A-43C0-836B-ADD169A7BDFE}" type="datetimeFigureOut">
              <a:rPr lang="en-GB" smtClean="0"/>
              <a:t>05/08/2016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2472723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7173597-EA4A-43C0-836B-ADD169A7BDFE}" type="datetimeFigureOut">
              <a:rPr lang="en-GB" smtClean="0"/>
              <a:t>05/08/2016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4021247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173597-EA4A-43C0-836B-ADD169A7BDFE}" type="datetimeFigureOut">
              <a:rPr lang="en-GB" smtClean="0"/>
              <a:t>05/08/2016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147835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173597-EA4A-43C0-836B-ADD169A7BDFE}" type="datetimeFigureOut">
              <a:rPr lang="en-GB" smtClean="0"/>
              <a:t>05/08/2016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85464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173597-EA4A-43C0-836B-ADD169A7BDFE}" type="datetimeFigureOut">
              <a:rPr lang="en-GB" smtClean="0"/>
              <a:t>05/08/2016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2100462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05/08/2016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3363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05/08/2016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4004089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173597-EA4A-43C0-836B-ADD169A7BDFE}" type="datetimeFigureOut">
              <a:rPr lang="en-GB" smtClean="0"/>
              <a:t>05/08/2016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ED3F89-B938-4347-B942-5E99748AACE0}" type="slidenum">
              <a:rPr lang="en-GB" smtClean="0"/>
              <a:t>‹#›</a:t>
            </a:fld>
            <a:endParaRPr lang="en-GB"/>
          </a:p>
        </p:txBody>
      </p:sp>
    </p:spTree>
    <p:extLst>
      <p:ext uri="{BB962C8B-B14F-4D97-AF65-F5344CB8AC3E}">
        <p14:creationId xmlns:p14="http://schemas.microsoft.com/office/powerpoint/2010/main" val="1265062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Sulphur Directive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1675529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3" name="Content Placeholder 2"/>
          <p:cNvSpPr>
            <a:spLocks noGrp="1"/>
          </p:cNvSpPr>
          <p:nvPr>
            <p:ph idx="1"/>
          </p:nvPr>
        </p:nvSpPr>
        <p:spPr/>
        <p:txBody>
          <a:bodyPr/>
          <a:lstStyle/>
          <a:p>
            <a:r>
              <a:rPr lang="en-GB" dirty="0" smtClean="0"/>
              <a:t>The Directive will require ships sailing in the English Channel, North Sea and the Baltic Sea to use fuel with a maximum of 0.1% sulphur or apply alternative methods in order to achieve the same effect</a:t>
            </a:r>
            <a:endParaRPr lang="en-GB" dirty="0"/>
          </a:p>
        </p:txBody>
      </p:sp>
    </p:spTree>
    <p:extLst>
      <p:ext uri="{BB962C8B-B14F-4D97-AF65-F5344CB8AC3E}">
        <p14:creationId xmlns:p14="http://schemas.microsoft.com/office/powerpoint/2010/main" val="1091561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endParaRPr lang="en-GB"/>
          </a:p>
        </p:txBody>
      </p:sp>
      <p:pic>
        <p:nvPicPr>
          <p:cNvPr id="1028" name="Picture 4" descr="http://www.avantairandsea.com/assets/images/galleries/SECA%20201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4" y="476673"/>
            <a:ext cx="8719889" cy="597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168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3" name="Content Placeholder 2"/>
          <p:cNvSpPr>
            <a:spLocks noGrp="1"/>
          </p:cNvSpPr>
          <p:nvPr>
            <p:ph idx="1"/>
          </p:nvPr>
        </p:nvSpPr>
        <p:spPr/>
        <p:txBody>
          <a:bodyPr/>
          <a:lstStyle/>
          <a:p>
            <a:r>
              <a:rPr lang="en-GB" dirty="0" smtClean="0"/>
              <a:t>Fuel with 0.1% sulphur content is marine gas oil (MGO) which is more expensive than HFO (heavy fuel oil with 1% sulphur)</a:t>
            </a:r>
          </a:p>
          <a:p>
            <a:r>
              <a:rPr lang="en-GB" dirty="0" smtClean="0"/>
              <a:t>Costs of shipping will increase resulting in estimated costs of 3 billion euros</a:t>
            </a:r>
            <a:endParaRPr lang="en-GB" dirty="0"/>
          </a:p>
        </p:txBody>
      </p:sp>
    </p:spTree>
    <p:extLst>
      <p:ext uri="{BB962C8B-B14F-4D97-AF65-F5344CB8AC3E}">
        <p14:creationId xmlns:p14="http://schemas.microsoft.com/office/powerpoint/2010/main" val="3603819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Chemistry of SO</a:t>
            </a:r>
            <a:r>
              <a:rPr lang="en-GB" sz="2800" dirty="0" smtClean="0"/>
              <a:t>2 </a:t>
            </a:r>
            <a:r>
              <a:rPr lang="en-GB" dirty="0" smtClean="0"/>
              <a:t>removal</a:t>
            </a:r>
            <a:endParaRPr lang="en-GB" dirty="0"/>
          </a:p>
        </p:txBody>
      </p:sp>
      <p:sp>
        <p:nvSpPr>
          <p:cNvPr id="3" name="Content Placeholder 2"/>
          <p:cNvSpPr>
            <a:spLocks noGrp="1"/>
          </p:cNvSpPr>
          <p:nvPr>
            <p:ph idx="1"/>
          </p:nvPr>
        </p:nvSpPr>
        <p:spPr/>
        <p:txBody>
          <a:bodyPr/>
          <a:lstStyle/>
          <a:p>
            <a:pPr marL="0" indent="0">
              <a:buNone/>
            </a:pPr>
            <a:r>
              <a:rPr lang="en-GB" dirty="0"/>
              <a:t>	</a:t>
            </a:r>
            <a:r>
              <a:rPr lang="en-GB" dirty="0" smtClean="0"/>
              <a:t>SO</a:t>
            </a:r>
            <a:r>
              <a:rPr lang="en-GB" baseline="-25000" dirty="0" smtClean="0"/>
              <a:t>2 </a:t>
            </a:r>
            <a:r>
              <a:rPr lang="en-GB" dirty="0" smtClean="0"/>
              <a:t>+ H</a:t>
            </a:r>
            <a:r>
              <a:rPr lang="en-GB" baseline="-25000" dirty="0" smtClean="0"/>
              <a:t>2</a:t>
            </a:r>
            <a:r>
              <a:rPr lang="en-GB" dirty="0" smtClean="0"/>
              <a:t>O 		    H</a:t>
            </a:r>
            <a:r>
              <a:rPr lang="en-GB" baseline="-25000" dirty="0" smtClean="0"/>
              <a:t>2</a:t>
            </a:r>
            <a:r>
              <a:rPr lang="en-GB" dirty="0" smtClean="0"/>
              <a:t>SO</a:t>
            </a:r>
            <a:r>
              <a:rPr lang="en-GB" baseline="-25000" dirty="0" smtClean="0"/>
              <a:t>3   </a:t>
            </a:r>
            <a:r>
              <a:rPr lang="en-GB" dirty="0" smtClean="0"/>
              <a:t>Sulphurous</a:t>
            </a:r>
            <a:r>
              <a:rPr lang="en-GB" baseline="-25000" dirty="0" smtClean="0"/>
              <a:t> </a:t>
            </a:r>
            <a:r>
              <a:rPr lang="en-GB" dirty="0" smtClean="0"/>
              <a:t>acid</a:t>
            </a:r>
            <a:endParaRPr lang="en-GB" baseline="-25000" dirty="0"/>
          </a:p>
          <a:p>
            <a:pPr marL="0" indent="0">
              <a:buNone/>
            </a:pPr>
            <a:endParaRPr lang="en-GB" dirty="0" smtClean="0"/>
          </a:p>
          <a:p>
            <a:pPr marL="0" indent="0">
              <a:buNone/>
            </a:pPr>
            <a:r>
              <a:rPr lang="en-GB" dirty="0"/>
              <a:t>	 </a:t>
            </a:r>
            <a:r>
              <a:rPr lang="en-GB" dirty="0" smtClean="0"/>
              <a:t>SO</a:t>
            </a:r>
            <a:r>
              <a:rPr lang="en-GB" baseline="-25000" dirty="0" smtClean="0"/>
              <a:t>3 </a:t>
            </a:r>
            <a:r>
              <a:rPr lang="en-GB" dirty="0"/>
              <a:t>+ H</a:t>
            </a:r>
            <a:r>
              <a:rPr lang="en-GB" baseline="-25000" dirty="0"/>
              <a:t>2</a:t>
            </a:r>
            <a:r>
              <a:rPr lang="en-GB" dirty="0"/>
              <a:t>O 		    </a:t>
            </a:r>
            <a:r>
              <a:rPr lang="en-GB" dirty="0" smtClean="0"/>
              <a:t>H</a:t>
            </a:r>
            <a:r>
              <a:rPr lang="en-GB" baseline="-25000" dirty="0" smtClean="0"/>
              <a:t>2</a:t>
            </a:r>
            <a:r>
              <a:rPr lang="en-GB" dirty="0" smtClean="0"/>
              <a:t>SO</a:t>
            </a:r>
            <a:r>
              <a:rPr lang="en-GB" baseline="-25000" dirty="0" smtClean="0"/>
              <a:t>4   </a:t>
            </a:r>
            <a:r>
              <a:rPr lang="en-GB" dirty="0" smtClean="0"/>
              <a:t>Sulphuric</a:t>
            </a:r>
            <a:r>
              <a:rPr lang="en-GB" baseline="-25000" dirty="0" smtClean="0"/>
              <a:t> </a:t>
            </a:r>
            <a:r>
              <a:rPr lang="en-GB" dirty="0"/>
              <a:t>acid</a:t>
            </a:r>
          </a:p>
        </p:txBody>
      </p:sp>
      <p:cxnSp>
        <p:nvCxnSpPr>
          <p:cNvPr id="5" name="Straight Arrow Connector 4"/>
          <p:cNvCxnSpPr/>
          <p:nvPr/>
        </p:nvCxnSpPr>
        <p:spPr>
          <a:xfrm>
            <a:off x="3275856" y="1916832"/>
            <a:ext cx="115212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3419872" y="3068960"/>
            <a:ext cx="100811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712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r>
              <a:rPr lang="en-GB" dirty="0" smtClean="0"/>
              <a:t>The sulphurous acid will ionise in water with normal acidity creating bisulphite and sulphite ions</a:t>
            </a:r>
          </a:p>
          <a:p>
            <a:pPr marL="0" indent="0">
              <a:buNone/>
            </a:pPr>
            <a:r>
              <a:rPr lang="en-GB" dirty="0"/>
              <a:t> </a:t>
            </a:r>
            <a:r>
              <a:rPr lang="en-GB" dirty="0" smtClean="0"/>
              <a:t>H</a:t>
            </a:r>
            <a:r>
              <a:rPr lang="en-GB" baseline="-25000" dirty="0" smtClean="0"/>
              <a:t>2</a:t>
            </a:r>
            <a:r>
              <a:rPr lang="en-GB" dirty="0" smtClean="0"/>
              <a:t>SO</a:t>
            </a:r>
            <a:r>
              <a:rPr lang="en-GB" baseline="-25000" dirty="0" smtClean="0"/>
              <a:t>3         </a:t>
            </a:r>
            <a:r>
              <a:rPr lang="en-GB" dirty="0" smtClean="0"/>
              <a:t>H</a:t>
            </a:r>
            <a:r>
              <a:rPr lang="en-GB" baseline="30000" dirty="0" smtClean="0"/>
              <a:t>+ </a:t>
            </a:r>
            <a:r>
              <a:rPr lang="en-GB" baseline="-25000" dirty="0" smtClean="0"/>
              <a:t> </a:t>
            </a:r>
            <a:r>
              <a:rPr lang="en-GB" dirty="0" smtClean="0"/>
              <a:t>+ H</a:t>
            </a:r>
            <a:r>
              <a:rPr lang="en-GB" baseline="-25000" dirty="0" smtClean="0"/>
              <a:t>2</a:t>
            </a:r>
            <a:r>
              <a:rPr lang="en-GB" dirty="0" smtClean="0"/>
              <a:t>SO</a:t>
            </a:r>
            <a:r>
              <a:rPr lang="en-GB" baseline="-25000" dirty="0" smtClean="0"/>
              <a:t>3               </a:t>
            </a:r>
            <a:r>
              <a:rPr lang="en-GB" dirty="0" smtClean="0"/>
              <a:t>2H</a:t>
            </a:r>
            <a:r>
              <a:rPr lang="en-GB" baseline="30000" dirty="0" smtClean="0"/>
              <a:t>+</a:t>
            </a:r>
            <a:r>
              <a:rPr lang="en-GB" dirty="0" smtClean="0"/>
              <a:t>SO</a:t>
            </a:r>
            <a:r>
              <a:rPr lang="en-GB" baseline="-25000" dirty="0" smtClean="0"/>
              <a:t>3</a:t>
            </a:r>
            <a:endParaRPr lang="en-GB" dirty="0"/>
          </a:p>
          <a:p>
            <a:r>
              <a:rPr lang="en-GB" dirty="0" smtClean="0"/>
              <a:t>In seawater containing oxygen the sulphite will readily oxidise to sulphate</a:t>
            </a:r>
          </a:p>
          <a:p>
            <a:pPr marL="0" indent="0">
              <a:buNone/>
            </a:pPr>
            <a:r>
              <a:rPr lang="en-GB" dirty="0"/>
              <a:t> </a:t>
            </a:r>
            <a:r>
              <a:rPr lang="en-GB" dirty="0" smtClean="0"/>
              <a:t>SO</a:t>
            </a:r>
            <a:r>
              <a:rPr lang="en-GB" baseline="-25000" dirty="0" smtClean="0"/>
              <a:t>3</a:t>
            </a:r>
            <a:r>
              <a:rPr lang="en-GB" dirty="0" smtClean="0"/>
              <a:t> + ½O</a:t>
            </a:r>
            <a:r>
              <a:rPr lang="en-GB" baseline="-25000" dirty="0" smtClean="0"/>
              <a:t>2</a:t>
            </a:r>
            <a:r>
              <a:rPr lang="en-GB" dirty="0" smtClean="0"/>
              <a:t>      SO</a:t>
            </a:r>
            <a:r>
              <a:rPr lang="en-GB" baseline="-25000" dirty="0" smtClean="0"/>
              <a:t>4</a:t>
            </a:r>
            <a:endParaRPr lang="en-GB" dirty="0"/>
          </a:p>
        </p:txBody>
      </p:sp>
      <p:cxnSp>
        <p:nvCxnSpPr>
          <p:cNvPr id="5" name="Straight Arrow Connector 4"/>
          <p:cNvCxnSpPr/>
          <p:nvPr/>
        </p:nvCxnSpPr>
        <p:spPr>
          <a:xfrm>
            <a:off x="1835696" y="3429000"/>
            <a:ext cx="36004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83768" y="5085184"/>
            <a:ext cx="36004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4211960" y="3429000"/>
            <a:ext cx="57606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475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r>
              <a:rPr lang="en-GB" dirty="0" smtClean="0"/>
              <a:t>Also the sulphuric acid deriving from the exhaust SO</a:t>
            </a:r>
            <a:r>
              <a:rPr lang="en-GB" sz="2000" dirty="0" smtClean="0"/>
              <a:t>3 </a:t>
            </a:r>
            <a:r>
              <a:rPr lang="en-GB" dirty="0" smtClean="0"/>
              <a:t>fraction will undergo similar reactions, creating sulphate and surplus acidity H</a:t>
            </a:r>
            <a:r>
              <a:rPr lang="en-GB" baseline="30000" dirty="0" smtClean="0"/>
              <a:t>+</a:t>
            </a:r>
            <a:r>
              <a:rPr lang="en-GB" dirty="0" smtClean="0"/>
              <a:t> ions</a:t>
            </a:r>
          </a:p>
          <a:p>
            <a:pPr marL="0" indent="0">
              <a:buNone/>
            </a:pPr>
            <a:endParaRPr lang="en-GB" dirty="0"/>
          </a:p>
          <a:p>
            <a:pPr marL="0" indent="0">
              <a:buNone/>
            </a:pPr>
            <a:r>
              <a:rPr lang="en-GB" dirty="0"/>
              <a:t> </a:t>
            </a:r>
            <a:r>
              <a:rPr lang="en-GB" dirty="0" smtClean="0"/>
              <a:t>  H</a:t>
            </a:r>
            <a:r>
              <a:rPr lang="en-GB" baseline="-25000" dirty="0" smtClean="0"/>
              <a:t>2</a:t>
            </a:r>
            <a:r>
              <a:rPr lang="en-GB" dirty="0" smtClean="0"/>
              <a:t>SO</a:t>
            </a:r>
            <a:r>
              <a:rPr lang="en-GB" baseline="-25000" dirty="0" smtClean="0"/>
              <a:t>4</a:t>
            </a:r>
            <a:r>
              <a:rPr lang="en-GB" dirty="0" smtClean="0"/>
              <a:t>       H</a:t>
            </a:r>
            <a:r>
              <a:rPr lang="en-GB" baseline="30000" dirty="0" smtClean="0"/>
              <a:t>+</a:t>
            </a:r>
            <a:r>
              <a:rPr lang="en-GB" dirty="0" smtClean="0"/>
              <a:t> HSO</a:t>
            </a:r>
            <a:r>
              <a:rPr lang="en-GB" baseline="-25000" dirty="0" smtClean="0"/>
              <a:t>4</a:t>
            </a:r>
            <a:r>
              <a:rPr lang="en-GB" dirty="0" smtClean="0"/>
              <a:t>        2H</a:t>
            </a:r>
            <a:r>
              <a:rPr lang="en-GB" baseline="30000" dirty="0" smtClean="0"/>
              <a:t>+ </a:t>
            </a:r>
            <a:r>
              <a:rPr lang="en-GB" dirty="0" smtClean="0"/>
              <a:t> + SO</a:t>
            </a:r>
            <a:r>
              <a:rPr lang="en-GB" baseline="30000" dirty="0" smtClean="0"/>
              <a:t>2- </a:t>
            </a:r>
            <a:endParaRPr lang="en-GB" dirty="0"/>
          </a:p>
        </p:txBody>
      </p:sp>
      <p:cxnSp>
        <p:nvCxnSpPr>
          <p:cNvPr id="5" name="Straight Arrow Connector 4"/>
          <p:cNvCxnSpPr/>
          <p:nvPr/>
        </p:nvCxnSpPr>
        <p:spPr>
          <a:xfrm>
            <a:off x="1907704" y="4581128"/>
            <a:ext cx="43204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995936" y="4581128"/>
            <a:ext cx="50405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4397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r>
              <a:rPr lang="en-GB" dirty="0" smtClean="0"/>
              <a:t>The acidity resulting from these reactions in the scrubbing process is mainly neutralised by the natural buffering capacity in the seawater, given sufficient amounts of water</a:t>
            </a:r>
          </a:p>
          <a:p>
            <a:r>
              <a:rPr lang="en-GB" dirty="0" smtClean="0"/>
              <a:t>The buffering capacity in seawater is significantly caused by the content of natural bicarbonate</a:t>
            </a:r>
            <a:endParaRPr lang="en-GB" dirty="0"/>
          </a:p>
        </p:txBody>
      </p:sp>
    </p:spTree>
    <p:extLst>
      <p:ext uri="{BB962C8B-B14F-4D97-AF65-F5344CB8AC3E}">
        <p14:creationId xmlns:p14="http://schemas.microsoft.com/office/powerpoint/2010/main" val="294056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Increase in fuel costs</a:t>
            </a:r>
          </a:p>
          <a:p>
            <a:pPr marL="514350" indent="-514350">
              <a:buAutoNum type="arabicPeriod"/>
            </a:pPr>
            <a:r>
              <a:rPr lang="en-GB" dirty="0" smtClean="0"/>
              <a:t>Increase in customer costs</a:t>
            </a:r>
          </a:p>
          <a:p>
            <a:pPr marL="514350" indent="-514350">
              <a:buAutoNum type="arabicPeriod"/>
            </a:pPr>
            <a:r>
              <a:rPr lang="en-GB" dirty="0" smtClean="0"/>
              <a:t>Modal shift to already congested EU roads</a:t>
            </a:r>
          </a:p>
          <a:p>
            <a:pPr marL="514350" indent="-514350">
              <a:buAutoNum type="arabicPeriod"/>
            </a:pPr>
            <a:r>
              <a:rPr lang="en-GB" dirty="0" smtClean="0"/>
              <a:t>Closure of shipping routes leading to loss of employment and even closure of ports</a:t>
            </a:r>
            <a:endParaRPr lang="en-GB" dirty="0"/>
          </a:p>
        </p:txBody>
      </p:sp>
    </p:spTree>
    <p:extLst>
      <p:ext uri="{BB962C8B-B14F-4D97-AF65-F5344CB8AC3E}">
        <p14:creationId xmlns:p14="http://schemas.microsoft.com/office/powerpoint/2010/main" val="2891028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Options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Filtering exhaust gases</a:t>
            </a:r>
          </a:p>
          <a:p>
            <a:pPr marL="514350" indent="-514350">
              <a:buAutoNum type="arabicPeriod"/>
            </a:pPr>
            <a:r>
              <a:rPr lang="en-GB" dirty="0" smtClean="0"/>
              <a:t>Switching fuels</a:t>
            </a:r>
          </a:p>
          <a:p>
            <a:pPr marL="0" indent="0">
              <a:buNone/>
            </a:pPr>
            <a:endParaRPr lang="en-GB" dirty="0"/>
          </a:p>
        </p:txBody>
      </p:sp>
    </p:spTree>
    <p:extLst>
      <p:ext uri="{BB962C8B-B14F-4D97-AF65-F5344CB8AC3E}">
        <p14:creationId xmlns:p14="http://schemas.microsoft.com/office/powerpoint/2010/main" val="1222495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Exhaust Gas Filters</a:t>
            </a:r>
            <a:endParaRPr lang="en-GB" dirty="0"/>
          </a:p>
        </p:txBody>
      </p:sp>
      <p:sp>
        <p:nvSpPr>
          <p:cNvPr id="3" name="Content Placeholder 2"/>
          <p:cNvSpPr>
            <a:spLocks noGrp="1"/>
          </p:cNvSpPr>
          <p:nvPr>
            <p:ph idx="1"/>
          </p:nvPr>
        </p:nvSpPr>
        <p:spPr/>
        <p:txBody>
          <a:bodyPr/>
          <a:lstStyle/>
          <a:p>
            <a:r>
              <a:rPr lang="en-GB" dirty="0" smtClean="0"/>
              <a:t>This is technically challenging and technology needs to be adapted for individual vessels</a:t>
            </a:r>
          </a:p>
          <a:p>
            <a:r>
              <a:rPr lang="en-GB" dirty="0" smtClean="0"/>
              <a:t>The technology is divided into (1) Open Loop Systems; (2) Closed Loop Systems and (3) Hybrid Systems</a:t>
            </a:r>
            <a:endParaRPr lang="en-GB" dirty="0"/>
          </a:p>
        </p:txBody>
      </p:sp>
    </p:spTree>
    <p:extLst>
      <p:ext uri="{BB962C8B-B14F-4D97-AF65-F5344CB8AC3E}">
        <p14:creationId xmlns:p14="http://schemas.microsoft.com/office/powerpoint/2010/main" val="2190066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Scrubbers</a:t>
            </a:r>
            <a:endParaRPr lang="en-GB" dirty="0"/>
          </a:p>
        </p:txBody>
      </p:sp>
      <p:sp>
        <p:nvSpPr>
          <p:cNvPr id="3" name="Content Placeholder 2"/>
          <p:cNvSpPr>
            <a:spLocks noGrp="1"/>
          </p:cNvSpPr>
          <p:nvPr>
            <p:ph idx="1"/>
          </p:nvPr>
        </p:nvSpPr>
        <p:spPr/>
        <p:txBody>
          <a:bodyPr/>
          <a:lstStyle/>
          <a:p>
            <a:r>
              <a:rPr lang="en-GB" dirty="0" smtClean="0"/>
              <a:t>Is to remove sulphur oxides from exhaust streams</a:t>
            </a:r>
          </a:p>
          <a:p>
            <a:r>
              <a:rPr lang="en-GB" dirty="0" smtClean="0"/>
              <a:t>An additional benefit is the trapping of particulate matter in the exhaust reducing emissions of heavy metals, soot, PAH’s and also sulphur bonded to the particles</a:t>
            </a:r>
            <a:endParaRPr lang="en-GB" dirty="0"/>
          </a:p>
        </p:txBody>
      </p:sp>
    </p:spTree>
    <p:extLst>
      <p:ext uri="{BB962C8B-B14F-4D97-AF65-F5344CB8AC3E}">
        <p14:creationId xmlns:p14="http://schemas.microsoft.com/office/powerpoint/2010/main" val="1032554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Categories of Scrubbers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Wet or dry scrubbers used to remove </a:t>
            </a:r>
            <a:r>
              <a:rPr lang="en-GB" dirty="0" err="1" smtClean="0"/>
              <a:t>SOx</a:t>
            </a:r>
            <a:r>
              <a:rPr lang="en-GB" dirty="0" smtClean="0"/>
              <a:t> and particulate matter from marine engine exhausts</a:t>
            </a:r>
          </a:p>
          <a:p>
            <a:r>
              <a:rPr lang="en-GB" dirty="0" smtClean="0"/>
              <a:t>Exhaust gas re-circulation scrubbers used to remove </a:t>
            </a:r>
            <a:r>
              <a:rPr lang="en-GB" dirty="0" err="1" smtClean="0"/>
              <a:t>SOx</a:t>
            </a:r>
            <a:r>
              <a:rPr lang="en-GB" dirty="0" smtClean="0"/>
              <a:t> and particulate matter from re-circulated exhaust gas to prevent fouling and corrosion of engine components</a:t>
            </a:r>
          </a:p>
          <a:p>
            <a:r>
              <a:rPr lang="en-GB" dirty="0" smtClean="0"/>
              <a:t>Inert gas (flue gas) scrubbers used to remove </a:t>
            </a:r>
            <a:r>
              <a:rPr lang="en-GB" dirty="0" err="1" smtClean="0"/>
              <a:t>SOx</a:t>
            </a:r>
            <a:r>
              <a:rPr lang="en-GB" dirty="0" smtClean="0"/>
              <a:t> and particulate matter from gas being used as inert substitution in tanks and pipelines </a:t>
            </a:r>
            <a:r>
              <a:rPr lang="en-GB" dirty="0" err="1" smtClean="0"/>
              <a:t>onboard</a:t>
            </a:r>
            <a:r>
              <a:rPr lang="en-GB" dirty="0" smtClean="0"/>
              <a:t> ships</a:t>
            </a:r>
            <a:endParaRPr lang="en-GB" dirty="0"/>
          </a:p>
        </p:txBody>
      </p:sp>
    </p:spTree>
    <p:extLst>
      <p:ext uri="{BB962C8B-B14F-4D97-AF65-F5344CB8AC3E}">
        <p14:creationId xmlns:p14="http://schemas.microsoft.com/office/powerpoint/2010/main" val="1159943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Loop System</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AutoNum type="arabicPeriod"/>
            </a:pPr>
            <a:r>
              <a:rPr lang="en-GB" dirty="0" smtClean="0"/>
              <a:t>Uses ambient seawater for exhaust gas scrubbing</a:t>
            </a:r>
          </a:p>
          <a:p>
            <a:pPr marL="514350" indent="-514350">
              <a:buAutoNum type="arabicPeriod"/>
            </a:pPr>
            <a:r>
              <a:rPr lang="en-GB" dirty="0" smtClean="0"/>
              <a:t>The seawater is filtered for heavy metals and particulate matter and then discharged into the sea containing all the sulphur cleaned from the exhaust</a:t>
            </a:r>
          </a:p>
          <a:p>
            <a:pPr marL="514350" indent="-514350">
              <a:buAutoNum type="arabicPeriod"/>
            </a:pPr>
            <a:r>
              <a:rPr lang="en-GB" dirty="0" smtClean="0"/>
              <a:t>This is a simpler system that does not require large amounts of waste storage and handling on board, but there are issues related to water quality and discharge of waste water containing sulphur</a:t>
            </a:r>
            <a:endParaRPr lang="en-GB" dirty="0"/>
          </a:p>
        </p:txBody>
      </p:sp>
    </p:spTree>
    <p:extLst>
      <p:ext uri="{BB962C8B-B14F-4D97-AF65-F5344CB8AC3E}">
        <p14:creationId xmlns:p14="http://schemas.microsoft.com/office/powerpoint/2010/main" val="600054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Loop System</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63283" y="1600200"/>
            <a:ext cx="5817433"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5708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Closed Loop System</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Uses fresh water that is chemically treated by caustic soda injection to effect scrubbing</a:t>
            </a:r>
          </a:p>
          <a:p>
            <a:pPr marL="514350" indent="-514350">
              <a:buAutoNum type="arabicPeriod"/>
            </a:pPr>
            <a:r>
              <a:rPr lang="en-GB" dirty="0" smtClean="0"/>
              <a:t>Most of the scrubbing agent is recirculated with only minimal water intake and effluent discharge</a:t>
            </a:r>
          </a:p>
          <a:p>
            <a:pPr marL="514350" indent="-514350">
              <a:buAutoNum type="arabicPeriod"/>
            </a:pPr>
            <a:r>
              <a:rPr lang="en-GB" dirty="0" smtClean="0"/>
              <a:t>These systems avoid the issues of waste water discharge but are more complex, more costly to run and create waste storage and handling issues on board</a:t>
            </a:r>
            <a:endParaRPr lang="en-GB" dirty="0"/>
          </a:p>
        </p:txBody>
      </p:sp>
    </p:spTree>
    <p:extLst>
      <p:ext uri="{BB962C8B-B14F-4D97-AF65-F5344CB8AC3E}">
        <p14:creationId xmlns:p14="http://schemas.microsoft.com/office/powerpoint/2010/main" val="55146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Closed Loop System</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96944" cy="5069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80037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EGR Scrubbers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EGR recirculates exhaust gas and mixes with fresh combustion air to lower the oxygen content and increase the heat capacity of the combustion gas mixture</a:t>
            </a:r>
          </a:p>
          <a:p>
            <a:r>
              <a:rPr lang="en-GB" dirty="0" smtClean="0"/>
              <a:t>This lowers the peak combustion temperature thereby suppressing the primary foundation of NO</a:t>
            </a:r>
            <a:r>
              <a:rPr lang="en-GB" baseline="-25000" dirty="0" smtClean="0"/>
              <a:t>,</a:t>
            </a:r>
            <a:r>
              <a:rPr lang="en-GB" dirty="0" smtClean="0"/>
              <a:t> of which some in turn oxidises to NO</a:t>
            </a:r>
            <a:r>
              <a:rPr lang="en-GB" baseline="-25000" dirty="0" smtClean="0"/>
              <a:t>X</a:t>
            </a:r>
          </a:p>
          <a:p>
            <a:r>
              <a:rPr lang="en-GB" dirty="0" smtClean="0"/>
              <a:t>To prevent fouling and corrosion of engine components and the EGR system itself a scrubber unit is fitted</a:t>
            </a:r>
            <a:endParaRPr lang="en-GB" dirty="0"/>
          </a:p>
        </p:txBody>
      </p:sp>
    </p:spTree>
    <p:extLst>
      <p:ext uri="{BB962C8B-B14F-4D97-AF65-F5344CB8AC3E}">
        <p14:creationId xmlns:p14="http://schemas.microsoft.com/office/powerpoint/2010/main" val="3496730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EGR System</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196752"/>
            <a:ext cx="8424936"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9945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Inert Gas Cleaning Scrubbers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Remove sulphur and particulate matter from gas being prepared to serve as inert gas substitution in tanks and pipelines of gas/liquid cargo being unloaded</a:t>
            </a:r>
          </a:p>
          <a:p>
            <a:r>
              <a:rPr lang="en-GB" dirty="0" smtClean="0"/>
              <a:t>The inert gas scrubbers are wet scrubbers and consume seawater at a much higher relative ratio than exhaust gas scrubbers</a:t>
            </a:r>
          </a:p>
          <a:p>
            <a:r>
              <a:rPr lang="en-GB" dirty="0" smtClean="0"/>
              <a:t>This is due to high gas cooling demand as maximum temperature on deck on board tankers is 37°C</a:t>
            </a:r>
            <a:endParaRPr lang="en-GB" dirty="0"/>
          </a:p>
        </p:txBody>
      </p:sp>
    </p:spTree>
    <p:extLst>
      <p:ext uri="{BB962C8B-B14F-4D97-AF65-F5344CB8AC3E}">
        <p14:creationId xmlns:p14="http://schemas.microsoft.com/office/powerpoint/2010/main" val="12500238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Inert Gas Scrubber</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136903"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40708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Efficiency</a:t>
            </a:r>
            <a:endParaRPr lang="en-GB" dirty="0"/>
          </a:p>
        </p:txBody>
      </p:sp>
      <p:sp>
        <p:nvSpPr>
          <p:cNvPr id="3" name="Content Placeholder 2"/>
          <p:cNvSpPr>
            <a:spLocks noGrp="1"/>
          </p:cNvSpPr>
          <p:nvPr>
            <p:ph idx="1"/>
          </p:nvPr>
        </p:nvSpPr>
        <p:spPr/>
        <p:txBody>
          <a:bodyPr/>
          <a:lstStyle/>
          <a:p>
            <a:r>
              <a:rPr lang="en-GB" dirty="0" smtClean="0"/>
              <a:t>The scrubber part of the inert gas system has a high degree of sulphur removal and particulate matter capture due to the large amounts of water</a:t>
            </a:r>
          </a:p>
          <a:p>
            <a:r>
              <a:rPr lang="en-GB" dirty="0" smtClean="0"/>
              <a:t>Efficiency of soot extraction is reported to be equal or </a:t>
            </a:r>
            <a:r>
              <a:rPr lang="en-GB" smtClean="0"/>
              <a:t>higher than 99%</a:t>
            </a:r>
            <a:endParaRPr lang="en-GB" dirty="0"/>
          </a:p>
        </p:txBody>
      </p:sp>
    </p:spTree>
    <p:extLst>
      <p:ext uri="{BB962C8B-B14F-4D97-AF65-F5344CB8AC3E}">
        <p14:creationId xmlns:p14="http://schemas.microsoft.com/office/powerpoint/2010/main" val="27411440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Installing Scrubbers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Is complex and includes at the least the following work</a:t>
            </a:r>
          </a:p>
          <a:p>
            <a:pPr marL="514350" indent="-514350">
              <a:buAutoNum type="arabicPeriod"/>
            </a:pPr>
            <a:r>
              <a:rPr lang="en-GB" dirty="0" smtClean="0"/>
              <a:t>Deck extension, pillars, ladder and platforms</a:t>
            </a:r>
          </a:p>
          <a:p>
            <a:pPr marL="514350" indent="-514350">
              <a:buAutoNum type="arabicPeriod"/>
            </a:pPr>
            <a:r>
              <a:rPr lang="en-GB" dirty="0" smtClean="0"/>
              <a:t>Sludge tank</a:t>
            </a:r>
          </a:p>
          <a:p>
            <a:pPr marL="514350" indent="-514350">
              <a:buAutoNum type="arabicPeriod"/>
            </a:pPr>
            <a:r>
              <a:rPr lang="en-GB" dirty="0" smtClean="0"/>
              <a:t>Fresh water circulation tank</a:t>
            </a:r>
          </a:p>
          <a:p>
            <a:pPr marL="514350" indent="-514350">
              <a:buAutoNum type="arabicPeriod"/>
            </a:pPr>
            <a:r>
              <a:rPr lang="en-GB" dirty="0" smtClean="0"/>
              <a:t>Na OH safety measures and tank</a:t>
            </a:r>
          </a:p>
          <a:p>
            <a:pPr marL="514350" indent="-514350">
              <a:buAutoNum type="arabicPeriod"/>
            </a:pPr>
            <a:r>
              <a:rPr lang="en-GB" dirty="0" smtClean="0"/>
              <a:t>Scrubber itself</a:t>
            </a:r>
          </a:p>
          <a:p>
            <a:pPr marL="514350" indent="-514350">
              <a:buAutoNum type="arabicPeriod"/>
            </a:pPr>
            <a:r>
              <a:rPr lang="en-GB" dirty="0" smtClean="0"/>
              <a:t>Exhaust gas pipes, scrubber water pipes</a:t>
            </a:r>
          </a:p>
          <a:p>
            <a:pPr marL="514350" indent="-514350">
              <a:buAutoNum type="arabicPeriod"/>
            </a:pPr>
            <a:r>
              <a:rPr lang="en-GB" dirty="0" smtClean="0"/>
              <a:t>Funnel top </a:t>
            </a:r>
            <a:r>
              <a:rPr lang="en-GB" dirty="0" err="1" smtClean="0"/>
              <a:t>strucutre</a:t>
            </a:r>
            <a:endParaRPr lang="en-GB" dirty="0"/>
          </a:p>
        </p:txBody>
      </p:sp>
    </p:spTree>
    <p:extLst>
      <p:ext uri="{BB962C8B-B14F-4D97-AF65-F5344CB8AC3E}">
        <p14:creationId xmlns:p14="http://schemas.microsoft.com/office/powerpoint/2010/main" val="31399251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pPr marL="0" indent="0">
              <a:buNone/>
            </a:pPr>
            <a:r>
              <a:rPr lang="en-GB" dirty="0" smtClean="0"/>
              <a:t>Consider some of the additional impacts of the sulphur directive on shipping and other than technology what measures can shipping companies take to mitigate the effects of the directive.</a:t>
            </a:r>
            <a:endParaRPr lang="en-GB" dirty="0"/>
          </a:p>
        </p:txBody>
      </p:sp>
    </p:spTree>
    <p:extLst>
      <p:ext uri="{BB962C8B-B14F-4D97-AF65-F5344CB8AC3E}">
        <p14:creationId xmlns:p14="http://schemas.microsoft.com/office/powerpoint/2010/main" val="3745239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Methanol as a Fuel</a:t>
            </a:r>
            <a:endParaRPr lang="en-GB" dirty="0"/>
          </a:p>
        </p:txBody>
      </p:sp>
      <p:sp>
        <p:nvSpPr>
          <p:cNvPr id="5" name="Subtitle 4"/>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3225086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r>
              <a:rPr lang="en-GB" dirty="0" smtClean="0"/>
              <a:t>IMO has adopted stricter regulations regarding the sulphur content in fuels and the emissions of nitrogen oxides (NO</a:t>
            </a:r>
            <a:r>
              <a:rPr lang="en-GB" sz="1800" dirty="0" smtClean="0"/>
              <a:t>X</a:t>
            </a:r>
            <a:r>
              <a:rPr lang="en-GB" dirty="0" smtClean="0"/>
              <a:t>)</a:t>
            </a:r>
          </a:p>
          <a:p>
            <a:r>
              <a:rPr lang="en-GB" dirty="0" smtClean="0"/>
              <a:t>Recent efforts have resulted in IMO introducing </a:t>
            </a:r>
            <a:r>
              <a:rPr lang="en-GB" dirty="0"/>
              <a:t>E</a:t>
            </a:r>
            <a:r>
              <a:rPr lang="en-GB" dirty="0" smtClean="0"/>
              <a:t>nergy Efficiency Design Index (EEDI) for new ships and the Ship Energy Efficiency Management Plan (SEEMP) for existing ships (</a:t>
            </a:r>
            <a:r>
              <a:rPr lang="en-GB" dirty="0" err="1" smtClean="0"/>
              <a:t>Miola</a:t>
            </a:r>
            <a:r>
              <a:rPr lang="en-GB" dirty="0" smtClean="0"/>
              <a:t> et al, 2011)</a:t>
            </a:r>
            <a:endParaRPr lang="en-GB" dirty="0"/>
          </a:p>
        </p:txBody>
      </p:sp>
    </p:spTree>
    <p:extLst>
      <p:ext uri="{BB962C8B-B14F-4D97-AF65-F5344CB8AC3E}">
        <p14:creationId xmlns:p14="http://schemas.microsoft.com/office/powerpoint/2010/main" val="2159786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r>
              <a:rPr lang="en-GB" dirty="0" smtClean="0"/>
              <a:t>Shipping is an efficient transport mode  on a tonne/Km basis consuming less fuel compared to other modes (</a:t>
            </a:r>
            <a:r>
              <a:rPr lang="en-GB" dirty="0" err="1" smtClean="0"/>
              <a:t>Buhaug</a:t>
            </a:r>
            <a:r>
              <a:rPr lang="en-GB" dirty="0" smtClean="0"/>
              <a:t> et al, 2009)</a:t>
            </a:r>
          </a:p>
          <a:p>
            <a:r>
              <a:rPr lang="en-GB" dirty="0" smtClean="0"/>
              <a:t>At the same time a large contributor to emissions of air pollutants due to high sulphur content in fuels and higher NO</a:t>
            </a:r>
            <a:r>
              <a:rPr lang="en-GB" sz="2400" dirty="0" smtClean="0"/>
              <a:t>x  </a:t>
            </a:r>
            <a:r>
              <a:rPr lang="en-GB" dirty="0" smtClean="0"/>
              <a:t>and particulate emissions compared to road</a:t>
            </a:r>
            <a:endParaRPr lang="en-GB" dirty="0"/>
          </a:p>
        </p:txBody>
      </p:sp>
    </p:spTree>
    <p:extLst>
      <p:ext uri="{BB962C8B-B14F-4D97-AF65-F5344CB8AC3E}">
        <p14:creationId xmlns:p14="http://schemas.microsoft.com/office/powerpoint/2010/main" val="2068897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r>
              <a:rPr lang="en-GB" dirty="0" smtClean="0"/>
              <a:t>The combined effort of reducing the emissions of sulphur dioxide, NO</a:t>
            </a:r>
            <a:r>
              <a:rPr lang="en-GB" sz="2800" dirty="0" smtClean="0"/>
              <a:t>x</a:t>
            </a:r>
            <a:r>
              <a:rPr lang="en-GB" dirty="0" smtClean="0"/>
              <a:t> and greenhouse gases will require a significant change in ship propulsion</a:t>
            </a:r>
          </a:p>
          <a:p>
            <a:r>
              <a:rPr lang="en-GB" dirty="0" smtClean="0"/>
              <a:t>Increased energy efficiency as well as a change of fuel and/or the use of exhaust gas abatement equipment will be necessary</a:t>
            </a:r>
            <a:endParaRPr lang="en-GB" dirty="0"/>
          </a:p>
        </p:txBody>
      </p:sp>
    </p:spTree>
    <p:extLst>
      <p:ext uri="{BB962C8B-B14F-4D97-AF65-F5344CB8AC3E}">
        <p14:creationId xmlns:p14="http://schemas.microsoft.com/office/powerpoint/2010/main" val="795259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Fuel</a:t>
            </a:r>
            <a:endParaRPr lang="en-GB" dirty="0"/>
          </a:p>
        </p:txBody>
      </p:sp>
      <p:sp>
        <p:nvSpPr>
          <p:cNvPr id="3" name="Content Placeholder 2"/>
          <p:cNvSpPr>
            <a:spLocks noGrp="1"/>
          </p:cNvSpPr>
          <p:nvPr>
            <p:ph idx="1"/>
          </p:nvPr>
        </p:nvSpPr>
        <p:spPr/>
        <p:txBody>
          <a:bodyPr/>
          <a:lstStyle/>
          <a:p>
            <a:r>
              <a:rPr lang="en-GB" dirty="0" smtClean="0"/>
              <a:t>Liquefied natural gas (LNG) because it consists mainly of methane and has lower sulphur and carbon content results in lower NOx emissions from engines</a:t>
            </a:r>
          </a:p>
          <a:p>
            <a:r>
              <a:rPr lang="en-GB" dirty="0" smtClean="0"/>
              <a:t>The significantly lower NOx emissions compared to HFO is mainly a result of reduced peak temperatures during combustion (Doug, 2010)</a:t>
            </a:r>
            <a:endParaRPr lang="en-GB" dirty="0"/>
          </a:p>
        </p:txBody>
      </p:sp>
    </p:spTree>
    <p:extLst>
      <p:ext uri="{BB962C8B-B14F-4D97-AF65-F5344CB8AC3E}">
        <p14:creationId xmlns:p14="http://schemas.microsoft.com/office/powerpoint/2010/main" val="3900317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404664"/>
            <a:ext cx="822960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48946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Fuel</a:t>
            </a:r>
            <a:endParaRPr lang="en-GB" dirty="0"/>
          </a:p>
        </p:txBody>
      </p:sp>
      <p:sp>
        <p:nvSpPr>
          <p:cNvPr id="3" name="Content Placeholder 2"/>
          <p:cNvSpPr>
            <a:spLocks noGrp="1"/>
          </p:cNvSpPr>
          <p:nvPr>
            <p:ph idx="1"/>
          </p:nvPr>
        </p:nvSpPr>
        <p:spPr/>
        <p:txBody>
          <a:bodyPr/>
          <a:lstStyle/>
          <a:p>
            <a:r>
              <a:rPr lang="en-GB" dirty="0" smtClean="0"/>
              <a:t>Methanol has very low sulphur content, and could meet the strictest NO</a:t>
            </a:r>
            <a:r>
              <a:rPr lang="en-GB" sz="2800" dirty="0" smtClean="0"/>
              <a:t>x </a:t>
            </a:r>
            <a:r>
              <a:rPr lang="en-GB" dirty="0" smtClean="0"/>
              <a:t>regulation</a:t>
            </a:r>
          </a:p>
          <a:p>
            <a:r>
              <a:rPr lang="en-GB" dirty="0" smtClean="0"/>
              <a:t>In contrast to LNG, it is a liquid at RTP and therefore much easier to handle</a:t>
            </a:r>
          </a:p>
          <a:p>
            <a:r>
              <a:rPr lang="en-GB" dirty="0" smtClean="0"/>
              <a:t>Methanol is produced from synthesis gas, which can be produced from natural gas or biomass, in a methanol synthesis reactor</a:t>
            </a:r>
            <a:endParaRPr lang="en-GB" dirty="0"/>
          </a:p>
        </p:txBody>
      </p:sp>
    </p:spTree>
    <p:extLst>
      <p:ext uri="{BB962C8B-B14F-4D97-AF65-F5344CB8AC3E}">
        <p14:creationId xmlns:p14="http://schemas.microsoft.com/office/powerpoint/2010/main" val="2707301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Issues</a:t>
            </a:r>
            <a:endParaRPr lang="en-GB" dirty="0"/>
          </a:p>
        </p:txBody>
      </p:sp>
      <p:sp>
        <p:nvSpPr>
          <p:cNvPr id="3" name="Content Placeholder 2"/>
          <p:cNvSpPr>
            <a:spLocks noGrp="1"/>
          </p:cNvSpPr>
          <p:nvPr>
            <p:ph idx="1"/>
          </p:nvPr>
        </p:nvSpPr>
        <p:spPr/>
        <p:txBody>
          <a:bodyPr/>
          <a:lstStyle/>
          <a:p>
            <a:r>
              <a:rPr lang="en-GB" dirty="0" smtClean="0"/>
              <a:t>In order for a fuel to be environmentally sustainable, it must not only be associated with low emissions during the combustion of the fuel, but also in the whole fuel life cycle starting from raw material extraction, followed by fuel production, distribution and finally combustion in marine engines for ship propulsion</a:t>
            </a:r>
            <a:endParaRPr lang="en-GB" dirty="0"/>
          </a:p>
        </p:txBody>
      </p:sp>
    </p:spTree>
    <p:extLst>
      <p:ext uri="{BB962C8B-B14F-4D97-AF65-F5344CB8AC3E}">
        <p14:creationId xmlns:p14="http://schemas.microsoft.com/office/powerpoint/2010/main" val="2949951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Engine Concepts</a:t>
            </a:r>
            <a:endParaRPr lang="en-GB" dirty="0"/>
          </a:p>
        </p:txBody>
      </p:sp>
      <p:sp>
        <p:nvSpPr>
          <p:cNvPr id="3" name="Content Placeholder 2"/>
          <p:cNvSpPr>
            <a:spLocks noGrp="1"/>
          </p:cNvSpPr>
          <p:nvPr>
            <p:ph idx="1"/>
          </p:nvPr>
        </p:nvSpPr>
        <p:spPr/>
        <p:txBody>
          <a:bodyPr/>
          <a:lstStyle/>
          <a:p>
            <a:pPr marL="0" indent="0">
              <a:buNone/>
            </a:pPr>
            <a:r>
              <a:rPr lang="en-GB" dirty="0" smtClean="0"/>
              <a:t>Two Options</a:t>
            </a:r>
          </a:p>
          <a:p>
            <a:pPr marL="0" indent="0">
              <a:buNone/>
            </a:pPr>
            <a:endParaRPr lang="en-GB" dirty="0"/>
          </a:p>
          <a:p>
            <a:pPr marL="514350" indent="-514350">
              <a:buAutoNum type="arabicPeriod"/>
            </a:pPr>
            <a:r>
              <a:rPr lang="en-GB" dirty="0" smtClean="0"/>
              <a:t>Premixed Dual Fuel Concept</a:t>
            </a:r>
          </a:p>
          <a:p>
            <a:pPr marL="514350" indent="-514350">
              <a:buAutoNum type="arabicPeriod"/>
            </a:pPr>
            <a:r>
              <a:rPr lang="en-GB" dirty="0" smtClean="0"/>
              <a:t>Methanol- diesel Concept</a:t>
            </a:r>
            <a:endParaRPr lang="en-GB" dirty="0"/>
          </a:p>
        </p:txBody>
      </p:sp>
    </p:spTree>
    <p:extLst>
      <p:ext uri="{BB962C8B-B14F-4D97-AF65-F5344CB8AC3E}">
        <p14:creationId xmlns:p14="http://schemas.microsoft.com/office/powerpoint/2010/main" val="5150473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Premixed Dual Fuel Concept</a:t>
            </a:r>
            <a:endParaRPr lang="en-GB" dirty="0"/>
          </a:p>
        </p:txBody>
      </p:sp>
      <p:sp>
        <p:nvSpPr>
          <p:cNvPr id="3" name="Content Placeholder 2"/>
          <p:cNvSpPr>
            <a:spLocks noGrp="1"/>
          </p:cNvSpPr>
          <p:nvPr>
            <p:ph idx="1"/>
          </p:nvPr>
        </p:nvSpPr>
        <p:spPr/>
        <p:txBody>
          <a:bodyPr>
            <a:normAutofit lnSpcReduction="10000"/>
          </a:bodyPr>
          <a:lstStyle/>
          <a:p>
            <a:r>
              <a:rPr lang="en-GB" dirty="0" smtClean="0"/>
              <a:t>In this concept the gas valve is replaced or the engine is complemented with a methanol injector</a:t>
            </a:r>
          </a:p>
          <a:p>
            <a:r>
              <a:rPr lang="en-GB" dirty="0" smtClean="0"/>
              <a:t>Premixed methanol and air is ignited with a small pilot fuel diesel spray</a:t>
            </a:r>
          </a:p>
          <a:p>
            <a:r>
              <a:rPr lang="en-GB" dirty="0" smtClean="0"/>
              <a:t>Some modifications of ignition energy/preheating of the combustion air may be necessary and the output will be limited by knocking</a:t>
            </a:r>
            <a:endParaRPr lang="en-GB" dirty="0"/>
          </a:p>
        </p:txBody>
      </p:sp>
    </p:spTree>
    <p:extLst>
      <p:ext uri="{BB962C8B-B14F-4D97-AF65-F5344CB8AC3E}">
        <p14:creationId xmlns:p14="http://schemas.microsoft.com/office/powerpoint/2010/main" val="1800846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Premixed Dual Fuel Concept</a:t>
            </a:r>
            <a:endParaRPr lang="en-GB" dirty="0"/>
          </a:p>
        </p:txBody>
      </p:sp>
      <p:sp>
        <p:nvSpPr>
          <p:cNvPr id="3" name="Content Placeholder 2"/>
          <p:cNvSpPr>
            <a:spLocks noGrp="1"/>
          </p:cNvSpPr>
          <p:nvPr>
            <p:ph idx="1"/>
          </p:nvPr>
        </p:nvSpPr>
        <p:spPr/>
        <p:txBody>
          <a:bodyPr/>
          <a:lstStyle/>
          <a:p>
            <a:r>
              <a:rPr lang="en-GB" dirty="0" smtClean="0"/>
              <a:t>The NOx  emissions are expected to be in the range of DF engine running on LNG</a:t>
            </a:r>
          </a:p>
          <a:p>
            <a:r>
              <a:rPr lang="en-GB" dirty="0" smtClean="0"/>
              <a:t>Concerns are possible high concentrations of formaldehyde in the exhaust gas and corrosion in the fuel inlet and on cylinder lines surface</a:t>
            </a:r>
            <a:endParaRPr lang="en-GB" dirty="0"/>
          </a:p>
        </p:txBody>
      </p:sp>
    </p:spTree>
    <p:extLst>
      <p:ext uri="{BB962C8B-B14F-4D97-AF65-F5344CB8AC3E}">
        <p14:creationId xmlns:p14="http://schemas.microsoft.com/office/powerpoint/2010/main" val="38471543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Methanol-Diesel Concept</a:t>
            </a:r>
            <a:endParaRPr lang="en-GB" dirty="0"/>
          </a:p>
        </p:txBody>
      </p:sp>
      <p:sp>
        <p:nvSpPr>
          <p:cNvPr id="3" name="Content Placeholder 2"/>
          <p:cNvSpPr>
            <a:spLocks noGrp="1"/>
          </p:cNvSpPr>
          <p:nvPr>
            <p:ph idx="1"/>
          </p:nvPr>
        </p:nvSpPr>
        <p:spPr/>
        <p:txBody>
          <a:bodyPr/>
          <a:lstStyle/>
          <a:p>
            <a:r>
              <a:rPr lang="en-GB" dirty="0" smtClean="0"/>
              <a:t>Methanol is injected at high pressure and ignited with a small amount of pilot diesel spray</a:t>
            </a:r>
          </a:p>
          <a:p>
            <a:r>
              <a:rPr lang="en-GB" dirty="0" smtClean="0"/>
              <a:t>This is similar to the gas-diesel concept, but will require modification of the fuel injection system</a:t>
            </a:r>
            <a:endParaRPr lang="en-GB" dirty="0"/>
          </a:p>
        </p:txBody>
      </p:sp>
    </p:spTree>
    <p:extLst>
      <p:ext uri="{BB962C8B-B14F-4D97-AF65-F5344CB8AC3E}">
        <p14:creationId xmlns:p14="http://schemas.microsoft.com/office/powerpoint/2010/main" val="9087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Methanol-Diesel Concept</a:t>
            </a:r>
            <a:endParaRPr lang="en-GB" dirty="0"/>
          </a:p>
        </p:txBody>
      </p:sp>
      <p:sp>
        <p:nvSpPr>
          <p:cNvPr id="3" name="Content Placeholder 2"/>
          <p:cNvSpPr>
            <a:spLocks noGrp="1"/>
          </p:cNvSpPr>
          <p:nvPr>
            <p:ph idx="1"/>
          </p:nvPr>
        </p:nvSpPr>
        <p:spPr/>
        <p:txBody>
          <a:bodyPr/>
          <a:lstStyle/>
          <a:p>
            <a:r>
              <a:rPr lang="en-GB" dirty="0" smtClean="0"/>
              <a:t>The emissions of hydrocarbons, formaldehyde and carbon monoxide are expected to be lower than with the DF concept</a:t>
            </a:r>
          </a:p>
          <a:p>
            <a:r>
              <a:rPr lang="en-GB" dirty="0" smtClean="0"/>
              <a:t>It is easier and less expensive to retrofit engines to the methanol-diesel concept compared to the DF concept</a:t>
            </a:r>
          </a:p>
          <a:p>
            <a:r>
              <a:rPr lang="en-GB" dirty="0" smtClean="0"/>
              <a:t>Seen as a possible immediate solution</a:t>
            </a:r>
            <a:endParaRPr lang="en-GB" dirty="0"/>
          </a:p>
        </p:txBody>
      </p:sp>
    </p:spTree>
    <p:extLst>
      <p:ext uri="{BB962C8B-B14F-4D97-AF65-F5344CB8AC3E}">
        <p14:creationId xmlns:p14="http://schemas.microsoft.com/office/powerpoint/2010/main" val="413476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Aspects</a:t>
            </a:r>
            <a:endParaRPr lang="en-GB" dirty="0"/>
          </a:p>
        </p:txBody>
      </p:sp>
      <p:sp>
        <p:nvSpPr>
          <p:cNvPr id="3" name="Content Placeholder 2"/>
          <p:cNvSpPr>
            <a:spLocks noGrp="1"/>
          </p:cNvSpPr>
          <p:nvPr>
            <p:ph idx="1"/>
          </p:nvPr>
        </p:nvSpPr>
        <p:spPr/>
        <p:txBody>
          <a:bodyPr/>
          <a:lstStyle/>
          <a:p>
            <a:pPr marL="0" indent="0">
              <a:buNone/>
            </a:pPr>
            <a:r>
              <a:rPr lang="en-GB" dirty="0" smtClean="0"/>
              <a:t>Need to consider</a:t>
            </a:r>
          </a:p>
          <a:p>
            <a:pPr marL="0" indent="0">
              <a:buNone/>
            </a:pPr>
            <a:endParaRPr lang="en-GB" dirty="0"/>
          </a:p>
          <a:p>
            <a:pPr marL="514350" indent="-514350">
              <a:buAutoNum type="arabicPeriod"/>
            </a:pPr>
            <a:r>
              <a:rPr lang="en-GB" dirty="0" smtClean="0"/>
              <a:t>Fuel costs</a:t>
            </a:r>
          </a:p>
          <a:p>
            <a:pPr marL="514350" indent="-514350">
              <a:buAutoNum type="arabicPeriod"/>
            </a:pPr>
            <a:r>
              <a:rPr lang="en-GB" dirty="0" smtClean="0"/>
              <a:t>Operational costs</a:t>
            </a:r>
          </a:p>
          <a:p>
            <a:pPr marL="514350" indent="-514350">
              <a:buAutoNum type="arabicPeriod"/>
            </a:pPr>
            <a:r>
              <a:rPr lang="en-GB" dirty="0" smtClean="0"/>
              <a:t>Investment costs</a:t>
            </a:r>
          </a:p>
          <a:p>
            <a:pPr marL="514350" indent="-514350">
              <a:buAutoNum type="arabicPeriod"/>
            </a:pPr>
            <a:r>
              <a:rPr lang="en-GB" dirty="0" smtClean="0"/>
              <a:t>Conversion of existing engines</a:t>
            </a:r>
            <a:endParaRPr lang="en-GB" dirty="0"/>
          </a:p>
        </p:txBody>
      </p:sp>
    </p:spTree>
    <p:extLst>
      <p:ext uri="{BB962C8B-B14F-4D97-AF65-F5344CB8AC3E}">
        <p14:creationId xmlns:p14="http://schemas.microsoft.com/office/powerpoint/2010/main" val="26125927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EURO VI  Requirements</a:t>
            </a:r>
            <a:endParaRPr lang="en-GB" dirty="0"/>
          </a:p>
        </p:txBody>
      </p:sp>
      <p:sp>
        <p:nvSpPr>
          <p:cNvPr id="5" name="Subtitle 4"/>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1661665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Euro VI</a:t>
            </a:r>
            <a:endParaRPr lang="en-GB" dirty="0"/>
          </a:p>
        </p:txBody>
      </p:sp>
      <p:sp>
        <p:nvSpPr>
          <p:cNvPr id="3" name="Content Placeholder 2"/>
          <p:cNvSpPr>
            <a:spLocks noGrp="1"/>
          </p:cNvSpPr>
          <p:nvPr>
            <p:ph idx="1"/>
          </p:nvPr>
        </p:nvSpPr>
        <p:spPr/>
        <p:txBody>
          <a:bodyPr/>
          <a:lstStyle/>
          <a:p>
            <a:r>
              <a:rPr lang="en-GB" dirty="0" smtClean="0"/>
              <a:t>Is the latest diesel engine emissions legislation being driven by the European Commission</a:t>
            </a:r>
          </a:p>
          <a:p>
            <a:r>
              <a:rPr lang="en-GB" dirty="0" smtClean="0"/>
              <a:t>The Euro VI regulations see significant reductions in permitted tail pipe emissions as well as other operational changes</a:t>
            </a:r>
            <a:endParaRPr lang="en-GB" dirty="0"/>
          </a:p>
        </p:txBody>
      </p:sp>
    </p:spTree>
    <p:extLst>
      <p:ext uri="{BB962C8B-B14F-4D97-AF65-F5344CB8AC3E}">
        <p14:creationId xmlns:p14="http://schemas.microsoft.com/office/powerpoint/2010/main" val="31318750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Changes</a:t>
            </a:r>
            <a:endParaRPr lang="en-GB" dirty="0"/>
          </a:p>
        </p:txBody>
      </p:sp>
      <p:sp>
        <p:nvSpPr>
          <p:cNvPr id="3" name="Content Placeholder 2"/>
          <p:cNvSpPr>
            <a:spLocks noGrp="1"/>
          </p:cNvSpPr>
          <p:nvPr>
            <p:ph idx="1"/>
          </p:nvPr>
        </p:nvSpPr>
        <p:spPr/>
        <p:txBody>
          <a:bodyPr>
            <a:normAutofit lnSpcReduction="10000"/>
          </a:bodyPr>
          <a:lstStyle/>
          <a:p>
            <a:r>
              <a:rPr lang="en-GB" dirty="0" smtClean="0"/>
              <a:t>All NOx emissions reduced to 0.46 (g/kWh)- that’s down by 75% compared to Euro V limits</a:t>
            </a:r>
          </a:p>
          <a:p>
            <a:r>
              <a:rPr lang="en-GB" dirty="0" smtClean="0"/>
              <a:t>Particulate matter (PM) reduced to 0.01 g/kWh- or a further 66% drop compared to Euro 5</a:t>
            </a:r>
          </a:p>
          <a:p>
            <a:r>
              <a:rPr lang="en-GB" dirty="0" smtClean="0"/>
              <a:t>The introduction of lower ammonia emission limit- ammonia being a by-product of the selective catalytic reduction (SCR) exhaust after the treatment process</a:t>
            </a:r>
            <a:endParaRPr lang="en-GB" dirty="0"/>
          </a:p>
        </p:txBody>
      </p:sp>
    </p:spTree>
    <p:extLst>
      <p:ext uri="{BB962C8B-B14F-4D97-AF65-F5344CB8AC3E}">
        <p14:creationId xmlns:p14="http://schemas.microsoft.com/office/powerpoint/2010/main" val="11651584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Changes</a:t>
            </a:r>
            <a:endParaRPr lang="en-GB" dirty="0"/>
          </a:p>
        </p:txBody>
      </p:sp>
      <p:sp>
        <p:nvSpPr>
          <p:cNvPr id="3" name="Content Placeholder 2"/>
          <p:cNvSpPr>
            <a:spLocks noGrp="1"/>
          </p:cNvSpPr>
          <p:nvPr>
            <p:ph idx="1"/>
          </p:nvPr>
        </p:nvSpPr>
        <p:spPr/>
        <p:txBody>
          <a:bodyPr/>
          <a:lstStyle/>
          <a:p>
            <a:r>
              <a:rPr lang="en-GB" dirty="0" smtClean="0"/>
              <a:t>The inclusion of a crank-case emission limit if a closed system is not used</a:t>
            </a:r>
          </a:p>
          <a:p>
            <a:r>
              <a:rPr lang="en-GB" dirty="0" smtClean="0"/>
              <a:t>An enhanced emissions durability requirement for all Euro VI engines of up to 700,000 km or seven years for the largest vehicles</a:t>
            </a:r>
          </a:p>
          <a:p>
            <a:r>
              <a:rPr lang="en-GB" dirty="0" smtClean="0"/>
              <a:t>Further improvements to the engine’s on-board diagnostic system performance</a:t>
            </a:r>
            <a:endParaRPr lang="en-GB" dirty="0"/>
          </a:p>
        </p:txBody>
      </p:sp>
    </p:spTree>
    <p:extLst>
      <p:ext uri="{BB962C8B-B14F-4D97-AF65-F5344CB8AC3E}">
        <p14:creationId xmlns:p14="http://schemas.microsoft.com/office/powerpoint/2010/main" val="27299019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Changes</a:t>
            </a:r>
            <a:endParaRPr lang="en-GB" dirty="0"/>
          </a:p>
        </p:txBody>
      </p:sp>
      <p:sp>
        <p:nvSpPr>
          <p:cNvPr id="3" name="Content Placeholder 2"/>
          <p:cNvSpPr>
            <a:spLocks noGrp="1"/>
          </p:cNvSpPr>
          <p:nvPr>
            <p:ph idx="1"/>
          </p:nvPr>
        </p:nvSpPr>
        <p:spPr/>
        <p:txBody>
          <a:bodyPr/>
          <a:lstStyle/>
          <a:p>
            <a:r>
              <a:rPr lang="en-GB" dirty="0" smtClean="0"/>
              <a:t>The adoption of new, worldwide ‘transient’ and ‘steady-state’ test cycles including cold start and normal running temperature components which are designed to more closely reflect what a vehicle does in real life</a:t>
            </a:r>
            <a:endParaRPr lang="en-GB" dirty="0"/>
          </a:p>
        </p:txBody>
      </p:sp>
    </p:spTree>
    <p:extLst>
      <p:ext uri="{BB962C8B-B14F-4D97-AF65-F5344CB8AC3E}">
        <p14:creationId xmlns:p14="http://schemas.microsoft.com/office/powerpoint/2010/main" val="11573273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of the Problem</a:t>
            </a:r>
            <a:endParaRPr lang="en-GB" dirty="0"/>
          </a:p>
        </p:txBody>
      </p:sp>
      <p:sp>
        <p:nvSpPr>
          <p:cNvPr id="3" name="Content Placeholder 2"/>
          <p:cNvSpPr>
            <a:spLocks noGrp="1"/>
          </p:cNvSpPr>
          <p:nvPr>
            <p:ph idx="1"/>
          </p:nvPr>
        </p:nvSpPr>
        <p:spPr/>
        <p:txBody>
          <a:bodyPr/>
          <a:lstStyle/>
          <a:p>
            <a:r>
              <a:rPr lang="en-GB" dirty="0" smtClean="0"/>
              <a:t>The Thematic Strategy from the EU on Air Pollution has identified that the pollutants from road transport of most concern for human health are airborne particulates and ozone</a:t>
            </a:r>
          </a:p>
          <a:p>
            <a:r>
              <a:rPr lang="en-GB" dirty="0" smtClean="0"/>
              <a:t>Ozone is formed by reaction between HC and NOx both of which are emitted by combustion of fossil fuels</a:t>
            </a:r>
            <a:endParaRPr lang="en-GB" dirty="0"/>
          </a:p>
        </p:txBody>
      </p:sp>
    </p:spTree>
    <p:extLst>
      <p:ext uri="{BB962C8B-B14F-4D97-AF65-F5344CB8AC3E}">
        <p14:creationId xmlns:p14="http://schemas.microsoft.com/office/powerpoint/2010/main" val="4009269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of the Problem</a:t>
            </a:r>
            <a:endParaRPr lang="en-GB" dirty="0"/>
          </a:p>
        </p:txBody>
      </p:sp>
      <p:sp>
        <p:nvSpPr>
          <p:cNvPr id="3" name="Content Placeholder 2"/>
          <p:cNvSpPr>
            <a:spLocks noGrp="1"/>
          </p:cNvSpPr>
          <p:nvPr>
            <p:ph idx="1"/>
          </p:nvPr>
        </p:nvSpPr>
        <p:spPr/>
        <p:txBody>
          <a:bodyPr/>
          <a:lstStyle/>
          <a:p>
            <a:r>
              <a:rPr lang="en-GB" dirty="0" smtClean="0"/>
              <a:t>The road transport sector is a significant source of pollution; it was responsible for 41% of total NOx emissions and 22% of total non-methane volatile organic compounds emissions in 2004 (Eurostat, 2005)</a:t>
            </a:r>
          </a:p>
          <a:p>
            <a:r>
              <a:rPr lang="en-GB" dirty="0" smtClean="0"/>
              <a:t>The transport sector (all modes) accounted for 29% of total PM</a:t>
            </a:r>
            <a:r>
              <a:rPr lang="en-GB" sz="1800" dirty="0" smtClean="0"/>
              <a:t>2.5</a:t>
            </a:r>
            <a:r>
              <a:rPr lang="en-GB" dirty="0" smtClean="0"/>
              <a:t> emissions in the year 2000 (SEC, 2005)</a:t>
            </a:r>
            <a:endParaRPr lang="en-GB" dirty="0"/>
          </a:p>
        </p:txBody>
      </p:sp>
    </p:spTree>
    <p:extLst>
      <p:ext uri="{BB962C8B-B14F-4D97-AF65-F5344CB8AC3E}">
        <p14:creationId xmlns:p14="http://schemas.microsoft.com/office/powerpoint/2010/main" val="15523064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Selective Catalytic Reduction</a:t>
            </a:r>
            <a:endParaRPr lang="en-GB" dirty="0"/>
          </a:p>
        </p:txBody>
      </p:sp>
      <p:sp>
        <p:nvSpPr>
          <p:cNvPr id="3" name="Content Placeholder 2"/>
          <p:cNvSpPr>
            <a:spLocks noGrp="1"/>
          </p:cNvSpPr>
          <p:nvPr>
            <p:ph idx="1"/>
          </p:nvPr>
        </p:nvSpPr>
        <p:spPr/>
        <p:txBody>
          <a:bodyPr/>
          <a:lstStyle/>
          <a:p>
            <a:r>
              <a:rPr lang="en-GB" dirty="0" smtClean="0"/>
              <a:t>Is the process by which oxides of nitrogen (NOx ) contained in diesel exhaust gases are reduced to nitrogen (N</a:t>
            </a:r>
            <a:r>
              <a:rPr lang="en-GB" sz="1800" dirty="0" smtClean="0"/>
              <a:t>2</a:t>
            </a:r>
            <a:r>
              <a:rPr lang="en-GB" dirty="0" smtClean="0"/>
              <a:t>)and water (H</a:t>
            </a:r>
            <a:r>
              <a:rPr lang="en-GB" sz="1800" dirty="0" smtClean="0"/>
              <a:t>2</a:t>
            </a:r>
            <a:r>
              <a:rPr lang="en-GB" dirty="0" smtClean="0"/>
              <a:t>O)</a:t>
            </a:r>
          </a:p>
          <a:p>
            <a:r>
              <a:rPr lang="en-GB" dirty="0" smtClean="0"/>
              <a:t>Selective catalytic reduction</a:t>
            </a:r>
          </a:p>
          <a:p>
            <a:pPr marL="0" indent="0">
              <a:buNone/>
            </a:pPr>
            <a:r>
              <a:rPr lang="en-GB" dirty="0" smtClean="0"/>
              <a:t>    </a:t>
            </a:r>
            <a:r>
              <a:rPr lang="en-GB" u="sng" dirty="0" smtClean="0"/>
              <a:t>S</a:t>
            </a:r>
            <a:r>
              <a:rPr lang="en-GB" dirty="0" smtClean="0"/>
              <a:t>elective: targets NOx</a:t>
            </a:r>
            <a:endParaRPr lang="en-GB" u="sng" dirty="0" smtClean="0"/>
          </a:p>
          <a:p>
            <a:pPr marL="0" indent="0">
              <a:buNone/>
            </a:pPr>
            <a:r>
              <a:rPr lang="en-GB" dirty="0"/>
              <a:t> </a:t>
            </a:r>
            <a:r>
              <a:rPr lang="en-GB" dirty="0" smtClean="0"/>
              <a:t>   </a:t>
            </a:r>
            <a:r>
              <a:rPr lang="en-GB" u="sng" dirty="0" smtClean="0"/>
              <a:t>C</a:t>
            </a:r>
            <a:r>
              <a:rPr lang="en-GB" dirty="0" smtClean="0"/>
              <a:t>atalytic; requires a catalyst</a:t>
            </a:r>
          </a:p>
          <a:p>
            <a:pPr marL="0" indent="0">
              <a:buNone/>
            </a:pPr>
            <a:r>
              <a:rPr lang="en-GB" dirty="0"/>
              <a:t> </a:t>
            </a:r>
            <a:r>
              <a:rPr lang="en-GB" dirty="0" smtClean="0"/>
              <a:t>   </a:t>
            </a:r>
            <a:r>
              <a:rPr lang="en-GB" u="sng" dirty="0" smtClean="0"/>
              <a:t>R</a:t>
            </a:r>
            <a:r>
              <a:rPr lang="en-GB" dirty="0" smtClean="0"/>
              <a:t>eduction; NOx is reduced to nitrogen</a:t>
            </a:r>
            <a:endParaRPr lang="en-GB" dirty="0"/>
          </a:p>
        </p:txBody>
      </p:sp>
    </p:spTree>
    <p:extLst>
      <p:ext uri="{BB962C8B-B14F-4D97-AF65-F5344CB8AC3E}">
        <p14:creationId xmlns:p14="http://schemas.microsoft.com/office/powerpoint/2010/main" val="35193101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Selective Catalytic Reduction</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endParaRPr lang="en-GB" dirty="0" smtClean="0"/>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412776"/>
            <a:ext cx="7992888" cy="50405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80664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Selective Catalytic Reduction</a:t>
            </a:r>
            <a:endParaRPr lang="en-GB" dirty="0"/>
          </a:p>
        </p:txBody>
      </p:sp>
      <p:sp>
        <p:nvSpPr>
          <p:cNvPr id="3" name="Content Placeholder 2"/>
          <p:cNvSpPr>
            <a:spLocks noGrp="1"/>
          </p:cNvSpPr>
          <p:nvPr>
            <p:ph idx="1"/>
          </p:nvPr>
        </p:nvSpPr>
        <p:spPr/>
        <p:txBody>
          <a:bodyPr/>
          <a:lstStyle/>
          <a:p>
            <a:pPr marL="0" indent="0">
              <a:buNone/>
            </a:pPr>
            <a:r>
              <a:rPr lang="en-GB" b="1" u="sng" dirty="0" smtClean="0"/>
              <a:t>System Components</a:t>
            </a:r>
          </a:p>
          <a:p>
            <a:r>
              <a:rPr lang="en-GB" dirty="0" smtClean="0"/>
              <a:t>Diesel exhaust fluid (DEF)</a:t>
            </a:r>
          </a:p>
          <a:p>
            <a:r>
              <a:rPr lang="en-GB" dirty="0" smtClean="0"/>
              <a:t>Pump electronics tank unit</a:t>
            </a:r>
          </a:p>
          <a:p>
            <a:r>
              <a:rPr lang="en-GB" dirty="0" smtClean="0"/>
              <a:t>DEF injector</a:t>
            </a:r>
          </a:p>
          <a:p>
            <a:r>
              <a:rPr lang="en-GB" dirty="0" smtClean="0"/>
              <a:t>Mixing tube</a:t>
            </a:r>
          </a:p>
          <a:p>
            <a:r>
              <a:rPr lang="en-GB" dirty="0" smtClean="0"/>
              <a:t>SCR catalyst</a:t>
            </a:r>
          </a:p>
          <a:p>
            <a:r>
              <a:rPr lang="en-GB" dirty="0" smtClean="0"/>
              <a:t>Ammonia oxidation catalyst</a:t>
            </a:r>
            <a:endParaRPr lang="en-GB" dirty="0"/>
          </a:p>
        </p:txBody>
      </p:sp>
    </p:spTree>
    <p:extLst>
      <p:ext uri="{BB962C8B-B14F-4D97-AF65-F5344CB8AC3E}">
        <p14:creationId xmlns:p14="http://schemas.microsoft.com/office/powerpoint/2010/main" val="8503949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Principle of SCR</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AutoNum type="arabicPeriod"/>
            </a:pPr>
            <a:r>
              <a:rPr lang="en-GB" dirty="0" smtClean="0"/>
              <a:t>In a selective catalytic reduction system a catalytic converter converts the nitrogen oxides contained in the exhaust gases into water vapour and nitrogen</a:t>
            </a:r>
          </a:p>
          <a:p>
            <a:pPr marL="514350" indent="-514350">
              <a:buAutoNum type="arabicPeriod"/>
            </a:pPr>
            <a:r>
              <a:rPr lang="en-GB" dirty="0" smtClean="0"/>
              <a:t>A reducing agent is continually injected into the exhaust gas flow using a dosing system</a:t>
            </a:r>
          </a:p>
          <a:p>
            <a:pPr marL="514350" indent="-514350">
              <a:buAutoNum type="arabicPeriod"/>
            </a:pPr>
            <a:r>
              <a:rPr lang="en-GB" dirty="0" smtClean="0"/>
              <a:t>In the exhaust gas flow, the fluid reacts within a fraction of a second to produce ammonia (NH</a:t>
            </a:r>
            <a:r>
              <a:rPr lang="en-GB" sz="1800" dirty="0" smtClean="0"/>
              <a:t>3</a:t>
            </a:r>
            <a:r>
              <a:rPr lang="en-GB" dirty="0" smtClean="0"/>
              <a:t>)</a:t>
            </a:r>
          </a:p>
          <a:p>
            <a:pPr marL="514350" indent="-514350">
              <a:buAutoNum type="arabicPeriod"/>
            </a:pPr>
            <a:r>
              <a:rPr lang="en-GB" dirty="0" smtClean="0"/>
              <a:t>This chemical compound then converts the nitrogen oxides in SCR catalytic converter</a:t>
            </a:r>
            <a:endParaRPr lang="en-GB" dirty="0"/>
          </a:p>
        </p:txBody>
      </p:sp>
    </p:spTree>
    <p:extLst>
      <p:ext uri="{BB962C8B-B14F-4D97-AF65-F5344CB8AC3E}">
        <p14:creationId xmlns:p14="http://schemas.microsoft.com/office/powerpoint/2010/main" val="3887474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Principle of SCR</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88946" y="1600200"/>
            <a:ext cx="7166108"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10106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 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non-toxic and odourless reducing agent widely used is Ad Blue which is 32.5% extra pure grade urea in di-</a:t>
            </a:r>
            <a:r>
              <a:rPr lang="en-GB" dirty="0" err="1" smtClean="0"/>
              <a:t>onised</a:t>
            </a:r>
            <a:r>
              <a:rPr lang="en-GB" dirty="0" smtClean="0"/>
              <a:t> water</a:t>
            </a:r>
          </a:p>
          <a:p>
            <a:r>
              <a:rPr lang="en-GB" dirty="0" smtClean="0"/>
              <a:t>The amount of reducing agent added is typically about 5 – 7% of the fuel consumption</a:t>
            </a:r>
          </a:p>
          <a:p>
            <a:r>
              <a:rPr lang="en-GB" dirty="0" smtClean="0"/>
              <a:t>To ensure high NOx  conversion rates of more than 90% the electronic control system calculates precise quantity of reducing agent needed based on key engine parameters; such as, operating temperatures and engine speed</a:t>
            </a:r>
            <a:endParaRPr lang="en-GB" dirty="0"/>
          </a:p>
        </p:txBody>
      </p:sp>
    </p:spTree>
    <p:extLst>
      <p:ext uri="{BB962C8B-B14F-4D97-AF65-F5344CB8AC3E}">
        <p14:creationId xmlns:p14="http://schemas.microsoft.com/office/powerpoint/2010/main" val="15004102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Exhaust Gas Recirculation</a:t>
            </a:r>
            <a:endParaRPr lang="en-GB" dirty="0"/>
          </a:p>
        </p:txBody>
      </p:sp>
      <p:sp>
        <p:nvSpPr>
          <p:cNvPr id="3" name="Content Placeholder 2"/>
          <p:cNvSpPr>
            <a:spLocks noGrp="1"/>
          </p:cNvSpPr>
          <p:nvPr>
            <p:ph idx="1"/>
          </p:nvPr>
        </p:nvSpPr>
        <p:spPr/>
        <p:txBody>
          <a:bodyPr/>
          <a:lstStyle/>
          <a:p>
            <a:r>
              <a:rPr lang="en-GB" dirty="0" smtClean="0"/>
              <a:t>Redirects some of the exhaust gas back into the intake system</a:t>
            </a:r>
          </a:p>
          <a:p>
            <a:r>
              <a:rPr lang="en-GB" dirty="0" smtClean="0"/>
              <a:t>Exhaust gas is “dead” gas which means it does not react with either the fuel or air in the engine cylinder</a:t>
            </a:r>
          </a:p>
          <a:p>
            <a:r>
              <a:rPr lang="en-GB" dirty="0" smtClean="0"/>
              <a:t>Dead gas is routed back into engine cylinders to occupy some space</a:t>
            </a:r>
            <a:endParaRPr lang="en-GB" dirty="0"/>
          </a:p>
        </p:txBody>
      </p:sp>
    </p:spTree>
    <p:extLst>
      <p:ext uri="{BB962C8B-B14F-4D97-AF65-F5344CB8AC3E}">
        <p14:creationId xmlns:p14="http://schemas.microsoft.com/office/powerpoint/2010/main" val="3907608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Exhaust Gas Recirculation</a:t>
            </a:r>
          </a:p>
        </p:txBody>
      </p:sp>
      <p:sp>
        <p:nvSpPr>
          <p:cNvPr id="3" name="Content Placeholder 2"/>
          <p:cNvSpPr>
            <a:spLocks noGrp="1"/>
          </p:cNvSpPr>
          <p:nvPr>
            <p:ph idx="1"/>
          </p:nvPr>
        </p:nvSpPr>
        <p:spPr/>
        <p:txBody>
          <a:bodyPr/>
          <a:lstStyle/>
          <a:p>
            <a:r>
              <a:rPr lang="en-GB" dirty="0" smtClean="0"/>
              <a:t>In doing so, it reduces the lean burn factor and this makes NOx emissions less likely</a:t>
            </a:r>
          </a:p>
          <a:p>
            <a:r>
              <a:rPr lang="en-GB" dirty="0" smtClean="0"/>
              <a:t>In other words, EGR dilutes the intake charge </a:t>
            </a:r>
            <a:r>
              <a:rPr lang="en-GB" smtClean="0"/>
              <a:t>of oxygen</a:t>
            </a:r>
            <a:endParaRPr lang="en-GB" dirty="0"/>
          </a:p>
        </p:txBody>
      </p:sp>
    </p:spTree>
    <p:extLst>
      <p:ext uri="{BB962C8B-B14F-4D97-AF65-F5344CB8AC3E}">
        <p14:creationId xmlns:p14="http://schemas.microsoft.com/office/powerpoint/2010/main" val="931205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with Exhaust </a:t>
            </a:r>
            <a:r>
              <a:rPr lang="en-GB" dirty="0"/>
              <a:t>Gas Recirculation</a:t>
            </a:r>
          </a:p>
        </p:txBody>
      </p:sp>
      <p:sp>
        <p:nvSpPr>
          <p:cNvPr id="3" name="Content Placeholder 2"/>
          <p:cNvSpPr>
            <a:spLocks noGrp="1"/>
          </p:cNvSpPr>
          <p:nvPr>
            <p:ph idx="1"/>
          </p:nvPr>
        </p:nvSpPr>
        <p:spPr/>
        <p:txBody>
          <a:bodyPr/>
          <a:lstStyle/>
          <a:p>
            <a:r>
              <a:rPr lang="en-GB" dirty="0" smtClean="0"/>
              <a:t>Putting end gas back into the engine cylinder in place of fresh filtered air adds wear inducing contaminants and increasing engine oil acidity</a:t>
            </a:r>
          </a:p>
          <a:p>
            <a:r>
              <a:rPr lang="en-GB" dirty="0" smtClean="0"/>
              <a:t>EGR reduces engine power, however, the effect of this has been reduced by better control of combustion in modern engines</a:t>
            </a:r>
          </a:p>
          <a:p>
            <a:r>
              <a:rPr lang="en-GB" dirty="0" smtClean="0"/>
              <a:t>EGR reduces fuel economy</a:t>
            </a:r>
            <a:endParaRPr lang="en-GB" dirty="0"/>
          </a:p>
        </p:txBody>
      </p:sp>
    </p:spTree>
    <p:extLst>
      <p:ext uri="{BB962C8B-B14F-4D97-AF65-F5344CB8AC3E}">
        <p14:creationId xmlns:p14="http://schemas.microsoft.com/office/powerpoint/2010/main" val="26411374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 y="260648"/>
            <a:ext cx="904875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45847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733452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207163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4615674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878388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747</TotalTime>
  <Words>1990</Words>
  <Application>Microsoft Office PowerPoint</Application>
  <PresentationFormat>On-screen Show (4:3)</PresentationFormat>
  <Paragraphs>185</Paragraphs>
  <Slides>59</Slides>
  <Notes>2</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Office Theme</vt:lpstr>
      <vt:lpstr>Sulphur Directive</vt:lpstr>
      <vt:lpstr>Implications</vt:lpstr>
      <vt:lpstr>PowerPoint Presentation</vt:lpstr>
      <vt:lpstr>Implications</vt:lpstr>
      <vt:lpstr>Chemistry of SO2 removal</vt:lpstr>
      <vt:lpstr>Chemistry of SO2 removal</vt:lpstr>
      <vt:lpstr>Chemistry of SO2 removal</vt:lpstr>
      <vt:lpstr>Chemistry of SO2 removal</vt:lpstr>
      <vt:lpstr>Implications</vt:lpstr>
      <vt:lpstr>Options</vt:lpstr>
      <vt:lpstr>Exhaust Gas Filters</vt:lpstr>
      <vt:lpstr>Purpose of Scrubbers</vt:lpstr>
      <vt:lpstr>Categories of Scrubbers</vt:lpstr>
      <vt:lpstr>Open Loop System</vt:lpstr>
      <vt:lpstr>Open Loop System</vt:lpstr>
      <vt:lpstr>Closed Loop System</vt:lpstr>
      <vt:lpstr>Closed Loop System</vt:lpstr>
      <vt:lpstr>EGR Scrubbers</vt:lpstr>
      <vt:lpstr>EGR System</vt:lpstr>
      <vt:lpstr>Inert Gas Cleaning Scrubbers</vt:lpstr>
      <vt:lpstr>Inert Gas Scrubber</vt:lpstr>
      <vt:lpstr>Efficiency</vt:lpstr>
      <vt:lpstr>Installing Scrubbers</vt:lpstr>
      <vt:lpstr>Question</vt:lpstr>
      <vt:lpstr>Methanol as a Fuel</vt:lpstr>
      <vt:lpstr>Background</vt:lpstr>
      <vt:lpstr>Background</vt:lpstr>
      <vt:lpstr>Background</vt:lpstr>
      <vt:lpstr>Which Fuel</vt:lpstr>
      <vt:lpstr>PowerPoint Presentation</vt:lpstr>
      <vt:lpstr>Which Fuel</vt:lpstr>
      <vt:lpstr>Environmental Issues</vt:lpstr>
      <vt:lpstr>Engine Concepts</vt:lpstr>
      <vt:lpstr>Premixed Dual Fuel Concept</vt:lpstr>
      <vt:lpstr>Premixed Dual Fuel Concept</vt:lpstr>
      <vt:lpstr>Methanol-Diesel Concept</vt:lpstr>
      <vt:lpstr>Methanol-Diesel Concept</vt:lpstr>
      <vt:lpstr>Economic Aspects</vt:lpstr>
      <vt:lpstr>EURO VI  Requirements</vt:lpstr>
      <vt:lpstr>What is Euro VI</vt:lpstr>
      <vt:lpstr>The Changes</vt:lpstr>
      <vt:lpstr>The Changes</vt:lpstr>
      <vt:lpstr>The Changes</vt:lpstr>
      <vt:lpstr>Drivers of the Problem</vt:lpstr>
      <vt:lpstr>Drivers of the Problem</vt:lpstr>
      <vt:lpstr>Selective Catalytic Reduction</vt:lpstr>
      <vt:lpstr>Selective Catalytic Reduction</vt:lpstr>
      <vt:lpstr>Selective Catalytic Reduction</vt:lpstr>
      <vt:lpstr>Operating Principle of SCR</vt:lpstr>
      <vt:lpstr>Operating Principle of SCR</vt:lpstr>
      <vt:lpstr>SCR Process</vt:lpstr>
      <vt:lpstr>Exhaust Gas Recirculation</vt:lpstr>
      <vt:lpstr>Exhaust Gas Recirculation</vt:lpstr>
      <vt:lpstr>Issues with Exhaust Gas Recirculation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25</cp:revision>
  <dcterms:created xsi:type="dcterms:W3CDTF">2015-04-30T21:35:56Z</dcterms:created>
  <dcterms:modified xsi:type="dcterms:W3CDTF">2016-08-05T19:19:32Z</dcterms:modified>
</cp:coreProperties>
</file>