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7"/>
  </p:notesMasterIdLst>
  <p:sldIdLst>
    <p:sldId id="292" r:id="rId9"/>
    <p:sldId id="294" r:id="rId10"/>
    <p:sldId id="295" r:id="rId11"/>
    <p:sldId id="484" r:id="rId12"/>
    <p:sldId id="418" r:id="rId13"/>
    <p:sldId id="500" r:id="rId14"/>
    <p:sldId id="531" r:id="rId15"/>
    <p:sldId id="546" r:id="rId16"/>
    <p:sldId id="509" r:id="rId17"/>
    <p:sldId id="547" r:id="rId18"/>
    <p:sldId id="548" r:id="rId19"/>
    <p:sldId id="549" r:id="rId20"/>
    <p:sldId id="550" r:id="rId21"/>
    <p:sldId id="532" r:id="rId22"/>
    <p:sldId id="551" r:id="rId23"/>
    <p:sldId id="552" r:id="rId24"/>
    <p:sldId id="553" r:id="rId25"/>
    <p:sldId id="554" r:id="rId26"/>
    <p:sldId id="555" r:id="rId27"/>
    <p:sldId id="533" r:id="rId28"/>
    <p:sldId id="556" r:id="rId29"/>
    <p:sldId id="557" r:id="rId30"/>
    <p:sldId id="558" r:id="rId31"/>
    <p:sldId id="559" r:id="rId32"/>
    <p:sldId id="560" r:id="rId33"/>
    <p:sldId id="561" r:id="rId34"/>
    <p:sldId id="562" r:id="rId35"/>
    <p:sldId id="46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E9F32C-A45E-4FA6-8C58-7DE8301A45CC}" v="4" dt="2021-11-21T15:50:46.9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5" d="100"/>
          <a:sy n="95" d="100"/>
        </p:scale>
        <p:origin x="936" y="8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21" Type="http://schemas.openxmlformats.org/officeDocument/2006/relationships/slide" Target="slides/slide13.xml"/><Relationship Id="rId34" Type="http://schemas.openxmlformats.org/officeDocument/2006/relationships/slide" Target="slides/slide26.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D1E9F32C-A45E-4FA6-8C58-7DE8301A45CC}"/>
    <pc:docChg chg="modSld">
      <pc:chgData name="Nitheesh Kaliyamurthy" userId="2821ebda-f4ac-4963-9a4e-a836dfc45829" providerId="ADAL" clId="{D1E9F32C-A45E-4FA6-8C58-7DE8301A45CC}" dt="2021-11-21T15:50:46.975" v="3"/>
      <pc:docMkLst>
        <pc:docMk/>
      </pc:docMkLst>
      <pc:sldChg chg="modAnim">
        <pc:chgData name="Nitheesh Kaliyamurthy" userId="2821ebda-f4ac-4963-9a4e-a836dfc45829" providerId="ADAL" clId="{D1E9F32C-A45E-4FA6-8C58-7DE8301A45CC}" dt="2021-11-21T15:50:46.975" v="3"/>
        <pc:sldMkLst>
          <pc:docMk/>
          <pc:sldMk cId="923138329" sldId="5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640347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086035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823984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614275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605007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267724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510576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184302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92938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9939686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118571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007487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1049536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4947756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4588457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560697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41231021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697986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11/21/2021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6.jpg"/><Relationship Id="rId5" Type="http://schemas.openxmlformats.org/officeDocument/2006/relationships/image" Target="../media/image17.jpe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20.png"/><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22.png"/><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Protecting Data and </a:t>
            </a:r>
          </a:p>
          <a:p>
            <a:r>
              <a:rPr lang="en-GB" sz="4000" b="1" i="1" dirty="0">
                <a:effectLst>
                  <a:outerShdw blurRad="38100" dist="38100" dir="2700000" algn="tl">
                    <a:srgbClr val="000000">
                      <a:alpha val="43137"/>
                    </a:srgbClr>
                  </a:outerShdw>
                </a:effectLst>
              </a:rPr>
              <a:t>Ensuring Integrity</a:t>
            </a:r>
          </a:p>
          <a:p>
            <a:r>
              <a:rPr lang="en-GB" sz="4000" b="1" i="1" dirty="0">
                <a:effectLst>
                  <a:outerShdw blurRad="38100" dist="38100" dir="2700000" algn="tl">
                    <a:srgbClr val="000000">
                      <a:alpha val="43137"/>
                    </a:srgbClr>
                  </a:outerShdw>
                </a:effectLst>
              </a:rPr>
              <a:t>- An Art!!!</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67302" y="985638"/>
            <a:ext cx="5624945" cy="4801314"/>
          </a:xfrm>
          <a:prstGeom prst="rect">
            <a:avLst/>
          </a:prstGeom>
        </p:spPr>
        <p:txBody>
          <a:bodyPr wrap="square">
            <a:spAutoFit/>
          </a:bodyPr>
          <a:lstStyle/>
          <a:p>
            <a:pPr algn="just">
              <a:spcBef>
                <a:spcPts val="0"/>
              </a:spcBef>
            </a:pPr>
            <a:r>
              <a:rPr lang="en-US" i="1" dirty="0">
                <a:solidFill>
                  <a:schemeClr val="tx1">
                    <a:lumMod val="50000"/>
                  </a:schemeClr>
                </a:solidFill>
              </a:rPr>
              <a:t>In continuation to our previous lectures, so far we discussed the requirements to build a home network, its components and technologies describing a home network. </a:t>
            </a:r>
          </a:p>
          <a:p>
            <a:pPr algn="just">
              <a:spcBef>
                <a:spcPts val="0"/>
              </a:spcBef>
            </a:pPr>
            <a:r>
              <a:rPr lang="en-US" i="1" dirty="0">
                <a:solidFill>
                  <a:schemeClr val="tx1">
                    <a:lumMod val="50000"/>
                  </a:schemeClr>
                </a:solidFill>
              </a:rPr>
              <a:t>We also tried to understand where does the home network connects to, by looking at the basic ISP connectivity options. </a:t>
            </a:r>
          </a:p>
          <a:p>
            <a:pPr algn="just">
              <a:spcBef>
                <a:spcPts val="0"/>
              </a:spcBef>
            </a:pPr>
            <a:r>
              <a:rPr lang="en-US" i="1" dirty="0">
                <a:solidFill>
                  <a:schemeClr val="tx1">
                    <a:lumMod val="50000"/>
                  </a:schemeClr>
                </a:solidFill>
              </a:rPr>
              <a:t>We also moved forward to know the purpose and characteristics of network virtualization. </a:t>
            </a:r>
          </a:p>
          <a:p>
            <a:pPr algn="just">
              <a:spcBef>
                <a:spcPts val="0"/>
              </a:spcBef>
            </a:pPr>
            <a:r>
              <a:rPr lang="en-US" i="1" dirty="0">
                <a:solidFill>
                  <a:schemeClr val="tx1">
                    <a:lumMod val="50000"/>
                  </a:schemeClr>
                </a:solidFill>
              </a:rPr>
              <a:t>Focusing on security, the different types of network security threats, cyber-world, cyber criminals, cybersecurity specialists and the threats that affect individuals, and organizations was overviewed.</a:t>
            </a:r>
          </a:p>
          <a:p>
            <a:pPr algn="just">
              <a:spcBef>
                <a:spcPts val="0"/>
              </a:spcBef>
            </a:pPr>
            <a:r>
              <a:rPr lang="en-US" i="1" dirty="0">
                <a:solidFill>
                  <a:schemeClr val="tx1">
                    <a:lumMod val="50000"/>
                  </a:schemeClr>
                </a:solidFill>
              </a:rPr>
              <a:t>Following that, we discussed the different frameworks referred to cybersecurity, states of data, data storage, and countermeasures for cybersecurity along with the tactics, techniques and procedures followed in Cyber world in mitigating the threats.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164709"/>
            <a:ext cx="5619792" cy="3970318"/>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Criminals, Specialists and 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Triad, States of Data and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r>
              <a:rPr lang="en-GB" b="1" dirty="0">
                <a:solidFill>
                  <a:schemeClr val="bg1"/>
                </a:solidFill>
              </a:rPr>
              <a:t>Deception: Tactics, Techniques and Procedures </a:t>
            </a:r>
          </a:p>
          <a:p>
            <a:pPr marL="742950" lvl="1" indent="-285750" fontAlgn="t">
              <a:buFont typeface="Wingdings" panose="05000000000000000000" pitchFamily="2" charset="2"/>
              <a:buChar char="ü"/>
            </a:pPr>
            <a:r>
              <a:rPr lang="en-GB" b="1" dirty="0">
                <a:solidFill>
                  <a:schemeClr val="bg1"/>
                </a:solidFill>
              </a:rPr>
              <a:t>Malwares</a:t>
            </a:r>
          </a:p>
          <a:p>
            <a:pPr marL="742950" lvl="1" indent="-285750" fontAlgn="t">
              <a:buFont typeface="Wingdings" panose="05000000000000000000" pitchFamily="2" charset="2"/>
              <a:buChar char="ü"/>
            </a:pPr>
            <a:r>
              <a:rPr lang="en-GB" b="1" dirty="0">
                <a:solidFill>
                  <a:schemeClr val="bg1"/>
                </a:solidFill>
              </a:rPr>
              <a:t>Methods</a:t>
            </a:r>
          </a:p>
          <a:p>
            <a:pPr marL="742950" lvl="1" indent="-285750" fontAlgn="t">
              <a:buFont typeface="Wingdings" panose="05000000000000000000" pitchFamily="2" charset="2"/>
              <a:buChar char="ü"/>
            </a:pPr>
            <a:r>
              <a:rPr lang="en-GB" b="1" dirty="0">
                <a:solidFill>
                  <a:schemeClr val="bg1"/>
                </a:solidFill>
              </a:rPr>
              <a:t>Attacks</a:t>
            </a:r>
          </a:p>
          <a:p>
            <a:pPr marL="742950" lvl="1" indent="-285750" fontAlgn="t">
              <a:buFont typeface="Wingdings" panose="05000000000000000000" pitchFamily="2" charset="2"/>
              <a:buChar char="ü"/>
            </a:pPr>
            <a:r>
              <a:rPr lang="en-GB" b="1" dirty="0">
                <a:solidFill>
                  <a:schemeClr val="bg1"/>
                </a:solidFill>
              </a:rPr>
              <a:t>Defense</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534862"/>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0" y="954615"/>
            <a:ext cx="5769033" cy="4801314"/>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 and c</a:t>
            </a:r>
            <a:r>
              <a:rPr lang="en-US" dirty="0" err="1">
                <a:solidFill>
                  <a:schemeClr val="bg1"/>
                </a:solidFill>
              </a:rPr>
              <a:t>omplete</a:t>
            </a:r>
            <a:r>
              <a:rPr lang="en-US" dirty="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algn="just">
              <a:spcBef>
                <a:spcPts val="0"/>
              </a:spcBef>
              <a:buFont typeface="Wingdings" panose="05000000000000000000" pitchFamily="2" charset="2"/>
              <a:buChar char="ü"/>
            </a:pPr>
            <a:r>
              <a:rPr lang="en-US" dirty="0">
                <a:solidFill>
                  <a:schemeClr val="bg1"/>
                </a:solidFill>
              </a:rPr>
              <a:t>Creating Users, Groups and assigning them appropriate permissions using Ubuntu Virtual Machine</a:t>
            </a:r>
          </a:p>
          <a:p>
            <a:pPr marL="285750" indent="-285750" algn="just">
              <a:spcBef>
                <a:spcPts val="0"/>
              </a:spcBef>
              <a:buFont typeface="Wingdings" panose="05000000000000000000" pitchFamily="2" charset="2"/>
              <a:buChar char="ü"/>
            </a:pPr>
            <a:r>
              <a:rPr lang="en-US" dirty="0">
                <a:solidFill>
                  <a:schemeClr val="bg1"/>
                </a:solidFill>
              </a:rPr>
              <a:t>Use NMAP tool in Ubuntu Virtual Machine to scan the network.</a:t>
            </a:r>
          </a:p>
        </p:txBody>
      </p:sp>
    </p:spTree>
    <p:extLst>
      <p:ext uri="{BB962C8B-B14F-4D97-AF65-F5344CB8AC3E}">
        <p14:creationId xmlns:p14="http://schemas.microsoft.com/office/powerpoint/2010/main" val="377295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2585323"/>
          </a:xfrm>
          <a:prstGeom prst="rect">
            <a:avLst/>
          </a:prstGeom>
        </p:spPr>
        <p:txBody>
          <a:bodyPr wrap="square">
            <a:spAutoFit/>
          </a:bodyPr>
          <a:lstStyle/>
          <a:p>
            <a:pPr algn="just">
              <a:spcBef>
                <a:spcPts val="0"/>
              </a:spcBef>
            </a:pPr>
            <a:r>
              <a:rPr lang="en-US" i="1" dirty="0">
                <a:solidFill>
                  <a:schemeClr val="tx1">
                    <a:lumMod val="50000"/>
                  </a:schemeClr>
                </a:solidFill>
              </a:rPr>
              <a:t>During today’s lecture, we shall discuss the part of cryptography in Cybersecurity. You will understand how encryption techniques, access control techniques used to protect confidentiality.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the later part of this session, you will also understand the different processes used to ensure integrity along with the need of digital signatures, digital certificates and database integrity enforcement.</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Cryptography</a:t>
            </a:r>
          </a:p>
          <a:p>
            <a:pPr marL="285750" indent="-285750" fontAlgn="t">
              <a:buFont typeface="Wingdings" panose="05000000000000000000" pitchFamily="2" charset="2"/>
              <a:buChar char="ü"/>
            </a:pPr>
            <a:r>
              <a:rPr lang="en-GB" b="1" dirty="0">
                <a:solidFill>
                  <a:schemeClr val="bg1"/>
                </a:solidFill>
              </a:rPr>
              <a:t>Access Control</a:t>
            </a:r>
          </a:p>
          <a:p>
            <a:pPr marL="285750" indent="-285750" fontAlgn="t">
              <a:buFont typeface="Wingdings" panose="05000000000000000000" pitchFamily="2" charset="2"/>
              <a:buChar char="ü"/>
            </a:pPr>
            <a:r>
              <a:rPr lang="en-GB" b="1" dirty="0">
                <a:solidFill>
                  <a:schemeClr val="bg1"/>
                </a:solidFill>
              </a:rPr>
              <a:t>Obscuring Data</a:t>
            </a:r>
          </a:p>
          <a:p>
            <a:pPr marL="285750" indent="-285750" fontAlgn="t">
              <a:buFont typeface="Wingdings" panose="05000000000000000000" pitchFamily="2" charset="2"/>
              <a:buChar char="ü"/>
            </a:pPr>
            <a:r>
              <a:rPr lang="en-GB" b="1" dirty="0">
                <a:solidFill>
                  <a:schemeClr val="bg1"/>
                </a:solidFill>
              </a:rPr>
              <a:t>Types of Data Integrity Controls</a:t>
            </a:r>
          </a:p>
          <a:p>
            <a:pPr marL="285750" indent="-285750" fontAlgn="t">
              <a:buFont typeface="Wingdings" panose="05000000000000000000" pitchFamily="2" charset="2"/>
              <a:buChar char="ü"/>
            </a:pPr>
            <a:r>
              <a:rPr lang="en-GB" b="1" dirty="0">
                <a:solidFill>
                  <a:schemeClr val="bg1"/>
                </a:solidFill>
              </a:rPr>
              <a:t>Digital Signatures</a:t>
            </a:r>
          </a:p>
          <a:p>
            <a:pPr marL="285750" indent="-285750" fontAlgn="t">
              <a:buFont typeface="Wingdings" panose="05000000000000000000" pitchFamily="2" charset="2"/>
              <a:buChar char="ü"/>
            </a:pPr>
            <a:r>
              <a:rPr lang="en-GB" b="1" dirty="0">
                <a:solidFill>
                  <a:schemeClr val="bg1"/>
                </a:solidFill>
              </a:rPr>
              <a:t>Certificates and</a:t>
            </a:r>
          </a:p>
          <a:p>
            <a:pPr marL="285750" indent="-285750" fontAlgn="t">
              <a:buFont typeface="Wingdings" panose="05000000000000000000" pitchFamily="2" charset="2"/>
              <a:buChar char="ü"/>
            </a:pPr>
            <a:r>
              <a:rPr lang="en-GB" b="1" dirty="0">
                <a:solidFill>
                  <a:schemeClr val="bg1"/>
                </a:solidFill>
              </a:rPr>
              <a:t>Database Integrity Enforcement</a:t>
            </a: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3718806"/>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r>
              <a:rPr lang="en-US" b="1" dirty="0">
                <a:solidFill>
                  <a:schemeClr val="bg1"/>
                </a:solidFill>
              </a:rPr>
              <a:t>Using</a:t>
            </a:r>
            <a:endParaRPr lang="en-GB" b="1" dirty="0">
              <a:solidFill>
                <a:schemeClr val="bg1"/>
              </a:solidFill>
            </a:endParaRPr>
          </a:p>
          <a:p>
            <a:endParaRPr lang="en-GB" b="1" dirty="0">
              <a:solidFill>
                <a:schemeClr val="bg1"/>
              </a:solidFill>
            </a:endParaRPr>
          </a:p>
          <a:p>
            <a:r>
              <a:rPr lang="en-US" i="1" dirty="0">
                <a:solidFill>
                  <a:schemeClr val="bg1"/>
                </a:solidFill>
              </a:rPr>
              <a:t>During today’s tutorial session, you will use</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malware</a:t>
            </a:r>
          </a:p>
          <a:p>
            <a:r>
              <a:rPr lang="en-US" sz="1600" i="1" dirty="0">
                <a:solidFill>
                  <a:srgbClr val="002060"/>
                </a:solidFill>
              </a:rPr>
              <a:t>Virus, Worms, Trojans, Logic Bomb, Ransomware</a:t>
            </a:r>
            <a:r>
              <a:rPr lang="en-GB" sz="1600" i="1" dirty="0"/>
              <a:t>, </a:t>
            </a:r>
            <a:r>
              <a:rPr lang="en-GB" sz="1600" i="1" dirty="0">
                <a:solidFill>
                  <a:srgbClr val="002060"/>
                </a:solidFill>
              </a:rPr>
              <a:t>Backdoors, Rootkits </a:t>
            </a:r>
            <a:r>
              <a:rPr lang="en-GB" sz="1600" i="1" dirty="0" err="1">
                <a:solidFill>
                  <a:srgbClr val="002060"/>
                </a:solidFill>
              </a:rPr>
              <a:t>etc</a:t>
            </a:r>
            <a:endParaRPr lang="en-US" i="1" dirty="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a:solidFill>
                  <a:schemeClr val="accent6"/>
                </a:solidFill>
              </a:rPr>
              <a:t>Spam, Spyware, Adware, Scareware, Phishing, Spear Phishing, Vishing, Pharming, Whaling, Plugins, </a:t>
            </a:r>
          </a:p>
          <a:p>
            <a:r>
              <a:rPr lang="en-GB" b="1" dirty="0">
                <a:solidFill>
                  <a:schemeClr val="accent6"/>
                </a:solidFill>
              </a:rPr>
              <a:t>SEO 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Engineering, Shoulder Surfing, Dumpster Diving, Piggybacking, Tailgating, Online, 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a:solidFill>
                  <a:srgbClr val="FF0000"/>
                </a:solidFill>
              </a:rPr>
              <a:t>)</a:t>
            </a:r>
          </a:p>
          <a:p>
            <a:r>
              <a:rPr lang="en-US" i="1" dirty="0">
                <a:solidFill>
                  <a:srgbClr val="FF0000"/>
                </a:solidFill>
              </a:rPr>
              <a:t>Sniffing, Spoofing, </a:t>
            </a:r>
          </a:p>
          <a:p>
            <a:r>
              <a:rPr lang="en-US" i="1" dirty="0">
                <a:solidFill>
                  <a:srgbClr val="FF0000"/>
                </a:solidFill>
              </a:rPr>
              <a:t>Man-in-the-middle,</a:t>
            </a:r>
          </a:p>
          <a:p>
            <a:r>
              <a:rPr lang="en-US" i="1" dirty="0">
                <a:solidFill>
                  <a:srgbClr val="FF0000"/>
                </a:solidFill>
              </a:rPr>
              <a:t>Zero-Day Attacks, Keyboard Logging, </a:t>
            </a:r>
            <a:r>
              <a:rPr lang="en-US" i="1" dirty="0" err="1">
                <a:solidFill>
                  <a:srgbClr val="FF0000"/>
                </a:solidFill>
              </a:rPr>
              <a:t>Grayware</a:t>
            </a:r>
            <a:r>
              <a:rPr lang="en-US" i="1" dirty="0">
                <a:solidFill>
                  <a:srgbClr val="FF0000"/>
                </a:solidFill>
              </a:rPr>
              <a:t>, </a:t>
            </a:r>
            <a:r>
              <a:rPr lang="en-US" i="1" dirty="0" err="1">
                <a:solidFill>
                  <a:srgbClr val="FF0000"/>
                </a:solidFill>
              </a:rPr>
              <a:t>SMiShing</a:t>
            </a:r>
            <a:endParaRPr lang="en-US" i="1" dirty="0">
              <a:solidFill>
                <a:srgbClr val="FF0000"/>
              </a:solidFill>
            </a:endParaRPr>
          </a:p>
          <a:p>
            <a:r>
              <a:rPr lang="en-US" i="1" dirty="0">
                <a:solidFill>
                  <a:srgbClr val="FF0000"/>
                </a:solidFill>
              </a:rPr>
              <a:t>Rogue Access Points, </a:t>
            </a:r>
          </a:p>
          <a:p>
            <a:r>
              <a:rPr lang="en-US" i="1" dirty="0">
                <a:solidFill>
                  <a:srgbClr val="FF0000"/>
                </a:solidFill>
              </a:rPr>
              <a:t>RF Jamming, </a:t>
            </a:r>
            <a:r>
              <a:rPr lang="en-US" i="1" dirty="0" err="1">
                <a:solidFill>
                  <a:srgbClr val="FF0000"/>
                </a:solidFill>
              </a:rPr>
              <a:t>Bluejacking</a:t>
            </a:r>
            <a:r>
              <a:rPr lang="en-US" i="1" dirty="0">
                <a:solidFill>
                  <a:srgbClr val="FF0000"/>
                </a:solidFill>
              </a:rPr>
              <a:t>, </a:t>
            </a:r>
            <a:r>
              <a:rPr lang="en-US" i="1" dirty="0" err="1">
                <a:solidFill>
                  <a:srgbClr val="FF0000"/>
                </a:solidFill>
              </a:rPr>
              <a:t>Bluesnarfing</a:t>
            </a:r>
            <a:r>
              <a:rPr lang="en-US" i="1" dirty="0">
                <a:solidFill>
                  <a:srgbClr val="FF0000"/>
                </a:solidFill>
              </a:rPr>
              <a:t>, </a:t>
            </a:r>
          </a:p>
          <a:p>
            <a:r>
              <a:rPr lang="en-US" i="1" dirty="0">
                <a:solidFill>
                  <a:srgbClr val="FF0000"/>
                </a:solidFill>
              </a:rPr>
              <a:t>Remote Code Executions, Cross-site scripting (XSS) </a:t>
            </a:r>
          </a:p>
          <a:p>
            <a:r>
              <a:rPr lang="en-US" i="1" dirty="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4"/>
                                        </p:tgtEl>
                                        <p:attrNameLst>
                                          <p:attrName>r</p:attrName>
                                        </p:attrNameLst>
                                      </p:cBhvr>
                                    </p:animRot>
                                    <p:animRot by="-240000">
                                      <p:cBhvr>
                                        <p:cTn id="7" dur="200" fill="hold">
                                          <p:stCondLst>
                                            <p:cond delay="200"/>
                                          </p:stCondLst>
                                        </p:cTn>
                                        <p:tgtEl>
                                          <p:spTgt spid="34"/>
                                        </p:tgtEl>
                                        <p:attrNameLst>
                                          <p:attrName>r</p:attrName>
                                        </p:attrNameLst>
                                      </p:cBhvr>
                                    </p:animRot>
                                    <p:animRot by="240000">
                                      <p:cBhvr>
                                        <p:cTn id="8" dur="200" fill="hold">
                                          <p:stCondLst>
                                            <p:cond delay="400"/>
                                          </p:stCondLst>
                                        </p:cTn>
                                        <p:tgtEl>
                                          <p:spTgt spid="34"/>
                                        </p:tgtEl>
                                        <p:attrNameLst>
                                          <p:attrName>r</p:attrName>
                                        </p:attrNameLst>
                                      </p:cBhvr>
                                    </p:animRot>
                                    <p:animRot by="-240000">
                                      <p:cBhvr>
                                        <p:cTn id="9" dur="200" fill="hold">
                                          <p:stCondLst>
                                            <p:cond delay="600"/>
                                          </p:stCondLst>
                                        </p:cTn>
                                        <p:tgtEl>
                                          <p:spTgt spid="34"/>
                                        </p:tgtEl>
                                        <p:attrNameLst>
                                          <p:attrName>r</p:attrName>
                                        </p:attrNameLst>
                                      </p:cBhvr>
                                    </p:animRot>
                                    <p:animRot by="120000">
                                      <p:cBhvr>
                                        <p:cTn id="10" dur="200" fill="hold">
                                          <p:stCondLst>
                                            <p:cond delay="800"/>
                                          </p:stCondLst>
                                        </p:cTn>
                                        <p:tgtEl>
                                          <p:spTgt spid="3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xit" presetSubtype="4" fill="hold" grpId="0" nodeType="clickEffect">
                                  <p:stCondLst>
                                    <p:cond delay="0"/>
                                  </p:stCondLst>
                                  <p:childTnLst>
                                    <p:anim calcmode="lin" valueType="num">
                                      <p:cBhvr additive="base">
                                        <p:cTn id="14" dur="500"/>
                                        <p:tgtEl>
                                          <p:spTgt spid="40"/>
                                        </p:tgtEl>
                                        <p:attrNameLst>
                                          <p:attrName>ppt_x</p:attrName>
                                        </p:attrNameLst>
                                      </p:cBhvr>
                                      <p:tavLst>
                                        <p:tav tm="0">
                                          <p:val>
                                            <p:strVal val="ppt_x"/>
                                          </p:val>
                                        </p:tav>
                                        <p:tav tm="100000">
                                          <p:val>
                                            <p:strVal val="ppt_x"/>
                                          </p:val>
                                        </p:tav>
                                      </p:tavLst>
                                    </p:anim>
                                    <p:anim calcmode="lin" valueType="num">
                                      <p:cBhvr additive="base">
                                        <p:cTn id="15" dur="500"/>
                                        <p:tgtEl>
                                          <p:spTgt spid="40"/>
                                        </p:tgtEl>
                                        <p:attrNameLst>
                                          <p:attrName>ppt_y</p:attrName>
                                        </p:attrNameLst>
                                      </p:cBhvr>
                                      <p:tavLst>
                                        <p:tav tm="0">
                                          <p:val>
                                            <p:strVal val="ppt_y"/>
                                          </p:val>
                                        </p:tav>
                                        <p:tav tm="100000">
                                          <p:val>
                                            <p:strVal val="1+ppt_h/2"/>
                                          </p:val>
                                        </p:tav>
                                      </p:tavLst>
                                    </p:anim>
                                    <p:set>
                                      <p:cBhvr>
                                        <p:cTn id="16" dur="1" fill="hold">
                                          <p:stCondLst>
                                            <p:cond delay="499"/>
                                          </p:stCondLst>
                                        </p:cTn>
                                        <p:tgtEl>
                                          <p:spTgt spid="40"/>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22"/>
                                        </p:tgtEl>
                                        <p:attrNameLst>
                                          <p:attrName>ppt_x</p:attrName>
                                        </p:attrNameLst>
                                      </p:cBhvr>
                                      <p:tavLst>
                                        <p:tav tm="0">
                                          <p:val>
                                            <p:strVal val="ppt_x"/>
                                          </p:val>
                                        </p:tav>
                                        <p:tav tm="100000">
                                          <p:val>
                                            <p:strVal val="ppt_x"/>
                                          </p:val>
                                        </p:tav>
                                      </p:tavLst>
                                    </p:anim>
                                    <p:anim calcmode="lin" valueType="num">
                                      <p:cBhvr additive="base">
                                        <p:cTn id="19" dur="500"/>
                                        <p:tgtEl>
                                          <p:spTgt spid="22"/>
                                        </p:tgtEl>
                                        <p:attrNameLst>
                                          <p:attrName>ppt_y</p:attrName>
                                        </p:attrNameLst>
                                      </p:cBhvr>
                                      <p:tavLst>
                                        <p:tav tm="0">
                                          <p:val>
                                            <p:strVal val="ppt_y"/>
                                          </p:val>
                                        </p:tav>
                                        <p:tav tm="100000">
                                          <p:val>
                                            <p:strVal val="1+ppt_h/2"/>
                                          </p:val>
                                        </p:tav>
                                      </p:tavLst>
                                    </p:anim>
                                    <p:set>
                                      <p:cBhvr>
                                        <p:cTn id="20" dur="1" fill="hold">
                                          <p:stCondLst>
                                            <p:cond delay="499"/>
                                          </p:stCondLst>
                                        </p:cTn>
                                        <p:tgtEl>
                                          <p:spTgt spid="22"/>
                                        </p:tgtEl>
                                        <p:attrNameLst>
                                          <p:attrName>style.visibility</p:attrName>
                                        </p:attrNameLst>
                                      </p:cBhvr>
                                      <p:to>
                                        <p:strVal val="hidden"/>
                                      </p:to>
                                    </p:set>
                                  </p:childTnLst>
                                </p:cTn>
                              </p:par>
                              <p:par>
                                <p:cTn id="21" presetID="2" presetClass="exit" presetSubtype="4" fill="hold" nodeType="withEffect">
                                  <p:stCondLst>
                                    <p:cond delay="0"/>
                                  </p:stCondLst>
                                  <p:childTnLst>
                                    <p:anim calcmode="lin" valueType="num">
                                      <p:cBhvr additive="base">
                                        <p:cTn id="22" dur="500"/>
                                        <p:tgtEl>
                                          <p:spTgt spid="24"/>
                                        </p:tgtEl>
                                        <p:attrNameLst>
                                          <p:attrName>ppt_x</p:attrName>
                                        </p:attrNameLst>
                                      </p:cBhvr>
                                      <p:tavLst>
                                        <p:tav tm="0">
                                          <p:val>
                                            <p:strVal val="ppt_x"/>
                                          </p:val>
                                        </p:tav>
                                        <p:tav tm="100000">
                                          <p:val>
                                            <p:strVal val="ppt_x"/>
                                          </p:val>
                                        </p:tav>
                                      </p:tavLst>
                                    </p:anim>
                                    <p:anim calcmode="lin" valueType="num">
                                      <p:cBhvr additive="base">
                                        <p:cTn id="23" dur="500"/>
                                        <p:tgtEl>
                                          <p:spTgt spid="24"/>
                                        </p:tgtEl>
                                        <p:attrNameLst>
                                          <p:attrName>ppt_y</p:attrName>
                                        </p:attrNameLst>
                                      </p:cBhvr>
                                      <p:tavLst>
                                        <p:tav tm="0">
                                          <p:val>
                                            <p:strVal val="ppt_y"/>
                                          </p:val>
                                        </p:tav>
                                        <p:tav tm="100000">
                                          <p:val>
                                            <p:strVal val="1+ppt_h/2"/>
                                          </p:val>
                                        </p:tav>
                                      </p:tavLst>
                                    </p:anim>
                                    <p:set>
                                      <p:cBhvr>
                                        <p:cTn id="24" dur="1" fill="hold">
                                          <p:stCondLst>
                                            <p:cond delay="499"/>
                                          </p:stCondLst>
                                        </p:cTn>
                                        <p:tgtEl>
                                          <p:spTgt spid="24"/>
                                        </p:tgtEl>
                                        <p:attrNameLst>
                                          <p:attrName>style.visibility</p:attrName>
                                        </p:attrNameLst>
                                      </p:cBhvr>
                                      <p:to>
                                        <p:strVal val="hidden"/>
                                      </p:to>
                                    </p:set>
                                  </p:childTnLst>
                                </p:cTn>
                              </p:par>
                              <p:par>
                                <p:cTn id="25" presetID="2" presetClass="exit" presetSubtype="4" fill="hold" nodeType="withEffect">
                                  <p:stCondLst>
                                    <p:cond delay="0"/>
                                  </p:stCondLst>
                                  <p:childTnLst>
                                    <p:anim calcmode="lin" valueType="num">
                                      <p:cBhvr additive="base">
                                        <p:cTn id="26" dur="500"/>
                                        <p:tgtEl>
                                          <p:spTgt spid="25"/>
                                        </p:tgtEl>
                                        <p:attrNameLst>
                                          <p:attrName>ppt_x</p:attrName>
                                        </p:attrNameLst>
                                      </p:cBhvr>
                                      <p:tavLst>
                                        <p:tav tm="0">
                                          <p:val>
                                            <p:strVal val="ppt_x"/>
                                          </p:val>
                                        </p:tav>
                                        <p:tav tm="100000">
                                          <p:val>
                                            <p:strVal val="ppt_x"/>
                                          </p:val>
                                        </p:tav>
                                      </p:tavLst>
                                    </p:anim>
                                    <p:anim calcmode="lin" valueType="num">
                                      <p:cBhvr additive="base">
                                        <p:cTn id="27" dur="500"/>
                                        <p:tgtEl>
                                          <p:spTgt spid="25"/>
                                        </p:tgtEl>
                                        <p:attrNameLst>
                                          <p:attrName>ppt_y</p:attrName>
                                        </p:attrNameLst>
                                      </p:cBhvr>
                                      <p:tavLst>
                                        <p:tav tm="0">
                                          <p:val>
                                            <p:strVal val="ppt_y"/>
                                          </p:val>
                                        </p:tav>
                                        <p:tav tm="100000">
                                          <p:val>
                                            <p:strVal val="1+ppt_h/2"/>
                                          </p:val>
                                        </p:tav>
                                      </p:tavLst>
                                    </p:anim>
                                    <p:set>
                                      <p:cBhvr>
                                        <p:cTn id="28" dur="1" fill="hold">
                                          <p:stCondLst>
                                            <p:cond delay="499"/>
                                          </p:stCondLst>
                                        </p:cTn>
                                        <p:tgtEl>
                                          <p:spTgt spid="25"/>
                                        </p:tgtEl>
                                        <p:attrNameLst>
                                          <p:attrName>style.visibility</p:attrName>
                                        </p:attrNameLst>
                                      </p:cBhvr>
                                      <p:to>
                                        <p:strVal val="hidden"/>
                                      </p:to>
                                    </p:set>
                                  </p:childTnLst>
                                </p:cTn>
                              </p:par>
                              <p:par>
                                <p:cTn id="29" presetID="2" presetClass="exit" presetSubtype="4" fill="hold" grpId="0" nodeType="withEffect">
                                  <p:stCondLst>
                                    <p:cond delay="0"/>
                                  </p:stCondLst>
                                  <p:childTnLst>
                                    <p:anim calcmode="lin" valueType="num">
                                      <p:cBhvr additive="base">
                                        <p:cTn id="30" dur="500"/>
                                        <p:tgtEl>
                                          <p:spTgt spid="66"/>
                                        </p:tgtEl>
                                        <p:attrNameLst>
                                          <p:attrName>ppt_x</p:attrName>
                                        </p:attrNameLst>
                                      </p:cBhvr>
                                      <p:tavLst>
                                        <p:tav tm="0">
                                          <p:val>
                                            <p:strVal val="ppt_x"/>
                                          </p:val>
                                        </p:tav>
                                        <p:tav tm="100000">
                                          <p:val>
                                            <p:strVal val="ppt_x"/>
                                          </p:val>
                                        </p:tav>
                                      </p:tavLst>
                                    </p:anim>
                                    <p:anim calcmode="lin" valueType="num">
                                      <p:cBhvr additive="base">
                                        <p:cTn id="31" dur="500"/>
                                        <p:tgtEl>
                                          <p:spTgt spid="66"/>
                                        </p:tgtEl>
                                        <p:attrNameLst>
                                          <p:attrName>ppt_y</p:attrName>
                                        </p:attrNameLst>
                                      </p:cBhvr>
                                      <p:tavLst>
                                        <p:tav tm="0">
                                          <p:val>
                                            <p:strVal val="ppt_y"/>
                                          </p:val>
                                        </p:tav>
                                        <p:tav tm="100000">
                                          <p:val>
                                            <p:strVal val="1+ppt_h/2"/>
                                          </p:val>
                                        </p:tav>
                                      </p:tavLst>
                                    </p:anim>
                                    <p:set>
                                      <p:cBhvr>
                                        <p:cTn id="32" dur="1" fill="hold">
                                          <p:stCondLst>
                                            <p:cond delay="499"/>
                                          </p:stCondLst>
                                        </p:cTn>
                                        <p:tgtEl>
                                          <p:spTgt spid="66"/>
                                        </p:tgtEl>
                                        <p:attrNameLst>
                                          <p:attrName>style.visibility</p:attrName>
                                        </p:attrNameLst>
                                      </p:cBhvr>
                                      <p:to>
                                        <p:strVal val="hidden"/>
                                      </p:to>
                                    </p:set>
                                  </p:childTnLst>
                                </p:cTn>
                              </p:par>
                              <p:par>
                                <p:cTn id="33" presetID="2" presetClass="exit" presetSubtype="4" fill="hold" grpId="0" nodeType="withEffect">
                                  <p:stCondLst>
                                    <p:cond delay="0"/>
                                  </p:stCondLst>
                                  <p:childTnLst>
                                    <p:anim calcmode="lin" valueType="num">
                                      <p:cBhvr additive="base">
                                        <p:cTn id="34" dur="500"/>
                                        <p:tgtEl>
                                          <p:spTgt spid="67"/>
                                        </p:tgtEl>
                                        <p:attrNameLst>
                                          <p:attrName>ppt_x</p:attrName>
                                        </p:attrNameLst>
                                      </p:cBhvr>
                                      <p:tavLst>
                                        <p:tav tm="0">
                                          <p:val>
                                            <p:strVal val="ppt_x"/>
                                          </p:val>
                                        </p:tav>
                                        <p:tav tm="100000">
                                          <p:val>
                                            <p:strVal val="ppt_x"/>
                                          </p:val>
                                        </p:tav>
                                      </p:tavLst>
                                    </p:anim>
                                    <p:anim calcmode="lin" valueType="num">
                                      <p:cBhvr additive="base">
                                        <p:cTn id="35" dur="500"/>
                                        <p:tgtEl>
                                          <p:spTgt spid="67"/>
                                        </p:tgtEl>
                                        <p:attrNameLst>
                                          <p:attrName>ppt_y</p:attrName>
                                        </p:attrNameLst>
                                      </p:cBhvr>
                                      <p:tavLst>
                                        <p:tav tm="0">
                                          <p:val>
                                            <p:strVal val="ppt_y"/>
                                          </p:val>
                                        </p:tav>
                                        <p:tav tm="100000">
                                          <p:val>
                                            <p:strVal val="1+ppt_h/2"/>
                                          </p:val>
                                        </p:tav>
                                      </p:tavLst>
                                    </p:anim>
                                    <p:set>
                                      <p:cBhvr>
                                        <p:cTn id="36" dur="1" fill="hold">
                                          <p:stCondLst>
                                            <p:cond delay="499"/>
                                          </p:stCondLst>
                                        </p:cTn>
                                        <p:tgtEl>
                                          <p:spTgt spid="67"/>
                                        </p:tgtEl>
                                        <p:attrNameLst>
                                          <p:attrName>style.visibility</p:attrName>
                                        </p:attrNameLst>
                                      </p:cBhvr>
                                      <p:to>
                                        <p:strVal val="hidden"/>
                                      </p:to>
                                    </p:set>
                                  </p:childTnLst>
                                </p:cTn>
                              </p:par>
                              <p:par>
                                <p:cTn id="37" presetID="2" presetClass="exit" presetSubtype="4" fill="hold" grpId="0" nodeType="withEffect">
                                  <p:stCondLst>
                                    <p:cond delay="0"/>
                                  </p:stCondLst>
                                  <p:childTnLst>
                                    <p:anim calcmode="lin" valueType="num">
                                      <p:cBhvr additive="base">
                                        <p:cTn id="38" dur="500"/>
                                        <p:tgtEl>
                                          <p:spTgt spid="68"/>
                                        </p:tgtEl>
                                        <p:attrNameLst>
                                          <p:attrName>ppt_x</p:attrName>
                                        </p:attrNameLst>
                                      </p:cBhvr>
                                      <p:tavLst>
                                        <p:tav tm="0">
                                          <p:val>
                                            <p:strVal val="ppt_x"/>
                                          </p:val>
                                        </p:tav>
                                        <p:tav tm="100000">
                                          <p:val>
                                            <p:strVal val="ppt_x"/>
                                          </p:val>
                                        </p:tav>
                                      </p:tavLst>
                                    </p:anim>
                                    <p:anim calcmode="lin" valueType="num">
                                      <p:cBhvr additive="base">
                                        <p:cTn id="39" dur="500"/>
                                        <p:tgtEl>
                                          <p:spTgt spid="68"/>
                                        </p:tgtEl>
                                        <p:attrNameLst>
                                          <p:attrName>ppt_y</p:attrName>
                                        </p:attrNameLst>
                                      </p:cBhvr>
                                      <p:tavLst>
                                        <p:tav tm="0">
                                          <p:val>
                                            <p:strVal val="ppt_y"/>
                                          </p:val>
                                        </p:tav>
                                        <p:tav tm="100000">
                                          <p:val>
                                            <p:strVal val="1+ppt_h/2"/>
                                          </p:val>
                                        </p:tav>
                                      </p:tavLst>
                                    </p:anim>
                                    <p:set>
                                      <p:cBhvr>
                                        <p:cTn id="40" dur="1" fill="hold">
                                          <p:stCondLst>
                                            <p:cond delay="499"/>
                                          </p:stCondLst>
                                        </p:cTn>
                                        <p:tgtEl>
                                          <p:spTgt spid="68"/>
                                        </p:tgtEl>
                                        <p:attrNameLst>
                                          <p:attrName>style.visibility</p:attrName>
                                        </p:attrNameLst>
                                      </p:cBhvr>
                                      <p:to>
                                        <p:strVal val="hidden"/>
                                      </p:to>
                                    </p:set>
                                  </p:childTnLst>
                                </p:cTn>
                              </p:par>
                              <p:par>
                                <p:cTn id="41" presetID="2" presetClass="exit" presetSubtype="4" fill="hold" nodeType="withEffect">
                                  <p:stCondLst>
                                    <p:cond delay="0"/>
                                  </p:stCondLst>
                                  <p:childTnLst>
                                    <p:anim calcmode="lin" valueType="num">
                                      <p:cBhvr additive="base">
                                        <p:cTn id="42" dur="500"/>
                                        <p:tgtEl>
                                          <p:spTgt spid="35"/>
                                        </p:tgtEl>
                                        <p:attrNameLst>
                                          <p:attrName>ppt_x</p:attrName>
                                        </p:attrNameLst>
                                      </p:cBhvr>
                                      <p:tavLst>
                                        <p:tav tm="0">
                                          <p:val>
                                            <p:strVal val="ppt_x"/>
                                          </p:val>
                                        </p:tav>
                                        <p:tav tm="100000">
                                          <p:val>
                                            <p:strVal val="ppt_x"/>
                                          </p:val>
                                        </p:tav>
                                      </p:tavLst>
                                    </p:anim>
                                    <p:anim calcmode="lin" valueType="num">
                                      <p:cBhvr additive="base">
                                        <p:cTn id="43" dur="500"/>
                                        <p:tgtEl>
                                          <p:spTgt spid="35"/>
                                        </p:tgtEl>
                                        <p:attrNameLst>
                                          <p:attrName>ppt_y</p:attrName>
                                        </p:attrNameLst>
                                      </p:cBhvr>
                                      <p:tavLst>
                                        <p:tav tm="0">
                                          <p:val>
                                            <p:strVal val="ppt_y"/>
                                          </p:val>
                                        </p:tav>
                                        <p:tav tm="100000">
                                          <p:val>
                                            <p:strVal val="1+ppt_h/2"/>
                                          </p:val>
                                        </p:tav>
                                      </p:tavLst>
                                    </p:anim>
                                    <p:set>
                                      <p:cBhvr>
                                        <p:cTn id="44" dur="1" fill="hold">
                                          <p:stCondLst>
                                            <p:cond delay="499"/>
                                          </p:stCondLst>
                                        </p:cTn>
                                        <p:tgtEl>
                                          <p:spTgt spid="35"/>
                                        </p:tgtEl>
                                        <p:attrNameLst>
                                          <p:attrName>style.visibility</p:attrName>
                                        </p:attrNameLst>
                                      </p:cBhvr>
                                      <p:to>
                                        <p:strVal val="hidden"/>
                                      </p:to>
                                    </p:set>
                                  </p:childTnLst>
                                </p:cTn>
                              </p:par>
                              <p:par>
                                <p:cTn id="45" presetID="2" presetClass="exit" presetSubtype="4" fill="hold" nodeType="withEffect">
                                  <p:stCondLst>
                                    <p:cond delay="0"/>
                                  </p:stCondLst>
                                  <p:childTnLst>
                                    <p:anim calcmode="lin" valueType="num">
                                      <p:cBhvr additive="base">
                                        <p:cTn id="46" dur="500"/>
                                        <p:tgtEl>
                                          <p:spTgt spid="33"/>
                                        </p:tgtEl>
                                        <p:attrNameLst>
                                          <p:attrName>ppt_x</p:attrName>
                                        </p:attrNameLst>
                                      </p:cBhvr>
                                      <p:tavLst>
                                        <p:tav tm="0">
                                          <p:val>
                                            <p:strVal val="ppt_x"/>
                                          </p:val>
                                        </p:tav>
                                        <p:tav tm="100000">
                                          <p:val>
                                            <p:strVal val="ppt_x"/>
                                          </p:val>
                                        </p:tav>
                                      </p:tavLst>
                                    </p:anim>
                                    <p:anim calcmode="lin" valueType="num">
                                      <p:cBhvr additive="base">
                                        <p:cTn id="47" dur="500"/>
                                        <p:tgtEl>
                                          <p:spTgt spid="33"/>
                                        </p:tgtEl>
                                        <p:attrNameLst>
                                          <p:attrName>ppt_y</p:attrName>
                                        </p:attrNameLst>
                                      </p:cBhvr>
                                      <p:tavLst>
                                        <p:tav tm="0">
                                          <p:val>
                                            <p:strVal val="ppt_y"/>
                                          </p:val>
                                        </p:tav>
                                        <p:tav tm="100000">
                                          <p:val>
                                            <p:strVal val="1+ppt_h/2"/>
                                          </p:val>
                                        </p:tav>
                                      </p:tavLst>
                                    </p:anim>
                                    <p:set>
                                      <p:cBhvr>
                                        <p:cTn id="48" dur="1" fill="hold">
                                          <p:stCondLst>
                                            <p:cond delay="499"/>
                                          </p:stCondLst>
                                        </p:cTn>
                                        <p:tgtEl>
                                          <p:spTgt spid="33"/>
                                        </p:tgtEl>
                                        <p:attrNameLst>
                                          <p:attrName>style.visibility</p:attrName>
                                        </p:attrNameLst>
                                      </p:cBhvr>
                                      <p:to>
                                        <p:strVal val="hidden"/>
                                      </p:to>
                                    </p:set>
                                  </p:childTnLst>
                                </p:cTn>
                              </p:par>
                              <p:par>
                                <p:cTn id="49" presetID="2" presetClass="exit" presetSubtype="4" fill="hold" grpId="0" nodeType="withEffect">
                                  <p:stCondLst>
                                    <p:cond delay="0"/>
                                  </p:stCondLst>
                                  <p:childTnLst>
                                    <p:anim calcmode="lin" valueType="num">
                                      <p:cBhvr additive="base">
                                        <p:cTn id="50" dur="500"/>
                                        <p:tgtEl>
                                          <p:spTgt spid="120"/>
                                        </p:tgtEl>
                                        <p:attrNameLst>
                                          <p:attrName>ppt_x</p:attrName>
                                        </p:attrNameLst>
                                      </p:cBhvr>
                                      <p:tavLst>
                                        <p:tav tm="0">
                                          <p:val>
                                            <p:strVal val="ppt_x"/>
                                          </p:val>
                                        </p:tav>
                                        <p:tav tm="100000">
                                          <p:val>
                                            <p:strVal val="ppt_x"/>
                                          </p:val>
                                        </p:tav>
                                      </p:tavLst>
                                    </p:anim>
                                    <p:anim calcmode="lin" valueType="num">
                                      <p:cBhvr additive="base">
                                        <p:cTn id="51" dur="500"/>
                                        <p:tgtEl>
                                          <p:spTgt spid="120"/>
                                        </p:tgtEl>
                                        <p:attrNameLst>
                                          <p:attrName>ppt_y</p:attrName>
                                        </p:attrNameLst>
                                      </p:cBhvr>
                                      <p:tavLst>
                                        <p:tav tm="0">
                                          <p:val>
                                            <p:strVal val="ppt_y"/>
                                          </p:val>
                                        </p:tav>
                                        <p:tav tm="100000">
                                          <p:val>
                                            <p:strVal val="1+ppt_h/2"/>
                                          </p:val>
                                        </p:tav>
                                      </p:tavLst>
                                    </p:anim>
                                    <p:set>
                                      <p:cBhvr>
                                        <p:cTn id="52" dur="1" fill="hold">
                                          <p:stCondLst>
                                            <p:cond delay="499"/>
                                          </p:stCondLst>
                                        </p:cTn>
                                        <p:tgtEl>
                                          <p:spTgt spid="120"/>
                                        </p:tgtEl>
                                        <p:attrNameLst>
                                          <p:attrName>style.visibility</p:attrName>
                                        </p:attrNameLst>
                                      </p:cBhvr>
                                      <p:to>
                                        <p:strVal val="hidden"/>
                                      </p:to>
                                    </p:set>
                                  </p:childTnLst>
                                </p:cTn>
                              </p:par>
                              <p:par>
                                <p:cTn id="53" presetID="2" presetClass="exit" presetSubtype="4" fill="hold" grpId="0" nodeType="withEffect">
                                  <p:stCondLst>
                                    <p:cond delay="0"/>
                                  </p:stCondLst>
                                  <p:childTnLst>
                                    <p:anim calcmode="lin" valueType="num">
                                      <p:cBhvr additive="base">
                                        <p:cTn id="54" dur="500"/>
                                        <p:tgtEl>
                                          <p:spTgt spid="2"/>
                                        </p:tgtEl>
                                        <p:attrNameLst>
                                          <p:attrName>ppt_x</p:attrName>
                                        </p:attrNameLst>
                                      </p:cBhvr>
                                      <p:tavLst>
                                        <p:tav tm="0">
                                          <p:val>
                                            <p:strVal val="ppt_x"/>
                                          </p:val>
                                        </p:tav>
                                        <p:tav tm="100000">
                                          <p:val>
                                            <p:strVal val="ppt_x"/>
                                          </p:val>
                                        </p:tav>
                                      </p:tavLst>
                                    </p:anim>
                                    <p:anim calcmode="lin" valueType="num">
                                      <p:cBhvr additive="base">
                                        <p:cTn id="55" dur="500"/>
                                        <p:tgtEl>
                                          <p:spTgt spid="2"/>
                                        </p:tgtEl>
                                        <p:attrNameLst>
                                          <p:attrName>ppt_y</p:attrName>
                                        </p:attrNameLst>
                                      </p:cBhvr>
                                      <p:tavLst>
                                        <p:tav tm="0">
                                          <p:val>
                                            <p:strVal val="ppt_y"/>
                                          </p:val>
                                        </p:tav>
                                        <p:tav tm="100000">
                                          <p:val>
                                            <p:strVal val="1+ppt_h/2"/>
                                          </p:val>
                                        </p:tav>
                                      </p:tavLst>
                                    </p:anim>
                                    <p:set>
                                      <p:cBhvr>
                                        <p:cTn id="56" dur="1" fill="hold">
                                          <p:stCondLst>
                                            <p:cond delay="499"/>
                                          </p:stCondLst>
                                        </p:cTn>
                                        <p:tgtEl>
                                          <p:spTgt spid="2"/>
                                        </p:tgtEl>
                                        <p:attrNameLst>
                                          <p:attrName>style.visibility</p:attrName>
                                        </p:attrNameLst>
                                      </p:cBhvr>
                                      <p:to>
                                        <p:strVal val="hidden"/>
                                      </p:to>
                                    </p:set>
                                  </p:childTnLst>
                                </p:cTn>
                              </p:par>
                              <p:par>
                                <p:cTn id="57" presetID="2" presetClass="exit" presetSubtype="4" fill="hold" grpId="0" nodeType="withEffect">
                                  <p:stCondLst>
                                    <p:cond delay="0"/>
                                  </p:stCondLst>
                                  <p:childTnLst>
                                    <p:anim calcmode="lin" valueType="num">
                                      <p:cBhvr additive="base">
                                        <p:cTn id="58" dur="500"/>
                                        <p:tgtEl>
                                          <p:spTgt spid="4"/>
                                        </p:tgtEl>
                                        <p:attrNameLst>
                                          <p:attrName>ppt_x</p:attrName>
                                        </p:attrNameLst>
                                      </p:cBhvr>
                                      <p:tavLst>
                                        <p:tav tm="0">
                                          <p:val>
                                            <p:strVal val="ppt_x"/>
                                          </p:val>
                                        </p:tav>
                                        <p:tav tm="100000">
                                          <p:val>
                                            <p:strVal val="ppt_x"/>
                                          </p:val>
                                        </p:tav>
                                      </p:tavLst>
                                    </p:anim>
                                    <p:anim calcmode="lin" valueType="num">
                                      <p:cBhvr additive="base">
                                        <p:cTn id="59" dur="500"/>
                                        <p:tgtEl>
                                          <p:spTgt spid="4"/>
                                        </p:tgtEl>
                                        <p:attrNameLst>
                                          <p:attrName>ppt_y</p:attrName>
                                        </p:attrNameLst>
                                      </p:cBhvr>
                                      <p:tavLst>
                                        <p:tav tm="0">
                                          <p:val>
                                            <p:strVal val="ppt_y"/>
                                          </p:val>
                                        </p:tav>
                                        <p:tav tm="100000">
                                          <p:val>
                                            <p:strVal val="1+ppt_h/2"/>
                                          </p:val>
                                        </p:tav>
                                      </p:tavLst>
                                    </p:anim>
                                    <p:set>
                                      <p:cBhvr>
                                        <p:cTn id="60" dur="1" fill="hold">
                                          <p:stCondLst>
                                            <p:cond delay="499"/>
                                          </p:stCondLst>
                                        </p:cTn>
                                        <p:tgtEl>
                                          <p:spTgt spid="4"/>
                                        </p:tgtEl>
                                        <p:attrNameLst>
                                          <p:attrName>style.visibility</p:attrName>
                                        </p:attrNameLst>
                                      </p:cBhvr>
                                      <p:to>
                                        <p:strVal val="hidden"/>
                                      </p:to>
                                    </p:set>
                                  </p:childTnLst>
                                </p:cTn>
                              </p:par>
                              <p:par>
                                <p:cTn id="61" presetID="2" presetClass="exit" presetSubtype="4" fill="hold" grpId="0" nodeType="withEffect">
                                  <p:stCondLst>
                                    <p:cond delay="0"/>
                                  </p:stCondLst>
                                  <p:childTnLst>
                                    <p:anim calcmode="lin" valueType="num">
                                      <p:cBhvr additive="base">
                                        <p:cTn id="62" dur="500"/>
                                        <p:tgtEl>
                                          <p:spTgt spid="5"/>
                                        </p:tgtEl>
                                        <p:attrNameLst>
                                          <p:attrName>ppt_x</p:attrName>
                                        </p:attrNameLst>
                                      </p:cBhvr>
                                      <p:tavLst>
                                        <p:tav tm="0">
                                          <p:val>
                                            <p:strVal val="ppt_x"/>
                                          </p:val>
                                        </p:tav>
                                        <p:tav tm="100000">
                                          <p:val>
                                            <p:strVal val="ppt_x"/>
                                          </p:val>
                                        </p:tav>
                                      </p:tavLst>
                                    </p:anim>
                                    <p:anim calcmode="lin" valueType="num">
                                      <p:cBhvr additive="base">
                                        <p:cTn id="63" dur="500"/>
                                        <p:tgtEl>
                                          <p:spTgt spid="5"/>
                                        </p:tgtEl>
                                        <p:attrNameLst>
                                          <p:attrName>ppt_y</p:attrName>
                                        </p:attrNameLst>
                                      </p:cBhvr>
                                      <p:tavLst>
                                        <p:tav tm="0">
                                          <p:val>
                                            <p:strVal val="ppt_y"/>
                                          </p:val>
                                        </p:tav>
                                        <p:tav tm="100000">
                                          <p:val>
                                            <p:strVal val="1+ppt_h/2"/>
                                          </p:val>
                                        </p:tav>
                                      </p:tavLst>
                                    </p:anim>
                                    <p:set>
                                      <p:cBhvr>
                                        <p:cTn id="64"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P spid="2" grpId="0"/>
      <p:bldP spid="40" grpId="0"/>
      <p:bldP spid="4" grpId="0" animBg="1"/>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How to protect the data in a Network/ Cyberspace?</a:t>
            </a:r>
            <a:endParaRPr lang="en-US" sz="3200" dirty="0"/>
          </a:p>
        </p:txBody>
      </p:sp>
      <p:grpSp>
        <p:nvGrpSpPr>
          <p:cNvPr id="34" name="Group 33"/>
          <p:cNvGrpSpPr/>
          <p:nvPr/>
        </p:nvGrpSpPr>
        <p:grpSpPr>
          <a:xfrm>
            <a:off x="7608915" y="120376"/>
            <a:ext cx="4386763" cy="2667159"/>
            <a:chOff x="6602677" y="2462421"/>
            <a:chExt cx="5427048" cy="3097551"/>
          </a:xfrm>
        </p:grpSpPr>
        <p:pic>
          <p:nvPicPr>
            <p:cNvPr id="10" name="Picture 9" descr="Neighborhood Network Construction Kit"/>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sp>
        <p:nvSpPr>
          <p:cNvPr id="6" name="Rectangle 5"/>
          <p:cNvSpPr/>
          <p:nvPr/>
        </p:nvSpPr>
        <p:spPr>
          <a:xfrm>
            <a:off x="313875" y="1605227"/>
            <a:ext cx="7162037" cy="1200329"/>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Cryptology is the </a:t>
            </a:r>
            <a:r>
              <a:rPr lang="en-US" b="1" i="1" dirty="0">
                <a:solidFill>
                  <a:srgbClr val="00B050"/>
                </a:solidFill>
              </a:rPr>
              <a:t>science of making and breaking secret codes</a:t>
            </a:r>
            <a:r>
              <a:rPr lang="en-US" dirty="0">
                <a:solidFill>
                  <a:srgbClr val="002060"/>
                </a:solidFill>
              </a:rPr>
              <a: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Cryptography is a way </a:t>
            </a:r>
            <a:r>
              <a:rPr lang="en-US" b="1" i="1" dirty="0">
                <a:solidFill>
                  <a:srgbClr val="00B050"/>
                </a:solidFill>
                <a:effectLst>
                  <a:outerShdw blurRad="38100" dist="38100" dir="2700000" algn="tl">
                    <a:srgbClr val="000000">
                      <a:alpha val="43137"/>
                    </a:srgbClr>
                  </a:outerShdw>
                </a:effectLst>
              </a:rPr>
              <a:t>to store and transmit data so only the intended recipient can read or process it</a:t>
            </a:r>
            <a:r>
              <a:rPr lang="en-US" dirty="0">
                <a:solidFill>
                  <a:srgbClr val="002060"/>
                </a:solidFill>
              </a:rPr>
              <a:t>. </a:t>
            </a:r>
          </a:p>
        </p:txBody>
      </p:sp>
      <p:sp>
        <p:nvSpPr>
          <p:cNvPr id="45" name="Rectangle 44"/>
          <p:cNvSpPr/>
          <p:nvPr/>
        </p:nvSpPr>
        <p:spPr>
          <a:xfrm>
            <a:off x="292720" y="895451"/>
            <a:ext cx="10541876" cy="923330"/>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Don't allow unauthorized users</a:t>
            </a:r>
          </a:p>
          <a:p>
            <a:pPr marL="357188" indent="-357188" algn="just">
              <a:buFont typeface="Wingdings" panose="05000000000000000000" pitchFamily="2" charset="2"/>
              <a:buChar char="ü"/>
            </a:pPr>
            <a:r>
              <a:rPr lang="en-US" b="1" dirty="0">
                <a:solidFill>
                  <a:srgbClr val="FF0000"/>
                </a:solidFill>
              </a:rPr>
              <a:t>Secure the network/ cyberspace (Passwords/ MFA </a:t>
            </a:r>
            <a:r>
              <a:rPr lang="en-US" b="1" dirty="0" err="1">
                <a:solidFill>
                  <a:srgbClr val="FF0000"/>
                </a:solidFill>
              </a:rPr>
              <a:t>etc</a:t>
            </a:r>
            <a:r>
              <a:rPr lang="en-US" b="1" dirty="0">
                <a:solidFill>
                  <a:srgbClr val="FF0000"/>
                </a:solidFill>
              </a:rPr>
              <a:t>)</a:t>
            </a:r>
          </a:p>
          <a:p>
            <a:pPr marL="357188" indent="-357188" algn="just">
              <a:buFont typeface="Wingdings" panose="05000000000000000000" pitchFamily="2" charset="2"/>
              <a:buChar char="ü"/>
            </a:pPr>
            <a:endParaRPr lang="en-US" dirty="0">
              <a:solidFill>
                <a:srgbClr val="002060"/>
              </a:solidFill>
            </a:endParaRPr>
          </a:p>
        </p:txBody>
      </p:sp>
      <p:sp>
        <p:nvSpPr>
          <p:cNvPr id="7" name="Rectangle 6"/>
          <p:cNvSpPr/>
          <p:nvPr/>
        </p:nvSpPr>
        <p:spPr>
          <a:xfrm>
            <a:off x="6072874" y="234197"/>
            <a:ext cx="2488438" cy="369332"/>
          </a:xfrm>
          <a:prstGeom prst="rect">
            <a:avLst/>
          </a:prstGeom>
        </p:spPr>
        <p:txBody>
          <a:bodyPr wrap="none">
            <a:spAutoFit/>
          </a:bodyPr>
          <a:lstStyle/>
          <a:p>
            <a:pPr algn="just"/>
            <a:r>
              <a:rPr lang="en-US" b="1" dirty="0">
                <a:solidFill>
                  <a:srgbClr val="002060"/>
                </a:solidFill>
              </a:rPr>
              <a:t>Give your suggestions!!!</a:t>
            </a:r>
          </a:p>
        </p:txBody>
      </p:sp>
      <p:sp>
        <p:nvSpPr>
          <p:cNvPr id="48" name="Rectangle 47"/>
          <p:cNvSpPr/>
          <p:nvPr/>
        </p:nvSpPr>
        <p:spPr>
          <a:xfrm>
            <a:off x="292720" y="2993311"/>
            <a:ext cx="11681803" cy="2308324"/>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Modern cryptography uses </a:t>
            </a:r>
            <a:r>
              <a:rPr lang="en-US" b="1" i="1" dirty="0">
                <a:solidFill>
                  <a:srgbClr val="FFC000"/>
                </a:solidFill>
                <a:effectLst>
                  <a:outerShdw blurRad="38100" dist="38100" dir="2700000" algn="tl">
                    <a:srgbClr val="000000">
                      <a:alpha val="43137"/>
                    </a:srgbClr>
                  </a:outerShdw>
                </a:effectLst>
              </a:rPr>
              <a:t>computationally secure algorithms</a:t>
            </a:r>
            <a:r>
              <a:rPr lang="en-US" dirty="0">
                <a:solidFill>
                  <a:srgbClr val="002060"/>
                </a:solidFill>
              </a:rPr>
              <a:t> to make sure that cyber criminals cannot easily compromise protected information.</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Each encryption method uses a specific algorithm, </a:t>
            </a:r>
            <a:r>
              <a:rPr lang="en-US" b="1" i="1" dirty="0">
                <a:solidFill>
                  <a:srgbClr val="00B050"/>
                </a:solidFill>
                <a:effectLst>
                  <a:outerShdw blurRad="38100" dist="38100" dir="2700000" algn="tl">
                    <a:srgbClr val="000000">
                      <a:alpha val="43137"/>
                    </a:srgbClr>
                  </a:outerShdw>
                </a:effectLst>
              </a:rPr>
              <a:t>called a cipher, to encrypt and decrypt messages</a:t>
            </a:r>
            <a:r>
              <a:rPr lang="en-US" dirty="0">
                <a:solidFill>
                  <a:srgbClr val="002060"/>
                </a:solidFill>
              </a:rPr>
              <a: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 cipher is a series of well-defined steps used to encrypt and decrypt messages.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several methods of creating </a:t>
            </a:r>
            <a:r>
              <a:rPr lang="en-US" dirty="0" err="1">
                <a:solidFill>
                  <a:srgbClr val="002060"/>
                </a:solidFill>
              </a:rPr>
              <a:t>ciphertext</a:t>
            </a:r>
            <a:r>
              <a:rPr lang="en-US" dirty="0">
                <a:solidFill>
                  <a:srgbClr val="002060"/>
                </a:solidFill>
              </a:rPr>
              <a:t>: </a:t>
            </a:r>
            <a:r>
              <a:rPr lang="en-US" i="1" dirty="0">
                <a:solidFill>
                  <a:srgbClr val="FF0000"/>
                </a:solidFill>
                <a:effectLst>
                  <a:outerShdw blurRad="38100" dist="38100" dir="2700000" algn="tl">
                    <a:srgbClr val="000000">
                      <a:alpha val="43137"/>
                    </a:srgbClr>
                  </a:outerShdw>
                </a:effectLst>
              </a:rPr>
              <a:t>Transposition, Substitution, One-time pad</a:t>
            </a:r>
          </a:p>
        </p:txBody>
      </p:sp>
    </p:spTree>
    <p:custDataLst>
      <p:tags r:id="rId1"/>
    </p:custDataLst>
    <p:extLst>
      <p:ext uri="{BB962C8B-B14F-4D97-AF65-F5344CB8AC3E}">
        <p14:creationId xmlns:p14="http://schemas.microsoft.com/office/powerpoint/2010/main" val="92313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4"/>
                                        </p:tgtEl>
                                        <p:attrNameLst>
                                          <p:attrName>r</p:attrName>
                                        </p:attrNameLst>
                                      </p:cBhvr>
                                    </p:animRot>
                                    <p:animRot by="-240000">
                                      <p:cBhvr>
                                        <p:cTn id="7" dur="200" fill="hold">
                                          <p:stCondLst>
                                            <p:cond delay="200"/>
                                          </p:stCondLst>
                                        </p:cTn>
                                        <p:tgtEl>
                                          <p:spTgt spid="34"/>
                                        </p:tgtEl>
                                        <p:attrNameLst>
                                          <p:attrName>r</p:attrName>
                                        </p:attrNameLst>
                                      </p:cBhvr>
                                    </p:animRot>
                                    <p:animRot by="240000">
                                      <p:cBhvr>
                                        <p:cTn id="8" dur="200" fill="hold">
                                          <p:stCondLst>
                                            <p:cond delay="400"/>
                                          </p:stCondLst>
                                        </p:cTn>
                                        <p:tgtEl>
                                          <p:spTgt spid="34"/>
                                        </p:tgtEl>
                                        <p:attrNameLst>
                                          <p:attrName>r</p:attrName>
                                        </p:attrNameLst>
                                      </p:cBhvr>
                                    </p:animRot>
                                    <p:animRot by="-240000">
                                      <p:cBhvr>
                                        <p:cTn id="9" dur="200" fill="hold">
                                          <p:stCondLst>
                                            <p:cond delay="600"/>
                                          </p:stCondLst>
                                        </p:cTn>
                                        <p:tgtEl>
                                          <p:spTgt spid="34"/>
                                        </p:tgtEl>
                                        <p:attrNameLst>
                                          <p:attrName>r</p:attrName>
                                        </p:attrNameLst>
                                      </p:cBhvr>
                                    </p:animRot>
                                    <p:animRot by="120000">
                                      <p:cBhvr>
                                        <p:cTn id="10" dur="200" fill="hold">
                                          <p:stCondLst>
                                            <p:cond delay="800"/>
                                          </p:stCondLst>
                                        </p:cTn>
                                        <p:tgtEl>
                                          <p:spTgt spid="3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p:cTn id="19" dur="500" fill="hold"/>
                                        <p:tgtEl>
                                          <p:spTgt spid="45"/>
                                        </p:tgtEl>
                                        <p:attrNameLst>
                                          <p:attrName>ppt_w</p:attrName>
                                        </p:attrNameLst>
                                      </p:cBhvr>
                                      <p:tavLst>
                                        <p:tav tm="0">
                                          <p:val>
                                            <p:fltVal val="0"/>
                                          </p:val>
                                        </p:tav>
                                        <p:tav tm="100000">
                                          <p:val>
                                            <p:strVal val="#ppt_w"/>
                                          </p:val>
                                        </p:tav>
                                      </p:tavLst>
                                    </p:anim>
                                    <p:anim calcmode="lin" valueType="num">
                                      <p:cBhvr>
                                        <p:cTn id="20" dur="500" fill="hold"/>
                                        <p:tgtEl>
                                          <p:spTgt spid="45"/>
                                        </p:tgtEl>
                                        <p:attrNameLst>
                                          <p:attrName>ppt_h</p:attrName>
                                        </p:attrNameLst>
                                      </p:cBhvr>
                                      <p:tavLst>
                                        <p:tav tm="0">
                                          <p:val>
                                            <p:fltVal val="0"/>
                                          </p:val>
                                        </p:tav>
                                        <p:tav tm="100000">
                                          <p:val>
                                            <p:strVal val="#ppt_h"/>
                                          </p:val>
                                        </p:tav>
                                      </p:tavLst>
                                    </p:anim>
                                    <p:animEffect transition="in" filter="fade">
                                      <p:cBhvr>
                                        <p:cTn id="21" dur="500"/>
                                        <p:tgtEl>
                                          <p:spTgt spid="45"/>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8"/>
                                        </p:tgtEl>
                                        <p:attrNameLst>
                                          <p:attrName>style.visibility</p:attrName>
                                        </p:attrNameLst>
                                      </p:cBhvr>
                                      <p:to>
                                        <p:strVal val="visible"/>
                                      </p:to>
                                    </p:set>
                                    <p:animEffect transition="in" filter="fade">
                                      <p:cBhvr>
                                        <p:cTn id="32" dur="1000"/>
                                        <p:tgtEl>
                                          <p:spTgt spid="48"/>
                                        </p:tgtEl>
                                      </p:cBhvr>
                                    </p:animEffect>
                                    <p:anim calcmode="lin" valueType="num">
                                      <p:cBhvr>
                                        <p:cTn id="33" dur="1000" fill="hold"/>
                                        <p:tgtEl>
                                          <p:spTgt spid="48"/>
                                        </p:tgtEl>
                                        <p:attrNameLst>
                                          <p:attrName>ppt_x</p:attrName>
                                        </p:attrNameLst>
                                      </p:cBhvr>
                                      <p:tavLst>
                                        <p:tav tm="0">
                                          <p:val>
                                            <p:strVal val="#ppt_x"/>
                                          </p:val>
                                        </p:tav>
                                        <p:tav tm="100000">
                                          <p:val>
                                            <p:strVal val="#ppt_x"/>
                                          </p:val>
                                        </p:tav>
                                      </p:tavLst>
                                    </p:anim>
                                    <p:anim calcmode="lin" valueType="num">
                                      <p:cBhvr>
                                        <p:cTn id="34"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5" grpId="0"/>
      <p:bldP spid="7" grpId="0"/>
      <p:bldP spid="4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indent="-357188" algn="just">
              <a:buFont typeface="Wingdings" panose="05000000000000000000" pitchFamily="2" charset="2"/>
              <a:buChar char="ü"/>
            </a:pPr>
            <a:r>
              <a:rPr lang="en-US" b="1" dirty="0">
                <a:solidFill>
                  <a:srgbClr val="FF0000"/>
                </a:solidFill>
              </a:rPr>
              <a:t>Two Types of Encryption: There are two classes of encryption algorithms</a:t>
            </a:r>
          </a:p>
          <a:p>
            <a:pPr indent="-357188" algn="just">
              <a:buFont typeface="Wingdings" panose="05000000000000000000" pitchFamily="2" charset="2"/>
              <a:buChar char="ü"/>
            </a:pPr>
            <a:endParaRPr lang="en-US" b="1" dirty="0">
              <a:solidFill>
                <a:srgbClr val="FF0000"/>
              </a:solidFill>
            </a:endParaRPr>
          </a:p>
          <a:p>
            <a:pPr indent="-357188" algn="just">
              <a:buFont typeface="Wingdings" panose="05000000000000000000" pitchFamily="2" charset="2"/>
              <a:buChar char="ü"/>
            </a:pPr>
            <a:r>
              <a:rPr lang="en-US" b="1" dirty="0">
                <a:solidFill>
                  <a:srgbClr val="FF0000"/>
                </a:solidFill>
              </a:rPr>
              <a:t>Symmetric algorithms </a:t>
            </a:r>
          </a:p>
          <a:p>
            <a:pPr marL="714375" lvl="1" indent="-354013" algn="just">
              <a:buFont typeface="Courier New" panose="02070309020205020404" pitchFamily="49" charset="0"/>
              <a:buChar char="o"/>
            </a:pPr>
            <a:r>
              <a:rPr lang="en-US" dirty="0">
                <a:solidFill>
                  <a:srgbClr val="FF0000"/>
                </a:solidFill>
              </a:rPr>
              <a:t>These algorithms use the </a:t>
            </a:r>
            <a:r>
              <a:rPr lang="en-US" b="1" i="1" dirty="0">
                <a:solidFill>
                  <a:srgbClr val="FF0000"/>
                </a:solidFill>
                <a:effectLst>
                  <a:outerShdw blurRad="38100" dist="38100" dir="2700000" algn="tl">
                    <a:srgbClr val="000000">
                      <a:alpha val="43137"/>
                    </a:srgbClr>
                  </a:outerShdw>
                </a:effectLst>
              </a:rPr>
              <a:t>same pre-shared key</a:t>
            </a:r>
            <a:r>
              <a:rPr lang="en-US" dirty="0">
                <a:solidFill>
                  <a:srgbClr val="FF0000"/>
                </a:solidFill>
              </a:rPr>
              <a:t>, sometimes called a </a:t>
            </a:r>
            <a:r>
              <a:rPr lang="en-US" b="1" i="1" dirty="0">
                <a:solidFill>
                  <a:srgbClr val="FF0000"/>
                </a:solidFill>
                <a:effectLst>
                  <a:outerShdw blurRad="38100" dist="38100" dir="2700000" algn="tl">
                    <a:srgbClr val="000000">
                      <a:alpha val="43137"/>
                    </a:srgbClr>
                  </a:outerShdw>
                </a:effectLst>
              </a:rPr>
              <a:t>secret key pair</a:t>
            </a:r>
            <a:r>
              <a:rPr lang="en-US" dirty="0">
                <a:solidFill>
                  <a:srgbClr val="FF0000"/>
                </a:solidFill>
              </a:rPr>
              <a:t>, to encrypt and decrypt data. </a:t>
            </a:r>
          </a:p>
          <a:p>
            <a:pPr marL="714375" lvl="1" indent="-354013" algn="just">
              <a:buFont typeface="Courier New" panose="02070309020205020404" pitchFamily="49" charset="0"/>
              <a:buChar char="o"/>
            </a:pPr>
            <a:r>
              <a:rPr lang="en-US" dirty="0">
                <a:solidFill>
                  <a:srgbClr val="FF0000"/>
                </a:solidFill>
              </a:rPr>
              <a:t>Both the sender and receiver know the pre-shared key before any encrypted communication begins</a:t>
            </a:r>
            <a:r>
              <a:rPr lang="en-US" b="1" dirty="0">
                <a:solidFill>
                  <a:srgbClr val="FF0000"/>
                </a:solidFill>
              </a:rPr>
              <a:t>. </a:t>
            </a:r>
          </a:p>
          <a:p>
            <a:pPr indent="-357188" algn="just">
              <a:buFont typeface="Wingdings" panose="05000000000000000000" pitchFamily="2" charset="2"/>
              <a:buChar char="ü"/>
            </a:pPr>
            <a:endParaRPr lang="en-US" b="1" dirty="0">
              <a:solidFill>
                <a:srgbClr val="002060"/>
              </a:solidFill>
            </a:endParaRPr>
          </a:p>
          <a:p>
            <a:pPr indent="-357188" algn="just">
              <a:buFont typeface="Wingdings" panose="05000000000000000000" pitchFamily="2" charset="2"/>
              <a:buChar char="ü"/>
            </a:pPr>
            <a:r>
              <a:rPr lang="en-US" b="1" dirty="0">
                <a:solidFill>
                  <a:srgbClr val="002060"/>
                </a:solidFill>
              </a:rPr>
              <a:t>Asymmetric algorithms </a:t>
            </a:r>
          </a:p>
          <a:p>
            <a:pPr marL="714375" indent="-354013" algn="just">
              <a:buFont typeface="Courier New" panose="02070309020205020404" pitchFamily="49" charset="0"/>
              <a:buChar char="o"/>
            </a:pPr>
            <a:r>
              <a:rPr lang="en-US" dirty="0">
                <a:solidFill>
                  <a:srgbClr val="002060"/>
                </a:solidFill>
              </a:rPr>
              <a:t>Asymmetrical encryption algorithms </a:t>
            </a:r>
            <a:r>
              <a:rPr lang="en-US" b="1" i="1" dirty="0">
                <a:solidFill>
                  <a:srgbClr val="002060"/>
                </a:solidFill>
                <a:effectLst>
                  <a:outerShdw blurRad="38100" dist="38100" dir="2700000" algn="tl">
                    <a:srgbClr val="000000">
                      <a:alpha val="43137"/>
                    </a:srgbClr>
                  </a:outerShdw>
                </a:effectLst>
              </a:rPr>
              <a:t>use one key to encrypt data and a different key to decrypt data</a:t>
            </a:r>
            <a:r>
              <a:rPr lang="en-US" dirty="0">
                <a:solidFill>
                  <a:srgbClr val="002060"/>
                </a:solidFill>
              </a:rPr>
              <a:t>. </a:t>
            </a:r>
          </a:p>
          <a:p>
            <a:pPr marL="714375" indent="-354013" algn="just">
              <a:buFont typeface="Courier New" panose="02070309020205020404" pitchFamily="49" charset="0"/>
              <a:buChar char="o"/>
            </a:pPr>
            <a:r>
              <a:rPr lang="en-US" dirty="0">
                <a:solidFill>
                  <a:srgbClr val="002060"/>
                </a:solidFill>
              </a:rPr>
              <a:t>One key is public and the other is private. </a:t>
            </a:r>
          </a:p>
          <a:p>
            <a:pPr marL="714375" indent="-354013" algn="just">
              <a:buFont typeface="Courier New" panose="02070309020205020404" pitchFamily="49" charset="0"/>
              <a:buChar char="o"/>
            </a:pPr>
            <a:r>
              <a:rPr lang="en-US" dirty="0">
                <a:solidFill>
                  <a:srgbClr val="002060"/>
                </a:solidFill>
              </a:rPr>
              <a:t>In a public-key encryption system, any person can encrypt a message using the public key of the receiver, and the receiver is the only one that can decrypt it using his private key. </a:t>
            </a:r>
          </a:p>
          <a:p>
            <a:pPr marL="714375" indent="-354013" algn="just">
              <a:buFont typeface="Courier New" panose="02070309020205020404" pitchFamily="49" charset="0"/>
              <a:buChar char="o"/>
            </a:pPr>
            <a:r>
              <a:rPr lang="en-US" dirty="0">
                <a:solidFill>
                  <a:srgbClr val="002060"/>
                </a:solidFill>
              </a:rPr>
              <a:t>Parties exchange secure messages without needing a </a:t>
            </a:r>
            <a:r>
              <a:rPr lang="en-US" b="1" i="1" dirty="0">
                <a:solidFill>
                  <a:srgbClr val="002060"/>
                </a:solidFill>
                <a:effectLst>
                  <a:outerShdw blurRad="38100" dist="38100" dir="2700000" algn="tl">
                    <a:srgbClr val="000000">
                      <a:alpha val="43137"/>
                    </a:srgbClr>
                  </a:outerShdw>
                </a:effectLst>
              </a:rPr>
              <a:t>pre-shared key</a:t>
            </a:r>
            <a:r>
              <a:rPr lang="en-US" dirty="0">
                <a:solidFill>
                  <a:srgbClr val="002060"/>
                </a:solidFill>
              </a:rPr>
              <a:t>. </a:t>
            </a:r>
          </a:p>
          <a:p>
            <a:pPr marL="714375" indent="-354013" algn="just">
              <a:buFont typeface="Courier New" panose="02070309020205020404" pitchFamily="49" charset="0"/>
              <a:buChar char="o"/>
            </a:pPr>
            <a:endParaRPr lang="en-US" dirty="0">
              <a:solidFill>
                <a:srgbClr val="FF0000"/>
              </a:solidFill>
            </a:endParaRPr>
          </a:p>
          <a:p>
            <a:pPr marL="714375" indent="-354013" algn="just">
              <a:buFont typeface="Courier New" panose="02070309020205020404" pitchFamily="49" charset="0"/>
              <a:buChar char="o"/>
            </a:pPr>
            <a:r>
              <a:rPr lang="en-US" dirty="0">
                <a:solidFill>
                  <a:srgbClr val="FF0000"/>
                </a:solidFill>
              </a:rPr>
              <a:t>Asymmetric algorithms are more complex. </a:t>
            </a:r>
          </a:p>
          <a:p>
            <a:pPr marL="714375" indent="-354013" algn="just">
              <a:buFont typeface="Courier New" panose="02070309020205020404" pitchFamily="49" charset="0"/>
              <a:buChar char="o"/>
            </a:pPr>
            <a:r>
              <a:rPr lang="en-US" dirty="0">
                <a:solidFill>
                  <a:srgbClr val="FF0000"/>
                </a:solidFill>
              </a:rPr>
              <a:t>These algorithms are resource intensive and slower to execute.</a:t>
            </a:r>
          </a:p>
          <a:p>
            <a:endParaRPr lang="en-US" dirty="0"/>
          </a:p>
          <a:p>
            <a:pPr marL="814388" lvl="1" indent="-357188"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Encryption Process</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indent="-357188" algn="just">
              <a:buFont typeface="Wingdings" panose="05000000000000000000" pitchFamily="2" charset="2"/>
              <a:buChar char="ü"/>
            </a:pPr>
            <a:r>
              <a:rPr lang="en-US" dirty="0">
                <a:solidFill>
                  <a:srgbClr val="002060"/>
                </a:solidFill>
              </a:rPr>
              <a:t>Symmetric algorithms </a:t>
            </a:r>
            <a:r>
              <a:rPr lang="en-US" b="1" i="1" dirty="0">
                <a:solidFill>
                  <a:srgbClr val="002060"/>
                </a:solidFill>
                <a:effectLst>
                  <a:outerShdw blurRad="38100" dist="38100" dir="2700000" algn="tl">
                    <a:srgbClr val="000000">
                      <a:alpha val="43137"/>
                    </a:srgbClr>
                  </a:outerShdw>
                </a:effectLst>
              </a:rPr>
              <a:t>use pre-shared key to encrypt and decrypt data</a:t>
            </a:r>
            <a:r>
              <a:rPr lang="en-US" dirty="0">
                <a:solidFill>
                  <a:srgbClr val="002060"/>
                </a:solidFill>
              </a:rPr>
              <a:t>, a method also </a:t>
            </a:r>
            <a:r>
              <a:rPr lang="en-US" b="1" i="1" dirty="0">
                <a:solidFill>
                  <a:srgbClr val="002060"/>
                </a:solidFill>
                <a:effectLst>
                  <a:outerShdw blurRad="38100" dist="38100" dir="2700000" algn="tl">
                    <a:srgbClr val="000000">
                      <a:alpha val="43137"/>
                    </a:srgbClr>
                  </a:outerShdw>
                </a:effectLst>
              </a:rPr>
              <a:t>known as private-key encryption</a:t>
            </a:r>
            <a:r>
              <a:rPr lang="en-US" dirty="0">
                <a:solidFill>
                  <a:srgbClr val="002060"/>
                </a:solidFill>
              </a:rPr>
              <a:t>.</a:t>
            </a:r>
          </a:p>
          <a:p>
            <a:pPr indent="-357188" algn="just">
              <a:buFont typeface="Wingdings" panose="05000000000000000000" pitchFamily="2" charset="2"/>
              <a:buChar char="ü"/>
            </a:pPr>
            <a:r>
              <a:rPr lang="en-US" dirty="0">
                <a:solidFill>
                  <a:srgbClr val="002060"/>
                </a:solidFill>
              </a:rPr>
              <a:t>Numerous encryption systems use symmetric encryption. </a:t>
            </a:r>
          </a:p>
          <a:p>
            <a:pPr indent="-357188" algn="just">
              <a:buFont typeface="Wingdings" panose="05000000000000000000" pitchFamily="2" charset="2"/>
              <a:buChar char="ü"/>
            </a:pPr>
            <a:r>
              <a:rPr lang="en-US" dirty="0">
                <a:solidFill>
                  <a:srgbClr val="002060"/>
                </a:solidFill>
              </a:rPr>
              <a:t>Some of the common encryption standards that use symmetric encryption include the following:</a:t>
            </a:r>
          </a:p>
          <a:p>
            <a:pPr algn="just"/>
            <a:endParaRPr lang="en-US" dirty="0">
              <a:solidFill>
                <a:srgbClr val="002060"/>
              </a:solidFill>
            </a:endParaRPr>
          </a:p>
          <a:p>
            <a:pPr algn="just"/>
            <a:r>
              <a:rPr lang="en-US" b="1" dirty="0">
                <a:solidFill>
                  <a:srgbClr val="002060"/>
                </a:solidFill>
              </a:rPr>
              <a:t>3DES (Triple DES):</a:t>
            </a:r>
            <a:r>
              <a:rPr lang="en-US" dirty="0">
                <a:solidFill>
                  <a:srgbClr val="002060"/>
                </a:solidFill>
              </a:rPr>
              <a:t> </a:t>
            </a:r>
          </a:p>
          <a:p>
            <a:pPr marL="360363" indent="-357188" algn="just">
              <a:buFont typeface="Wingdings" panose="05000000000000000000" pitchFamily="2" charset="2"/>
              <a:buChar char="ü"/>
            </a:pPr>
            <a:r>
              <a:rPr lang="en-US" dirty="0">
                <a:solidFill>
                  <a:srgbClr val="002060"/>
                </a:solidFill>
              </a:rPr>
              <a:t>Digital Encryption Standard (DES) is a symmetric block cipher with 64-bit block size that uses a 56-bit key. </a:t>
            </a:r>
          </a:p>
          <a:p>
            <a:pPr marL="360363" indent="-357188" algn="just">
              <a:buFont typeface="Wingdings" panose="05000000000000000000" pitchFamily="2" charset="2"/>
              <a:buChar char="ü"/>
            </a:pPr>
            <a:r>
              <a:rPr lang="en-US" dirty="0">
                <a:solidFill>
                  <a:srgbClr val="002060"/>
                </a:solidFill>
              </a:rPr>
              <a:t>Triple DES encrypts data three times and uses a different key for at least one of the three passes, giving it a cumulative key size of 112-168 bits. </a:t>
            </a:r>
          </a:p>
          <a:p>
            <a:pPr algn="just"/>
            <a:endParaRPr lang="en-US" dirty="0">
              <a:solidFill>
                <a:srgbClr val="002060"/>
              </a:solidFill>
            </a:endParaRPr>
          </a:p>
          <a:p>
            <a:pPr algn="just"/>
            <a:r>
              <a:rPr lang="en-US" b="1" dirty="0">
                <a:solidFill>
                  <a:srgbClr val="002060"/>
                </a:solidFill>
              </a:rPr>
              <a:t>IDEA:</a:t>
            </a:r>
            <a:r>
              <a:rPr lang="en-US" dirty="0">
                <a:solidFill>
                  <a:srgbClr val="002060"/>
                </a:solidFill>
              </a:rPr>
              <a:t> </a:t>
            </a:r>
          </a:p>
          <a:p>
            <a:pPr indent="-357188" algn="just">
              <a:buFont typeface="Wingdings" panose="05000000000000000000" pitchFamily="2" charset="2"/>
              <a:buChar char="ü"/>
            </a:pPr>
            <a:r>
              <a:rPr lang="en-US" dirty="0">
                <a:solidFill>
                  <a:srgbClr val="002060"/>
                </a:solidFill>
              </a:rPr>
              <a:t>The International Data Encryption Algorithm (IDEA) uses 64-bit blocks and 128-bit keys. </a:t>
            </a:r>
          </a:p>
          <a:p>
            <a:pPr indent="-357188" algn="just">
              <a:buFont typeface="Wingdings" panose="05000000000000000000" pitchFamily="2" charset="2"/>
              <a:buChar char="ü"/>
            </a:pPr>
            <a:r>
              <a:rPr lang="en-US" dirty="0">
                <a:solidFill>
                  <a:srgbClr val="002060"/>
                </a:solidFill>
              </a:rPr>
              <a:t>IDEA performs eight rounds of transformations on each of the 16 blocks that results from dividing each 64-bit block. </a:t>
            </a:r>
          </a:p>
          <a:p>
            <a:pPr indent="-357188" algn="just">
              <a:buFont typeface="Wingdings" panose="05000000000000000000" pitchFamily="2" charset="2"/>
              <a:buChar char="ü"/>
            </a:pPr>
            <a:r>
              <a:rPr lang="en-US" dirty="0">
                <a:solidFill>
                  <a:srgbClr val="002060"/>
                </a:solidFill>
              </a:rPr>
              <a:t>IDEA was the replacement for DES, and now PGP (Pretty Good Privacy) uses it. </a:t>
            </a:r>
          </a:p>
          <a:p>
            <a:pPr algn="just"/>
            <a:endParaRPr lang="en-US" dirty="0">
              <a:solidFill>
                <a:srgbClr val="002060"/>
              </a:solidFill>
            </a:endParaRPr>
          </a:p>
          <a:p>
            <a:pPr algn="just"/>
            <a:r>
              <a:rPr lang="en-US" b="1" dirty="0">
                <a:solidFill>
                  <a:srgbClr val="002060"/>
                </a:solidFill>
              </a:rPr>
              <a:t>AES: </a:t>
            </a:r>
          </a:p>
          <a:p>
            <a:pPr indent="-357188" algn="just">
              <a:buFont typeface="Wingdings" panose="05000000000000000000" pitchFamily="2" charset="2"/>
              <a:buChar char="ü"/>
            </a:pPr>
            <a:r>
              <a:rPr lang="en-US" dirty="0">
                <a:solidFill>
                  <a:srgbClr val="002060"/>
                </a:solidFill>
              </a:rPr>
              <a:t>The Advanced Encryption Standard (AES) has a fixed block size of 128-bits with a key size of 128, 192, or 256 bits. </a:t>
            </a:r>
          </a:p>
          <a:p>
            <a:pPr indent="-357188" algn="just">
              <a:buFont typeface="Wingdings" panose="05000000000000000000" pitchFamily="2" charset="2"/>
              <a:buChar char="ü"/>
            </a:pPr>
            <a:r>
              <a:rPr lang="en-US" dirty="0">
                <a:solidFill>
                  <a:srgbClr val="002060"/>
                </a:solidFill>
              </a:rPr>
              <a:t>The National Institute of Standards and Technology (NIST) approved the AES algorithm in December 2001. </a:t>
            </a:r>
          </a:p>
          <a:p>
            <a:pPr indent="-357188" algn="just">
              <a:buFont typeface="Wingdings" panose="05000000000000000000" pitchFamily="2" charset="2"/>
              <a:buChar char="ü"/>
            </a:pPr>
            <a:r>
              <a:rPr lang="en-US" dirty="0">
                <a:solidFill>
                  <a:srgbClr val="002060"/>
                </a:solidFill>
              </a:rPr>
              <a:t>The U.S. government uses AES to protect classified information.</a:t>
            </a:r>
          </a:p>
        </p:txBody>
      </p:sp>
    </p:spTree>
    <p:custDataLst>
      <p:tags r:id="rId1"/>
    </p:custDataLst>
    <p:extLst>
      <p:ext uri="{BB962C8B-B14F-4D97-AF65-F5344CB8AC3E}">
        <p14:creationId xmlns:p14="http://schemas.microsoft.com/office/powerpoint/2010/main" val="1653200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Asymmetrical Encryption Process</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Asymmetric encryption, also called </a:t>
            </a:r>
            <a:r>
              <a:rPr lang="en-US" b="1" i="1" dirty="0">
                <a:solidFill>
                  <a:srgbClr val="002060"/>
                </a:solidFill>
                <a:effectLst>
                  <a:outerShdw blurRad="38100" dist="38100" dir="2700000" algn="tl">
                    <a:srgbClr val="000000">
                      <a:alpha val="43137"/>
                    </a:srgbClr>
                  </a:outerShdw>
                </a:effectLst>
              </a:rPr>
              <a:t>public-key encryption</a:t>
            </a:r>
            <a:r>
              <a:rPr lang="en-US" dirty="0">
                <a:solidFill>
                  <a:srgbClr val="002060"/>
                </a:solidFill>
              </a:rPr>
              <a:t>, uses </a:t>
            </a:r>
            <a:r>
              <a:rPr lang="en-US" i="1" dirty="0">
                <a:solidFill>
                  <a:srgbClr val="002060"/>
                </a:solidFill>
                <a:effectLst>
                  <a:outerShdw blurRad="38100" dist="38100" dir="2700000" algn="tl">
                    <a:srgbClr val="000000">
                      <a:alpha val="43137"/>
                    </a:srgbClr>
                  </a:outerShdw>
                </a:effectLst>
              </a:rPr>
              <a:t>one key for encryption that is different from the key used for decryption</a:t>
            </a:r>
            <a:r>
              <a:rPr lang="en-US" dirty="0">
                <a:solidFill>
                  <a:srgbClr val="002060"/>
                </a:solidFill>
              </a:rPr>
              <a:t>. A criminal cannot calculate the decryption key based on knowledge of the encryption key, and vice versa, in any reasonable amount of time. The asymmetric algorithms include:</a:t>
            </a:r>
          </a:p>
          <a:p>
            <a:pPr algn="just"/>
            <a:endParaRPr lang="en-US" b="1" dirty="0">
              <a:solidFill>
                <a:srgbClr val="002060"/>
              </a:solidFill>
            </a:endParaRPr>
          </a:p>
          <a:p>
            <a:pPr algn="just"/>
            <a:r>
              <a:rPr lang="en-US" b="1" dirty="0">
                <a:solidFill>
                  <a:srgbClr val="002060"/>
                </a:solidFill>
              </a:rPr>
              <a:t>RSA (</a:t>
            </a:r>
            <a:r>
              <a:rPr lang="en-US" b="1" dirty="0" err="1">
                <a:solidFill>
                  <a:srgbClr val="002060"/>
                </a:solidFill>
              </a:rPr>
              <a:t>Rivest_Shamir-Adleman</a:t>
            </a:r>
            <a:r>
              <a:rPr lang="en-US" b="1" dirty="0">
                <a:solidFill>
                  <a:srgbClr val="002060"/>
                </a:solidFill>
              </a:rPr>
              <a: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uses the </a:t>
            </a:r>
            <a:r>
              <a:rPr lang="en-US" b="1" i="1" dirty="0">
                <a:solidFill>
                  <a:srgbClr val="002060"/>
                </a:solidFill>
                <a:effectLst>
                  <a:outerShdw blurRad="38100" dist="38100" dir="2700000" algn="tl">
                    <a:srgbClr val="000000">
                      <a:alpha val="43137"/>
                    </a:srgbClr>
                  </a:outerShdw>
                </a:effectLst>
              </a:rPr>
              <a:t>product of two very large prime numbers </a:t>
            </a:r>
            <a:r>
              <a:rPr lang="en-US" dirty="0">
                <a:solidFill>
                  <a:srgbClr val="002060"/>
                </a:solidFill>
              </a:rPr>
              <a:t>with an equal length of between 100 and 200 digits. </a:t>
            </a:r>
          </a:p>
          <a:p>
            <a:pPr marL="285750" indent="-285750" algn="just">
              <a:buFont typeface="Wingdings" panose="05000000000000000000" pitchFamily="2" charset="2"/>
              <a:buChar char="ü"/>
            </a:pPr>
            <a:r>
              <a:rPr lang="en-US" dirty="0">
                <a:solidFill>
                  <a:srgbClr val="002060"/>
                </a:solidFill>
              </a:rPr>
              <a:t>Browsers use RSA to establish a secure connection.</a:t>
            </a:r>
          </a:p>
          <a:p>
            <a:pPr marL="285750" indent="-285750" algn="just">
              <a:buFont typeface="Wingdings" panose="05000000000000000000" pitchFamily="2" charset="2"/>
              <a:buChar char="ü"/>
            </a:pPr>
            <a:endParaRPr lang="en-US" dirty="0">
              <a:solidFill>
                <a:srgbClr val="002060"/>
              </a:solidFill>
            </a:endParaRPr>
          </a:p>
          <a:p>
            <a:pPr algn="just"/>
            <a:r>
              <a:rPr lang="en-US" b="1" dirty="0" err="1">
                <a:solidFill>
                  <a:srgbClr val="002060"/>
                </a:solidFill>
              </a:rPr>
              <a:t>Diffie</a:t>
            </a:r>
            <a:r>
              <a:rPr lang="en-US" b="1" dirty="0">
                <a:solidFill>
                  <a:srgbClr val="002060"/>
                </a:solidFill>
              </a:rPr>
              <a:t>-Hellman  </a:t>
            </a:r>
          </a:p>
          <a:p>
            <a:pPr marL="285750" indent="-285750" algn="just">
              <a:buFont typeface="Wingdings" panose="05000000000000000000" pitchFamily="2" charset="2"/>
              <a:buChar char="ü"/>
            </a:pPr>
            <a:r>
              <a:rPr lang="en-US" dirty="0">
                <a:solidFill>
                  <a:srgbClr val="002060"/>
                </a:solidFill>
              </a:rPr>
              <a:t>provides an </a:t>
            </a:r>
            <a:r>
              <a:rPr lang="en-US" b="1" i="1" dirty="0">
                <a:solidFill>
                  <a:srgbClr val="002060"/>
                </a:solidFill>
                <a:effectLst>
                  <a:outerShdw blurRad="38100" dist="38100" dir="2700000" algn="tl">
                    <a:srgbClr val="000000">
                      <a:alpha val="43137"/>
                    </a:srgbClr>
                  </a:outerShdw>
                </a:effectLst>
              </a:rPr>
              <a:t>electronic exchange method to share the secret key</a:t>
            </a:r>
            <a:r>
              <a:rPr lang="en-US" dirty="0">
                <a:solidFill>
                  <a:srgbClr val="002060"/>
                </a:solidFill>
              </a:rPr>
              <a:t>. Secure protocols, such as Secure Sockets Layer (SSL), Transport Layer Security (TLS), Secure Shell (SSH), and Internet Protocol Security (IPsec), use </a:t>
            </a:r>
            <a:r>
              <a:rPr lang="en-US" dirty="0" err="1">
                <a:solidFill>
                  <a:srgbClr val="002060"/>
                </a:solidFill>
              </a:rPr>
              <a:t>Diffie</a:t>
            </a:r>
            <a:r>
              <a:rPr lang="en-US" dirty="0">
                <a:solidFill>
                  <a:srgbClr val="002060"/>
                </a:solidFill>
              </a:rPr>
              <a:t>-Hellman.</a:t>
            </a:r>
          </a:p>
          <a:p>
            <a:pPr algn="just"/>
            <a:endParaRPr lang="en-US" b="1" dirty="0">
              <a:solidFill>
                <a:srgbClr val="002060"/>
              </a:solidFill>
            </a:endParaRPr>
          </a:p>
          <a:p>
            <a:pPr algn="just"/>
            <a:r>
              <a:rPr lang="en-US" b="1" dirty="0" err="1">
                <a:solidFill>
                  <a:srgbClr val="002060"/>
                </a:solidFill>
              </a:rPr>
              <a:t>ElGamal</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uses the U.S. government standard for digital signatures. This algorithm is free to use because no one holds the patent.</a:t>
            </a:r>
          </a:p>
          <a:p>
            <a:pPr algn="just"/>
            <a:endParaRPr lang="en-US" b="1" dirty="0">
              <a:solidFill>
                <a:srgbClr val="002060"/>
              </a:solidFill>
            </a:endParaRPr>
          </a:p>
          <a:p>
            <a:pPr algn="just"/>
            <a:r>
              <a:rPr lang="en-US" b="1" dirty="0">
                <a:solidFill>
                  <a:srgbClr val="002060"/>
                </a:solidFill>
              </a:rPr>
              <a:t>Elliptic Curve Cryptography (ECC)</a:t>
            </a:r>
          </a:p>
          <a:p>
            <a:pPr marL="285750" indent="-285750" algn="just">
              <a:buFont typeface="Wingdings" panose="05000000000000000000" pitchFamily="2" charset="2"/>
              <a:buChar char="ü"/>
            </a:pPr>
            <a:r>
              <a:rPr lang="en-US" dirty="0">
                <a:solidFill>
                  <a:srgbClr val="002060"/>
                </a:solidFill>
              </a:rPr>
              <a:t>uses elliptic curves as part of the algorithm. In the U.S., the National Security Agency uses ECC for digital signature generation and key exchange.</a:t>
            </a:r>
          </a:p>
        </p:txBody>
      </p:sp>
    </p:spTree>
    <p:custDataLst>
      <p:tags r:id="rId1"/>
    </p:custDataLst>
    <p:extLst>
      <p:ext uri="{BB962C8B-B14F-4D97-AF65-F5344CB8AC3E}">
        <p14:creationId xmlns:p14="http://schemas.microsoft.com/office/powerpoint/2010/main" val="355911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Vs Asymmetrical</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algn="just"/>
            <a:r>
              <a:rPr lang="en-US" dirty="0">
                <a:solidFill>
                  <a:srgbClr val="002060"/>
                </a:solidFill>
              </a:rPr>
              <a:t>It is important to understand the differences between symmetric and asymmetric encryption methods. </a:t>
            </a:r>
          </a:p>
          <a:p>
            <a:pPr marL="285750" indent="-285750" algn="just">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Symmetric encryption systems are more efficient and can handle more data. However, key management with symmetric encryption systems is more problematic and harder to manage. </a:t>
            </a:r>
          </a:p>
          <a:p>
            <a:pPr marL="285750" indent="-285750" algn="just">
              <a:buFont typeface="Wingdings" panose="05000000000000000000" pitchFamily="2" charset="2"/>
              <a:buChar char="ü"/>
            </a:pPr>
            <a:r>
              <a:rPr lang="en-US" dirty="0">
                <a:solidFill>
                  <a:srgbClr val="FF0000"/>
                </a:solidFill>
              </a:rPr>
              <a:t>Asymmetric cryptography is more efficient at protecting the confidentiality of small amounts of data, and its size and speed make it more secure for tasks such as electronic key exchange which is a small amount of data rather than encrypting large blocks of data.</a:t>
            </a:r>
          </a:p>
          <a:p>
            <a:pPr marL="285750" indent="-285750"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Application</a:t>
            </a:r>
          </a:p>
          <a:p>
            <a:pPr marL="285750" indent="-285750" algn="just">
              <a:buFont typeface="Wingdings" panose="05000000000000000000" pitchFamily="2" charset="2"/>
              <a:buChar char="ü"/>
            </a:pPr>
            <a:r>
              <a:rPr lang="en-US" dirty="0">
                <a:solidFill>
                  <a:srgbClr val="002060"/>
                </a:solidFill>
              </a:rPr>
              <a:t>A one-time password-generating token is a hardware device that uses cryptography to generate a one-time password. A one-time password is an automatically generated numeric or alphanumeric string of characters that authenticates a user for one transaction of one session only. The number changes every 30 seconds or so. The session password appears on a display and the user enters the password.</a:t>
            </a:r>
          </a:p>
          <a:p>
            <a:pPr marL="285750" indent="-285750" algn="just">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The electronic payment industry uses 3DES. </a:t>
            </a:r>
          </a:p>
          <a:p>
            <a:pPr marL="285750" indent="-285750" algn="just">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Operating systems use DES to protect user files and system data with passwords. </a:t>
            </a:r>
          </a:p>
          <a:p>
            <a:pPr marL="285750" indent="-285750" algn="just">
              <a:buFont typeface="Wingdings" panose="05000000000000000000" pitchFamily="2" charset="2"/>
              <a:buChar char="ü"/>
            </a:pPr>
            <a:r>
              <a:rPr lang="en-US" dirty="0">
                <a:solidFill>
                  <a:srgbClr val="002060"/>
                </a:solidFill>
              </a:rPr>
              <a:t>Most encrypting file systems, such as NTFS, use AES.</a:t>
            </a:r>
          </a:p>
        </p:txBody>
      </p:sp>
    </p:spTree>
    <p:custDataLst>
      <p:tags r:id="rId1"/>
    </p:custDataLst>
    <p:extLst>
      <p:ext uri="{BB962C8B-B14F-4D97-AF65-F5344CB8AC3E}">
        <p14:creationId xmlns:p14="http://schemas.microsoft.com/office/powerpoint/2010/main" val="190741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Vs Asymmetrical</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algn="just"/>
            <a:r>
              <a:rPr lang="en-US" b="1" dirty="0">
                <a:solidFill>
                  <a:srgbClr val="002060"/>
                </a:solidFill>
              </a:rPr>
              <a:t>Application</a:t>
            </a:r>
          </a:p>
          <a:p>
            <a:pPr marL="285750" indent="-285750" algn="just">
              <a:buFont typeface="Wingdings" panose="05000000000000000000" pitchFamily="2" charset="2"/>
              <a:buChar char="ü"/>
            </a:pPr>
            <a:r>
              <a:rPr lang="en-US" dirty="0">
                <a:solidFill>
                  <a:srgbClr val="002060"/>
                </a:solidFill>
              </a:rPr>
              <a:t>Four protocols use asymmetric key algorithms:</a:t>
            </a:r>
          </a:p>
          <a:p>
            <a:pPr marL="742950" lvl="1" indent="-285750" algn="just">
              <a:buFont typeface="Wingdings" panose="05000000000000000000" pitchFamily="2" charset="2"/>
              <a:buChar char="ü"/>
            </a:pPr>
            <a:r>
              <a:rPr lang="en-US" dirty="0">
                <a:solidFill>
                  <a:srgbClr val="002060"/>
                </a:solidFill>
              </a:rPr>
              <a:t>Internet Key Exchange (IKE), which is a fundamental component of IPsec Virtual Private Networks (VPNs).</a:t>
            </a:r>
          </a:p>
          <a:p>
            <a:pPr marL="742950" lvl="1" indent="-285750" algn="just">
              <a:buFont typeface="Wingdings" panose="05000000000000000000" pitchFamily="2" charset="2"/>
              <a:buChar char="ü"/>
            </a:pPr>
            <a:r>
              <a:rPr lang="en-US" dirty="0">
                <a:solidFill>
                  <a:srgbClr val="002060"/>
                </a:solidFill>
              </a:rPr>
              <a:t>Secure Socket Layer (SSL), which is a means of implementing cryptography into a web browser.</a:t>
            </a:r>
          </a:p>
          <a:p>
            <a:pPr marL="742950" lvl="1" indent="-285750" algn="just">
              <a:buFont typeface="Wingdings" panose="05000000000000000000" pitchFamily="2" charset="2"/>
              <a:buChar char="ü"/>
            </a:pPr>
            <a:r>
              <a:rPr lang="en-US" dirty="0">
                <a:solidFill>
                  <a:srgbClr val="002060"/>
                </a:solidFill>
              </a:rPr>
              <a:t>Secure Shell (SSH), which is a protocol that provides a secure remote access connection to network devices.</a:t>
            </a:r>
          </a:p>
          <a:p>
            <a:pPr marL="742950" lvl="1" indent="-285750" algn="just">
              <a:buFont typeface="Wingdings" panose="05000000000000000000" pitchFamily="2" charset="2"/>
              <a:buChar char="ü"/>
            </a:pPr>
            <a:r>
              <a:rPr lang="en-US" dirty="0">
                <a:solidFill>
                  <a:srgbClr val="002060"/>
                </a:solidFill>
              </a:rPr>
              <a:t>Pretty Good Privacy (PGP), which is a computer program that provides cryptographic privacy and authentication to increase the security of email communications.</a:t>
            </a:r>
          </a:p>
          <a:p>
            <a:pPr marL="285750" indent="-285750" algn="just">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A VPN is a private network that uses a public network, usually the Internet, to create a secure communication channel. A VPN connects two endpoints such as two remote offices over the Internet to form the connection.</a:t>
            </a:r>
          </a:p>
          <a:p>
            <a:pPr marL="742950" lvl="1" indent="-285750" algn="just">
              <a:buFont typeface="Wingdings" panose="05000000000000000000" pitchFamily="2" charset="2"/>
              <a:buChar char="ü"/>
            </a:pPr>
            <a:r>
              <a:rPr lang="en-US" dirty="0">
                <a:solidFill>
                  <a:srgbClr val="002060"/>
                </a:solidFill>
              </a:rPr>
              <a:t>VPNs use IPsec. IPsec is a suite of protocols developed to achieve secure services over networks. </a:t>
            </a:r>
          </a:p>
          <a:p>
            <a:pPr marL="742950" lvl="1" indent="-285750" algn="just">
              <a:buFont typeface="Wingdings" panose="05000000000000000000" pitchFamily="2" charset="2"/>
              <a:buChar char="ü"/>
            </a:pPr>
            <a:r>
              <a:rPr lang="en-US" dirty="0">
                <a:solidFill>
                  <a:srgbClr val="002060"/>
                </a:solidFill>
              </a:rPr>
              <a:t>IPsec services allow for authentication, integrity, access control, and confidentiality. </a:t>
            </a:r>
          </a:p>
          <a:p>
            <a:pPr marL="742950" lvl="1" indent="-285750" algn="just">
              <a:buFont typeface="Wingdings" panose="05000000000000000000" pitchFamily="2" charset="2"/>
              <a:buChar char="ü"/>
            </a:pPr>
            <a:r>
              <a:rPr lang="en-US" dirty="0">
                <a:solidFill>
                  <a:srgbClr val="002060"/>
                </a:solidFill>
              </a:rPr>
              <a:t>With IPsec, remote sites can exchange encrypted and verified information.</a:t>
            </a:r>
          </a:p>
          <a:p>
            <a:pPr marL="742950" lvl="1" indent="-285750" algn="just">
              <a:buFont typeface="Wingdings" panose="05000000000000000000" pitchFamily="2" charset="2"/>
              <a:buChar char="ü"/>
            </a:pPr>
            <a:r>
              <a:rPr lang="en-US" dirty="0">
                <a:solidFill>
                  <a:srgbClr val="002060"/>
                </a:solidFill>
              </a:rPr>
              <a:t>Data in use is a growing concern to many organizations. When in use, data no longer has any protection because the user needs to open and change the data. </a:t>
            </a:r>
          </a:p>
          <a:p>
            <a:pPr marL="742950" lvl="1" indent="-285750" algn="just">
              <a:buFont typeface="Wingdings" panose="05000000000000000000" pitchFamily="2" charset="2"/>
              <a:buChar char="ü"/>
            </a:pPr>
            <a:r>
              <a:rPr lang="en-US" dirty="0">
                <a:solidFill>
                  <a:srgbClr val="002060"/>
                </a:solidFill>
              </a:rPr>
              <a:t>System memory holds data in use and it can contain sensitive data such as the encryption key. </a:t>
            </a:r>
          </a:p>
          <a:p>
            <a:pPr marL="742950" lvl="1" indent="-285750" algn="just">
              <a:buFont typeface="Wingdings" panose="05000000000000000000" pitchFamily="2" charset="2"/>
              <a:buChar char="ü"/>
            </a:pPr>
            <a:r>
              <a:rPr lang="en-US" dirty="0">
                <a:solidFill>
                  <a:srgbClr val="002060"/>
                </a:solidFill>
              </a:rPr>
              <a:t>If criminals compromise data in use, they will have access to data at rest and data in motion.</a:t>
            </a:r>
          </a:p>
        </p:txBody>
      </p:sp>
    </p:spTree>
    <p:custDataLst>
      <p:tags r:id="rId1"/>
    </p:custDataLst>
    <p:extLst>
      <p:ext uri="{BB962C8B-B14F-4D97-AF65-F5344CB8AC3E}">
        <p14:creationId xmlns:p14="http://schemas.microsoft.com/office/powerpoint/2010/main" val="275100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a:t>
            </a:r>
            <a:endParaRPr lang="en-US" sz="3200" dirty="0"/>
          </a:p>
        </p:txBody>
      </p:sp>
      <p:sp>
        <p:nvSpPr>
          <p:cNvPr id="17" name="Rectangle 16"/>
          <p:cNvSpPr/>
          <p:nvPr/>
        </p:nvSpPr>
        <p:spPr>
          <a:xfrm>
            <a:off x="375234" y="780654"/>
            <a:ext cx="11639427" cy="4524315"/>
          </a:xfrm>
          <a:prstGeom prst="rect">
            <a:avLst/>
          </a:prstGeom>
        </p:spPr>
        <p:txBody>
          <a:bodyPr wrap="square">
            <a:spAutoFit/>
          </a:bodyPr>
          <a:lstStyle/>
          <a:p>
            <a:pPr algn="just"/>
            <a:r>
              <a:rPr lang="en-US" b="1" dirty="0">
                <a:solidFill>
                  <a:srgbClr val="002060"/>
                </a:solidFill>
              </a:rPr>
              <a:t>Physical Access Controls </a:t>
            </a:r>
          </a:p>
          <a:p>
            <a:pPr lvl="1" indent="-357188" algn="just">
              <a:buFont typeface="Wingdings" panose="05000000000000000000" pitchFamily="2" charset="2"/>
              <a:buChar char="ü"/>
            </a:pPr>
            <a:r>
              <a:rPr lang="en-US" dirty="0">
                <a:solidFill>
                  <a:srgbClr val="002060"/>
                </a:solidFill>
              </a:rPr>
              <a:t>actual barriers deployed to prevent direct contact with systems. </a:t>
            </a:r>
          </a:p>
          <a:p>
            <a:pPr lvl="1" indent="-357188" algn="just">
              <a:buFont typeface="Wingdings" panose="05000000000000000000" pitchFamily="2" charset="2"/>
              <a:buChar char="ü"/>
            </a:pPr>
            <a:r>
              <a:rPr lang="en-US" dirty="0">
                <a:solidFill>
                  <a:srgbClr val="002060"/>
                </a:solidFill>
              </a:rPr>
              <a:t>The goal is to prevent unauthorized users from gaining physical access to facilities, equipment, and other organizational assets. </a:t>
            </a:r>
          </a:p>
          <a:p>
            <a:pPr lvl="1" indent="-357188" algn="just">
              <a:buFont typeface="Wingdings" panose="05000000000000000000" pitchFamily="2" charset="2"/>
              <a:buChar char="ü"/>
            </a:pPr>
            <a:r>
              <a:rPr lang="en-US" dirty="0">
                <a:solidFill>
                  <a:srgbClr val="002060"/>
                </a:solidFill>
              </a:rPr>
              <a:t>Physical access control determines who can enter (or exit), where they can enter (or exit), and when they can enter (or exit).</a:t>
            </a:r>
          </a:p>
          <a:p>
            <a:pPr indent="-357188"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Logical Access Controls </a:t>
            </a:r>
          </a:p>
          <a:p>
            <a:pPr lvl="1" indent="-357188" algn="just">
              <a:buFont typeface="Wingdings" panose="05000000000000000000" pitchFamily="2" charset="2"/>
              <a:buChar char="ü"/>
            </a:pPr>
            <a:r>
              <a:rPr lang="en-US" dirty="0">
                <a:solidFill>
                  <a:srgbClr val="002060"/>
                </a:solidFill>
              </a:rPr>
              <a:t>hardware and software solutions used to manage access to resources and systems. </a:t>
            </a:r>
          </a:p>
          <a:p>
            <a:pPr lvl="1" indent="-357188" algn="just">
              <a:buFont typeface="Wingdings" panose="05000000000000000000" pitchFamily="2" charset="2"/>
              <a:buChar char="ü"/>
            </a:pPr>
            <a:r>
              <a:rPr lang="en-US" dirty="0">
                <a:solidFill>
                  <a:srgbClr val="002060"/>
                </a:solidFill>
              </a:rPr>
              <a:t>These technology-based solutions include tools and protocols that computer systems use for identification, authentication, authorization, and accountability.</a:t>
            </a:r>
          </a:p>
          <a:p>
            <a:pPr indent="-357188"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Administrative Access Controls </a:t>
            </a:r>
          </a:p>
          <a:p>
            <a:pPr lvl="1" indent="-357188" algn="just">
              <a:buFont typeface="Wingdings" panose="05000000000000000000" pitchFamily="2" charset="2"/>
              <a:buChar char="ü"/>
            </a:pPr>
            <a:r>
              <a:rPr lang="en-US" dirty="0">
                <a:solidFill>
                  <a:srgbClr val="002060"/>
                </a:solidFill>
              </a:rPr>
              <a:t>policies and procedures defined by organizations to implement and enforce all aspects of controlling unauthorized access. </a:t>
            </a:r>
          </a:p>
          <a:p>
            <a:pPr lvl="1" indent="-357188" algn="just">
              <a:buFont typeface="Wingdings" panose="05000000000000000000" pitchFamily="2" charset="2"/>
              <a:buChar char="ü"/>
            </a:pPr>
            <a:r>
              <a:rPr lang="en-US" dirty="0">
                <a:solidFill>
                  <a:srgbClr val="002060"/>
                </a:solidFill>
              </a:rPr>
              <a:t>Administrative controls focus on personnel and business practices. </a:t>
            </a:r>
          </a:p>
        </p:txBody>
      </p:sp>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Strategies</a:t>
            </a:r>
            <a:endParaRPr lang="en-US" sz="3200" dirty="0"/>
          </a:p>
        </p:txBody>
      </p:sp>
      <p:sp>
        <p:nvSpPr>
          <p:cNvPr id="17" name="Rectangle 16"/>
          <p:cNvSpPr/>
          <p:nvPr/>
        </p:nvSpPr>
        <p:spPr>
          <a:xfrm>
            <a:off x="375234" y="780654"/>
            <a:ext cx="11639427" cy="4801314"/>
          </a:xfrm>
          <a:prstGeom prst="rect">
            <a:avLst/>
          </a:prstGeom>
        </p:spPr>
        <p:txBody>
          <a:bodyPr wrap="square">
            <a:spAutoFit/>
          </a:bodyPr>
          <a:lstStyle/>
          <a:p>
            <a:pPr algn="just"/>
            <a:r>
              <a:rPr lang="en-US" b="1" dirty="0">
                <a:solidFill>
                  <a:srgbClr val="002060"/>
                </a:solidFill>
              </a:rPr>
              <a:t>Mandatory access control (MAC) </a:t>
            </a:r>
          </a:p>
          <a:p>
            <a:pPr lvl="1" indent="-357188" algn="just">
              <a:buFont typeface="Wingdings" panose="05000000000000000000" pitchFamily="2" charset="2"/>
              <a:buChar char="ü"/>
            </a:pPr>
            <a:r>
              <a:rPr lang="en-US" i="1" dirty="0">
                <a:solidFill>
                  <a:srgbClr val="002060"/>
                </a:solidFill>
              </a:rPr>
              <a:t>restricts the actions that a subject can perform on an object. A subject can be a user or a process. An object can be a file, a port, or an input/output device. An authorization rule enforces whether or not a subject can access the object.</a:t>
            </a:r>
          </a:p>
          <a:p>
            <a:pPr marL="0" lvl="1" algn="just"/>
            <a:endParaRPr lang="en-US" b="1" dirty="0">
              <a:solidFill>
                <a:srgbClr val="002060"/>
              </a:solidFill>
            </a:endParaRPr>
          </a:p>
          <a:p>
            <a:pPr marL="0" lvl="1" algn="just"/>
            <a:r>
              <a:rPr lang="en-US" b="1" dirty="0">
                <a:solidFill>
                  <a:srgbClr val="002060"/>
                </a:solidFill>
              </a:rPr>
              <a:t>Discretionary access control (DAC) </a:t>
            </a:r>
          </a:p>
          <a:p>
            <a:pPr lvl="1" indent="-357188" algn="just">
              <a:buFont typeface="Wingdings" panose="05000000000000000000" pitchFamily="2" charset="2"/>
              <a:buChar char="ü"/>
            </a:pPr>
            <a:r>
              <a:rPr lang="en-US" i="1" dirty="0">
                <a:solidFill>
                  <a:srgbClr val="002060"/>
                </a:solidFill>
              </a:rPr>
              <a:t>DAC grants or restricts object access determined by the object’s owner. As the name implies, controls are discretionary because an object owner with certain access permissions can pass on those permissions to another subject.</a:t>
            </a:r>
          </a:p>
          <a:p>
            <a:pPr marL="0" lvl="1" algn="just"/>
            <a:endParaRPr lang="en-US" b="1" dirty="0">
              <a:solidFill>
                <a:srgbClr val="002060"/>
              </a:solidFill>
            </a:endParaRPr>
          </a:p>
          <a:p>
            <a:pPr marL="0" lvl="1" algn="just"/>
            <a:r>
              <a:rPr lang="en-US" b="1" dirty="0">
                <a:solidFill>
                  <a:srgbClr val="002060"/>
                </a:solidFill>
              </a:rPr>
              <a:t>Role-based access control (RBAC)  </a:t>
            </a:r>
          </a:p>
          <a:p>
            <a:pPr lvl="1" indent="-357188" algn="just">
              <a:buFont typeface="Wingdings" panose="05000000000000000000" pitchFamily="2" charset="2"/>
              <a:buChar char="ü"/>
            </a:pPr>
            <a:r>
              <a:rPr lang="en-US" i="1" dirty="0">
                <a:solidFill>
                  <a:srgbClr val="002060"/>
                </a:solidFill>
              </a:rPr>
              <a:t>is based on the role of the subject. Roles are job functions within an organization. Specific roles require permissions to perform certain operations. Users acquire permissions through their role. RBAC can work in combination with DAC or MAC by enforcing the policies of either one.</a:t>
            </a:r>
          </a:p>
          <a:p>
            <a:pPr marL="0" lvl="1" algn="just"/>
            <a:endParaRPr lang="en-US" b="1" dirty="0">
              <a:solidFill>
                <a:srgbClr val="002060"/>
              </a:solidFill>
            </a:endParaRPr>
          </a:p>
          <a:p>
            <a:pPr marL="0" lvl="1" algn="just"/>
            <a:r>
              <a:rPr lang="en-US" b="1" dirty="0">
                <a:solidFill>
                  <a:srgbClr val="002060"/>
                </a:solidFill>
              </a:rPr>
              <a:t>Rule-based access control </a:t>
            </a:r>
          </a:p>
          <a:p>
            <a:pPr lvl="1" indent="-357188" algn="just">
              <a:buFont typeface="Wingdings" panose="05000000000000000000" pitchFamily="2" charset="2"/>
              <a:buChar char="ü"/>
            </a:pPr>
            <a:r>
              <a:rPr lang="en-US" i="1" dirty="0">
                <a:solidFill>
                  <a:srgbClr val="002060"/>
                </a:solidFill>
              </a:rPr>
              <a:t>uses access control lists (ACLs) to help determine whether to grant access. A series of rules is contained in the ACL, as shown in the figure. The determination of whether to grant access depends on these rules. An example of such a rule is one that states that no employee may have access to the payroll file after hours or on weekends.</a:t>
            </a:r>
          </a:p>
        </p:txBody>
      </p:sp>
    </p:spTree>
    <p:custDataLst>
      <p:tags r:id="rId1"/>
    </p:custDataLst>
    <p:extLst>
      <p:ext uri="{BB962C8B-B14F-4D97-AF65-F5344CB8AC3E}">
        <p14:creationId xmlns:p14="http://schemas.microsoft.com/office/powerpoint/2010/main" val="303032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Identification - Authentication</a:t>
            </a:r>
            <a:endParaRPr lang="en-US" sz="3200" dirty="0"/>
          </a:p>
        </p:txBody>
      </p:sp>
      <p:sp>
        <p:nvSpPr>
          <p:cNvPr id="17" name="Rectangle 16"/>
          <p:cNvSpPr/>
          <p:nvPr/>
        </p:nvSpPr>
        <p:spPr>
          <a:xfrm>
            <a:off x="375234" y="780654"/>
            <a:ext cx="11639427" cy="4801314"/>
          </a:xfrm>
          <a:prstGeom prst="rect">
            <a:avLst/>
          </a:prstGeom>
        </p:spPr>
        <p:txBody>
          <a:bodyPr wrap="square">
            <a:spAutoFit/>
          </a:bodyPr>
          <a:lstStyle/>
          <a:p>
            <a:pPr algn="just"/>
            <a:r>
              <a:rPr lang="en-US" i="1" dirty="0">
                <a:solidFill>
                  <a:srgbClr val="002060"/>
                </a:solidFill>
              </a:rPr>
              <a:t>Identification enforces the rules established by the authorization policy: </a:t>
            </a:r>
          </a:p>
          <a:p>
            <a:pPr lvl="1" indent="-357188" algn="just">
              <a:buFont typeface="Wingdings" panose="05000000000000000000" pitchFamily="2" charset="2"/>
              <a:buChar char="ü"/>
            </a:pPr>
            <a:r>
              <a:rPr lang="en-US" dirty="0">
                <a:solidFill>
                  <a:srgbClr val="002060"/>
                </a:solidFill>
              </a:rPr>
              <a:t>A subject requests access to a system resource. Every time the subject requests access to a resource, the access controls determine whether to grant or deny access. </a:t>
            </a:r>
          </a:p>
          <a:p>
            <a:pPr lvl="1" indent="-357188" algn="just">
              <a:buFont typeface="Wingdings" panose="05000000000000000000" pitchFamily="2" charset="2"/>
              <a:buChar char="ü"/>
            </a:pPr>
            <a:r>
              <a:rPr lang="en-US" dirty="0">
                <a:solidFill>
                  <a:srgbClr val="002060"/>
                </a:solidFill>
              </a:rPr>
              <a:t>Cybersecurity policies determine which identification controls should be used. </a:t>
            </a:r>
          </a:p>
          <a:p>
            <a:pPr lvl="1" indent="-357188" algn="just">
              <a:buFont typeface="Wingdings" panose="05000000000000000000" pitchFamily="2" charset="2"/>
              <a:buChar char="ü"/>
            </a:pPr>
            <a:r>
              <a:rPr lang="en-US" dirty="0">
                <a:solidFill>
                  <a:srgbClr val="002060"/>
                </a:solidFill>
              </a:rPr>
              <a:t>The sensitivity of the information and information systems determine how stringent the controls. </a:t>
            </a:r>
          </a:p>
          <a:p>
            <a:pPr lvl="1" indent="-357188" algn="just">
              <a:buFont typeface="Wingdings" panose="05000000000000000000" pitchFamily="2" charset="2"/>
              <a:buChar char="ü"/>
            </a:pPr>
            <a:r>
              <a:rPr lang="en-US" dirty="0">
                <a:solidFill>
                  <a:srgbClr val="002060"/>
                </a:solidFill>
              </a:rPr>
              <a:t>The increase in data breaches has forced many organizations to strengthen their identification controls. </a:t>
            </a:r>
          </a:p>
          <a:p>
            <a:pPr lvl="1" indent="-357188" algn="just">
              <a:buFont typeface="Wingdings" panose="05000000000000000000" pitchFamily="2" charset="2"/>
              <a:buChar char="ü"/>
            </a:pPr>
            <a:endParaRPr lang="en-US" dirty="0">
              <a:solidFill>
                <a:srgbClr val="002060"/>
              </a:solidFill>
            </a:endParaRPr>
          </a:p>
          <a:p>
            <a:pPr marL="0" lvl="1" algn="just"/>
            <a:r>
              <a:rPr lang="en-US" b="1" dirty="0">
                <a:solidFill>
                  <a:srgbClr val="002060"/>
                </a:solidFill>
              </a:rPr>
              <a:t>What You Know </a:t>
            </a:r>
          </a:p>
          <a:p>
            <a:pPr lvl="1" indent="-357188" algn="just">
              <a:buFont typeface="Wingdings" panose="05000000000000000000" pitchFamily="2" charset="2"/>
              <a:buChar char="ü"/>
            </a:pPr>
            <a:r>
              <a:rPr lang="en-US" i="1" dirty="0">
                <a:solidFill>
                  <a:srgbClr val="002060"/>
                </a:solidFill>
              </a:rPr>
              <a:t>Passwords, passphrases, or PINs are all examples of something that the user knows. Passwords are the most popular method used for authentication. </a:t>
            </a:r>
          </a:p>
          <a:p>
            <a:pPr marL="0" lvl="1" algn="just"/>
            <a:r>
              <a:rPr lang="en-US" b="1" dirty="0">
                <a:solidFill>
                  <a:srgbClr val="002060"/>
                </a:solidFill>
              </a:rPr>
              <a:t>What You Have </a:t>
            </a:r>
          </a:p>
          <a:p>
            <a:pPr lvl="1" indent="-357188" algn="just">
              <a:buFont typeface="Wingdings" panose="05000000000000000000" pitchFamily="2" charset="2"/>
              <a:buChar char="ü"/>
            </a:pPr>
            <a:r>
              <a:rPr lang="en-US" i="1" dirty="0">
                <a:solidFill>
                  <a:srgbClr val="002060"/>
                </a:solidFill>
              </a:rPr>
              <a:t>Smart cards and security key fobs are both examples of something that users have in their possession.</a:t>
            </a:r>
          </a:p>
          <a:p>
            <a:pPr marL="0" lvl="1" algn="just"/>
            <a:r>
              <a:rPr lang="en-US" b="1" dirty="0">
                <a:solidFill>
                  <a:srgbClr val="002060"/>
                </a:solidFill>
              </a:rPr>
              <a:t>Who You Are </a:t>
            </a:r>
          </a:p>
          <a:p>
            <a:pPr lvl="1" indent="-357188" algn="just">
              <a:buFont typeface="Wingdings" panose="05000000000000000000" pitchFamily="2" charset="2"/>
              <a:buChar char="ü"/>
            </a:pPr>
            <a:r>
              <a:rPr lang="en-US" i="1" dirty="0">
                <a:solidFill>
                  <a:srgbClr val="002060"/>
                </a:solidFill>
              </a:rPr>
              <a:t>A unique physical characteristic, such as a fingerprint, retina, or voice, that identifies a specific user is called biometrics. </a:t>
            </a:r>
          </a:p>
          <a:p>
            <a:pPr marL="0" lvl="1" algn="just"/>
            <a:r>
              <a:rPr lang="en-US" b="1" dirty="0">
                <a:solidFill>
                  <a:srgbClr val="002060"/>
                </a:solidFill>
              </a:rPr>
              <a:t>Multi-factor Authentication </a:t>
            </a:r>
          </a:p>
          <a:p>
            <a:pPr lvl="1" indent="-357188" algn="just">
              <a:buFont typeface="Wingdings" panose="05000000000000000000" pitchFamily="2" charset="2"/>
              <a:buChar char="ü"/>
            </a:pPr>
            <a:r>
              <a:rPr lang="en-US" i="1" dirty="0">
                <a:solidFill>
                  <a:srgbClr val="002060"/>
                </a:solidFill>
              </a:rPr>
              <a:t>Multi-factor authentication uses at least two methods of verification. A security key fob is a good example. The two factors are something you know, such as a password, and something you have, such as a security key fob. </a:t>
            </a:r>
          </a:p>
        </p:txBody>
      </p:sp>
    </p:spTree>
    <p:custDataLst>
      <p:tags r:id="rId1"/>
    </p:custDataLst>
    <p:extLst>
      <p:ext uri="{BB962C8B-B14F-4D97-AF65-F5344CB8AC3E}">
        <p14:creationId xmlns:p14="http://schemas.microsoft.com/office/powerpoint/2010/main" val="745981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Authorization - Accountability</a:t>
            </a:r>
            <a:endParaRPr lang="en-US" sz="3200" dirty="0"/>
          </a:p>
        </p:txBody>
      </p:sp>
      <p:sp>
        <p:nvSpPr>
          <p:cNvPr id="17" name="Rectangle 16"/>
          <p:cNvSpPr/>
          <p:nvPr/>
        </p:nvSpPr>
        <p:spPr>
          <a:xfrm>
            <a:off x="375234" y="780654"/>
            <a:ext cx="11639427" cy="4801314"/>
          </a:xfrm>
          <a:prstGeom prst="rect">
            <a:avLst/>
          </a:prstGeom>
        </p:spPr>
        <p:txBody>
          <a:bodyPr wrap="square">
            <a:spAutoFit/>
          </a:bodyPr>
          <a:lstStyle/>
          <a:p>
            <a:pPr algn="just"/>
            <a:r>
              <a:rPr lang="en-US" dirty="0">
                <a:solidFill>
                  <a:srgbClr val="002060"/>
                </a:solidFill>
              </a:rPr>
              <a:t>Authorization controls what a user can and cannot do on the network after successful authentication: </a:t>
            </a:r>
          </a:p>
          <a:p>
            <a:pPr lvl="1" indent="-357188" algn="just">
              <a:buFont typeface="Wingdings" panose="05000000000000000000" pitchFamily="2" charset="2"/>
              <a:buChar char="ü"/>
            </a:pPr>
            <a:r>
              <a:rPr lang="en-US" dirty="0">
                <a:solidFill>
                  <a:srgbClr val="002060"/>
                </a:solidFill>
              </a:rPr>
              <a:t>After a user proves his or her identity, the system checks to see what network resources the user can access and what the users can do with the resources. </a:t>
            </a:r>
          </a:p>
          <a:p>
            <a:pPr lvl="1" indent="-357188" algn="just">
              <a:buFont typeface="Wingdings" panose="05000000000000000000" pitchFamily="2" charset="2"/>
              <a:buChar char="ü"/>
            </a:pPr>
            <a:r>
              <a:rPr lang="en-US" dirty="0">
                <a:solidFill>
                  <a:srgbClr val="002060"/>
                </a:solidFill>
              </a:rPr>
              <a:t>Authorization uses a set of attributes that describes the user’s access to the network. </a:t>
            </a:r>
          </a:p>
          <a:p>
            <a:pPr lvl="1" indent="-357188" algn="just">
              <a:buFont typeface="Wingdings" panose="05000000000000000000" pitchFamily="2" charset="2"/>
              <a:buChar char="ü"/>
            </a:pPr>
            <a:r>
              <a:rPr lang="en-US" dirty="0">
                <a:solidFill>
                  <a:srgbClr val="002060"/>
                </a:solidFill>
              </a:rPr>
              <a:t>The system compares these attributes to the information contained within the authentication database, determines a set of restrictions for that user, and delivers it to the local router where the user is connected.</a:t>
            </a:r>
          </a:p>
          <a:p>
            <a:pPr lvl="1" indent="-357188" algn="just">
              <a:buFont typeface="Wingdings" panose="05000000000000000000" pitchFamily="2" charset="2"/>
              <a:buChar char="ü"/>
            </a:pPr>
            <a:r>
              <a:rPr lang="en-US" dirty="0">
                <a:solidFill>
                  <a:srgbClr val="002060"/>
                </a:solidFill>
              </a:rPr>
              <a:t>Defining authorization rules is the first step in controlling access. An authorization policy establishes these rules.</a:t>
            </a:r>
          </a:p>
          <a:p>
            <a:pPr lvl="1" indent="-357188" algn="just">
              <a:buFont typeface="Wingdings" panose="05000000000000000000" pitchFamily="2" charset="2"/>
              <a:buChar char="ü"/>
            </a:pPr>
            <a:endParaRPr lang="en-US" dirty="0">
              <a:solidFill>
                <a:srgbClr val="002060"/>
              </a:solidFill>
            </a:endParaRPr>
          </a:p>
          <a:p>
            <a:pPr marL="100012" lvl="1" algn="just"/>
            <a:r>
              <a:rPr lang="en-US" dirty="0">
                <a:solidFill>
                  <a:srgbClr val="002060"/>
                </a:solidFill>
              </a:rPr>
              <a:t>Accountability traces an action back to a person or process making the change to a system, collects this information, and reports the usage data: </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dirty="0">
                <a:solidFill>
                  <a:srgbClr val="002060"/>
                </a:solidFill>
              </a:rPr>
              <a:t>The organization can use this data for such purposes as auditing or billing. </a:t>
            </a:r>
          </a:p>
          <a:p>
            <a:pPr lvl="1" indent="-357188" algn="just">
              <a:buFont typeface="Wingdings" panose="05000000000000000000" pitchFamily="2" charset="2"/>
              <a:buChar char="ü"/>
            </a:pPr>
            <a:r>
              <a:rPr lang="en-US" dirty="0">
                <a:solidFill>
                  <a:srgbClr val="002060"/>
                </a:solidFill>
              </a:rPr>
              <a:t>The collected data might include the log in time for a user, whether the user log in was a success or failure, or what network resources the user accessed. </a:t>
            </a:r>
          </a:p>
          <a:p>
            <a:pPr lvl="1" indent="-357188" algn="just">
              <a:buFont typeface="Wingdings" panose="05000000000000000000" pitchFamily="2" charset="2"/>
              <a:buChar char="ü"/>
            </a:pPr>
            <a:r>
              <a:rPr lang="en-US" dirty="0">
                <a:solidFill>
                  <a:srgbClr val="002060"/>
                </a:solidFill>
              </a:rPr>
              <a:t>This allows an organization to trace actions, errors, and mistakes during an audit or investigation.</a:t>
            </a:r>
          </a:p>
          <a:p>
            <a:pPr lvl="1" indent="-357188" algn="just">
              <a:buFont typeface="Wingdings" panose="05000000000000000000" pitchFamily="2" charset="2"/>
              <a:buChar char="ü"/>
            </a:pPr>
            <a:r>
              <a:rPr lang="en-US" dirty="0">
                <a:solidFill>
                  <a:srgbClr val="002060"/>
                </a:solidFill>
              </a:rPr>
              <a:t>Implementing accountability consists of technologies, policies, procedures, and education. </a:t>
            </a:r>
          </a:p>
          <a:p>
            <a:pPr lvl="1" indent="-357188" algn="just">
              <a:buFont typeface="Wingdings" panose="05000000000000000000" pitchFamily="2" charset="2"/>
              <a:buChar char="ü"/>
            </a:pPr>
            <a:r>
              <a:rPr lang="en-US" dirty="0">
                <a:solidFill>
                  <a:srgbClr val="002060"/>
                </a:solidFill>
              </a:rPr>
              <a:t>Log files provide detailed information based on the parameters chosen. </a:t>
            </a:r>
          </a:p>
        </p:txBody>
      </p:sp>
    </p:spTree>
    <p:custDataLst>
      <p:tags r:id="rId1"/>
    </p:custDataLst>
    <p:extLst>
      <p:ext uri="{BB962C8B-B14F-4D97-AF65-F5344CB8AC3E}">
        <p14:creationId xmlns:p14="http://schemas.microsoft.com/office/powerpoint/2010/main" val="675597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 Types of Security Controls</a:t>
            </a:r>
            <a:endParaRPr lang="en-US" sz="3200" dirty="0"/>
          </a:p>
        </p:txBody>
      </p:sp>
      <p:sp>
        <p:nvSpPr>
          <p:cNvPr id="17" name="Rectangle 16"/>
          <p:cNvSpPr/>
          <p:nvPr/>
        </p:nvSpPr>
        <p:spPr>
          <a:xfrm>
            <a:off x="375234" y="675360"/>
            <a:ext cx="11639427" cy="5078313"/>
          </a:xfrm>
          <a:prstGeom prst="rect">
            <a:avLst/>
          </a:prstGeom>
        </p:spPr>
        <p:txBody>
          <a:bodyPr wrap="square">
            <a:spAutoFit/>
          </a:bodyPr>
          <a:lstStyle/>
          <a:p>
            <a:pPr algn="just"/>
            <a:r>
              <a:rPr lang="en-US" b="1" dirty="0">
                <a:solidFill>
                  <a:srgbClr val="002060"/>
                </a:solidFill>
              </a:rPr>
              <a:t>Preventative Controls </a:t>
            </a:r>
          </a:p>
          <a:p>
            <a:pPr marL="285750" indent="-285750" algn="just">
              <a:buFont typeface="Wingdings" panose="05000000000000000000" pitchFamily="2" charset="2"/>
              <a:buChar char="ü"/>
            </a:pPr>
            <a:r>
              <a:rPr lang="en-US" dirty="0">
                <a:solidFill>
                  <a:srgbClr val="002060"/>
                </a:solidFill>
              </a:rPr>
              <a:t>Prevent means to keep something from happening. Preventative access controls stop unwanted or unauthorized activity from happening. </a:t>
            </a:r>
          </a:p>
          <a:p>
            <a:pPr marL="285750" indent="-285750"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Deterrent Controls </a:t>
            </a:r>
            <a:endParaRPr lang="en-US" dirty="0">
              <a:solidFill>
                <a:srgbClr val="002060"/>
              </a:solidFill>
            </a:endParaRPr>
          </a:p>
          <a:p>
            <a:pPr marL="285750" indent="-285750" algn="just">
              <a:buFont typeface="Wingdings" panose="05000000000000000000" pitchFamily="2" charset="2"/>
              <a:buChar char="ü"/>
            </a:pPr>
            <a:r>
              <a:rPr lang="en-US" i="1" dirty="0">
                <a:solidFill>
                  <a:srgbClr val="002060"/>
                </a:solidFill>
              </a:rPr>
              <a:t>A deterrent is the </a:t>
            </a:r>
            <a:r>
              <a:rPr lang="en-US" b="1" i="1" dirty="0">
                <a:solidFill>
                  <a:srgbClr val="002060"/>
                </a:solidFill>
                <a:effectLst>
                  <a:outerShdw blurRad="38100" dist="38100" dir="2700000" algn="tl">
                    <a:srgbClr val="000000">
                      <a:alpha val="43137"/>
                    </a:srgbClr>
                  </a:outerShdw>
                </a:effectLst>
              </a:rPr>
              <a:t>opposite of a reward</a:t>
            </a:r>
            <a:r>
              <a:rPr lang="en-US" i="1" dirty="0">
                <a:solidFill>
                  <a:srgbClr val="002060"/>
                </a:solidFill>
              </a:rPr>
              <a:t>. A reward encourages individuals to do the right thing, while a deterrent discourages them from doing the wrong thing. Cybersecurity professionals and organizations use deterrents to limit or mitigate an action or behavior. Deterrents do not always stop these actions. </a:t>
            </a:r>
          </a:p>
          <a:p>
            <a:pPr algn="just"/>
            <a:endParaRPr lang="en-US" b="1" dirty="0">
              <a:solidFill>
                <a:srgbClr val="002060"/>
              </a:solidFill>
            </a:endParaRPr>
          </a:p>
          <a:p>
            <a:pPr algn="just"/>
            <a:r>
              <a:rPr lang="en-US" b="1" dirty="0">
                <a:solidFill>
                  <a:srgbClr val="002060"/>
                </a:solidFill>
              </a:rPr>
              <a:t>Detective Controls </a:t>
            </a:r>
          </a:p>
          <a:p>
            <a:pPr marL="285750" indent="-285750" algn="just">
              <a:buFont typeface="Wingdings" panose="05000000000000000000" pitchFamily="2" charset="2"/>
              <a:buChar char="ü"/>
            </a:pPr>
            <a:r>
              <a:rPr lang="en-US" i="1" dirty="0">
                <a:solidFill>
                  <a:srgbClr val="002060"/>
                </a:solidFill>
              </a:rPr>
              <a:t>Detection is the act or process of noticing or discovering something. Access control detections identify different types of unauthorized activity. Detection systems can be very simple, such as a motion detector or security guard. They can also be more complex, such as an intrusion detection system. </a:t>
            </a:r>
          </a:p>
          <a:p>
            <a:pPr algn="just"/>
            <a:endParaRPr lang="en-US" b="1" dirty="0">
              <a:solidFill>
                <a:srgbClr val="002060"/>
              </a:solidFill>
            </a:endParaRPr>
          </a:p>
          <a:p>
            <a:pPr algn="just"/>
            <a:r>
              <a:rPr lang="en-US" b="1" dirty="0">
                <a:solidFill>
                  <a:srgbClr val="002060"/>
                </a:solidFill>
              </a:rPr>
              <a:t>Corrective Controls </a:t>
            </a:r>
            <a:endParaRPr lang="en-US" dirty="0">
              <a:solidFill>
                <a:srgbClr val="002060"/>
              </a:solidFill>
            </a:endParaRPr>
          </a:p>
          <a:p>
            <a:pPr marL="285750" indent="-285750" algn="just">
              <a:buFont typeface="Wingdings" panose="05000000000000000000" pitchFamily="2" charset="2"/>
              <a:buChar char="ü"/>
            </a:pPr>
            <a:r>
              <a:rPr lang="en-US" i="1" dirty="0">
                <a:solidFill>
                  <a:srgbClr val="002060"/>
                </a:solidFill>
              </a:rPr>
              <a:t>Corrective counteracts something that is undesirable. Organizations put corrective access controls in place after a system experiences a threat. Corrective controls restore the system back to a state of confidentiality, integrity, and availability. They can also restore systems to normal after unauthorized activity occurs.</a:t>
            </a:r>
            <a:endParaRPr lang="en-US" dirty="0">
              <a:solidFill>
                <a:srgbClr val="002060"/>
              </a:solidFill>
            </a:endParaRPr>
          </a:p>
        </p:txBody>
      </p:sp>
    </p:spTree>
    <p:custDataLst>
      <p:tags r:id="rId1"/>
    </p:custDataLst>
    <p:extLst>
      <p:ext uri="{BB962C8B-B14F-4D97-AF65-F5344CB8AC3E}">
        <p14:creationId xmlns:p14="http://schemas.microsoft.com/office/powerpoint/2010/main" val="3435867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 Types of Security Controls</a:t>
            </a:r>
            <a:endParaRPr lang="en-US" sz="3200" dirty="0"/>
          </a:p>
        </p:txBody>
      </p:sp>
      <p:sp>
        <p:nvSpPr>
          <p:cNvPr id="17" name="Rectangle 16"/>
          <p:cNvSpPr/>
          <p:nvPr/>
        </p:nvSpPr>
        <p:spPr>
          <a:xfrm>
            <a:off x="375234" y="675360"/>
            <a:ext cx="11639427" cy="3693319"/>
          </a:xfrm>
          <a:prstGeom prst="rect">
            <a:avLst/>
          </a:prstGeom>
        </p:spPr>
        <p:txBody>
          <a:bodyPr wrap="square">
            <a:spAutoFit/>
          </a:bodyPr>
          <a:lstStyle/>
          <a:p>
            <a:pPr algn="just"/>
            <a:r>
              <a:rPr lang="en-US" b="1" dirty="0">
                <a:solidFill>
                  <a:srgbClr val="002060"/>
                </a:solidFill>
              </a:rPr>
              <a:t>Recovery Controls </a:t>
            </a: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Recovery is a return to a normal state. Recovery access controls restore resources, functions, and capabilities after a violation of a security policy. Recovery controls can repair damage, in addition to stopping any further damage. </a:t>
            </a:r>
          </a:p>
          <a:p>
            <a:pPr marL="285750" indent="-285750" algn="just">
              <a:buFont typeface="Wingdings" panose="05000000000000000000" pitchFamily="2" charset="2"/>
              <a:buChar char="ü"/>
            </a:pPr>
            <a:r>
              <a:rPr lang="en-US" dirty="0">
                <a:solidFill>
                  <a:srgbClr val="002060"/>
                </a:solidFill>
              </a:rPr>
              <a:t>These controls have more advanced capabilities over corrective access controls.</a:t>
            </a:r>
          </a:p>
          <a:p>
            <a:pPr algn="just"/>
            <a:endParaRPr lang="en-US" b="1" dirty="0">
              <a:solidFill>
                <a:srgbClr val="002060"/>
              </a:solidFill>
            </a:endParaRPr>
          </a:p>
          <a:p>
            <a:pPr algn="just"/>
            <a:r>
              <a:rPr lang="en-US" b="1" dirty="0">
                <a:solidFill>
                  <a:srgbClr val="002060"/>
                </a:solidFill>
              </a:rPr>
              <a:t>Compensative Controls </a:t>
            </a: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Compensate means to make up for something. </a:t>
            </a:r>
          </a:p>
          <a:p>
            <a:pPr marL="285750" indent="-285750" algn="just">
              <a:buFont typeface="Wingdings" panose="05000000000000000000" pitchFamily="2" charset="2"/>
              <a:buChar char="ü"/>
            </a:pPr>
            <a:r>
              <a:rPr lang="en-US" dirty="0">
                <a:solidFill>
                  <a:srgbClr val="002060"/>
                </a:solidFill>
              </a:rPr>
              <a:t>Compensative access controls provide options to other controls to bolster enforcement in support of a security policy. </a:t>
            </a:r>
          </a:p>
          <a:p>
            <a:pPr marL="285750" indent="-285750" algn="just">
              <a:buFont typeface="Wingdings" panose="05000000000000000000" pitchFamily="2" charset="2"/>
              <a:buChar char="ü"/>
            </a:pPr>
            <a:r>
              <a:rPr lang="en-US" dirty="0">
                <a:solidFill>
                  <a:srgbClr val="002060"/>
                </a:solidFill>
              </a:rPr>
              <a:t>A compensative control can also be a substitution used in place of a control that is not possible under the circumstances. </a:t>
            </a:r>
          </a:p>
          <a:p>
            <a:pPr algn="just"/>
            <a:endParaRPr lang="en-US" dirty="0">
              <a:solidFill>
                <a:srgbClr val="002060"/>
              </a:solidFill>
            </a:endParaRPr>
          </a:p>
          <a:p>
            <a:pPr algn="just"/>
            <a:endParaRPr lang="en-US" dirty="0">
              <a:solidFill>
                <a:srgbClr val="002060"/>
              </a:solidFill>
            </a:endParaRPr>
          </a:p>
          <a:p>
            <a:pPr marL="795337" lvl="1" indent="-457200" algn="just">
              <a:buFont typeface="+mj-lt"/>
              <a:buAutoNum type="arabicPeriod"/>
            </a:pPr>
            <a:endParaRPr lang="en-US" dirty="0">
              <a:solidFill>
                <a:srgbClr val="002060"/>
              </a:solidFill>
            </a:endParaRPr>
          </a:p>
        </p:txBody>
      </p:sp>
    </p:spTree>
    <p:custDataLst>
      <p:tags r:id="rId1"/>
    </p:custDataLst>
    <p:extLst>
      <p:ext uri="{BB962C8B-B14F-4D97-AF65-F5344CB8AC3E}">
        <p14:creationId xmlns:p14="http://schemas.microsoft.com/office/powerpoint/2010/main" val="4127163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Obscuring Data</a:t>
            </a:r>
            <a:endParaRPr lang="en-US" sz="3200" dirty="0"/>
          </a:p>
        </p:txBody>
      </p:sp>
      <p:sp>
        <p:nvSpPr>
          <p:cNvPr id="17" name="Rectangle 16"/>
          <p:cNvSpPr/>
          <p:nvPr/>
        </p:nvSpPr>
        <p:spPr>
          <a:xfrm>
            <a:off x="210589" y="708610"/>
            <a:ext cx="11676611" cy="4247317"/>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Data Masking is a technology that secures data by replacing sensitive information with a non-sensitive version. </a:t>
            </a:r>
          </a:p>
          <a:p>
            <a:pPr marL="285750" indent="-285750" algn="just">
              <a:buFont typeface="Courier New" panose="02070309020205020404" pitchFamily="49" charset="0"/>
              <a:buChar char="o"/>
            </a:pPr>
            <a:r>
              <a:rPr lang="en-US" dirty="0">
                <a:solidFill>
                  <a:srgbClr val="002060"/>
                </a:solidFill>
              </a:rPr>
              <a:t>The non-sensitive version looks and acts like the original. This means that a business process can use non-sensitive data and there is no need to change the supporting applications or data storage facilities.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In the most common use case, masking limits the propagation of sensitive data within IT systems by distributing surrogate data sets for testing and analysis.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data masking techniques that can ensure that data remains meaningful but changed enough to protect it:</a:t>
            </a:r>
          </a:p>
          <a:p>
            <a:pPr marL="742950" lvl="1" indent="-285750" algn="just">
              <a:buFont typeface="Wingdings" panose="05000000000000000000" pitchFamily="2" charset="2"/>
              <a:buChar char="ü"/>
            </a:pPr>
            <a:r>
              <a:rPr lang="en-US" dirty="0">
                <a:solidFill>
                  <a:srgbClr val="002060"/>
                </a:solidFill>
              </a:rPr>
              <a:t>Substitution </a:t>
            </a:r>
          </a:p>
          <a:p>
            <a:pPr marL="1200150" lvl="2" indent="-285750" algn="just">
              <a:buFont typeface="Wingdings" panose="05000000000000000000" pitchFamily="2" charset="2"/>
              <a:buChar char="ü"/>
            </a:pPr>
            <a:r>
              <a:rPr lang="en-US" i="1" dirty="0">
                <a:solidFill>
                  <a:srgbClr val="002060"/>
                </a:solidFill>
              </a:rPr>
              <a:t>replaces data with authentic looking values to apply anonymity to the data records.</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Shuffling </a:t>
            </a:r>
          </a:p>
          <a:p>
            <a:pPr marL="1200150" lvl="2" indent="-285750" algn="just">
              <a:buFont typeface="Wingdings" panose="05000000000000000000" pitchFamily="2" charset="2"/>
              <a:buChar char="ü"/>
            </a:pPr>
            <a:r>
              <a:rPr lang="en-US" i="1" dirty="0">
                <a:solidFill>
                  <a:srgbClr val="002060"/>
                </a:solidFill>
              </a:rPr>
              <a:t>derives a substitution set from the same column of data that a user wants to mask. This technique works well for financial information in a test database, for example.</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Obscuring Data</a:t>
            </a:r>
            <a:endParaRPr lang="en-US" sz="3200" dirty="0"/>
          </a:p>
        </p:txBody>
      </p:sp>
      <p:sp>
        <p:nvSpPr>
          <p:cNvPr id="17" name="Rectangle 16"/>
          <p:cNvSpPr/>
          <p:nvPr/>
        </p:nvSpPr>
        <p:spPr>
          <a:xfrm>
            <a:off x="210589" y="708610"/>
            <a:ext cx="11676611" cy="5078313"/>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Steganography conceals data (the message) in another file such as a graphic, audio, or other text file. </a:t>
            </a:r>
          </a:p>
          <a:p>
            <a:pPr marL="285750" indent="-285750" algn="just">
              <a:buFont typeface="Courier New" panose="02070309020205020404" pitchFamily="49" charset="0"/>
              <a:buChar char="o"/>
            </a:pPr>
            <a:r>
              <a:rPr lang="en-US" dirty="0">
                <a:solidFill>
                  <a:srgbClr val="002060"/>
                </a:solidFill>
              </a:rPr>
              <a:t>The advantage of steganography over cryptography is that the secret message does not attract any special attention. No one would ever know that a picture actually contained a secret message by viewing the file either electronically or in hardcopy.</a:t>
            </a:r>
          </a:p>
          <a:p>
            <a:pPr marL="285750" indent="-285750" algn="just">
              <a:buFont typeface="Courier New" panose="02070309020205020404" pitchFamily="49" charset="0"/>
              <a:buChar char="o"/>
            </a:pPr>
            <a:r>
              <a:rPr lang="en-US" dirty="0">
                <a:solidFill>
                  <a:srgbClr val="002060"/>
                </a:solidFill>
              </a:rPr>
              <a:t>There are several components involved in hiding data: </a:t>
            </a:r>
          </a:p>
          <a:p>
            <a:pPr marL="742950" lvl="1" indent="-285750" algn="just">
              <a:buFont typeface="Wingdings" panose="05000000000000000000" pitchFamily="2" charset="2"/>
              <a:buChar char="ü"/>
            </a:pPr>
            <a:r>
              <a:rPr lang="en-US" dirty="0">
                <a:solidFill>
                  <a:srgbClr val="002060"/>
                </a:solidFill>
              </a:rPr>
              <a:t>There is the embedded data, which is the secret message. </a:t>
            </a:r>
          </a:p>
          <a:p>
            <a:pPr marL="742950" lvl="2" indent="-285750" algn="just">
              <a:buFont typeface="Wingdings" panose="05000000000000000000" pitchFamily="2" charset="2"/>
              <a:buChar char="ü"/>
            </a:pPr>
            <a:r>
              <a:rPr lang="en-US" dirty="0">
                <a:solidFill>
                  <a:srgbClr val="002060"/>
                </a:solidFill>
              </a:rPr>
              <a:t>Cover-text (or cover-image or cover-audio) hides the embedded data  producing the </a:t>
            </a:r>
            <a:r>
              <a:rPr lang="en-US" dirty="0" err="1">
                <a:solidFill>
                  <a:srgbClr val="002060"/>
                </a:solidFill>
              </a:rPr>
              <a:t>stego</a:t>
            </a:r>
            <a:r>
              <a:rPr lang="en-US" dirty="0">
                <a:solidFill>
                  <a:srgbClr val="002060"/>
                </a:solidFill>
              </a:rPr>
              <a:t>-text (or </a:t>
            </a:r>
            <a:r>
              <a:rPr lang="en-US" dirty="0" err="1">
                <a:solidFill>
                  <a:srgbClr val="002060"/>
                </a:solidFill>
              </a:rPr>
              <a:t>stego</a:t>
            </a:r>
            <a:r>
              <a:rPr lang="en-US" dirty="0">
                <a:solidFill>
                  <a:srgbClr val="002060"/>
                </a:solidFill>
              </a:rPr>
              <a:t>-image or </a:t>
            </a:r>
            <a:r>
              <a:rPr lang="en-US" dirty="0" err="1">
                <a:solidFill>
                  <a:srgbClr val="002060"/>
                </a:solidFill>
              </a:rPr>
              <a:t>stego</a:t>
            </a:r>
            <a:r>
              <a:rPr lang="en-US" dirty="0">
                <a:solidFill>
                  <a:srgbClr val="002060"/>
                </a:solidFill>
              </a:rPr>
              <a:t>-audio). </a:t>
            </a:r>
          </a:p>
          <a:p>
            <a:pPr marL="742950" lvl="2" indent="-285750" algn="just">
              <a:buFont typeface="Wingdings" panose="05000000000000000000" pitchFamily="2" charset="2"/>
              <a:buChar char="ü"/>
            </a:pPr>
            <a:r>
              <a:rPr lang="en-US" dirty="0">
                <a:solidFill>
                  <a:srgbClr val="002060"/>
                </a:solidFill>
              </a:rPr>
              <a:t>A </a:t>
            </a:r>
            <a:r>
              <a:rPr lang="en-US" dirty="0" err="1">
                <a:solidFill>
                  <a:srgbClr val="002060"/>
                </a:solidFill>
              </a:rPr>
              <a:t>stego</a:t>
            </a:r>
            <a:r>
              <a:rPr lang="en-US" dirty="0">
                <a:solidFill>
                  <a:srgbClr val="002060"/>
                </a:solidFill>
              </a:rPr>
              <a:t>-key controls the hiding process.</a:t>
            </a:r>
          </a:p>
          <a:p>
            <a:pPr marL="742950" lvl="2" indent="-285750" algn="just">
              <a:buFont typeface="Wingdings" panose="05000000000000000000" pitchFamily="2" charset="2"/>
              <a:buChar char="ü"/>
            </a:pPr>
            <a:endParaRPr lang="en-US" dirty="0">
              <a:solidFill>
                <a:srgbClr val="002060"/>
              </a:solidFill>
            </a:endParaRPr>
          </a:p>
          <a:p>
            <a:pPr marL="285750" indent="-285750" algn="just">
              <a:buFont typeface="Courier New" panose="02070309020205020404" pitchFamily="49" charset="0"/>
              <a:buChar char="o"/>
            </a:pPr>
            <a:r>
              <a:rPr lang="en-US" b="1" i="1" dirty="0">
                <a:solidFill>
                  <a:srgbClr val="FF0000"/>
                </a:solidFill>
                <a:effectLst>
                  <a:outerShdw blurRad="38100" dist="38100" dir="2700000" algn="tl">
                    <a:srgbClr val="000000">
                      <a:alpha val="43137"/>
                    </a:srgbClr>
                  </a:outerShdw>
                </a:effectLst>
              </a:rPr>
              <a:t>Data obfuscation is the use and practice of data masking and steganography techniques in the cybersecurity and cyber intelligence profession: </a:t>
            </a:r>
          </a:p>
          <a:p>
            <a:pPr marL="800100" lvl="1" indent="-342900" algn="just">
              <a:buFont typeface="Wingdings" panose="05000000000000000000" pitchFamily="2" charset="2"/>
              <a:buChar char="ü"/>
            </a:pPr>
            <a:r>
              <a:rPr lang="en-US" dirty="0">
                <a:solidFill>
                  <a:srgbClr val="002060"/>
                </a:solidFill>
              </a:rPr>
              <a:t>Obfuscation is the art of making the message confusing, ambiguous, or harder to understand. </a:t>
            </a:r>
          </a:p>
          <a:p>
            <a:pPr marL="800100" lvl="1" indent="-342900" algn="just">
              <a:buFont typeface="Wingdings" panose="05000000000000000000" pitchFamily="2" charset="2"/>
              <a:buChar char="ü"/>
            </a:pPr>
            <a:r>
              <a:rPr lang="en-US" dirty="0">
                <a:solidFill>
                  <a:srgbClr val="002060"/>
                </a:solidFill>
              </a:rPr>
              <a:t>A system may purposely scramble messages to prevent unauthorized access to sensitive information.</a:t>
            </a:r>
          </a:p>
          <a:p>
            <a:pPr marL="800100" lvl="1" indent="-342900" algn="just">
              <a:buFont typeface="Wingdings" panose="05000000000000000000" pitchFamily="2" charset="2"/>
              <a:buChar char="ü"/>
            </a:pPr>
            <a:r>
              <a:rPr lang="en-US" dirty="0">
                <a:solidFill>
                  <a:srgbClr val="002060"/>
                </a:solidFill>
              </a:rPr>
              <a:t>Software watermarking protects software from unauthorized access or modification. </a:t>
            </a:r>
          </a:p>
          <a:p>
            <a:pPr marL="800100" lvl="1" indent="-342900" algn="just">
              <a:buFont typeface="Wingdings" panose="05000000000000000000" pitchFamily="2" charset="2"/>
              <a:buChar char="ü"/>
            </a:pPr>
            <a:r>
              <a:rPr lang="en-US" dirty="0">
                <a:solidFill>
                  <a:srgbClr val="002060"/>
                </a:solidFill>
              </a:rPr>
              <a:t>Software watermarking inserts a secret message into the program as proof of ownership. </a:t>
            </a:r>
          </a:p>
          <a:p>
            <a:pPr marL="800100" lvl="1" indent="-342900" algn="just">
              <a:buFont typeface="Wingdings" panose="05000000000000000000" pitchFamily="2" charset="2"/>
              <a:buChar char="ü"/>
            </a:pPr>
            <a:r>
              <a:rPr lang="en-US" dirty="0">
                <a:solidFill>
                  <a:srgbClr val="002060"/>
                </a:solidFill>
              </a:rPr>
              <a:t>The secret message is the software watermark. If someone tries to remove the watermark, the result is nonfunctional code.</a:t>
            </a:r>
          </a:p>
        </p:txBody>
      </p:sp>
    </p:spTree>
    <p:custDataLst>
      <p:tags r:id="rId1"/>
    </p:custDataLst>
    <p:extLst>
      <p:ext uri="{BB962C8B-B14F-4D97-AF65-F5344CB8AC3E}">
        <p14:creationId xmlns:p14="http://schemas.microsoft.com/office/powerpoint/2010/main" val="251951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Data Integrity</a:t>
            </a:r>
            <a:endParaRPr lang="en-US" sz="3200" dirty="0"/>
          </a:p>
        </p:txBody>
      </p:sp>
      <p:sp>
        <p:nvSpPr>
          <p:cNvPr id="17" name="Rectangle 16"/>
          <p:cNvSpPr/>
          <p:nvPr/>
        </p:nvSpPr>
        <p:spPr>
          <a:xfrm>
            <a:off x="210589" y="708610"/>
            <a:ext cx="11676611" cy="4801314"/>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Hashing is a tool that </a:t>
            </a:r>
            <a:r>
              <a:rPr lang="en-US" i="1" dirty="0">
                <a:solidFill>
                  <a:srgbClr val="002060"/>
                </a:solidFill>
                <a:effectLst>
                  <a:outerShdw blurRad="38100" dist="38100" dir="2700000" algn="tl">
                    <a:srgbClr val="000000">
                      <a:alpha val="43137"/>
                    </a:srgbClr>
                  </a:outerShdw>
                </a:effectLst>
              </a:rPr>
              <a:t>ensures data integrity by taking binary data (the message) and producing a fixed-length representation </a:t>
            </a:r>
            <a:r>
              <a:rPr lang="en-US" dirty="0">
                <a:solidFill>
                  <a:srgbClr val="002060"/>
                </a:solidFill>
              </a:rPr>
              <a:t>called </a:t>
            </a:r>
            <a:r>
              <a:rPr lang="en-US" b="1" i="1" dirty="0">
                <a:solidFill>
                  <a:srgbClr val="FF0000"/>
                </a:solidFill>
                <a:effectLst>
                  <a:outerShdw blurRad="38100" dist="38100" dir="2700000" algn="tl">
                    <a:srgbClr val="000000">
                      <a:alpha val="43137"/>
                    </a:srgbClr>
                  </a:outerShdw>
                </a:effectLst>
              </a:rPr>
              <a:t>the hash value or message digest</a:t>
            </a:r>
            <a:r>
              <a:rPr lang="en-US" dirty="0">
                <a:solidFill>
                  <a:srgbClr val="002060"/>
                </a:solidFill>
              </a:rPr>
              <a:t>.</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Hashing is a one-way mathematical function that is relatively easy to compute, but significantly harder to reverse. Grinding coffee beans is a good analogy of a one-way function. It is easy to grind coffee beans, but it is almost impossible to put all of the tiny pieces back together to rebuild the original beans.</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A cryptographic hash function has the following properties:</a:t>
            </a:r>
          </a:p>
          <a:p>
            <a:pPr marL="742950" lvl="2" indent="-285750" algn="just">
              <a:buFont typeface="Wingdings" panose="05000000000000000000" pitchFamily="2" charset="2"/>
              <a:buChar char="ü"/>
            </a:pPr>
            <a:r>
              <a:rPr lang="en-US" dirty="0">
                <a:solidFill>
                  <a:srgbClr val="002060"/>
                </a:solidFill>
              </a:rPr>
              <a:t>The input can be any length.</a:t>
            </a:r>
          </a:p>
          <a:p>
            <a:pPr marL="742950" lvl="2" indent="-285750" algn="just">
              <a:buFont typeface="Wingdings" panose="05000000000000000000" pitchFamily="2" charset="2"/>
              <a:buChar char="ü"/>
            </a:pPr>
            <a:r>
              <a:rPr lang="en-US" dirty="0">
                <a:solidFill>
                  <a:srgbClr val="002060"/>
                </a:solidFill>
              </a:rPr>
              <a:t>The output has a fixed length.</a:t>
            </a:r>
          </a:p>
          <a:p>
            <a:pPr marL="742950" lvl="2" indent="-285750" algn="just">
              <a:buFont typeface="Wingdings" panose="05000000000000000000" pitchFamily="2" charset="2"/>
              <a:buChar char="ü"/>
            </a:pPr>
            <a:r>
              <a:rPr lang="en-US" dirty="0">
                <a:solidFill>
                  <a:srgbClr val="002060"/>
                </a:solidFill>
              </a:rPr>
              <a:t>The hash function is one way and is not reversible.</a:t>
            </a:r>
          </a:p>
          <a:p>
            <a:pPr marL="742950" lvl="2" indent="-285750" algn="just">
              <a:buFont typeface="Wingdings" panose="05000000000000000000" pitchFamily="2" charset="2"/>
              <a:buChar char="ü"/>
            </a:pPr>
            <a:r>
              <a:rPr lang="en-US" dirty="0">
                <a:solidFill>
                  <a:srgbClr val="002060"/>
                </a:solidFill>
              </a:rPr>
              <a:t>Two different input values will always result in different hash values.</a:t>
            </a:r>
          </a:p>
          <a:p>
            <a:pPr marL="457200" lvl="2" algn="just"/>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many modern hashing algorithms widely used today. Two of the most popular are MD5 and SHA.</a:t>
            </a:r>
          </a:p>
          <a:p>
            <a:pPr marL="285750" indent="-285750" algn="just">
              <a:buFont typeface="Courier New" panose="02070309020205020404" pitchFamily="49" charset="0"/>
              <a:buChar char="o"/>
            </a:pPr>
            <a:r>
              <a:rPr lang="en-US" b="1" dirty="0">
                <a:solidFill>
                  <a:srgbClr val="002060"/>
                </a:solidFill>
              </a:rPr>
              <a:t>Message Digest 5 (MD5) </a:t>
            </a:r>
            <a:r>
              <a:rPr lang="en-US" dirty="0">
                <a:solidFill>
                  <a:srgbClr val="002060"/>
                </a:solidFill>
              </a:rPr>
              <a:t>Algorithm - is a hash algorithm developed by Ron </a:t>
            </a:r>
            <a:r>
              <a:rPr lang="en-US" dirty="0" err="1">
                <a:solidFill>
                  <a:srgbClr val="002060"/>
                </a:solidFill>
              </a:rPr>
              <a:t>Rivest</a:t>
            </a:r>
            <a:r>
              <a:rPr lang="en-US" dirty="0">
                <a:solidFill>
                  <a:srgbClr val="002060"/>
                </a:solidFill>
              </a:rPr>
              <a:t> that produces a 128-bit hash value. </a:t>
            </a:r>
          </a:p>
          <a:p>
            <a:pPr marL="285750" indent="-285750" algn="just">
              <a:buFont typeface="Courier New" panose="02070309020205020404" pitchFamily="49" charset="0"/>
              <a:buChar char="o"/>
            </a:pPr>
            <a:r>
              <a:rPr lang="en-US" b="1" dirty="0">
                <a:solidFill>
                  <a:srgbClr val="002060"/>
                </a:solidFill>
              </a:rPr>
              <a:t>Secure Hash Algorithm (SHA) </a:t>
            </a:r>
            <a:r>
              <a:rPr lang="en-US" dirty="0">
                <a:solidFill>
                  <a:srgbClr val="002060"/>
                </a:solidFill>
              </a:rPr>
              <a:t>– was developed by the U.S. National Institute of Standards and Technology (NIST) and can be implemented in different strengths: SHA-224 (224 bit), SHA-256 (256 bit), SHA-384 (384 bit), SHA-512 (512 bit)</a:t>
            </a:r>
          </a:p>
        </p:txBody>
      </p:sp>
      <p:pic>
        <p:nvPicPr>
          <p:cNvPr id="4" name="Picture 3"/>
          <p:cNvPicPr>
            <a:picLocks noChangeAspect="1"/>
          </p:cNvPicPr>
          <p:nvPr/>
        </p:nvPicPr>
        <p:blipFill>
          <a:blip r:embed="rId4"/>
          <a:stretch>
            <a:fillRect/>
          </a:stretch>
        </p:blipFill>
        <p:spPr>
          <a:xfrm>
            <a:off x="9246398" y="2211932"/>
            <a:ext cx="1880919" cy="1966770"/>
          </a:xfrm>
          <a:prstGeom prst="rect">
            <a:avLst/>
          </a:prstGeom>
        </p:spPr>
      </p:pic>
    </p:spTree>
    <p:custDataLst>
      <p:tags r:id="rId1"/>
    </p:custDataLst>
    <p:extLst>
      <p:ext uri="{BB962C8B-B14F-4D97-AF65-F5344CB8AC3E}">
        <p14:creationId xmlns:p14="http://schemas.microsoft.com/office/powerpoint/2010/main" val="1904628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Data Integrity</a:t>
            </a:r>
            <a:endParaRPr lang="en-US" sz="3200" dirty="0"/>
          </a:p>
        </p:txBody>
      </p:sp>
      <p:sp>
        <p:nvSpPr>
          <p:cNvPr id="17" name="Rectangle 16"/>
          <p:cNvSpPr/>
          <p:nvPr/>
        </p:nvSpPr>
        <p:spPr>
          <a:xfrm>
            <a:off x="210590" y="708610"/>
            <a:ext cx="7270866" cy="4801314"/>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Salting is used to </a:t>
            </a:r>
            <a:r>
              <a:rPr lang="en-US" b="1" i="1" dirty="0">
                <a:solidFill>
                  <a:srgbClr val="FF0000"/>
                </a:solidFill>
                <a:effectLst>
                  <a:outerShdw blurRad="38100" dist="38100" dir="2700000" algn="tl">
                    <a:srgbClr val="000000">
                      <a:alpha val="43137"/>
                    </a:srgbClr>
                  </a:outerShdw>
                </a:effectLst>
              </a:rPr>
              <a:t>make hashing more secure</a:t>
            </a:r>
            <a:r>
              <a:rPr lang="en-US" dirty="0">
                <a:solidFill>
                  <a:srgbClr val="002060"/>
                </a:solidFill>
              </a:rPr>
              <a: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If two users have the same password, they will also have the same password hashes. A salt, which is a random string of characters, is an additional input to the password before hashing.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This creates a different hash result for the two passwords as shown in the figure. A database stores both the hash and the salt.</a:t>
            </a:r>
          </a:p>
          <a:p>
            <a:endParaRPr lang="en-US" dirty="0"/>
          </a:p>
          <a:p>
            <a:pPr marL="285750" indent="-285750" algn="just">
              <a:buFont typeface="Courier New" panose="02070309020205020404" pitchFamily="49" charset="0"/>
              <a:buChar char="o"/>
            </a:pPr>
            <a:r>
              <a:rPr lang="en-US" dirty="0">
                <a:solidFill>
                  <a:srgbClr val="002060"/>
                </a:solidFill>
              </a:rPr>
              <a:t>HMACs strengthens hashing algorithms by using an additional secret key as input to the hash function.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 use of HMAC goes a step further than just integrity assurance by adding authentication.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An HMAC uses a specific algorithm that combines a cryptographic hash function with a secret key, as shown in the figure.</a:t>
            </a:r>
          </a:p>
        </p:txBody>
      </p:sp>
      <p:pic>
        <p:nvPicPr>
          <p:cNvPr id="5" name="Picture 4"/>
          <p:cNvPicPr>
            <a:picLocks noChangeAspect="1"/>
          </p:cNvPicPr>
          <p:nvPr/>
        </p:nvPicPr>
        <p:blipFill>
          <a:blip r:embed="rId4"/>
          <a:stretch>
            <a:fillRect/>
          </a:stretch>
        </p:blipFill>
        <p:spPr>
          <a:xfrm>
            <a:off x="5305425" y="194260"/>
            <a:ext cx="6581775" cy="1028700"/>
          </a:xfrm>
          <a:prstGeom prst="rect">
            <a:avLst/>
          </a:prstGeom>
        </p:spPr>
      </p:pic>
      <p:pic>
        <p:nvPicPr>
          <p:cNvPr id="6" name="Picture 5"/>
          <p:cNvPicPr>
            <a:picLocks noChangeAspect="1"/>
          </p:cNvPicPr>
          <p:nvPr/>
        </p:nvPicPr>
        <p:blipFill>
          <a:blip r:embed="rId5"/>
          <a:stretch>
            <a:fillRect/>
          </a:stretch>
        </p:blipFill>
        <p:spPr>
          <a:xfrm>
            <a:off x="7607575" y="1417219"/>
            <a:ext cx="4186279" cy="4057650"/>
          </a:xfrm>
          <a:prstGeom prst="rect">
            <a:avLst/>
          </a:prstGeom>
        </p:spPr>
      </p:pic>
    </p:spTree>
    <p:custDataLst>
      <p:tags r:id="rId1"/>
    </p:custDataLst>
    <p:extLst>
      <p:ext uri="{BB962C8B-B14F-4D97-AF65-F5344CB8AC3E}">
        <p14:creationId xmlns:p14="http://schemas.microsoft.com/office/powerpoint/2010/main" val="3003341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Digital Signatures</a:t>
            </a:r>
            <a:endParaRPr lang="en-US" sz="3200" dirty="0"/>
          </a:p>
        </p:txBody>
      </p:sp>
      <p:sp>
        <p:nvSpPr>
          <p:cNvPr id="17" name="Rectangle 16"/>
          <p:cNvSpPr/>
          <p:nvPr/>
        </p:nvSpPr>
        <p:spPr>
          <a:xfrm>
            <a:off x="210589" y="708610"/>
            <a:ext cx="8240683" cy="4524315"/>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Digital signatures provide the same functionality as handwritten signatures for electronic documents.</a:t>
            </a:r>
          </a:p>
          <a:p>
            <a:pPr marL="285750" indent="-285750" algn="just">
              <a:buFont typeface="Courier New" panose="02070309020205020404" pitchFamily="49" charset="0"/>
              <a:buChar char="o"/>
            </a:pPr>
            <a:r>
              <a:rPr lang="en-US" dirty="0">
                <a:solidFill>
                  <a:srgbClr val="002060"/>
                </a:solidFill>
              </a:rPr>
              <a:t>A digital signature is used to determine if someone edits a document after the user signs it. </a:t>
            </a:r>
          </a:p>
          <a:p>
            <a:pPr marL="285750" indent="-285750" algn="just">
              <a:buFont typeface="Courier New" panose="02070309020205020404" pitchFamily="49" charset="0"/>
              <a:buChar char="o"/>
            </a:pPr>
            <a:r>
              <a:rPr lang="en-US" dirty="0">
                <a:solidFill>
                  <a:srgbClr val="002060"/>
                </a:solidFill>
              </a:rPr>
              <a:t>A digital signature is a mathematical method used to check the authenticity and integrity of a message, digital document, or software.</a:t>
            </a:r>
          </a:p>
          <a:p>
            <a:pPr marL="285750" indent="-285750" algn="just">
              <a:buFont typeface="Courier New" panose="02070309020205020404" pitchFamily="49" charset="0"/>
              <a:buChar char="o"/>
            </a:pPr>
            <a:r>
              <a:rPr lang="en-US" dirty="0">
                <a:solidFill>
                  <a:srgbClr val="002060"/>
                </a:solidFill>
              </a:rPr>
              <a:t>In many countries, digital signatures have the same legal importance as a manually signed document. </a:t>
            </a:r>
          </a:p>
          <a:p>
            <a:pPr marL="285750" indent="-285750" algn="just">
              <a:buFont typeface="Courier New" panose="02070309020205020404" pitchFamily="49" charset="0"/>
              <a:buChar char="o"/>
            </a:pPr>
            <a:r>
              <a:rPr lang="en-US" dirty="0">
                <a:solidFill>
                  <a:srgbClr val="002060"/>
                </a:solidFill>
              </a:rPr>
              <a:t>Digital signatures also provide repudiation.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Asymmetric cryptography is the basis for digital signatures. </a:t>
            </a:r>
          </a:p>
          <a:p>
            <a:pPr marL="285750" indent="-285750" algn="just">
              <a:buFont typeface="Courier New" panose="02070309020205020404" pitchFamily="49" charset="0"/>
              <a:buChar char="o"/>
            </a:pPr>
            <a:r>
              <a:rPr lang="en-US" dirty="0">
                <a:solidFill>
                  <a:srgbClr val="002060"/>
                </a:solidFill>
              </a:rPr>
              <a:t>A public key algorithm like RSA generates two keys: one private and the other public. The keys are mathematically related.</a:t>
            </a:r>
          </a:p>
          <a:p>
            <a:pPr marL="285750" indent="-285750" algn="just">
              <a:buFont typeface="Courier New" panose="02070309020205020404" pitchFamily="49" charset="0"/>
              <a:buChar char="o"/>
            </a:pPr>
            <a:endParaRPr lang="en-US" dirty="0">
              <a:solidFill>
                <a:srgbClr val="002060"/>
              </a:solidFill>
            </a:endParaRPr>
          </a:p>
          <a:p>
            <a:endParaRPr lang="en-US" dirty="0"/>
          </a:p>
          <a:p>
            <a:pPr marL="285750" indent="-285750" algn="just">
              <a:buFont typeface="Courier New" panose="02070309020205020404" pitchFamily="49" charset="0"/>
              <a:buChar char="o"/>
            </a:pPr>
            <a:endParaRPr lang="en-US" dirty="0">
              <a:solidFill>
                <a:srgbClr val="002060"/>
              </a:solidFill>
            </a:endParaRPr>
          </a:p>
        </p:txBody>
      </p:sp>
      <p:pic>
        <p:nvPicPr>
          <p:cNvPr id="7" name="Picture 6"/>
          <p:cNvPicPr>
            <a:picLocks noChangeAspect="1"/>
          </p:cNvPicPr>
          <p:nvPr/>
        </p:nvPicPr>
        <p:blipFill>
          <a:blip r:embed="rId4"/>
          <a:stretch>
            <a:fillRect/>
          </a:stretch>
        </p:blipFill>
        <p:spPr>
          <a:xfrm>
            <a:off x="8528887" y="146338"/>
            <a:ext cx="2887258" cy="2949830"/>
          </a:xfrm>
          <a:prstGeom prst="rect">
            <a:avLst/>
          </a:prstGeom>
        </p:spPr>
      </p:pic>
      <p:pic>
        <p:nvPicPr>
          <p:cNvPr id="8" name="Picture 7"/>
          <p:cNvPicPr>
            <a:picLocks noChangeAspect="1"/>
          </p:cNvPicPr>
          <p:nvPr/>
        </p:nvPicPr>
        <p:blipFill rotWithShape="1">
          <a:blip r:embed="rId5"/>
          <a:srcRect t="18215" r="36987"/>
          <a:stretch/>
        </p:blipFill>
        <p:spPr>
          <a:xfrm>
            <a:off x="8528887" y="3360994"/>
            <a:ext cx="3524568" cy="2306294"/>
          </a:xfrm>
          <a:prstGeom prst="rect">
            <a:avLst/>
          </a:prstGeom>
        </p:spPr>
      </p:pic>
      <p:pic>
        <p:nvPicPr>
          <p:cNvPr id="9" name="Picture 8"/>
          <p:cNvPicPr>
            <a:picLocks noChangeAspect="1"/>
          </p:cNvPicPr>
          <p:nvPr/>
        </p:nvPicPr>
        <p:blipFill rotWithShape="1">
          <a:blip r:embed="rId5"/>
          <a:srcRect l="7241" t="1526" b="89241"/>
          <a:stretch/>
        </p:blipFill>
        <p:spPr>
          <a:xfrm>
            <a:off x="1616598" y="4686387"/>
            <a:ext cx="5742965" cy="288174"/>
          </a:xfrm>
          <a:prstGeom prst="rect">
            <a:avLst/>
          </a:prstGeom>
        </p:spPr>
      </p:pic>
    </p:spTree>
    <p:custDataLst>
      <p:tags r:id="rId1"/>
    </p:custDataLst>
    <p:extLst>
      <p:ext uri="{BB962C8B-B14F-4D97-AF65-F5344CB8AC3E}">
        <p14:creationId xmlns:p14="http://schemas.microsoft.com/office/powerpoint/2010/main" val="6507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Digital Certificates</a:t>
            </a:r>
            <a:endParaRPr lang="en-US" sz="3200" dirty="0"/>
          </a:p>
        </p:txBody>
      </p:sp>
      <p:sp>
        <p:nvSpPr>
          <p:cNvPr id="17" name="Rectangle 16"/>
          <p:cNvSpPr/>
          <p:nvPr/>
        </p:nvSpPr>
        <p:spPr>
          <a:xfrm>
            <a:off x="210589" y="708610"/>
            <a:ext cx="7099069" cy="4524315"/>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A digital certificate is equivalent to an electronic passport. Digital certificates enable users, hosts, and organizations to exchange information securely over the Internet.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 digital certificate authenticates and verifies that users sending a message are who they claim to be. Digital certificates can also provide confidentiality for the receiver with the means to encrypt a reply.</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Digital certificate must follow a standard structure so that any entity can read and understand it regardless of the issuer.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TheX.509 is the standard for construction of digital certificates and the public key infrastructure (PKI) used to manage digital certificates.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PKI is the policies, roles, and procedures required to create, manage, distribute, use, store, and revoke digital certificates. </a:t>
            </a:r>
          </a:p>
        </p:txBody>
      </p:sp>
      <p:pic>
        <p:nvPicPr>
          <p:cNvPr id="7" name="Picture 6"/>
          <p:cNvPicPr>
            <a:picLocks noChangeAspect="1"/>
          </p:cNvPicPr>
          <p:nvPr/>
        </p:nvPicPr>
        <p:blipFill>
          <a:blip r:embed="rId4"/>
          <a:stretch>
            <a:fillRect/>
          </a:stretch>
        </p:blipFill>
        <p:spPr>
          <a:xfrm>
            <a:off x="7309658" y="1140461"/>
            <a:ext cx="4848593" cy="3309620"/>
          </a:xfrm>
          <a:prstGeom prst="rect">
            <a:avLst/>
          </a:prstGeom>
        </p:spPr>
      </p:pic>
    </p:spTree>
    <p:custDataLst>
      <p:tags r:id="rId1"/>
    </p:custDataLst>
    <p:extLst>
      <p:ext uri="{BB962C8B-B14F-4D97-AF65-F5344CB8AC3E}">
        <p14:creationId xmlns:p14="http://schemas.microsoft.com/office/powerpoint/2010/main" val="3066516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Database Integrity</a:t>
            </a:r>
            <a:endParaRPr lang="en-US" sz="3200" dirty="0"/>
          </a:p>
        </p:txBody>
      </p:sp>
      <p:sp>
        <p:nvSpPr>
          <p:cNvPr id="17" name="Rectangle 16"/>
          <p:cNvSpPr/>
          <p:nvPr/>
        </p:nvSpPr>
        <p:spPr>
          <a:xfrm>
            <a:off x="210589" y="708610"/>
            <a:ext cx="11781906" cy="5078313"/>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Databases provide an efficient way to store, retrieve, and analyze data.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As data collection increases and data becomes more sensitive, it is important for cybersecurity professionals to protect the growing number of databases.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Data integrity refers to the accuracy, consistency, and reliability of data stored in a database. </a:t>
            </a:r>
          </a:p>
          <a:p>
            <a:pPr marL="285750" indent="-285750" algn="just">
              <a:buFont typeface="Courier New" panose="02070309020205020404" pitchFamily="49" charset="0"/>
              <a:buChar char="o"/>
            </a:pPr>
            <a:endParaRPr lang="en-US" dirty="0">
              <a:solidFill>
                <a:srgbClr val="002060"/>
              </a:solidFill>
            </a:endParaRPr>
          </a:p>
          <a:p>
            <a:pPr algn="just"/>
            <a:r>
              <a:rPr lang="en-US" dirty="0">
                <a:solidFill>
                  <a:srgbClr val="002060"/>
                </a:solidFill>
              </a:rPr>
              <a:t>The four database integrity rules or constraints are as follows:</a:t>
            </a:r>
          </a:p>
          <a:p>
            <a:pPr marL="285750" indent="-285750" algn="just">
              <a:buFont typeface="Courier New" panose="02070309020205020404" pitchFamily="49" charset="0"/>
              <a:buChar char="o"/>
            </a:pPr>
            <a:r>
              <a:rPr lang="en-US" b="1" dirty="0">
                <a:solidFill>
                  <a:srgbClr val="002060"/>
                </a:solidFill>
              </a:rPr>
              <a:t>Entity Integrity</a:t>
            </a:r>
            <a:r>
              <a:rPr lang="en-US" dirty="0">
                <a:solidFill>
                  <a:srgbClr val="002060"/>
                </a:solidFill>
              </a:rPr>
              <a:t>: All rows must have a unique identifier called a Primary Key.</a:t>
            </a:r>
          </a:p>
          <a:p>
            <a:pPr marL="285750" indent="-285750" algn="just">
              <a:buFont typeface="Courier New" panose="02070309020205020404" pitchFamily="49" charset="0"/>
              <a:buChar char="o"/>
            </a:pPr>
            <a:endParaRPr lang="en-US" b="1" dirty="0">
              <a:solidFill>
                <a:srgbClr val="002060"/>
              </a:solidFill>
            </a:endParaRPr>
          </a:p>
          <a:p>
            <a:pPr marL="285750" indent="-285750" algn="just">
              <a:buFont typeface="Courier New" panose="02070309020205020404" pitchFamily="49" charset="0"/>
              <a:buChar char="o"/>
            </a:pPr>
            <a:r>
              <a:rPr lang="en-US" b="1" dirty="0">
                <a:solidFill>
                  <a:srgbClr val="002060"/>
                </a:solidFill>
              </a:rPr>
              <a:t>Domain Integrity</a:t>
            </a:r>
            <a:r>
              <a:rPr lang="en-US" dirty="0">
                <a:solidFill>
                  <a:srgbClr val="002060"/>
                </a:solidFill>
              </a:rPr>
              <a:t>: All data stored in a column must follow the same format and definition.</a:t>
            </a:r>
          </a:p>
          <a:p>
            <a:pPr marL="285750" indent="-285750" algn="just">
              <a:buFont typeface="Courier New" panose="02070309020205020404" pitchFamily="49" charset="0"/>
              <a:buChar char="o"/>
            </a:pPr>
            <a:endParaRPr lang="en-US" b="1" dirty="0">
              <a:solidFill>
                <a:srgbClr val="002060"/>
              </a:solidFill>
            </a:endParaRPr>
          </a:p>
          <a:p>
            <a:pPr marL="285750" indent="-285750" algn="just">
              <a:buFont typeface="Courier New" panose="02070309020205020404" pitchFamily="49" charset="0"/>
              <a:buChar char="o"/>
            </a:pPr>
            <a:r>
              <a:rPr lang="en-US" b="1" dirty="0">
                <a:solidFill>
                  <a:srgbClr val="002060"/>
                </a:solidFill>
              </a:rPr>
              <a:t>Referential Integrity</a:t>
            </a:r>
            <a:r>
              <a:rPr lang="en-US" dirty="0">
                <a:solidFill>
                  <a:srgbClr val="002060"/>
                </a:solidFill>
              </a:rPr>
              <a:t>: Table relationships must remain consistent. Therefore, a user cannot delete a record which is related to another one.</a:t>
            </a:r>
          </a:p>
          <a:p>
            <a:pPr marL="285750" indent="-285750" algn="just">
              <a:buFont typeface="Courier New" panose="02070309020205020404" pitchFamily="49" charset="0"/>
              <a:buChar char="o"/>
            </a:pPr>
            <a:endParaRPr lang="en-US" b="1" dirty="0">
              <a:solidFill>
                <a:srgbClr val="002060"/>
              </a:solidFill>
            </a:endParaRPr>
          </a:p>
          <a:p>
            <a:pPr marL="285750" indent="-285750" algn="just">
              <a:buFont typeface="Courier New" panose="02070309020205020404" pitchFamily="49" charset="0"/>
              <a:buChar char="o"/>
            </a:pPr>
            <a:r>
              <a:rPr lang="en-US" b="1" dirty="0">
                <a:solidFill>
                  <a:srgbClr val="002060"/>
                </a:solidFill>
              </a:rPr>
              <a:t>User-defined Integrity</a:t>
            </a:r>
            <a:r>
              <a:rPr lang="en-US" dirty="0">
                <a:solidFill>
                  <a:srgbClr val="002060"/>
                </a:solidFill>
              </a:rPr>
              <a:t>: A set of rules defined by a user which does not belong to one of the other categories. For example, a customer places a new order. The user first checks to see if this is a new customer. If it is, the user adds the new customer to the customers table.</a:t>
            </a:r>
          </a:p>
        </p:txBody>
      </p:sp>
      <p:pic>
        <p:nvPicPr>
          <p:cNvPr id="5" name="Picture 4"/>
          <p:cNvPicPr>
            <a:picLocks noChangeAspect="1"/>
          </p:cNvPicPr>
          <p:nvPr/>
        </p:nvPicPr>
        <p:blipFill>
          <a:blip r:embed="rId4"/>
          <a:stretch>
            <a:fillRect/>
          </a:stretch>
        </p:blipFill>
        <p:spPr>
          <a:xfrm>
            <a:off x="8971106" y="2471332"/>
            <a:ext cx="3121090" cy="1330356"/>
          </a:xfrm>
          <a:prstGeom prst="rect">
            <a:avLst/>
          </a:prstGeom>
        </p:spPr>
      </p:pic>
    </p:spTree>
    <p:custDataLst>
      <p:tags r:id="rId1"/>
    </p:custDataLst>
    <p:extLst>
      <p:ext uri="{BB962C8B-B14F-4D97-AF65-F5344CB8AC3E}">
        <p14:creationId xmlns:p14="http://schemas.microsoft.com/office/powerpoint/2010/main" val="923556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Database Integrity</a:t>
            </a:r>
            <a:endParaRPr lang="en-US" sz="3200" dirty="0"/>
          </a:p>
        </p:txBody>
      </p:sp>
      <p:sp>
        <p:nvSpPr>
          <p:cNvPr id="17" name="Rectangle 16"/>
          <p:cNvSpPr/>
          <p:nvPr/>
        </p:nvSpPr>
        <p:spPr>
          <a:xfrm>
            <a:off x="210589" y="708610"/>
            <a:ext cx="11781906" cy="4801314"/>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A validation rule checks that data falls within the parameters defined by the database designer. A validation rule helps to ensure the completeness, accuracy and consistency of data. The criteria used in a validation rule include the following:</a:t>
            </a:r>
          </a:p>
          <a:p>
            <a:pPr marL="285750" indent="-285750" algn="just">
              <a:buFont typeface="Wingdings" panose="05000000000000000000" pitchFamily="2" charset="2"/>
              <a:buChar char="ü"/>
            </a:pPr>
            <a:r>
              <a:rPr lang="en-US" b="1" dirty="0">
                <a:solidFill>
                  <a:srgbClr val="002060"/>
                </a:solidFill>
              </a:rPr>
              <a:t>Size </a:t>
            </a:r>
            <a:r>
              <a:rPr lang="en-US" dirty="0">
                <a:solidFill>
                  <a:srgbClr val="002060"/>
                </a:solidFill>
              </a:rPr>
              <a:t>– checks the number of characters in a data item</a:t>
            </a:r>
          </a:p>
          <a:p>
            <a:pPr marL="285750" indent="-285750" algn="just">
              <a:buFont typeface="Wingdings" panose="05000000000000000000" pitchFamily="2" charset="2"/>
              <a:buChar char="ü"/>
            </a:pPr>
            <a:r>
              <a:rPr lang="en-US" b="1" dirty="0">
                <a:solidFill>
                  <a:srgbClr val="002060"/>
                </a:solidFill>
              </a:rPr>
              <a:t>Format </a:t>
            </a:r>
            <a:r>
              <a:rPr lang="en-US" dirty="0">
                <a:solidFill>
                  <a:srgbClr val="002060"/>
                </a:solidFill>
              </a:rPr>
              <a:t>– checks that the data conforms to a specified format</a:t>
            </a:r>
          </a:p>
          <a:p>
            <a:pPr marL="285750" indent="-285750" algn="just">
              <a:buFont typeface="Wingdings" panose="05000000000000000000" pitchFamily="2" charset="2"/>
              <a:buChar char="ü"/>
            </a:pPr>
            <a:r>
              <a:rPr lang="en-US" b="1" dirty="0">
                <a:solidFill>
                  <a:srgbClr val="002060"/>
                </a:solidFill>
              </a:rPr>
              <a:t>Consistency </a:t>
            </a:r>
            <a:r>
              <a:rPr lang="en-US" dirty="0">
                <a:solidFill>
                  <a:srgbClr val="002060"/>
                </a:solidFill>
              </a:rPr>
              <a:t>– checks for the consistency of codes in related data items</a:t>
            </a:r>
          </a:p>
          <a:p>
            <a:pPr marL="285750" indent="-285750" algn="just">
              <a:buFont typeface="Wingdings" panose="05000000000000000000" pitchFamily="2" charset="2"/>
              <a:buChar char="ü"/>
            </a:pPr>
            <a:r>
              <a:rPr lang="en-US" b="1" dirty="0">
                <a:solidFill>
                  <a:srgbClr val="002060"/>
                </a:solidFill>
              </a:rPr>
              <a:t>Range</a:t>
            </a:r>
            <a:r>
              <a:rPr lang="en-US" dirty="0">
                <a:solidFill>
                  <a:srgbClr val="002060"/>
                </a:solidFill>
              </a:rPr>
              <a:t> – checks that data lies within a minimum and maximum value</a:t>
            </a:r>
          </a:p>
          <a:p>
            <a:pPr marL="285750" indent="-285750" algn="just">
              <a:buFont typeface="Wingdings" panose="05000000000000000000" pitchFamily="2" charset="2"/>
              <a:buChar char="ü"/>
            </a:pPr>
            <a:r>
              <a:rPr lang="en-US" b="1" dirty="0">
                <a:solidFill>
                  <a:srgbClr val="002060"/>
                </a:solidFill>
              </a:rPr>
              <a:t>Check digit</a:t>
            </a:r>
            <a:r>
              <a:rPr lang="en-US" dirty="0">
                <a:solidFill>
                  <a:srgbClr val="002060"/>
                </a:solidFill>
              </a:rPr>
              <a:t> – provides for an extra calculation to generate a check digit for error detection.</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In order to maintain the integrity of the database filing system, users must follow certain rules. </a:t>
            </a:r>
          </a:p>
          <a:p>
            <a:pPr marL="285750" indent="-285750" algn="just">
              <a:buFont typeface="Courier New" panose="02070309020205020404" pitchFamily="49" charset="0"/>
              <a:buChar char="o"/>
            </a:pPr>
            <a:r>
              <a:rPr lang="en-US" b="1" dirty="0">
                <a:solidFill>
                  <a:srgbClr val="002060"/>
                </a:solidFill>
              </a:rPr>
              <a:t>Entity integrity</a:t>
            </a:r>
            <a:r>
              <a:rPr lang="en-US" dirty="0">
                <a:solidFill>
                  <a:srgbClr val="002060"/>
                </a:solidFill>
              </a:rPr>
              <a:t> is an integrity rule, which states that </a:t>
            </a:r>
            <a:r>
              <a:rPr lang="en-US" b="1" i="1" dirty="0">
                <a:solidFill>
                  <a:srgbClr val="002060"/>
                </a:solidFill>
              </a:rPr>
              <a:t>every table must have a primary key</a:t>
            </a:r>
            <a:r>
              <a:rPr lang="en-US" dirty="0">
                <a:solidFill>
                  <a:srgbClr val="002060"/>
                </a:solidFill>
              </a:rPr>
              <a:t> and that the column or columns chosen to be the primary key must be unique and not NULL. </a:t>
            </a:r>
            <a:r>
              <a:rPr lang="en-US" b="1" i="1" dirty="0">
                <a:solidFill>
                  <a:srgbClr val="FF0000"/>
                </a:solidFill>
              </a:rPr>
              <a:t>Entity integrity enables proper organization of data for that record</a:t>
            </a:r>
            <a:r>
              <a:rPr lang="en-US" dirty="0">
                <a:solidFill>
                  <a:srgbClr val="002060"/>
                </a:solidFill>
              </a:rPr>
              <a:t>.</a:t>
            </a:r>
          </a:p>
          <a:p>
            <a:pPr marL="285750" indent="-285750" algn="just">
              <a:buFont typeface="Courier New" panose="02070309020205020404" pitchFamily="49" charset="0"/>
              <a:buChar char="o"/>
            </a:pPr>
            <a:r>
              <a:rPr lang="en-US" dirty="0">
                <a:solidFill>
                  <a:srgbClr val="002060"/>
                </a:solidFill>
              </a:rPr>
              <a:t>Another important integrity check is </a:t>
            </a:r>
            <a:r>
              <a:rPr lang="en-US" b="1" dirty="0">
                <a:solidFill>
                  <a:srgbClr val="002060"/>
                </a:solidFill>
              </a:rPr>
              <a:t>referential integrity </a:t>
            </a:r>
            <a:r>
              <a:rPr lang="en-US" dirty="0">
                <a:solidFill>
                  <a:srgbClr val="002060"/>
                </a:solidFill>
              </a:rPr>
              <a:t>which deals with </a:t>
            </a:r>
            <a:r>
              <a:rPr lang="en-US" b="1" i="1" dirty="0">
                <a:solidFill>
                  <a:srgbClr val="002060"/>
                </a:solidFill>
              </a:rPr>
              <a:t>foreign keys</a:t>
            </a:r>
            <a:r>
              <a:rPr lang="en-US" dirty="0">
                <a:solidFill>
                  <a:srgbClr val="002060"/>
                </a:solidFill>
              </a:rPr>
              <a:t>. A foreign key in one table references a primary key in a second table. </a:t>
            </a:r>
            <a:r>
              <a:rPr lang="en-US" b="1" i="1" dirty="0">
                <a:solidFill>
                  <a:srgbClr val="FF0000"/>
                </a:solidFill>
              </a:rPr>
              <a:t>Referential integrity maintains the integrity of foreign keys</a:t>
            </a:r>
            <a:r>
              <a:rPr lang="en-US" dirty="0">
                <a:solidFill>
                  <a:srgbClr val="002060"/>
                </a:solidFill>
              </a:rPr>
              <a:t>.</a:t>
            </a:r>
          </a:p>
          <a:p>
            <a:pPr marL="285750" indent="-285750" algn="just">
              <a:buFont typeface="Courier New" panose="02070309020205020404" pitchFamily="49" charset="0"/>
              <a:buChar char="o"/>
            </a:pPr>
            <a:r>
              <a:rPr lang="en-US" b="1" dirty="0">
                <a:solidFill>
                  <a:srgbClr val="002060"/>
                </a:solidFill>
              </a:rPr>
              <a:t>Domain integrity </a:t>
            </a:r>
            <a:r>
              <a:rPr lang="en-US" dirty="0">
                <a:solidFill>
                  <a:srgbClr val="002060"/>
                </a:solidFill>
              </a:rPr>
              <a:t>ensures that all the data items in a column fall within a </a:t>
            </a:r>
            <a:r>
              <a:rPr lang="en-US" b="1" i="1" dirty="0">
                <a:solidFill>
                  <a:srgbClr val="002060"/>
                </a:solidFill>
              </a:rPr>
              <a:t>defined set of valid values</a:t>
            </a:r>
            <a:r>
              <a:rPr lang="en-US" dirty="0">
                <a:solidFill>
                  <a:srgbClr val="002060"/>
                </a:solidFill>
              </a:rPr>
              <a:t>. Limiting the value assigned to an instance of that column (an attribute) enforces domain integrity. Domain integrity enforcement can be as simple as </a:t>
            </a:r>
            <a:r>
              <a:rPr lang="en-US" b="1" i="1" dirty="0">
                <a:solidFill>
                  <a:srgbClr val="FF0000"/>
                </a:solidFill>
              </a:rPr>
              <a:t>choosing the correct data type, length and or format for a column</a:t>
            </a:r>
            <a:r>
              <a:rPr lang="en-US" dirty="0">
                <a:solidFill>
                  <a:srgbClr val="002060"/>
                </a:solidFill>
              </a:rPr>
              <a:t>.</a:t>
            </a:r>
          </a:p>
        </p:txBody>
      </p:sp>
    </p:spTree>
    <p:custDataLst>
      <p:tags r:id="rId1"/>
    </p:custDataLst>
    <p:extLst>
      <p:ext uri="{BB962C8B-B14F-4D97-AF65-F5344CB8AC3E}">
        <p14:creationId xmlns:p14="http://schemas.microsoft.com/office/powerpoint/2010/main" val="362081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principles of cryptology used to secure communications.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symmetric and asymmetric encryption algorithms, compared the two algorithms, and provided examples of their use.</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access control prevents unauthorized access to a building, a room, a system, or a file using identification, authentication, authorization, and accountability.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different access control models and access control types.</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various ways users mask data. Data obfuscation and steganography are two techniques used to accomplish data masking.</a:t>
            </a:r>
          </a:p>
        </p:txBody>
      </p:sp>
      <p:sp>
        <p:nvSpPr>
          <p:cNvPr id="6" name="Rectangle 5"/>
          <p:cNvSpPr/>
          <p:nvPr/>
        </p:nvSpPr>
        <p:spPr>
          <a:xfrm>
            <a:off x="6490621" y="1463137"/>
            <a:ext cx="5615608" cy="3939540"/>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Integrity: Data remains unchanged by anyone or anything over its entire life cycle.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Data integrity controls including:</a:t>
            </a:r>
          </a:p>
          <a:p>
            <a:pPr marL="800100" lvl="2"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hashing algorithms</a:t>
            </a:r>
          </a:p>
          <a:p>
            <a:pPr marL="800100" lvl="2"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password salting</a:t>
            </a:r>
          </a:p>
          <a:p>
            <a:pPr marL="800100" lvl="2"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keyed-hash message authentication code (HMAC) </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These tools provide a way for cybersecurity specialists to verify the authenticity of messages and documents. </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Database integrity enforcement. </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Having a well-controlled and well-defined data integrity system increases the stability, performance, and maintainability of a database system.</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2238</TotalTime>
  <Words>4691</Words>
  <Application>Microsoft Office PowerPoint</Application>
  <PresentationFormat>Widescreen</PresentationFormat>
  <Paragraphs>397</Paragraphs>
  <Slides>28</Slides>
  <Notes>21</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28</vt:i4>
      </vt:variant>
    </vt:vector>
  </HeadingPairs>
  <TitlesOfParts>
    <vt:vector size="38"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Understanding Threats, Vulnerabilities and Attacks</vt:lpstr>
      <vt:lpstr>How to protect the data in a Network/ Cyberspace?</vt:lpstr>
      <vt:lpstr>Cryptography</vt:lpstr>
      <vt:lpstr>Cryptography – Symmetrical Encryption Process</vt:lpstr>
      <vt:lpstr>Cryptography – Asymmetrical Encryption Process</vt:lpstr>
      <vt:lpstr>Cryptography – Symmetrical Vs Asymmetrical</vt:lpstr>
      <vt:lpstr>Cryptography – Symmetrical Vs Asymmetrical</vt:lpstr>
      <vt:lpstr>Access Control</vt:lpstr>
      <vt:lpstr>Access Control Strategies</vt:lpstr>
      <vt:lpstr>Access Control Identification - Authentication</vt:lpstr>
      <vt:lpstr>Access Control Authorization - Accountability</vt:lpstr>
      <vt:lpstr>Access Control – Types of Security Controls</vt:lpstr>
      <vt:lpstr>Access Control – Types of Security Controls</vt:lpstr>
      <vt:lpstr>Obscuring Data</vt:lpstr>
      <vt:lpstr>Obscuring Data</vt:lpstr>
      <vt:lpstr>Data Integrity</vt:lpstr>
      <vt:lpstr>Data Integrity</vt:lpstr>
      <vt:lpstr>Digital Signatures</vt:lpstr>
      <vt:lpstr>Digital Certificates</vt:lpstr>
      <vt:lpstr>Database Integrity</vt:lpstr>
      <vt:lpstr>Database Integrity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202</cp:revision>
  <dcterms:created xsi:type="dcterms:W3CDTF">2021-03-05T06:07:01Z</dcterms:created>
  <dcterms:modified xsi:type="dcterms:W3CDTF">2021-11-21T15:50:53Z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