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7"/>
  </p:notesMasterIdLst>
  <p:sldIdLst>
    <p:sldId id="256" r:id="rId5"/>
    <p:sldId id="257" r:id="rId6"/>
    <p:sldId id="259" r:id="rId7"/>
    <p:sldId id="260" r:id="rId8"/>
    <p:sldId id="261" r:id="rId9"/>
    <p:sldId id="262" r:id="rId10"/>
    <p:sldId id="263" r:id="rId11"/>
    <p:sldId id="264" r:id="rId12"/>
    <p:sldId id="265" r:id="rId13"/>
    <p:sldId id="266" r:id="rId14"/>
    <p:sldId id="269" r:id="rId15"/>
    <p:sldId id="275" r:id="rId16"/>
    <p:sldId id="258" r:id="rId17"/>
    <p:sldId id="272" r:id="rId18"/>
    <p:sldId id="268" r:id="rId19"/>
    <p:sldId id="276" r:id="rId20"/>
    <p:sldId id="270" r:id="rId21"/>
    <p:sldId id="271" r:id="rId22"/>
    <p:sldId id="274" r:id="rId23"/>
    <p:sldId id="277" r:id="rId24"/>
    <p:sldId id="278" r:id="rId25"/>
    <p:sldId id="279"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6" d="100"/>
          <a:sy n="86" d="100"/>
        </p:scale>
        <p:origin x="1122"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AEB699F-0352-4FDB-83DC-39B4DA656A03}" type="datetimeFigureOut">
              <a:rPr lang="en-GB" smtClean="0"/>
              <a:t>22/11/2018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19CF519-AAC8-42A1-8F2C-8D70597BB70A}"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What makes this text</a:t>
            </a:r>
            <a:r>
              <a:rPr lang="en-GB" baseline="0" dirty="0" smtClean="0"/>
              <a:t> Christian besides God for gods?</a:t>
            </a:r>
            <a:endParaRPr lang="en-GB" dirty="0"/>
          </a:p>
        </p:txBody>
      </p:sp>
      <p:sp>
        <p:nvSpPr>
          <p:cNvPr id="4" name="Slide Number Placeholder 3"/>
          <p:cNvSpPr>
            <a:spLocks noGrp="1"/>
          </p:cNvSpPr>
          <p:nvPr>
            <p:ph type="sldNum" sz="quarter" idx="10"/>
          </p:nvPr>
        </p:nvSpPr>
        <p:spPr/>
        <p:txBody>
          <a:bodyPr/>
          <a:lstStyle/>
          <a:p>
            <a:fld id="{319CF519-AAC8-42A1-8F2C-8D70597BB70A}" type="slidenum">
              <a:rPr lang="en-GB" smtClean="0"/>
              <a:t>17</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7" name="Freeform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8"/>
          <p:cNvSpPr>
            <a:spLocks noGrp="1"/>
          </p:cNvSpPr>
          <p:nvPr>
            <p:ph type="ctrTitle"/>
          </p:nvPr>
        </p:nvSpPr>
        <p:spPr>
          <a:xfrm>
            <a:off x="429064" y="3337560"/>
            <a:ext cx="6480048" cy="2301240"/>
          </a:xfrm>
        </p:spPr>
        <p:txBody>
          <a:bodyPr rIns="45720" anchor="t"/>
          <a:lstStyle>
            <a:lvl1pPr algn="r">
              <a:defRPr lang="en-US" b="1" cap="all" baseline="0" dirty="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433050" y="1544812"/>
            <a:ext cx="6480048" cy="1752600"/>
          </a:xfrm>
        </p:spPr>
        <p:txBody>
          <a:bodyPr tIns="0" rIns="45720" bIns="0" anchor="b">
            <a:normAutofit/>
          </a:bodyPr>
          <a:lstStyle>
            <a:lvl1pPr marL="0" indent="0" algn="r">
              <a:buNone/>
              <a:defRPr sz="2000">
                <a:solidFill>
                  <a:schemeClr val="tx1"/>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BB9789B5-CAA9-4394-9C3F-D5D7ECCD4EB7}" type="datetimeFigureOut">
              <a:rPr lang="en-GB" smtClean="0"/>
              <a:t>22/11/2018</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6AE4E31F-F11D-47DD-9A6A-A021695A3FFE}"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B9789B5-CAA9-4394-9C3F-D5D7ECCD4EB7}" type="datetimeFigureOut">
              <a:rPr lang="en-GB" smtClean="0"/>
              <a:t>22/11/2018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E4E31F-F11D-47DD-9A6A-A021695A3FFE}"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7" name="Freeform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2" name="Title 1"/>
          <p:cNvSpPr>
            <a:spLocks noGrp="1"/>
          </p:cNvSpPr>
          <p:nvPr>
            <p:ph type="title"/>
          </p:nvPr>
        </p:nvSpPr>
        <p:spPr>
          <a:xfrm>
            <a:off x="685800" y="3583837"/>
            <a:ext cx="6629400" cy="1826363"/>
          </a:xfrm>
        </p:spPr>
        <p:txBody>
          <a:bodyPr tIns="0" bIns="0" anchor="t"/>
          <a:lstStyle>
            <a:lvl1pPr algn="l">
              <a:buNone/>
              <a:defRPr sz="4200" b="1" cap="none" baseline="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685800" y="2485800"/>
            <a:ext cx="6629400" cy="1066688"/>
          </a:xfrm>
        </p:spPr>
        <p:txBody>
          <a:bodyPr lIns="45720" tIns="0" rIns="45720" bIns="0" anchor="b"/>
          <a:lstStyle>
            <a:lvl1pPr marL="0" indent="0" algn="l">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BB9789B5-CAA9-4394-9C3F-D5D7ECCD4EB7}" type="datetimeFigureOut">
              <a:rPr lang="en-GB" smtClean="0"/>
              <a:t>22/11/2018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E4E31F-F11D-47DD-9A6A-A021695A3FFE}"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26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BB9789B5-CAA9-4394-9C3F-D5D7ECCD4EB7}" type="datetimeFigureOut">
              <a:rPr lang="en-GB" smtClean="0"/>
              <a:t>22/11/2018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E4E31F-F11D-47DD-9A6A-A021695A3FFE}"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86400"/>
            <a:ext cx="4040188"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5486400"/>
            <a:ext cx="4041775"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516912"/>
            <a:ext cx="4040188"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516912"/>
            <a:ext cx="4041775"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BB9789B5-CAA9-4394-9C3F-D5D7ECCD4EB7}" type="datetimeFigureOut">
              <a:rPr lang="en-GB" smtClean="0"/>
              <a:t>22/11/2018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AE4E31F-F11D-47DD-9A6A-A021695A3FFE}"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320"/>
            <a:ext cx="7470648" cy="1143000"/>
          </a:xfrm>
        </p:spPr>
        <p:txBody>
          <a:bodyPr anchor="ctr"/>
          <a:lstStyle>
            <a:lvl1pPr algn="l">
              <a:defRPr sz="4600"/>
            </a:lvl1pPr>
          </a:lstStyle>
          <a:p>
            <a:r>
              <a:rPr kumimoji="0" lang="en-US" smtClean="0"/>
              <a:t>Click to edit Master title style</a:t>
            </a:r>
            <a:endParaRPr kumimoji="0" lang="en-US"/>
          </a:p>
        </p:txBody>
      </p:sp>
      <p:sp>
        <p:nvSpPr>
          <p:cNvPr id="7" name="Date Placeholder 6"/>
          <p:cNvSpPr>
            <a:spLocks noGrp="1"/>
          </p:cNvSpPr>
          <p:nvPr>
            <p:ph type="dt" sz="half" idx="10"/>
          </p:nvPr>
        </p:nvSpPr>
        <p:spPr/>
        <p:txBody>
          <a:bodyPr/>
          <a:lstStyle/>
          <a:p>
            <a:fld id="{BB9789B5-CAA9-4394-9C3F-D5D7ECCD4EB7}" type="datetimeFigureOut">
              <a:rPr lang="en-GB" smtClean="0"/>
              <a:t>22/11/2018</a:t>
            </a:fld>
            <a:endParaRPr lang="en-GB"/>
          </a:p>
        </p:txBody>
      </p:sp>
      <p:sp>
        <p:nvSpPr>
          <p:cNvPr id="8" name="Slide Number Placeholder 7"/>
          <p:cNvSpPr>
            <a:spLocks noGrp="1"/>
          </p:cNvSpPr>
          <p:nvPr>
            <p:ph type="sldNum" sz="quarter" idx="11"/>
          </p:nvPr>
        </p:nvSpPr>
        <p:spPr/>
        <p:txBody>
          <a:bodyPr/>
          <a:lstStyle/>
          <a:p>
            <a:fld id="{6AE4E31F-F11D-47DD-9A6A-A021695A3FFE}" type="slidenum">
              <a:rPr lang="en-GB" smtClean="0"/>
              <a:t>‹#›</a:t>
            </a:fld>
            <a:endParaRPr lang="en-GB"/>
          </a:p>
        </p:txBody>
      </p:sp>
      <p:sp>
        <p:nvSpPr>
          <p:cNvPr id="9" name="Footer Placeholder 8"/>
          <p:cNvSpPr>
            <a:spLocks noGrp="1"/>
          </p:cNvSpPr>
          <p:nvPr>
            <p:ph type="ftr" sz="quarter" idx="12"/>
          </p:nvPr>
        </p:nvSpPr>
        <p:spPr/>
        <p:txBody>
          <a:bodyPr/>
          <a:lstStyle/>
          <a:p>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B9789B5-CAA9-4394-9C3F-D5D7ECCD4EB7}" type="datetimeFigureOut">
              <a:rPr lang="en-GB" smtClean="0"/>
              <a:t>22/11/2018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AE4E31F-F11D-47DD-9A6A-A021695A3FFE}"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1185528"/>
            <a:ext cx="3200400" cy="730250"/>
          </a:xfrm>
        </p:spPr>
        <p:txBody>
          <a:bodyPr tIns="0" bIns="0" anchor="t"/>
          <a:lstStyle>
            <a:lvl1pPr algn="l">
              <a:buNone/>
              <a:defRPr sz="1800" b="1">
                <a:solidFill>
                  <a:schemeClr val="accent1"/>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214424"/>
            <a:ext cx="2743200" cy="914400"/>
          </a:xfrm>
        </p:spPr>
        <p:txBody>
          <a:bodyPr lIns="45720" tIns="0" rIns="45720" bIns="0" anchor="b"/>
          <a:lstStyle>
            <a:lvl1pPr marL="0" indent="0" algn="l">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1981200"/>
            <a:ext cx="7086600" cy="3810000"/>
          </a:xfrm>
        </p:spPr>
        <p:txBody>
          <a:bodyPr/>
          <a:lstStyle>
            <a:lvl1pPr>
              <a:defRPr sz="2800"/>
            </a:lvl1pPr>
            <a:lvl2pPr>
              <a:defRPr sz="2400"/>
            </a:lvl2pPr>
            <a:lvl3pPr>
              <a:defRPr sz="22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BB9789B5-CAA9-4394-9C3F-D5D7ECCD4EB7}" type="datetimeFigureOut">
              <a:rPr lang="en-GB" smtClean="0"/>
              <a:t>22/11/2018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156448" y="6422064"/>
            <a:ext cx="762000" cy="365125"/>
          </a:xfrm>
        </p:spPr>
        <p:txBody>
          <a:bodyPr/>
          <a:lstStyle/>
          <a:p>
            <a:fld id="{6AE4E31F-F11D-47DD-9A6A-A021695A3FFE}"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556732" y="1705709"/>
            <a:ext cx="3053868" cy="1253808"/>
          </a:xfrm>
        </p:spPr>
        <p:txBody>
          <a:bodyPr anchor="b"/>
          <a:lstStyle>
            <a:lvl1pPr algn="l">
              <a:buNone/>
              <a:defRPr sz="2200" b="1">
                <a:solidFill>
                  <a:schemeClr val="accent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065628" y="1019907"/>
            <a:ext cx="4114800" cy="4114800"/>
          </a:xfrm>
          <a:prstGeom prst="ellipse">
            <a:avLst/>
          </a:prstGeom>
          <a:solidFill>
            <a:schemeClr val="bg2">
              <a:shade val="50000"/>
            </a:schemeClr>
          </a:solidFill>
          <a:ln w="50800" cap="flat">
            <a:solidFill>
              <a:schemeClr val="bg2"/>
            </a:solidFill>
            <a:miter lim="800000"/>
          </a:ln>
          <a:effectLst>
            <a:outerShdw blurRad="152000" dist="345000" dir="5400000" sx="-80000" sy="-18000" rotWithShape="0">
              <a:srgbClr val="000000">
                <a:alpha val="25000"/>
              </a:srgbClr>
            </a:outerShdw>
          </a:effectLst>
          <a:scene3d>
            <a:camera prst="orthographicFront"/>
            <a:lightRig rig="contrasting" dir="t">
              <a:rot lat="0" lon="0" rev="2400000"/>
            </a:lightRig>
          </a:scene3d>
          <a:sp3d contourW="7620">
            <a:bevelT w="63500" h="63500"/>
            <a:contourClr>
              <a:schemeClr val="bg2">
                <a:shade val="50000"/>
              </a:schemeClr>
            </a:contourClr>
          </a:sp3d>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5556734" y="2998765"/>
            <a:ext cx="3053866" cy="2663482"/>
          </a:xfrm>
        </p:spPr>
        <p:txBody>
          <a:bodyPr lIns="45720" rIns="45720"/>
          <a:lstStyle>
            <a:lvl1pPr marL="0" indent="0">
              <a:buFontTx/>
              <a:buNone/>
              <a:defRPr sz="12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457200" y="6422064"/>
            <a:ext cx="2133600" cy="365125"/>
          </a:xfrm>
        </p:spPr>
        <p:txBody>
          <a:bodyPr/>
          <a:lstStyle/>
          <a:p>
            <a:fld id="{BB9789B5-CAA9-4394-9C3F-D5D7ECCD4EB7}" type="datetimeFigureOut">
              <a:rPr lang="en-GB" smtClean="0"/>
              <a:t>22/11/2018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E4E31F-F11D-47DD-9A6A-A021695A3FFE}"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B9789B5-CAA9-4394-9C3F-D5D7ECCD4EB7}" type="datetimeFigureOut">
              <a:rPr lang="en-GB" smtClean="0"/>
              <a:t>22/11/2018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E4E31F-F11D-47DD-9A6A-A021695A3FFE}"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B9789B5-CAA9-4394-9C3F-D5D7ECCD4EB7}" type="datetimeFigureOut">
              <a:rPr lang="en-GB" smtClean="0"/>
              <a:t>22/11/2018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E4E31F-F11D-47DD-9A6A-A021695A3FFE}"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2" name="Freeform 11"/>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16" name="Freeform 15"/>
          <p:cNvSpPr>
            <a:spLocks/>
          </p:cNvSpPr>
          <p:nvPr/>
        </p:nvSpPr>
        <p:spPr bwMode="auto">
          <a:xfrm>
            <a:off x="7315200" y="0"/>
            <a:ext cx="1828800"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2082" y="1734"/>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Placeholder 8"/>
          <p:cNvSpPr>
            <a:spLocks noGrp="1"/>
          </p:cNvSpPr>
          <p:nvPr>
            <p:ph type="title"/>
          </p:nvPr>
        </p:nvSpPr>
        <p:spPr>
          <a:xfrm>
            <a:off x="457200" y="274638"/>
            <a:ext cx="7467600" cy="1143000"/>
          </a:xfrm>
          <a:prstGeom prst="rect">
            <a:avLst/>
          </a:prstGeom>
        </p:spPr>
        <p:txBody>
          <a:bodyPr vert="horz" lIns="45720" rIns="45720" anchor="ctr">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600200"/>
            <a:ext cx="7467600" cy="4525963"/>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422064"/>
            <a:ext cx="2133600" cy="365125"/>
          </a:xfrm>
          <a:prstGeom prst="rect">
            <a:avLst/>
          </a:prstGeom>
        </p:spPr>
        <p:txBody>
          <a:bodyPr vert="horz" bIns="0" anchor="b"/>
          <a:lstStyle>
            <a:lvl1pPr algn="l" eaLnBrk="1" latinLnBrk="0" hangingPunct="1">
              <a:defRPr kumimoji="0" sz="1000">
                <a:solidFill>
                  <a:schemeClr val="tx2">
                    <a:shade val="50000"/>
                  </a:schemeClr>
                </a:solidFill>
              </a:defRPr>
            </a:lvl1pPr>
          </a:lstStyle>
          <a:p>
            <a:fld id="{BB9789B5-CAA9-4394-9C3F-D5D7ECCD4EB7}" type="datetimeFigureOut">
              <a:rPr lang="en-GB" smtClean="0"/>
              <a:t>22/11/2018</a:t>
            </a:fld>
            <a:endParaRPr lang="en-GB"/>
          </a:p>
        </p:txBody>
      </p:sp>
      <p:sp>
        <p:nvSpPr>
          <p:cNvPr id="22" name="Footer Placeholder 21"/>
          <p:cNvSpPr>
            <a:spLocks noGrp="1"/>
          </p:cNvSpPr>
          <p:nvPr>
            <p:ph type="ftr" sz="quarter" idx="3"/>
          </p:nvPr>
        </p:nvSpPr>
        <p:spPr>
          <a:xfrm>
            <a:off x="3124200" y="6422064"/>
            <a:ext cx="2895600" cy="365125"/>
          </a:xfrm>
          <a:prstGeom prst="rect">
            <a:avLst/>
          </a:prstGeom>
        </p:spPr>
        <p:txBody>
          <a:bodyPr vert="horz" lIns="0" rIns="0" bIns="0" anchor="b"/>
          <a:lstStyle>
            <a:lvl1pPr algn="ctr" eaLnBrk="1" latinLnBrk="0" hangingPunct="1">
              <a:defRPr kumimoji="0" sz="1000">
                <a:solidFill>
                  <a:schemeClr val="tx2">
                    <a:shade val="50000"/>
                  </a:schemeClr>
                </a:solidFill>
              </a:defRPr>
            </a:lvl1pPr>
          </a:lstStyle>
          <a:p>
            <a:endParaRPr lang="en-GB"/>
          </a:p>
        </p:txBody>
      </p:sp>
      <p:sp>
        <p:nvSpPr>
          <p:cNvPr id="18" name="Slide Number Placeholder 17"/>
          <p:cNvSpPr>
            <a:spLocks noGrp="1"/>
          </p:cNvSpPr>
          <p:nvPr>
            <p:ph type="sldNum" sz="quarter" idx="4"/>
          </p:nvPr>
        </p:nvSpPr>
        <p:spPr>
          <a:xfrm>
            <a:off x="8153400" y="6422064"/>
            <a:ext cx="762000" cy="365125"/>
          </a:xfrm>
          <a:prstGeom prst="rect">
            <a:avLst/>
          </a:prstGeom>
        </p:spPr>
        <p:txBody>
          <a:bodyPr vert="horz" lIns="0" tIns="0" rIns="0" bIns="0" anchor="b"/>
          <a:lstStyle>
            <a:lvl1pPr algn="r" eaLnBrk="1" latinLnBrk="0" hangingPunct="1">
              <a:defRPr kumimoji="0" sz="1000">
                <a:solidFill>
                  <a:schemeClr val="tx2">
                    <a:shade val="50000"/>
                  </a:schemeClr>
                </a:solidFill>
              </a:defRPr>
            </a:lvl1pPr>
          </a:lstStyle>
          <a:p>
            <a:fld id="{6AE4E31F-F11D-47DD-9A6A-A021695A3FFE}" type="slidenum">
              <a:rPr lang="en-GB" smtClean="0"/>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600" kern="1200">
          <a:solidFill>
            <a:schemeClr val="tx1"/>
          </a:solidFill>
          <a:latin typeface="+mj-lt"/>
          <a:ea typeface="+mj-ea"/>
          <a:cs typeface="+mj-cs"/>
        </a:defRPr>
      </a:lvl1pPr>
    </p:titleStyle>
    <p:bodyStyle>
      <a:lvl1pPr marL="420624"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722376" indent="-274320" algn="l" rtl="0" eaLnBrk="1" latinLnBrk="0" hangingPunct="1">
        <a:spcBef>
          <a:spcPct val="20000"/>
        </a:spcBef>
        <a:buClr>
          <a:schemeClr val="accent1"/>
        </a:buClr>
        <a:buSzPct val="90000"/>
        <a:buFont typeface="Wingdings 2"/>
        <a:buChar char=""/>
        <a:defRPr kumimoji="0" sz="2600" kern="1200">
          <a:solidFill>
            <a:schemeClr val="tx1"/>
          </a:solidFill>
          <a:latin typeface="+mn-lt"/>
          <a:ea typeface="+mn-ea"/>
          <a:cs typeface="+mn-cs"/>
        </a:defRPr>
      </a:lvl2pPr>
      <a:lvl3pPr marL="1005840" indent="-256032" algn="l" rtl="0" eaLnBrk="1" latinLnBrk="0" hangingPunct="1">
        <a:spcBef>
          <a:spcPct val="20000"/>
        </a:spcBef>
        <a:buClr>
          <a:schemeClr val="accent2"/>
        </a:buClr>
        <a:buSzPct val="85000"/>
        <a:buFont typeface="Arial"/>
        <a:buChar char="○"/>
        <a:defRPr kumimoji="0" sz="2400" kern="1200">
          <a:solidFill>
            <a:schemeClr val="tx1"/>
          </a:solidFill>
          <a:latin typeface="+mn-lt"/>
          <a:ea typeface="+mn-ea"/>
          <a:cs typeface="+mn-cs"/>
        </a:defRPr>
      </a:lvl3pPr>
      <a:lvl4pPr marL="1280160" indent="-237744" algn="l" rtl="0" eaLnBrk="1" latinLnBrk="0" hangingPunct="1">
        <a:spcBef>
          <a:spcPct val="20000"/>
        </a:spcBef>
        <a:buClr>
          <a:schemeClr val="accent3"/>
        </a:buClr>
        <a:buSzPct val="90000"/>
        <a:buFont typeface="Wingdings 2"/>
        <a:buChar char=""/>
        <a:defRPr kumimoji="0" sz="2000" kern="1200">
          <a:solidFill>
            <a:schemeClr val="tx1"/>
          </a:solidFill>
          <a:latin typeface="+mn-lt"/>
          <a:ea typeface="+mn-ea"/>
          <a:cs typeface="+mn-cs"/>
        </a:defRPr>
      </a:lvl4pPr>
      <a:lvl5pPr marL="1490472" indent="-182880" algn="l" rtl="0" eaLnBrk="1" latinLnBrk="0" hangingPunct="1">
        <a:spcBef>
          <a:spcPct val="20000"/>
        </a:spcBef>
        <a:buClr>
          <a:schemeClr val="accent4"/>
        </a:buClr>
        <a:buSzPct val="100000"/>
        <a:buFont typeface="Arial"/>
        <a:buChar char="-"/>
        <a:defRPr kumimoji="0" sz="2000" kern="1200">
          <a:solidFill>
            <a:schemeClr val="tx1"/>
          </a:solidFill>
          <a:latin typeface="+mn-lt"/>
          <a:ea typeface="+mn-ea"/>
          <a:cs typeface="+mn-cs"/>
        </a:defRPr>
      </a:lvl5pPr>
      <a:lvl6pPr marL="1700784" indent="-182880" algn="l" rtl="0" eaLnBrk="1" latinLnBrk="0" hangingPunct="1">
        <a:spcBef>
          <a:spcPct val="20000"/>
        </a:spcBef>
        <a:buClr>
          <a:schemeClr val="accent5"/>
        </a:buClr>
        <a:buFont typeface="Arial"/>
        <a:buChar char="-"/>
        <a:defRPr kumimoji="0" sz="2000" kern="1200" baseline="0">
          <a:solidFill>
            <a:schemeClr val="tx1"/>
          </a:solidFill>
          <a:latin typeface="+mn-lt"/>
          <a:ea typeface="+mn-ea"/>
          <a:cs typeface="+mn-cs"/>
        </a:defRPr>
      </a:lvl6pPr>
      <a:lvl7pPr marL="1920240" indent="-182880" algn="l" rtl="0" eaLnBrk="1" latinLnBrk="0" hangingPunct="1">
        <a:spcBef>
          <a:spcPct val="20000"/>
        </a:spcBef>
        <a:buClr>
          <a:schemeClr val="accent6"/>
        </a:buClr>
        <a:buSzPct val="100000"/>
        <a:buFont typeface="Arial"/>
        <a:buChar char="•"/>
        <a:defRPr kumimoji="0" sz="1800" kern="1200" baseline="0">
          <a:solidFill>
            <a:schemeClr val="tx1"/>
          </a:solidFill>
          <a:latin typeface="+mn-lt"/>
          <a:ea typeface="+mn-ea"/>
          <a:cs typeface="+mn-cs"/>
        </a:defRPr>
      </a:lvl7pPr>
      <a:lvl8pPr marL="2139696"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8pPr>
      <a:lvl9pPr marL="2331720"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www.sacred-texts.com/bud/milinda.htm"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Alexander and the Brahmans</a:t>
            </a:r>
            <a:br>
              <a:rPr lang="en-GB" dirty="0"/>
            </a:br>
            <a:endParaRPr lang="en-GB" dirty="0"/>
          </a:p>
        </p:txBody>
      </p:sp>
      <p:sp>
        <p:nvSpPr>
          <p:cNvPr id="3" name="Subtitle 2"/>
          <p:cNvSpPr>
            <a:spLocks noGrp="1"/>
          </p:cNvSpPr>
          <p:nvPr>
            <p:ph type="subTitle" idx="1"/>
          </p:nvPr>
        </p:nvSpPr>
        <p:spPr/>
        <p:txBody>
          <a:bodyPr/>
          <a:lstStyle/>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Arrian</a:t>
            </a:r>
            <a:r>
              <a:rPr lang="en-GB" dirty="0" smtClean="0"/>
              <a:t>, </a:t>
            </a:r>
            <a:r>
              <a:rPr lang="en-GB" i="1" dirty="0" smtClean="0"/>
              <a:t>Anabasis</a:t>
            </a:r>
            <a:r>
              <a:rPr lang="en-GB" dirty="0" smtClean="0"/>
              <a:t> 7.1.5-6 (excerpts)</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The Indian sophists were found by Alexander in the open in a meadow, where they used to have their disputations; when they saw Alexander and his army, they did nothing more than beat with their feet on the ground they stood on. When Alexander enquired through interpreters what their action meant, they replied: ‘King Alexander, each man possesses no more of this earth than the patch we stand on; yet you, though a man like other men, are roaming over so wide an area away from what is your own, giving no rest to yourself to yourself or others. And very soon you too will die, and will possess no more of the earth than suffices for the burial of your body.’</a:t>
            </a:r>
          </a:p>
          <a:p>
            <a:pPr>
              <a:buNone/>
            </a:pP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Historical Meeting</a:t>
            </a:r>
            <a:endParaRPr lang="en-GB" dirty="0"/>
          </a:p>
        </p:txBody>
      </p:sp>
      <p:sp>
        <p:nvSpPr>
          <p:cNvPr id="3" name="Content Placeholder 2"/>
          <p:cNvSpPr>
            <a:spLocks noGrp="1"/>
          </p:cNvSpPr>
          <p:nvPr>
            <p:ph idx="1"/>
          </p:nvPr>
        </p:nvSpPr>
        <p:spPr/>
        <p:txBody>
          <a:bodyPr/>
          <a:lstStyle/>
          <a:p>
            <a:r>
              <a:rPr lang="en-GB" dirty="0" smtClean="0"/>
              <a:t>326 B.C. Alexander arrives in </a:t>
            </a:r>
            <a:r>
              <a:rPr lang="en-GB" dirty="0" err="1" smtClean="0"/>
              <a:t>Taxila</a:t>
            </a:r>
            <a:r>
              <a:rPr lang="en-GB" dirty="0" smtClean="0"/>
              <a:t> meets with the ‘naked philosophers’ (</a:t>
            </a:r>
            <a:r>
              <a:rPr lang="en-GB" dirty="0" err="1" smtClean="0"/>
              <a:t>gymnosophists</a:t>
            </a:r>
            <a:r>
              <a:rPr lang="en-GB" dirty="0" smtClean="0"/>
              <a:t>) (Strabo calls them Brahmans)</a:t>
            </a:r>
          </a:p>
          <a:p>
            <a:r>
              <a:rPr lang="en-GB" dirty="0" err="1" smtClean="0"/>
              <a:t>Onesicritus</a:t>
            </a:r>
            <a:r>
              <a:rPr lang="en-GB" dirty="0" smtClean="0"/>
              <a:t> sent to discuss with them</a:t>
            </a:r>
          </a:p>
          <a:p>
            <a:r>
              <a:rPr lang="en-GB" dirty="0" err="1" smtClean="0"/>
              <a:t>Calanus</a:t>
            </a:r>
            <a:r>
              <a:rPr lang="en-GB" dirty="0" smtClean="0"/>
              <a:t> joins Alexander’s expedition (later commits suicide on a pyre in Persia)</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Brahmans in the </a:t>
            </a:r>
            <a:r>
              <a:rPr lang="en-GB" i="1" dirty="0" smtClean="0"/>
              <a:t>AR</a:t>
            </a:r>
            <a:endParaRPr lang="en-GB" i="1" dirty="0"/>
          </a:p>
        </p:txBody>
      </p:sp>
      <p:sp>
        <p:nvSpPr>
          <p:cNvPr id="3" name="Content Placeholder 2"/>
          <p:cNvSpPr>
            <a:spLocks noGrp="1"/>
          </p:cNvSpPr>
          <p:nvPr>
            <p:ph idx="1"/>
          </p:nvPr>
        </p:nvSpPr>
        <p:spPr/>
        <p:txBody>
          <a:bodyPr/>
          <a:lstStyle/>
          <a:p>
            <a:r>
              <a:rPr lang="en-GB" dirty="0" smtClean="0"/>
              <a:t>Part 1: Questions to the Philosophers (early date for an independent version Berlin Papyrus </a:t>
            </a:r>
            <a:r>
              <a:rPr lang="en-GB" i="1" dirty="0" smtClean="0"/>
              <a:t>Pap. Berol</a:t>
            </a:r>
            <a:r>
              <a:rPr lang="en-GB" dirty="0" smtClean="0"/>
              <a:t>. 13044</a:t>
            </a:r>
            <a:r>
              <a:rPr lang="en-GB" i="1" dirty="0" smtClean="0"/>
              <a:t> </a:t>
            </a:r>
            <a:r>
              <a:rPr lang="en-GB" dirty="0" smtClean="0"/>
              <a:t>dating to the 1</a:t>
            </a:r>
            <a:r>
              <a:rPr lang="en-GB" baseline="30000" dirty="0" smtClean="0"/>
              <a:t>st</a:t>
            </a:r>
            <a:r>
              <a:rPr lang="en-GB" dirty="0" smtClean="0"/>
              <a:t> C BC)</a:t>
            </a:r>
          </a:p>
          <a:p>
            <a:r>
              <a:rPr lang="en-GB" dirty="0" smtClean="0"/>
              <a:t>Part 2: description of Ascetic, fruitarian life of the philosophers</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smtClean="0"/>
              <a:t>Plutarch and the meeting with the Philosophers (</a:t>
            </a:r>
            <a:r>
              <a:rPr lang="en-GB" sz="3600" i="1" dirty="0" smtClean="0"/>
              <a:t>Life of Alexander </a:t>
            </a:r>
            <a:r>
              <a:rPr lang="en-GB" sz="3600" dirty="0" smtClean="0"/>
              <a:t>64)</a:t>
            </a:r>
            <a:endParaRPr lang="en-GB" sz="3600" dirty="0"/>
          </a:p>
        </p:txBody>
      </p:sp>
      <p:sp>
        <p:nvSpPr>
          <p:cNvPr id="3" name="Content Placeholder 2"/>
          <p:cNvSpPr>
            <a:spLocks noGrp="1"/>
          </p:cNvSpPr>
          <p:nvPr>
            <p:ph idx="1"/>
          </p:nvPr>
        </p:nvSpPr>
        <p:spPr/>
        <p:txBody>
          <a:bodyPr>
            <a:normAutofit fontScale="77500" lnSpcReduction="20000"/>
          </a:bodyPr>
          <a:lstStyle/>
          <a:p>
            <a:r>
              <a:rPr lang="en-US" dirty="0" smtClean="0"/>
              <a:t>He captured ten of the Gymnosophists who had done most to get </a:t>
            </a:r>
            <a:r>
              <a:rPr lang="en-US" dirty="0" err="1" smtClean="0"/>
              <a:t>Sabbas</a:t>
            </a:r>
            <a:r>
              <a:rPr lang="en-US" dirty="0" smtClean="0"/>
              <a:t> to revolt, and had made the most trouble for the Macedonians. These philosophers were reputed to be clever and concise in answering questions, and Alexander therefore put difficult questions to them, declaring that he would put to death him who first made an incorrect answer, and then the rest, in an order determined in like manner; and he commanded one of them, the oldest, to be the judge in the contest. The first one, accordingly, being asked which, in his opinion, were more numerous, the living or the dead, said that the living were, since the dead no longer existed.</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smtClean="0"/>
              <a:t>Plutarch and the meeting with the Philosophers (</a:t>
            </a:r>
            <a:r>
              <a:rPr lang="en-GB" sz="3600" i="1" dirty="0" smtClean="0"/>
              <a:t>Life of Alexander </a:t>
            </a:r>
            <a:r>
              <a:rPr lang="en-GB" sz="3600" dirty="0" smtClean="0"/>
              <a:t>64)</a:t>
            </a:r>
            <a:endParaRPr lang="en-GB" sz="3600" dirty="0"/>
          </a:p>
        </p:txBody>
      </p:sp>
      <p:sp>
        <p:nvSpPr>
          <p:cNvPr id="3" name="Content Placeholder 2"/>
          <p:cNvSpPr>
            <a:spLocks noGrp="1"/>
          </p:cNvSpPr>
          <p:nvPr>
            <p:ph idx="1"/>
          </p:nvPr>
        </p:nvSpPr>
        <p:spPr/>
        <p:txBody>
          <a:bodyPr>
            <a:normAutofit fontScale="77500" lnSpcReduction="20000"/>
          </a:bodyPr>
          <a:lstStyle/>
          <a:p>
            <a:r>
              <a:rPr lang="en-US" dirty="0" smtClean="0"/>
              <a:t> The second, being asked whether the earth or the sea produced larger animals, said the earth did, since the sea was but a part of the earth. The third, being asked what animal was the most cunning, said: "That which up to this time man has not discovered."  The fourth, when asked why he had induced </a:t>
            </a:r>
            <a:r>
              <a:rPr lang="en-US" dirty="0" err="1" smtClean="0"/>
              <a:t>Sabbas</a:t>
            </a:r>
            <a:r>
              <a:rPr lang="en-US" dirty="0" smtClean="0"/>
              <a:t> to revolt, replied: "Because I wished him either to live nobly or to die nobly." The fifth, being asked which, in his opinion, was older, day or night, replied: "Day, by one day"; and he added, upon the king expressing amazement, that hard questions must have hard answers. Passing on, then, to the sixth, Alexander asked how a man could be most loved; "If," said the philosopher, "he is most powerful, and yet does not inspire fear." </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smtClean="0"/>
              <a:t>Plutarch and the meeting with the Philosophers (</a:t>
            </a:r>
            <a:r>
              <a:rPr lang="en-GB" sz="3600" i="1" dirty="0" smtClean="0"/>
              <a:t>Life of Alexander </a:t>
            </a:r>
            <a:r>
              <a:rPr lang="en-GB" sz="3600" dirty="0" smtClean="0"/>
              <a:t>64)</a:t>
            </a:r>
            <a:endParaRPr lang="en-GB" sz="3600" dirty="0"/>
          </a:p>
        </p:txBody>
      </p:sp>
      <p:sp>
        <p:nvSpPr>
          <p:cNvPr id="3" name="Content Placeholder 2"/>
          <p:cNvSpPr>
            <a:spLocks noGrp="1"/>
          </p:cNvSpPr>
          <p:nvPr>
            <p:ph idx="1"/>
          </p:nvPr>
        </p:nvSpPr>
        <p:spPr/>
        <p:txBody>
          <a:bodyPr>
            <a:normAutofit fontScale="77500" lnSpcReduction="20000"/>
          </a:bodyPr>
          <a:lstStyle/>
          <a:p>
            <a:r>
              <a:rPr lang="en-US" dirty="0" smtClean="0"/>
              <a:t> Of the three remaining, he who was asked how one might become a god instead of man, replied: "By doing something which a man cannot do"; the one who was asked which was the stronger, life or death, answered: "Life, since it supports so many ills." And the last, asked how long it were well for a man to live, answered: "Until he does not regard death as better than life." So, then, turning to the judge, Alexander bade him give his opinion. The judge declared that they had answered one worse than another. "Well, then," said Alexander, "thou </a:t>
            </a:r>
            <a:r>
              <a:rPr lang="en-US" dirty="0" err="1" smtClean="0"/>
              <a:t>shalt</a:t>
            </a:r>
            <a:r>
              <a:rPr lang="en-US" dirty="0" smtClean="0"/>
              <a:t> die first for giving such a verdict." "That cannot be, O King," said the judge, "unless thou falsely </a:t>
            </a:r>
            <a:r>
              <a:rPr lang="en-US" dirty="0" err="1" smtClean="0"/>
              <a:t>saidst</a:t>
            </a:r>
            <a:r>
              <a:rPr lang="en-US" dirty="0" smtClean="0"/>
              <a:t> that thou wouldst put to death first him who answered worst."</a:t>
            </a:r>
            <a:endParaRPr lang="en-GB" dirty="0" smtClean="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Greek </a:t>
            </a:r>
            <a:r>
              <a:rPr lang="en-GB" i="1" dirty="0" smtClean="0"/>
              <a:t>AR</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Alexander asked them some questions: ‘Do you have no graves?’ was the first.</a:t>
            </a:r>
          </a:p>
          <a:p>
            <a:r>
              <a:rPr lang="en-GB" dirty="0" smtClean="0"/>
              <a:t>‘This ground where we dwell is also our grave,’ cam the reply. ‘Here we lie down and, as it were, bury ourselves when we sleep. The earth gives us birth, the earth feeds us, and under the earth when we die we spend our eternal sleep.’</a:t>
            </a:r>
          </a:p>
          <a:p>
            <a:r>
              <a:rPr lang="en-GB" dirty="0" smtClean="0"/>
              <a:t>‘Who are greater in number?’ he asked next. ‘The living or the dead?’</a:t>
            </a:r>
          </a:p>
          <a:p>
            <a:r>
              <a:rPr lang="en-GB" dirty="0" smtClean="0"/>
              <a:t>‘The dead are more numerous,’ they replied, ‘but because they no longer exist they cannot be counted. The visible are more numerous than the invisible.’</a:t>
            </a:r>
          </a:p>
          <a:p>
            <a:endParaRPr lang="en-GB" dirty="0" smtClean="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Greek </a:t>
            </a:r>
            <a:r>
              <a:rPr lang="en-GB" i="1" dirty="0" smtClean="0"/>
              <a:t>AR</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Next he asked, ‘Which is stronger, death or life?’</a:t>
            </a:r>
          </a:p>
          <a:p>
            <a:r>
              <a:rPr lang="en-GB" dirty="0" smtClean="0"/>
              <a:t>‘Life,’ they replied, ‘because the sun as it rises has strong, bright rays, but when it sets, appears to be weaker.’</a:t>
            </a:r>
          </a:p>
          <a:p>
            <a:r>
              <a:rPr lang="en-GB" dirty="0" smtClean="0"/>
              <a:t>‘Which is greater, the earth or the sea?’</a:t>
            </a:r>
          </a:p>
          <a:p>
            <a:r>
              <a:rPr lang="en-GB" dirty="0" smtClean="0"/>
              <a:t>‘The earth. The sea is itself surrounded by the earth.’</a:t>
            </a:r>
          </a:p>
          <a:p>
            <a:r>
              <a:rPr lang="en-GB" dirty="0" smtClean="0"/>
              <a:t>‘Which is the wickedest of all creatures?’</a:t>
            </a:r>
          </a:p>
          <a:p>
            <a:r>
              <a:rPr lang="en-GB" dirty="0" smtClean="0"/>
              <a:t>‘Man,’ they replied.</a:t>
            </a:r>
          </a:p>
          <a:p>
            <a:r>
              <a:rPr lang="en-GB" dirty="0" smtClean="0"/>
              <a:t>And he, ‘Why?’</a:t>
            </a:r>
          </a:p>
          <a:p>
            <a:r>
              <a:rPr lang="en-GB" dirty="0" smtClean="0"/>
              <a:t>‘Learn from yourself the answer to that. You are a wild beast, and see how many other wild beasts you have with you, to help tear away the lives of other beasts.’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Greek </a:t>
            </a:r>
            <a:r>
              <a:rPr lang="en-GB" i="1" dirty="0" smtClean="0"/>
              <a:t>AR</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Alexander was not angry, but smiled. Then he asked, ‘What is kingship?’</a:t>
            </a:r>
          </a:p>
          <a:p>
            <a:r>
              <a:rPr lang="en-GB" dirty="0" smtClean="0"/>
              <a:t>‘Unjust power used to the disadvantage of others; insolence supported by opportunity; a golden burden.’</a:t>
            </a:r>
          </a:p>
          <a:p>
            <a:r>
              <a:rPr lang="en-GB" dirty="0" smtClean="0"/>
              <a:t>‘Which came first, day or night?’</a:t>
            </a:r>
          </a:p>
          <a:p>
            <a:r>
              <a:rPr lang="en-GB" dirty="0" smtClean="0"/>
              <a:t>‘Night. What is born grows first in the darkness of the mother’s womb, and at birth it encounters the light of day.’</a:t>
            </a:r>
          </a:p>
          <a:p>
            <a:r>
              <a:rPr lang="en-GB" dirty="0" smtClean="0"/>
              <a:t>Which side is better, the left or the right?’</a:t>
            </a:r>
          </a:p>
          <a:p>
            <a:r>
              <a:rPr lang="en-GB" dirty="0" smtClean="0"/>
              <a:t>‘The right. The sun rises on the right and then makes its way to the left-hand side of the sky. And a woman gives suck first with her right breast.’</a:t>
            </a:r>
          </a:p>
          <a:p>
            <a:r>
              <a:rPr lang="en-GB" dirty="0" smtClean="0"/>
              <a:t>Then, Alexander asked them about themselves. ‘Do you have a king?’</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Origins of these type of exchanges</a:t>
            </a:r>
            <a:endParaRPr lang="en-GB" dirty="0"/>
          </a:p>
        </p:txBody>
      </p:sp>
      <p:sp>
        <p:nvSpPr>
          <p:cNvPr id="3" name="Content Placeholder 2"/>
          <p:cNvSpPr>
            <a:spLocks noGrp="1"/>
          </p:cNvSpPr>
          <p:nvPr>
            <p:ph idx="1"/>
          </p:nvPr>
        </p:nvSpPr>
        <p:spPr/>
        <p:txBody>
          <a:bodyPr/>
          <a:lstStyle/>
          <a:p>
            <a:r>
              <a:rPr lang="en-GB" dirty="0" smtClean="0"/>
              <a:t>Greek – popular in the cynic tradition</a:t>
            </a:r>
          </a:p>
          <a:p>
            <a:r>
              <a:rPr lang="en-GB" dirty="0" smtClean="0"/>
              <a:t>Dialogue popular in the Indian tradition as well: See </a:t>
            </a:r>
            <a:r>
              <a:rPr lang="en-GB" i="1" dirty="0" smtClean="0"/>
              <a:t>The Questions of King </a:t>
            </a:r>
            <a:r>
              <a:rPr lang="en-GB" i="1" dirty="0" err="1" smtClean="0"/>
              <a:t>Milinda</a:t>
            </a:r>
            <a:r>
              <a:rPr lang="en-GB" dirty="0" smtClean="0"/>
              <a:t>. (</a:t>
            </a:r>
            <a:r>
              <a:rPr lang="en-GB" dirty="0" smtClean="0">
                <a:hlinkClick r:id="rId2"/>
              </a:rPr>
              <a:t>http://www.sacred-texts.com/bud/milinda.htm</a:t>
            </a:r>
            <a:r>
              <a:rPr lang="en-GB" dirty="0" smtClean="0"/>
              <a:t>)</a:t>
            </a:r>
          </a:p>
          <a:p>
            <a:r>
              <a:rPr lang="en-GB" dirty="0" err="1" smtClean="0"/>
              <a:t>Pythagoran</a:t>
            </a:r>
            <a:r>
              <a:rPr lang="en-GB" dirty="0" smtClean="0"/>
              <a:t> tradition</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Utopian Tradition</a:t>
            </a:r>
            <a:endParaRPr lang="en-GB" dirty="0"/>
          </a:p>
        </p:txBody>
      </p:sp>
      <p:sp>
        <p:nvSpPr>
          <p:cNvPr id="3" name="Content Placeholder 2"/>
          <p:cNvSpPr>
            <a:spLocks noGrp="1"/>
          </p:cNvSpPr>
          <p:nvPr>
            <p:ph idx="1"/>
          </p:nvPr>
        </p:nvSpPr>
        <p:spPr/>
        <p:txBody>
          <a:bodyPr/>
          <a:lstStyle/>
          <a:p>
            <a:r>
              <a:rPr lang="en-GB" dirty="0" smtClean="0"/>
              <a:t>Long lived Brahmans (see </a:t>
            </a:r>
            <a:r>
              <a:rPr lang="en-GB" dirty="0" err="1" smtClean="0"/>
              <a:t>Palladius</a:t>
            </a:r>
            <a:r>
              <a:rPr lang="en-GB" dirty="0" smtClean="0"/>
              <a:t> and Pliny </a:t>
            </a:r>
            <a:r>
              <a:rPr lang="en-GB" i="1" dirty="0" smtClean="0"/>
              <a:t>NH</a:t>
            </a:r>
            <a:r>
              <a:rPr lang="en-GB" dirty="0" smtClean="0"/>
              <a:t> 7.2.30)</a:t>
            </a:r>
          </a:p>
          <a:p>
            <a:r>
              <a:rPr lang="en-GB" dirty="0" smtClean="0"/>
              <a:t>Provision of food by nature</a:t>
            </a:r>
          </a:p>
          <a:p>
            <a:r>
              <a:rPr lang="en-GB" dirty="0" smtClean="0"/>
              <a:t>Free of disease</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Conversation of king with Philosopher</a:t>
            </a:r>
            <a:endParaRPr lang="en-GB" dirty="0"/>
          </a:p>
        </p:txBody>
      </p:sp>
      <p:sp>
        <p:nvSpPr>
          <p:cNvPr id="3" name="Content Placeholder 2"/>
          <p:cNvSpPr>
            <a:spLocks noGrp="1"/>
          </p:cNvSpPr>
          <p:nvPr>
            <p:ph idx="1"/>
          </p:nvPr>
        </p:nvSpPr>
        <p:spPr/>
        <p:txBody>
          <a:bodyPr/>
          <a:lstStyle/>
          <a:p>
            <a:r>
              <a:rPr lang="en-GB" dirty="0" smtClean="0"/>
              <a:t>Alexander and </a:t>
            </a:r>
            <a:r>
              <a:rPr lang="en-GB" dirty="0" err="1" smtClean="0"/>
              <a:t>Dandamis</a:t>
            </a:r>
            <a:r>
              <a:rPr lang="en-GB" dirty="0" smtClean="0"/>
              <a:t>/</a:t>
            </a:r>
            <a:r>
              <a:rPr lang="en-GB" dirty="0" err="1" smtClean="0"/>
              <a:t>Dindimus</a:t>
            </a:r>
            <a:r>
              <a:rPr lang="en-GB" dirty="0" smtClean="0"/>
              <a:t> has a long literary tradition (possibly beginning in early Hellenistic period to 1750 AD)</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Conversation with </a:t>
            </a:r>
            <a:r>
              <a:rPr lang="en-GB" dirty="0" err="1" smtClean="0"/>
              <a:t>Dandamis</a:t>
            </a:r>
            <a:endParaRPr lang="en-GB" dirty="0"/>
          </a:p>
        </p:txBody>
      </p:sp>
      <p:sp>
        <p:nvSpPr>
          <p:cNvPr id="3" name="Content Placeholder 2"/>
          <p:cNvSpPr>
            <a:spLocks noGrp="1"/>
          </p:cNvSpPr>
          <p:nvPr>
            <p:ph idx="1"/>
          </p:nvPr>
        </p:nvSpPr>
        <p:spPr>
          <a:xfrm>
            <a:off x="457200" y="1600200"/>
            <a:ext cx="7467600" cy="5257800"/>
          </a:xfrm>
        </p:spPr>
        <p:txBody>
          <a:bodyPr>
            <a:normAutofit fontScale="85000" lnSpcReduction="20000"/>
          </a:bodyPr>
          <a:lstStyle/>
          <a:p>
            <a:r>
              <a:rPr lang="en-GB" dirty="0" smtClean="0"/>
              <a:t>‘Our possessions,’ </a:t>
            </a:r>
            <a:r>
              <a:rPr lang="en-GB" dirty="0" err="1" smtClean="0"/>
              <a:t>Dandamis</a:t>
            </a:r>
            <a:r>
              <a:rPr lang="en-GB" dirty="0" smtClean="0"/>
              <a:t> replied, ‘are the earth, the fruit trees, the daylight, the sun, the moon, the chorus of the stars, and water. When we are hungry, we go to the trees whose branches hang down here and eat the fruit they produce. The trees produce fruit every time the moon begins to wax. Then we have the great river Euphrates, and whenever we are thirsty we go to it, and drink its water, and are contented. Each of us has his own wife. At every new moon each goes to mate with his wife, until she has borne two children. We reckon one of these to replace the father, and one to replace the mother.’</a:t>
            </a:r>
          </a:p>
          <a:p>
            <a:pPr algn="r">
              <a:buNone/>
            </a:pPr>
            <a:r>
              <a:rPr lang="en-GB" dirty="0" smtClean="0"/>
              <a:t>Greek </a:t>
            </a:r>
            <a:r>
              <a:rPr lang="en-GB" i="1" dirty="0" smtClean="0"/>
              <a:t>AR</a:t>
            </a:r>
            <a:r>
              <a:rPr lang="en-GB" dirty="0" smtClean="0"/>
              <a:t> 3.16</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Palladius</a:t>
            </a:r>
            <a:r>
              <a:rPr lang="en-GB" dirty="0" smtClean="0"/>
              <a:t> </a:t>
            </a:r>
            <a:r>
              <a:rPr lang="en-GB" i="1" dirty="0" smtClean="0"/>
              <a:t>On the life of the Brahmans</a:t>
            </a:r>
            <a:endParaRPr lang="en-GB" dirty="0"/>
          </a:p>
        </p:txBody>
      </p:sp>
      <p:sp>
        <p:nvSpPr>
          <p:cNvPr id="3" name="Content Placeholder 2"/>
          <p:cNvSpPr>
            <a:spLocks noGrp="1"/>
          </p:cNvSpPr>
          <p:nvPr>
            <p:ph idx="1"/>
          </p:nvPr>
        </p:nvSpPr>
        <p:spPr/>
        <p:txBody>
          <a:bodyPr/>
          <a:lstStyle/>
          <a:p>
            <a:r>
              <a:rPr lang="en-GB" dirty="0" smtClean="0"/>
              <a:t>5</a:t>
            </a:r>
            <a:r>
              <a:rPr lang="en-GB" baseline="30000" dirty="0" smtClean="0"/>
              <a:t>th</a:t>
            </a:r>
            <a:r>
              <a:rPr lang="en-GB" dirty="0" smtClean="0"/>
              <a:t> C bishop of </a:t>
            </a:r>
            <a:r>
              <a:rPr lang="en-GB" dirty="0" err="1" smtClean="0"/>
              <a:t>Helenopolis</a:t>
            </a:r>
            <a:r>
              <a:rPr lang="en-GB" dirty="0" smtClean="0"/>
              <a:t> (if he is the author)</a:t>
            </a:r>
          </a:p>
          <a:p>
            <a:r>
              <a:rPr lang="en-GB" dirty="0" smtClean="0"/>
              <a:t>Christian text designed to recommend monastic life</a:t>
            </a:r>
          </a:p>
          <a:p>
            <a:r>
              <a:rPr lang="en-GB" dirty="0" smtClean="0"/>
              <a:t>Part of text is attributed to </a:t>
            </a:r>
            <a:r>
              <a:rPr lang="en-GB" dirty="0" err="1" smtClean="0"/>
              <a:t>Arrian</a:t>
            </a:r>
            <a:endParaRPr lang="en-GB" dirty="0" smtClean="0"/>
          </a:p>
          <a:p>
            <a:pPr lvl="1"/>
            <a:r>
              <a:rPr lang="en-GB" dirty="0" smtClean="0"/>
              <a:t>Cynic? </a:t>
            </a:r>
            <a:r>
              <a:rPr lang="en-GB" dirty="0" smtClean="0">
                <a:sym typeface="Wingdings" pitchFamily="2" charset="2"/>
              </a:rPr>
              <a:t> Christian</a:t>
            </a:r>
          </a:p>
          <a:p>
            <a:r>
              <a:rPr lang="en-GB" dirty="0" smtClean="0">
                <a:sym typeface="Wingdings" pitchFamily="2" charset="2"/>
              </a:rPr>
              <a:t>Vegetarianism</a:t>
            </a:r>
            <a:endParaRPr lang="en-GB" dirty="0" smtClean="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Palladius</a:t>
            </a:r>
            <a:endParaRPr lang="en-GB" dirty="0"/>
          </a:p>
        </p:txBody>
      </p:sp>
      <p:sp>
        <p:nvSpPr>
          <p:cNvPr id="3" name="Content Placeholder 2"/>
          <p:cNvSpPr>
            <a:spLocks noGrp="1"/>
          </p:cNvSpPr>
          <p:nvPr>
            <p:ph idx="1"/>
          </p:nvPr>
        </p:nvSpPr>
        <p:spPr/>
        <p:txBody>
          <a:bodyPr>
            <a:normAutofit lnSpcReduction="10000"/>
          </a:bodyPr>
          <a:lstStyle/>
          <a:p>
            <a:r>
              <a:rPr lang="en-GB" dirty="0" smtClean="0"/>
              <a:t>Rejection of </a:t>
            </a:r>
            <a:r>
              <a:rPr lang="en-GB" dirty="0" err="1" smtClean="0"/>
              <a:t>Calanus</a:t>
            </a:r>
            <a:r>
              <a:rPr lang="en-GB" dirty="0" smtClean="0"/>
              <a:t> (seduced by wealth)</a:t>
            </a:r>
          </a:p>
          <a:p>
            <a:r>
              <a:rPr lang="en-GB" dirty="0" smtClean="0"/>
              <a:t>Rejection of warfare</a:t>
            </a:r>
          </a:p>
          <a:p>
            <a:pPr lvl="1"/>
            <a:r>
              <a:rPr lang="en-GB" dirty="0" smtClean="0"/>
              <a:t>Except against internal desires</a:t>
            </a:r>
          </a:p>
          <a:p>
            <a:r>
              <a:rPr lang="en-GB" dirty="0" smtClean="0"/>
              <a:t>Take only what earth provides</a:t>
            </a:r>
          </a:p>
          <a:p>
            <a:r>
              <a:rPr lang="en-GB" dirty="0" smtClean="0"/>
              <a:t>Alexander is not a god and must die</a:t>
            </a:r>
          </a:p>
          <a:p>
            <a:r>
              <a:rPr lang="en-GB" dirty="0" smtClean="0"/>
              <a:t>Gifts are useless</a:t>
            </a:r>
          </a:p>
          <a:p>
            <a:r>
              <a:rPr lang="en-GB" dirty="0" smtClean="0"/>
              <a:t>Alexander accepts </a:t>
            </a:r>
            <a:r>
              <a:rPr lang="en-GB" dirty="0" err="1" smtClean="0"/>
              <a:t>Dandamis</a:t>
            </a:r>
            <a:r>
              <a:rPr lang="en-GB" dirty="0" smtClean="0"/>
              <a:t>’ teaching but cannot take part</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Christian Monastic elements? (chapter 24)</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You can enjoy a pleasant wealth life mine if you will come and live with me; if you will listen and attend to my teaching, you will acquire good things from me. God is my companion, and is alive within me. I do not listen to evil men. The sky is my roof, the earth my bed, the woods my table, fruit my food, rivers my cup-bearers. I do not eat flesh like a lion, the flesh of other animals does not rot within me, I do not become a grave of dead animals. Providence gives me fruit for food, as a mother gives milk to her child. </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Correspondence of Alexander and </a:t>
            </a:r>
            <a:r>
              <a:rPr lang="en-GB" dirty="0" err="1" smtClean="0"/>
              <a:t>Dindimus</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They say that Tantalus is in hell, always thirsty and never satisfied; but your desire is of such a kind that you likewise can never be satisfied. They say that Cerberus, the three-headed dog, is in hell; but if you think about it, you will see that your belly is a Cerberus because of its excessive eating and drinking. Then, again, they say there is in hell the serpent Hydra: you could be called Hydras on account of the numerous vices with which you indulge your bellies. And all the other things too which are supposed to be in hell are, if you look at it rightly, aspects of yourself in your wickedness. Alas, for you, wretched creatures, who adhere to a faith that ensures you such torments after death!</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Correspondence of Alexander and </a:t>
            </a:r>
            <a:r>
              <a:rPr lang="en-GB" dirty="0" err="1" smtClean="0"/>
              <a:t>Dindimus</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Likewise, the sensibilities of men change with the seasons. In infancy he rejoices in simple things, while the youth is impetuous and the old man is sluggish and indecisive. Who looks for wisdom in a little boy, or constancy in a young man, or swift-footedness in an old man? There are many pleasant things of which we can make use, whether they appeal to our sight, or our hearing, or to smell, taste or touch. Sometimes we enjoy dancing, sometimes singing; at other times we like to enjoy pleasant odours or sweet tastes or gentle touch. Given that we have all the good fruits of the earth, and the abundance of the fish of the sea, and the delicacies of the birds that fly, your wish that we should abstain from all things will lead to your being judged either over-proud, for despising all these gifts, or envious, because you think I have been endowed with better gifts than you.</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Jewish version (Talmud, </a:t>
            </a:r>
            <a:r>
              <a:rPr lang="en-GB" i="1" dirty="0" err="1" smtClean="0"/>
              <a:t>Tamid</a:t>
            </a:r>
            <a:r>
              <a:rPr lang="en-GB" dirty="0" smtClean="0"/>
              <a:t> 31b-32a)</a:t>
            </a:r>
            <a:endParaRPr lang="en-GB" dirty="0"/>
          </a:p>
        </p:txBody>
      </p:sp>
      <p:sp>
        <p:nvSpPr>
          <p:cNvPr id="3" name="Content Placeholder 2"/>
          <p:cNvSpPr>
            <a:spLocks noGrp="1"/>
          </p:cNvSpPr>
          <p:nvPr>
            <p:ph idx="1"/>
          </p:nvPr>
        </p:nvSpPr>
        <p:spPr>
          <a:xfrm>
            <a:off x="457200" y="1600200"/>
            <a:ext cx="7643192" cy="4925144"/>
          </a:xfrm>
        </p:spPr>
        <p:txBody>
          <a:bodyPr>
            <a:normAutofit fontScale="62500" lnSpcReduction="20000"/>
          </a:bodyPr>
          <a:lstStyle/>
          <a:p>
            <a:r>
              <a:rPr lang="en-US" dirty="0" smtClean="0"/>
              <a:t>Alexander of Macedon put ten questions to the elders of the south country. He asked: Which is further, from heaven to earth or from east to west? They replied: From east to west. The proof is that when the sun is in the east all can look at it, and when it is in the west all can look at it, but when the sun is in the middle of the sky no - one can look at it. The Sages, however, say: The distance in both cases is the same, as it says, For as the heaven is high above the earth [so great is His mercy towards them that fear Him]; as far as the east is from the west, [so far hath He removed our transgressions from us]. Now if one of these distances is greater, the text should not write both but only the one which is the greater. What then is the reason why no - one can look at the sun when it is in the middle of the sky? Because it is absolutely clear and nothing obstructs the view.3 He said to them: Were heavens created first or the earth? They replied: The heavens were created first, as it says. In the beginning God created the heaven and the earth. He said to them: Was light created first, or darkness? They replied: This question cannot be solved. Why did they not reply that darkness was created first, since it is written, </a:t>
            </a: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Jewish version (Talmud, </a:t>
            </a:r>
            <a:r>
              <a:rPr lang="en-GB" i="1" dirty="0" err="1" smtClean="0"/>
              <a:t>Tamid</a:t>
            </a:r>
            <a:r>
              <a:rPr lang="en-GB" dirty="0" smtClean="0"/>
              <a:t> 31b-32a)</a:t>
            </a:r>
            <a:endParaRPr lang="en-GB" dirty="0"/>
          </a:p>
        </p:txBody>
      </p:sp>
      <p:sp>
        <p:nvSpPr>
          <p:cNvPr id="3" name="Content Placeholder 2"/>
          <p:cNvSpPr>
            <a:spLocks noGrp="1"/>
          </p:cNvSpPr>
          <p:nvPr>
            <p:ph idx="1"/>
          </p:nvPr>
        </p:nvSpPr>
        <p:spPr/>
        <p:txBody>
          <a:bodyPr>
            <a:normAutofit fontScale="62500" lnSpcReduction="20000"/>
          </a:bodyPr>
          <a:lstStyle/>
          <a:p>
            <a:r>
              <a:rPr lang="en-US" dirty="0" smtClean="0"/>
              <a:t>Now the earth was unformed and void and darkness, and after that, And God said, Let there be light, and there was light? - They thought to themselves: perhaps he will go on to ask what is above and what is below, what is before and what is after7 If that is the case, they should not have answered his question about the heaven either? - At first they thought that he just happened to ask that question, but when they saw that he pursued the same subject, they bethought themselves not to answer him lest he should go on to ask what was above and what was below what was before and what was after. He said to them: Who is called wise? They replied: Who is wise? He who discerns what is about to come to pass. He said to them: Who is called a mighty man? They replied: Who is a mighty man? He who subdues his evil passions. He said to them: Who is called a rich man? They replied: Who is rich? He who rejoices in his lot. He said to them: What shall a man do to live? They replied: Let him mortify himself. What should a man do to kill himself? </a:t>
            </a: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Questions?</a:t>
            </a:r>
            <a:endParaRPr lang="en-GB"/>
          </a:p>
        </p:txBody>
      </p:sp>
      <p:sp>
        <p:nvSpPr>
          <p:cNvPr id="3" name="Content Placeholder 2"/>
          <p:cNvSpPr>
            <a:spLocks noGrp="1"/>
          </p:cNvSpPr>
          <p:nvPr>
            <p:ph idx="1"/>
          </p:nvPr>
        </p:nvSpPr>
        <p:spPr/>
        <p:txBody>
          <a:bodyPr>
            <a:normAutofit/>
          </a:bodyPr>
          <a:lstStyle/>
          <a:p>
            <a:endParaRPr lang="en-GB" dirty="0"/>
          </a:p>
        </p:txBody>
      </p:sp>
    </p:spTree>
  </p:cSld>
  <p:clrMapOvr>
    <a:masterClrMapping/>
  </p:clrMapOvr>
</p:sld>
</file>

<file path=ppt/theme/theme1.xml><?xml version="1.0" encoding="utf-8"?>
<a:theme xmlns:a="http://schemas.openxmlformats.org/drawingml/2006/main" name="Technic">
  <a:themeElements>
    <a:clrScheme name="Technic">
      <a:dk1>
        <a:sysClr val="windowText" lastClr="000000"/>
      </a:dk1>
      <a:lt1>
        <a:sysClr val="window" lastClr="FFFFFF"/>
      </a:lt1>
      <a:dk2>
        <a:srgbClr val="3B3B3B"/>
      </a:dk2>
      <a:lt2>
        <a:srgbClr val="D4D2D0"/>
      </a:lt2>
      <a:accent1>
        <a:srgbClr val="6EA0B0"/>
      </a:accent1>
      <a:accent2>
        <a:srgbClr val="CCAF0A"/>
      </a:accent2>
      <a:accent3>
        <a:srgbClr val="8D89A4"/>
      </a:accent3>
      <a:accent4>
        <a:srgbClr val="748560"/>
      </a:accent4>
      <a:accent5>
        <a:srgbClr val="9E9273"/>
      </a:accent5>
      <a:accent6>
        <a:srgbClr val="7E848D"/>
      </a:accent6>
      <a:hlink>
        <a:srgbClr val="00C8C3"/>
      </a:hlink>
      <a:folHlink>
        <a:srgbClr val="A116E0"/>
      </a:folHlink>
    </a:clrScheme>
    <a:fontScheme name="Technic">
      <a:majorFont>
        <a:latin typeface="Franklin Gothic Book"/>
        <a:ea typeface=""/>
        <a:cs typeface=""/>
        <a:font script="Jpan" typeface="ＭＳ Ｐゴシック"/>
        <a:font script="Hang" typeface="HY견고딕"/>
        <a:font script="Hans" typeface="宋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HGｺﾞｼｯｸM"/>
        <a:font script="Hang" typeface="HY중고딕"/>
        <a:font script="Hans" typeface="黑体"/>
        <a:font script="Hant" typeface="微軟正黑體"/>
        <a:font script="Arab" typeface="Tahoma"/>
        <a:font script="Hebr" typeface="Levenim MT"/>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Technic">
      <a:fillStyleLst>
        <a:solidFill>
          <a:schemeClr val="phClr"/>
        </a:solidFill>
        <a:gradFill rotWithShape="1">
          <a:gsLst>
            <a:gs pos="0">
              <a:schemeClr val="phClr">
                <a:tint val="1000"/>
              </a:schemeClr>
            </a:gs>
            <a:gs pos="68000">
              <a:schemeClr val="phClr">
                <a:tint val="77000"/>
              </a:schemeClr>
            </a:gs>
            <a:gs pos="81000">
              <a:schemeClr val="phClr">
                <a:tint val="79000"/>
              </a:schemeClr>
            </a:gs>
            <a:gs pos="86000">
              <a:schemeClr val="phClr">
                <a:tint val="73000"/>
              </a:schemeClr>
            </a:gs>
            <a:gs pos="100000">
              <a:schemeClr val="phClr">
                <a:tint val="35000"/>
              </a:schemeClr>
            </a:gs>
          </a:gsLst>
          <a:lin ang="5400000" scaled="1"/>
        </a:gradFill>
        <a:gradFill rotWithShape="1">
          <a:gsLst>
            <a:gs pos="0">
              <a:schemeClr val="phClr">
                <a:tint val="73000"/>
                <a:satMod val="150000"/>
              </a:schemeClr>
            </a:gs>
            <a:gs pos="25000">
              <a:schemeClr val="phClr">
                <a:tint val="96000"/>
                <a:shade val="80000"/>
                <a:satMod val="105000"/>
              </a:schemeClr>
            </a:gs>
            <a:gs pos="38000">
              <a:schemeClr val="phClr">
                <a:tint val="96000"/>
                <a:shade val="59000"/>
                <a:satMod val="120000"/>
              </a:schemeClr>
            </a:gs>
            <a:gs pos="55000">
              <a:schemeClr val="phClr">
                <a:shade val="57000"/>
                <a:satMod val="120000"/>
              </a:schemeClr>
            </a:gs>
            <a:gs pos="80000">
              <a:schemeClr val="phClr">
                <a:shade val="56000"/>
                <a:satMod val="145000"/>
              </a:schemeClr>
            </a:gs>
            <a:gs pos="88000">
              <a:schemeClr val="phClr">
                <a:shade val="63000"/>
                <a:satMod val="160000"/>
              </a:schemeClr>
            </a:gs>
            <a:gs pos="100000">
              <a:schemeClr val="phClr">
                <a:tint val="99555"/>
                <a:satMod val="155000"/>
              </a:schemeClr>
            </a:gs>
          </a:gsLst>
          <a:lin ang="5400000" scaled="1"/>
        </a:gradFill>
      </a:fillStyleLst>
      <a:lnStyleLst>
        <a:ln w="9525" cap="flat" cmpd="sng" algn="ctr">
          <a:solidFill>
            <a:schemeClr val="phClr">
              <a:shade val="60000"/>
              <a:satMod val="300000"/>
            </a:schemeClr>
          </a:solidFill>
          <a:prstDash val="solid"/>
        </a:ln>
        <a:ln w="19050" cap="flat" cmpd="sng" algn="ctr">
          <a:solidFill>
            <a:schemeClr val="phClr"/>
          </a:solidFill>
          <a:prstDash val="solid"/>
        </a:ln>
        <a:ln w="19050" cap="flat" cmpd="sng" algn="ctr">
          <a:solidFill>
            <a:schemeClr val="phClr"/>
          </a:solidFill>
          <a:prstDash val="solid"/>
        </a:ln>
      </a:lnStyleLst>
      <a:effectStyleLst>
        <a:effectStyle>
          <a:effectLst>
            <a:glow rad="63500">
              <a:schemeClr val="phClr">
                <a:tint val="30000"/>
                <a:shade val="95000"/>
                <a:satMod val="300000"/>
                <a:alpha val="50000"/>
              </a:schemeClr>
            </a:glow>
          </a:effectLst>
        </a:effectStyle>
        <a:effectStyle>
          <a:effectLst>
            <a:glow rad="70000">
              <a:schemeClr val="phClr">
                <a:tint val="30000"/>
                <a:shade val="95000"/>
                <a:satMod val="300000"/>
                <a:alpha val="50000"/>
              </a:schemeClr>
            </a:glow>
          </a:effectLst>
        </a:effectStyle>
        <a:effectStyle>
          <a:effectLst>
            <a:glow rad="76200">
              <a:schemeClr val="phClr">
                <a:tint val="30000"/>
                <a:shade val="95000"/>
                <a:satMod val="300000"/>
                <a:alpha val="50000"/>
              </a:schemeClr>
            </a:glow>
          </a:effectLst>
          <a:scene3d>
            <a:camera prst="orthographicFront" fov="0">
              <a:rot lat="0" lon="0" rev="0"/>
            </a:camera>
            <a:lightRig rig="harsh" dir="t">
              <a:rot lat="6000000" lon="6000000" rev="0"/>
            </a:lightRig>
          </a:scene3d>
          <a:sp3d contourW="10000" prstMaterial="metal">
            <a:bevelT w="20000" h="9000" prst="softRound"/>
            <a:contourClr>
              <a:schemeClr val="phClr">
                <a:shade val="30000"/>
                <a:satMod val="200000"/>
              </a:schemeClr>
            </a:contourClr>
          </a:sp3d>
        </a:effectStyle>
      </a:effectStyleLst>
      <a:bgFillStyleLst>
        <a:solidFill>
          <a:schemeClr val="phClr"/>
        </a:solidFill>
        <a:gradFill rotWithShape="1">
          <a:gsLst>
            <a:gs pos="0">
              <a:schemeClr val="phClr">
                <a:shade val="40000"/>
                <a:satMod val="150000"/>
              </a:schemeClr>
            </a:gs>
            <a:gs pos="30000">
              <a:schemeClr val="phClr">
                <a:shade val="60000"/>
                <a:satMod val="150000"/>
              </a:schemeClr>
            </a:gs>
            <a:gs pos="100000">
              <a:schemeClr val="phClr">
                <a:tint val="83000"/>
                <a:satMod val="200000"/>
              </a:schemeClr>
            </a:gs>
          </a:gsLst>
          <a:lin ang="13000000" scaled="0"/>
        </a:gradFill>
        <a:gradFill rotWithShape="1">
          <a:gsLst>
            <a:gs pos="0">
              <a:schemeClr val="phClr">
                <a:tint val="78000"/>
                <a:satMod val="220000"/>
              </a:schemeClr>
            </a:gs>
            <a:gs pos="100000">
              <a:schemeClr val="phClr">
                <a:shade val="35000"/>
                <a:satMod val="155000"/>
              </a:schemeClr>
            </a:gs>
          </a:gsLst>
          <a:path path="circle">
            <a:fillToRect l="60000" t="50000" r="4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2" ma:contentTypeDescription="Create a new document." ma:contentTypeScope="" ma:versionID="02384363fdbaf2218df7c30ee71431a3">
  <xsd:schema xmlns:xsd="http://www.w3.org/2001/XMLSchema" xmlns:xs="http://www.w3.org/2001/XMLSchema" xmlns:p="http://schemas.microsoft.com/office/2006/metadata/properties" xmlns:ns3="d2d6d51c-be45-489c-bfaa-c0c3d4c0c982" targetNamespace="http://schemas.microsoft.com/office/2006/metadata/properties" ma:root="true" ma:fieldsID="3cd834729d18a9894f8a1a795a66dc3d" ns3:_="">
    <xsd:import namespace="d2d6d51c-be45-489c-bfaa-c0c3d4c0c982"/>
    <xsd:element name="properties">
      <xsd:complexType>
        <xsd:sequence>
          <xsd:element name="documentManagement">
            <xsd:complexType>
              <xsd:all>
                <xsd:element ref="ns3:SharedWithUsers" minOccurs="0"/>
                <xsd:element ref="ns3: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F6DF55B-E904-4061-BE00-5C2F89D6DE5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3365FF9-BC63-4BC0-ABE0-BE2310ED594B}">
  <ds:schemaRefs>
    <ds:schemaRef ds:uri="http://purl.org/dc/terms/"/>
    <ds:schemaRef ds:uri="http://schemas.openxmlformats.org/package/2006/metadata/core-properties"/>
    <ds:schemaRef ds:uri="http://purl.org/dc/dcmitype/"/>
    <ds:schemaRef ds:uri="d2d6d51c-be45-489c-bfaa-c0c3d4c0c982"/>
    <ds:schemaRef ds:uri="http://purl.org/dc/elements/1.1/"/>
    <ds:schemaRef ds:uri="http://schemas.microsoft.com/office/2006/metadata/properties"/>
    <ds:schemaRef ds:uri="http://schemas.microsoft.com/office/2006/documentManagement/types"/>
    <ds:schemaRef ds:uri="http://schemas.microsoft.com/office/infopath/2007/PartnerControls"/>
    <ds:schemaRef ds:uri="http://www.w3.org/XML/1998/namespace"/>
  </ds:schemaRefs>
</ds:datastoreItem>
</file>

<file path=customXml/itemProps3.xml><?xml version="1.0" encoding="utf-8"?>
<ds:datastoreItem xmlns:ds="http://schemas.openxmlformats.org/officeDocument/2006/customXml" ds:itemID="{7A339FE5-D8A5-47F9-B3AD-4B2A269E880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Technic</Template>
  <TotalTime>353</TotalTime>
  <Words>2024</Words>
  <Application>Microsoft Office PowerPoint</Application>
  <PresentationFormat>On-screen Show (4:3)</PresentationFormat>
  <Paragraphs>78</Paragraphs>
  <Slides>22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Calibri</vt:lpstr>
      <vt:lpstr>Franklin Gothic Book</vt:lpstr>
      <vt:lpstr>Wingdings</vt:lpstr>
      <vt:lpstr>Wingdings 2</vt:lpstr>
      <vt:lpstr>Technic</vt:lpstr>
      <vt:lpstr>Alexander and the Brahmans </vt:lpstr>
      <vt:lpstr>Arrian, Anabasis 7.1.5-6 (excerpts)</vt:lpstr>
      <vt:lpstr>Historical Meeting</vt:lpstr>
      <vt:lpstr>Brahmans in the AR</vt:lpstr>
      <vt:lpstr>Plutarch and the meeting with the Philosophers (Life of Alexander 64)</vt:lpstr>
      <vt:lpstr>Plutarch and the meeting with the Philosophers (Life of Alexander 64)</vt:lpstr>
      <vt:lpstr>Plutarch and the meeting with the Philosophers (Life of Alexander 64)</vt:lpstr>
      <vt:lpstr>Greek AR</vt:lpstr>
      <vt:lpstr>Greek AR</vt:lpstr>
      <vt:lpstr>Greek AR</vt:lpstr>
      <vt:lpstr>Origins of these type of exchanges</vt:lpstr>
      <vt:lpstr>Utopian Tradition</vt:lpstr>
      <vt:lpstr>Conversation of king with Philosopher</vt:lpstr>
      <vt:lpstr>Conversation with Dandamis</vt:lpstr>
      <vt:lpstr>Palladius On the life of the Brahmans</vt:lpstr>
      <vt:lpstr>Palladius</vt:lpstr>
      <vt:lpstr>Christian Monastic elements? (chapter 24)</vt:lpstr>
      <vt:lpstr>Correspondence of Alexander and Dindimus</vt:lpstr>
      <vt:lpstr>Correspondence of Alexander and Dindimus</vt:lpstr>
      <vt:lpstr>Jewish version (Talmud, Tamid 31b-32a)</vt:lpstr>
      <vt:lpstr>Jewish version (Talmud, Tamid 31b-32a)</vt:lpstr>
      <vt:lpstr>Questions?</vt:lpstr>
    </vt:vector>
  </TitlesOfParts>
  <Company>Grizli777</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On Love’s Trail</dc:title>
  <dc:creator>Kyle</dc:creator>
  <cp:lastModifiedBy>Kyle Erickson</cp:lastModifiedBy>
  <cp:revision>9</cp:revision>
  <dcterms:created xsi:type="dcterms:W3CDTF">2013-02-10T14:08:14Z</dcterms:created>
  <dcterms:modified xsi:type="dcterms:W3CDTF">2018-11-22T17:06:57Z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