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13"/>
  </p:notesMasterIdLst>
  <p:handoutMasterIdLst>
    <p:handoutMasterId r:id="rId14"/>
  </p:handoutMasterIdLst>
  <p:sldIdLst>
    <p:sldId id="285" r:id="rId5"/>
    <p:sldId id="297" r:id="rId6"/>
    <p:sldId id="298" r:id="rId7"/>
    <p:sldId id="299" r:id="rId8"/>
    <p:sldId id="296" r:id="rId9"/>
    <p:sldId id="300" r:id="rId10"/>
    <p:sldId id="294" r:id="rId11"/>
    <p:sldId id="295" r:id="rId12"/>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09/02/2022</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867BB56-5CC2-473D-BCF8-21DA2A382AF0}" type="datetimeFigureOut">
              <a:rPr lang="en-GB" smtClean="0"/>
              <a:t>09/02/2022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EEE6043-C90E-43C2-941E-EC3EB113F6DE}" type="slidenum">
              <a:rPr lang="en-GB" smtClean="0"/>
              <a:t>‹#›</a:t>
            </a:fld>
            <a:endParaRPr lang="en-GB"/>
          </a:p>
        </p:txBody>
      </p:sp>
    </p:spTree>
    <p:extLst>
      <p:ext uri="{BB962C8B-B14F-4D97-AF65-F5344CB8AC3E}">
        <p14:creationId xmlns:p14="http://schemas.microsoft.com/office/powerpoint/2010/main" val="3948958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a:t>
            </a:fld>
            <a:endParaRPr lang="en-GB"/>
          </a:p>
        </p:txBody>
      </p:sp>
    </p:spTree>
    <p:extLst>
      <p:ext uri="{BB962C8B-B14F-4D97-AF65-F5344CB8AC3E}">
        <p14:creationId xmlns:p14="http://schemas.microsoft.com/office/powerpoint/2010/main" val="3182207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61987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17309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22460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72983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90070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61985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9655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8026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1303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21132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98939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09/02/2022</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5829179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a:t>
            </a:r>
            <a:r>
              <a:rPr lang="en-GB" altLang="en-US"/>
              <a:t>: BMSW 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solidFill>
                  <a:srgbClr val="FF0000"/>
                </a:solidFill>
              </a:rPr>
              <a:t>Session 4</a:t>
            </a:r>
            <a:endParaRPr lang="en-GB" sz="2000" b="1" dirty="0">
              <a:solidFill>
                <a:srgbClr val="FF0000"/>
              </a:solidFill>
            </a:endParaRPr>
          </a:p>
          <a:p>
            <a:endParaRPr lang="en-GB" dirty="0"/>
          </a:p>
        </p:txBody>
      </p:sp>
    </p:spTree>
    <p:extLst>
      <p:ext uri="{BB962C8B-B14F-4D97-AF65-F5344CB8AC3E}">
        <p14:creationId xmlns:p14="http://schemas.microsoft.com/office/powerpoint/2010/main" val="1884460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F3893-5A0B-4C8F-B765-0D36105803D9}"/>
              </a:ext>
            </a:extLst>
          </p:cNvPr>
          <p:cNvSpPr>
            <a:spLocks noGrp="1"/>
          </p:cNvSpPr>
          <p:nvPr>
            <p:ph type="title"/>
          </p:nvPr>
        </p:nvSpPr>
        <p:spPr/>
        <p:txBody>
          <a:bodyPr/>
          <a:lstStyle/>
          <a:p>
            <a:r>
              <a:rPr lang="en-GB" dirty="0"/>
              <a:t>A personal development plan</a:t>
            </a:r>
          </a:p>
        </p:txBody>
      </p:sp>
      <p:sp>
        <p:nvSpPr>
          <p:cNvPr id="3" name="Content Placeholder 2">
            <a:extLst>
              <a:ext uri="{FF2B5EF4-FFF2-40B4-BE49-F238E27FC236}">
                <a16:creationId xmlns:a16="http://schemas.microsoft.com/office/drawing/2014/main" id="{475D82B2-F5DA-4CE7-AFCE-06CFD180664D}"/>
              </a:ext>
            </a:extLst>
          </p:cNvPr>
          <p:cNvSpPr>
            <a:spLocks noGrp="1"/>
          </p:cNvSpPr>
          <p:nvPr>
            <p:ph idx="1"/>
          </p:nvPr>
        </p:nvSpPr>
        <p:spPr/>
        <p:txBody>
          <a:bodyPr/>
          <a:lstStyle/>
          <a:p>
            <a:pPr marL="0" indent="0">
              <a:buNone/>
            </a:pPr>
            <a:r>
              <a:rPr lang="en-GB" dirty="0"/>
              <a:t>A PDP is a framework where you use your strengths to achieve your career ambitions, by building your personal development goals, aimed to help you grow and improve in key capabilities or upskill in certain areas.</a:t>
            </a:r>
          </a:p>
          <a:p>
            <a:pPr marL="0" indent="0">
              <a:buNone/>
            </a:pPr>
            <a:endParaRPr lang="en-GB" dirty="0"/>
          </a:p>
          <a:p>
            <a:pPr marL="0" indent="0">
              <a:buNone/>
            </a:pPr>
            <a:r>
              <a:rPr lang="en-GB" dirty="0"/>
              <a:t>It’s important to take time to understand where you are and where you want to be – this means reflecting on your current skills and looking at what you need develop or improve (Skills/ weaknesses).</a:t>
            </a:r>
          </a:p>
          <a:p>
            <a:pPr marL="0" indent="0">
              <a:buNone/>
            </a:pPr>
            <a:endParaRPr lang="en-GB" dirty="0"/>
          </a:p>
          <a:p>
            <a:pPr marL="0" indent="0">
              <a:buNone/>
            </a:pPr>
            <a:r>
              <a:rPr lang="en-GB" dirty="0"/>
              <a:t>conduct a skills gap analysis to assess what areas you need to improve or develop to help yourself reach SMART goals, and use this to inform your PDP ideas.</a:t>
            </a:r>
          </a:p>
        </p:txBody>
      </p:sp>
    </p:spTree>
    <p:extLst>
      <p:ext uri="{BB962C8B-B14F-4D97-AF65-F5344CB8AC3E}">
        <p14:creationId xmlns:p14="http://schemas.microsoft.com/office/powerpoint/2010/main" val="3997289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7F9BB-718B-4E8F-823F-8350AB1AE0EF}"/>
              </a:ext>
            </a:extLst>
          </p:cNvPr>
          <p:cNvSpPr>
            <a:spLocks noGrp="1"/>
          </p:cNvSpPr>
          <p:nvPr>
            <p:ph type="title"/>
          </p:nvPr>
        </p:nvSpPr>
        <p:spPr/>
        <p:txBody>
          <a:bodyPr/>
          <a:lstStyle/>
          <a:p>
            <a:r>
              <a:rPr lang="en-GB" dirty="0"/>
              <a:t>Identify 3 skills</a:t>
            </a:r>
          </a:p>
        </p:txBody>
      </p:sp>
      <p:sp>
        <p:nvSpPr>
          <p:cNvPr id="3" name="Content Placeholder 2">
            <a:extLst>
              <a:ext uri="{FF2B5EF4-FFF2-40B4-BE49-F238E27FC236}">
                <a16:creationId xmlns:a16="http://schemas.microsoft.com/office/drawing/2014/main" id="{72C18700-87FF-49A6-9F5E-B5403A5534B9}"/>
              </a:ext>
            </a:extLst>
          </p:cNvPr>
          <p:cNvSpPr>
            <a:spLocks noGrp="1"/>
          </p:cNvSpPr>
          <p:nvPr>
            <p:ph idx="1"/>
          </p:nvPr>
        </p:nvSpPr>
        <p:spPr/>
        <p:txBody>
          <a:bodyPr/>
          <a:lstStyle/>
          <a:p>
            <a:r>
              <a:rPr lang="en-GB" dirty="0"/>
              <a:t>Look at methods and learning techniques you will adopt based on your learning styles (VARK and Honey Mumford)</a:t>
            </a:r>
          </a:p>
          <a:p>
            <a:r>
              <a:rPr lang="en-GB" dirty="0"/>
              <a:t>What are some of the barriers that will get in your way and how would you over come them</a:t>
            </a:r>
          </a:p>
          <a:p>
            <a:r>
              <a:rPr lang="en-GB" dirty="0"/>
              <a:t>What support is out there to help you</a:t>
            </a:r>
          </a:p>
        </p:txBody>
      </p:sp>
    </p:spTree>
    <p:extLst>
      <p:ext uri="{BB962C8B-B14F-4D97-AF65-F5344CB8AC3E}">
        <p14:creationId xmlns:p14="http://schemas.microsoft.com/office/powerpoint/2010/main" val="245008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9AFC1-7C4E-43BD-83BC-85F664250E73}"/>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893B8460-4C1D-4CE8-BA11-7E7C7E31C58C}"/>
              </a:ext>
            </a:extLst>
          </p:cNvPr>
          <p:cNvSpPr>
            <a:spLocks noGrp="1"/>
          </p:cNvSpPr>
          <p:nvPr>
            <p:ph idx="1"/>
          </p:nvPr>
        </p:nvSpPr>
        <p:spPr/>
        <p:txBody>
          <a:bodyPr>
            <a:normAutofit fontScale="92500" lnSpcReduction="20000"/>
          </a:bodyPr>
          <a:lstStyle/>
          <a:p>
            <a:r>
              <a:rPr lang="en-GB" dirty="0"/>
              <a:t>I want to develop time management skills</a:t>
            </a:r>
          </a:p>
          <a:p>
            <a:endParaRPr lang="en-GB" dirty="0"/>
          </a:p>
          <a:p>
            <a:r>
              <a:rPr lang="en-GB" dirty="0"/>
              <a:t>How?</a:t>
            </a:r>
          </a:p>
          <a:p>
            <a:pPr marL="0" indent="0">
              <a:buNone/>
            </a:pPr>
            <a:r>
              <a:rPr lang="en-GB" dirty="0"/>
              <a:t>As a kinaesthetic learner (according to VARK) I will actively  organise and prioritise, create to do list, make a diary of important tasks and dates and </a:t>
            </a:r>
            <a:r>
              <a:rPr lang="en-GB" b="0" i="0" dirty="0">
                <a:solidFill>
                  <a:srgbClr val="202124"/>
                </a:solidFill>
                <a:effectLst/>
                <a:latin typeface="arial" panose="020B0604020202020204" pitchFamily="34" charset="0"/>
              </a:rPr>
              <a:t>Set weekly priorities, block time for important tasks, Delegate Tasks to others and Avoid Multitasking.</a:t>
            </a:r>
          </a:p>
          <a:p>
            <a:pPr marL="0" indent="0">
              <a:buNone/>
            </a:pPr>
            <a:endParaRPr lang="en-GB" dirty="0">
              <a:solidFill>
                <a:srgbClr val="202124"/>
              </a:solidFill>
              <a:latin typeface="arial" panose="020B0604020202020204" pitchFamily="34" charset="0"/>
            </a:endParaRPr>
          </a:p>
          <a:p>
            <a:pPr marL="0" indent="0">
              <a:buNone/>
            </a:pPr>
            <a:r>
              <a:rPr lang="en-GB" b="0" i="0" dirty="0">
                <a:solidFill>
                  <a:srgbClr val="202124"/>
                </a:solidFill>
                <a:effectLst/>
                <a:latin typeface="arial" panose="020B0604020202020204" pitchFamily="34" charset="0"/>
              </a:rPr>
              <a:t>Barriers </a:t>
            </a:r>
          </a:p>
          <a:p>
            <a:pPr marL="0" indent="0">
              <a:buNone/>
            </a:pPr>
            <a:r>
              <a:rPr lang="en-GB" dirty="0">
                <a:solidFill>
                  <a:srgbClr val="202124"/>
                </a:solidFill>
                <a:latin typeface="arial" panose="020B0604020202020204" pitchFamily="34" charset="0"/>
              </a:rPr>
              <a:t>Getting distracted, leaving things to last minute. To avoid that I would try to set time table, delegating time slots to priority tasks and arrange working groups with peers.</a:t>
            </a:r>
          </a:p>
          <a:p>
            <a:pPr marL="0" indent="0">
              <a:buNone/>
            </a:pPr>
            <a:endParaRPr lang="en-GB" dirty="0">
              <a:solidFill>
                <a:srgbClr val="202124"/>
              </a:solidFill>
              <a:latin typeface="arial" panose="020B0604020202020204" pitchFamily="34" charset="0"/>
            </a:endParaRPr>
          </a:p>
          <a:p>
            <a:pPr marL="0" indent="0">
              <a:buNone/>
            </a:pPr>
            <a:r>
              <a:rPr lang="en-GB" b="0" i="0" dirty="0">
                <a:solidFill>
                  <a:srgbClr val="202124"/>
                </a:solidFill>
                <a:effectLst/>
                <a:latin typeface="arial" panose="020B0604020202020204" pitchFamily="34" charset="0"/>
              </a:rPr>
              <a:t>Support</a:t>
            </a:r>
          </a:p>
          <a:p>
            <a:pPr marL="0" indent="0">
              <a:buNone/>
            </a:pPr>
            <a:r>
              <a:rPr lang="en-GB" dirty="0">
                <a:solidFill>
                  <a:srgbClr val="202124"/>
                </a:solidFill>
                <a:latin typeface="arial" panose="020B0604020202020204" pitchFamily="34" charset="0"/>
              </a:rPr>
              <a:t>Peers, family</a:t>
            </a:r>
            <a:endParaRPr lang="en-GB" b="0" i="0" dirty="0">
              <a:solidFill>
                <a:srgbClr val="202124"/>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988185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class examples</a:t>
            </a:r>
          </a:p>
        </p:txBody>
      </p:sp>
      <p:graphicFrame>
        <p:nvGraphicFramePr>
          <p:cNvPr id="5" name="Table 4"/>
          <p:cNvGraphicFramePr>
            <a:graphicFrameLocks noGrp="1"/>
          </p:cNvGraphicFramePr>
          <p:nvPr>
            <p:extLst>
              <p:ext uri="{D42A27DB-BD31-4B8C-83A1-F6EECF244321}">
                <p14:modId xmlns:p14="http://schemas.microsoft.com/office/powerpoint/2010/main" val="2627741683"/>
              </p:ext>
            </p:extLst>
          </p:nvPr>
        </p:nvGraphicFramePr>
        <p:xfrm>
          <a:off x="467544" y="1844824"/>
          <a:ext cx="8496940" cy="3591804"/>
        </p:xfrm>
        <a:graphic>
          <a:graphicData uri="http://schemas.openxmlformats.org/drawingml/2006/table">
            <a:tbl>
              <a:tblPr firstRow="1" bandRow="1">
                <a:tableStyleId>{5940675A-B579-460E-94D1-54222C63F5DA}</a:tableStyleId>
              </a:tblPr>
              <a:tblGrid>
                <a:gridCol w="1699388">
                  <a:extLst>
                    <a:ext uri="{9D8B030D-6E8A-4147-A177-3AD203B41FA5}">
                      <a16:colId xmlns:a16="http://schemas.microsoft.com/office/drawing/2014/main" val="4075395170"/>
                    </a:ext>
                  </a:extLst>
                </a:gridCol>
                <a:gridCol w="1699388">
                  <a:extLst>
                    <a:ext uri="{9D8B030D-6E8A-4147-A177-3AD203B41FA5}">
                      <a16:colId xmlns:a16="http://schemas.microsoft.com/office/drawing/2014/main" val="896763053"/>
                    </a:ext>
                  </a:extLst>
                </a:gridCol>
                <a:gridCol w="1699388">
                  <a:extLst>
                    <a:ext uri="{9D8B030D-6E8A-4147-A177-3AD203B41FA5}">
                      <a16:colId xmlns:a16="http://schemas.microsoft.com/office/drawing/2014/main" val="1472120873"/>
                    </a:ext>
                  </a:extLst>
                </a:gridCol>
                <a:gridCol w="1699388">
                  <a:extLst>
                    <a:ext uri="{9D8B030D-6E8A-4147-A177-3AD203B41FA5}">
                      <a16:colId xmlns:a16="http://schemas.microsoft.com/office/drawing/2014/main" val="3777791295"/>
                    </a:ext>
                  </a:extLst>
                </a:gridCol>
                <a:gridCol w="1699388">
                  <a:extLst>
                    <a:ext uri="{9D8B030D-6E8A-4147-A177-3AD203B41FA5}">
                      <a16:colId xmlns:a16="http://schemas.microsoft.com/office/drawing/2014/main" val="3376931380"/>
                    </a:ext>
                  </a:extLst>
                </a:gridCol>
              </a:tblGrid>
              <a:tr h="1080123">
                <a:tc>
                  <a:txBody>
                    <a:bodyPr/>
                    <a:lstStyle/>
                    <a:p>
                      <a:r>
                        <a:rPr lang="en-GB" dirty="0"/>
                        <a:t>Development Objectives</a:t>
                      </a:r>
                    </a:p>
                    <a:p>
                      <a:endParaRPr lang="en-GB" dirty="0"/>
                    </a:p>
                  </a:txBody>
                  <a:tcPr/>
                </a:tc>
                <a:tc>
                  <a:txBody>
                    <a:bodyPr/>
                    <a:lstStyle/>
                    <a:p>
                      <a:r>
                        <a:rPr lang="en-GB" dirty="0"/>
                        <a:t>Specific Action</a:t>
                      </a:r>
                    </a:p>
                    <a:p>
                      <a:endParaRPr lang="en-GB" dirty="0"/>
                    </a:p>
                  </a:txBody>
                  <a:tcPr/>
                </a:tc>
                <a:tc>
                  <a:txBody>
                    <a:bodyPr/>
                    <a:lstStyle/>
                    <a:p>
                      <a:r>
                        <a:rPr lang="en-GB" dirty="0"/>
                        <a:t>Barriers and how to overcome them</a:t>
                      </a:r>
                    </a:p>
                    <a:p>
                      <a:endParaRPr lang="en-GB" dirty="0"/>
                    </a:p>
                  </a:txBody>
                  <a:tcPr/>
                </a:tc>
                <a:tc>
                  <a:txBody>
                    <a:bodyPr/>
                    <a:lstStyle/>
                    <a:p>
                      <a:r>
                        <a:rPr lang="en-GB" dirty="0"/>
                        <a:t>Support required</a:t>
                      </a:r>
                    </a:p>
                    <a:p>
                      <a:endParaRPr lang="en-GB" dirty="0"/>
                    </a:p>
                  </a:txBody>
                  <a:tcPr/>
                </a:tc>
                <a:tc>
                  <a:txBody>
                    <a:bodyPr/>
                    <a:lstStyle/>
                    <a:p>
                      <a:r>
                        <a:rPr lang="en-GB" dirty="0"/>
                        <a:t>How will I know I have achieved the objective </a:t>
                      </a:r>
                    </a:p>
                    <a:p>
                      <a:endParaRPr lang="en-GB" dirty="0"/>
                    </a:p>
                  </a:txBody>
                  <a:tcPr/>
                </a:tc>
                <a:extLst>
                  <a:ext uri="{0D108BD9-81ED-4DB2-BD59-A6C34878D82A}">
                    <a16:rowId xmlns:a16="http://schemas.microsoft.com/office/drawing/2014/main" val="4011910176"/>
                  </a:ext>
                </a:extLst>
              </a:tr>
              <a:tr h="837227">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253958658"/>
                  </a:ext>
                </a:extLst>
              </a:tr>
              <a:tr h="837227">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66227193"/>
                  </a:ext>
                </a:extLst>
              </a:tr>
              <a:tr h="837227">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716851569"/>
                  </a:ext>
                </a:extLst>
              </a:tr>
            </a:tbl>
          </a:graphicData>
        </a:graphic>
      </p:graphicFrame>
    </p:spTree>
    <p:extLst>
      <p:ext uri="{BB962C8B-B14F-4D97-AF65-F5344CB8AC3E}">
        <p14:creationId xmlns:p14="http://schemas.microsoft.com/office/powerpoint/2010/main" val="697857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6AE8-5937-4813-BB79-AB414460FD10}"/>
              </a:ext>
            </a:extLst>
          </p:cNvPr>
          <p:cNvSpPr>
            <a:spLocks noGrp="1"/>
          </p:cNvSpPr>
          <p:nvPr>
            <p:ph type="title"/>
          </p:nvPr>
        </p:nvSpPr>
        <p:spPr/>
        <p:txBody>
          <a:bodyPr/>
          <a:lstStyle/>
          <a:p>
            <a:r>
              <a:rPr lang="en-GB" dirty="0"/>
              <a:t>In Groups</a:t>
            </a:r>
          </a:p>
        </p:txBody>
      </p:sp>
      <p:sp>
        <p:nvSpPr>
          <p:cNvPr id="3" name="Content Placeholder 2">
            <a:extLst>
              <a:ext uri="{FF2B5EF4-FFF2-40B4-BE49-F238E27FC236}">
                <a16:creationId xmlns:a16="http://schemas.microsoft.com/office/drawing/2014/main" id="{2A9BEBC2-1A42-4287-8B2B-691577F57FA8}"/>
              </a:ext>
            </a:extLst>
          </p:cNvPr>
          <p:cNvSpPr>
            <a:spLocks noGrp="1"/>
          </p:cNvSpPr>
          <p:nvPr>
            <p:ph idx="1"/>
          </p:nvPr>
        </p:nvSpPr>
        <p:spPr/>
        <p:txBody>
          <a:bodyPr/>
          <a:lstStyle/>
          <a:p>
            <a:r>
              <a:rPr lang="en-GB" dirty="0"/>
              <a:t>Identify one skills you would improve</a:t>
            </a:r>
          </a:p>
          <a:p>
            <a:r>
              <a:rPr lang="en-GB" dirty="0"/>
              <a:t>How? Use a learning style, and use learning strategies that go with that style</a:t>
            </a:r>
          </a:p>
          <a:p>
            <a:r>
              <a:rPr lang="en-GB" dirty="0"/>
              <a:t>What barriers would you face and how would you overcome them</a:t>
            </a:r>
          </a:p>
          <a:p>
            <a:r>
              <a:rPr lang="en-GB" dirty="0"/>
              <a:t>What support would you be able to access</a:t>
            </a:r>
          </a:p>
        </p:txBody>
      </p:sp>
    </p:spTree>
    <p:extLst>
      <p:ext uri="{BB962C8B-B14F-4D97-AF65-F5344CB8AC3E}">
        <p14:creationId xmlns:p14="http://schemas.microsoft.com/office/powerpoint/2010/main" val="1651466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Development Plans</a:t>
            </a:r>
          </a:p>
        </p:txBody>
      </p:sp>
      <p:sp>
        <p:nvSpPr>
          <p:cNvPr id="3" name="Content Placeholder 2"/>
          <p:cNvSpPr>
            <a:spLocks noGrp="1"/>
          </p:cNvSpPr>
          <p:nvPr>
            <p:ph idx="1"/>
          </p:nvPr>
        </p:nvSpPr>
        <p:spPr>
          <a:xfrm>
            <a:off x="395534" y="1412776"/>
            <a:ext cx="7886700" cy="4351338"/>
          </a:xfrm>
        </p:spPr>
        <p:txBody>
          <a:bodyPr/>
          <a:lstStyle/>
          <a:p>
            <a:pPr marL="0" indent="0">
              <a:buNone/>
            </a:pPr>
            <a:r>
              <a:rPr lang="en-GB" dirty="0"/>
              <a:t>A Personal Development Plan is a detailed action plan of improvement, which is used to fulfil/ learn/ improve skills to help advance academic, personal, or career based goals.</a:t>
            </a:r>
          </a:p>
        </p:txBody>
      </p:sp>
      <p:graphicFrame>
        <p:nvGraphicFramePr>
          <p:cNvPr id="5" name="Table 4"/>
          <p:cNvGraphicFramePr>
            <a:graphicFrameLocks noGrp="1"/>
          </p:cNvGraphicFramePr>
          <p:nvPr>
            <p:extLst>
              <p:ext uri="{D42A27DB-BD31-4B8C-83A1-F6EECF244321}">
                <p14:modId xmlns:p14="http://schemas.microsoft.com/office/powerpoint/2010/main" val="889053337"/>
              </p:ext>
            </p:extLst>
          </p:nvPr>
        </p:nvGraphicFramePr>
        <p:xfrm>
          <a:off x="323527" y="2564904"/>
          <a:ext cx="8496945" cy="4097397"/>
        </p:xfrm>
        <a:graphic>
          <a:graphicData uri="http://schemas.openxmlformats.org/drawingml/2006/table">
            <a:tbl>
              <a:tblPr firstRow="1" bandRow="1">
                <a:tableStyleId>{0E3FDE45-AF77-4B5C-9715-49D594BDF05E}</a:tableStyleId>
              </a:tblPr>
              <a:tblGrid>
                <a:gridCol w="1699389">
                  <a:extLst>
                    <a:ext uri="{9D8B030D-6E8A-4147-A177-3AD203B41FA5}">
                      <a16:colId xmlns:a16="http://schemas.microsoft.com/office/drawing/2014/main" val="1031476184"/>
                    </a:ext>
                  </a:extLst>
                </a:gridCol>
                <a:gridCol w="1699389">
                  <a:extLst>
                    <a:ext uri="{9D8B030D-6E8A-4147-A177-3AD203B41FA5}">
                      <a16:colId xmlns:a16="http://schemas.microsoft.com/office/drawing/2014/main" val="2583870208"/>
                    </a:ext>
                  </a:extLst>
                </a:gridCol>
                <a:gridCol w="1699389">
                  <a:extLst>
                    <a:ext uri="{9D8B030D-6E8A-4147-A177-3AD203B41FA5}">
                      <a16:colId xmlns:a16="http://schemas.microsoft.com/office/drawing/2014/main" val="2479178939"/>
                    </a:ext>
                  </a:extLst>
                </a:gridCol>
                <a:gridCol w="1699389">
                  <a:extLst>
                    <a:ext uri="{9D8B030D-6E8A-4147-A177-3AD203B41FA5}">
                      <a16:colId xmlns:a16="http://schemas.microsoft.com/office/drawing/2014/main" val="860979755"/>
                    </a:ext>
                  </a:extLst>
                </a:gridCol>
                <a:gridCol w="1699389">
                  <a:extLst>
                    <a:ext uri="{9D8B030D-6E8A-4147-A177-3AD203B41FA5}">
                      <a16:colId xmlns:a16="http://schemas.microsoft.com/office/drawing/2014/main" val="2480879711"/>
                    </a:ext>
                  </a:extLst>
                </a:gridCol>
              </a:tblGrid>
              <a:tr h="833087">
                <a:tc>
                  <a:txBody>
                    <a:bodyPr/>
                    <a:lstStyle/>
                    <a:p>
                      <a:pPr algn="ctr"/>
                      <a:r>
                        <a:rPr lang="en-GB" dirty="0"/>
                        <a:t>Development Objectives</a:t>
                      </a:r>
                      <a:endParaRPr lang="en-GB" dirty="0">
                        <a:solidFill>
                          <a:schemeClr val="tx1"/>
                        </a:solidFill>
                      </a:endParaRPr>
                    </a:p>
                  </a:txBody>
                  <a:tcPr/>
                </a:tc>
                <a:tc>
                  <a:txBody>
                    <a:bodyPr/>
                    <a:lstStyle/>
                    <a:p>
                      <a:pPr algn="ctr"/>
                      <a:r>
                        <a:rPr lang="en-GB" dirty="0"/>
                        <a:t>Specific Action</a:t>
                      </a:r>
                      <a:endParaRPr lang="en-GB" dirty="0">
                        <a:solidFill>
                          <a:schemeClr val="tx1"/>
                        </a:solidFill>
                      </a:endParaRPr>
                    </a:p>
                  </a:txBody>
                  <a:tcPr/>
                </a:tc>
                <a:tc>
                  <a:txBody>
                    <a:bodyPr/>
                    <a:lstStyle/>
                    <a:p>
                      <a:pPr algn="ctr"/>
                      <a:r>
                        <a:rPr lang="en-GB" dirty="0"/>
                        <a:t>Barriers and how to overcome them</a:t>
                      </a:r>
                      <a:endParaRPr lang="en-GB" dirty="0">
                        <a:solidFill>
                          <a:schemeClr val="tx1"/>
                        </a:solidFill>
                      </a:endParaRPr>
                    </a:p>
                  </a:txBody>
                  <a:tcPr/>
                </a:tc>
                <a:tc>
                  <a:txBody>
                    <a:bodyPr/>
                    <a:lstStyle/>
                    <a:p>
                      <a:pPr algn="ctr"/>
                      <a:r>
                        <a:rPr lang="en-GB" dirty="0"/>
                        <a:t>Support required</a:t>
                      </a:r>
                      <a:endParaRPr lang="en-GB" dirty="0">
                        <a:solidFill>
                          <a:schemeClr val="tx1"/>
                        </a:solidFill>
                      </a:endParaRPr>
                    </a:p>
                  </a:txBody>
                  <a:tcPr/>
                </a:tc>
                <a:tc>
                  <a:txBody>
                    <a:bodyPr/>
                    <a:lstStyle/>
                    <a:p>
                      <a:pPr algn="ctr"/>
                      <a:r>
                        <a:rPr lang="en-GB" dirty="0"/>
                        <a:t>How will I know I have achieved the</a:t>
                      </a:r>
                      <a:r>
                        <a:rPr lang="en-GB" baseline="0" dirty="0"/>
                        <a:t> objective </a:t>
                      </a:r>
                      <a:endParaRPr lang="en-GB" dirty="0">
                        <a:solidFill>
                          <a:schemeClr val="tx1"/>
                        </a:solidFill>
                      </a:endParaRPr>
                    </a:p>
                  </a:txBody>
                  <a:tcPr/>
                </a:tc>
                <a:extLst>
                  <a:ext uri="{0D108BD9-81ED-4DB2-BD59-A6C34878D82A}">
                    <a16:rowId xmlns:a16="http://schemas.microsoft.com/office/drawing/2014/main" val="3579168308"/>
                  </a:ext>
                </a:extLst>
              </a:tr>
              <a:tr h="1866699">
                <a:tc>
                  <a:txBody>
                    <a:bodyPr/>
                    <a:lstStyle/>
                    <a:p>
                      <a:r>
                        <a:rPr lang="en-GB" dirty="0"/>
                        <a:t>1. To improve Leadership skills</a:t>
                      </a:r>
                    </a:p>
                  </a:txBody>
                  <a:tcPr/>
                </a:tc>
                <a:tc>
                  <a:txBody>
                    <a:bodyPr/>
                    <a:lstStyle/>
                    <a:p>
                      <a:r>
                        <a:rPr lang="en-GB" dirty="0"/>
                        <a:t>Practice</a:t>
                      </a:r>
                      <a:r>
                        <a:rPr lang="en-GB" baseline="0" dirty="0"/>
                        <a:t> taking more of a lead role in class discussions, as a Theorist from Honey Mumford learning style I like to take part in unstructured activities but research the topics being discussed in class before hand </a:t>
                      </a:r>
                      <a:endParaRPr lang="en-GB" dirty="0"/>
                    </a:p>
                  </a:txBody>
                  <a:tcPr/>
                </a:tc>
                <a:tc>
                  <a:txBody>
                    <a:bodyPr/>
                    <a:lstStyle/>
                    <a:p>
                      <a:r>
                        <a:rPr lang="en-GB" dirty="0"/>
                        <a:t>Being shy, having to volunteer myself for activities</a:t>
                      </a:r>
                    </a:p>
                  </a:txBody>
                  <a:tcPr/>
                </a:tc>
                <a:tc>
                  <a:txBody>
                    <a:bodyPr/>
                    <a:lstStyle/>
                    <a:p>
                      <a:r>
                        <a:rPr lang="en-GB" dirty="0"/>
                        <a:t>Peers and lecturers</a:t>
                      </a:r>
                    </a:p>
                  </a:txBody>
                  <a:tcPr/>
                </a:tc>
                <a:tc>
                  <a:txBody>
                    <a:bodyPr/>
                    <a:lstStyle/>
                    <a:p>
                      <a:r>
                        <a:rPr lang="en-GB" dirty="0"/>
                        <a:t>When naturally display leadership skills</a:t>
                      </a:r>
                    </a:p>
                  </a:txBody>
                  <a:tcPr/>
                </a:tc>
                <a:extLst>
                  <a:ext uri="{0D108BD9-81ED-4DB2-BD59-A6C34878D82A}">
                    <a16:rowId xmlns:a16="http://schemas.microsoft.com/office/drawing/2014/main" val="3793479005"/>
                  </a:ext>
                </a:extLst>
              </a:tr>
              <a:tr h="454865">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93939562"/>
                  </a:ext>
                </a:extLst>
              </a:tr>
              <a:tr h="454865">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93339308"/>
                  </a:ext>
                </a:extLst>
              </a:tr>
            </a:tbl>
          </a:graphicData>
        </a:graphic>
      </p:graphicFrame>
    </p:spTree>
    <p:extLst>
      <p:ext uri="{BB962C8B-B14F-4D97-AF65-F5344CB8AC3E}">
        <p14:creationId xmlns:p14="http://schemas.microsoft.com/office/powerpoint/2010/main" val="2189169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 work</a:t>
            </a:r>
          </a:p>
        </p:txBody>
      </p:sp>
      <p:sp>
        <p:nvSpPr>
          <p:cNvPr id="3" name="Content Placeholder 2"/>
          <p:cNvSpPr>
            <a:spLocks noGrp="1"/>
          </p:cNvSpPr>
          <p:nvPr>
            <p:ph idx="1"/>
          </p:nvPr>
        </p:nvSpPr>
        <p:spPr/>
        <p:txBody>
          <a:bodyPr/>
          <a:lstStyle/>
          <a:p>
            <a:r>
              <a:rPr lang="en-GB" dirty="0"/>
              <a:t>Complete your PDP, showing development of three employability skills inline with your SMART goal. Using your skills audit and SWOT to highlight your skills gap.</a:t>
            </a:r>
          </a:p>
          <a:p>
            <a:endParaRPr lang="en-GB" dirty="0"/>
          </a:p>
          <a:p>
            <a:r>
              <a:rPr lang="en-GB" dirty="0"/>
              <a:t>Highlight the learning style questionnaires when specifying actions required to learn the skill (VARK, Honey &amp; Mumford, Kolb)</a:t>
            </a:r>
          </a:p>
        </p:txBody>
      </p:sp>
    </p:spTree>
    <p:extLst>
      <p:ext uri="{BB962C8B-B14F-4D97-AF65-F5344CB8AC3E}">
        <p14:creationId xmlns:p14="http://schemas.microsoft.com/office/powerpoint/2010/main" val="3532259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2307</TotalTime>
  <Words>511</Words>
  <Application>Microsoft Office PowerPoint</Application>
  <PresentationFormat>On-screen Show (4:3)</PresentationFormat>
  <Paragraphs>53</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vt:lpstr>
      <vt:lpstr>Calibri</vt:lpstr>
      <vt:lpstr>Calibri Light</vt:lpstr>
      <vt:lpstr>Office Theme</vt:lpstr>
      <vt:lpstr>CertHE Skills for the Workplace Module: BMSW 4005</vt:lpstr>
      <vt:lpstr>A personal development plan</vt:lpstr>
      <vt:lpstr>Identify 3 skills</vt:lpstr>
      <vt:lpstr>Example</vt:lpstr>
      <vt:lpstr>In class examples</vt:lpstr>
      <vt:lpstr>In Groups</vt:lpstr>
      <vt:lpstr>Personal Development Plans</vt:lpstr>
      <vt:lpstr>Home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54</cp:revision>
  <cp:lastPrinted>2018-01-30T12:56:28Z</cp:lastPrinted>
  <dcterms:created xsi:type="dcterms:W3CDTF">2015-04-14T15:21:28Z</dcterms:created>
  <dcterms:modified xsi:type="dcterms:W3CDTF">2022-02-09T21:02:33Z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