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35"/>
  </p:notesMasterIdLst>
  <p:handoutMasterIdLst>
    <p:handoutMasterId r:id="rId36"/>
  </p:handoutMasterIdLst>
  <p:sldIdLst>
    <p:sldId id="256" r:id="rId6"/>
    <p:sldId id="675" r:id="rId7"/>
    <p:sldId id="677" r:id="rId8"/>
    <p:sldId id="662" r:id="rId9"/>
    <p:sldId id="305" r:id="rId10"/>
    <p:sldId id="308" r:id="rId11"/>
    <p:sldId id="309" r:id="rId12"/>
    <p:sldId id="678" r:id="rId13"/>
    <p:sldId id="307" r:id="rId14"/>
    <p:sldId id="676" r:id="rId15"/>
    <p:sldId id="306" r:id="rId16"/>
    <p:sldId id="348" r:id="rId17"/>
    <p:sldId id="324" r:id="rId18"/>
    <p:sldId id="463" r:id="rId19"/>
    <p:sldId id="660" r:id="rId20"/>
    <p:sldId id="637" r:id="rId21"/>
    <p:sldId id="666" r:id="rId22"/>
    <p:sldId id="671" r:id="rId23"/>
    <p:sldId id="661" r:id="rId24"/>
    <p:sldId id="667" r:id="rId25"/>
    <p:sldId id="663" r:id="rId26"/>
    <p:sldId id="616" r:id="rId27"/>
    <p:sldId id="619" r:id="rId28"/>
    <p:sldId id="668" r:id="rId29"/>
    <p:sldId id="265" r:id="rId30"/>
    <p:sldId id="680" r:id="rId31"/>
    <p:sldId id="682" r:id="rId32"/>
    <p:sldId id="323" r:id="rId33"/>
    <p:sldId id="683" r:id="rId34"/>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7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4BB210-AA22-4CED-B7EF-FF2E818AE674}" v="271" dt="2025-09-25T20:23:11.1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06" autoAdjust="0"/>
    <p:restoredTop sz="75857" autoAdjust="0"/>
  </p:normalViewPr>
  <p:slideViewPr>
    <p:cSldViewPr>
      <p:cViewPr varScale="1">
        <p:scale>
          <a:sx n="79" d="100"/>
          <a:sy n="79" d="100"/>
        </p:scale>
        <p:origin x="324" y="51"/>
      </p:cViewPr>
      <p:guideLst>
        <p:guide orient="horz" pos="2160"/>
        <p:guide pos="3840"/>
      </p:guideLst>
    </p:cSldViewPr>
  </p:slideViewPr>
  <p:outlineViewPr>
    <p:cViewPr>
      <p:scale>
        <a:sx n="33" d="100"/>
        <a:sy n="33" d="100"/>
      </p:scale>
      <p:origin x="0" y="-27296"/>
    </p:cViewPr>
  </p:outlineViewPr>
  <p:notesTextViewPr>
    <p:cViewPr>
      <p:scale>
        <a:sx n="3" d="2"/>
        <a:sy n="3" d="2"/>
      </p:scale>
      <p:origin x="0" y="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heme" Target="theme/theme1.xml"/><Relationship Id="rId21" Type="http://schemas.openxmlformats.org/officeDocument/2006/relationships/slide" Target="slides/slide16.xml"/><Relationship Id="rId34" Type="http://schemas.openxmlformats.org/officeDocument/2006/relationships/slide" Target="slides/slide29.xml"/><Relationship Id="rId42" Type="http://schemas.microsoft.com/office/2015/10/relationships/revisionInfo" Target="revisionInfo.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handoutMaster" Target="handoutMasters/handout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notesMaster" Target="notesMasters/notesMaster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E44BB210-AA22-4CED-B7EF-FF2E818AE674}"/>
    <pc:docChg chg="custSel addSld delSld modSld sldOrd">
      <pc:chgData name="Rhiannon Akers" userId="fb3c9d12-5c8c-42d7-8dc7-d872d7a3d202" providerId="ADAL" clId="{E44BB210-AA22-4CED-B7EF-FF2E818AE674}" dt="2025-09-25T20:24:34.601" v="3080" actId="20577"/>
      <pc:docMkLst>
        <pc:docMk/>
      </pc:docMkLst>
      <pc:sldChg chg="modSp mod">
        <pc:chgData name="Rhiannon Akers" userId="fb3c9d12-5c8c-42d7-8dc7-d872d7a3d202" providerId="ADAL" clId="{E44BB210-AA22-4CED-B7EF-FF2E818AE674}" dt="2025-09-17T12:29:41.468" v="1902" actId="20577"/>
        <pc:sldMkLst>
          <pc:docMk/>
          <pc:sldMk cId="2087353130" sldId="256"/>
        </pc:sldMkLst>
        <pc:spChg chg="mod">
          <ac:chgData name="Rhiannon Akers" userId="fb3c9d12-5c8c-42d7-8dc7-d872d7a3d202" providerId="ADAL" clId="{E44BB210-AA22-4CED-B7EF-FF2E818AE674}" dt="2025-09-17T12:29:41.468" v="1902" actId="20577"/>
          <ac:spMkLst>
            <pc:docMk/>
            <pc:sldMk cId="2087353130" sldId="256"/>
            <ac:spMk id="3" creationId="{22C6E451-9A9C-40B0-8CEB-03CB8540F3F1}"/>
          </ac:spMkLst>
        </pc:spChg>
      </pc:sldChg>
      <pc:sldChg chg="modSp mod">
        <pc:chgData name="Rhiannon Akers" userId="fb3c9d12-5c8c-42d7-8dc7-d872d7a3d202" providerId="ADAL" clId="{E44BB210-AA22-4CED-B7EF-FF2E818AE674}" dt="2025-09-16T20:17:35.696" v="350" actId="20577"/>
        <pc:sldMkLst>
          <pc:docMk/>
          <pc:sldMk cId="4113894366" sldId="305"/>
        </pc:sldMkLst>
        <pc:spChg chg="mod">
          <ac:chgData name="Rhiannon Akers" userId="fb3c9d12-5c8c-42d7-8dc7-d872d7a3d202" providerId="ADAL" clId="{E44BB210-AA22-4CED-B7EF-FF2E818AE674}" dt="2025-09-16T20:15:21.628" v="307" actId="20577"/>
          <ac:spMkLst>
            <pc:docMk/>
            <pc:sldMk cId="4113894366" sldId="305"/>
            <ac:spMk id="2" creationId="{00000000-0000-0000-0000-000000000000}"/>
          </ac:spMkLst>
        </pc:spChg>
        <pc:spChg chg="mod">
          <ac:chgData name="Rhiannon Akers" userId="fb3c9d12-5c8c-42d7-8dc7-d872d7a3d202" providerId="ADAL" clId="{E44BB210-AA22-4CED-B7EF-FF2E818AE674}" dt="2025-09-16T20:17:35.696" v="350" actId="20577"/>
          <ac:spMkLst>
            <pc:docMk/>
            <pc:sldMk cId="4113894366" sldId="305"/>
            <ac:spMk id="6" creationId="{00000000-0000-0000-0000-000000000000}"/>
          </ac:spMkLst>
        </pc:spChg>
      </pc:sldChg>
      <pc:sldChg chg="modSp modAnim modNotesTx">
        <pc:chgData name="Rhiannon Akers" userId="fb3c9d12-5c8c-42d7-8dc7-d872d7a3d202" providerId="ADAL" clId="{E44BB210-AA22-4CED-B7EF-FF2E818AE674}" dt="2025-09-24T20:51:42.355" v="2077" actId="5793"/>
        <pc:sldMkLst>
          <pc:docMk/>
          <pc:sldMk cId="2792676028" sldId="309"/>
        </pc:sldMkLst>
        <pc:spChg chg="mod">
          <ac:chgData name="Rhiannon Akers" userId="fb3c9d12-5c8c-42d7-8dc7-d872d7a3d202" providerId="ADAL" clId="{E44BB210-AA22-4CED-B7EF-FF2E818AE674}" dt="2025-09-24T20:51:17.679" v="1960" actId="20577"/>
          <ac:spMkLst>
            <pc:docMk/>
            <pc:sldMk cId="2792676028" sldId="309"/>
            <ac:spMk id="3" creationId="{B1BD957C-6666-4E7C-B20F-A32BF54EF328}"/>
          </ac:spMkLst>
        </pc:spChg>
      </pc:sldChg>
      <pc:sldChg chg="modSp modAnim">
        <pc:chgData name="Rhiannon Akers" userId="fb3c9d12-5c8c-42d7-8dc7-d872d7a3d202" providerId="ADAL" clId="{E44BB210-AA22-4CED-B7EF-FF2E818AE674}" dt="2025-09-25T20:23:00.959" v="2964" actId="20577"/>
        <pc:sldMkLst>
          <pc:docMk/>
          <pc:sldMk cId="2992949580" sldId="323"/>
        </pc:sldMkLst>
        <pc:spChg chg="mod">
          <ac:chgData name="Rhiannon Akers" userId="fb3c9d12-5c8c-42d7-8dc7-d872d7a3d202" providerId="ADAL" clId="{E44BB210-AA22-4CED-B7EF-FF2E818AE674}" dt="2025-09-25T20:23:00.959" v="2964" actId="20577"/>
          <ac:spMkLst>
            <pc:docMk/>
            <pc:sldMk cId="2992949580" sldId="323"/>
            <ac:spMk id="6" creationId="{DC223F46-A390-654B-467A-ED49212122DC}"/>
          </ac:spMkLst>
        </pc:spChg>
      </pc:sldChg>
      <pc:sldChg chg="modSp mod">
        <pc:chgData name="Rhiannon Akers" userId="fb3c9d12-5c8c-42d7-8dc7-d872d7a3d202" providerId="ADAL" clId="{E44BB210-AA22-4CED-B7EF-FF2E818AE674}" dt="2025-09-16T20:28:39.260" v="1900" actId="20577"/>
        <pc:sldMkLst>
          <pc:docMk/>
          <pc:sldMk cId="1156163496" sldId="324"/>
        </pc:sldMkLst>
        <pc:spChg chg="mod">
          <ac:chgData name="Rhiannon Akers" userId="fb3c9d12-5c8c-42d7-8dc7-d872d7a3d202" providerId="ADAL" clId="{E44BB210-AA22-4CED-B7EF-FF2E818AE674}" dt="2025-09-16T20:28:39.260" v="1900" actId="20577"/>
          <ac:spMkLst>
            <pc:docMk/>
            <pc:sldMk cId="1156163496" sldId="324"/>
            <ac:spMk id="6" creationId="{E6ED4053-CEA7-009A-8268-A19BCCF67243}"/>
          </ac:spMkLst>
        </pc:spChg>
      </pc:sldChg>
      <pc:sldChg chg="modSp">
        <pc:chgData name="Rhiannon Akers" userId="fb3c9d12-5c8c-42d7-8dc7-d872d7a3d202" providerId="ADAL" clId="{E44BB210-AA22-4CED-B7EF-FF2E818AE674}" dt="2025-09-16T20:27:33.960" v="1864" actId="20577"/>
        <pc:sldMkLst>
          <pc:docMk/>
          <pc:sldMk cId="1666141350" sldId="348"/>
        </pc:sldMkLst>
        <pc:spChg chg="mod">
          <ac:chgData name="Rhiannon Akers" userId="fb3c9d12-5c8c-42d7-8dc7-d872d7a3d202" providerId="ADAL" clId="{E44BB210-AA22-4CED-B7EF-FF2E818AE674}" dt="2025-09-16T20:27:33.960" v="1864" actId="20577"/>
          <ac:spMkLst>
            <pc:docMk/>
            <pc:sldMk cId="1666141350" sldId="348"/>
            <ac:spMk id="3" creationId="{E825B2F9-EFAF-4672-915F-C88A872463E6}"/>
          </ac:spMkLst>
        </pc:spChg>
      </pc:sldChg>
      <pc:sldChg chg="del">
        <pc:chgData name="Rhiannon Akers" userId="fb3c9d12-5c8c-42d7-8dc7-d872d7a3d202" providerId="ADAL" clId="{E44BB210-AA22-4CED-B7EF-FF2E818AE674}" dt="2025-09-16T20:15:03.983" v="293" actId="47"/>
        <pc:sldMkLst>
          <pc:docMk/>
          <pc:sldMk cId="3748452510" sldId="658"/>
        </pc:sldMkLst>
      </pc:sldChg>
      <pc:sldChg chg="del mod modShow">
        <pc:chgData name="Rhiannon Akers" userId="fb3c9d12-5c8c-42d7-8dc7-d872d7a3d202" providerId="ADAL" clId="{E44BB210-AA22-4CED-B7EF-FF2E818AE674}" dt="2025-09-25T20:20:39.965" v="2719" actId="2696"/>
        <pc:sldMkLst>
          <pc:docMk/>
          <pc:sldMk cId="275173470" sldId="659"/>
        </pc:sldMkLst>
      </pc:sldChg>
      <pc:sldChg chg="ord">
        <pc:chgData name="Rhiannon Akers" userId="fb3c9d12-5c8c-42d7-8dc7-d872d7a3d202" providerId="ADAL" clId="{E44BB210-AA22-4CED-B7EF-FF2E818AE674}" dt="2025-09-24T20:53:05.679" v="2082"/>
        <pc:sldMkLst>
          <pc:docMk/>
          <pc:sldMk cId="2879423239" sldId="662"/>
        </pc:sldMkLst>
      </pc:sldChg>
      <pc:sldChg chg="addSp delSp modSp mod modClrScheme chgLayout">
        <pc:chgData name="Rhiannon Akers" userId="fb3c9d12-5c8c-42d7-8dc7-d872d7a3d202" providerId="ADAL" clId="{E44BB210-AA22-4CED-B7EF-FF2E818AE674}" dt="2025-09-25T20:12:46.947" v="2635" actId="20577"/>
        <pc:sldMkLst>
          <pc:docMk/>
          <pc:sldMk cId="2517170193" sldId="667"/>
        </pc:sldMkLst>
        <pc:spChg chg="mod">
          <ac:chgData name="Rhiannon Akers" userId="fb3c9d12-5c8c-42d7-8dc7-d872d7a3d202" providerId="ADAL" clId="{E44BB210-AA22-4CED-B7EF-FF2E818AE674}" dt="2025-09-25T20:08:35.783" v="2094" actId="26606"/>
          <ac:spMkLst>
            <pc:docMk/>
            <pc:sldMk cId="2517170193" sldId="667"/>
            <ac:spMk id="4" creationId="{57248EB8-77E3-616A-DABE-129EA3013435}"/>
          </ac:spMkLst>
        </pc:spChg>
        <pc:spChg chg="del mod">
          <ac:chgData name="Rhiannon Akers" userId="fb3c9d12-5c8c-42d7-8dc7-d872d7a3d202" providerId="ADAL" clId="{E44BB210-AA22-4CED-B7EF-FF2E818AE674}" dt="2025-09-25T20:07:58.014" v="2093" actId="478"/>
          <ac:spMkLst>
            <pc:docMk/>
            <pc:sldMk cId="2517170193" sldId="667"/>
            <ac:spMk id="5" creationId="{5BA69614-7123-EDF3-BEFE-F1D4CD64841C}"/>
          </ac:spMkLst>
        </pc:spChg>
        <pc:spChg chg="add mod">
          <ac:chgData name="Rhiannon Akers" userId="fb3c9d12-5c8c-42d7-8dc7-d872d7a3d202" providerId="ADAL" clId="{E44BB210-AA22-4CED-B7EF-FF2E818AE674}" dt="2025-09-25T20:12:46.947" v="2635" actId="20577"/>
          <ac:spMkLst>
            <pc:docMk/>
            <pc:sldMk cId="2517170193" sldId="667"/>
            <ac:spMk id="9" creationId="{54D0771D-C7D9-1B82-3BBE-B846E69B9365}"/>
          </ac:spMkLst>
        </pc:spChg>
        <pc:spChg chg="add del mod">
          <ac:chgData name="Rhiannon Akers" userId="fb3c9d12-5c8c-42d7-8dc7-d872d7a3d202" providerId="ADAL" clId="{E44BB210-AA22-4CED-B7EF-FF2E818AE674}" dt="2025-09-25T20:09:29.480" v="2197" actId="26606"/>
          <ac:spMkLst>
            <pc:docMk/>
            <pc:sldMk cId="2517170193" sldId="667"/>
            <ac:spMk id="11" creationId="{6AA0D533-5ABA-155F-904A-1D66E587DC7F}"/>
          </ac:spMkLst>
        </pc:spChg>
        <pc:picChg chg="del">
          <ac:chgData name="Rhiannon Akers" userId="fb3c9d12-5c8c-42d7-8dc7-d872d7a3d202" providerId="ADAL" clId="{E44BB210-AA22-4CED-B7EF-FF2E818AE674}" dt="2025-09-25T20:07:34.298" v="2089" actId="478"/>
          <ac:picMkLst>
            <pc:docMk/>
            <pc:sldMk cId="2517170193" sldId="667"/>
            <ac:picMk id="6" creationId="{776BD98B-B6E9-2DFD-FB3B-752813516817}"/>
          </ac:picMkLst>
        </pc:picChg>
      </pc:sldChg>
      <pc:sldChg chg="modSp">
        <pc:chgData name="Rhiannon Akers" userId="fb3c9d12-5c8c-42d7-8dc7-d872d7a3d202" providerId="ADAL" clId="{E44BB210-AA22-4CED-B7EF-FF2E818AE674}" dt="2025-09-25T20:23:11.149" v="2965" actId="20577"/>
        <pc:sldMkLst>
          <pc:docMk/>
          <pc:sldMk cId="1412344449" sldId="668"/>
        </pc:sldMkLst>
        <pc:spChg chg="mod">
          <ac:chgData name="Rhiannon Akers" userId="fb3c9d12-5c8c-42d7-8dc7-d872d7a3d202" providerId="ADAL" clId="{E44BB210-AA22-4CED-B7EF-FF2E818AE674}" dt="2025-09-25T20:23:11.149" v="2965" actId="20577"/>
          <ac:spMkLst>
            <pc:docMk/>
            <pc:sldMk cId="1412344449" sldId="668"/>
            <ac:spMk id="3" creationId="{120943CD-AF0D-F4FC-AD0F-DEFD52FD5A75}"/>
          </ac:spMkLst>
        </pc:spChg>
      </pc:sldChg>
      <pc:sldChg chg="addSp delSp modSp mod modAnim">
        <pc:chgData name="Rhiannon Akers" userId="fb3c9d12-5c8c-42d7-8dc7-d872d7a3d202" providerId="ADAL" clId="{E44BB210-AA22-4CED-B7EF-FF2E818AE674}" dt="2025-09-25T20:05:08.008" v="2087" actId="26606"/>
        <pc:sldMkLst>
          <pc:docMk/>
          <pc:sldMk cId="2563782300" sldId="671"/>
        </pc:sldMkLst>
        <pc:spChg chg="mod">
          <ac:chgData name="Rhiannon Akers" userId="fb3c9d12-5c8c-42d7-8dc7-d872d7a3d202" providerId="ADAL" clId="{E44BB210-AA22-4CED-B7EF-FF2E818AE674}" dt="2025-09-25T20:05:08.008" v="2087" actId="26606"/>
          <ac:spMkLst>
            <pc:docMk/>
            <pc:sldMk cId="2563782300" sldId="671"/>
            <ac:spMk id="2" creationId="{33907F03-EE85-4055-C215-87D8EF3C85C0}"/>
          </ac:spMkLst>
        </pc:spChg>
        <pc:spChg chg="del mod">
          <ac:chgData name="Rhiannon Akers" userId="fb3c9d12-5c8c-42d7-8dc7-d872d7a3d202" providerId="ADAL" clId="{E44BB210-AA22-4CED-B7EF-FF2E818AE674}" dt="2025-09-25T20:05:08.008" v="2087" actId="26606"/>
          <ac:spMkLst>
            <pc:docMk/>
            <pc:sldMk cId="2563782300" sldId="671"/>
            <ac:spMk id="3" creationId="{72834E43-1B59-CC19-9805-82560C704971}"/>
          </ac:spMkLst>
        </pc:spChg>
        <pc:picChg chg="add mod">
          <ac:chgData name="Rhiannon Akers" userId="fb3c9d12-5c8c-42d7-8dc7-d872d7a3d202" providerId="ADAL" clId="{E44BB210-AA22-4CED-B7EF-FF2E818AE674}" dt="2025-09-25T20:05:08.008" v="2087" actId="26606"/>
          <ac:picMkLst>
            <pc:docMk/>
            <pc:sldMk cId="2563782300" sldId="671"/>
            <ac:picMk id="4" creationId="{AE15C451-47F2-2BFC-91B2-2AF94F679951}"/>
          </ac:picMkLst>
        </pc:picChg>
        <pc:picChg chg="del">
          <ac:chgData name="Rhiannon Akers" userId="fb3c9d12-5c8c-42d7-8dc7-d872d7a3d202" providerId="ADAL" clId="{E44BB210-AA22-4CED-B7EF-FF2E818AE674}" dt="2025-09-25T20:04:11.661" v="2083" actId="478"/>
          <ac:picMkLst>
            <pc:docMk/>
            <pc:sldMk cId="2563782300" sldId="671"/>
            <ac:picMk id="1026" creationId="{7BBA5D2A-66E7-FCED-9C8E-33AFA42505C8}"/>
          </ac:picMkLst>
        </pc:picChg>
      </pc:sldChg>
      <pc:sldChg chg="del">
        <pc:chgData name="Rhiannon Akers" userId="fb3c9d12-5c8c-42d7-8dc7-d872d7a3d202" providerId="ADAL" clId="{E44BB210-AA22-4CED-B7EF-FF2E818AE674}" dt="2025-09-25T20:15:22.325" v="2637" actId="47"/>
        <pc:sldMkLst>
          <pc:docMk/>
          <pc:sldMk cId="2107318975" sldId="672"/>
        </pc:sldMkLst>
      </pc:sldChg>
      <pc:sldChg chg="del mod modShow">
        <pc:chgData name="Rhiannon Akers" userId="fb3c9d12-5c8c-42d7-8dc7-d872d7a3d202" providerId="ADAL" clId="{E44BB210-AA22-4CED-B7EF-FF2E818AE674}" dt="2025-09-25T20:20:26.204" v="2718" actId="2696"/>
        <pc:sldMkLst>
          <pc:docMk/>
          <pc:sldMk cId="4082427850" sldId="673"/>
        </pc:sldMkLst>
      </pc:sldChg>
      <pc:sldChg chg="del">
        <pc:chgData name="Rhiannon Akers" userId="fb3c9d12-5c8c-42d7-8dc7-d872d7a3d202" providerId="ADAL" clId="{E44BB210-AA22-4CED-B7EF-FF2E818AE674}" dt="2025-09-25T20:20:06.921" v="2717" actId="2696"/>
        <pc:sldMkLst>
          <pc:docMk/>
          <pc:sldMk cId="1487670194" sldId="674"/>
        </pc:sldMkLst>
      </pc:sldChg>
      <pc:sldChg chg="modSp new mod">
        <pc:chgData name="Rhiannon Akers" userId="fb3c9d12-5c8c-42d7-8dc7-d872d7a3d202" providerId="ADAL" clId="{E44BB210-AA22-4CED-B7EF-FF2E818AE674}" dt="2025-09-25T20:24:18.283" v="3063" actId="20577"/>
        <pc:sldMkLst>
          <pc:docMk/>
          <pc:sldMk cId="35030773" sldId="675"/>
        </pc:sldMkLst>
        <pc:spChg chg="mod">
          <ac:chgData name="Rhiannon Akers" userId="fb3c9d12-5c8c-42d7-8dc7-d872d7a3d202" providerId="ADAL" clId="{E44BB210-AA22-4CED-B7EF-FF2E818AE674}" dt="2025-09-16T20:12:29.535" v="57" actId="20577"/>
          <ac:spMkLst>
            <pc:docMk/>
            <pc:sldMk cId="35030773" sldId="675"/>
            <ac:spMk id="2" creationId="{E9F45912-B93B-99F5-DC97-B86C3A956B8D}"/>
          </ac:spMkLst>
        </pc:spChg>
        <pc:spChg chg="mod">
          <ac:chgData name="Rhiannon Akers" userId="fb3c9d12-5c8c-42d7-8dc7-d872d7a3d202" providerId="ADAL" clId="{E44BB210-AA22-4CED-B7EF-FF2E818AE674}" dt="2025-09-25T20:24:18.283" v="3063" actId="20577"/>
          <ac:spMkLst>
            <pc:docMk/>
            <pc:sldMk cId="35030773" sldId="675"/>
            <ac:spMk id="3" creationId="{3B1DA33D-552F-7FCC-2EDA-BA3A65DBC4A4}"/>
          </ac:spMkLst>
        </pc:spChg>
      </pc:sldChg>
      <pc:sldChg chg="modSp new mod">
        <pc:chgData name="Rhiannon Akers" userId="fb3c9d12-5c8c-42d7-8dc7-d872d7a3d202" providerId="ADAL" clId="{E44BB210-AA22-4CED-B7EF-FF2E818AE674}" dt="2025-09-24T20:52:01.008" v="2078" actId="207"/>
        <pc:sldMkLst>
          <pc:docMk/>
          <pc:sldMk cId="3090347000" sldId="676"/>
        </pc:sldMkLst>
        <pc:spChg chg="mod">
          <ac:chgData name="Rhiannon Akers" userId="fb3c9d12-5c8c-42d7-8dc7-d872d7a3d202" providerId="ADAL" clId="{E44BB210-AA22-4CED-B7EF-FF2E818AE674}" dt="2025-09-16T20:18:39.546" v="371" actId="20577"/>
          <ac:spMkLst>
            <pc:docMk/>
            <pc:sldMk cId="3090347000" sldId="676"/>
            <ac:spMk id="2" creationId="{C0EE3F46-A17E-6F9B-01C9-D21ACC7173E9}"/>
          </ac:spMkLst>
        </pc:spChg>
        <pc:spChg chg="mod">
          <ac:chgData name="Rhiannon Akers" userId="fb3c9d12-5c8c-42d7-8dc7-d872d7a3d202" providerId="ADAL" clId="{E44BB210-AA22-4CED-B7EF-FF2E818AE674}" dt="2025-09-24T20:52:01.008" v="2078" actId="207"/>
          <ac:spMkLst>
            <pc:docMk/>
            <pc:sldMk cId="3090347000" sldId="676"/>
            <ac:spMk id="3" creationId="{31EA8D21-DDF9-4DEC-83D4-A3F3057E1E89}"/>
          </ac:spMkLst>
        </pc:spChg>
      </pc:sldChg>
      <pc:sldChg chg="modSp new mod modNotesTx">
        <pc:chgData name="Rhiannon Akers" userId="fb3c9d12-5c8c-42d7-8dc7-d872d7a3d202" providerId="ADAL" clId="{E44BB210-AA22-4CED-B7EF-FF2E818AE674}" dt="2025-09-24T20:52:46.976" v="2080" actId="113"/>
        <pc:sldMkLst>
          <pc:docMk/>
          <pc:sldMk cId="1895450294" sldId="677"/>
        </pc:sldMkLst>
        <pc:spChg chg="mod">
          <ac:chgData name="Rhiannon Akers" userId="fb3c9d12-5c8c-42d7-8dc7-d872d7a3d202" providerId="ADAL" clId="{E44BB210-AA22-4CED-B7EF-FF2E818AE674}" dt="2025-09-24T20:52:46.976" v="2080" actId="113"/>
          <ac:spMkLst>
            <pc:docMk/>
            <pc:sldMk cId="1895450294" sldId="677"/>
            <ac:spMk id="2" creationId="{BF035CE6-6EFD-2B3A-E0AB-52AC8DAC7AA7}"/>
          </ac:spMkLst>
        </pc:spChg>
        <pc:spChg chg="mod">
          <ac:chgData name="Rhiannon Akers" userId="fb3c9d12-5c8c-42d7-8dc7-d872d7a3d202" providerId="ADAL" clId="{E44BB210-AA22-4CED-B7EF-FF2E818AE674}" dt="2025-09-24T20:49:38.731" v="1932" actId="20577"/>
          <ac:spMkLst>
            <pc:docMk/>
            <pc:sldMk cId="1895450294" sldId="677"/>
            <ac:spMk id="3" creationId="{3C6A2559-6BF4-2871-75C2-9B6282BD4214}"/>
          </ac:spMkLst>
        </pc:spChg>
      </pc:sldChg>
      <pc:sldChg chg="addSp delSp modSp new mod modClrScheme modAnim chgLayout">
        <pc:chgData name="Rhiannon Akers" userId="fb3c9d12-5c8c-42d7-8dc7-d872d7a3d202" providerId="ADAL" clId="{E44BB210-AA22-4CED-B7EF-FF2E818AE674}" dt="2025-09-24T20:50:55.419" v="1937" actId="1076"/>
        <pc:sldMkLst>
          <pc:docMk/>
          <pc:sldMk cId="1758608701" sldId="678"/>
        </pc:sldMkLst>
        <pc:spChg chg="del">
          <ac:chgData name="Rhiannon Akers" userId="fb3c9d12-5c8c-42d7-8dc7-d872d7a3d202" providerId="ADAL" clId="{E44BB210-AA22-4CED-B7EF-FF2E818AE674}" dt="2025-09-24T20:50:52.225" v="1936" actId="26606"/>
          <ac:spMkLst>
            <pc:docMk/>
            <pc:sldMk cId="1758608701" sldId="678"/>
            <ac:spMk id="2" creationId="{8F535114-8AA7-798D-ACF3-0E8466B574FB}"/>
          </ac:spMkLst>
        </pc:spChg>
        <pc:spChg chg="del">
          <ac:chgData name="Rhiannon Akers" userId="fb3c9d12-5c8c-42d7-8dc7-d872d7a3d202" providerId="ADAL" clId="{E44BB210-AA22-4CED-B7EF-FF2E818AE674}" dt="2025-09-24T20:50:52.225" v="1936" actId="26606"/>
          <ac:spMkLst>
            <pc:docMk/>
            <pc:sldMk cId="1758608701" sldId="678"/>
            <ac:spMk id="3" creationId="{DDE73FF4-FB8B-A253-9BD9-E0F3692BA3CE}"/>
          </ac:spMkLst>
        </pc:spChg>
        <pc:spChg chg="add mod">
          <ac:chgData name="Rhiannon Akers" userId="fb3c9d12-5c8c-42d7-8dc7-d872d7a3d202" providerId="ADAL" clId="{E44BB210-AA22-4CED-B7EF-FF2E818AE674}" dt="2025-09-24T20:50:52.225" v="1936" actId="26606"/>
          <ac:spMkLst>
            <pc:docMk/>
            <pc:sldMk cId="1758608701" sldId="678"/>
            <ac:spMk id="9" creationId="{43E4F82B-779C-9029-CF3B-AED8A6F8ADF1}"/>
          </ac:spMkLst>
        </pc:spChg>
        <pc:picChg chg="add mod">
          <ac:chgData name="Rhiannon Akers" userId="fb3c9d12-5c8c-42d7-8dc7-d872d7a3d202" providerId="ADAL" clId="{E44BB210-AA22-4CED-B7EF-FF2E818AE674}" dt="2025-09-24T20:50:55.419" v="1937" actId="1076"/>
          <ac:picMkLst>
            <pc:docMk/>
            <pc:sldMk cId="1758608701" sldId="678"/>
            <ac:picMk id="4" creationId="{0D93A38F-70B0-DC6D-7D0C-1EED7EAD6273}"/>
          </ac:picMkLst>
        </pc:picChg>
      </pc:sldChg>
      <pc:sldChg chg="new del">
        <pc:chgData name="Rhiannon Akers" userId="fb3c9d12-5c8c-42d7-8dc7-d872d7a3d202" providerId="ADAL" clId="{E44BB210-AA22-4CED-B7EF-FF2E818AE674}" dt="2025-09-25T20:17:20.459" v="2641" actId="47"/>
        <pc:sldMkLst>
          <pc:docMk/>
          <pc:sldMk cId="2955935100" sldId="679"/>
        </pc:sldMkLst>
      </pc:sldChg>
      <pc:sldChg chg="modSp add mod modNotesTx">
        <pc:chgData name="Rhiannon Akers" userId="fb3c9d12-5c8c-42d7-8dc7-d872d7a3d202" providerId="ADAL" clId="{E44BB210-AA22-4CED-B7EF-FF2E818AE674}" dt="2025-09-25T20:21:54.282" v="2822" actId="20577"/>
        <pc:sldMkLst>
          <pc:docMk/>
          <pc:sldMk cId="590155831" sldId="680"/>
        </pc:sldMkLst>
        <pc:spChg chg="mod">
          <ac:chgData name="Rhiannon Akers" userId="fb3c9d12-5c8c-42d7-8dc7-d872d7a3d202" providerId="ADAL" clId="{E44BB210-AA22-4CED-B7EF-FF2E818AE674}" dt="2025-09-25T20:19:10.555" v="2707" actId="20577"/>
          <ac:spMkLst>
            <pc:docMk/>
            <pc:sldMk cId="590155831" sldId="680"/>
            <ac:spMk id="2" creationId="{B21EBB69-DD6F-6D9B-1B29-A582199DEBA7}"/>
          </ac:spMkLst>
        </pc:spChg>
        <pc:spChg chg="mod">
          <ac:chgData name="Rhiannon Akers" userId="fb3c9d12-5c8c-42d7-8dc7-d872d7a3d202" providerId="ADAL" clId="{E44BB210-AA22-4CED-B7EF-FF2E818AE674}" dt="2025-09-25T20:21:54.282" v="2822" actId="20577"/>
          <ac:spMkLst>
            <pc:docMk/>
            <pc:sldMk cId="590155831" sldId="680"/>
            <ac:spMk id="3" creationId="{FEDE6497-F490-6AE0-9356-A9E88757F330}"/>
          </ac:spMkLst>
        </pc:spChg>
      </pc:sldChg>
      <pc:sldChg chg="add del">
        <pc:chgData name="Rhiannon Akers" userId="fb3c9d12-5c8c-42d7-8dc7-d872d7a3d202" providerId="ADAL" clId="{E44BB210-AA22-4CED-B7EF-FF2E818AE674}" dt="2025-09-25T20:17:39.979" v="2685"/>
        <pc:sldMkLst>
          <pc:docMk/>
          <pc:sldMk cId="2328925428" sldId="681"/>
        </pc:sldMkLst>
      </pc:sldChg>
      <pc:sldChg chg="new del">
        <pc:chgData name="Rhiannon Akers" userId="fb3c9d12-5c8c-42d7-8dc7-d872d7a3d202" providerId="ADAL" clId="{E44BB210-AA22-4CED-B7EF-FF2E818AE674}" dt="2025-09-25T20:19:39.258" v="2712" actId="47"/>
        <pc:sldMkLst>
          <pc:docMk/>
          <pc:sldMk cId="2943362789" sldId="681"/>
        </pc:sldMkLst>
      </pc:sldChg>
      <pc:sldChg chg="modSp add mod">
        <pc:chgData name="Rhiannon Akers" userId="fb3c9d12-5c8c-42d7-8dc7-d872d7a3d202" providerId="ADAL" clId="{E44BB210-AA22-4CED-B7EF-FF2E818AE674}" dt="2025-09-25T20:19:51.498" v="2716" actId="27636"/>
        <pc:sldMkLst>
          <pc:docMk/>
          <pc:sldMk cId="3933949788" sldId="682"/>
        </pc:sldMkLst>
        <pc:spChg chg="mod">
          <ac:chgData name="Rhiannon Akers" userId="fb3c9d12-5c8c-42d7-8dc7-d872d7a3d202" providerId="ADAL" clId="{E44BB210-AA22-4CED-B7EF-FF2E818AE674}" dt="2025-09-25T20:19:51.498" v="2716" actId="27636"/>
          <ac:spMkLst>
            <pc:docMk/>
            <pc:sldMk cId="3933949788" sldId="682"/>
            <ac:spMk id="3" creationId="{432E90FB-0F42-C7FB-AA2A-ACA8E5B3F926}"/>
          </ac:spMkLst>
        </pc:spChg>
      </pc:sldChg>
      <pc:sldChg chg="modSp new mod">
        <pc:chgData name="Rhiannon Akers" userId="fb3c9d12-5c8c-42d7-8dc7-d872d7a3d202" providerId="ADAL" clId="{E44BB210-AA22-4CED-B7EF-FF2E818AE674}" dt="2025-09-25T20:24:34.601" v="3080" actId="20577"/>
        <pc:sldMkLst>
          <pc:docMk/>
          <pc:sldMk cId="3204050732" sldId="683"/>
        </pc:sldMkLst>
        <pc:spChg chg="mod">
          <ac:chgData name="Rhiannon Akers" userId="fb3c9d12-5c8c-42d7-8dc7-d872d7a3d202" providerId="ADAL" clId="{E44BB210-AA22-4CED-B7EF-FF2E818AE674}" dt="2025-09-25T20:24:34.601" v="3080" actId="20577"/>
          <ac:spMkLst>
            <pc:docMk/>
            <pc:sldMk cId="3204050732" sldId="683"/>
            <ac:spMk id="2" creationId="{F3AB4335-F0D3-BDB2-6BF5-2F147DA9B543}"/>
          </ac:spMkLst>
        </pc:spChg>
      </pc:sldChg>
    </pc:docChg>
  </pc:docChgLst>
  <pc:docChgLst>
    <pc:chgData name="Rhiannon Akers" userId="fb3c9d12-5c8c-42d7-8dc7-d872d7a3d202" providerId="ADAL" clId="{A657E691-A74C-412A-8940-F4F1D108A513}"/>
    <pc:docChg chg="custSel modSld">
      <pc:chgData name="Rhiannon Akers" userId="fb3c9d12-5c8c-42d7-8dc7-d872d7a3d202" providerId="ADAL" clId="{A657E691-A74C-412A-8940-F4F1D108A513}" dt="2025-05-01T22:13:16.985" v="430" actId="20577"/>
      <pc:docMkLst>
        <pc:docMk/>
      </pc:docMkLst>
      <pc:sldChg chg="modSp mod">
        <pc:chgData name="Rhiannon Akers" userId="fb3c9d12-5c8c-42d7-8dc7-d872d7a3d202" providerId="ADAL" clId="{A657E691-A74C-412A-8940-F4F1D108A513}" dt="2025-05-01T22:13:16.985" v="430" actId="20577"/>
        <pc:sldMkLst>
          <pc:docMk/>
          <pc:sldMk cId="2087353130" sldId="256"/>
        </pc:sldMkLst>
      </pc:sldChg>
      <pc:sldChg chg="modSp mod">
        <pc:chgData name="Rhiannon Akers" userId="fb3c9d12-5c8c-42d7-8dc7-d872d7a3d202" providerId="ADAL" clId="{A657E691-A74C-412A-8940-F4F1D108A513}" dt="2025-05-01T22:10:11.295" v="291" actId="20577"/>
        <pc:sldMkLst>
          <pc:docMk/>
          <pc:sldMk cId="4113894366" sldId="305"/>
        </pc:sldMkLst>
      </pc:sldChg>
      <pc:sldChg chg="modSp mod">
        <pc:chgData name="Rhiannon Akers" userId="fb3c9d12-5c8c-42d7-8dc7-d872d7a3d202" providerId="ADAL" clId="{A657E691-A74C-412A-8940-F4F1D108A513}" dt="2025-05-01T22:11:47.601" v="374" actId="20577"/>
        <pc:sldMkLst>
          <pc:docMk/>
          <pc:sldMk cId="1156163496" sldId="324"/>
        </pc:sldMkLst>
      </pc:sldChg>
      <pc:sldChg chg="modSp">
        <pc:chgData name="Rhiannon Akers" userId="fb3c9d12-5c8c-42d7-8dc7-d872d7a3d202" providerId="ADAL" clId="{A657E691-A74C-412A-8940-F4F1D108A513}" dt="2025-05-01T22:10:51.333" v="301" actId="20577"/>
        <pc:sldMkLst>
          <pc:docMk/>
          <pc:sldMk cId="1666141350" sldId="348"/>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25/09/2025</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25/09/2025</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en.wikipedia.org/wiki/Relational_dialectics#:~:text=The%20theory%2C%20proposed%20respectively%20by,we%20need%20and%2F%20or%20want"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11109668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Lecturer to introduce themselves, explain a little about their background. </a:t>
            </a:r>
          </a:p>
          <a:p>
            <a:r>
              <a:rPr lang="en-GB" dirty="0"/>
              <a:t>Explain that the group may have changed slightly since last term and the importance of working together effectively to support each other and get the best out of each other. </a:t>
            </a:r>
          </a:p>
          <a:p>
            <a:r>
              <a:rPr lang="en-GB" dirty="0"/>
              <a:t>Put into pairs/groups and ask them to spend 5 minutes. </a:t>
            </a:r>
          </a:p>
          <a:p>
            <a:r>
              <a:rPr lang="en-GB" dirty="0"/>
              <a:t>After the task – Consider how establishing common ground could help to make a team effective?</a:t>
            </a:r>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a:t>
            </a:fld>
            <a:endParaRPr lang="en-GB"/>
          </a:p>
        </p:txBody>
      </p:sp>
    </p:spTree>
    <p:extLst>
      <p:ext uri="{BB962C8B-B14F-4D97-AF65-F5344CB8AC3E}">
        <p14:creationId xmlns:p14="http://schemas.microsoft.com/office/powerpoint/2010/main" val="21782553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the reasons for using discussion:</a:t>
            </a:r>
          </a:p>
          <a:p>
            <a:pPr marL="171450" indent="-171450">
              <a:buFontTx/>
              <a:buChar char="-"/>
            </a:pPr>
            <a:r>
              <a:rPr lang="en-GB" dirty="0"/>
              <a:t>Listening is the critical skill in effective communication</a:t>
            </a:r>
          </a:p>
          <a:p>
            <a:pPr marL="171450" indent="-171450">
              <a:buFontTx/>
              <a:buChar char="-"/>
            </a:pPr>
            <a:r>
              <a:rPr lang="en-GB" dirty="0"/>
              <a:t>In any group setting, until everyone has contributed, the group has not properly formed</a:t>
            </a:r>
          </a:p>
          <a:p>
            <a:pPr marL="171450" indent="-171450">
              <a:buFontTx/>
              <a:buChar char="-"/>
            </a:pPr>
            <a:r>
              <a:rPr lang="en-GB" dirty="0"/>
              <a:t>It’s a safe way to help recognise that we are all different: does it matter what someone else’s drink is? They enjoy it! Everyone has a different taste! In high performing teams, everyone is able to be themselves within the acceptable boundaries (in this case, their drink!).</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3789623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groups to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FB50B6-F1B6-43E7-9F13-F7A06A05F4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87088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6</a:t>
            </a:fld>
            <a:endParaRPr lang="en-GB"/>
          </a:p>
        </p:txBody>
      </p:sp>
    </p:spTree>
    <p:extLst>
      <p:ext uri="{BB962C8B-B14F-4D97-AF65-F5344CB8AC3E}">
        <p14:creationId xmlns:p14="http://schemas.microsoft.com/office/powerpoint/2010/main" val="12879267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 discussion – what is it? Give some examples of unacceptable use. Must be all own work and if use AI must give acknowledge this in your work. Will now play a short video.</a:t>
            </a:r>
          </a:p>
        </p:txBody>
      </p:sp>
      <p:sp>
        <p:nvSpPr>
          <p:cNvPr id="4" name="Slide Number Placeholder 3"/>
          <p:cNvSpPr>
            <a:spLocks noGrp="1"/>
          </p:cNvSpPr>
          <p:nvPr>
            <p:ph type="sldNum" sz="quarter" idx="5"/>
          </p:nvPr>
        </p:nvSpPr>
        <p:spPr/>
        <p:txBody>
          <a:bodyPr/>
          <a:lstStyle/>
          <a:p>
            <a:fld id="{7AFB50B6-F1B6-43E7-9F13-F7A06A05F4FC}" type="slidenum">
              <a:rPr lang="en-GB" smtClean="0"/>
              <a:t>7</a:t>
            </a:fld>
            <a:endParaRPr lang="en-GB"/>
          </a:p>
        </p:txBody>
      </p:sp>
    </p:spTree>
    <p:extLst>
      <p:ext uri="{BB962C8B-B14F-4D97-AF65-F5344CB8AC3E}">
        <p14:creationId xmlns:p14="http://schemas.microsoft.com/office/powerpoint/2010/main" val="3175338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8</a:t>
            </a:fld>
            <a:endParaRPr lang="en-GB"/>
          </a:p>
        </p:txBody>
      </p:sp>
    </p:spTree>
    <p:extLst>
      <p:ext uri="{BB962C8B-B14F-4D97-AF65-F5344CB8AC3E}">
        <p14:creationId xmlns:p14="http://schemas.microsoft.com/office/powerpoint/2010/main" val="23234011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Acting with integrity – being honest, trustworthy, be responsible for your actions.</a:t>
            </a:r>
          </a:p>
        </p:txBody>
      </p:sp>
      <p:sp>
        <p:nvSpPr>
          <p:cNvPr id="4" name="Slide Number Placeholder 3"/>
          <p:cNvSpPr>
            <a:spLocks noGrp="1"/>
          </p:cNvSpPr>
          <p:nvPr>
            <p:ph type="sldNum" sz="quarter" idx="5"/>
          </p:nvPr>
        </p:nvSpPr>
        <p:spPr/>
        <p:txBody>
          <a:bodyPr/>
          <a:lstStyle/>
          <a:p>
            <a:fld id="{15E43DBC-073C-4AB9-9B7E-763DDAD352F9}" type="slidenum">
              <a:rPr lang="en-GB" smtClean="0"/>
              <a:t>9</a:t>
            </a:fld>
            <a:endParaRPr lang="en-GB"/>
          </a:p>
        </p:txBody>
      </p:sp>
    </p:spTree>
    <p:extLst>
      <p:ext uri="{BB962C8B-B14F-4D97-AF65-F5344CB8AC3E}">
        <p14:creationId xmlns:p14="http://schemas.microsoft.com/office/powerpoint/2010/main" val="4834575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39205810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participants to take 10 minutes now to read assessment briefs then we will discuss in small groups (3-4) and then bring this into a large group. </a:t>
            </a:r>
          </a:p>
          <a:p>
            <a:endParaRPr lang="en-GB" dirty="0"/>
          </a:p>
          <a:p>
            <a:r>
              <a:rPr lang="en-GB" dirty="0"/>
              <a:t>Allow at least 30 minutes for this.</a:t>
            </a:r>
          </a:p>
        </p:txBody>
      </p:sp>
      <p:sp>
        <p:nvSpPr>
          <p:cNvPr id="4" name="Slide Number Placeholder 3"/>
          <p:cNvSpPr>
            <a:spLocks noGrp="1"/>
          </p:cNvSpPr>
          <p:nvPr>
            <p:ph type="sldNum" sz="quarter" idx="5"/>
          </p:nvPr>
        </p:nvSpPr>
        <p:spPr/>
        <p:txBody>
          <a:bodyPr/>
          <a:lstStyle/>
          <a:p>
            <a:fld id="{1B66EC27-1294-409F-9E76-31E2ACB031B4}" type="slidenum">
              <a:rPr lang="en-GB" smtClean="0"/>
              <a:t>12</a:t>
            </a:fld>
            <a:endParaRPr lang="en-GB"/>
          </a:p>
        </p:txBody>
      </p:sp>
    </p:spTree>
    <p:extLst>
      <p:ext uri="{BB962C8B-B14F-4D97-AF65-F5344CB8AC3E}">
        <p14:creationId xmlns:p14="http://schemas.microsoft.com/office/powerpoint/2010/main" val="41518834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53CF7A-96CC-27B0-AEDF-EB2CE5D615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B74187-24D0-A111-604C-8D67CD9448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6B570C-7D93-757E-61E0-34CE045AEDA4}"/>
              </a:ext>
            </a:extLst>
          </p:cNvPr>
          <p:cNvSpPr>
            <a:spLocks noGrp="1"/>
          </p:cNvSpPr>
          <p:nvPr>
            <p:ph type="body" idx="1"/>
          </p:nvPr>
        </p:nvSpPr>
        <p:spPr/>
        <p:txBody>
          <a:bodyPr/>
          <a:lstStyle/>
          <a:p>
            <a:r>
              <a:rPr lang="en-GB" dirty="0"/>
              <a:t>Talk through the handbook and assessments.</a:t>
            </a:r>
          </a:p>
        </p:txBody>
      </p:sp>
      <p:sp>
        <p:nvSpPr>
          <p:cNvPr id="4" name="Slide Number Placeholder 3">
            <a:extLst>
              <a:ext uri="{FF2B5EF4-FFF2-40B4-BE49-F238E27FC236}">
                <a16:creationId xmlns:a16="http://schemas.microsoft.com/office/drawing/2014/main" id="{789E2B1F-8ED9-C0F6-5136-B77F9EBDB184}"/>
              </a:ext>
            </a:extLst>
          </p:cNvPr>
          <p:cNvSpPr>
            <a:spLocks noGrp="1"/>
          </p:cNvSpPr>
          <p:nvPr>
            <p:ph type="sldNum" sz="quarter" idx="5"/>
          </p:nvPr>
        </p:nvSpPr>
        <p:spPr/>
        <p:txBody>
          <a:bodyPr/>
          <a:lstStyle/>
          <a:p>
            <a:fld id="{15E43DBC-073C-4AB9-9B7E-763DDAD352F9}" type="slidenum">
              <a:rPr lang="en-GB" smtClean="0"/>
              <a:t>13</a:t>
            </a:fld>
            <a:endParaRPr lang="en-GB"/>
          </a:p>
        </p:txBody>
      </p:sp>
    </p:spTree>
    <p:extLst>
      <p:ext uri="{BB962C8B-B14F-4D97-AF65-F5344CB8AC3E}">
        <p14:creationId xmlns:p14="http://schemas.microsoft.com/office/powerpoint/2010/main" val="38124326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chance to reinforce that all of us our weird…</a:t>
            </a:r>
          </a:p>
          <a:p>
            <a:endParaRPr lang="en-GB" dirty="0"/>
          </a:p>
          <a:p>
            <a:r>
              <a:rPr lang="en-GB" dirty="0"/>
              <a:t>…we will keep coming back to this as it is as the heart of understanding effective communication and teamwork</a:t>
            </a:r>
          </a:p>
        </p:txBody>
      </p:sp>
      <p:sp>
        <p:nvSpPr>
          <p:cNvPr id="4" name="Slide Number Placeholder 3"/>
          <p:cNvSpPr>
            <a:spLocks noGrp="1"/>
          </p:cNvSpPr>
          <p:nvPr>
            <p:ph type="sldNum" sz="quarter" idx="5"/>
          </p:nvPr>
        </p:nvSpPr>
        <p:spPr/>
        <p:txBody>
          <a:bodyPr/>
          <a:lstStyle/>
          <a:p>
            <a:fld id="{E0BFB425-B183-42E8-B64A-79CD177D6D42}" type="slidenum">
              <a:rPr lang="en-GB" smtClean="0"/>
              <a:t>14</a:t>
            </a:fld>
            <a:endParaRPr lang="en-GB"/>
          </a:p>
        </p:txBody>
      </p:sp>
    </p:spTree>
    <p:extLst>
      <p:ext uri="{BB962C8B-B14F-4D97-AF65-F5344CB8AC3E}">
        <p14:creationId xmlns:p14="http://schemas.microsoft.com/office/powerpoint/2010/main" val="10409822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chance to both disrupt and reinforce students understanding of people.</a:t>
            </a:r>
          </a:p>
          <a:p>
            <a:endParaRPr lang="en-GB" dirty="0"/>
          </a:p>
          <a:p>
            <a:r>
              <a:rPr lang="en-GB" dirty="0"/>
              <a:t>We are deliberately starting with understanding individuals and how each person’s awareness of themselves, their relationships and the world around them determines how well they can interact and do things together at a deep and effective level.</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15</a:t>
            </a:fld>
            <a:endParaRPr lang="en-GB"/>
          </a:p>
        </p:txBody>
      </p:sp>
    </p:spTree>
    <p:extLst>
      <p:ext uri="{BB962C8B-B14F-4D97-AF65-F5344CB8AC3E}">
        <p14:creationId xmlns:p14="http://schemas.microsoft.com/office/powerpoint/2010/main" val="41010259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can only really achieve tasks by doing things together. The more we nature our relationships, the more opportunities that this creates to identify and decide on the best actions to take. The more “good” actions we take, the better the outcomes.</a:t>
            </a:r>
          </a:p>
          <a:p>
            <a:endParaRPr lang="en-GB" dirty="0"/>
          </a:p>
          <a:p>
            <a:r>
              <a:rPr lang="en-GB" dirty="0"/>
              <a:t>One of the big dangers for team development is to focus on tasks without having developed bonds.</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16</a:t>
            </a:fld>
            <a:endParaRPr lang="en-GB"/>
          </a:p>
        </p:txBody>
      </p:sp>
    </p:spTree>
    <p:extLst>
      <p:ext uri="{BB962C8B-B14F-4D97-AF65-F5344CB8AC3E}">
        <p14:creationId xmlns:p14="http://schemas.microsoft.com/office/powerpoint/2010/main" val="13422912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DDA6E6-3609-FBDF-468F-D809AEEE36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3A249F-8E09-1817-6216-3B528B1593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CE27C0-A4A5-2502-5E84-1ED485378D5D}"/>
              </a:ext>
            </a:extLst>
          </p:cNvPr>
          <p:cNvSpPr>
            <a:spLocks noGrp="1"/>
          </p:cNvSpPr>
          <p:nvPr>
            <p:ph type="body" idx="1"/>
          </p:nvPr>
        </p:nvSpPr>
        <p:spPr/>
        <p:txBody>
          <a:bodyPr/>
          <a:lstStyle/>
          <a:p>
            <a:r>
              <a:rPr lang="en-GB" dirty="0"/>
              <a:t>Explain that:</a:t>
            </a:r>
          </a:p>
          <a:p>
            <a:r>
              <a:rPr lang="en-GB" dirty="0"/>
              <a:t>- Planetary existence relies on symbiotic relationships: broader nature and humans.</a:t>
            </a:r>
          </a:p>
          <a:p>
            <a:r>
              <a:rPr lang="en-GB" dirty="0"/>
              <a:t>- Life is in essence a series of relationships – we do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relationships are fundamentally an emotional bond between people. We are all in a series of relationships all of the the time.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We can only properly do things together if we have a bond deep enough for the task that’s needed.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Buying a drink requires a human bond: we want to trust the person that they are going to make the drink in the way that we want it with enough kindness. They will need to like us enough to want to bring some of their own uniqueness to the task. They also want to trust that we’re going to pay and not run off!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Working closely with someone every day requires significant human bonding: in reality many workplaces do not focus enough on this.</a:t>
            </a:r>
          </a:p>
          <a:p>
            <a:endParaRPr lang="en-GB" dirty="0"/>
          </a:p>
        </p:txBody>
      </p:sp>
      <p:sp>
        <p:nvSpPr>
          <p:cNvPr id="4" name="Header Placeholder 3">
            <a:extLst>
              <a:ext uri="{FF2B5EF4-FFF2-40B4-BE49-F238E27FC236}">
                <a16:creationId xmlns:a16="http://schemas.microsoft.com/office/drawing/2014/main" id="{31D9CA7D-1E1F-8C22-87C6-CD566EA2B174}"/>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C889AF1E-C3A9-7F03-0257-69EB4022D2F9}"/>
              </a:ext>
            </a:extLst>
          </p:cNvPr>
          <p:cNvSpPr>
            <a:spLocks noGrp="1"/>
          </p:cNvSpPr>
          <p:nvPr>
            <p:ph type="sldNum" sz="quarter" idx="5"/>
          </p:nvPr>
        </p:nvSpPr>
        <p:spPr/>
        <p:txBody>
          <a:bodyPr/>
          <a:lstStyle/>
          <a:p>
            <a:fld id="{831A1511-BA99-4995-9603-94CCAF14FA3D}" type="slidenum">
              <a:rPr lang="en-GB" smtClean="0"/>
              <a:pPr/>
              <a:t>17</a:t>
            </a:fld>
            <a:endParaRPr lang="en-GB"/>
          </a:p>
        </p:txBody>
      </p:sp>
    </p:spTree>
    <p:extLst>
      <p:ext uri="{BB962C8B-B14F-4D97-AF65-F5344CB8AC3E}">
        <p14:creationId xmlns:p14="http://schemas.microsoft.com/office/powerpoint/2010/main" val="14399333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through how to recognise, understand and value differences between people.</a:t>
            </a:r>
          </a:p>
          <a:p>
            <a:r>
              <a:rPr lang="en-GB" dirty="0">
                <a:ea typeface="Calibri"/>
                <a:cs typeface="Calibri"/>
              </a:rPr>
              <a:t>Refer to Steven Covey's "7 Habits of Highly Effective People"</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19</a:t>
            </a:fld>
            <a:endParaRPr lang="en-GB"/>
          </a:p>
        </p:txBody>
      </p:sp>
    </p:spTree>
    <p:extLst>
      <p:ext uri="{BB962C8B-B14F-4D97-AF65-F5344CB8AC3E}">
        <p14:creationId xmlns:p14="http://schemas.microsoft.com/office/powerpoint/2010/main" val="38110161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Play the video – highlighting the importance of difference and disagreeing.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20</a:t>
            </a:fld>
            <a:endParaRPr lang="en-GB"/>
          </a:p>
        </p:txBody>
      </p:sp>
    </p:spTree>
    <p:extLst>
      <p:ext uri="{BB962C8B-B14F-4D97-AF65-F5344CB8AC3E}">
        <p14:creationId xmlns:p14="http://schemas.microsoft.com/office/powerpoint/2010/main" val="36329482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Break into group discussions for 7-8 minutes</a:t>
            </a:r>
          </a:p>
          <a:p>
            <a:endParaRPr lang="en-GB" dirty="0"/>
          </a:p>
          <a:p>
            <a:r>
              <a:rPr lang="en-GB" dirty="0"/>
              <a:t>Bring everyone back, ask them what are the key reflections and learning from the group. (10 mins)</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21</a:t>
            </a:fld>
            <a:endParaRPr lang="en-GB"/>
          </a:p>
        </p:txBody>
      </p:sp>
    </p:spTree>
    <p:extLst>
      <p:ext uri="{BB962C8B-B14F-4D97-AF65-F5344CB8AC3E}">
        <p14:creationId xmlns:p14="http://schemas.microsoft.com/office/powerpoint/2010/main" val="2693724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Introduce the concept that relationships are a series of tensions. One of these is the basic human relationship tension is between individual and group needs and wants (whilst recognising that individuals are always part of groups). See </a:t>
            </a:r>
            <a:r>
              <a:rPr lang="en-GB" dirty="0"/>
              <a:t>for more information: </a:t>
            </a:r>
            <a:r>
              <a:rPr lang="en-GB" dirty="0">
                <a:hlinkClick r:id="rId3"/>
              </a:rPr>
              <a:t>https://en.wikipedia.org/wiki/Relational_dialectics#:~:text=The%20theory%2C%20proposed%20respectively%20by,we%20need%20and%2F%20or%20want</a:t>
            </a:r>
            <a:r>
              <a:rPr lang="en-GB" dirty="0"/>
              <a:t>. </a:t>
            </a:r>
            <a:endParaRPr lang="en-US" dirty="0"/>
          </a:p>
          <a:p>
            <a:endParaRPr lang="en-GB" dirty="0"/>
          </a:p>
          <a:p>
            <a:r>
              <a:rPr lang="en-GB"/>
              <a:t>Highlight that life is ultimately a balance between individuals ”what we each want and need” and groups/teams ”what we collectively need”.</a:t>
            </a:r>
          </a:p>
          <a:p>
            <a:endParaRPr lang="en-GB" dirty="0"/>
          </a:p>
          <a:p>
            <a:r>
              <a:rPr lang="en-GB" dirty="0"/>
              <a:t>It is never perfect and it’s ever changing. </a:t>
            </a:r>
          </a:p>
          <a:p>
            <a:endParaRPr lang="en-GB" dirty="0"/>
          </a:p>
          <a:p>
            <a:r>
              <a:rPr lang="en-GB" dirty="0"/>
              <a:t>Seek reflections and comments from the group. Break into smaller discussions as appropriate.</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22</a:t>
            </a:fld>
            <a:endParaRPr lang="en-GB"/>
          </a:p>
        </p:txBody>
      </p:sp>
    </p:spTree>
    <p:extLst>
      <p:ext uri="{BB962C8B-B14F-4D97-AF65-F5344CB8AC3E}">
        <p14:creationId xmlns:p14="http://schemas.microsoft.com/office/powerpoint/2010/main" val="13028696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that there is no perfect answer. It will always depend…on the individuals, the tasks needed to be undertaken and the operating environment.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23</a:t>
            </a:fld>
            <a:endParaRPr lang="en-GB"/>
          </a:p>
        </p:txBody>
      </p:sp>
    </p:spTree>
    <p:extLst>
      <p:ext uri="{BB962C8B-B14F-4D97-AF65-F5344CB8AC3E}">
        <p14:creationId xmlns:p14="http://schemas.microsoft.com/office/powerpoint/2010/main" val="142200503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a:t>
            </a:r>
            <a:r>
              <a:rPr lang="en-GB" sz="1200" b="0" i="0" kern="1200" dirty="0" err="1">
                <a:solidFill>
                  <a:schemeClr val="tx1"/>
                </a:solidFill>
                <a:effectLst/>
                <a:latin typeface="+mn-lt"/>
                <a:ea typeface="+mn-ea"/>
                <a:cs typeface="+mn-cs"/>
              </a:rPr>
              <a:t>Betari</a:t>
            </a:r>
            <a:r>
              <a:rPr lang="en-GB" sz="1200" b="0" i="0" kern="1200" dirty="0">
                <a:solidFill>
                  <a:schemeClr val="tx1"/>
                </a:solidFill>
                <a:effectLst/>
                <a:latin typeface="+mn-lt"/>
                <a:ea typeface="+mn-ea"/>
                <a:cs typeface="+mn-cs"/>
              </a:rPr>
              <a:t> Box, seen here is a simple model that can help us to understand the impact that our attitudes and behaviours have on the attitudes and behaviours of the people around us.  Showing self</a:t>
            </a:r>
            <a:r>
              <a:rPr lang="en-GB" sz="1200" b="0" i="0" kern="1200" baseline="0" dirty="0">
                <a:solidFill>
                  <a:schemeClr val="tx1"/>
                </a:solidFill>
                <a:effectLst/>
                <a:latin typeface="+mn-lt"/>
                <a:ea typeface="+mn-ea"/>
                <a:cs typeface="+mn-cs"/>
              </a:rPr>
              <a:t> awareness to break these cycles and re-framing are key, as is exhibiting role model behaviours. </a:t>
            </a:r>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25</a:t>
            </a:fld>
            <a:endParaRPr lang="en-GB"/>
          </a:p>
        </p:txBody>
      </p:sp>
    </p:spTree>
    <p:extLst>
      <p:ext uri="{BB962C8B-B14F-4D97-AF65-F5344CB8AC3E}">
        <p14:creationId xmlns:p14="http://schemas.microsoft.com/office/powerpoint/2010/main" val="5173654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26</a:t>
            </a:fld>
            <a:endParaRPr lang="en-GB"/>
          </a:p>
        </p:txBody>
      </p:sp>
    </p:spTree>
    <p:extLst>
      <p:ext uri="{BB962C8B-B14F-4D97-AF65-F5344CB8AC3E}">
        <p14:creationId xmlns:p14="http://schemas.microsoft.com/office/powerpoint/2010/main" val="3627894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E2943B-7C75-3560-12A3-6CF2C2C284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1B1E1F-8C1A-72B9-5E96-976042C12A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2BF70E-ED50-D9EC-6124-1CBBAC89AEFE}"/>
              </a:ext>
            </a:extLst>
          </p:cNvPr>
          <p:cNvSpPr>
            <a:spLocks noGrp="1"/>
          </p:cNvSpPr>
          <p:nvPr>
            <p:ph type="body" idx="1"/>
          </p:nvPr>
        </p:nvSpPr>
        <p:spPr/>
        <p:txBody>
          <a:bodyPr/>
          <a:lstStyle/>
          <a:p>
            <a:endParaRPr lang="en-GB" dirty="0"/>
          </a:p>
        </p:txBody>
      </p:sp>
      <p:sp>
        <p:nvSpPr>
          <p:cNvPr id="4" name="Header Placeholder 3">
            <a:extLst>
              <a:ext uri="{FF2B5EF4-FFF2-40B4-BE49-F238E27FC236}">
                <a16:creationId xmlns:a16="http://schemas.microsoft.com/office/drawing/2014/main" id="{7B1D32BE-64E8-DF54-2DB8-76265A8FA108}"/>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ADDED095-EA29-A0AC-CB59-6B04D98BE059}"/>
              </a:ext>
            </a:extLst>
          </p:cNvPr>
          <p:cNvSpPr>
            <a:spLocks noGrp="1"/>
          </p:cNvSpPr>
          <p:nvPr>
            <p:ph type="sldNum" sz="quarter" idx="5"/>
          </p:nvPr>
        </p:nvSpPr>
        <p:spPr/>
        <p:txBody>
          <a:bodyPr/>
          <a:lstStyle/>
          <a:p>
            <a:fld id="{831A1511-BA99-4995-9603-94CCAF14FA3D}" type="slidenum">
              <a:rPr lang="en-GB" smtClean="0"/>
              <a:pPr/>
              <a:t>27</a:t>
            </a:fld>
            <a:endParaRPr lang="en-GB"/>
          </a:p>
        </p:txBody>
      </p:sp>
    </p:spTree>
    <p:extLst>
      <p:ext uri="{BB962C8B-B14F-4D97-AF65-F5344CB8AC3E}">
        <p14:creationId xmlns:p14="http://schemas.microsoft.com/office/powerpoint/2010/main" val="264950430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FB50B6-F1B6-43E7-9F13-F7A06A05F4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126712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25/09/2025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25/09/2025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25/09/2025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25/09/2025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25/09/2025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25/09/2025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25/09/2025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25/09/2025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25/09/2025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25/09/2025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25/09/2025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25/09/2025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8450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25/09/2025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144921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3.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25/09/2025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25/09/2025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75120957"/>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hyperlink" Target="https://www.uwtsd.ac.uk/studentcharter/" TargetMode="External"/><Relationship Id="rId2" Type="http://schemas.openxmlformats.org/officeDocument/2006/relationships/notesSlide" Target="../notesSlides/notesSlide6.xml"/><Relationship Id="rId1" Type="http://schemas.openxmlformats.org/officeDocument/2006/relationships/slideLayout" Target="../slideLayouts/slideLayout12.xml"/><Relationship Id="rId4" Type="http://schemas.openxmlformats.org/officeDocument/2006/relationships/hyperlink" Target="https://www.youtube.com/watch?v=gtePFvYP7A0" TargetMode="Externa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5.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PTo9e3ILmms?feature=oembed"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ted.com/talks/margaret_heffernan_dare_to_disagree"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124744"/>
            <a:ext cx="10363200" cy="1790106"/>
          </a:xfrm>
        </p:spPr>
        <p:txBody>
          <a:bodyPr>
            <a:normAutofit/>
          </a:bodyPr>
          <a:lstStyle/>
          <a:p>
            <a:pPr>
              <a:lnSpc>
                <a:spcPct val="115000"/>
              </a:lnSpc>
              <a:spcAft>
                <a:spcPts val="1000"/>
              </a:spcAft>
            </a:pPr>
            <a:r>
              <a:rPr lang="en-GB" sz="3600" b="1" dirty="0">
                <a:solidFill>
                  <a:schemeClr val="bg1"/>
                </a:solidFill>
                <a:latin typeface="Helvetica-Bold"/>
                <a:ea typeface="Calibri"/>
                <a:cs typeface="Helvetica-Bold" pitchFamily="2" charset="0"/>
              </a:rPr>
              <a:t>BMSW4009</a:t>
            </a:r>
            <a:r>
              <a:rPr lang="en-GB" sz="3600" b="1" dirty="0">
                <a:solidFill>
                  <a:schemeClr val="bg1"/>
                </a:solidFill>
                <a:effectLst/>
                <a:latin typeface="Helvetica-Bold"/>
                <a:ea typeface="Calibri"/>
                <a:cs typeface="Helvetica-Bold" pitchFamily="2" charset="0"/>
              </a:rPr>
              <a:t> </a:t>
            </a:r>
            <a:br>
              <a:rPr lang="en-GB" sz="3600" b="1" dirty="0">
                <a:effectLst/>
                <a:latin typeface="Helvetica-Bold" pitchFamily="2" charset="0"/>
                <a:ea typeface="Calibri" panose="020F0502020204030204" pitchFamily="34" charset="0"/>
                <a:cs typeface="Helvetica-Bold" pitchFamily="2" charset="0"/>
              </a:rPr>
            </a:br>
            <a:br>
              <a:rPr lang="en-GB" sz="1200" b="1" dirty="0">
                <a:effectLst/>
                <a:latin typeface="Helvetica-Bold" pitchFamily="2" charset="0"/>
                <a:ea typeface="Calibri" panose="020F0502020204030204" pitchFamily="34" charset="0"/>
                <a:cs typeface="Helvetica-Bold" pitchFamily="2" charset="0"/>
              </a:rPr>
            </a:br>
            <a:r>
              <a:rPr lang="en-GB" sz="3600" b="1" dirty="0">
                <a:solidFill>
                  <a:schemeClr val="bg1"/>
                </a:solidFill>
                <a:effectLst/>
                <a:latin typeface="Helvetica-Bold"/>
                <a:ea typeface="Calibri"/>
                <a:cs typeface="Helvetica-Bold" pitchFamily="2" charset="0"/>
              </a:rPr>
              <a:t>Effective Team Working and Communication</a:t>
            </a:r>
            <a:endParaRPr lang="en-GB" sz="3600" dirty="0">
              <a:solidFill>
                <a:schemeClr val="bg1"/>
              </a:solidFill>
              <a:effectLst/>
              <a:latin typeface="Helvetica-Bold"/>
              <a:ea typeface="Calibri"/>
              <a:cs typeface="Arial" panose="020B0604020202020204" pitchFamily="34" charset="0"/>
            </a:endParaRP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3312840" y="3428980"/>
            <a:ext cx="5560368" cy="2160240"/>
          </a:xfrm>
        </p:spPr>
        <p:txBody>
          <a:bodyPr>
            <a:normAutofit fontScale="85000" lnSpcReduction="20000"/>
          </a:bodyPr>
          <a:lstStyle/>
          <a:p>
            <a:r>
              <a:rPr lang="en-GB" b="1" dirty="0">
                <a:solidFill>
                  <a:schemeClr val="bg1"/>
                </a:solidFill>
              </a:rPr>
              <a:t>Week 1</a:t>
            </a:r>
          </a:p>
          <a:p>
            <a:r>
              <a:rPr lang="en-GB" b="1" dirty="0">
                <a:solidFill>
                  <a:schemeClr val="bg1"/>
                </a:solidFill>
              </a:rPr>
              <a:t>September 2025</a:t>
            </a:r>
          </a:p>
          <a:p>
            <a:endParaRPr lang="en-GB" b="1" dirty="0">
              <a:solidFill>
                <a:schemeClr val="bg1"/>
              </a:solidFill>
            </a:endParaRPr>
          </a:p>
          <a:p>
            <a:r>
              <a:rPr lang="en-GB" b="1">
                <a:solidFill>
                  <a:schemeClr val="bg1"/>
                </a:solidFill>
              </a:rPr>
              <a:t>Muhammad Cassamo </a:t>
            </a:r>
            <a:r>
              <a:rPr lang="en-GB" b="1" dirty="0">
                <a:solidFill>
                  <a:schemeClr val="bg1"/>
                </a:solidFill>
              </a:rPr>
              <a:t>and Melanie Squire</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45912-B93B-99F5-DC97-B86C3A956B8D}"/>
              </a:ext>
            </a:extLst>
          </p:cNvPr>
          <p:cNvSpPr>
            <a:spLocks noGrp="1"/>
          </p:cNvSpPr>
          <p:nvPr>
            <p:ph type="title"/>
          </p:nvPr>
        </p:nvSpPr>
        <p:spPr/>
        <p:txBody>
          <a:bodyPr/>
          <a:lstStyle/>
          <a:p>
            <a:r>
              <a:rPr lang="en-GB" dirty="0"/>
              <a:t>Welcome back!</a:t>
            </a:r>
          </a:p>
        </p:txBody>
      </p:sp>
      <p:sp>
        <p:nvSpPr>
          <p:cNvPr id="3" name="Content Placeholder 2">
            <a:extLst>
              <a:ext uri="{FF2B5EF4-FFF2-40B4-BE49-F238E27FC236}">
                <a16:creationId xmlns:a16="http://schemas.microsoft.com/office/drawing/2014/main" id="{3B1DA33D-552F-7FCC-2EDA-BA3A65DBC4A4}"/>
              </a:ext>
            </a:extLst>
          </p:cNvPr>
          <p:cNvSpPr>
            <a:spLocks noGrp="1"/>
          </p:cNvSpPr>
          <p:nvPr>
            <p:ph idx="1"/>
          </p:nvPr>
        </p:nvSpPr>
        <p:spPr/>
        <p:txBody>
          <a:bodyPr/>
          <a:lstStyle/>
          <a:p>
            <a:r>
              <a:rPr lang="en-GB" dirty="0"/>
              <a:t>Today’s agenda:</a:t>
            </a:r>
          </a:p>
          <a:p>
            <a:pPr lvl="1"/>
            <a:r>
              <a:rPr lang="en-GB" dirty="0"/>
              <a:t>Introductions (to each other and the module)</a:t>
            </a:r>
          </a:p>
          <a:p>
            <a:pPr lvl="1"/>
            <a:r>
              <a:rPr lang="en-GB" dirty="0"/>
              <a:t>Expectations</a:t>
            </a:r>
          </a:p>
          <a:p>
            <a:pPr lvl="1"/>
            <a:r>
              <a:rPr lang="en-GB" dirty="0"/>
              <a:t>Assessment briefs</a:t>
            </a:r>
          </a:p>
          <a:p>
            <a:pPr lvl="1"/>
            <a:r>
              <a:rPr lang="en-GB" dirty="0"/>
              <a:t>Valuing differences within teams</a:t>
            </a:r>
          </a:p>
          <a:p>
            <a:pPr lvl="1"/>
            <a:r>
              <a:rPr lang="en-GB" dirty="0"/>
              <a:t>Self reflection</a:t>
            </a:r>
          </a:p>
          <a:p>
            <a:pPr lvl="1"/>
            <a:endParaRPr lang="en-GB" dirty="0"/>
          </a:p>
          <a:p>
            <a:pPr lvl="1"/>
            <a:endParaRPr lang="en-GB" dirty="0"/>
          </a:p>
          <a:p>
            <a:pPr marL="457200" lvl="1" indent="0">
              <a:buNone/>
            </a:pPr>
            <a:endParaRPr lang="en-GB" dirty="0"/>
          </a:p>
        </p:txBody>
      </p:sp>
    </p:spTree>
    <p:extLst>
      <p:ext uri="{BB962C8B-B14F-4D97-AF65-F5344CB8AC3E}">
        <p14:creationId xmlns:p14="http://schemas.microsoft.com/office/powerpoint/2010/main" val="350307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35CE6-6EFD-2B3A-E0AB-52AC8DAC7AA7}"/>
              </a:ext>
            </a:extLst>
          </p:cNvPr>
          <p:cNvSpPr>
            <a:spLocks noGrp="1"/>
          </p:cNvSpPr>
          <p:nvPr>
            <p:ph type="title"/>
          </p:nvPr>
        </p:nvSpPr>
        <p:spPr/>
        <p:txBody>
          <a:bodyPr/>
          <a:lstStyle/>
          <a:p>
            <a:r>
              <a:rPr lang="en-GB" b="1" dirty="0"/>
              <a:t>Getting to know you</a:t>
            </a:r>
          </a:p>
        </p:txBody>
      </p:sp>
      <p:sp>
        <p:nvSpPr>
          <p:cNvPr id="3" name="Content Placeholder 2">
            <a:extLst>
              <a:ext uri="{FF2B5EF4-FFF2-40B4-BE49-F238E27FC236}">
                <a16:creationId xmlns:a16="http://schemas.microsoft.com/office/drawing/2014/main" id="{3C6A2559-6BF4-2871-75C2-9B6282BD4214}"/>
              </a:ext>
            </a:extLst>
          </p:cNvPr>
          <p:cNvSpPr>
            <a:spLocks noGrp="1"/>
          </p:cNvSpPr>
          <p:nvPr>
            <p:ph idx="1"/>
          </p:nvPr>
        </p:nvSpPr>
        <p:spPr/>
        <p:txBody>
          <a:bodyPr/>
          <a:lstStyle/>
          <a:p>
            <a:r>
              <a:rPr lang="en-GB" dirty="0"/>
              <a:t>In pairs or groups, introduce yourselves to each other and establish 3 things that you have in common.</a:t>
            </a:r>
          </a:p>
          <a:p>
            <a:r>
              <a:rPr lang="en-GB" dirty="0"/>
              <a:t>You have 5 minutes to discuss, following this you will be required to introduce one member of the group to the rest of the class. </a:t>
            </a:r>
          </a:p>
          <a:p>
            <a:endParaRPr lang="en-GB" dirty="0"/>
          </a:p>
        </p:txBody>
      </p:sp>
    </p:spTree>
    <p:extLst>
      <p:ext uri="{BB962C8B-B14F-4D97-AF65-F5344CB8AC3E}">
        <p14:creationId xmlns:p14="http://schemas.microsoft.com/office/powerpoint/2010/main" val="1895450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9EFA2-B0E3-8F96-1B0A-F435AB717566}"/>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Why did we do this exercise?</a:t>
            </a:r>
          </a:p>
        </p:txBody>
      </p:sp>
      <p:sp>
        <p:nvSpPr>
          <p:cNvPr id="3" name="Content Placeholder 2">
            <a:extLst>
              <a:ext uri="{FF2B5EF4-FFF2-40B4-BE49-F238E27FC236}">
                <a16:creationId xmlns:a16="http://schemas.microsoft.com/office/drawing/2014/main" id="{6DC670D4-98F6-1817-2E50-3BA6EFAE3CCA}"/>
              </a:ext>
            </a:extLst>
          </p:cNvPr>
          <p:cNvSpPr>
            <a:spLocks noGrp="1"/>
          </p:cNvSpPr>
          <p:nvPr>
            <p:ph idx="1"/>
          </p:nvPr>
        </p:nvSpPr>
        <p:spPr/>
        <p:txBody>
          <a:bodyPr vert="horz" lIns="91440" tIns="45720" rIns="91440" bIns="45720" rtlCol="0" anchor="t">
            <a:normAutofit/>
          </a:bodyPr>
          <a:lstStyle/>
          <a:p>
            <a:pPr marL="0" indent="0">
              <a:buNone/>
            </a:pPr>
            <a:r>
              <a:rPr lang="en-GB" dirty="0">
                <a:latin typeface="Arial"/>
                <a:cs typeface="Arial"/>
              </a:rPr>
              <a:t>“The single most dignifying thing you can do, is just listen to someone” – Nancy Kline</a:t>
            </a:r>
          </a:p>
          <a:p>
            <a:pPr marL="0" indent="0">
              <a:buNone/>
            </a:pPr>
            <a:endParaRPr lang="en-GB" sz="1400" dirty="0">
              <a:latin typeface="Arial"/>
              <a:cs typeface="Arial"/>
            </a:endParaRPr>
          </a:p>
          <a:p>
            <a:pPr marL="0" indent="0">
              <a:buNone/>
            </a:pPr>
            <a:r>
              <a:rPr lang="en-GB" dirty="0">
                <a:latin typeface="Arial"/>
                <a:cs typeface="Arial"/>
              </a:rPr>
              <a:t>“You’ve not arrived until you’ve spoken” – Nancy Kline</a:t>
            </a:r>
          </a:p>
          <a:p>
            <a:pPr marL="0" indent="0">
              <a:buNone/>
            </a:pPr>
            <a:endParaRPr lang="en-GB" sz="1800" dirty="0">
              <a:latin typeface="Arial"/>
              <a:cs typeface="Arial"/>
            </a:endParaRPr>
          </a:p>
          <a:p>
            <a:pPr marL="0" indent="0">
              <a:buNone/>
            </a:pPr>
            <a:r>
              <a:rPr lang="en-GB" dirty="0">
                <a:latin typeface="Arial"/>
                <a:cs typeface="Arial"/>
              </a:rPr>
              <a:t>“Everyone is different”</a:t>
            </a:r>
          </a:p>
          <a:p>
            <a:pPr marL="0" indent="0">
              <a:buNone/>
            </a:pPr>
            <a:endParaRPr lang="en-GB" dirty="0">
              <a:latin typeface="Arial"/>
              <a:cs typeface="Arial"/>
            </a:endParaRPr>
          </a:p>
          <a:p>
            <a:pPr marL="0" indent="0">
              <a:buNone/>
            </a:pPr>
            <a:endParaRPr lang="en-GB" dirty="0">
              <a:latin typeface="Arial"/>
              <a:cs typeface="Arial"/>
            </a:endParaRPr>
          </a:p>
        </p:txBody>
      </p:sp>
    </p:spTree>
    <p:extLst>
      <p:ext uri="{BB962C8B-B14F-4D97-AF65-F5344CB8AC3E}">
        <p14:creationId xmlns:p14="http://schemas.microsoft.com/office/powerpoint/2010/main" val="2879423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Module Introduction</a:t>
            </a:r>
          </a:p>
        </p:txBody>
      </p:sp>
      <p:sp>
        <p:nvSpPr>
          <p:cNvPr id="6" name="Rectangle 1027"/>
          <p:cNvSpPr txBox="1">
            <a:spLocks noChangeArrowheads="1"/>
          </p:cNvSpPr>
          <p:nvPr/>
        </p:nvSpPr>
        <p:spPr>
          <a:xfrm>
            <a:off x="983432" y="1371600"/>
            <a:ext cx="972108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solidFill>
                  <a:prstClr val="black"/>
                </a:solidFill>
                <a:latin typeface="Arial" panose="020B0604020202020204" pitchFamily="34" charset="0"/>
                <a:cs typeface="Arial" panose="020B0604020202020204" pitchFamily="34" charset="0"/>
              </a:rPr>
              <a:t>Effective Teamworking and Communication.</a:t>
            </a:r>
          </a:p>
          <a:p>
            <a:r>
              <a:rPr lang="en-GB" altLang="en-US" sz="2400" dirty="0">
                <a:solidFill>
                  <a:prstClr val="black"/>
                </a:solidFill>
                <a:latin typeface="Arial" panose="020B0604020202020204" pitchFamily="34" charset="0"/>
                <a:cs typeface="Arial" panose="020B0604020202020204" pitchFamily="34" charset="0"/>
              </a:rPr>
              <a:t>11-week term, up to and including week commencing 08/12/25.</a:t>
            </a:r>
          </a:p>
          <a:p>
            <a:r>
              <a:rPr lang="en-GB" altLang="en-US" sz="2400" dirty="0">
                <a:solidFill>
                  <a:prstClr val="black"/>
                </a:solidFill>
                <a:latin typeface="Arial" panose="020B0604020202020204" pitchFamily="34" charset="0"/>
                <a:cs typeface="Arial" panose="020B0604020202020204" pitchFamily="34" charset="0"/>
              </a:rPr>
              <a:t>9am-9.30am or 4.30pm-5pm will be reserved for 121 support/questions each week. Please book in advance with your lecturer. </a:t>
            </a:r>
          </a:p>
          <a:p>
            <a:r>
              <a:rPr lang="en-GB" altLang="en-US" sz="2400" dirty="0">
                <a:solidFill>
                  <a:prstClr val="black"/>
                </a:solidFill>
                <a:latin typeface="Arial" panose="020B0604020202020204" pitchFamily="34" charset="0"/>
                <a:cs typeface="Arial" panose="020B0604020202020204" pitchFamily="34" charset="0"/>
              </a:rPr>
              <a:t>Reading week is week commencing 27/10/25 – no lectures.</a:t>
            </a:r>
          </a:p>
          <a:p>
            <a:r>
              <a:rPr lang="en-GB" altLang="en-US" sz="2400" dirty="0">
                <a:solidFill>
                  <a:prstClr val="black"/>
                </a:solidFill>
                <a:latin typeface="Arial" panose="020B0604020202020204" pitchFamily="34" charset="0"/>
                <a:cs typeface="Arial" panose="020B0604020202020204" pitchFamily="34" charset="0"/>
              </a:rPr>
              <a:t>There will be additional resources added to Moodle/Teams throughout the term for you to view in your own time.</a:t>
            </a:r>
          </a:p>
          <a:p>
            <a:r>
              <a:rPr lang="en-GB" altLang="en-US" sz="2400" dirty="0">
                <a:solidFill>
                  <a:prstClr val="black"/>
                </a:solidFill>
                <a:latin typeface="Arial" panose="020B0604020202020204" pitchFamily="34" charset="0"/>
                <a:cs typeface="Arial" panose="020B0604020202020204" pitchFamily="34" charset="0"/>
              </a:rPr>
              <a:t>2 assessments – first deadline is a report due on 28/11/25, second deadline is a group presentation week commencing 01/12/25. </a:t>
            </a:r>
          </a:p>
        </p:txBody>
      </p:sp>
    </p:spTree>
    <p:extLst>
      <p:ext uri="{BB962C8B-B14F-4D97-AF65-F5344CB8AC3E}">
        <p14:creationId xmlns:p14="http://schemas.microsoft.com/office/powerpoint/2010/main" val="4113894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F4872-7315-4F07-9517-0C924B067712}"/>
              </a:ext>
            </a:extLst>
          </p:cNvPr>
          <p:cNvSpPr>
            <a:spLocks noGrp="1"/>
          </p:cNvSpPr>
          <p:nvPr>
            <p:ph type="title"/>
          </p:nvPr>
        </p:nvSpPr>
        <p:spPr/>
        <p:txBody>
          <a:bodyPr/>
          <a:lstStyle/>
          <a:p>
            <a:r>
              <a:rPr lang="en-GB" b="1"/>
              <a:t>Student Support Services</a:t>
            </a:r>
          </a:p>
        </p:txBody>
      </p:sp>
      <p:sp>
        <p:nvSpPr>
          <p:cNvPr id="3" name="Content Placeholder 2">
            <a:extLst>
              <a:ext uri="{FF2B5EF4-FFF2-40B4-BE49-F238E27FC236}">
                <a16:creationId xmlns:a16="http://schemas.microsoft.com/office/drawing/2014/main" id="{31F759A4-8A7E-4CC2-804A-2374CE7D5DB0}"/>
              </a:ext>
            </a:extLst>
          </p:cNvPr>
          <p:cNvSpPr>
            <a:spLocks noGrp="1"/>
          </p:cNvSpPr>
          <p:nvPr>
            <p:ph idx="1"/>
          </p:nvPr>
        </p:nvSpPr>
        <p:spPr/>
        <p:txBody>
          <a:bodyPr>
            <a:normAutofit fontScale="92500" lnSpcReduction="20000"/>
          </a:bodyPr>
          <a:lstStyle/>
          <a:p>
            <a:r>
              <a:rPr lang="en-GB" dirty="0"/>
              <a:t>Support with academic writing</a:t>
            </a:r>
          </a:p>
          <a:p>
            <a:r>
              <a:rPr lang="en-GB" dirty="0"/>
              <a:t>Study skills</a:t>
            </a:r>
          </a:p>
          <a:p>
            <a:r>
              <a:rPr lang="en-GB" dirty="0"/>
              <a:t>Counselling services</a:t>
            </a:r>
          </a:p>
          <a:p>
            <a:r>
              <a:rPr lang="en-GB" dirty="0"/>
              <a:t>Extenuating Circumstances</a:t>
            </a:r>
          </a:p>
          <a:p>
            <a:r>
              <a:rPr lang="en-GB" dirty="0"/>
              <a:t>Full details on the Hwb</a:t>
            </a:r>
          </a:p>
          <a:p>
            <a:pPr marL="0" indent="0">
              <a:buNone/>
            </a:pPr>
            <a:endParaRPr lang="en-GB" dirty="0"/>
          </a:p>
          <a:p>
            <a:pPr marL="0" indent="0" algn="ctr">
              <a:buNone/>
            </a:pPr>
            <a:r>
              <a:rPr lang="en-GB" dirty="0"/>
              <a:t>Any issues – you are welcome to contact me in the first instance.</a:t>
            </a:r>
          </a:p>
        </p:txBody>
      </p:sp>
    </p:spTree>
    <p:extLst>
      <p:ext uri="{BB962C8B-B14F-4D97-AF65-F5344CB8AC3E}">
        <p14:creationId xmlns:p14="http://schemas.microsoft.com/office/powerpoint/2010/main" val="3506735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63AC9-07A8-4AAA-BB3A-8DF929C7FC08}"/>
              </a:ext>
            </a:extLst>
          </p:cNvPr>
          <p:cNvSpPr>
            <a:spLocks noGrp="1"/>
          </p:cNvSpPr>
          <p:nvPr>
            <p:ph type="title"/>
          </p:nvPr>
        </p:nvSpPr>
        <p:spPr/>
        <p:txBody>
          <a:bodyPr/>
          <a:lstStyle/>
          <a:p>
            <a:r>
              <a:rPr lang="en-GB" b="1"/>
              <a:t>Student Conduct</a:t>
            </a:r>
          </a:p>
        </p:txBody>
      </p:sp>
      <p:sp>
        <p:nvSpPr>
          <p:cNvPr id="3" name="Content Placeholder 2">
            <a:extLst>
              <a:ext uri="{FF2B5EF4-FFF2-40B4-BE49-F238E27FC236}">
                <a16:creationId xmlns:a16="http://schemas.microsoft.com/office/drawing/2014/main" id="{B1BD957C-6666-4E7C-B20F-A32BF54EF328}"/>
              </a:ext>
            </a:extLst>
          </p:cNvPr>
          <p:cNvSpPr>
            <a:spLocks noGrp="1"/>
          </p:cNvSpPr>
          <p:nvPr>
            <p:ph idx="1"/>
          </p:nvPr>
        </p:nvSpPr>
        <p:spPr/>
        <p:txBody>
          <a:bodyPr/>
          <a:lstStyle/>
          <a:p>
            <a:r>
              <a:rPr lang="en-GB" dirty="0"/>
              <a:t>Student Charter and Code of Conduct</a:t>
            </a:r>
          </a:p>
          <a:p>
            <a:r>
              <a:rPr lang="en-GB" dirty="0">
                <a:hlinkClick r:id="rId3"/>
              </a:rPr>
              <a:t>Student Charter | UWTSD</a:t>
            </a:r>
            <a:endParaRPr lang="en-GB" dirty="0"/>
          </a:p>
          <a:p>
            <a:r>
              <a:rPr lang="en-GB" dirty="0">
                <a:hlinkClick r:id="rId4"/>
              </a:rPr>
              <a:t>UWTSD Strategic Equality Plan Update – Sept 2021 – YouTube</a:t>
            </a:r>
            <a:endParaRPr lang="en-GB" dirty="0"/>
          </a:p>
          <a:p>
            <a:r>
              <a:rPr lang="en-GB" dirty="0"/>
              <a:t>Use of AI in assessments</a:t>
            </a:r>
          </a:p>
        </p:txBody>
      </p:sp>
    </p:spTree>
    <p:extLst>
      <p:ext uri="{BB962C8B-B14F-4D97-AF65-F5344CB8AC3E}">
        <p14:creationId xmlns:p14="http://schemas.microsoft.com/office/powerpoint/2010/main" val="2792676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43E4F82B-779C-9029-CF3B-AED8A6F8ADF1}"/>
              </a:ext>
            </a:extLst>
          </p:cNvPr>
          <p:cNvSpPr>
            <a:spLocks noGrp="1"/>
          </p:cNvSpPr>
          <p:nvPr>
            <p:ph type="title"/>
          </p:nvPr>
        </p:nvSpPr>
        <p:spPr>
          <a:xfrm>
            <a:off x="609600" y="274638"/>
            <a:ext cx="10972800" cy="1143000"/>
          </a:xfrm>
        </p:spPr>
        <p:txBody>
          <a:bodyPr/>
          <a:lstStyle/>
          <a:p>
            <a:endParaRPr lang="en-US"/>
          </a:p>
        </p:txBody>
      </p:sp>
      <p:pic>
        <p:nvPicPr>
          <p:cNvPr id="4" name="General Allowable Uses Eng 720 (1)">
            <a:hlinkClick r:id="" action="ppaction://media"/>
            <a:extLst>
              <a:ext uri="{FF2B5EF4-FFF2-40B4-BE49-F238E27FC236}">
                <a16:creationId xmlns:a16="http://schemas.microsoft.com/office/drawing/2014/main" id="{0D93A38F-70B0-DC6D-7D0C-1EED7EAD627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614193" y="846138"/>
            <a:ext cx="6963613" cy="3917032"/>
          </a:xfrm>
          <a:prstGeom prst="rect">
            <a:avLst/>
          </a:prstGeom>
          <a:noFill/>
        </p:spPr>
      </p:pic>
    </p:spTree>
    <p:extLst>
      <p:ext uri="{BB962C8B-B14F-4D97-AF65-F5344CB8AC3E}">
        <p14:creationId xmlns:p14="http://schemas.microsoft.com/office/powerpoint/2010/main" val="1758608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96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Expectations</a:t>
            </a:r>
          </a:p>
        </p:txBody>
      </p:sp>
      <p:sp>
        <p:nvSpPr>
          <p:cNvPr id="6" name="Rectangle 1027"/>
          <p:cNvSpPr txBox="1">
            <a:spLocks noChangeArrowheads="1"/>
          </p:cNvSpPr>
          <p:nvPr/>
        </p:nvSpPr>
        <p:spPr>
          <a:xfrm>
            <a:off x="2103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Attend lectures on time every week. </a:t>
            </a:r>
          </a:p>
          <a:p>
            <a:r>
              <a:rPr lang="en-GB" altLang="en-US" sz="2400" dirty="0">
                <a:latin typeface="Arial" panose="020B0604020202020204" pitchFamily="34" charset="0"/>
                <a:cs typeface="Arial" panose="020B0604020202020204" pitchFamily="34" charset="0"/>
              </a:rPr>
              <a:t>Notify me if you are unable to attend or running late.</a:t>
            </a:r>
          </a:p>
          <a:p>
            <a:r>
              <a:rPr lang="en-GB" altLang="en-US" sz="2400" dirty="0">
                <a:latin typeface="Arial" panose="020B0604020202020204" pitchFamily="34" charset="0"/>
                <a:cs typeface="Arial" panose="020B0604020202020204" pitchFamily="34" charset="0"/>
              </a:rPr>
              <a:t>Reach out for support if you need it. </a:t>
            </a:r>
          </a:p>
          <a:p>
            <a:r>
              <a:rPr lang="en-GB" altLang="en-US" sz="2400" dirty="0">
                <a:latin typeface="Arial" panose="020B0604020202020204" pitchFamily="34" charset="0"/>
                <a:cs typeface="Arial" panose="020B0604020202020204" pitchFamily="34" charset="0"/>
              </a:rPr>
              <a:t>Ask questions if you are unsure (after the lecture if you would prefer).</a:t>
            </a:r>
          </a:p>
          <a:p>
            <a:r>
              <a:rPr lang="en-GB" altLang="en-US" sz="2400" dirty="0">
                <a:latin typeface="Arial" panose="020B0604020202020204" pitchFamily="34" charset="0"/>
                <a:cs typeface="Arial" panose="020B0604020202020204" pitchFamily="34" charset="0"/>
              </a:rPr>
              <a:t>Act with integrity. What does this mean?</a:t>
            </a:r>
          </a:p>
          <a:p>
            <a:r>
              <a:rPr lang="en-GB" altLang="en-US" sz="2400" dirty="0">
                <a:latin typeface="Arial" panose="020B0604020202020204" pitchFamily="34" charset="0"/>
                <a:cs typeface="Arial" panose="020B0604020202020204" pitchFamily="34" charset="0"/>
              </a:rPr>
              <a:t>Reference your work accordingly.</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60188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E3F46-A17E-6F9B-01C9-D21ACC7173E9}"/>
              </a:ext>
            </a:extLst>
          </p:cNvPr>
          <p:cNvSpPr>
            <a:spLocks noGrp="1"/>
          </p:cNvSpPr>
          <p:nvPr>
            <p:ph type="ctrTitle"/>
          </p:nvPr>
        </p:nvSpPr>
        <p:spPr/>
        <p:txBody>
          <a:bodyPr/>
          <a:lstStyle/>
          <a:p>
            <a:r>
              <a:rPr lang="en-GB" dirty="0"/>
              <a:t>Group work</a:t>
            </a:r>
          </a:p>
        </p:txBody>
      </p:sp>
      <p:sp>
        <p:nvSpPr>
          <p:cNvPr id="3" name="Subtitle 2">
            <a:extLst>
              <a:ext uri="{FF2B5EF4-FFF2-40B4-BE49-F238E27FC236}">
                <a16:creationId xmlns:a16="http://schemas.microsoft.com/office/drawing/2014/main" id="{31EA8D21-DDF9-4DEC-83D4-A3F3057E1E89}"/>
              </a:ext>
            </a:extLst>
          </p:cNvPr>
          <p:cNvSpPr>
            <a:spLocks noGrp="1"/>
          </p:cNvSpPr>
          <p:nvPr>
            <p:ph type="subTitle" idx="1"/>
          </p:nvPr>
        </p:nvSpPr>
        <p:spPr/>
        <p:txBody>
          <a:bodyPr/>
          <a:lstStyle/>
          <a:p>
            <a:r>
              <a:rPr lang="en-GB" dirty="0">
                <a:solidFill>
                  <a:schemeClr val="bg1"/>
                </a:solidFill>
              </a:rPr>
              <a:t>Discuss your expectations for the module, take notes and report back to the class </a:t>
            </a:r>
          </a:p>
        </p:txBody>
      </p:sp>
    </p:spTree>
    <p:extLst>
      <p:ext uri="{BB962C8B-B14F-4D97-AF65-F5344CB8AC3E}">
        <p14:creationId xmlns:p14="http://schemas.microsoft.com/office/powerpoint/2010/main" val="30903470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Learning outcomes</a:t>
            </a:r>
          </a:p>
        </p:txBody>
      </p:sp>
      <p:sp>
        <p:nvSpPr>
          <p:cNvPr id="6" name="Rectangle 1027"/>
          <p:cNvSpPr txBox="1">
            <a:spLocks noChangeArrowheads="1"/>
          </p:cNvSpPr>
          <p:nvPr/>
        </p:nvSpPr>
        <p:spPr>
          <a:xfrm>
            <a:off x="1199456" y="1417638"/>
            <a:ext cx="10081120" cy="411480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600" b="1" dirty="0">
                <a:latin typeface="Arial" panose="020B0604020202020204" pitchFamily="34" charset="0"/>
                <a:cs typeface="Arial" panose="020B0604020202020204" pitchFamily="34" charset="0"/>
              </a:rPr>
              <a:t>AIMS </a:t>
            </a:r>
          </a:p>
          <a:p>
            <a:pPr marL="0" indent="0">
              <a:buNone/>
            </a:pPr>
            <a:endParaRPr lang="en-GB"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To introduce students to strategies for effective team working. </a:t>
            </a:r>
          </a:p>
          <a:p>
            <a:r>
              <a:rPr lang="en-GB" altLang="en-US" sz="2400" dirty="0">
                <a:latin typeface="Arial" panose="020B0604020202020204" pitchFamily="34" charset="0"/>
                <a:cs typeface="Arial" panose="020B0604020202020204" pitchFamily="34" charset="0"/>
              </a:rPr>
              <a:t>To develop students’ awareness of the range of communication skills integral to success within the workplace. </a:t>
            </a:r>
          </a:p>
          <a:p>
            <a:pPr marL="0" indent="0">
              <a:buNone/>
            </a:pPr>
            <a:r>
              <a:rPr lang="en-GB" altLang="en-US" sz="2400" dirty="0">
                <a:latin typeface="Arial" panose="020B0604020202020204" pitchFamily="34" charset="0"/>
                <a:cs typeface="Arial" panose="020B0604020202020204" pitchFamily="34" charset="0"/>
              </a:rPr>
              <a:t>   </a:t>
            </a:r>
          </a:p>
          <a:p>
            <a:pPr marL="0" indent="0">
              <a:buNone/>
            </a:pPr>
            <a:r>
              <a:rPr lang="en-GB" altLang="en-US" sz="2600" b="1" dirty="0">
                <a:latin typeface="Arial" panose="020B0604020202020204" pitchFamily="34" charset="0"/>
                <a:cs typeface="Arial" panose="020B0604020202020204" pitchFamily="34" charset="0"/>
              </a:rPr>
              <a:t>LEARNING OUTCOMES </a:t>
            </a:r>
          </a:p>
          <a:p>
            <a:pPr marL="0" indent="0">
              <a:buNone/>
            </a:pPr>
            <a:endParaRPr lang="en-GB"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Apply the main theories relating to relationships, group dynamics, team working and communication to their own workplace examples </a:t>
            </a:r>
          </a:p>
          <a:p>
            <a:r>
              <a:rPr lang="en-GB" altLang="en-US" sz="2400" dirty="0">
                <a:latin typeface="Arial" panose="020B0604020202020204" pitchFamily="34" charset="0"/>
                <a:cs typeface="Arial" panose="020B0604020202020204" pitchFamily="34" charset="0"/>
              </a:rPr>
              <a:t>Analyse and apply team working theories and models </a:t>
            </a:r>
          </a:p>
        </p:txBody>
      </p:sp>
    </p:spTree>
    <p:extLst>
      <p:ext uri="{BB962C8B-B14F-4D97-AF65-F5344CB8AC3E}">
        <p14:creationId xmlns:p14="http://schemas.microsoft.com/office/powerpoint/2010/main" val="3391300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animEffect transition="in" filter="fade">
                                      <p:cBhvr>
                                        <p:cTn id="11" dur="500"/>
                                        <p:tgtEl>
                                          <p:spTgt spid="6">
                                            <p:txEl>
                                              <p:pRg st="2" end="2"/>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6">
                                            <p:txEl>
                                              <p:pRg st="3" end="3"/>
                                            </p:txEl>
                                          </p:spTgt>
                                        </p:tgtEl>
                                        <p:attrNameLst>
                                          <p:attrName>style.visibility</p:attrName>
                                        </p:attrNameLst>
                                      </p:cBhvr>
                                      <p:to>
                                        <p:strVal val="visible"/>
                                      </p:to>
                                    </p:set>
                                    <p:animEffect transition="in" filter="fade">
                                      <p:cBhvr>
                                        <p:cTn id="16" dur="500"/>
                                        <p:tgtEl>
                                          <p:spTgt spid="6">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6">
                                            <p:txEl>
                                              <p:pRg st="5" end="5"/>
                                            </p:txEl>
                                          </p:spTgt>
                                        </p:tgtEl>
                                        <p:attrNameLst>
                                          <p:attrName>style.visibility</p:attrName>
                                        </p:attrNameLst>
                                      </p:cBhvr>
                                      <p:to>
                                        <p:strVal val="visible"/>
                                      </p:to>
                                    </p:set>
                                    <p:animEffect transition="in" filter="fade">
                                      <p:cBhvr>
                                        <p:cTn id="21" dur="500"/>
                                        <p:tgtEl>
                                          <p:spTgt spid="6">
                                            <p:txEl>
                                              <p:pRg st="5" end="5"/>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6">
                                            <p:txEl>
                                              <p:pRg st="7" end="7"/>
                                            </p:txEl>
                                          </p:spTgt>
                                        </p:tgtEl>
                                        <p:attrNameLst>
                                          <p:attrName>style.visibility</p:attrName>
                                        </p:attrNameLst>
                                      </p:cBhvr>
                                      <p:to>
                                        <p:strVal val="visible"/>
                                      </p:to>
                                    </p:set>
                                    <p:animEffect transition="in" filter="fade">
                                      <p:cBhvr>
                                        <p:cTn id="26" dur="500"/>
                                        <p:tgtEl>
                                          <p:spTgt spid="6">
                                            <p:txEl>
                                              <p:pRg st="7" end="7"/>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6">
                                            <p:txEl>
                                              <p:pRg st="8" end="8"/>
                                            </p:txEl>
                                          </p:spTgt>
                                        </p:tgtEl>
                                        <p:attrNameLst>
                                          <p:attrName>style.visibility</p:attrName>
                                        </p:attrNameLst>
                                      </p:cBhvr>
                                      <p:to>
                                        <p:strVal val="visible"/>
                                      </p:to>
                                    </p:set>
                                    <p:animEffect transition="in" filter="fade">
                                      <p:cBhvr>
                                        <p:cTn id="31" dur="500"/>
                                        <p:tgtEl>
                                          <p:spTgt spid="6">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5BE8D-171D-44C5-86B0-0E18E84CAB0C}"/>
              </a:ext>
            </a:extLst>
          </p:cNvPr>
          <p:cNvSpPr>
            <a:spLocks noGrp="1"/>
          </p:cNvSpPr>
          <p:nvPr>
            <p:ph type="title"/>
          </p:nvPr>
        </p:nvSpPr>
        <p:spPr>
          <a:xfrm>
            <a:off x="838200" y="365125"/>
            <a:ext cx="10515600" cy="1325563"/>
          </a:xfrm>
        </p:spPr>
        <p:txBody>
          <a:bodyPr>
            <a:normAutofit/>
          </a:bodyPr>
          <a:lstStyle/>
          <a:p>
            <a:r>
              <a:rPr lang="en-GB" sz="5400" b="1" dirty="0"/>
              <a:t>Assessment</a:t>
            </a:r>
          </a:p>
        </p:txBody>
      </p:sp>
      <p:sp>
        <p:nvSpPr>
          <p:cNvPr id="3" name="Content Placeholder 2">
            <a:extLst>
              <a:ext uri="{FF2B5EF4-FFF2-40B4-BE49-F238E27FC236}">
                <a16:creationId xmlns:a16="http://schemas.microsoft.com/office/drawing/2014/main" id="{E825B2F9-EFAF-4672-915F-C88A872463E6}"/>
              </a:ext>
            </a:extLst>
          </p:cNvPr>
          <p:cNvSpPr>
            <a:spLocks noGrp="1"/>
          </p:cNvSpPr>
          <p:nvPr>
            <p:ph idx="1"/>
          </p:nvPr>
        </p:nvSpPr>
        <p:spPr>
          <a:xfrm>
            <a:off x="838200" y="1690688"/>
            <a:ext cx="10515600" cy="4251960"/>
          </a:xfrm>
        </p:spPr>
        <p:txBody>
          <a:bodyPr vert="horz" lIns="91440" tIns="45720" rIns="91440" bIns="45720" numCol="2" rtlCol="0">
            <a:normAutofit/>
          </a:bodyPr>
          <a:lstStyle/>
          <a:p>
            <a:pPr marL="0" indent="0">
              <a:buNone/>
            </a:pPr>
            <a:r>
              <a:rPr lang="en-GB" sz="2400" dirty="0"/>
              <a:t>Part 1</a:t>
            </a:r>
          </a:p>
          <a:p>
            <a:r>
              <a:rPr lang="en-GB" sz="2400" dirty="0"/>
              <a:t>Reflective Report</a:t>
            </a:r>
          </a:p>
          <a:p>
            <a:r>
              <a:rPr lang="en-GB" sz="2400" dirty="0"/>
              <a:t>1,000 words</a:t>
            </a:r>
          </a:p>
          <a:p>
            <a:r>
              <a:rPr lang="en-GB" sz="2400" dirty="0"/>
              <a:t>Due: 28/11/25</a:t>
            </a:r>
          </a:p>
          <a:p>
            <a:r>
              <a:rPr lang="en-GB" sz="2400" dirty="0"/>
              <a:t>See Pages 8-11 of the Module handbook</a:t>
            </a:r>
          </a:p>
          <a:p>
            <a:r>
              <a:rPr lang="en-GB" sz="2400" dirty="0"/>
              <a:t>Answer the questions using appropriate academic writing &amp; referencing</a:t>
            </a:r>
          </a:p>
          <a:p>
            <a:endParaRPr lang="en-GB" sz="2400" dirty="0">
              <a:cs typeface="Calibri"/>
            </a:endParaRPr>
          </a:p>
          <a:p>
            <a:pPr marL="0" indent="0">
              <a:buNone/>
            </a:pPr>
            <a:r>
              <a:rPr lang="en-GB" sz="2400" dirty="0"/>
              <a:t>Assignment 2</a:t>
            </a:r>
          </a:p>
          <a:p>
            <a:r>
              <a:rPr lang="en-GB" sz="2400" dirty="0"/>
              <a:t>Group Presentation</a:t>
            </a:r>
          </a:p>
          <a:p>
            <a:r>
              <a:rPr lang="en-GB" sz="2400" dirty="0"/>
              <a:t>5 minutes per person</a:t>
            </a:r>
          </a:p>
          <a:p>
            <a:r>
              <a:rPr lang="en-GB" sz="2400" dirty="0"/>
              <a:t>Dates: w/c 01/12/25	 </a:t>
            </a:r>
          </a:p>
          <a:p>
            <a:r>
              <a:rPr lang="en-GB" sz="2400" dirty="0"/>
              <a:t>See Pages 8-11 of Module handbook</a:t>
            </a:r>
          </a:p>
          <a:p>
            <a:r>
              <a:rPr lang="en-GB" sz="2400" dirty="0"/>
              <a:t>Develop a team; presentation on how you did this and what you have learnt</a:t>
            </a:r>
          </a:p>
        </p:txBody>
      </p:sp>
    </p:spTree>
    <p:extLst>
      <p:ext uri="{BB962C8B-B14F-4D97-AF65-F5344CB8AC3E}">
        <p14:creationId xmlns:p14="http://schemas.microsoft.com/office/powerpoint/2010/main" val="1666141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91FC31-F819-EE43-072D-715284BB94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83727B-08D3-A70E-1D67-867DFA8F60EE}"/>
              </a:ext>
            </a:extLst>
          </p:cNvPr>
          <p:cNvSpPr>
            <a:spLocks noGrp="1"/>
          </p:cNvSpPr>
          <p:nvPr>
            <p:ph type="title"/>
          </p:nvPr>
        </p:nvSpPr>
        <p:spPr>
          <a:xfrm>
            <a:off x="609600" y="274638"/>
            <a:ext cx="10972800" cy="1143000"/>
          </a:xfrm>
        </p:spPr>
        <p:txBody>
          <a:bodyPr vert="horz" lIns="91440" tIns="45720" rIns="91440" bIns="45720" rtlCol="0" anchor="ctr">
            <a:normAutofit/>
          </a:bodyPr>
          <a:lstStyle/>
          <a:p>
            <a:r>
              <a:rPr lang="en-GB"/>
              <a:t>Module Handbook</a:t>
            </a:r>
          </a:p>
        </p:txBody>
      </p:sp>
      <p:sp>
        <p:nvSpPr>
          <p:cNvPr id="6" name="Rectangle 1027">
            <a:extLst>
              <a:ext uri="{FF2B5EF4-FFF2-40B4-BE49-F238E27FC236}">
                <a16:creationId xmlns:a16="http://schemas.microsoft.com/office/drawing/2014/main" id="{E6ED4053-CEA7-009A-8268-A19BCCF67243}"/>
              </a:ext>
            </a:extLst>
          </p:cNvPr>
          <p:cNvSpPr txBox="1">
            <a:spLocks noChangeArrowheads="1"/>
          </p:cNvSpPr>
          <p:nvPr/>
        </p:nvSpPr>
        <p:spPr>
          <a:xfrm>
            <a:off x="609600" y="1600201"/>
            <a:ext cx="10972800"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spcAft>
                <a:spcPts val="1000"/>
              </a:spcAft>
              <a:buNone/>
            </a:pPr>
            <a:r>
              <a:rPr lang="en-US" sz="2700" b="1" dirty="0">
                <a:effectLst/>
              </a:rPr>
              <a:t>MODULE HANDBOOK</a:t>
            </a:r>
          </a:p>
          <a:p>
            <a:pPr marL="0" indent="0">
              <a:lnSpc>
                <a:spcPct val="90000"/>
              </a:lnSpc>
              <a:spcAft>
                <a:spcPts val="1000"/>
              </a:spcAft>
              <a:buNone/>
            </a:pPr>
            <a:r>
              <a:rPr lang="en-US" sz="2700" b="1" dirty="0">
                <a:effectLst/>
              </a:rPr>
              <a:t>Certificate of Higher Education in Employability Skills</a:t>
            </a:r>
            <a:endParaRPr lang="en-US" sz="2700" dirty="0">
              <a:effectLst/>
            </a:endParaRPr>
          </a:p>
          <a:p>
            <a:pPr marL="0" indent="0">
              <a:lnSpc>
                <a:spcPct val="90000"/>
              </a:lnSpc>
              <a:spcAft>
                <a:spcPts val="1000"/>
              </a:spcAft>
              <a:buNone/>
            </a:pPr>
            <a:r>
              <a:rPr lang="en-US" sz="2700" b="1" dirty="0">
                <a:effectLst/>
              </a:rPr>
              <a:t>LEVEL 4 </a:t>
            </a:r>
            <a:endParaRPr lang="en-US" sz="2700" dirty="0">
              <a:effectLst/>
            </a:endParaRPr>
          </a:p>
          <a:p>
            <a:pPr marL="0" indent="0">
              <a:lnSpc>
                <a:spcPct val="90000"/>
              </a:lnSpc>
              <a:spcAft>
                <a:spcPts val="1000"/>
              </a:spcAft>
              <a:buNone/>
            </a:pPr>
            <a:r>
              <a:rPr lang="en-US" sz="2700" b="1" dirty="0">
                <a:effectLst/>
              </a:rPr>
              <a:t>Effective Team Working and Communication (BMSW4009)</a:t>
            </a:r>
            <a:endParaRPr lang="en-US" sz="2700" dirty="0">
              <a:effectLst/>
            </a:endParaRPr>
          </a:p>
          <a:p>
            <a:pPr marL="0" indent="0">
              <a:lnSpc>
                <a:spcPct val="90000"/>
              </a:lnSpc>
              <a:spcAft>
                <a:spcPts val="1000"/>
              </a:spcAft>
              <a:buNone/>
            </a:pPr>
            <a:r>
              <a:rPr lang="en-US" sz="2700" b="1" dirty="0">
                <a:effectLst/>
              </a:rPr>
              <a:t>Lecturer: Muhammad Cassamo/Melanie Squire</a:t>
            </a:r>
            <a:endParaRPr lang="en-US" sz="2700" dirty="0">
              <a:effectLst/>
            </a:endParaRPr>
          </a:p>
          <a:p>
            <a:pPr marL="0" indent="0">
              <a:lnSpc>
                <a:spcPct val="90000"/>
              </a:lnSpc>
              <a:spcAft>
                <a:spcPts val="1000"/>
              </a:spcAft>
              <a:buNone/>
            </a:pPr>
            <a:r>
              <a:rPr lang="en-US" sz="2700" b="1" dirty="0">
                <a:effectLst/>
              </a:rPr>
              <a:t>Email: </a:t>
            </a:r>
            <a:r>
              <a:rPr lang="en-US" sz="2700" b="1" dirty="0"/>
              <a:t>m.cassamo</a:t>
            </a:r>
            <a:r>
              <a:rPr lang="en-US" sz="2700" b="1" dirty="0">
                <a:effectLst/>
              </a:rPr>
              <a:t>@uwtsd.ac.uk/m.squire@uwtsd.ac.uk</a:t>
            </a:r>
            <a:endParaRPr lang="en-US" sz="2700" dirty="0">
              <a:effectLst/>
            </a:endParaRPr>
          </a:p>
        </p:txBody>
      </p:sp>
    </p:spTree>
    <p:extLst>
      <p:ext uri="{BB962C8B-B14F-4D97-AF65-F5344CB8AC3E}">
        <p14:creationId xmlns:p14="http://schemas.microsoft.com/office/powerpoint/2010/main" val="11561634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Scroll 2">
            <a:extLst>
              <a:ext uri="{FF2B5EF4-FFF2-40B4-BE49-F238E27FC236}">
                <a16:creationId xmlns:a16="http://schemas.microsoft.com/office/drawing/2014/main" id="{2EC0E9A9-EB06-5CA4-1AFA-D3609C074D34}"/>
              </a:ext>
            </a:extLst>
          </p:cNvPr>
          <p:cNvSpPr/>
          <p:nvPr/>
        </p:nvSpPr>
        <p:spPr>
          <a:xfrm>
            <a:off x="690881" y="772160"/>
            <a:ext cx="6847840" cy="4490720"/>
          </a:xfrm>
          <a:prstGeom prst="verticalScroll">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6600" dirty="0">
                <a:solidFill>
                  <a:schemeClr val="tx1"/>
                </a:solidFill>
                <a:latin typeface="Arial"/>
                <a:cs typeface="Arial"/>
              </a:rPr>
              <a:t>There is nowt so queer as folk</a:t>
            </a:r>
            <a:endParaRPr lang="en-US" sz="6600" dirty="0">
              <a:solidFill>
                <a:schemeClr val="tx1"/>
              </a:solidFill>
              <a:latin typeface="Arial"/>
              <a:cs typeface="Arial"/>
            </a:endParaRPr>
          </a:p>
        </p:txBody>
      </p:sp>
      <p:sp>
        <p:nvSpPr>
          <p:cNvPr id="4" name="TextBox 3">
            <a:extLst>
              <a:ext uri="{FF2B5EF4-FFF2-40B4-BE49-F238E27FC236}">
                <a16:creationId xmlns:a16="http://schemas.microsoft.com/office/drawing/2014/main" id="{C6DE60A1-3266-F5C6-BC3D-7DC579E16CE1}"/>
              </a:ext>
            </a:extLst>
          </p:cNvPr>
          <p:cNvSpPr txBox="1"/>
          <p:nvPr/>
        </p:nvSpPr>
        <p:spPr>
          <a:xfrm>
            <a:off x="8035636" y="2367170"/>
            <a:ext cx="3129280" cy="2123658"/>
          </a:xfrm>
          <a:prstGeom prst="rect">
            <a:avLst/>
          </a:prstGeom>
          <a:noFill/>
        </p:spPr>
        <p:txBody>
          <a:bodyPr wrap="square" rtlCol="0">
            <a:spAutoFit/>
          </a:bodyPr>
          <a:lstStyle/>
          <a:p>
            <a:pPr algn="ctr"/>
            <a:r>
              <a:rPr lang="en-GB" sz="4400" dirty="0">
                <a:latin typeface="Arial" panose="020B0604020202020204" pitchFamily="34" charset="0"/>
                <a:cs typeface="Arial" panose="020B0604020202020204" pitchFamily="34" charset="0"/>
              </a:rPr>
              <a:t>Sheffield (Yorkshire) expression</a:t>
            </a:r>
          </a:p>
        </p:txBody>
      </p:sp>
    </p:spTree>
    <p:extLst>
      <p:ext uri="{BB962C8B-B14F-4D97-AF65-F5344CB8AC3E}">
        <p14:creationId xmlns:p14="http://schemas.microsoft.com/office/powerpoint/2010/main" val="1733525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268B0-DCB9-69A8-567A-18D52A7ED6DE}"/>
              </a:ext>
            </a:extLst>
          </p:cNvPr>
          <p:cNvSpPr>
            <a:spLocks noGrp="1"/>
          </p:cNvSpPr>
          <p:nvPr>
            <p:ph type="title"/>
          </p:nvPr>
        </p:nvSpPr>
        <p:spPr>
          <a:xfrm>
            <a:off x="407368" y="114987"/>
            <a:ext cx="10972800" cy="1143000"/>
          </a:xfrm>
        </p:spPr>
        <p:txBody>
          <a:bodyPr/>
          <a:lstStyle/>
          <a:p>
            <a:pPr algn="l"/>
            <a:r>
              <a:rPr lang="en-GB" dirty="0">
                <a:latin typeface="Arial"/>
                <a:cs typeface="Arial"/>
              </a:rPr>
              <a:t>What do we know about people:</a:t>
            </a:r>
          </a:p>
        </p:txBody>
      </p:sp>
      <p:sp>
        <p:nvSpPr>
          <p:cNvPr id="4" name="Rounded Rectangle 3">
            <a:extLst>
              <a:ext uri="{FF2B5EF4-FFF2-40B4-BE49-F238E27FC236}">
                <a16:creationId xmlns:a16="http://schemas.microsoft.com/office/drawing/2014/main" id="{371ECC71-192F-768D-98FB-C42FCC667372}"/>
              </a:ext>
            </a:extLst>
          </p:cNvPr>
          <p:cNvSpPr/>
          <p:nvPr/>
        </p:nvSpPr>
        <p:spPr>
          <a:xfrm>
            <a:off x="1055440" y="3060999"/>
            <a:ext cx="3744416" cy="864096"/>
          </a:xfrm>
          <a:prstGeom prst="round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are all weird</a:t>
            </a:r>
          </a:p>
        </p:txBody>
      </p:sp>
      <p:sp>
        <p:nvSpPr>
          <p:cNvPr id="7" name="Rounded Rectangle 6">
            <a:extLst>
              <a:ext uri="{FF2B5EF4-FFF2-40B4-BE49-F238E27FC236}">
                <a16:creationId xmlns:a16="http://schemas.microsoft.com/office/drawing/2014/main" id="{1C5B32EB-E495-59AC-C8EA-80B46C16FA0B}"/>
              </a:ext>
            </a:extLst>
          </p:cNvPr>
          <p:cNvSpPr/>
          <p:nvPr/>
        </p:nvSpPr>
        <p:spPr>
          <a:xfrm>
            <a:off x="1552783" y="4365104"/>
            <a:ext cx="3744416" cy="864096"/>
          </a:xfrm>
          <a:prstGeom prst="roundRect">
            <a:avLst/>
          </a:prstGeom>
          <a:solidFill>
            <a:schemeClr val="accent4">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keep changing</a:t>
            </a:r>
          </a:p>
        </p:txBody>
      </p:sp>
      <p:sp>
        <p:nvSpPr>
          <p:cNvPr id="8" name="Rounded Rectangle 7">
            <a:extLst>
              <a:ext uri="{FF2B5EF4-FFF2-40B4-BE49-F238E27FC236}">
                <a16:creationId xmlns:a16="http://schemas.microsoft.com/office/drawing/2014/main" id="{579F16DF-B7E2-AE09-2151-7D18A2F3A767}"/>
              </a:ext>
            </a:extLst>
          </p:cNvPr>
          <p:cNvSpPr/>
          <p:nvPr/>
        </p:nvSpPr>
        <p:spPr>
          <a:xfrm>
            <a:off x="609600" y="1477991"/>
            <a:ext cx="3744416" cy="1142999"/>
          </a:xfrm>
          <a:prstGeom prst="roundRect">
            <a:avLst/>
          </a:prstGeom>
          <a:solidFill>
            <a:schemeClr val="accent3">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are shaped by our surroundings</a:t>
            </a:r>
          </a:p>
        </p:txBody>
      </p:sp>
      <p:sp>
        <p:nvSpPr>
          <p:cNvPr id="9" name="Rounded Rectangle 8">
            <a:extLst>
              <a:ext uri="{FF2B5EF4-FFF2-40B4-BE49-F238E27FC236}">
                <a16:creationId xmlns:a16="http://schemas.microsoft.com/office/drawing/2014/main" id="{FD6435D2-55F5-C4A5-3A7B-6460AF5EB842}"/>
              </a:ext>
            </a:extLst>
          </p:cNvPr>
          <p:cNvSpPr/>
          <p:nvPr/>
        </p:nvSpPr>
        <p:spPr>
          <a:xfrm>
            <a:off x="6312024" y="3060998"/>
            <a:ext cx="4104456" cy="864097"/>
          </a:xfrm>
          <a:prstGeom prst="roundRect">
            <a:avLst/>
          </a:prstGeom>
          <a:solidFill>
            <a:srgbClr val="F47688">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Conflict is inevitable</a:t>
            </a:r>
          </a:p>
        </p:txBody>
      </p:sp>
      <p:sp>
        <p:nvSpPr>
          <p:cNvPr id="10" name="Rounded Rectangle 9">
            <a:extLst>
              <a:ext uri="{FF2B5EF4-FFF2-40B4-BE49-F238E27FC236}">
                <a16:creationId xmlns:a16="http://schemas.microsoft.com/office/drawing/2014/main" id="{8EEE154E-07DA-628B-434F-4C1B7595C8B9}"/>
              </a:ext>
            </a:extLst>
          </p:cNvPr>
          <p:cNvSpPr/>
          <p:nvPr/>
        </p:nvSpPr>
        <p:spPr>
          <a:xfrm>
            <a:off x="5735960" y="1477991"/>
            <a:ext cx="4971317" cy="1142999"/>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have evolved to both compete and collaborate</a:t>
            </a:r>
          </a:p>
        </p:txBody>
      </p:sp>
      <p:sp>
        <p:nvSpPr>
          <p:cNvPr id="11" name="Rounded Rectangle 10">
            <a:extLst>
              <a:ext uri="{FF2B5EF4-FFF2-40B4-BE49-F238E27FC236}">
                <a16:creationId xmlns:a16="http://schemas.microsoft.com/office/drawing/2014/main" id="{E9C7B1C5-CD39-F231-EE27-A95E3B0B4856}"/>
              </a:ext>
            </a:extLst>
          </p:cNvPr>
          <p:cNvSpPr/>
          <p:nvPr/>
        </p:nvSpPr>
        <p:spPr>
          <a:xfrm>
            <a:off x="6744072" y="4365103"/>
            <a:ext cx="5040560" cy="864097"/>
          </a:xfrm>
          <a:prstGeom prst="roundRect">
            <a:avLst/>
          </a:prstGeom>
          <a:solidFill>
            <a:srgbClr val="92D050">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achieve more together</a:t>
            </a:r>
          </a:p>
        </p:txBody>
      </p:sp>
    </p:spTree>
    <p:extLst>
      <p:ext uri="{BB962C8B-B14F-4D97-AF65-F5344CB8AC3E}">
        <p14:creationId xmlns:p14="http://schemas.microsoft.com/office/powerpoint/2010/main" val="3092812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8" grpId="0" animBg="1"/>
      <p:bldP spid="9" grpId="0" animBg="1"/>
      <p:bldP spid="10" grpId="0" animBg="1"/>
      <p:bldP spid="11"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316EFFC-6976-D4DE-FB9B-D2BE3F1D5964}"/>
              </a:ext>
            </a:extLst>
          </p:cNvPr>
          <p:cNvSpPr txBox="1">
            <a:spLocks/>
          </p:cNvSpPr>
          <p:nvPr/>
        </p:nvSpPr>
        <p:spPr>
          <a:xfrm>
            <a:off x="473868" y="188195"/>
            <a:ext cx="11378162" cy="100336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latin typeface="Arial" panose="020B0604020202020204" pitchFamily="34" charset="0"/>
                <a:cs typeface="Arial" panose="020B0604020202020204" pitchFamily="34" charset="0"/>
              </a:rPr>
              <a:t>Why do Relationships matter?</a:t>
            </a:r>
            <a:endParaRPr lang="en-US" sz="4000" i="1" dirty="0">
              <a:latin typeface="Arial" panose="020B0604020202020204" pitchFamily="34" charset="0"/>
              <a:cs typeface="Arial" panose="020B0604020202020204" pitchFamily="34" charset="0"/>
            </a:endParaRPr>
          </a:p>
        </p:txBody>
      </p:sp>
      <p:sp>
        <p:nvSpPr>
          <p:cNvPr id="5" name="Rounded Rectangle 4">
            <a:extLst>
              <a:ext uri="{FF2B5EF4-FFF2-40B4-BE49-F238E27FC236}">
                <a16:creationId xmlns:a16="http://schemas.microsoft.com/office/drawing/2014/main" id="{C286FC6B-46C2-33ED-1BDF-5A855BFD56F1}"/>
              </a:ext>
            </a:extLst>
          </p:cNvPr>
          <p:cNvSpPr/>
          <p:nvPr/>
        </p:nvSpPr>
        <p:spPr bwMode="auto">
          <a:xfrm>
            <a:off x="4291912" y="1191554"/>
            <a:ext cx="3608173" cy="783193"/>
          </a:xfrm>
          <a:prstGeom prst="roundRect">
            <a:avLst/>
          </a:prstGeom>
          <a:solidFill>
            <a:srgbClr val="C6E6A2"/>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Outcomes</a:t>
            </a:r>
            <a:endParaRPr kumimoji="0" lang="en-GB" sz="1600" b="0" i="0" u="none" strike="noStrike" cap="none" normalizeH="0" baseline="0" dirty="0">
              <a:ln>
                <a:noFill/>
              </a:ln>
              <a:solidFill>
                <a:schemeClr val="tx1"/>
              </a:solidFill>
              <a:effectLst/>
              <a:latin typeface="Arial" charset="0"/>
            </a:endParaRPr>
          </a:p>
        </p:txBody>
      </p:sp>
      <p:sp>
        <p:nvSpPr>
          <p:cNvPr id="6" name="Rounded Rectangle 5">
            <a:extLst>
              <a:ext uri="{FF2B5EF4-FFF2-40B4-BE49-F238E27FC236}">
                <a16:creationId xmlns:a16="http://schemas.microsoft.com/office/drawing/2014/main" id="{A8922CBB-1266-706F-D78B-81E81E487758}"/>
              </a:ext>
            </a:extLst>
          </p:cNvPr>
          <p:cNvSpPr/>
          <p:nvPr/>
        </p:nvSpPr>
        <p:spPr bwMode="auto">
          <a:xfrm>
            <a:off x="3277646" y="2366175"/>
            <a:ext cx="5770605" cy="783193"/>
          </a:xfrm>
          <a:prstGeom prst="roundRect">
            <a:avLst/>
          </a:prstGeom>
          <a:solidFill>
            <a:srgbClr val="FD8B8B"/>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Actions</a:t>
            </a:r>
          </a:p>
        </p:txBody>
      </p:sp>
      <p:sp>
        <p:nvSpPr>
          <p:cNvPr id="7" name="Rounded Rectangle 6">
            <a:extLst>
              <a:ext uri="{FF2B5EF4-FFF2-40B4-BE49-F238E27FC236}">
                <a16:creationId xmlns:a16="http://schemas.microsoft.com/office/drawing/2014/main" id="{A005CC94-C6B1-CACF-B03C-CBE7708C1084}"/>
              </a:ext>
            </a:extLst>
          </p:cNvPr>
          <p:cNvSpPr/>
          <p:nvPr/>
        </p:nvSpPr>
        <p:spPr bwMode="auto">
          <a:xfrm>
            <a:off x="1900880" y="3540796"/>
            <a:ext cx="8390238" cy="783193"/>
          </a:xfrm>
          <a:prstGeom prst="roundRect">
            <a:avLst/>
          </a:prstGeom>
          <a:solidFill>
            <a:srgbClr val="A3D5E5"/>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Opportunities</a:t>
            </a:r>
          </a:p>
        </p:txBody>
      </p:sp>
      <p:sp>
        <p:nvSpPr>
          <p:cNvPr id="8" name="Rounded Rectangle 7">
            <a:extLst>
              <a:ext uri="{FF2B5EF4-FFF2-40B4-BE49-F238E27FC236}">
                <a16:creationId xmlns:a16="http://schemas.microsoft.com/office/drawing/2014/main" id="{203BA489-3F2C-AA2B-F247-F090172AC253}"/>
              </a:ext>
            </a:extLst>
          </p:cNvPr>
          <p:cNvSpPr/>
          <p:nvPr/>
        </p:nvSpPr>
        <p:spPr bwMode="auto">
          <a:xfrm>
            <a:off x="861900" y="4715417"/>
            <a:ext cx="10602096" cy="783193"/>
          </a:xfrm>
          <a:prstGeom prst="roundRect">
            <a:avLst/>
          </a:prstGeom>
          <a:solidFill>
            <a:srgbClr val="EDD1E6"/>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Relationships</a:t>
            </a:r>
          </a:p>
        </p:txBody>
      </p:sp>
    </p:spTree>
    <p:extLst>
      <p:ext uri="{BB962C8B-B14F-4D97-AF65-F5344CB8AC3E}">
        <p14:creationId xmlns:p14="http://schemas.microsoft.com/office/powerpoint/2010/main" val="1979947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fade">
                                      <p:cBhvr>
                                        <p:cTn id="12" dur="500"/>
                                        <p:tgtEl>
                                          <p:spTgt spid="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AD8A62-60B3-8789-88C5-F9A625A341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75E2AF-56F1-605B-878D-FDAB73F6DCBC}"/>
              </a:ext>
            </a:extLst>
          </p:cNvPr>
          <p:cNvSpPr>
            <a:spLocks noGrp="1"/>
          </p:cNvSpPr>
          <p:nvPr>
            <p:ph type="title"/>
          </p:nvPr>
        </p:nvSpPr>
        <p:spPr>
          <a:xfrm>
            <a:off x="407368" y="114987"/>
            <a:ext cx="10972800" cy="1143000"/>
          </a:xfrm>
        </p:spPr>
        <p:txBody>
          <a:bodyPr/>
          <a:lstStyle/>
          <a:p>
            <a:pPr algn="l"/>
            <a:r>
              <a:rPr lang="en-GB" dirty="0">
                <a:latin typeface="Arial" panose="020B0604020202020204" pitchFamily="34" charset="0"/>
                <a:cs typeface="Arial" panose="020B0604020202020204" pitchFamily="34" charset="0"/>
              </a:rPr>
              <a:t>Relationships: the building blocks</a:t>
            </a:r>
          </a:p>
        </p:txBody>
      </p:sp>
      <p:sp>
        <p:nvSpPr>
          <p:cNvPr id="4" name="Rounded Rectangle 3">
            <a:extLst>
              <a:ext uri="{FF2B5EF4-FFF2-40B4-BE49-F238E27FC236}">
                <a16:creationId xmlns:a16="http://schemas.microsoft.com/office/drawing/2014/main" id="{4B93C14A-8FA1-FB29-7A47-2F40A2F9D91B}"/>
              </a:ext>
            </a:extLst>
          </p:cNvPr>
          <p:cNvSpPr/>
          <p:nvPr/>
        </p:nvSpPr>
        <p:spPr>
          <a:xfrm>
            <a:off x="6960096" y="4237010"/>
            <a:ext cx="4680520" cy="1142999"/>
          </a:xfrm>
          <a:prstGeom prst="round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rPr>
              <a:t>How much do we trust someone?</a:t>
            </a:r>
          </a:p>
        </p:txBody>
      </p:sp>
      <p:sp>
        <p:nvSpPr>
          <p:cNvPr id="8" name="Rounded Rectangle 7">
            <a:extLst>
              <a:ext uri="{FF2B5EF4-FFF2-40B4-BE49-F238E27FC236}">
                <a16:creationId xmlns:a16="http://schemas.microsoft.com/office/drawing/2014/main" id="{BE2ED1F4-0910-7018-4D58-CBD47C01161F}"/>
              </a:ext>
            </a:extLst>
          </p:cNvPr>
          <p:cNvSpPr/>
          <p:nvPr/>
        </p:nvSpPr>
        <p:spPr>
          <a:xfrm>
            <a:off x="407368" y="1486244"/>
            <a:ext cx="4608512" cy="1142999"/>
          </a:xfrm>
          <a:prstGeom prst="roundRect">
            <a:avLst/>
          </a:prstGeom>
          <a:solidFill>
            <a:schemeClr val="accent3">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rPr>
              <a:t>How much do we know someone?</a:t>
            </a:r>
          </a:p>
        </p:txBody>
      </p:sp>
      <p:sp>
        <p:nvSpPr>
          <p:cNvPr id="10" name="Rounded Rectangle 9">
            <a:extLst>
              <a:ext uri="{FF2B5EF4-FFF2-40B4-BE49-F238E27FC236}">
                <a16:creationId xmlns:a16="http://schemas.microsoft.com/office/drawing/2014/main" id="{CB12960B-896C-D78D-37C9-0312A09BA401}"/>
              </a:ext>
            </a:extLst>
          </p:cNvPr>
          <p:cNvSpPr/>
          <p:nvPr/>
        </p:nvSpPr>
        <p:spPr>
          <a:xfrm>
            <a:off x="3805535" y="2863311"/>
            <a:ext cx="4176465" cy="1142999"/>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rPr>
              <a:t>How much do we like someone?</a:t>
            </a:r>
          </a:p>
        </p:txBody>
      </p:sp>
      <p:sp>
        <p:nvSpPr>
          <p:cNvPr id="3" name="TextBox 2">
            <a:extLst>
              <a:ext uri="{FF2B5EF4-FFF2-40B4-BE49-F238E27FC236}">
                <a16:creationId xmlns:a16="http://schemas.microsoft.com/office/drawing/2014/main" id="{694EEF00-7055-D28A-93B7-C944D8694A51}"/>
              </a:ext>
            </a:extLst>
          </p:cNvPr>
          <p:cNvSpPr txBox="1"/>
          <p:nvPr/>
        </p:nvSpPr>
        <p:spPr>
          <a:xfrm>
            <a:off x="8643864" y="1675662"/>
            <a:ext cx="2736304" cy="954107"/>
          </a:xfrm>
          <a:prstGeom prst="rect">
            <a:avLst/>
          </a:prstGeom>
          <a:noFill/>
        </p:spPr>
        <p:txBody>
          <a:bodyPr wrap="square" rtlCol="0">
            <a:spAutoFit/>
          </a:bodyPr>
          <a:lstStyle/>
          <a:p>
            <a:r>
              <a:rPr lang="en-GB" sz="2800" dirty="0"/>
              <a:t>“Enough to get the job done…”</a:t>
            </a:r>
          </a:p>
        </p:txBody>
      </p:sp>
    </p:spTree>
    <p:extLst>
      <p:ext uri="{BB962C8B-B14F-4D97-AF65-F5344CB8AC3E}">
        <p14:creationId xmlns:p14="http://schemas.microsoft.com/office/powerpoint/2010/main" val="2737674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fade">
                                      <p:cBhvr>
                                        <p:cTn id="17" dur="500"/>
                                        <p:tgtEl>
                                          <p:spTgt spid="4">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07F03-EE85-4055-C215-87D8EF3C85C0}"/>
              </a:ext>
            </a:extLst>
          </p:cNvPr>
          <p:cNvSpPr>
            <a:spLocks noGrp="1"/>
          </p:cNvSpPr>
          <p:nvPr>
            <p:ph type="title"/>
          </p:nvPr>
        </p:nvSpPr>
        <p:spPr>
          <a:xfrm>
            <a:off x="609600" y="274638"/>
            <a:ext cx="10972800" cy="1143000"/>
          </a:xfrm>
        </p:spPr>
        <p:txBody>
          <a:bodyPr anchor="ctr">
            <a:normAutofit/>
          </a:bodyPr>
          <a:lstStyle/>
          <a:p>
            <a:r>
              <a:rPr lang="en-GB" dirty="0"/>
              <a:t>Why Trust Matters</a:t>
            </a:r>
          </a:p>
        </p:txBody>
      </p:sp>
      <p:pic>
        <p:nvPicPr>
          <p:cNvPr id="4" name="Online Media 3" title="Simon Sinek - Trust vs Performance (Short Video Recap)">
            <a:hlinkClick r:id="" action="ppaction://media"/>
            <a:extLst>
              <a:ext uri="{FF2B5EF4-FFF2-40B4-BE49-F238E27FC236}">
                <a16:creationId xmlns:a16="http://schemas.microsoft.com/office/drawing/2014/main" id="{AE15C451-47F2-2BFC-91B2-2AF94F679951}"/>
              </a:ext>
            </a:extLst>
          </p:cNvPr>
          <p:cNvPicPr>
            <a:picLocks noRot="1" noChangeAspect="1"/>
          </p:cNvPicPr>
          <p:nvPr>
            <a:videoFile r:link="rId1"/>
          </p:nvPr>
        </p:nvPicPr>
        <p:blipFill>
          <a:blip r:embed="rId3"/>
          <a:stretch>
            <a:fillRect/>
          </a:stretch>
        </p:blipFill>
        <p:spPr>
          <a:xfrm>
            <a:off x="2629600" y="1600201"/>
            <a:ext cx="6932800" cy="3917032"/>
          </a:xfrm>
          <a:prstGeom prst="rect">
            <a:avLst/>
          </a:prstGeom>
          <a:noFill/>
        </p:spPr>
      </p:pic>
    </p:spTree>
    <p:extLst>
      <p:ext uri="{BB962C8B-B14F-4D97-AF65-F5344CB8AC3E}">
        <p14:creationId xmlns:p14="http://schemas.microsoft.com/office/powerpoint/2010/main" val="2563782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D3FAAE-6B3E-5E26-7335-04643C7933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514D0D-A02D-79DA-8020-155A586439CE}"/>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Valuing Difference</a:t>
            </a:r>
          </a:p>
        </p:txBody>
      </p:sp>
      <p:sp>
        <p:nvSpPr>
          <p:cNvPr id="3" name="Content Placeholder 2">
            <a:extLst>
              <a:ext uri="{FF2B5EF4-FFF2-40B4-BE49-F238E27FC236}">
                <a16:creationId xmlns:a16="http://schemas.microsoft.com/office/drawing/2014/main" id="{AF413950-19DF-58EA-50E4-F5092DA29F91}"/>
              </a:ext>
            </a:extLst>
          </p:cNvPr>
          <p:cNvSpPr>
            <a:spLocks noGrp="1"/>
          </p:cNvSpPr>
          <p:nvPr>
            <p:ph idx="1"/>
          </p:nvPr>
        </p:nvSpPr>
        <p:spPr/>
        <p:txBody>
          <a:bodyPr/>
          <a:lstStyle/>
          <a:p>
            <a:pPr>
              <a:buFont typeface="Courier New" panose="02070309020205020404" pitchFamily="49" charset="0"/>
              <a:buChar char="o"/>
            </a:pPr>
            <a:r>
              <a:rPr lang="en-GB" dirty="0">
                <a:latin typeface="Arial" panose="020B0604020202020204" pitchFamily="34" charset="0"/>
                <a:cs typeface="Arial" panose="020B0604020202020204" pitchFamily="34" charset="0"/>
              </a:rPr>
              <a:t>“Seek first to understand before being understood” - Covey</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Finding middle ground</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Seeing the world from someone else’s perspective</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Walking in their shoes</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Treating people how they want to be treated (no-one else is exactly like you)</a:t>
            </a:r>
          </a:p>
          <a:p>
            <a:endParaRPr lang="en-GB" dirty="0"/>
          </a:p>
        </p:txBody>
      </p:sp>
    </p:spTree>
    <p:extLst>
      <p:ext uri="{BB962C8B-B14F-4D97-AF65-F5344CB8AC3E}">
        <p14:creationId xmlns:p14="http://schemas.microsoft.com/office/powerpoint/2010/main" val="991266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1">
            <a:extLst>
              <a:ext uri="{FF2B5EF4-FFF2-40B4-BE49-F238E27FC236}">
                <a16:creationId xmlns:a16="http://schemas.microsoft.com/office/drawing/2014/main" id="{57248EB8-77E3-616A-DABE-129EA3013435}"/>
              </a:ext>
            </a:extLst>
          </p:cNvPr>
          <p:cNvSpPr txBox="1">
            <a:spLocks/>
          </p:cNvSpPr>
          <p:nvPr/>
        </p:nvSpPr>
        <p:spPr>
          <a:xfrm>
            <a:off x="609600" y="274638"/>
            <a:ext cx="10972800" cy="1143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US" sz="4400">
                <a:latin typeface="+mj-lt"/>
                <a:ea typeface="+mj-ea"/>
                <a:cs typeface="+mj-cs"/>
              </a:rPr>
              <a:t>Creating teams…by promoting differences</a:t>
            </a:r>
          </a:p>
        </p:txBody>
      </p:sp>
      <p:sp>
        <p:nvSpPr>
          <p:cNvPr id="9" name="Content Placeholder 2">
            <a:extLst>
              <a:ext uri="{FF2B5EF4-FFF2-40B4-BE49-F238E27FC236}">
                <a16:creationId xmlns:a16="http://schemas.microsoft.com/office/drawing/2014/main" id="{54D0771D-C7D9-1B82-3BBE-B846E69B9365}"/>
              </a:ext>
            </a:extLst>
          </p:cNvPr>
          <p:cNvSpPr>
            <a:spLocks noGrp="1"/>
          </p:cNvSpPr>
          <p:nvPr>
            <p:ph idx="1"/>
          </p:nvPr>
        </p:nvSpPr>
        <p:spPr>
          <a:xfrm>
            <a:off x="609600" y="1600201"/>
            <a:ext cx="10972800" cy="3917032"/>
          </a:xfrm>
        </p:spPr>
        <p:txBody>
          <a:bodyPr vert="horz" lIns="91440" tIns="45720" rIns="91440" bIns="45720" rtlCol="0">
            <a:normAutofit/>
          </a:bodyPr>
          <a:lstStyle/>
          <a:p>
            <a:r>
              <a:rPr lang="en-US" dirty="0"/>
              <a:t>We naturally prefer people with similar values and ways of thinking</a:t>
            </a:r>
          </a:p>
          <a:p>
            <a:r>
              <a:rPr lang="en-US" dirty="0"/>
              <a:t>It is beneficial to seek out those who challenge our way of thinking</a:t>
            </a:r>
          </a:p>
          <a:p>
            <a:r>
              <a:rPr lang="en-US" dirty="0"/>
              <a:t>Be prepared to change our minds </a:t>
            </a:r>
          </a:p>
          <a:p>
            <a:r>
              <a:rPr lang="en-US" dirty="0"/>
              <a:t>Useful video to watch for further context: </a:t>
            </a:r>
            <a:r>
              <a:rPr lang="en-GB" dirty="0">
                <a:hlinkClick r:id="rId3"/>
              </a:rPr>
              <a:t>Margaret Heffernan: Dare to disagree | TED Talk</a:t>
            </a:r>
            <a:endParaRPr lang="en-US" dirty="0"/>
          </a:p>
        </p:txBody>
      </p:sp>
    </p:spTree>
    <p:extLst>
      <p:ext uri="{BB962C8B-B14F-4D97-AF65-F5344CB8AC3E}">
        <p14:creationId xmlns:p14="http://schemas.microsoft.com/office/powerpoint/2010/main" val="25171701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8C08A3-22C7-E272-2BD4-7EC7D636FA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338B4B-37CF-8E44-DC5E-48EC84699EBA}"/>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Can you have too much difference?</a:t>
            </a:r>
          </a:p>
        </p:txBody>
      </p:sp>
      <p:sp>
        <p:nvSpPr>
          <p:cNvPr id="3" name="Content Placeholder 2">
            <a:extLst>
              <a:ext uri="{FF2B5EF4-FFF2-40B4-BE49-F238E27FC236}">
                <a16:creationId xmlns:a16="http://schemas.microsoft.com/office/drawing/2014/main" id="{C8CAAB69-D7E8-32BD-3985-24F049CC155C}"/>
              </a:ext>
            </a:extLst>
          </p:cNvPr>
          <p:cNvSpPr>
            <a:spLocks noGrp="1"/>
          </p:cNvSpPr>
          <p:nvPr>
            <p:ph idx="1"/>
          </p:nvPr>
        </p:nvSpPr>
        <p:spPr/>
        <p:txBody>
          <a:bodyPr/>
          <a:lstStyle/>
          <a:p>
            <a:pPr marL="0" indent="0">
              <a:buNone/>
            </a:pPr>
            <a:r>
              <a:rPr lang="en-GB" dirty="0"/>
              <a:t>Discuss in groups of 4-5:</a:t>
            </a:r>
          </a:p>
          <a:p>
            <a:pPr marL="0" indent="0">
              <a:buNone/>
            </a:pPr>
            <a:endParaRPr lang="en-GB" dirty="0"/>
          </a:p>
          <a:p>
            <a:pPr marL="0" indent="0">
              <a:buNone/>
            </a:pPr>
            <a:r>
              <a:rPr lang="en-GB" dirty="0"/>
              <a:t>Can people be too individual? </a:t>
            </a:r>
          </a:p>
          <a:p>
            <a:pPr marL="0" indent="0">
              <a:buNone/>
            </a:pPr>
            <a:endParaRPr lang="en-GB" dirty="0"/>
          </a:p>
          <a:p>
            <a:pPr marL="0" indent="0">
              <a:buNone/>
            </a:pPr>
            <a:r>
              <a:rPr lang="en-GB" dirty="0"/>
              <a:t>What are the dangers of limiting individuals in a team setting? </a:t>
            </a:r>
          </a:p>
        </p:txBody>
      </p:sp>
    </p:spTree>
    <p:extLst>
      <p:ext uri="{BB962C8B-B14F-4D97-AF65-F5344CB8AC3E}">
        <p14:creationId xmlns:p14="http://schemas.microsoft.com/office/powerpoint/2010/main" val="3918691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18F8C-4192-8CFD-400A-383F153174A7}"/>
              </a:ext>
            </a:extLst>
          </p:cNvPr>
          <p:cNvSpPr>
            <a:spLocks noGrp="1"/>
          </p:cNvSpPr>
          <p:nvPr>
            <p:ph type="title"/>
          </p:nvPr>
        </p:nvSpPr>
        <p:spPr/>
        <p:txBody>
          <a:bodyPr/>
          <a:lstStyle/>
          <a:p>
            <a:r>
              <a:rPr lang="en-GB" dirty="0">
                <a:latin typeface="Arial"/>
                <a:cs typeface="Arial"/>
              </a:rPr>
              <a:t>Gestalt/Dialectical Tension</a:t>
            </a:r>
          </a:p>
        </p:txBody>
      </p:sp>
      <p:pic>
        <p:nvPicPr>
          <p:cNvPr id="1026" name="Picture 2" descr="Strike The Balance Between Individual And Team Contributions">
            <a:extLst>
              <a:ext uri="{FF2B5EF4-FFF2-40B4-BE49-F238E27FC236}">
                <a16:creationId xmlns:a16="http://schemas.microsoft.com/office/drawing/2014/main" id="{5023F99E-A5E2-BDF9-9084-F1FDEC440D4A}"/>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2755032" y="1440870"/>
            <a:ext cx="6681936" cy="334096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0AE93E2-AD53-F920-D0A2-8D2CE870A263}"/>
              </a:ext>
            </a:extLst>
          </p:cNvPr>
          <p:cNvSpPr txBox="1"/>
          <p:nvPr/>
        </p:nvSpPr>
        <p:spPr>
          <a:xfrm>
            <a:off x="335360" y="1440870"/>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“Me”</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“Master of own ship”</a:t>
            </a:r>
          </a:p>
          <a:p>
            <a:pPr algn="ctr"/>
            <a:endParaRPr lang="en-GB" i="1" dirty="0">
              <a:latin typeface="Arial" panose="020B0604020202020204" pitchFamily="34" charset="0"/>
              <a:cs typeface="Arial" panose="020B0604020202020204" pitchFamily="34" charset="0"/>
            </a:endParaRPr>
          </a:p>
          <a:p>
            <a:pPr algn="ctr"/>
            <a:r>
              <a:rPr lang="en-GB" i="1" dirty="0">
                <a:latin typeface="Arial" panose="020B0604020202020204" pitchFamily="34" charset="0"/>
                <a:cs typeface="Arial" panose="020B0604020202020204" pitchFamily="34" charset="0"/>
              </a:rPr>
              <a:t>Invictus</a:t>
            </a:r>
            <a:r>
              <a:rPr lang="en-GB" dirty="0">
                <a:latin typeface="Arial" panose="020B0604020202020204" pitchFamily="34" charset="0"/>
                <a:cs typeface="Arial" panose="020B0604020202020204" pitchFamily="34" charset="0"/>
              </a:rPr>
              <a:t> – Henley</a:t>
            </a:r>
            <a:endParaRPr lang="en-GB"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39DAB58-0F90-1E7F-3787-0EB93B103FB2}"/>
              </a:ext>
            </a:extLst>
          </p:cNvPr>
          <p:cNvSpPr txBox="1"/>
          <p:nvPr/>
        </p:nvSpPr>
        <p:spPr>
          <a:xfrm>
            <a:off x="9768408" y="1417638"/>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“You/Us”</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“No man is an island”</a:t>
            </a:r>
          </a:p>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J Donne </a:t>
            </a:r>
          </a:p>
        </p:txBody>
      </p:sp>
      <p:sp>
        <p:nvSpPr>
          <p:cNvPr id="6" name="TextBox 5">
            <a:extLst>
              <a:ext uri="{FF2B5EF4-FFF2-40B4-BE49-F238E27FC236}">
                <a16:creationId xmlns:a16="http://schemas.microsoft.com/office/drawing/2014/main" id="{B3BA2DE0-5ED5-55A5-0C0D-FF35123FF33A}"/>
              </a:ext>
            </a:extLst>
          </p:cNvPr>
          <p:cNvSpPr txBox="1"/>
          <p:nvPr/>
        </p:nvSpPr>
        <p:spPr>
          <a:xfrm>
            <a:off x="2755032" y="5085184"/>
            <a:ext cx="6681936"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Both are true and their focus and force are ever changing</a:t>
            </a:r>
          </a:p>
        </p:txBody>
      </p:sp>
    </p:spTree>
    <p:extLst>
      <p:ext uri="{BB962C8B-B14F-4D97-AF65-F5344CB8AC3E}">
        <p14:creationId xmlns:p14="http://schemas.microsoft.com/office/powerpoint/2010/main" val="1484791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2" end="2"/>
                                            </p:txEl>
                                          </p:spTgt>
                                        </p:tgtEl>
                                        <p:attrNameLst>
                                          <p:attrName>style.visibility</p:attrName>
                                        </p:attrNameLst>
                                      </p:cBhvr>
                                      <p:to>
                                        <p:strVal val="visible"/>
                                      </p:to>
                                    </p:set>
                                    <p:animEffect transition="in" filter="fade">
                                      <p:cBhvr>
                                        <p:cTn id="10" dur="500"/>
                                        <p:tgtEl>
                                          <p:spTgt spid="4">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animEffect transition="in" filter="fade">
                                      <p:cBhvr>
                                        <p:cTn id="13" dur="500"/>
                                        <p:tgtEl>
                                          <p:spTgt spid="4">
                                            <p:txEl>
                                              <p:pRg st="4" end="4"/>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5">
                                            <p:txEl>
                                              <p:pRg st="0" end="0"/>
                                            </p:txEl>
                                          </p:spTgt>
                                        </p:tgtEl>
                                        <p:attrNameLst>
                                          <p:attrName>style.visibility</p:attrName>
                                        </p:attrNameLst>
                                      </p:cBhvr>
                                      <p:to>
                                        <p:strVal val="visible"/>
                                      </p:to>
                                    </p:set>
                                    <p:animEffect transition="in" filter="fade">
                                      <p:cBhvr>
                                        <p:cTn id="18" dur="500"/>
                                        <p:tgtEl>
                                          <p:spTgt spid="5">
                                            <p:txEl>
                                              <p:pRg st="0" end="0"/>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500"/>
                                        <p:tgtEl>
                                          <p:spTgt spid="5">
                                            <p:txEl>
                                              <p:pRg st="2" end="2"/>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5">
                                            <p:txEl>
                                              <p:pRg st="4" end="4"/>
                                            </p:txEl>
                                          </p:spTgt>
                                        </p:tgtEl>
                                        <p:attrNameLst>
                                          <p:attrName>style.visibility</p:attrName>
                                        </p:attrNameLst>
                                      </p:cBhvr>
                                      <p:to>
                                        <p:strVal val="visible"/>
                                      </p:to>
                                    </p:set>
                                    <p:animEffect transition="in" filter="fade">
                                      <p:cBhvr>
                                        <p:cTn id="24"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640EDD-F3DA-58BF-A8BD-3AAC9CB25BCD}"/>
              </a:ext>
            </a:extLst>
          </p:cNvPr>
          <p:cNvSpPr>
            <a:spLocks noGrp="1"/>
          </p:cNvSpPr>
          <p:nvPr>
            <p:ph idx="1"/>
          </p:nvPr>
        </p:nvSpPr>
        <p:spPr>
          <a:xfrm>
            <a:off x="609600" y="571503"/>
            <a:ext cx="10972800" cy="3943341"/>
          </a:xfrm>
        </p:spPr>
        <p:txBody>
          <a:bodyPr>
            <a:normAutofit/>
          </a:bodyPr>
          <a:lstStyle/>
          <a:p>
            <a:pPr marL="0" indent="0" algn="ctr">
              <a:buNone/>
            </a:pPr>
            <a:r>
              <a:rPr lang="en-GB" dirty="0">
                <a:latin typeface="Arial"/>
                <a:cs typeface="Arial"/>
              </a:rPr>
              <a:t>Getting the balance right...</a:t>
            </a:r>
          </a:p>
          <a:p>
            <a:pPr marL="0" indent="0" algn="ctr">
              <a:buNone/>
            </a:pPr>
            <a:r>
              <a:rPr lang="en-GB" dirty="0">
                <a:latin typeface="Arial"/>
                <a:cs typeface="Arial"/>
              </a:rPr>
              <a:t>Genuinely </a:t>
            </a:r>
            <a:r>
              <a:rPr lang="en-GB" b="1" dirty="0">
                <a:latin typeface="Arial"/>
                <a:cs typeface="Arial"/>
              </a:rPr>
              <a:t>value differences in </a:t>
            </a:r>
            <a:r>
              <a:rPr lang="en-GB" b="1" u="sng" dirty="0">
                <a:latin typeface="Arial"/>
                <a:cs typeface="Arial"/>
              </a:rPr>
              <a:t>individuals</a:t>
            </a:r>
            <a:r>
              <a:rPr lang="en-GB" b="1" dirty="0">
                <a:latin typeface="Arial"/>
                <a:cs typeface="Arial"/>
              </a:rPr>
              <a:t> </a:t>
            </a:r>
          </a:p>
          <a:p>
            <a:pPr marL="0" indent="0" algn="ctr">
              <a:buNone/>
            </a:pPr>
            <a:r>
              <a:rPr lang="en-GB" dirty="0">
                <a:latin typeface="Arial"/>
                <a:cs typeface="Arial"/>
              </a:rPr>
              <a:t>to include everyone </a:t>
            </a:r>
            <a:r>
              <a:rPr lang="en-GB" u="sng" dirty="0">
                <a:latin typeface="Arial"/>
                <a:cs typeface="Arial"/>
              </a:rPr>
              <a:t>and</a:t>
            </a:r>
          </a:p>
          <a:p>
            <a:pPr marL="0" indent="0" algn="ctr">
              <a:buNone/>
            </a:pPr>
            <a:r>
              <a:rPr lang="en-GB" b="1" dirty="0">
                <a:latin typeface="Arial"/>
                <a:cs typeface="Arial"/>
              </a:rPr>
              <a:t>Doing things together to a group norm </a:t>
            </a:r>
          </a:p>
          <a:p>
            <a:pPr marL="0" indent="0" algn="ctr">
              <a:buNone/>
            </a:pPr>
            <a:r>
              <a:rPr lang="en-GB" dirty="0">
                <a:latin typeface="Arial"/>
                <a:cs typeface="Arial"/>
              </a:rPr>
              <a:t>so that people collaborate/do things collectively</a:t>
            </a:r>
            <a:endParaRPr lang="en-GB" sz="1400" b="1" dirty="0">
              <a:latin typeface="Arial"/>
              <a:cs typeface="Arial"/>
            </a:endParaRPr>
          </a:p>
          <a:p>
            <a:pPr marL="0" indent="0" algn="ctr">
              <a:buNone/>
            </a:pPr>
            <a:r>
              <a:rPr lang="en-GB" b="1" dirty="0">
                <a:latin typeface="Arial"/>
                <a:cs typeface="Arial"/>
              </a:rPr>
              <a:t>It is never perfect, and depends on our own values…</a:t>
            </a:r>
          </a:p>
        </p:txBody>
      </p:sp>
      <p:cxnSp>
        <p:nvCxnSpPr>
          <p:cNvPr id="5" name="Straight Arrow Connector 4">
            <a:extLst>
              <a:ext uri="{FF2B5EF4-FFF2-40B4-BE49-F238E27FC236}">
                <a16:creationId xmlns:a16="http://schemas.microsoft.com/office/drawing/2014/main" id="{9EE3CFFA-1B2A-EBFB-7C95-BD0F86103838}"/>
              </a:ext>
            </a:extLst>
          </p:cNvPr>
          <p:cNvCxnSpPr/>
          <p:nvPr/>
        </p:nvCxnSpPr>
        <p:spPr>
          <a:xfrm>
            <a:off x="1731168" y="5072062"/>
            <a:ext cx="8729663" cy="0"/>
          </a:xfrm>
          <a:prstGeom prst="straightConnector1">
            <a:avLst/>
          </a:prstGeom>
          <a:ln w="161925">
            <a:headEnd type="triangle"/>
            <a:tailEnd type="triangle"/>
          </a:ln>
        </p:spPr>
        <p:style>
          <a:lnRef idx="3">
            <a:schemeClr val="accent1"/>
          </a:lnRef>
          <a:fillRef idx="0">
            <a:schemeClr val="accent1"/>
          </a:fillRef>
          <a:effectRef idx="2">
            <a:schemeClr val="accent1"/>
          </a:effectRef>
          <a:fontRef idx="minor">
            <a:schemeClr val="tx1"/>
          </a:fontRef>
        </p:style>
      </p:cxnSp>
      <p:sp>
        <p:nvSpPr>
          <p:cNvPr id="8" name="TextBox 7">
            <a:extLst>
              <a:ext uri="{FF2B5EF4-FFF2-40B4-BE49-F238E27FC236}">
                <a16:creationId xmlns:a16="http://schemas.microsoft.com/office/drawing/2014/main" id="{870751E1-2E80-C499-EA5E-4F25903F2818}"/>
              </a:ext>
            </a:extLst>
          </p:cNvPr>
          <p:cNvSpPr txBox="1"/>
          <p:nvPr/>
        </p:nvSpPr>
        <p:spPr>
          <a:xfrm>
            <a:off x="119336" y="4656564"/>
            <a:ext cx="1611831" cy="830997"/>
          </a:xfrm>
          <a:prstGeom prst="rect">
            <a:avLst/>
          </a:prstGeom>
          <a:noFill/>
        </p:spPr>
        <p:txBody>
          <a:bodyPr wrap="square" rtlCol="0" anchor="ctr">
            <a:spAutoFit/>
          </a:bodyPr>
          <a:lstStyle/>
          <a:p>
            <a:pPr algn="ctr"/>
            <a:r>
              <a:rPr lang="en-GB" sz="2400" dirty="0">
                <a:latin typeface="Arial"/>
                <a:cs typeface="Arial"/>
              </a:rPr>
              <a:t>Too Individual</a:t>
            </a:r>
          </a:p>
        </p:txBody>
      </p:sp>
      <p:sp>
        <p:nvSpPr>
          <p:cNvPr id="9" name="TextBox 8">
            <a:extLst>
              <a:ext uri="{FF2B5EF4-FFF2-40B4-BE49-F238E27FC236}">
                <a16:creationId xmlns:a16="http://schemas.microsoft.com/office/drawing/2014/main" id="{9D33B930-E448-D6C4-30E9-159E1FAC57F6}"/>
              </a:ext>
            </a:extLst>
          </p:cNvPr>
          <p:cNvSpPr txBox="1"/>
          <p:nvPr/>
        </p:nvSpPr>
        <p:spPr>
          <a:xfrm>
            <a:off x="10580168" y="4669690"/>
            <a:ext cx="1611831" cy="830997"/>
          </a:xfrm>
          <a:prstGeom prst="rect">
            <a:avLst/>
          </a:prstGeom>
          <a:noFill/>
        </p:spPr>
        <p:txBody>
          <a:bodyPr wrap="square" rtlCol="0" anchor="ctr">
            <a:spAutoFit/>
          </a:bodyPr>
          <a:lstStyle/>
          <a:p>
            <a:pPr algn="ctr"/>
            <a:r>
              <a:rPr lang="en-GB" sz="2400" dirty="0">
                <a:latin typeface="Arial"/>
                <a:cs typeface="Arial"/>
              </a:rPr>
              <a:t>Too Collective</a:t>
            </a:r>
          </a:p>
        </p:txBody>
      </p:sp>
    </p:spTree>
    <p:extLst>
      <p:ext uri="{BB962C8B-B14F-4D97-AF65-F5344CB8AC3E}">
        <p14:creationId xmlns:p14="http://schemas.microsoft.com/office/powerpoint/2010/main" val="2061443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88EAF-5052-2D5A-CCAE-F633F7451B64}"/>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Exploring you – who are you?</a:t>
            </a:r>
          </a:p>
        </p:txBody>
      </p:sp>
      <p:sp>
        <p:nvSpPr>
          <p:cNvPr id="3" name="Content Placeholder 2">
            <a:extLst>
              <a:ext uri="{FF2B5EF4-FFF2-40B4-BE49-F238E27FC236}">
                <a16:creationId xmlns:a16="http://schemas.microsoft.com/office/drawing/2014/main" id="{120943CD-AF0D-F4FC-AD0F-DEFD52FD5A75}"/>
              </a:ext>
            </a:extLst>
          </p:cNvPr>
          <p:cNvSpPr>
            <a:spLocks noGrp="1"/>
          </p:cNvSpPr>
          <p:nvPr>
            <p:ph idx="1"/>
          </p:nvPr>
        </p:nvSpPr>
        <p:spPr>
          <a:xfrm>
            <a:off x="609600" y="1411665"/>
            <a:ext cx="10972800" cy="3917032"/>
          </a:xfrm>
        </p:spPr>
        <p:txBody>
          <a:bodyPr/>
          <a:lstStyle/>
          <a:p>
            <a:pPr>
              <a:buFont typeface="Courier New" panose="02070309020205020404" pitchFamily="49" charset="0"/>
              <a:buChar char="o"/>
            </a:pPr>
            <a:r>
              <a:rPr lang="en-GB" dirty="0">
                <a:latin typeface="Arial"/>
                <a:cs typeface="Arial"/>
              </a:rPr>
              <a:t>We are all different: even identical twins will feel and think differently….because everyone’s experiences are different</a:t>
            </a:r>
          </a:p>
          <a:p>
            <a:pPr>
              <a:buFont typeface="Courier New" panose="02070309020205020404" pitchFamily="49" charset="0"/>
              <a:buChar char="o"/>
            </a:pPr>
            <a:r>
              <a:rPr lang="en-GB" dirty="0">
                <a:latin typeface="Arial"/>
                <a:cs typeface="Arial"/>
              </a:rPr>
              <a:t>These shape up: they set our frames for life. Particularly in the first 2 years of life and then around the ages of 6-8. These are then jumbled up during adolescence (where peers become very important) before settling down.</a:t>
            </a:r>
          </a:p>
          <a:p>
            <a:pPr>
              <a:buFont typeface="Courier New" panose="02070309020205020404" pitchFamily="49" charset="0"/>
              <a:buChar char="o"/>
            </a:pPr>
            <a:r>
              <a:rPr lang="en-GB" dirty="0">
                <a:latin typeface="Arial"/>
                <a:cs typeface="Arial"/>
              </a:rPr>
              <a:t>So, who are you?</a:t>
            </a:r>
          </a:p>
        </p:txBody>
      </p:sp>
    </p:spTree>
    <p:extLst>
      <p:ext uri="{BB962C8B-B14F-4D97-AF65-F5344CB8AC3E}">
        <p14:creationId xmlns:p14="http://schemas.microsoft.com/office/powerpoint/2010/main" val="1412344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2">
            <a:extLst>
              <a:ext uri="{FF2B5EF4-FFF2-40B4-BE49-F238E27FC236}">
                <a16:creationId xmlns:a16="http://schemas.microsoft.com/office/drawing/2014/main" id="{3A318007-D1BE-40CC-A515-48379AD363BC}"/>
              </a:ext>
            </a:extLst>
          </p:cNvPr>
          <p:cNvSpPr txBox="1">
            <a:spLocks noChangeArrowheads="1"/>
          </p:cNvSpPr>
          <p:nvPr/>
        </p:nvSpPr>
        <p:spPr bwMode="auto">
          <a:xfrm>
            <a:off x="669499" y="2570573"/>
            <a:ext cx="2376488"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3000" b="1">
                <a:solidFill>
                  <a:schemeClr val="accent2"/>
                </a:solidFill>
                <a:effectLst>
                  <a:outerShdw blurRad="38100" dist="38100" dir="2700000" algn="tl">
                    <a:srgbClr val="000000"/>
                  </a:outerShdw>
                </a:effectLst>
                <a:latin typeface="Arial"/>
                <a:cs typeface="Arial"/>
              </a:rPr>
              <a:t>Betari’s Box</a:t>
            </a:r>
          </a:p>
        </p:txBody>
      </p:sp>
      <p:sp>
        <p:nvSpPr>
          <p:cNvPr id="13320" name="AutoShape 8">
            <a:extLst>
              <a:ext uri="{FF2B5EF4-FFF2-40B4-BE49-F238E27FC236}">
                <a16:creationId xmlns:a16="http://schemas.microsoft.com/office/drawing/2014/main" id="{FA3FAAF2-0B19-4013-971E-4F614F360B77}"/>
              </a:ext>
            </a:extLst>
          </p:cNvPr>
          <p:cNvSpPr>
            <a:spLocks noChangeArrowheads="1"/>
          </p:cNvSpPr>
          <p:nvPr/>
        </p:nvSpPr>
        <p:spPr bwMode="auto">
          <a:xfrm>
            <a:off x="4505314" y="1559993"/>
            <a:ext cx="3314700" cy="457200"/>
          </a:xfrm>
          <a:prstGeom prst="rightArrow">
            <a:avLst>
              <a:gd name="adj1" fmla="val 61306"/>
              <a:gd name="adj2" fmla="val 147719"/>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latin typeface="Arial"/>
                <a:cs typeface="Arial"/>
              </a:rPr>
              <a:t>My Attitude</a:t>
            </a:r>
          </a:p>
        </p:txBody>
      </p:sp>
      <p:sp>
        <p:nvSpPr>
          <p:cNvPr id="13321" name="AutoShape 9">
            <a:extLst>
              <a:ext uri="{FF2B5EF4-FFF2-40B4-BE49-F238E27FC236}">
                <a16:creationId xmlns:a16="http://schemas.microsoft.com/office/drawing/2014/main" id="{7B6D8B21-886F-4416-9924-3B25A66872A1}"/>
              </a:ext>
            </a:extLst>
          </p:cNvPr>
          <p:cNvSpPr>
            <a:spLocks noChangeArrowheads="1"/>
          </p:cNvSpPr>
          <p:nvPr/>
        </p:nvSpPr>
        <p:spPr bwMode="auto">
          <a:xfrm flipH="1">
            <a:off x="4505314" y="4563126"/>
            <a:ext cx="3314700" cy="457200"/>
          </a:xfrm>
          <a:prstGeom prst="rightArrow">
            <a:avLst>
              <a:gd name="adj1" fmla="val 61306"/>
              <a:gd name="adj2" fmla="val 147719"/>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rPr>
              <a:t>Your Attitude</a:t>
            </a:r>
          </a:p>
        </p:txBody>
      </p:sp>
      <p:sp>
        <p:nvSpPr>
          <p:cNvPr id="13322" name="AutoShape 10">
            <a:extLst>
              <a:ext uri="{FF2B5EF4-FFF2-40B4-BE49-F238E27FC236}">
                <a16:creationId xmlns:a16="http://schemas.microsoft.com/office/drawing/2014/main" id="{8DCE86EA-1F73-428C-AB4F-4BD874CA41F8}"/>
              </a:ext>
            </a:extLst>
          </p:cNvPr>
          <p:cNvSpPr>
            <a:spLocks noChangeArrowheads="1"/>
          </p:cNvSpPr>
          <p:nvPr/>
        </p:nvSpPr>
        <p:spPr bwMode="auto">
          <a:xfrm rot="5400000">
            <a:off x="6724650" y="3274493"/>
            <a:ext cx="2971800" cy="457200"/>
          </a:xfrm>
          <a:prstGeom prst="rightArrow">
            <a:avLst>
              <a:gd name="adj1" fmla="val 61306"/>
              <a:gd name="adj2" fmla="val 132438"/>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latin typeface="Arial"/>
                <a:cs typeface="Arial"/>
              </a:rPr>
              <a:t>My Behaviour</a:t>
            </a:r>
          </a:p>
        </p:txBody>
      </p:sp>
      <p:sp>
        <p:nvSpPr>
          <p:cNvPr id="13323" name="AutoShape 11">
            <a:extLst>
              <a:ext uri="{FF2B5EF4-FFF2-40B4-BE49-F238E27FC236}">
                <a16:creationId xmlns:a16="http://schemas.microsoft.com/office/drawing/2014/main" id="{DF07AAAF-B770-42C1-86F1-32609FAF703D}"/>
              </a:ext>
            </a:extLst>
          </p:cNvPr>
          <p:cNvSpPr>
            <a:spLocks noChangeArrowheads="1"/>
          </p:cNvSpPr>
          <p:nvPr/>
        </p:nvSpPr>
        <p:spPr bwMode="auto">
          <a:xfrm rot="5400000" flipH="1">
            <a:off x="2438400" y="3200400"/>
            <a:ext cx="3086100" cy="457200"/>
          </a:xfrm>
          <a:prstGeom prst="rightArrow">
            <a:avLst>
              <a:gd name="adj1" fmla="val 61306"/>
              <a:gd name="adj2" fmla="val 137531"/>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wrap="none" anchor="ctr"/>
          <a:lstStyle/>
          <a:p>
            <a:pPr algn="ctr"/>
            <a:r>
              <a:rPr lang="en-GB" altLang="en-US" sz="1350" dirty="0">
                <a:solidFill>
                  <a:schemeClr val="bg1"/>
                </a:solidFill>
                <a:latin typeface="Arial"/>
                <a:cs typeface="Arial"/>
              </a:rPr>
              <a:t>Your Behaviour</a:t>
            </a:r>
          </a:p>
        </p:txBody>
      </p:sp>
      <p:sp>
        <p:nvSpPr>
          <p:cNvPr id="13324" name="Text Box 12">
            <a:extLst>
              <a:ext uri="{FF2B5EF4-FFF2-40B4-BE49-F238E27FC236}">
                <a16:creationId xmlns:a16="http://schemas.microsoft.com/office/drawing/2014/main" id="{42F709D1-CC71-4A5D-9DEC-C8B55BF4B20B}"/>
              </a:ext>
            </a:extLst>
          </p:cNvPr>
          <p:cNvSpPr txBox="1">
            <a:spLocks noChangeArrowheads="1"/>
          </p:cNvSpPr>
          <p:nvPr/>
        </p:nvSpPr>
        <p:spPr bwMode="auto">
          <a:xfrm>
            <a:off x="5295305" y="2800350"/>
            <a:ext cx="1462260" cy="553998"/>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000" b="1" dirty="0"/>
              <a:t>EFFECT</a:t>
            </a:r>
          </a:p>
        </p:txBody>
      </p:sp>
      <p:sp>
        <p:nvSpPr>
          <p:cNvPr id="2" name="Rectangle 1">
            <a:extLst>
              <a:ext uri="{FF2B5EF4-FFF2-40B4-BE49-F238E27FC236}">
                <a16:creationId xmlns:a16="http://schemas.microsoft.com/office/drawing/2014/main" id="{5A304750-78D4-594C-8257-857DA4022598}"/>
              </a:ext>
            </a:extLst>
          </p:cNvPr>
          <p:cNvSpPr/>
          <p:nvPr/>
        </p:nvSpPr>
        <p:spPr>
          <a:xfrm>
            <a:off x="550486" y="202290"/>
            <a:ext cx="11274814" cy="954107"/>
          </a:xfrm>
          <a:prstGeom prst="rect">
            <a:avLst/>
          </a:prstGeom>
        </p:spPr>
        <p:txBody>
          <a:bodyPr wrap="square" lIns="91440" tIns="45720" rIns="91440" bIns="45720" anchor="t">
            <a:spAutoFit/>
          </a:bodyPr>
          <a:lstStyle/>
          <a:p>
            <a:pPr algn="ctr"/>
            <a:r>
              <a:rPr lang="en-GB" altLang="en-US" sz="2800" dirty="0">
                <a:latin typeface="Arial"/>
                <a:cs typeface="Arial"/>
              </a:rPr>
              <a:t>The impact our attitudes and behaviours have on the attitudes and behaviours of the people around us. </a:t>
            </a:r>
            <a:endParaRPr lang="en-US" sz="2800">
              <a:latin typeface="Arial"/>
              <a:cs typeface="Arial"/>
            </a:endParaRPr>
          </a:p>
        </p:txBody>
      </p:sp>
    </p:spTree>
  </p:cSld>
  <p:clrMapOvr>
    <a:masterClrMapping/>
  </p:clrMapOvr>
  <mc:AlternateContent xmlns:mc="http://schemas.openxmlformats.org/markup-compatibility/2006" xmlns:p14="http://schemas.microsoft.com/office/powerpoint/2010/main">
    <mc:Choice Requires="p14">
      <p:transition spd="slow" p14:dur="2000" advClick="0" advTm="7000"/>
    </mc:Choice>
    <mc:Fallback xmlns="">
      <p:transition spd="slow" advClick="0" advTm="7000"/>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98C6E1-559D-58F8-42D8-34C42CF5A2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1EBB69-DD6F-6D9B-1B29-A582199DEBA7}"/>
              </a:ext>
            </a:extLst>
          </p:cNvPr>
          <p:cNvSpPr>
            <a:spLocks noGrp="1"/>
          </p:cNvSpPr>
          <p:nvPr>
            <p:ph type="title"/>
          </p:nvPr>
        </p:nvSpPr>
        <p:spPr/>
        <p:txBody>
          <a:bodyPr/>
          <a:lstStyle/>
          <a:p>
            <a:pPr algn="l"/>
            <a:r>
              <a:rPr lang="en-GB" dirty="0" err="1">
                <a:latin typeface="Arial" panose="020B0604020202020204" pitchFamily="34" charset="0"/>
                <a:cs typeface="Arial" panose="020B0604020202020204" pitchFamily="34" charset="0"/>
              </a:rPr>
              <a:t>Betari’s</a:t>
            </a:r>
            <a:r>
              <a:rPr lang="en-GB" dirty="0">
                <a:latin typeface="Arial" panose="020B0604020202020204" pitchFamily="34" charset="0"/>
                <a:cs typeface="Arial" panose="020B0604020202020204" pitchFamily="34" charset="0"/>
              </a:rPr>
              <a:t> Box in practice - Scenario</a:t>
            </a:r>
          </a:p>
        </p:txBody>
      </p:sp>
      <p:sp>
        <p:nvSpPr>
          <p:cNvPr id="3" name="Content Placeholder 2">
            <a:extLst>
              <a:ext uri="{FF2B5EF4-FFF2-40B4-BE49-F238E27FC236}">
                <a16:creationId xmlns:a16="http://schemas.microsoft.com/office/drawing/2014/main" id="{FEDE6497-F490-6AE0-9356-A9E88757F330}"/>
              </a:ext>
            </a:extLst>
          </p:cNvPr>
          <p:cNvSpPr>
            <a:spLocks noGrp="1"/>
          </p:cNvSpPr>
          <p:nvPr>
            <p:ph idx="1"/>
          </p:nvPr>
        </p:nvSpPr>
        <p:spPr>
          <a:xfrm>
            <a:off x="609600" y="1411665"/>
            <a:ext cx="10972800" cy="3917032"/>
          </a:xfrm>
        </p:spPr>
        <p:txBody>
          <a:bodyPr>
            <a:normAutofit fontScale="92500" lnSpcReduction="20000"/>
          </a:bodyPr>
          <a:lstStyle/>
          <a:p>
            <a:r>
              <a:rPr lang="en-GB" dirty="0"/>
              <a:t>During a project meeting, a team member, Chris, feels overwhelmed and frustrated by workload pressure. Chris’s tense attitude leads to curt behaviour—snapping at a colleague, Jamie, during the meeting. Jamie picks up on this negativity, feels disrespected, and responds with a defensive comment. This escalates tension, causing both to become less cooperative for the rest of the meeting. The team’s atmosphere deteriorates and small misunderstandings are amplified.</a:t>
            </a:r>
          </a:p>
          <a:p>
            <a:r>
              <a:rPr lang="en-GB" dirty="0"/>
              <a:t>In pairs, discuss how this could have been avoided?</a:t>
            </a:r>
          </a:p>
        </p:txBody>
      </p:sp>
    </p:spTree>
    <p:extLst>
      <p:ext uri="{BB962C8B-B14F-4D97-AF65-F5344CB8AC3E}">
        <p14:creationId xmlns:p14="http://schemas.microsoft.com/office/powerpoint/2010/main" val="5901558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CE854F-3252-C97F-2C98-9BBA128ED4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0CF5CE-4CE4-494D-358A-0451E8313C11}"/>
              </a:ext>
            </a:extLst>
          </p:cNvPr>
          <p:cNvSpPr>
            <a:spLocks noGrp="1"/>
          </p:cNvSpPr>
          <p:nvPr>
            <p:ph type="title"/>
          </p:nvPr>
        </p:nvSpPr>
        <p:spPr/>
        <p:txBody>
          <a:bodyPr/>
          <a:lstStyle/>
          <a:p>
            <a:pPr algn="l"/>
            <a:r>
              <a:rPr lang="en-GB" dirty="0" err="1">
                <a:latin typeface="Arial" panose="020B0604020202020204" pitchFamily="34" charset="0"/>
                <a:cs typeface="Arial" panose="020B0604020202020204" pitchFamily="34" charset="0"/>
              </a:rPr>
              <a:t>Betari’s</a:t>
            </a:r>
            <a:r>
              <a:rPr lang="en-GB" dirty="0">
                <a:latin typeface="Arial" panose="020B0604020202020204" pitchFamily="34" charset="0"/>
                <a:cs typeface="Arial" panose="020B0604020202020204" pitchFamily="34" charset="0"/>
              </a:rPr>
              <a:t> Box in practice - Scenario</a:t>
            </a:r>
          </a:p>
        </p:txBody>
      </p:sp>
      <p:sp>
        <p:nvSpPr>
          <p:cNvPr id="3" name="Content Placeholder 2">
            <a:extLst>
              <a:ext uri="{FF2B5EF4-FFF2-40B4-BE49-F238E27FC236}">
                <a16:creationId xmlns:a16="http://schemas.microsoft.com/office/drawing/2014/main" id="{432E90FB-0F42-C7FB-AA2A-ACA8E5B3F926}"/>
              </a:ext>
            </a:extLst>
          </p:cNvPr>
          <p:cNvSpPr>
            <a:spLocks noGrp="1"/>
          </p:cNvSpPr>
          <p:nvPr>
            <p:ph idx="1"/>
          </p:nvPr>
        </p:nvSpPr>
        <p:spPr>
          <a:xfrm>
            <a:off x="609600" y="1411665"/>
            <a:ext cx="10972800" cy="3917032"/>
          </a:xfrm>
        </p:spPr>
        <p:txBody>
          <a:bodyPr>
            <a:normAutofit fontScale="92500" lnSpcReduction="10000"/>
          </a:bodyPr>
          <a:lstStyle/>
          <a:p>
            <a:pPr marL="0" indent="0">
              <a:buNone/>
            </a:pPr>
            <a:endParaRPr lang="en-GB" dirty="0"/>
          </a:p>
          <a:p>
            <a:r>
              <a:rPr lang="en-GB" dirty="0"/>
              <a:t>If Chris notices this cycle and decides to reflect, taking a moment to apologise to Jamie and explain feeling stressed, this shift in attitude changes subsequent behaviour. Jamie, recognising the vulnerability, responds with empathy. This new pattern improves their communication, and the positive attitude spreads, allowing the group to recover and refocus collaboratively—transforming a potentially vicious cycle into a virtuous one.</a:t>
            </a:r>
          </a:p>
          <a:p>
            <a:endParaRPr lang="en-GB" dirty="0"/>
          </a:p>
        </p:txBody>
      </p:sp>
    </p:spTree>
    <p:extLst>
      <p:ext uri="{BB962C8B-B14F-4D97-AF65-F5344CB8AC3E}">
        <p14:creationId xmlns:p14="http://schemas.microsoft.com/office/powerpoint/2010/main" val="39339497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056783-1F84-87EC-7F3F-B3D457A79A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C6A934-5591-36AB-429C-288A9EF995EA}"/>
              </a:ext>
            </a:extLst>
          </p:cNvPr>
          <p:cNvSpPr>
            <a:spLocks noGrp="1"/>
          </p:cNvSpPr>
          <p:nvPr>
            <p:ph type="title"/>
          </p:nvPr>
        </p:nvSpPr>
        <p:spPr>
          <a:xfrm>
            <a:off x="1981200" y="274638"/>
            <a:ext cx="8124529" cy="1050924"/>
          </a:xfrm>
        </p:spPr>
        <p:txBody>
          <a:bodyPr>
            <a:normAutofit/>
          </a:bodyPr>
          <a:lstStyle/>
          <a:p>
            <a:r>
              <a:rPr lang="en-GB" sz="4000" b="1" dirty="0"/>
              <a:t>Looking back and learning</a:t>
            </a:r>
          </a:p>
        </p:txBody>
      </p:sp>
      <p:sp>
        <p:nvSpPr>
          <p:cNvPr id="6" name="Rectangle 1027">
            <a:extLst>
              <a:ext uri="{FF2B5EF4-FFF2-40B4-BE49-F238E27FC236}">
                <a16:creationId xmlns:a16="http://schemas.microsoft.com/office/drawing/2014/main" id="{DC223F46-A390-654B-467A-ED49212122DC}"/>
              </a:ext>
            </a:extLst>
          </p:cNvPr>
          <p:cNvSpPr txBox="1">
            <a:spLocks noChangeArrowheads="1"/>
          </p:cNvSpPr>
          <p:nvPr/>
        </p:nvSpPr>
        <p:spPr>
          <a:xfrm>
            <a:off x="695400" y="1417638"/>
            <a:ext cx="9180474"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solidFill>
                  <a:prstClr val="black"/>
                </a:solidFill>
                <a:latin typeface="Arial" panose="020B0604020202020204" pitchFamily="34" charset="0"/>
                <a:cs typeface="Arial" panose="020B0604020202020204" pitchFamily="34" charset="0"/>
              </a:rPr>
              <a:t>Each week, review the effects and learn from this experience.</a:t>
            </a:r>
          </a:p>
          <a:p>
            <a:r>
              <a:rPr lang="en-GB" altLang="en-US" sz="2400" dirty="0">
                <a:solidFill>
                  <a:prstClr val="black"/>
                </a:solidFill>
                <a:latin typeface="Arial" panose="020B0604020202020204" pitchFamily="34" charset="0"/>
                <a:cs typeface="Arial" panose="020B0604020202020204" pitchFamily="34" charset="0"/>
              </a:rPr>
              <a:t>Emphasis should be on the first step to understanding ourselves and the people around us than immediate solutions to problems and situations</a:t>
            </a:r>
          </a:p>
          <a:p>
            <a:r>
              <a:rPr lang="en-GB" altLang="en-US" sz="2400" dirty="0">
                <a:solidFill>
                  <a:prstClr val="black"/>
                </a:solidFill>
                <a:latin typeface="Arial" panose="020B0604020202020204" pitchFamily="34" charset="0"/>
                <a:cs typeface="Arial" panose="020B0604020202020204" pitchFamily="34" charset="0"/>
              </a:rPr>
              <a:t>Try to look at yourself and how you interact with people this week </a:t>
            </a:r>
          </a:p>
          <a:p>
            <a:r>
              <a:rPr lang="en-GB" altLang="en-US" sz="2400" dirty="0">
                <a:solidFill>
                  <a:prstClr val="black"/>
                </a:solidFill>
                <a:latin typeface="Arial" panose="020B0604020202020204" pitchFamily="34" charset="0"/>
                <a:cs typeface="Arial" panose="020B0604020202020204" pitchFamily="34" charset="0"/>
              </a:rPr>
              <a:t>See if you notice anything different</a:t>
            </a:r>
          </a:p>
          <a:p>
            <a:r>
              <a:rPr lang="en-GB" altLang="en-US" sz="2400" dirty="0">
                <a:solidFill>
                  <a:prstClr val="black"/>
                </a:solidFill>
                <a:latin typeface="Arial" panose="020B0604020202020204" pitchFamily="34" charset="0"/>
                <a:cs typeface="Arial" panose="020B0604020202020204" pitchFamily="34" charset="0"/>
              </a:rPr>
              <a:t>Take notes each week to help with your reflective report</a:t>
            </a:r>
          </a:p>
          <a:p>
            <a:endParaRPr lang="en-GB" altLang="en-US" sz="2400" dirty="0">
              <a:solidFill>
                <a:prstClr val="black"/>
              </a:solidFill>
              <a:latin typeface="Arial" panose="020B0604020202020204" pitchFamily="34" charset="0"/>
              <a:cs typeface="Arial" panose="020B0604020202020204" pitchFamily="34" charset="0"/>
            </a:endParaRPr>
          </a:p>
        </p:txBody>
      </p:sp>
      <p:pic>
        <p:nvPicPr>
          <p:cNvPr id="1028" name="Picture 4" descr="Communauté Steam :: Reflection">
            <a:extLst>
              <a:ext uri="{FF2B5EF4-FFF2-40B4-BE49-F238E27FC236}">
                <a16:creationId xmlns:a16="http://schemas.microsoft.com/office/drawing/2014/main" id="{8A425A98-5027-A328-486D-282233E76B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88288" y="3983037"/>
            <a:ext cx="3133725" cy="1457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2949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B4335-F0D3-BDB2-6BF5-2F147DA9B543}"/>
              </a:ext>
            </a:extLst>
          </p:cNvPr>
          <p:cNvSpPr>
            <a:spLocks noGrp="1"/>
          </p:cNvSpPr>
          <p:nvPr>
            <p:ph type="ctrTitle"/>
          </p:nvPr>
        </p:nvSpPr>
        <p:spPr/>
        <p:txBody>
          <a:bodyPr/>
          <a:lstStyle/>
          <a:p>
            <a:r>
              <a:rPr lang="en-GB" dirty="0"/>
              <a:t>Any questions?</a:t>
            </a:r>
          </a:p>
        </p:txBody>
      </p:sp>
      <p:sp>
        <p:nvSpPr>
          <p:cNvPr id="3" name="Subtitle 2">
            <a:extLst>
              <a:ext uri="{FF2B5EF4-FFF2-40B4-BE49-F238E27FC236}">
                <a16:creationId xmlns:a16="http://schemas.microsoft.com/office/drawing/2014/main" id="{80D8FBEC-0224-7F20-706A-DB3E3770D0BE}"/>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20405073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purl.org/dc/terms/"/>
    <ds:schemaRef ds:uri="http://www.w3.org/XML/1998/namespace"/>
    <ds:schemaRef ds:uri="http://purl.org/dc/elements/1.1/"/>
    <ds:schemaRef ds:uri="http://purl.org/dc/dcmitype/"/>
    <ds:schemaRef ds:uri="http://schemas.microsoft.com/office/2006/metadata/properties"/>
    <ds:schemaRef ds:uri="303dbf9b-b85b-46a0-94f1-894078c07ecd"/>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2107</Words>
  <Application>Microsoft Office PowerPoint</Application>
  <PresentationFormat>Widescreen</PresentationFormat>
  <Paragraphs>249</Paragraphs>
  <Slides>29</Slides>
  <Notes>24</Notes>
  <HiddenSlides>0</HiddenSlides>
  <MMClips>2</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29</vt:i4>
      </vt:variant>
    </vt:vector>
  </HeadingPairs>
  <TitlesOfParts>
    <vt:vector size="36" baseType="lpstr">
      <vt:lpstr>Helvetica-Bold</vt:lpstr>
      <vt:lpstr>Myriad Pro</vt:lpstr>
      <vt:lpstr>Arial</vt:lpstr>
      <vt:lpstr>Calibri</vt:lpstr>
      <vt:lpstr>Courier New</vt:lpstr>
      <vt:lpstr>20140311PresentationUWTSDTemplate</vt:lpstr>
      <vt:lpstr>1_20140311PresentationUWTSDTemplate</vt:lpstr>
      <vt:lpstr>BMSW4009   Effective Team Working and Communication</vt:lpstr>
      <vt:lpstr>Welcome back!</vt:lpstr>
      <vt:lpstr>Getting to know you</vt:lpstr>
      <vt:lpstr>Why did we do this exercise?</vt:lpstr>
      <vt:lpstr>Module Introduction</vt:lpstr>
      <vt:lpstr>Student Support Services</vt:lpstr>
      <vt:lpstr>Student Conduct</vt:lpstr>
      <vt:lpstr>PowerPoint Presentation</vt:lpstr>
      <vt:lpstr>Expectations</vt:lpstr>
      <vt:lpstr>Group work</vt:lpstr>
      <vt:lpstr>Learning outcomes</vt:lpstr>
      <vt:lpstr>Assessment</vt:lpstr>
      <vt:lpstr>Module Handbook</vt:lpstr>
      <vt:lpstr>PowerPoint Presentation</vt:lpstr>
      <vt:lpstr>What do we know about people:</vt:lpstr>
      <vt:lpstr>PowerPoint Presentation</vt:lpstr>
      <vt:lpstr>Relationships: the building blocks</vt:lpstr>
      <vt:lpstr>Why Trust Matters</vt:lpstr>
      <vt:lpstr>Valuing Difference</vt:lpstr>
      <vt:lpstr>PowerPoint Presentation</vt:lpstr>
      <vt:lpstr>Can you have too much difference?</vt:lpstr>
      <vt:lpstr>Gestalt/Dialectical Tension</vt:lpstr>
      <vt:lpstr>PowerPoint Presentation</vt:lpstr>
      <vt:lpstr>Exploring you – who are you?</vt:lpstr>
      <vt:lpstr>PowerPoint Presentation</vt:lpstr>
      <vt:lpstr>Betari’s Box in practice - Scenario</vt:lpstr>
      <vt:lpstr>Betari’s Box in practice - Scenario</vt:lpstr>
      <vt:lpstr>Looking back and learning</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Rhiannon Akers</cp:lastModifiedBy>
  <cp:revision>363</cp:revision>
  <cp:lastPrinted>2019-10-01T11:26:54Z</cp:lastPrinted>
  <dcterms:created xsi:type="dcterms:W3CDTF">2015-04-14T15:21:28Z</dcterms:created>
  <dcterms:modified xsi:type="dcterms:W3CDTF">2025-09-25T20:24:41Z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