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media/image51.jpg" ContentType="image/png"/>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5"/>
  </p:sldMasterIdLst>
  <p:notesMasterIdLst>
    <p:notesMasterId r:id="rId41"/>
  </p:notesMasterIdLst>
  <p:handoutMasterIdLst>
    <p:handoutMasterId r:id="rId42"/>
  </p:handoutMasterIdLst>
  <p:sldIdLst>
    <p:sldId id="340" r:id="rId6"/>
    <p:sldId id="339" r:id="rId7"/>
    <p:sldId id="342" r:id="rId8"/>
    <p:sldId id="343" r:id="rId9"/>
    <p:sldId id="344" r:id="rId10"/>
    <p:sldId id="271" r:id="rId11"/>
    <p:sldId id="315" r:id="rId12"/>
    <p:sldId id="274" r:id="rId13"/>
    <p:sldId id="275" r:id="rId14"/>
    <p:sldId id="276" r:id="rId15"/>
    <p:sldId id="317" r:id="rId16"/>
    <p:sldId id="278" r:id="rId17"/>
    <p:sldId id="279" r:id="rId18"/>
    <p:sldId id="280" r:id="rId19"/>
    <p:sldId id="281" r:id="rId20"/>
    <p:sldId id="282" r:id="rId21"/>
    <p:sldId id="334" r:id="rId22"/>
    <p:sldId id="318" r:id="rId23"/>
    <p:sldId id="319" r:id="rId24"/>
    <p:sldId id="320" r:id="rId25"/>
    <p:sldId id="321" r:id="rId26"/>
    <p:sldId id="322" r:id="rId27"/>
    <p:sldId id="323" r:id="rId28"/>
    <p:sldId id="324" r:id="rId29"/>
    <p:sldId id="325" r:id="rId30"/>
    <p:sldId id="326" r:id="rId31"/>
    <p:sldId id="328" r:id="rId32"/>
    <p:sldId id="327" r:id="rId33"/>
    <p:sldId id="329" r:id="rId34"/>
    <p:sldId id="258" r:id="rId35"/>
    <p:sldId id="257" r:id="rId36"/>
    <p:sldId id="345" r:id="rId37"/>
    <p:sldId id="341" r:id="rId38"/>
    <p:sldId id="330" r:id="rId39"/>
    <p:sldId id="331" r:id="rId40"/>
  </p:sldIdLst>
  <p:sldSz cx="9144000" cy="6858000" type="screen4x3"/>
  <p:notesSz cx="6794500" cy="9931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atie Palmer Heathman" initials="KPH" lastIdx="1" clrIdx="0">
    <p:extLst>
      <p:ext uri="{19B8F6BF-5375-455C-9EA6-DF929625EA0E}">
        <p15:presenceInfo xmlns:p15="http://schemas.microsoft.com/office/powerpoint/2012/main" userId="S::katie.palmerheathman@thriveapproach.com::c2678994-4fd5-41c2-9299-994f65015ed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A15D"/>
    <a:srgbClr val="8AC195"/>
    <a:srgbClr val="EE7574"/>
    <a:srgbClr val="AA77B2"/>
    <a:srgbClr val="6993CD"/>
    <a:srgbClr val="8BB63A"/>
    <a:srgbClr val="3369A5"/>
    <a:srgbClr val="A6276E"/>
    <a:srgbClr val="3C7CB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017" autoAdjust="0"/>
    <p:restoredTop sz="81669" autoAdjust="0"/>
  </p:normalViewPr>
  <p:slideViewPr>
    <p:cSldViewPr snapToGrid="0" snapToObjects="1">
      <p:cViewPr varScale="1">
        <p:scale>
          <a:sx n="76" d="100"/>
          <a:sy n="76" d="100"/>
        </p:scale>
        <p:origin x="1377" y="48"/>
      </p:cViewPr>
      <p:guideLst/>
    </p:cSldViewPr>
  </p:slideViewPr>
  <p:notesTextViewPr>
    <p:cViewPr>
      <p:scale>
        <a:sx n="1" d="1"/>
        <a:sy n="1" d="1"/>
      </p:scale>
      <p:origin x="0" y="0"/>
    </p:cViewPr>
  </p:notesTextViewPr>
  <p:notesViewPr>
    <p:cSldViewPr snapToGrid="0" snapToObjects="1">
      <p:cViewPr varScale="1">
        <p:scale>
          <a:sx n="79" d="100"/>
          <a:sy n="79" d="100"/>
        </p:scale>
        <p:origin x="3960" y="6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handoutMaster" Target="handoutMasters/handoutMaster1.xml"/><Relationship Id="rId47"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viewProps" Target="viewProps.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presProps" Target="presProps.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commentAuthors" Target="commentAuthor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heme" Target="theme/theme1.xml"/><Relationship Id="rId20" Type="http://schemas.openxmlformats.org/officeDocument/2006/relationships/slide" Target="slides/slide15.xml"/><Relationship Id="rId4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813" cy="498475"/>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8100" y="0"/>
            <a:ext cx="2944813" cy="498475"/>
          </a:xfrm>
          <a:prstGeom prst="rect">
            <a:avLst/>
          </a:prstGeom>
        </p:spPr>
        <p:txBody>
          <a:bodyPr vert="horz" lIns="91440" tIns="45720" rIns="91440" bIns="45720" rtlCol="0"/>
          <a:lstStyle>
            <a:lvl1pPr algn="r">
              <a:defRPr sz="1200"/>
            </a:lvl1pPr>
          </a:lstStyle>
          <a:p>
            <a:fld id="{340A13AA-BBB4-416F-9131-5CA258A61048}" type="datetimeFigureOut">
              <a:rPr lang="en-GB" smtClean="0"/>
              <a:t>02/02/2023</a:t>
            </a:fld>
            <a:endParaRPr lang="en-GB" dirty="0"/>
          </a:p>
        </p:txBody>
      </p:sp>
      <p:sp>
        <p:nvSpPr>
          <p:cNvPr id="4" name="Footer Placeholder 3"/>
          <p:cNvSpPr>
            <a:spLocks noGrp="1"/>
          </p:cNvSpPr>
          <p:nvPr>
            <p:ph type="ftr" sz="quarter" idx="2"/>
          </p:nvPr>
        </p:nvSpPr>
        <p:spPr>
          <a:xfrm>
            <a:off x="0" y="9432925"/>
            <a:ext cx="2944813" cy="498475"/>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8100" y="9432925"/>
            <a:ext cx="2944813" cy="498475"/>
          </a:xfrm>
          <a:prstGeom prst="rect">
            <a:avLst/>
          </a:prstGeom>
        </p:spPr>
        <p:txBody>
          <a:bodyPr vert="horz" lIns="91440" tIns="45720" rIns="91440" bIns="45720" rtlCol="0" anchor="b"/>
          <a:lstStyle>
            <a:lvl1pPr algn="r">
              <a:defRPr sz="1200"/>
            </a:lvl1pPr>
          </a:lstStyle>
          <a:p>
            <a:fld id="{D85EB3E5-A3F1-441E-83CE-EB7F4373B83C}" type="slidenum">
              <a:rPr lang="en-GB" smtClean="0"/>
              <a:t>‹#›</a:t>
            </a:fld>
            <a:endParaRPr lang="en-GB" dirty="0"/>
          </a:p>
        </p:txBody>
      </p:sp>
    </p:spTree>
    <p:extLst>
      <p:ext uri="{BB962C8B-B14F-4D97-AF65-F5344CB8AC3E}">
        <p14:creationId xmlns:p14="http://schemas.microsoft.com/office/powerpoint/2010/main" val="4406623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8295"/>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8645" y="0"/>
            <a:ext cx="2944283" cy="498295"/>
          </a:xfrm>
          <a:prstGeom prst="rect">
            <a:avLst/>
          </a:prstGeom>
        </p:spPr>
        <p:txBody>
          <a:bodyPr vert="horz" lIns="91440" tIns="45720" rIns="91440" bIns="45720" rtlCol="0"/>
          <a:lstStyle>
            <a:lvl1pPr algn="r">
              <a:defRPr sz="1200"/>
            </a:lvl1pPr>
          </a:lstStyle>
          <a:p>
            <a:fld id="{E1004F35-8704-4BB4-93DD-379DE5D4E95D}" type="datetimeFigureOut">
              <a:rPr lang="en-GB" smtClean="0"/>
              <a:t>02/02/2023</a:t>
            </a:fld>
            <a:endParaRPr lang="en-GB" dirty="0"/>
          </a:p>
        </p:txBody>
      </p:sp>
      <p:sp>
        <p:nvSpPr>
          <p:cNvPr id="4" name="Slide Image Placeholder 3"/>
          <p:cNvSpPr>
            <a:spLocks noGrp="1" noRot="1" noChangeAspect="1"/>
          </p:cNvSpPr>
          <p:nvPr>
            <p:ph type="sldImg" idx="2"/>
          </p:nvPr>
        </p:nvSpPr>
        <p:spPr>
          <a:xfrm>
            <a:off x="1163638" y="1241425"/>
            <a:ext cx="4467225" cy="3351213"/>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79486"/>
            <a:ext cx="5435600" cy="3910489"/>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7"/>
            <a:ext cx="2944283" cy="498294"/>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8645" y="9433107"/>
            <a:ext cx="2944283" cy="498294"/>
          </a:xfrm>
          <a:prstGeom prst="rect">
            <a:avLst/>
          </a:prstGeom>
        </p:spPr>
        <p:txBody>
          <a:bodyPr vert="horz" lIns="91440" tIns="45720" rIns="91440" bIns="45720" rtlCol="0" anchor="b"/>
          <a:lstStyle>
            <a:lvl1pPr algn="r">
              <a:defRPr sz="1200"/>
            </a:lvl1pPr>
          </a:lstStyle>
          <a:p>
            <a:fld id="{801A02D4-DCF5-4507-9403-B28B6AF48D86}" type="slidenum">
              <a:rPr lang="en-GB" smtClean="0"/>
              <a:t>‹#›</a:t>
            </a:fld>
            <a:endParaRPr lang="en-GB" dirty="0"/>
          </a:p>
        </p:txBody>
      </p:sp>
    </p:spTree>
    <p:extLst>
      <p:ext uri="{BB962C8B-B14F-4D97-AF65-F5344CB8AC3E}">
        <p14:creationId xmlns:p14="http://schemas.microsoft.com/office/powerpoint/2010/main" val="3351470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1A02D4-DCF5-4507-9403-B28B6AF48D86}" type="slidenum">
              <a:rPr lang="en-GB" smtClean="0"/>
              <a:t>1</a:t>
            </a:fld>
            <a:endParaRPr lang="en-GB" dirty="0"/>
          </a:p>
        </p:txBody>
      </p:sp>
    </p:spTree>
    <p:extLst>
      <p:ext uri="{BB962C8B-B14F-4D97-AF65-F5344CB8AC3E}">
        <p14:creationId xmlns:p14="http://schemas.microsoft.com/office/powerpoint/2010/main" val="27156644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1A02D4-DCF5-4507-9403-B28B6AF48D86}" type="slidenum">
              <a:rPr lang="en-GB" smtClean="0"/>
              <a:t>3</a:t>
            </a:fld>
            <a:endParaRPr lang="en-GB"/>
          </a:p>
        </p:txBody>
      </p:sp>
    </p:spTree>
    <p:extLst>
      <p:ext uri="{BB962C8B-B14F-4D97-AF65-F5344CB8AC3E}">
        <p14:creationId xmlns:p14="http://schemas.microsoft.com/office/powerpoint/2010/main" val="12747581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1A02D4-DCF5-4507-9403-B28B6AF48D86}" type="slidenum">
              <a:rPr lang="en-GB" smtClean="0"/>
              <a:t>4</a:t>
            </a:fld>
            <a:endParaRPr lang="en-GB"/>
          </a:p>
        </p:txBody>
      </p:sp>
    </p:spTree>
    <p:extLst>
      <p:ext uri="{BB962C8B-B14F-4D97-AF65-F5344CB8AC3E}">
        <p14:creationId xmlns:p14="http://schemas.microsoft.com/office/powerpoint/2010/main" val="18995201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Thrive Together Session 1 - Activity 2. A.</a:t>
            </a:r>
          </a:p>
          <a:p>
            <a:endParaRPr lang="en-GB" dirty="0"/>
          </a:p>
        </p:txBody>
      </p:sp>
      <p:sp>
        <p:nvSpPr>
          <p:cNvPr id="4" name="Slide Number Placeholder 3"/>
          <p:cNvSpPr>
            <a:spLocks noGrp="1"/>
          </p:cNvSpPr>
          <p:nvPr>
            <p:ph type="sldNum" sz="quarter" idx="5"/>
          </p:nvPr>
        </p:nvSpPr>
        <p:spPr/>
        <p:txBody>
          <a:bodyPr/>
          <a:lstStyle/>
          <a:p>
            <a:fld id="{801A02D4-DCF5-4507-9403-B28B6AF48D86}" type="slidenum">
              <a:rPr lang="en-GB" smtClean="0"/>
              <a:t>5</a:t>
            </a:fld>
            <a:endParaRPr lang="en-GB"/>
          </a:p>
        </p:txBody>
      </p:sp>
    </p:spTree>
    <p:extLst>
      <p:ext uri="{BB962C8B-B14F-4D97-AF65-F5344CB8AC3E}">
        <p14:creationId xmlns:p14="http://schemas.microsoft.com/office/powerpoint/2010/main" val="26186666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01A02D4-DCF5-4507-9403-B28B6AF48D86}" type="slidenum">
              <a:rPr lang="en-GB" smtClean="0"/>
              <a:t>7</a:t>
            </a:fld>
            <a:endParaRPr lang="en-GB"/>
          </a:p>
        </p:txBody>
      </p:sp>
      <p:sp>
        <p:nvSpPr>
          <p:cNvPr id="5" name="Footer Placeholder 4"/>
          <p:cNvSpPr>
            <a:spLocks noGrp="1"/>
          </p:cNvSpPr>
          <p:nvPr>
            <p:ph type="ftr" sz="quarter" idx="11"/>
          </p:nvPr>
        </p:nvSpPr>
        <p:spPr/>
        <p:txBody>
          <a:bodyPr/>
          <a:lstStyle/>
          <a:p>
            <a:r>
              <a:rPr lang="en-GB"/>
              <a:t>© Fronting the Challenge Projects Ltd 2017 All Rights Reserved</a:t>
            </a:r>
          </a:p>
        </p:txBody>
      </p:sp>
      <p:sp>
        <p:nvSpPr>
          <p:cNvPr id="6" name="Header Placeholder 5"/>
          <p:cNvSpPr>
            <a:spLocks noGrp="1"/>
          </p:cNvSpPr>
          <p:nvPr>
            <p:ph type="hdr" sz="quarter" idx="12"/>
          </p:nvPr>
        </p:nvSpPr>
        <p:spPr/>
        <p:txBody>
          <a:bodyPr/>
          <a:lstStyle/>
          <a:p>
            <a:r>
              <a:rPr lang="en-GB"/>
              <a:t>TC420 Licensed Childhood Practitioner Day 1</a:t>
            </a:r>
          </a:p>
        </p:txBody>
      </p:sp>
    </p:spTree>
    <p:extLst>
      <p:ext uri="{BB962C8B-B14F-4D97-AF65-F5344CB8AC3E}">
        <p14:creationId xmlns:p14="http://schemas.microsoft.com/office/powerpoint/2010/main" val="40651263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Case study recorded in March 2018 – uses a whole-setting approach.</a:t>
            </a:r>
          </a:p>
        </p:txBody>
      </p:sp>
      <p:sp>
        <p:nvSpPr>
          <p:cNvPr id="4" name="Slide Number Placeholder 3"/>
          <p:cNvSpPr>
            <a:spLocks noGrp="1"/>
          </p:cNvSpPr>
          <p:nvPr>
            <p:ph type="sldNum" sz="quarter" idx="5"/>
          </p:nvPr>
        </p:nvSpPr>
        <p:spPr/>
        <p:txBody>
          <a:bodyPr/>
          <a:lstStyle/>
          <a:p>
            <a:fld id="{801A02D4-DCF5-4507-9403-B28B6AF48D86}" type="slidenum">
              <a:rPr lang="en-GB" smtClean="0"/>
              <a:t>18</a:t>
            </a:fld>
            <a:endParaRPr lang="en-GB" dirty="0"/>
          </a:p>
        </p:txBody>
      </p:sp>
    </p:spTree>
    <p:extLst>
      <p:ext uri="{BB962C8B-B14F-4D97-AF65-F5344CB8AC3E}">
        <p14:creationId xmlns:p14="http://schemas.microsoft.com/office/powerpoint/2010/main" val="26134982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2" name="Rectangle 11"/>
          <p:cNvSpPr/>
          <p:nvPr userDrawn="1"/>
        </p:nvSpPr>
        <p:spPr>
          <a:xfrm>
            <a:off x="0" y="-72363"/>
            <a:ext cx="9144000" cy="5435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2" name="Title 1"/>
          <p:cNvSpPr>
            <a:spLocks noGrp="1"/>
          </p:cNvSpPr>
          <p:nvPr>
            <p:ph type="ctrTitle"/>
          </p:nvPr>
        </p:nvSpPr>
        <p:spPr>
          <a:xfrm>
            <a:off x="635918" y="699862"/>
            <a:ext cx="8072733" cy="1587276"/>
          </a:xfrm>
          <a:prstGeom prst="rect">
            <a:avLst/>
          </a:prstGeom>
        </p:spPr>
        <p:txBody>
          <a:bodyPr anchor="b"/>
          <a:lstStyle>
            <a:lvl1pPr algn="l">
              <a:lnSpc>
                <a:spcPct val="100000"/>
              </a:lnSpc>
              <a:defRPr sz="4500" b="0">
                <a:solidFill>
                  <a:schemeClr val="bg1"/>
                </a:solidFill>
                <a:latin typeface="Franklin Gothic Demi" panose="020B0703020102020204" pitchFamily="34" charset="0"/>
              </a:defRPr>
            </a:lvl1pPr>
          </a:lstStyle>
          <a:p>
            <a:r>
              <a:rPr lang="en-US" dirty="0"/>
              <a:t>Click to edit Master title style</a:t>
            </a:r>
          </a:p>
        </p:txBody>
      </p:sp>
      <p:sp>
        <p:nvSpPr>
          <p:cNvPr id="3" name="Subtitle 2"/>
          <p:cNvSpPr>
            <a:spLocks noGrp="1"/>
          </p:cNvSpPr>
          <p:nvPr>
            <p:ph type="subTitle" idx="1"/>
          </p:nvPr>
        </p:nvSpPr>
        <p:spPr>
          <a:xfrm>
            <a:off x="635917" y="2290044"/>
            <a:ext cx="7486199" cy="1655762"/>
          </a:xfrm>
          <a:prstGeom prst="rect">
            <a:avLst/>
          </a:prstGeom>
        </p:spPr>
        <p:txBody>
          <a:bodyPr/>
          <a:lstStyle>
            <a:lvl1pPr marL="0" indent="0" algn="l">
              <a:lnSpc>
                <a:spcPct val="100000"/>
              </a:lnSpc>
              <a:buNone/>
              <a:defRPr sz="3000">
                <a:solidFill>
                  <a:schemeClr val="bg1"/>
                </a:solidFill>
                <a:latin typeface="Franklin Gothic Book" panose="020B05030201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16" name="Slide Number Placeholder 15"/>
          <p:cNvSpPr>
            <a:spLocks noGrp="1"/>
          </p:cNvSpPr>
          <p:nvPr>
            <p:ph type="sldNum" sz="quarter" idx="11"/>
          </p:nvPr>
        </p:nvSpPr>
        <p:spPr/>
        <p:txBody>
          <a:bodyPr/>
          <a:lstStyle/>
          <a:p>
            <a:fld id="{C39FA8BF-AD8A-40B1-9048-5D55E4796E56}" type="slidenum">
              <a:rPr lang="en-GB" smtClean="0"/>
              <a:pPr/>
              <a:t>‹#›</a:t>
            </a:fld>
            <a:endParaRPr lang="en-GB" dirty="0"/>
          </a:p>
        </p:txBody>
      </p:sp>
      <p:sp>
        <p:nvSpPr>
          <p:cNvPr id="4" name="Footer Placeholder 3">
            <a:extLst>
              <a:ext uri="{FF2B5EF4-FFF2-40B4-BE49-F238E27FC236}">
                <a16:creationId xmlns:a16="http://schemas.microsoft.com/office/drawing/2014/main" id="{ECF9DF0D-8188-438C-9AEE-ECF04D871DC3}"/>
              </a:ext>
            </a:extLst>
          </p:cNvPr>
          <p:cNvSpPr>
            <a:spLocks noGrp="1"/>
          </p:cNvSpPr>
          <p:nvPr>
            <p:ph type="ftr" sz="quarter" idx="12"/>
          </p:nvPr>
        </p:nvSpPr>
        <p:spPr>
          <a:xfrm>
            <a:off x="2892598" y="6377072"/>
            <a:ext cx="2661389" cy="365125"/>
          </a:xfrm>
          <a:prstGeom prst="rect">
            <a:avLst/>
          </a:prstGeom>
        </p:spPr>
        <p:txBody>
          <a:bodyPr/>
          <a:lstStyle/>
          <a:p>
            <a:pPr algn="ctr"/>
            <a:r>
              <a:rPr lang="en-US" dirty="0"/>
              <a:t>© Fronting the Challenge Projects Ltd 2020</a:t>
            </a:r>
            <a:endParaRPr lang="en-GB" dirty="0"/>
          </a:p>
        </p:txBody>
      </p:sp>
    </p:spTree>
    <p:extLst>
      <p:ext uri="{BB962C8B-B14F-4D97-AF65-F5344CB8AC3E}">
        <p14:creationId xmlns:p14="http://schemas.microsoft.com/office/powerpoint/2010/main" val="20502278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4079" y="934136"/>
            <a:ext cx="7701271" cy="756553"/>
          </a:xfrm>
          <a:prstGeom prst="rect">
            <a:avLst/>
          </a:prstGeom>
        </p:spPr>
        <p:txBody>
          <a:bodyPr/>
          <a:lstStyle>
            <a:lvl1pPr>
              <a:lnSpc>
                <a:spcPct val="100000"/>
              </a:lnSpc>
              <a:defRPr sz="4000" b="0">
                <a:latin typeface="+mj-lt"/>
              </a:defRPr>
            </a:lvl1pPr>
          </a:lstStyle>
          <a:p>
            <a:r>
              <a:rPr lang="en-US" dirty="0"/>
              <a:t>Click to edit Master title style</a:t>
            </a:r>
          </a:p>
        </p:txBody>
      </p:sp>
      <p:sp>
        <p:nvSpPr>
          <p:cNvPr id="3" name="Content Placeholder 2"/>
          <p:cNvSpPr>
            <a:spLocks noGrp="1"/>
          </p:cNvSpPr>
          <p:nvPr>
            <p:ph idx="1"/>
          </p:nvPr>
        </p:nvSpPr>
        <p:spPr>
          <a:xfrm>
            <a:off x="814078" y="1811867"/>
            <a:ext cx="7701272" cy="4365096"/>
          </a:xfrm>
          <a:prstGeom prst="rect">
            <a:avLst/>
          </a:prstGeom>
        </p:spPr>
        <p:txBody>
          <a:bodyPr/>
          <a:lstStyle>
            <a:lvl1pPr marL="360000" indent="-360000">
              <a:lnSpc>
                <a:spcPct val="100000"/>
              </a:lnSpc>
              <a:spcBef>
                <a:spcPts val="0"/>
              </a:spcBef>
              <a:spcAft>
                <a:spcPts val="600"/>
              </a:spcAft>
              <a:defRPr sz="2400">
                <a:latin typeface="+mn-lt"/>
              </a:defRPr>
            </a:lvl1pPr>
            <a:lvl2pPr marL="540000" indent="-180000">
              <a:lnSpc>
                <a:spcPct val="100000"/>
              </a:lnSpc>
              <a:spcBef>
                <a:spcPts val="0"/>
              </a:spcBef>
              <a:spcAft>
                <a:spcPts val="600"/>
              </a:spcAft>
              <a:defRPr sz="2000">
                <a:latin typeface="+mn-lt"/>
              </a:defRPr>
            </a:lvl2pPr>
            <a:lvl3pPr>
              <a:lnSpc>
                <a:spcPct val="100000"/>
              </a:lnSpc>
              <a:spcBef>
                <a:spcPts val="0"/>
              </a:spcBef>
              <a:spcAft>
                <a:spcPts val="600"/>
              </a:spcAft>
              <a:defRPr sz="1600">
                <a:latin typeface="+mn-lt"/>
              </a:defRPr>
            </a:lvl3pPr>
            <a:lvl4pPr>
              <a:lnSpc>
                <a:spcPct val="100000"/>
              </a:lnSpc>
              <a:spcBef>
                <a:spcPts val="0"/>
              </a:spcBef>
              <a:spcAft>
                <a:spcPts val="600"/>
              </a:spcAft>
              <a:defRPr sz="1400">
                <a:latin typeface="+mn-lt"/>
              </a:defRPr>
            </a:lvl4pPr>
            <a:lvl5pPr>
              <a:lnSpc>
                <a:spcPct val="100000"/>
              </a:lnSpc>
              <a:spcBef>
                <a:spcPts val="0"/>
              </a:spcBef>
              <a:spcAft>
                <a:spcPts val="600"/>
              </a:spcAft>
              <a:defRPr sz="1400">
                <a:latin typeface="+mn-lt"/>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Rectangle 5"/>
          <p:cNvSpPr/>
          <p:nvPr userDrawn="1"/>
        </p:nvSpPr>
        <p:spPr>
          <a:xfrm>
            <a:off x="0" y="2"/>
            <a:ext cx="673769"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7" name="Slide Number Placeholder 6"/>
          <p:cNvSpPr>
            <a:spLocks noGrp="1"/>
          </p:cNvSpPr>
          <p:nvPr>
            <p:ph type="sldNum" sz="quarter" idx="11"/>
          </p:nvPr>
        </p:nvSpPr>
        <p:spPr/>
        <p:txBody>
          <a:bodyPr/>
          <a:lstStyle/>
          <a:p>
            <a:fld id="{C39FA8BF-AD8A-40B1-9048-5D55E4796E56}" type="slidenum">
              <a:rPr lang="en-GB" smtClean="0"/>
              <a:pPr/>
              <a:t>‹#›</a:t>
            </a:fld>
            <a:endParaRPr lang="en-GB" dirty="0"/>
          </a:p>
        </p:txBody>
      </p:sp>
      <p:sp>
        <p:nvSpPr>
          <p:cNvPr id="4" name="Footer Placeholder 3">
            <a:extLst>
              <a:ext uri="{FF2B5EF4-FFF2-40B4-BE49-F238E27FC236}">
                <a16:creationId xmlns:a16="http://schemas.microsoft.com/office/drawing/2014/main" id="{7FE135B1-8086-47E4-AFA8-D75E9B47F48F}"/>
              </a:ext>
            </a:extLst>
          </p:cNvPr>
          <p:cNvSpPr>
            <a:spLocks noGrp="1"/>
          </p:cNvSpPr>
          <p:nvPr>
            <p:ph type="ftr" sz="quarter" idx="12"/>
          </p:nvPr>
        </p:nvSpPr>
        <p:spPr>
          <a:xfrm>
            <a:off x="2859548" y="6435291"/>
            <a:ext cx="2661389" cy="365125"/>
          </a:xfrm>
          <a:prstGeom prst="rect">
            <a:avLst/>
          </a:prstGeom>
        </p:spPr>
        <p:txBody>
          <a:bodyPr/>
          <a:lstStyle/>
          <a:p>
            <a:pPr algn="ctr"/>
            <a:r>
              <a:rPr lang="en-US" dirty="0"/>
              <a:t>© Fronting the Challenge Projects Ltd 2020</a:t>
            </a:r>
            <a:endParaRPr lang="en-GB" dirty="0"/>
          </a:p>
        </p:txBody>
      </p:sp>
    </p:spTree>
    <p:extLst>
      <p:ext uri="{BB962C8B-B14F-4D97-AF65-F5344CB8AC3E}">
        <p14:creationId xmlns:p14="http://schemas.microsoft.com/office/powerpoint/2010/main" val="17829733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804211" y="842038"/>
            <a:ext cx="7711139" cy="848651"/>
          </a:xfrm>
          <a:prstGeom prst="rect">
            <a:avLst/>
          </a:prstGeom>
        </p:spPr>
        <p:txBody>
          <a:bodyPr/>
          <a:lstStyle>
            <a:lvl1pPr>
              <a:lnSpc>
                <a:spcPct val="100000"/>
              </a:lnSpc>
              <a:defRPr sz="4000" b="0">
                <a:latin typeface="+mj-lt"/>
              </a:defRPr>
            </a:lvl1pPr>
          </a:lstStyle>
          <a:p>
            <a:r>
              <a:rPr lang="en-US" dirty="0"/>
              <a:t>Click to edit Master title style</a:t>
            </a:r>
            <a:endParaRPr lang="en-GB" dirty="0"/>
          </a:p>
        </p:txBody>
      </p:sp>
      <p:sp>
        <p:nvSpPr>
          <p:cNvPr id="6" name="Text Placeholder 5"/>
          <p:cNvSpPr>
            <a:spLocks noGrp="1"/>
          </p:cNvSpPr>
          <p:nvPr>
            <p:ph type="body" sz="quarter" idx="12" hasCustomPrompt="1"/>
          </p:nvPr>
        </p:nvSpPr>
        <p:spPr>
          <a:xfrm>
            <a:off x="803673" y="1574473"/>
            <a:ext cx="7711678" cy="684212"/>
          </a:xfrm>
          <a:prstGeom prst="rect">
            <a:avLst/>
          </a:prstGeom>
        </p:spPr>
        <p:txBody>
          <a:bodyPr/>
          <a:lstStyle>
            <a:lvl1pPr marL="0" indent="0">
              <a:lnSpc>
                <a:spcPct val="100000"/>
              </a:lnSpc>
              <a:spcBef>
                <a:spcPts val="0"/>
              </a:spcBef>
              <a:spcAft>
                <a:spcPts val="900"/>
              </a:spcAft>
              <a:buNone/>
              <a:defRPr sz="2800">
                <a:latin typeface="+mn-lt"/>
              </a:defRPr>
            </a:lvl1pPr>
          </a:lstStyle>
          <a:p>
            <a:pPr lvl="0"/>
            <a:r>
              <a:rPr lang="en-US" dirty="0"/>
              <a:t>Edit Master subtitle style</a:t>
            </a:r>
          </a:p>
        </p:txBody>
      </p:sp>
      <p:sp>
        <p:nvSpPr>
          <p:cNvPr id="8" name="Text Placeholder 7"/>
          <p:cNvSpPr>
            <a:spLocks noGrp="1"/>
          </p:cNvSpPr>
          <p:nvPr>
            <p:ph type="body" sz="quarter" idx="13"/>
          </p:nvPr>
        </p:nvSpPr>
        <p:spPr>
          <a:xfrm>
            <a:off x="803673" y="2258685"/>
            <a:ext cx="7711678" cy="3292803"/>
          </a:xfrm>
          <a:prstGeom prst="rect">
            <a:avLst/>
          </a:prstGeom>
        </p:spPr>
        <p:txBody>
          <a:bodyPr/>
          <a:lstStyle>
            <a:lvl1pPr marL="360000" indent="-360000">
              <a:lnSpc>
                <a:spcPct val="100000"/>
              </a:lnSpc>
              <a:spcBef>
                <a:spcPts val="0"/>
              </a:spcBef>
              <a:spcAft>
                <a:spcPts val="600"/>
              </a:spcAft>
              <a:defRPr sz="2400"/>
            </a:lvl1pPr>
            <a:lvl2pPr marL="540000" indent="-180000">
              <a:lnSpc>
                <a:spcPct val="100000"/>
              </a:lnSpc>
              <a:spcBef>
                <a:spcPts val="0"/>
              </a:spcBef>
              <a:spcAft>
                <a:spcPts val="600"/>
              </a:spcAft>
              <a:defRPr sz="2000"/>
            </a:lvl2pPr>
            <a:lvl3pPr>
              <a:lnSpc>
                <a:spcPct val="100000"/>
              </a:lnSpc>
              <a:spcBef>
                <a:spcPts val="0"/>
              </a:spcBef>
              <a:spcAft>
                <a:spcPts val="600"/>
              </a:spcAft>
              <a:defRPr sz="1600"/>
            </a:lvl3pPr>
            <a:lvl4pPr>
              <a:lnSpc>
                <a:spcPct val="100000"/>
              </a:lnSpc>
              <a:spcBef>
                <a:spcPts val="0"/>
              </a:spcBef>
              <a:spcAft>
                <a:spcPts val="600"/>
              </a:spcAft>
              <a:defRPr sz="1400"/>
            </a:lvl4pPr>
            <a:lvl5pPr>
              <a:lnSpc>
                <a:spcPct val="100000"/>
              </a:lnSpc>
              <a:spcBef>
                <a:spcPts val="0"/>
              </a:spcBef>
              <a:spcAft>
                <a:spcPts val="600"/>
              </a:spcAft>
              <a:defRPr sz="14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Rectangle 6"/>
          <p:cNvSpPr/>
          <p:nvPr userDrawn="1"/>
        </p:nvSpPr>
        <p:spPr>
          <a:xfrm>
            <a:off x="0" y="2"/>
            <a:ext cx="673769"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9" name="Slide Number Placeholder 8"/>
          <p:cNvSpPr>
            <a:spLocks noGrp="1"/>
          </p:cNvSpPr>
          <p:nvPr>
            <p:ph type="sldNum" sz="quarter" idx="15"/>
          </p:nvPr>
        </p:nvSpPr>
        <p:spPr/>
        <p:txBody>
          <a:bodyPr/>
          <a:lstStyle/>
          <a:p>
            <a:fld id="{C39FA8BF-AD8A-40B1-9048-5D55E4796E56}" type="slidenum">
              <a:rPr lang="en-GB" smtClean="0"/>
              <a:pPr/>
              <a:t>‹#›</a:t>
            </a:fld>
            <a:endParaRPr lang="en-GB" dirty="0"/>
          </a:p>
        </p:txBody>
      </p:sp>
      <p:sp>
        <p:nvSpPr>
          <p:cNvPr id="4" name="Footer Placeholder 3">
            <a:extLst>
              <a:ext uri="{FF2B5EF4-FFF2-40B4-BE49-F238E27FC236}">
                <a16:creationId xmlns:a16="http://schemas.microsoft.com/office/drawing/2014/main" id="{AC9DE5CB-BCEA-4A6E-86CB-016A29BD0393}"/>
              </a:ext>
            </a:extLst>
          </p:cNvPr>
          <p:cNvSpPr>
            <a:spLocks noGrp="1"/>
          </p:cNvSpPr>
          <p:nvPr>
            <p:ph type="ftr" sz="quarter" idx="16"/>
          </p:nvPr>
        </p:nvSpPr>
        <p:spPr>
          <a:xfrm>
            <a:off x="2859548" y="6435291"/>
            <a:ext cx="2661389" cy="365125"/>
          </a:xfrm>
          <a:prstGeom prst="rect">
            <a:avLst/>
          </a:prstGeom>
        </p:spPr>
        <p:txBody>
          <a:bodyPr/>
          <a:lstStyle/>
          <a:p>
            <a:pPr algn="ctr"/>
            <a:r>
              <a:rPr lang="en-US" dirty="0"/>
              <a:t>© Fronting the Challenge Projects Ltd 2020</a:t>
            </a:r>
            <a:endParaRPr lang="en-GB" dirty="0"/>
          </a:p>
        </p:txBody>
      </p:sp>
    </p:spTree>
    <p:extLst>
      <p:ext uri="{BB962C8B-B14F-4D97-AF65-F5344CB8AC3E}">
        <p14:creationId xmlns:p14="http://schemas.microsoft.com/office/powerpoint/2010/main" val="25303034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28881" y="1736727"/>
            <a:ext cx="7681707" cy="2852737"/>
          </a:xfrm>
          <a:prstGeom prst="rect">
            <a:avLst/>
          </a:prstGeom>
        </p:spPr>
        <p:txBody>
          <a:bodyPr anchor="b"/>
          <a:lstStyle>
            <a:lvl1pPr>
              <a:lnSpc>
                <a:spcPct val="100000"/>
              </a:lnSpc>
              <a:defRPr sz="4000" b="0">
                <a:latin typeface="+mj-lt"/>
              </a:defRPr>
            </a:lvl1pPr>
          </a:lstStyle>
          <a:p>
            <a:r>
              <a:rPr lang="en-US" dirty="0"/>
              <a:t>Click to edit Master title style</a:t>
            </a:r>
          </a:p>
        </p:txBody>
      </p:sp>
      <p:sp>
        <p:nvSpPr>
          <p:cNvPr id="3" name="Text Placeholder 2"/>
          <p:cNvSpPr>
            <a:spLocks noGrp="1"/>
          </p:cNvSpPr>
          <p:nvPr>
            <p:ph type="body" idx="1"/>
          </p:nvPr>
        </p:nvSpPr>
        <p:spPr>
          <a:xfrm>
            <a:off x="828881" y="4626970"/>
            <a:ext cx="7681707" cy="1500187"/>
          </a:xfrm>
          <a:prstGeom prst="rect">
            <a:avLst/>
          </a:prstGeom>
        </p:spPr>
        <p:txBody>
          <a:bodyPr/>
          <a:lstStyle>
            <a:lvl1pPr marL="0" indent="0">
              <a:lnSpc>
                <a:spcPct val="100000"/>
              </a:lnSpc>
              <a:spcBef>
                <a:spcPts val="0"/>
              </a:spcBef>
              <a:buNone/>
              <a:defRPr sz="2800">
                <a:solidFill>
                  <a:schemeClr val="tx1">
                    <a:tint val="75000"/>
                  </a:schemeClr>
                </a:solidFill>
                <a:latin typeface="+mn-lt"/>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Edit Master text styles</a:t>
            </a:r>
          </a:p>
        </p:txBody>
      </p:sp>
      <p:sp>
        <p:nvSpPr>
          <p:cNvPr id="6" name="Rectangle 5"/>
          <p:cNvSpPr/>
          <p:nvPr userDrawn="1"/>
        </p:nvSpPr>
        <p:spPr>
          <a:xfrm>
            <a:off x="0" y="2"/>
            <a:ext cx="673769"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7" name="Slide Number Placeholder 6"/>
          <p:cNvSpPr>
            <a:spLocks noGrp="1"/>
          </p:cNvSpPr>
          <p:nvPr>
            <p:ph type="sldNum" sz="quarter" idx="11"/>
          </p:nvPr>
        </p:nvSpPr>
        <p:spPr/>
        <p:txBody>
          <a:bodyPr/>
          <a:lstStyle/>
          <a:p>
            <a:fld id="{C39FA8BF-AD8A-40B1-9048-5D55E4796E56}" type="slidenum">
              <a:rPr lang="en-GB" smtClean="0"/>
              <a:pPr/>
              <a:t>‹#›</a:t>
            </a:fld>
            <a:endParaRPr lang="en-GB" dirty="0"/>
          </a:p>
        </p:txBody>
      </p:sp>
      <p:sp>
        <p:nvSpPr>
          <p:cNvPr id="4" name="Footer Placeholder 3">
            <a:extLst>
              <a:ext uri="{FF2B5EF4-FFF2-40B4-BE49-F238E27FC236}">
                <a16:creationId xmlns:a16="http://schemas.microsoft.com/office/drawing/2014/main" id="{DB893FC2-1108-4C77-B611-9384F9B77183}"/>
              </a:ext>
            </a:extLst>
          </p:cNvPr>
          <p:cNvSpPr>
            <a:spLocks noGrp="1"/>
          </p:cNvSpPr>
          <p:nvPr>
            <p:ph type="ftr" sz="quarter" idx="12"/>
          </p:nvPr>
        </p:nvSpPr>
        <p:spPr>
          <a:xfrm>
            <a:off x="2859548" y="6435291"/>
            <a:ext cx="2661389" cy="365125"/>
          </a:xfrm>
          <a:prstGeom prst="rect">
            <a:avLst/>
          </a:prstGeom>
        </p:spPr>
        <p:txBody>
          <a:bodyPr/>
          <a:lstStyle/>
          <a:p>
            <a:pPr algn="ctr"/>
            <a:r>
              <a:rPr lang="en-US" dirty="0"/>
              <a:t>© Fronting the Challenge Projects Ltd 2020</a:t>
            </a:r>
            <a:endParaRPr lang="en-GB" dirty="0"/>
          </a:p>
        </p:txBody>
      </p:sp>
    </p:spTree>
    <p:extLst>
      <p:ext uri="{BB962C8B-B14F-4D97-AF65-F5344CB8AC3E}">
        <p14:creationId xmlns:p14="http://schemas.microsoft.com/office/powerpoint/2010/main" val="446451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14079" y="835460"/>
            <a:ext cx="7890400" cy="855229"/>
          </a:xfrm>
          <a:prstGeom prst="rect">
            <a:avLst/>
          </a:prstGeom>
        </p:spPr>
        <p:txBody>
          <a:bodyPr/>
          <a:lstStyle>
            <a:lvl1pPr>
              <a:lnSpc>
                <a:spcPct val="100000"/>
              </a:lnSpc>
              <a:defRPr sz="4000" b="0">
                <a:latin typeface="+mj-lt"/>
              </a:defRPr>
            </a:lvl1pPr>
          </a:lstStyle>
          <a:p>
            <a:r>
              <a:rPr lang="en-US" dirty="0"/>
              <a:t>Click to edit Master title style</a:t>
            </a:r>
          </a:p>
        </p:txBody>
      </p:sp>
      <p:sp>
        <p:nvSpPr>
          <p:cNvPr id="3" name="Content Placeholder 2"/>
          <p:cNvSpPr>
            <a:spLocks noGrp="1"/>
          </p:cNvSpPr>
          <p:nvPr>
            <p:ph sz="half" idx="1"/>
          </p:nvPr>
        </p:nvSpPr>
        <p:spPr>
          <a:xfrm>
            <a:off x="814077" y="1690689"/>
            <a:ext cx="3961853" cy="4486274"/>
          </a:xfrm>
          <a:prstGeom prst="rect">
            <a:avLst/>
          </a:prstGeom>
        </p:spPr>
        <p:txBody>
          <a:bodyPr/>
          <a:lstStyle>
            <a:lvl1pPr marL="360000" indent="-360000">
              <a:lnSpc>
                <a:spcPct val="100000"/>
              </a:lnSpc>
              <a:spcBef>
                <a:spcPts val="0"/>
              </a:spcBef>
              <a:spcAft>
                <a:spcPts val="600"/>
              </a:spcAft>
              <a:defRPr sz="2400"/>
            </a:lvl1pPr>
            <a:lvl2pPr marL="540000" indent="-180000">
              <a:lnSpc>
                <a:spcPct val="100000"/>
              </a:lnSpc>
              <a:spcBef>
                <a:spcPts val="0"/>
              </a:spcBef>
              <a:spcAft>
                <a:spcPts val="600"/>
              </a:spcAft>
              <a:defRPr sz="2000"/>
            </a:lvl2pPr>
            <a:lvl3pPr>
              <a:lnSpc>
                <a:spcPct val="100000"/>
              </a:lnSpc>
              <a:spcBef>
                <a:spcPts val="0"/>
              </a:spcBef>
              <a:spcAft>
                <a:spcPts val="600"/>
              </a:spcAft>
              <a:defRPr sz="1600"/>
            </a:lvl3pPr>
            <a:lvl4pPr>
              <a:lnSpc>
                <a:spcPct val="100000"/>
              </a:lnSpc>
              <a:spcBef>
                <a:spcPts val="0"/>
              </a:spcBef>
              <a:spcAft>
                <a:spcPts val="600"/>
              </a:spcAft>
              <a:defRPr sz="1400"/>
            </a:lvl4pPr>
            <a:lvl5pPr>
              <a:lnSpc>
                <a:spcPct val="100000"/>
              </a:lnSpc>
              <a:spcBef>
                <a:spcPts val="0"/>
              </a:spcBef>
              <a:spcAft>
                <a:spcPts val="600"/>
              </a:spcAft>
              <a:defRPr sz="14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818279" y="1690689"/>
            <a:ext cx="3886200" cy="4486274"/>
          </a:xfrm>
          <a:prstGeom prst="rect">
            <a:avLst/>
          </a:prstGeom>
        </p:spPr>
        <p:txBody>
          <a:bodyPr/>
          <a:lstStyle>
            <a:lvl1pPr marL="360000" indent="-360000">
              <a:lnSpc>
                <a:spcPct val="100000"/>
              </a:lnSpc>
              <a:spcBef>
                <a:spcPts val="0"/>
              </a:spcBef>
              <a:spcAft>
                <a:spcPts val="600"/>
              </a:spcAft>
              <a:defRPr sz="2400"/>
            </a:lvl1pPr>
            <a:lvl2pPr marL="540000" indent="-180000">
              <a:lnSpc>
                <a:spcPct val="100000"/>
              </a:lnSpc>
              <a:spcBef>
                <a:spcPts val="0"/>
              </a:spcBef>
              <a:spcAft>
                <a:spcPts val="600"/>
              </a:spcAft>
              <a:defRPr sz="2000"/>
            </a:lvl2pPr>
            <a:lvl3pPr>
              <a:lnSpc>
                <a:spcPct val="100000"/>
              </a:lnSpc>
              <a:spcBef>
                <a:spcPts val="0"/>
              </a:spcBef>
              <a:spcAft>
                <a:spcPts val="600"/>
              </a:spcAft>
              <a:defRPr sz="1600"/>
            </a:lvl3pPr>
            <a:lvl4pPr>
              <a:lnSpc>
                <a:spcPct val="100000"/>
              </a:lnSpc>
              <a:spcBef>
                <a:spcPts val="0"/>
              </a:spcBef>
              <a:spcAft>
                <a:spcPts val="600"/>
              </a:spcAft>
              <a:defRPr sz="1400"/>
            </a:lvl4pPr>
            <a:lvl5pPr>
              <a:lnSpc>
                <a:spcPct val="100000"/>
              </a:lnSpc>
              <a:spcBef>
                <a:spcPts val="0"/>
              </a:spcBef>
              <a:spcAft>
                <a:spcPts val="600"/>
              </a:spcAft>
              <a:defRPr sz="14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6"/>
          <p:cNvSpPr/>
          <p:nvPr userDrawn="1"/>
        </p:nvSpPr>
        <p:spPr>
          <a:xfrm>
            <a:off x="0" y="275424"/>
            <a:ext cx="673769"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8" name="Slide Number Placeholder 7"/>
          <p:cNvSpPr>
            <a:spLocks noGrp="1"/>
          </p:cNvSpPr>
          <p:nvPr>
            <p:ph type="sldNum" sz="quarter" idx="11"/>
          </p:nvPr>
        </p:nvSpPr>
        <p:spPr/>
        <p:txBody>
          <a:bodyPr/>
          <a:lstStyle/>
          <a:p>
            <a:fld id="{C39FA8BF-AD8A-40B1-9048-5D55E4796E56}" type="slidenum">
              <a:rPr lang="en-GB" smtClean="0"/>
              <a:pPr/>
              <a:t>‹#›</a:t>
            </a:fld>
            <a:endParaRPr lang="en-GB" dirty="0"/>
          </a:p>
        </p:txBody>
      </p:sp>
      <p:sp>
        <p:nvSpPr>
          <p:cNvPr id="5" name="Footer Placeholder 4">
            <a:extLst>
              <a:ext uri="{FF2B5EF4-FFF2-40B4-BE49-F238E27FC236}">
                <a16:creationId xmlns:a16="http://schemas.microsoft.com/office/drawing/2014/main" id="{C5EEAF56-0E25-4A4D-897C-8064F08787C4}"/>
              </a:ext>
            </a:extLst>
          </p:cNvPr>
          <p:cNvSpPr>
            <a:spLocks noGrp="1"/>
          </p:cNvSpPr>
          <p:nvPr>
            <p:ph type="ftr" sz="quarter" idx="12"/>
          </p:nvPr>
        </p:nvSpPr>
        <p:spPr>
          <a:xfrm>
            <a:off x="2859548" y="6435291"/>
            <a:ext cx="2661389" cy="365125"/>
          </a:xfrm>
          <a:prstGeom prst="rect">
            <a:avLst/>
          </a:prstGeom>
        </p:spPr>
        <p:txBody>
          <a:bodyPr/>
          <a:lstStyle/>
          <a:p>
            <a:pPr algn="ctr"/>
            <a:r>
              <a:rPr lang="en-US" dirty="0"/>
              <a:t>© Fronting the Challenge Projects Ltd 2020</a:t>
            </a:r>
            <a:endParaRPr lang="en-GB" dirty="0"/>
          </a:p>
        </p:txBody>
      </p:sp>
    </p:spTree>
    <p:extLst>
      <p:ext uri="{BB962C8B-B14F-4D97-AF65-F5344CB8AC3E}">
        <p14:creationId xmlns:p14="http://schemas.microsoft.com/office/powerpoint/2010/main" val="1988339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04211" y="717048"/>
            <a:ext cx="7712330" cy="973641"/>
          </a:xfrm>
          <a:prstGeom prst="rect">
            <a:avLst/>
          </a:prstGeom>
        </p:spPr>
        <p:txBody>
          <a:bodyPr/>
          <a:lstStyle>
            <a:lvl1pPr>
              <a:lnSpc>
                <a:spcPct val="100000"/>
              </a:lnSpc>
              <a:defRPr sz="4000" b="0">
                <a:latin typeface="+mj-lt"/>
              </a:defRPr>
            </a:lvl1pPr>
          </a:lstStyle>
          <a:p>
            <a:r>
              <a:rPr lang="en-US" dirty="0"/>
              <a:t>Click to edit Master title style</a:t>
            </a:r>
          </a:p>
        </p:txBody>
      </p:sp>
      <p:sp>
        <p:nvSpPr>
          <p:cNvPr id="3" name="Text Placeholder 2"/>
          <p:cNvSpPr>
            <a:spLocks noGrp="1"/>
          </p:cNvSpPr>
          <p:nvPr>
            <p:ph type="body" idx="1"/>
          </p:nvPr>
        </p:nvSpPr>
        <p:spPr>
          <a:xfrm>
            <a:off x="804212" y="1351979"/>
            <a:ext cx="3693970" cy="823912"/>
          </a:xfrm>
          <a:prstGeom prst="rect">
            <a:avLst/>
          </a:prstGeom>
        </p:spPr>
        <p:txBody>
          <a:bodyPr anchor="b"/>
          <a:lstStyle>
            <a:lvl1pPr marL="0" indent="0">
              <a:lnSpc>
                <a:spcPct val="100000"/>
              </a:lnSpc>
              <a:buNone/>
              <a:defRPr sz="2400" b="0">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Edit Master text styles</a:t>
            </a:r>
          </a:p>
        </p:txBody>
      </p:sp>
      <p:sp>
        <p:nvSpPr>
          <p:cNvPr id="4" name="Content Placeholder 3"/>
          <p:cNvSpPr>
            <a:spLocks noGrp="1"/>
          </p:cNvSpPr>
          <p:nvPr>
            <p:ph sz="half" idx="2"/>
          </p:nvPr>
        </p:nvSpPr>
        <p:spPr>
          <a:xfrm>
            <a:off x="804212" y="2175891"/>
            <a:ext cx="3693970" cy="4013772"/>
          </a:xfrm>
          <a:prstGeom prst="rect">
            <a:avLst/>
          </a:prstGeom>
        </p:spPr>
        <p:txBody>
          <a:bodyPr/>
          <a:lstStyle>
            <a:lvl1pPr marL="360000" indent="-360000">
              <a:lnSpc>
                <a:spcPct val="100000"/>
              </a:lnSpc>
              <a:spcBef>
                <a:spcPts val="0"/>
              </a:spcBef>
              <a:spcAft>
                <a:spcPts val="600"/>
              </a:spcAft>
              <a:defRPr sz="2400"/>
            </a:lvl1pPr>
            <a:lvl2pPr marL="540000" indent="-180000">
              <a:lnSpc>
                <a:spcPct val="100000"/>
              </a:lnSpc>
              <a:spcBef>
                <a:spcPts val="0"/>
              </a:spcBef>
              <a:spcAft>
                <a:spcPts val="600"/>
              </a:spcAft>
              <a:defRPr sz="1800"/>
            </a:lvl2pPr>
            <a:lvl3pPr>
              <a:lnSpc>
                <a:spcPct val="100000"/>
              </a:lnSpc>
              <a:spcBef>
                <a:spcPts val="0"/>
              </a:spcBef>
              <a:spcAft>
                <a:spcPts val="600"/>
              </a:spcAft>
              <a:defRPr sz="1600"/>
            </a:lvl3pPr>
            <a:lvl4pPr>
              <a:lnSpc>
                <a:spcPct val="100000"/>
              </a:lnSpc>
              <a:spcBef>
                <a:spcPts val="0"/>
              </a:spcBef>
              <a:spcAft>
                <a:spcPts val="600"/>
              </a:spcAft>
              <a:defRPr sz="1400"/>
            </a:lvl4pPr>
            <a:lvl5pPr>
              <a:lnSpc>
                <a:spcPct val="100000"/>
              </a:lnSpc>
              <a:spcBef>
                <a:spcPts val="0"/>
              </a:spcBef>
              <a:spcAft>
                <a:spcPts val="600"/>
              </a:spcAft>
              <a:defRPr sz="14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29150" y="1351979"/>
            <a:ext cx="3887391" cy="823912"/>
          </a:xfrm>
          <a:prstGeom prst="rect">
            <a:avLst/>
          </a:prstGeom>
        </p:spPr>
        <p:txBody>
          <a:bodyPr anchor="b"/>
          <a:lstStyle>
            <a:lvl1pPr marL="0" indent="0">
              <a:lnSpc>
                <a:spcPct val="100000"/>
              </a:lnSpc>
              <a:buNone/>
              <a:defRPr sz="2400" b="0">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Edit Master text styles</a:t>
            </a:r>
          </a:p>
        </p:txBody>
      </p:sp>
      <p:sp>
        <p:nvSpPr>
          <p:cNvPr id="6" name="Content Placeholder 5"/>
          <p:cNvSpPr>
            <a:spLocks noGrp="1"/>
          </p:cNvSpPr>
          <p:nvPr>
            <p:ph sz="quarter" idx="4"/>
          </p:nvPr>
        </p:nvSpPr>
        <p:spPr>
          <a:xfrm>
            <a:off x="4629150" y="2175891"/>
            <a:ext cx="3887391" cy="4013772"/>
          </a:xfrm>
          <a:prstGeom prst="rect">
            <a:avLst/>
          </a:prstGeom>
        </p:spPr>
        <p:txBody>
          <a:bodyPr/>
          <a:lstStyle>
            <a:lvl1pPr marL="360000" indent="-360000">
              <a:lnSpc>
                <a:spcPct val="100000"/>
              </a:lnSpc>
              <a:spcBef>
                <a:spcPts val="0"/>
              </a:spcBef>
              <a:spcAft>
                <a:spcPts val="600"/>
              </a:spcAft>
              <a:defRPr sz="2400"/>
            </a:lvl1pPr>
            <a:lvl2pPr marL="540000" indent="-180000">
              <a:lnSpc>
                <a:spcPct val="100000"/>
              </a:lnSpc>
              <a:spcBef>
                <a:spcPts val="0"/>
              </a:spcBef>
              <a:spcAft>
                <a:spcPts val="600"/>
              </a:spcAft>
              <a:defRPr sz="2000"/>
            </a:lvl2pPr>
            <a:lvl3pPr>
              <a:lnSpc>
                <a:spcPct val="100000"/>
              </a:lnSpc>
              <a:spcBef>
                <a:spcPts val="0"/>
              </a:spcBef>
              <a:spcAft>
                <a:spcPts val="600"/>
              </a:spcAft>
              <a:defRPr sz="1600"/>
            </a:lvl3pPr>
            <a:lvl4pPr>
              <a:lnSpc>
                <a:spcPct val="100000"/>
              </a:lnSpc>
              <a:spcBef>
                <a:spcPts val="0"/>
              </a:spcBef>
              <a:spcAft>
                <a:spcPts val="600"/>
              </a:spcAft>
              <a:defRPr sz="1400"/>
            </a:lvl4pPr>
            <a:lvl5pPr>
              <a:lnSpc>
                <a:spcPct val="100000"/>
              </a:lnSpc>
              <a:spcBef>
                <a:spcPts val="0"/>
              </a:spcBef>
              <a:spcAft>
                <a:spcPts val="600"/>
              </a:spcAft>
              <a:defRPr sz="14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Rectangle 8"/>
          <p:cNvSpPr/>
          <p:nvPr userDrawn="1"/>
        </p:nvSpPr>
        <p:spPr>
          <a:xfrm>
            <a:off x="0" y="2"/>
            <a:ext cx="673769"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10" name="Slide Number Placeholder 9"/>
          <p:cNvSpPr>
            <a:spLocks noGrp="1"/>
          </p:cNvSpPr>
          <p:nvPr>
            <p:ph type="sldNum" sz="quarter" idx="11"/>
          </p:nvPr>
        </p:nvSpPr>
        <p:spPr/>
        <p:txBody>
          <a:bodyPr/>
          <a:lstStyle/>
          <a:p>
            <a:fld id="{C39FA8BF-AD8A-40B1-9048-5D55E4796E56}" type="slidenum">
              <a:rPr lang="en-GB" smtClean="0"/>
              <a:pPr/>
              <a:t>‹#›</a:t>
            </a:fld>
            <a:endParaRPr lang="en-GB" dirty="0"/>
          </a:p>
        </p:txBody>
      </p:sp>
      <p:sp>
        <p:nvSpPr>
          <p:cNvPr id="7" name="Footer Placeholder 6">
            <a:extLst>
              <a:ext uri="{FF2B5EF4-FFF2-40B4-BE49-F238E27FC236}">
                <a16:creationId xmlns:a16="http://schemas.microsoft.com/office/drawing/2014/main" id="{4C2C9C98-7D1D-4802-8271-1B90CD1C799D}"/>
              </a:ext>
            </a:extLst>
          </p:cNvPr>
          <p:cNvSpPr>
            <a:spLocks noGrp="1"/>
          </p:cNvSpPr>
          <p:nvPr>
            <p:ph type="ftr" sz="quarter" idx="12"/>
          </p:nvPr>
        </p:nvSpPr>
        <p:spPr>
          <a:xfrm>
            <a:off x="2859548" y="6435291"/>
            <a:ext cx="2661389" cy="365125"/>
          </a:xfrm>
          <a:prstGeom prst="rect">
            <a:avLst/>
          </a:prstGeom>
        </p:spPr>
        <p:txBody>
          <a:bodyPr/>
          <a:lstStyle/>
          <a:p>
            <a:pPr algn="ctr"/>
            <a:r>
              <a:rPr lang="en-US" dirty="0"/>
              <a:t>© Fronting the Challenge Projects Ltd 2020</a:t>
            </a:r>
            <a:endParaRPr lang="en-GB" dirty="0"/>
          </a:p>
        </p:txBody>
      </p:sp>
    </p:spTree>
    <p:extLst>
      <p:ext uri="{BB962C8B-B14F-4D97-AF65-F5344CB8AC3E}">
        <p14:creationId xmlns:p14="http://schemas.microsoft.com/office/powerpoint/2010/main" val="3177437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14079" y="881508"/>
            <a:ext cx="7701271" cy="809180"/>
          </a:xfrm>
          <a:prstGeom prst="rect">
            <a:avLst/>
          </a:prstGeom>
        </p:spPr>
        <p:txBody>
          <a:bodyPr/>
          <a:lstStyle>
            <a:lvl1pPr>
              <a:lnSpc>
                <a:spcPct val="100000"/>
              </a:lnSpc>
              <a:defRPr sz="4000" b="0">
                <a:latin typeface="+mj-lt"/>
              </a:defRPr>
            </a:lvl1pPr>
          </a:lstStyle>
          <a:p>
            <a:r>
              <a:rPr lang="en-US" dirty="0"/>
              <a:t>Click to edit Master title style</a:t>
            </a:r>
          </a:p>
        </p:txBody>
      </p:sp>
      <p:sp>
        <p:nvSpPr>
          <p:cNvPr id="11" name="Rectangle 10"/>
          <p:cNvSpPr/>
          <p:nvPr userDrawn="1"/>
        </p:nvSpPr>
        <p:spPr>
          <a:xfrm>
            <a:off x="-3202" y="0"/>
            <a:ext cx="673769"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5" name="Slide Number Placeholder 4"/>
          <p:cNvSpPr>
            <a:spLocks noGrp="1"/>
          </p:cNvSpPr>
          <p:nvPr>
            <p:ph type="sldNum" sz="quarter" idx="11"/>
          </p:nvPr>
        </p:nvSpPr>
        <p:spPr/>
        <p:txBody>
          <a:bodyPr/>
          <a:lstStyle/>
          <a:p>
            <a:fld id="{C39FA8BF-AD8A-40B1-9048-5D55E4796E56}" type="slidenum">
              <a:rPr lang="en-GB" smtClean="0"/>
              <a:pPr/>
              <a:t>‹#›</a:t>
            </a:fld>
            <a:endParaRPr lang="en-GB" dirty="0"/>
          </a:p>
        </p:txBody>
      </p:sp>
      <p:sp>
        <p:nvSpPr>
          <p:cNvPr id="3" name="Footer Placeholder 2">
            <a:extLst>
              <a:ext uri="{FF2B5EF4-FFF2-40B4-BE49-F238E27FC236}">
                <a16:creationId xmlns:a16="http://schemas.microsoft.com/office/drawing/2014/main" id="{D83C77FB-0773-4A2A-9D40-DCE3D1756D53}"/>
              </a:ext>
            </a:extLst>
          </p:cNvPr>
          <p:cNvSpPr>
            <a:spLocks noGrp="1"/>
          </p:cNvSpPr>
          <p:nvPr>
            <p:ph type="ftr" sz="quarter" idx="12"/>
          </p:nvPr>
        </p:nvSpPr>
        <p:spPr>
          <a:xfrm>
            <a:off x="2859548" y="6435291"/>
            <a:ext cx="2661389" cy="365125"/>
          </a:xfrm>
          <a:prstGeom prst="rect">
            <a:avLst/>
          </a:prstGeom>
        </p:spPr>
        <p:txBody>
          <a:bodyPr/>
          <a:lstStyle/>
          <a:p>
            <a:pPr algn="ctr"/>
            <a:r>
              <a:rPr lang="en-US" dirty="0"/>
              <a:t>© Fronting the Challenge Projects Ltd 2020</a:t>
            </a:r>
            <a:endParaRPr lang="en-GB" dirty="0"/>
          </a:p>
        </p:txBody>
      </p:sp>
    </p:spTree>
    <p:extLst>
      <p:ext uri="{BB962C8B-B14F-4D97-AF65-F5344CB8AC3E}">
        <p14:creationId xmlns:p14="http://schemas.microsoft.com/office/powerpoint/2010/main" val="16750278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4" name="Rectangle 3"/>
          <p:cNvSpPr/>
          <p:nvPr userDrawn="1"/>
        </p:nvSpPr>
        <p:spPr>
          <a:xfrm>
            <a:off x="0" y="2"/>
            <a:ext cx="673769"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3" name="Slide Number Placeholder 2"/>
          <p:cNvSpPr>
            <a:spLocks noGrp="1"/>
          </p:cNvSpPr>
          <p:nvPr>
            <p:ph type="sldNum" sz="quarter" idx="11"/>
          </p:nvPr>
        </p:nvSpPr>
        <p:spPr/>
        <p:txBody>
          <a:bodyPr/>
          <a:lstStyle/>
          <a:p>
            <a:fld id="{C39FA8BF-AD8A-40B1-9048-5D55E4796E56}" type="slidenum">
              <a:rPr lang="en-GB" smtClean="0"/>
              <a:pPr/>
              <a:t>‹#›</a:t>
            </a:fld>
            <a:endParaRPr lang="en-GB" dirty="0"/>
          </a:p>
        </p:txBody>
      </p:sp>
      <p:sp>
        <p:nvSpPr>
          <p:cNvPr id="5" name="Footer Placeholder 4">
            <a:extLst>
              <a:ext uri="{FF2B5EF4-FFF2-40B4-BE49-F238E27FC236}">
                <a16:creationId xmlns:a16="http://schemas.microsoft.com/office/drawing/2014/main" id="{6482D1B5-17DB-4C7A-8ABA-13DDDBAF6B03}"/>
              </a:ext>
            </a:extLst>
          </p:cNvPr>
          <p:cNvSpPr>
            <a:spLocks noGrp="1"/>
          </p:cNvSpPr>
          <p:nvPr>
            <p:ph type="ftr" sz="quarter" idx="12"/>
          </p:nvPr>
        </p:nvSpPr>
        <p:spPr>
          <a:xfrm>
            <a:off x="2859548" y="6435291"/>
            <a:ext cx="2661389" cy="365125"/>
          </a:xfrm>
          <a:prstGeom prst="rect">
            <a:avLst/>
          </a:prstGeom>
        </p:spPr>
        <p:txBody>
          <a:bodyPr/>
          <a:lstStyle/>
          <a:p>
            <a:pPr algn="ctr"/>
            <a:r>
              <a:rPr lang="en-US" dirty="0"/>
              <a:t>© Fronting the Challenge Projects Ltd 2020</a:t>
            </a:r>
            <a:endParaRPr lang="en-GB" dirty="0"/>
          </a:p>
        </p:txBody>
      </p:sp>
    </p:spTree>
    <p:extLst>
      <p:ext uri="{BB962C8B-B14F-4D97-AF65-F5344CB8AC3E}">
        <p14:creationId xmlns:p14="http://schemas.microsoft.com/office/powerpoint/2010/main" val="8304170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797" y="457200"/>
            <a:ext cx="2949178" cy="1600200"/>
          </a:xfrm>
          <a:prstGeom prst="rect">
            <a:avLst/>
          </a:prstGeom>
        </p:spPr>
        <p:txBody>
          <a:bodyPr anchor="b"/>
          <a:lstStyle>
            <a:lvl1pPr>
              <a:lnSpc>
                <a:spcPct val="100000"/>
              </a:lnSpc>
              <a:defRPr sz="3000" b="0">
                <a:latin typeface="+mj-lt"/>
              </a:defRPr>
            </a:lvl1pPr>
          </a:lstStyle>
          <a:p>
            <a:r>
              <a:rPr lang="en-US" dirty="0"/>
              <a:t>Click to edit Master title style</a:t>
            </a:r>
          </a:p>
        </p:txBody>
      </p:sp>
      <p:sp>
        <p:nvSpPr>
          <p:cNvPr id="3" name="Content Placeholder 2"/>
          <p:cNvSpPr>
            <a:spLocks noGrp="1"/>
          </p:cNvSpPr>
          <p:nvPr>
            <p:ph idx="1"/>
          </p:nvPr>
        </p:nvSpPr>
        <p:spPr>
          <a:xfrm>
            <a:off x="3887391" y="987426"/>
            <a:ext cx="4629150" cy="4873625"/>
          </a:xfrm>
          <a:prstGeom prst="rect">
            <a:avLst/>
          </a:prstGeom>
        </p:spPr>
        <p:txBody>
          <a:bodyPr/>
          <a:lstStyle>
            <a:lvl1pPr marL="360000" indent="-360000">
              <a:lnSpc>
                <a:spcPct val="100000"/>
              </a:lnSpc>
              <a:spcBef>
                <a:spcPts val="0"/>
              </a:spcBef>
              <a:spcAft>
                <a:spcPts val="600"/>
              </a:spcAft>
              <a:defRPr sz="2400"/>
            </a:lvl1pPr>
            <a:lvl2pPr marL="540000" indent="-180000">
              <a:lnSpc>
                <a:spcPct val="100000"/>
              </a:lnSpc>
              <a:spcBef>
                <a:spcPts val="0"/>
              </a:spcBef>
              <a:spcAft>
                <a:spcPts val="600"/>
              </a:spcAft>
              <a:defRPr sz="2100"/>
            </a:lvl2pPr>
            <a:lvl3pPr>
              <a:lnSpc>
                <a:spcPct val="100000"/>
              </a:lnSpc>
              <a:spcBef>
                <a:spcPts val="0"/>
              </a:spcBef>
              <a:spcAft>
                <a:spcPts val="600"/>
              </a:spcAft>
              <a:defRPr sz="1800"/>
            </a:lvl3pPr>
            <a:lvl4pPr>
              <a:lnSpc>
                <a:spcPct val="100000"/>
              </a:lnSpc>
              <a:spcBef>
                <a:spcPts val="0"/>
              </a:spcBef>
              <a:spcAft>
                <a:spcPts val="600"/>
              </a:spcAft>
              <a:defRPr sz="1500"/>
            </a:lvl4pPr>
            <a:lvl5pPr>
              <a:lnSpc>
                <a:spcPct val="100000"/>
              </a:lnSpc>
              <a:spcBef>
                <a:spcPts val="0"/>
              </a:spcBef>
              <a:spcAft>
                <a:spcPts val="600"/>
              </a:spcAft>
              <a:defRPr sz="1500"/>
            </a:lvl5pPr>
            <a:lvl6pPr>
              <a:defRPr sz="1500"/>
            </a:lvl6pPr>
            <a:lvl7pPr>
              <a:defRPr sz="1500"/>
            </a:lvl7pPr>
            <a:lvl8pPr>
              <a:defRPr sz="1500"/>
            </a:lvl8pPr>
            <a:lvl9pPr>
              <a:defRPr sz="150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56797" y="2057400"/>
            <a:ext cx="2949178" cy="3811588"/>
          </a:xfrm>
          <a:prstGeom prst="rect">
            <a:avLst/>
          </a:prstGeom>
        </p:spPr>
        <p:txBody>
          <a:bodyPr/>
          <a:lstStyle>
            <a:lvl1pPr marL="0" indent="0">
              <a:lnSpc>
                <a:spcPct val="100000"/>
              </a:lnSpc>
              <a:spcBef>
                <a:spcPts val="0"/>
              </a:spcBef>
              <a:spcAft>
                <a:spcPts val="450"/>
              </a:spcAft>
              <a:buNone/>
              <a:defRPr sz="2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dirty="0"/>
              <a:t>Edit Master text styles</a:t>
            </a:r>
          </a:p>
        </p:txBody>
      </p:sp>
      <p:sp>
        <p:nvSpPr>
          <p:cNvPr id="7" name="Rectangle 6"/>
          <p:cNvSpPr/>
          <p:nvPr userDrawn="1"/>
        </p:nvSpPr>
        <p:spPr>
          <a:xfrm>
            <a:off x="0" y="2"/>
            <a:ext cx="673769"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8" name="Slide Number Placeholder 7"/>
          <p:cNvSpPr>
            <a:spLocks noGrp="1"/>
          </p:cNvSpPr>
          <p:nvPr>
            <p:ph type="sldNum" sz="quarter" idx="11"/>
          </p:nvPr>
        </p:nvSpPr>
        <p:spPr/>
        <p:txBody>
          <a:bodyPr/>
          <a:lstStyle/>
          <a:p>
            <a:fld id="{C39FA8BF-AD8A-40B1-9048-5D55E4796E56}" type="slidenum">
              <a:rPr lang="en-GB" smtClean="0"/>
              <a:pPr/>
              <a:t>‹#›</a:t>
            </a:fld>
            <a:endParaRPr lang="en-GB" dirty="0"/>
          </a:p>
        </p:txBody>
      </p:sp>
      <p:sp>
        <p:nvSpPr>
          <p:cNvPr id="6" name="Footer Placeholder 5">
            <a:extLst>
              <a:ext uri="{FF2B5EF4-FFF2-40B4-BE49-F238E27FC236}">
                <a16:creationId xmlns:a16="http://schemas.microsoft.com/office/drawing/2014/main" id="{3B1DB8E7-F76F-4760-B4E2-EBB662EEAA6B}"/>
              </a:ext>
            </a:extLst>
          </p:cNvPr>
          <p:cNvSpPr>
            <a:spLocks noGrp="1"/>
          </p:cNvSpPr>
          <p:nvPr>
            <p:ph type="ftr" sz="quarter" idx="12"/>
          </p:nvPr>
        </p:nvSpPr>
        <p:spPr>
          <a:xfrm>
            <a:off x="2859548" y="6435291"/>
            <a:ext cx="2661389" cy="365125"/>
          </a:xfrm>
          <a:prstGeom prst="rect">
            <a:avLst/>
          </a:prstGeom>
        </p:spPr>
        <p:txBody>
          <a:bodyPr/>
          <a:lstStyle/>
          <a:p>
            <a:pPr algn="ctr"/>
            <a:r>
              <a:rPr lang="en-US" dirty="0"/>
              <a:t>© Fronting the Challenge Projects Ltd 2020</a:t>
            </a:r>
            <a:endParaRPr lang="en-GB" dirty="0"/>
          </a:p>
        </p:txBody>
      </p:sp>
    </p:spTree>
    <p:extLst>
      <p:ext uri="{BB962C8B-B14F-4D97-AF65-F5344CB8AC3E}">
        <p14:creationId xmlns:p14="http://schemas.microsoft.com/office/powerpoint/2010/main" val="3226837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8483" y="457200"/>
            <a:ext cx="2876413" cy="1600200"/>
          </a:xfrm>
          <a:prstGeom prst="rect">
            <a:avLst/>
          </a:prstGeom>
        </p:spPr>
        <p:txBody>
          <a:bodyPr anchor="b"/>
          <a:lstStyle>
            <a:lvl1pPr>
              <a:lnSpc>
                <a:spcPct val="100000"/>
              </a:lnSpc>
              <a:defRPr sz="3000" b="0">
                <a:latin typeface="+mj-lt"/>
              </a:defRPr>
            </a:lvl1pPr>
          </a:lstStyle>
          <a:p>
            <a:r>
              <a:rPr lang="en-US" dirty="0"/>
              <a:t>Click to edit Master title style</a:t>
            </a:r>
          </a:p>
        </p:txBody>
      </p:sp>
      <p:sp>
        <p:nvSpPr>
          <p:cNvPr id="3" name="Picture Placeholder 2"/>
          <p:cNvSpPr>
            <a:spLocks noGrp="1"/>
          </p:cNvSpPr>
          <p:nvPr>
            <p:ph type="pic" idx="1"/>
          </p:nvPr>
        </p:nvSpPr>
        <p:spPr>
          <a:xfrm>
            <a:off x="3887391" y="987426"/>
            <a:ext cx="462915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Click icon to add picture</a:t>
            </a:r>
          </a:p>
        </p:txBody>
      </p:sp>
      <p:sp>
        <p:nvSpPr>
          <p:cNvPr id="4" name="Text Placeholder 3"/>
          <p:cNvSpPr>
            <a:spLocks noGrp="1"/>
          </p:cNvSpPr>
          <p:nvPr>
            <p:ph type="body" sz="half" idx="2"/>
          </p:nvPr>
        </p:nvSpPr>
        <p:spPr>
          <a:xfrm>
            <a:off x="858483" y="2057400"/>
            <a:ext cx="2876413" cy="3811588"/>
          </a:xfrm>
          <a:prstGeom prst="rect">
            <a:avLst/>
          </a:prstGeom>
        </p:spPr>
        <p:txBody>
          <a:bodyPr/>
          <a:lstStyle>
            <a:lvl1pPr marL="0" indent="0">
              <a:lnSpc>
                <a:spcPct val="100000"/>
              </a:lnSpc>
              <a:spcBef>
                <a:spcPts val="0"/>
              </a:spcBef>
              <a:spcAft>
                <a:spcPts val="450"/>
              </a:spcAft>
              <a:buNone/>
              <a:defRPr sz="2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dirty="0"/>
              <a:t>Edit Master text styles</a:t>
            </a:r>
          </a:p>
        </p:txBody>
      </p:sp>
      <p:sp>
        <p:nvSpPr>
          <p:cNvPr id="7" name="Rectangle 6"/>
          <p:cNvSpPr/>
          <p:nvPr userDrawn="1"/>
        </p:nvSpPr>
        <p:spPr>
          <a:xfrm>
            <a:off x="0" y="2"/>
            <a:ext cx="673769"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8" name="Slide Number Placeholder 7"/>
          <p:cNvSpPr>
            <a:spLocks noGrp="1"/>
          </p:cNvSpPr>
          <p:nvPr>
            <p:ph type="sldNum" sz="quarter" idx="11"/>
          </p:nvPr>
        </p:nvSpPr>
        <p:spPr/>
        <p:txBody>
          <a:bodyPr/>
          <a:lstStyle/>
          <a:p>
            <a:fld id="{C39FA8BF-AD8A-40B1-9048-5D55E4796E56}" type="slidenum">
              <a:rPr lang="en-GB" smtClean="0"/>
              <a:pPr/>
              <a:t>‹#›</a:t>
            </a:fld>
            <a:endParaRPr lang="en-GB" dirty="0"/>
          </a:p>
        </p:txBody>
      </p:sp>
      <p:sp>
        <p:nvSpPr>
          <p:cNvPr id="6" name="Footer Placeholder 5">
            <a:extLst>
              <a:ext uri="{FF2B5EF4-FFF2-40B4-BE49-F238E27FC236}">
                <a16:creationId xmlns:a16="http://schemas.microsoft.com/office/drawing/2014/main" id="{6A6F8260-F86C-4C26-813D-2782EE77D466}"/>
              </a:ext>
            </a:extLst>
          </p:cNvPr>
          <p:cNvSpPr>
            <a:spLocks noGrp="1"/>
          </p:cNvSpPr>
          <p:nvPr>
            <p:ph type="ftr" sz="quarter" idx="12"/>
          </p:nvPr>
        </p:nvSpPr>
        <p:spPr>
          <a:xfrm>
            <a:off x="2859548" y="6435291"/>
            <a:ext cx="2661389" cy="365125"/>
          </a:xfrm>
          <a:prstGeom prst="rect">
            <a:avLst/>
          </a:prstGeom>
        </p:spPr>
        <p:txBody>
          <a:bodyPr/>
          <a:lstStyle/>
          <a:p>
            <a:pPr algn="ctr"/>
            <a:r>
              <a:rPr lang="en-US" dirty="0"/>
              <a:t>© Fronting the Challenge Projects Ltd 2020</a:t>
            </a:r>
            <a:endParaRPr lang="en-GB" dirty="0"/>
          </a:p>
        </p:txBody>
      </p:sp>
    </p:spTree>
    <p:extLst>
      <p:ext uri="{BB962C8B-B14F-4D97-AF65-F5344CB8AC3E}">
        <p14:creationId xmlns:p14="http://schemas.microsoft.com/office/powerpoint/2010/main" val="9488716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Slide Number Placeholder 12"/>
          <p:cNvSpPr>
            <a:spLocks noGrp="1"/>
          </p:cNvSpPr>
          <p:nvPr>
            <p:ph type="sldNum" sz="quarter" idx="4"/>
          </p:nvPr>
        </p:nvSpPr>
        <p:spPr>
          <a:xfrm>
            <a:off x="141091" y="6435290"/>
            <a:ext cx="385184" cy="365125"/>
          </a:xfrm>
          <a:prstGeom prst="rect">
            <a:avLst/>
          </a:prstGeom>
        </p:spPr>
        <p:txBody>
          <a:bodyPr vert="horz" lIns="91440" tIns="45720" rIns="91440" bIns="45720" rtlCol="0" anchor="ctr"/>
          <a:lstStyle>
            <a:lvl1pPr algn="ctr">
              <a:defRPr sz="900">
                <a:solidFill>
                  <a:schemeClr val="bg1"/>
                </a:solidFill>
                <a:latin typeface="Franklin Gothic Book" panose="020B0503020102020204" pitchFamily="34" charset="0"/>
              </a:defRPr>
            </a:lvl1pPr>
          </a:lstStyle>
          <a:p>
            <a:fld id="{C39FA8BF-AD8A-40B1-9048-5D55E4796E56}" type="slidenum">
              <a:rPr lang="en-GB" smtClean="0"/>
              <a:pPr/>
              <a:t>‹#›</a:t>
            </a:fld>
            <a:endParaRPr lang="en-GB" dirty="0"/>
          </a:p>
        </p:txBody>
      </p:sp>
      <p:sp>
        <p:nvSpPr>
          <p:cNvPr id="6" name="Footer Placeholder 11">
            <a:extLst>
              <a:ext uri="{FF2B5EF4-FFF2-40B4-BE49-F238E27FC236}">
                <a16:creationId xmlns:a16="http://schemas.microsoft.com/office/drawing/2014/main" id="{DF663E7D-422E-E341-9BEA-48A1361F79FC}"/>
              </a:ext>
            </a:extLst>
          </p:cNvPr>
          <p:cNvSpPr>
            <a:spLocks noGrp="1"/>
          </p:cNvSpPr>
          <p:nvPr>
            <p:ph type="ftr" sz="quarter" idx="3"/>
          </p:nvPr>
        </p:nvSpPr>
        <p:spPr>
          <a:xfrm>
            <a:off x="2859548" y="6315565"/>
            <a:ext cx="2661389" cy="365125"/>
          </a:xfrm>
          <a:prstGeom prst="rect">
            <a:avLst/>
          </a:prstGeom>
        </p:spPr>
        <p:txBody>
          <a:bodyPr vert="horz" lIns="91440" tIns="45720" rIns="91440" bIns="45720" rtlCol="0" anchor="ctr"/>
          <a:lstStyle>
            <a:lvl1pPr algn="l">
              <a:defRPr sz="900">
                <a:solidFill>
                  <a:schemeClr val="tx1"/>
                </a:solidFill>
                <a:latin typeface="Franklin Gothic Book" panose="020B0503020102020204" pitchFamily="34" charset="0"/>
              </a:defRPr>
            </a:lvl1pPr>
          </a:lstStyle>
          <a:p>
            <a:pPr algn="ctr"/>
            <a:r>
              <a:rPr lang="en-US" dirty="0"/>
              <a:t>© Fronting the Challenge Projects Ltd 2020</a:t>
            </a:r>
            <a:endParaRPr lang="en-GB" dirty="0"/>
          </a:p>
        </p:txBody>
      </p:sp>
      <p:pic>
        <p:nvPicPr>
          <p:cNvPr id="7" name="Picture 6">
            <a:extLst>
              <a:ext uri="{FF2B5EF4-FFF2-40B4-BE49-F238E27FC236}">
                <a16:creationId xmlns:a16="http://schemas.microsoft.com/office/drawing/2014/main" id="{10D7BF83-99F4-3544-8CED-A872E93FC6F2}"/>
              </a:ext>
            </a:extLst>
          </p:cNvPr>
          <p:cNvPicPr>
            <a:picLocks noChangeAspect="1"/>
          </p:cNvPicPr>
          <p:nvPr userDrawn="1"/>
        </p:nvPicPr>
        <p:blipFill>
          <a:blip r:embed="rId12">
            <a:extLst>
              <a:ext uri="{28A0092B-C50C-407E-A947-70E740481C1C}">
                <a14:useLocalDpi xmlns:a14="http://schemas.microsoft.com/office/drawing/2010/main" val="0"/>
              </a:ext>
            </a:extLst>
          </a:blip>
          <a:stretch>
            <a:fillRect/>
          </a:stretch>
        </p:blipFill>
        <p:spPr>
          <a:xfrm>
            <a:off x="7548912" y="6189890"/>
            <a:ext cx="1356451" cy="490800"/>
          </a:xfrm>
          <a:prstGeom prst="rect">
            <a:avLst/>
          </a:prstGeom>
        </p:spPr>
      </p:pic>
    </p:spTree>
    <p:extLst>
      <p:ext uri="{BB962C8B-B14F-4D97-AF65-F5344CB8AC3E}">
        <p14:creationId xmlns:p14="http://schemas.microsoft.com/office/powerpoint/2010/main" val="9220053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9" r:id="rId3"/>
    <p:sldLayoutId id="2147483651" r:id="rId4"/>
    <p:sldLayoutId id="2147483652" r:id="rId5"/>
    <p:sldLayoutId id="2147483653" r:id="rId6"/>
    <p:sldLayoutId id="2147483654" r:id="rId7"/>
    <p:sldLayoutId id="2147483655" r:id="rId8"/>
    <p:sldLayoutId id="2147483656" r:id="rId9"/>
    <p:sldLayoutId id="2147483657" r:id="rId10"/>
  </p:sldLayoutIdLst>
  <p:hf hdr="0" dt="0"/>
  <p:txStyles>
    <p:titleStyle>
      <a:lvl1pPr algn="l" defTabSz="685800" rtl="0" eaLnBrk="1" latinLnBrk="0" hangingPunct="1">
        <a:lnSpc>
          <a:spcPct val="90000"/>
        </a:lnSpc>
        <a:spcBef>
          <a:spcPct val="0"/>
        </a:spcBef>
        <a:buNone/>
        <a:defRPr sz="3300" b="1" i="0" kern="1200" baseline="0">
          <a:solidFill>
            <a:schemeClr val="tx1"/>
          </a:solidFill>
          <a:latin typeface="ITC Franklin Gothic Std Demi" charset="0"/>
          <a:ea typeface="ITC Franklin Gothic Std Demi" charset="0"/>
          <a:cs typeface="ITC Franklin Gothic Std Demi" charset="0"/>
        </a:defRPr>
      </a:lvl1pPr>
    </p:titleStyle>
    <p:bodyStyle>
      <a:lvl1pPr marL="171450" indent="-171450" algn="l" defTabSz="685800" rtl="0" eaLnBrk="1" latinLnBrk="0" hangingPunct="1">
        <a:lnSpc>
          <a:spcPct val="90000"/>
        </a:lnSpc>
        <a:spcBef>
          <a:spcPts val="750"/>
        </a:spcBef>
        <a:buFont typeface="Arial"/>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4.jpg"/><Relationship Id="rId3" Type="http://schemas.openxmlformats.org/officeDocument/2006/relationships/image" Target="../media/image9.jpg"/><Relationship Id="rId7"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2.jpg"/><Relationship Id="rId11" Type="http://schemas.openxmlformats.org/officeDocument/2006/relationships/image" Target="../media/image17.jpg"/><Relationship Id="rId5" Type="http://schemas.openxmlformats.org/officeDocument/2006/relationships/image" Target="../media/image11.jpg"/><Relationship Id="rId10" Type="http://schemas.openxmlformats.org/officeDocument/2006/relationships/image" Target="../media/image16.jpg"/><Relationship Id="rId4" Type="http://schemas.openxmlformats.org/officeDocument/2006/relationships/image" Target="../media/image10.jpeg"/><Relationship Id="rId9" Type="http://schemas.openxmlformats.org/officeDocument/2006/relationships/image" Target="../media/image15.jpg"/></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jpg"/><Relationship Id="rId1" Type="http://schemas.openxmlformats.org/officeDocument/2006/relationships/slideLayout" Target="../slideLayouts/slideLayout3.xml"/><Relationship Id="rId4" Type="http://schemas.openxmlformats.org/officeDocument/2006/relationships/image" Target="../media/image31.PNG"/></Relationships>
</file>

<file path=ppt/slides/_rels/slide1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image" Target="../media/image36.jpg"/><Relationship Id="rId1" Type="http://schemas.openxmlformats.org/officeDocument/2006/relationships/slideLayout" Target="../slideLayouts/slideLayout7.xml"/><Relationship Id="rId5" Type="http://schemas.openxmlformats.org/officeDocument/2006/relationships/image" Target="../media/image39.PNG"/><Relationship Id="rId4" Type="http://schemas.openxmlformats.org/officeDocument/2006/relationships/image" Target="../media/image38.jpg"/></Relationships>
</file>

<file path=ppt/slides/_rels/slide1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1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jp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jp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E0719-ECFA-4DC7-934F-824AE8F22803}"/>
              </a:ext>
            </a:extLst>
          </p:cNvPr>
          <p:cNvSpPr>
            <a:spLocks noGrp="1"/>
          </p:cNvSpPr>
          <p:nvPr>
            <p:ph type="ctrTitle"/>
          </p:nvPr>
        </p:nvSpPr>
        <p:spPr/>
        <p:txBody>
          <a:bodyPr/>
          <a:lstStyle/>
          <a:p>
            <a:r>
              <a:rPr lang="en-GB" dirty="0"/>
              <a:t>An Introduction to Thrive</a:t>
            </a:r>
          </a:p>
        </p:txBody>
      </p:sp>
      <p:sp>
        <p:nvSpPr>
          <p:cNvPr id="4" name="Slide Number Placeholder 3">
            <a:extLst>
              <a:ext uri="{FF2B5EF4-FFF2-40B4-BE49-F238E27FC236}">
                <a16:creationId xmlns:a16="http://schemas.microsoft.com/office/drawing/2014/main" id="{AD90DE7F-6318-4782-A6D4-0F473C2381CE}"/>
              </a:ext>
            </a:extLst>
          </p:cNvPr>
          <p:cNvSpPr>
            <a:spLocks noGrp="1"/>
          </p:cNvSpPr>
          <p:nvPr>
            <p:ph type="sldNum" sz="quarter" idx="11"/>
          </p:nvPr>
        </p:nvSpPr>
        <p:spPr/>
        <p:txBody>
          <a:bodyPr/>
          <a:lstStyle/>
          <a:p>
            <a:fld id="{C39FA8BF-AD8A-40B1-9048-5D55E4796E56}" type="slidenum">
              <a:rPr lang="en-GB" smtClean="0"/>
              <a:pPr/>
              <a:t>1</a:t>
            </a:fld>
            <a:endParaRPr lang="en-GB" dirty="0"/>
          </a:p>
        </p:txBody>
      </p:sp>
      <p:sp>
        <p:nvSpPr>
          <p:cNvPr id="5" name="Footer Placeholder 4">
            <a:extLst>
              <a:ext uri="{FF2B5EF4-FFF2-40B4-BE49-F238E27FC236}">
                <a16:creationId xmlns:a16="http://schemas.microsoft.com/office/drawing/2014/main" id="{C3DFAD85-B9DD-44F7-9C5B-ACE09A0EB7BF}"/>
              </a:ext>
            </a:extLst>
          </p:cNvPr>
          <p:cNvSpPr>
            <a:spLocks noGrp="1"/>
          </p:cNvSpPr>
          <p:nvPr>
            <p:ph type="ftr" sz="quarter" idx="12"/>
          </p:nvPr>
        </p:nvSpPr>
        <p:spPr/>
        <p:txBody>
          <a:bodyPr/>
          <a:lstStyle/>
          <a:p>
            <a:pPr algn="ctr"/>
            <a:r>
              <a:rPr lang="en-US" dirty="0"/>
              <a:t>© Fronting the Challenge Projects Ltd 2020</a:t>
            </a:r>
            <a:endParaRPr lang="en-GB" dirty="0"/>
          </a:p>
        </p:txBody>
      </p:sp>
    </p:spTree>
    <p:extLst>
      <p:ext uri="{BB962C8B-B14F-4D97-AF65-F5344CB8AC3E}">
        <p14:creationId xmlns:p14="http://schemas.microsoft.com/office/powerpoint/2010/main" val="63492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D5C79-E25C-496B-8FA8-D83D61692770}"/>
              </a:ext>
            </a:extLst>
          </p:cNvPr>
          <p:cNvSpPr>
            <a:spLocks noGrp="1"/>
          </p:cNvSpPr>
          <p:nvPr>
            <p:ph type="title"/>
          </p:nvPr>
        </p:nvSpPr>
        <p:spPr/>
        <p:txBody>
          <a:bodyPr/>
          <a:lstStyle/>
          <a:p>
            <a:r>
              <a:rPr lang="en-GB" dirty="0"/>
              <a:t>Overview:</a:t>
            </a:r>
          </a:p>
        </p:txBody>
      </p:sp>
      <p:sp>
        <p:nvSpPr>
          <p:cNvPr id="3" name="Content Placeholder 2">
            <a:extLst>
              <a:ext uri="{FF2B5EF4-FFF2-40B4-BE49-F238E27FC236}">
                <a16:creationId xmlns:a16="http://schemas.microsoft.com/office/drawing/2014/main" id="{3E5D02CA-D52F-457B-B08A-759226DD86DD}"/>
              </a:ext>
            </a:extLst>
          </p:cNvPr>
          <p:cNvSpPr>
            <a:spLocks noGrp="1"/>
          </p:cNvSpPr>
          <p:nvPr>
            <p:ph idx="1"/>
          </p:nvPr>
        </p:nvSpPr>
        <p:spPr/>
        <p:txBody>
          <a:bodyPr/>
          <a:lstStyle/>
          <a:p>
            <a:r>
              <a:rPr lang="en-GB" dirty="0"/>
              <a:t>An introduction to the Thrive Approach</a:t>
            </a:r>
            <a:r>
              <a:rPr lang="en-GB" baseline="30000" dirty="0"/>
              <a:t>®</a:t>
            </a:r>
          </a:p>
          <a:p>
            <a:r>
              <a:rPr lang="en-GB" dirty="0"/>
              <a:t>The theory and science behind the Approach</a:t>
            </a:r>
          </a:p>
          <a:p>
            <a:r>
              <a:rPr lang="en-GB" dirty="0"/>
              <a:t>A Thrive case study </a:t>
            </a:r>
          </a:p>
          <a:p>
            <a:r>
              <a:rPr lang="en-GB" dirty="0"/>
              <a:t>Thrive’s evidence base</a:t>
            </a:r>
          </a:p>
          <a:p>
            <a:r>
              <a:rPr lang="en-GB" dirty="0"/>
              <a:t>An introduction to Thrive-Online</a:t>
            </a:r>
            <a:r>
              <a:rPr lang="en-GB" baseline="30000" dirty="0"/>
              <a:t>®</a:t>
            </a:r>
          </a:p>
          <a:p>
            <a:r>
              <a:rPr lang="en-GB" dirty="0"/>
              <a:t>An opportunity to ask questions</a:t>
            </a:r>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8D06A9D8-5533-489E-B111-2218C008118A}"/>
              </a:ext>
            </a:extLst>
          </p:cNvPr>
          <p:cNvSpPr>
            <a:spLocks noGrp="1"/>
          </p:cNvSpPr>
          <p:nvPr>
            <p:ph type="sldNum" sz="quarter" idx="11"/>
          </p:nvPr>
        </p:nvSpPr>
        <p:spPr/>
        <p:txBody>
          <a:bodyPr/>
          <a:lstStyle/>
          <a:p>
            <a:fld id="{C39FA8BF-AD8A-40B1-9048-5D55E4796E56}" type="slidenum">
              <a:rPr lang="en-GB" smtClean="0"/>
              <a:pPr/>
              <a:t>2</a:t>
            </a:fld>
            <a:endParaRPr lang="en-GB" dirty="0"/>
          </a:p>
        </p:txBody>
      </p:sp>
      <p:sp>
        <p:nvSpPr>
          <p:cNvPr id="5" name="Footer Placeholder 4">
            <a:extLst>
              <a:ext uri="{FF2B5EF4-FFF2-40B4-BE49-F238E27FC236}">
                <a16:creationId xmlns:a16="http://schemas.microsoft.com/office/drawing/2014/main" id="{0C970969-C524-431D-AFB9-173C514EA0EB}"/>
              </a:ext>
            </a:extLst>
          </p:cNvPr>
          <p:cNvSpPr>
            <a:spLocks noGrp="1"/>
          </p:cNvSpPr>
          <p:nvPr>
            <p:ph type="ftr" sz="quarter" idx="12"/>
          </p:nvPr>
        </p:nvSpPr>
        <p:spPr/>
        <p:txBody>
          <a:bodyPr/>
          <a:lstStyle/>
          <a:p>
            <a:pPr algn="ctr"/>
            <a:r>
              <a:rPr lang="en-GB" dirty="0"/>
              <a:t>© Fronting the Challenge Projects Ltd 2020</a:t>
            </a:r>
          </a:p>
        </p:txBody>
      </p:sp>
      <p:pic>
        <p:nvPicPr>
          <p:cNvPr id="7" name="Picture 6" descr="A group of young children sitting around a table&#10;&#10;Description automatically generated">
            <a:extLst>
              <a:ext uri="{FF2B5EF4-FFF2-40B4-BE49-F238E27FC236}">
                <a16:creationId xmlns:a16="http://schemas.microsoft.com/office/drawing/2014/main" id="{99D1A047-8F79-4ED2-82FF-04BDF142C4B0}"/>
              </a:ext>
            </a:extLst>
          </p:cNvPr>
          <p:cNvPicPr>
            <a:picLocks noChangeAspect="1"/>
          </p:cNvPicPr>
          <p:nvPr/>
        </p:nvPicPr>
        <p:blipFill>
          <a:blip r:embed="rId2"/>
          <a:stretch>
            <a:fillRect/>
          </a:stretch>
        </p:blipFill>
        <p:spPr>
          <a:xfrm>
            <a:off x="5856912" y="3051425"/>
            <a:ext cx="2658438" cy="2953820"/>
          </a:xfrm>
          <a:prstGeom prst="rect">
            <a:avLst/>
          </a:prstGeom>
        </p:spPr>
      </p:pic>
      <p:pic>
        <p:nvPicPr>
          <p:cNvPr id="8" name="Picture 7">
            <a:extLst>
              <a:ext uri="{FF2B5EF4-FFF2-40B4-BE49-F238E27FC236}">
                <a16:creationId xmlns:a16="http://schemas.microsoft.com/office/drawing/2014/main" id="{1140969F-7E17-45EA-875E-2DFBCD2392B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939296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6AE65D0-048F-4353-8EB9-4CD995FBDDAB}"/>
              </a:ext>
            </a:extLst>
          </p:cNvPr>
          <p:cNvSpPr>
            <a:spLocks noGrp="1"/>
          </p:cNvSpPr>
          <p:nvPr>
            <p:ph type="title"/>
          </p:nvPr>
        </p:nvSpPr>
        <p:spPr/>
        <p:txBody>
          <a:bodyPr/>
          <a:lstStyle/>
          <a:p>
            <a:r>
              <a:rPr lang="en-GB" dirty="0"/>
              <a:t>The Thrive Approach</a:t>
            </a:r>
            <a:endParaRPr lang="en-GB" baseline="30000" dirty="0"/>
          </a:p>
        </p:txBody>
      </p:sp>
      <p:sp>
        <p:nvSpPr>
          <p:cNvPr id="6" name="Content Placeholder 5">
            <a:extLst>
              <a:ext uri="{FF2B5EF4-FFF2-40B4-BE49-F238E27FC236}">
                <a16:creationId xmlns:a16="http://schemas.microsoft.com/office/drawing/2014/main" id="{FF363EF5-FFDC-40C4-ADB7-AF47C4AF5F97}"/>
              </a:ext>
            </a:extLst>
          </p:cNvPr>
          <p:cNvSpPr>
            <a:spLocks noGrp="1"/>
          </p:cNvSpPr>
          <p:nvPr>
            <p:ph idx="1"/>
          </p:nvPr>
        </p:nvSpPr>
        <p:spPr/>
        <p:txBody>
          <a:bodyPr/>
          <a:lstStyle/>
          <a:p>
            <a:r>
              <a:rPr lang="en-GB" dirty="0"/>
              <a:t>Thrive helps adults prepare children and young people </a:t>
            </a:r>
            <a:br>
              <a:rPr lang="en-GB" dirty="0"/>
            </a:br>
            <a:r>
              <a:rPr lang="en-GB" dirty="0"/>
              <a:t>for life’s emotional ups and downs</a:t>
            </a:r>
          </a:p>
          <a:p>
            <a:r>
              <a:rPr lang="en-GB" dirty="0"/>
              <a:t>Thrive is rigorous, targeted and measured</a:t>
            </a:r>
          </a:p>
          <a:p>
            <a:r>
              <a:rPr lang="en-GB" dirty="0"/>
              <a:t>Thrive supports you with how to be and what to do </a:t>
            </a:r>
            <a:br>
              <a:rPr lang="en-GB" dirty="0"/>
            </a:br>
            <a:r>
              <a:rPr lang="en-GB" dirty="0"/>
              <a:t>to help all children to engage with life and learning</a:t>
            </a:r>
          </a:p>
          <a:p>
            <a:pPr marL="360000" lvl="1" indent="0">
              <a:buNone/>
            </a:pPr>
            <a:endParaRPr lang="en-GB" dirty="0"/>
          </a:p>
        </p:txBody>
      </p:sp>
      <p:sp>
        <p:nvSpPr>
          <p:cNvPr id="3" name="Slide Number Placeholder 2">
            <a:extLst>
              <a:ext uri="{FF2B5EF4-FFF2-40B4-BE49-F238E27FC236}">
                <a16:creationId xmlns:a16="http://schemas.microsoft.com/office/drawing/2014/main" id="{0003CFD3-6851-4D42-A725-9AB90BF7AD00}"/>
              </a:ext>
            </a:extLst>
          </p:cNvPr>
          <p:cNvSpPr>
            <a:spLocks noGrp="1"/>
          </p:cNvSpPr>
          <p:nvPr>
            <p:ph type="sldNum" sz="quarter" idx="11"/>
          </p:nvPr>
        </p:nvSpPr>
        <p:spPr/>
        <p:txBody>
          <a:bodyPr/>
          <a:lstStyle/>
          <a:p>
            <a:fld id="{C39FA8BF-AD8A-40B1-9048-5D55E4796E56}" type="slidenum">
              <a:rPr lang="en-GB" smtClean="0"/>
              <a:pPr/>
              <a:t>3</a:t>
            </a:fld>
            <a:endParaRPr lang="en-GB" dirty="0"/>
          </a:p>
        </p:txBody>
      </p:sp>
      <p:sp>
        <p:nvSpPr>
          <p:cNvPr id="4" name="Footer Placeholder 3">
            <a:extLst>
              <a:ext uri="{FF2B5EF4-FFF2-40B4-BE49-F238E27FC236}">
                <a16:creationId xmlns:a16="http://schemas.microsoft.com/office/drawing/2014/main" id="{30BA228F-F350-4768-AB49-7E0C473B7C67}"/>
              </a:ext>
            </a:extLst>
          </p:cNvPr>
          <p:cNvSpPr>
            <a:spLocks noGrp="1"/>
          </p:cNvSpPr>
          <p:nvPr>
            <p:ph type="ftr" sz="quarter" idx="12"/>
          </p:nvPr>
        </p:nvSpPr>
        <p:spPr/>
        <p:txBody>
          <a:bodyPr/>
          <a:lstStyle/>
          <a:p>
            <a:pPr algn="ctr"/>
            <a:r>
              <a:rPr lang="en-US" dirty="0"/>
              <a:t>© Fronting the Challenge Projects Ltd 2020</a:t>
            </a:r>
            <a:endParaRPr lang="en-GB" dirty="0"/>
          </a:p>
        </p:txBody>
      </p:sp>
      <p:pic>
        <p:nvPicPr>
          <p:cNvPr id="8" name="Picture 7" descr="A group of people sitting at a table&#10;&#10;Description automatically generated">
            <a:extLst>
              <a:ext uri="{FF2B5EF4-FFF2-40B4-BE49-F238E27FC236}">
                <a16:creationId xmlns:a16="http://schemas.microsoft.com/office/drawing/2014/main" id="{DAFF30E6-AD0A-46B2-A6D9-18DAF969ED08}"/>
              </a:ext>
            </a:extLst>
          </p:cNvPr>
          <p:cNvPicPr>
            <a:picLocks noChangeAspect="1"/>
          </p:cNvPicPr>
          <p:nvPr/>
        </p:nvPicPr>
        <p:blipFill>
          <a:blip r:embed="rId3"/>
          <a:stretch>
            <a:fillRect/>
          </a:stretch>
        </p:blipFill>
        <p:spPr>
          <a:xfrm>
            <a:off x="2921447" y="4087050"/>
            <a:ext cx="3301106" cy="2219077"/>
          </a:xfrm>
          <a:prstGeom prst="rect">
            <a:avLst/>
          </a:prstGeom>
        </p:spPr>
      </p:pic>
      <p:pic>
        <p:nvPicPr>
          <p:cNvPr id="7" name="Picture 6" descr="Graphical user interface&#10;&#10;Description automatically generated">
            <a:extLst>
              <a:ext uri="{FF2B5EF4-FFF2-40B4-BE49-F238E27FC236}">
                <a16:creationId xmlns:a16="http://schemas.microsoft.com/office/drawing/2014/main" id="{C5817395-1E2D-44C9-9BBF-3D3E2B69EFE7}"/>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8290445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75E7FC5-9796-45DC-81C5-67DB1FEF258F}"/>
              </a:ext>
            </a:extLst>
          </p:cNvPr>
          <p:cNvSpPr>
            <a:spLocks noGrp="1"/>
          </p:cNvSpPr>
          <p:nvPr>
            <p:ph type="body" sz="quarter" idx="12"/>
          </p:nvPr>
        </p:nvSpPr>
        <p:spPr>
          <a:xfrm>
            <a:off x="834796" y="450523"/>
            <a:ext cx="7832953" cy="1464002"/>
          </a:xfrm>
        </p:spPr>
        <p:txBody>
          <a:bodyPr/>
          <a:lstStyle/>
          <a:p>
            <a:r>
              <a:rPr lang="en-GB" sz="2400" dirty="0"/>
              <a:t>The Thrive Approach has been created by a </a:t>
            </a:r>
            <a:r>
              <a:rPr lang="en-US" sz="2400" dirty="0"/>
              <a:t>multi-agency team who have worked with staff in education and care settings since 1994</a:t>
            </a:r>
            <a:r>
              <a:rPr lang="en-GB" sz="2400" dirty="0"/>
              <a:t>.</a:t>
            </a:r>
          </a:p>
        </p:txBody>
      </p:sp>
      <p:sp>
        <p:nvSpPr>
          <p:cNvPr id="5" name="Slide Number Placeholder 4">
            <a:extLst>
              <a:ext uri="{FF2B5EF4-FFF2-40B4-BE49-F238E27FC236}">
                <a16:creationId xmlns:a16="http://schemas.microsoft.com/office/drawing/2014/main" id="{388192BB-1993-4955-A3A7-BF0A2C4E2F6C}"/>
              </a:ext>
            </a:extLst>
          </p:cNvPr>
          <p:cNvSpPr>
            <a:spLocks noGrp="1"/>
          </p:cNvSpPr>
          <p:nvPr>
            <p:ph type="sldNum" sz="quarter" idx="15"/>
          </p:nvPr>
        </p:nvSpPr>
        <p:spPr/>
        <p:txBody>
          <a:bodyPr/>
          <a:lstStyle/>
          <a:p>
            <a:fld id="{C39FA8BF-AD8A-40B1-9048-5D55E4796E56}" type="slidenum">
              <a:rPr lang="en-GB" smtClean="0"/>
              <a:pPr/>
              <a:t>4</a:t>
            </a:fld>
            <a:endParaRPr lang="en-GB" dirty="0"/>
          </a:p>
        </p:txBody>
      </p:sp>
      <p:sp>
        <p:nvSpPr>
          <p:cNvPr id="6" name="Footer Placeholder 5">
            <a:extLst>
              <a:ext uri="{FF2B5EF4-FFF2-40B4-BE49-F238E27FC236}">
                <a16:creationId xmlns:a16="http://schemas.microsoft.com/office/drawing/2014/main" id="{BFAAE882-DD71-4725-B228-62C7A0BEFCC3}"/>
              </a:ext>
            </a:extLst>
          </p:cNvPr>
          <p:cNvSpPr>
            <a:spLocks noGrp="1"/>
          </p:cNvSpPr>
          <p:nvPr>
            <p:ph type="ftr" sz="quarter" idx="16"/>
          </p:nvPr>
        </p:nvSpPr>
        <p:spPr/>
        <p:txBody>
          <a:bodyPr/>
          <a:lstStyle/>
          <a:p>
            <a:pPr algn="ctr"/>
            <a:r>
              <a:rPr lang="en-US" dirty="0"/>
              <a:t>© Fronting the Challenge Projects Ltd 2020</a:t>
            </a:r>
            <a:endParaRPr lang="en-GB" dirty="0"/>
          </a:p>
        </p:txBody>
      </p:sp>
      <p:pic>
        <p:nvPicPr>
          <p:cNvPr id="7" name="Picture 2" descr="C:\Users\Kate Middleton\Desktop\6.png">
            <a:extLst>
              <a:ext uri="{FF2B5EF4-FFF2-40B4-BE49-F238E27FC236}">
                <a16:creationId xmlns:a16="http://schemas.microsoft.com/office/drawing/2014/main" id="{BF9D8761-7B77-4738-A243-5030D7E92A1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317" t="33189" r="10012" b="12012"/>
          <a:stretch/>
        </p:blipFill>
        <p:spPr bwMode="auto">
          <a:xfrm>
            <a:off x="1152054" y="1583048"/>
            <a:ext cx="7157150" cy="3691904"/>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953D600C-5A69-4A58-AD26-6650441A7016}"/>
              </a:ext>
            </a:extLst>
          </p:cNvPr>
          <p:cNvSpPr/>
          <p:nvPr/>
        </p:nvSpPr>
        <p:spPr>
          <a:xfrm>
            <a:off x="901853" y="5254957"/>
            <a:ext cx="7577565" cy="1200329"/>
          </a:xfrm>
          <a:prstGeom prst="rect">
            <a:avLst/>
          </a:prstGeom>
        </p:spPr>
        <p:txBody>
          <a:bodyPr wrap="square">
            <a:spAutoFit/>
          </a:bodyPr>
          <a:lstStyle/>
          <a:p>
            <a:r>
              <a:rPr lang="en-US" sz="2400" dirty="0"/>
              <a:t>Thrive continues to develop the Approach with feedback from practitioners, trainers, staff, parents and support workers in the field. </a:t>
            </a:r>
          </a:p>
        </p:txBody>
      </p:sp>
    </p:spTree>
    <p:extLst>
      <p:ext uri="{BB962C8B-B14F-4D97-AF65-F5344CB8AC3E}">
        <p14:creationId xmlns:p14="http://schemas.microsoft.com/office/powerpoint/2010/main" val="124357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09E27-2B54-43E3-828F-FF2864207A31}"/>
              </a:ext>
            </a:extLst>
          </p:cNvPr>
          <p:cNvSpPr>
            <a:spLocks noGrp="1"/>
          </p:cNvSpPr>
          <p:nvPr>
            <p:ph type="title"/>
          </p:nvPr>
        </p:nvSpPr>
        <p:spPr/>
        <p:txBody>
          <a:bodyPr/>
          <a:lstStyle/>
          <a:p>
            <a:r>
              <a:rPr lang="en-GB" dirty="0"/>
              <a:t>Thrive: a whole-setting approach</a:t>
            </a:r>
          </a:p>
        </p:txBody>
      </p:sp>
      <p:sp>
        <p:nvSpPr>
          <p:cNvPr id="7" name="Content Placeholder 6">
            <a:extLst>
              <a:ext uri="{FF2B5EF4-FFF2-40B4-BE49-F238E27FC236}">
                <a16:creationId xmlns:a16="http://schemas.microsoft.com/office/drawing/2014/main" id="{5B879FD1-5B8A-43DD-AC6E-5816765357CB}"/>
              </a:ext>
            </a:extLst>
          </p:cNvPr>
          <p:cNvSpPr>
            <a:spLocks noGrp="1"/>
          </p:cNvSpPr>
          <p:nvPr>
            <p:ph idx="1"/>
          </p:nvPr>
        </p:nvSpPr>
        <p:spPr/>
        <p:txBody>
          <a:bodyPr/>
          <a:lstStyle/>
          <a:p>
            <a:r>
              <a:rPr lang="en-GB" dirty="0"/>
              <a:t>Supporting right-time development:</a:t>
            </a:r>
          </a:p>
          <a:p>
            <a:pPr lvl="1"/>
            <a:r>
              <a:rPr lang="en-GB" dirty="0"/>
              <a:t>Adapting the ethos, curriculum and environment to meet the needs of all children as they arise naturally in line with age-related expectations</a:t>
            </a:r>
          </a:p>
          <a:p>
            <a:r>
              <a:rPr lang="en-GB" dirty="0"/>
              <a:t>Repairing interrupted development:</a:t>
            </a:r>
          </a:p>
          <a:p>
            <a:pPr lvl="1"/>
            <a:r>
              <a:rPr lang="en-GB" dirty="0"/>
              <a:t>Using targeted reparative work to fill the gaps where children’s needs have not been met at the right time in their development</a:t>
            </a:r>
          </a:p>
        </p:txBody>
      </p:sp>
      <p:sp>
        <p:nvSpPr>
          <p:cNvPr id="4" name="Slide Number Placeholder 3">
            <a:extLst>
              <a:ext uri="{FF2B5EF4-FFF2-40B4-BE49-F238E27FC236}">
                <a16:creationId xmlns:a16="http://schemas.microsoft.com/office/drawing/2014/main" id="{E9692CAF-5233-4283-9522-78A3905E1647}"/>
              </a:ext>
            </a:extLst>
          </p:cNvPr>
          <p:cNvSpPr>
            <a:spLocks noGrp="1"/>
          </p:cNvSpPr>
          <p:nvPr>
            <p:ph type="sldNum" sz="quarter" idx="11"/>
          </p:nvPr>
        </p:nvSpPr>
        <p:spPr/>
        <p:txBody>
          <a:bodyPr/>
          <a:lstStyle/>
          <a:p>
            <a:fld id="{C39FA8BF-AD8A-40B1-9048-5D55E4796E56}" type="slidenum">
              <a:rPr lang="en-GB" smtClean="0"/>
              <a:pPr/>
              <a:t>5</a:t>
            </a:fld>
            <a:endParaRPr lang="en-GB" dirty="0"/>
          </a:p>
        </p:txBody>
      </p:sp>
      <p:sp>
        <p:nvSpPr>
          <p:cNvPr id="5" name="Footer Placeholder 4">
            <a:extLst>
              <a:ext uri="{FF2B5EF4-FFF2-40B4-BE49-F238E27FC236}">
                <a16:creationId xmlns:a16="http://schemas.microsoft.com/office/drawing/2014/main" id="{B7F73E0E-C88F-429C-A4F7-965FB5E609CB}"/>
              </a:ext>
            </a:extLst>
          </p:cNvPr>
          <p:cNvSpPr>
            <a:spLocks noGrp="1"/>
          </p:cNvSpPr>
          <p:nvPr>
            <p:ph type="ftr" sz="quarter" idx="12"/>
          </p:nvPr>
        </p:nvSpPr>
        <p:spPr/>
        <p:txBody>
          <a:bodyPr/>
          <a:lstStyle/>
          <a:p>
            <a:pPr algn="ctr"/>
            <a:r>
              <a:rPr lang="en-US" dirty="0"/>
              <a:t>© Fronting the Challenge Projects Ltd 2020</a:t>
            </a:r>
            <a:endParaRPr lang="en-GB" dirty="0"/>
          </a:p>
        </p:txBody>
      </p:sp>
      <p:pic>
        <p:nvPicPr>
          <p:cNvPr id="6" name="Picture 5" descr="Text, letter, email&#10;&#10;Description automatically generated">
            <a:extLst>
              <a:ext uri="{FF2B5EF4-FFF2-40B4-BE49-F238E27FC236}">
                <a16:creationId xmlns:a16="http://schemas.microsoft.com/office/drawing/2014/main" id="{D27F90E4-89A2-4A89-BF18-67A392B67F38}"/>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1568912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33DA6-C75F-4719-9635-AFA7545E7FD6}"/>
              </a:ext>
            </a:extLst>
          </p:cNvPr>
          <p:cNvSpPr>
            <a:spLocks noGrp="1"/>
          </p:cNvSpPr>
          <p:nvPr>
            <p:ph type="title"/>
          </p:nvPr>
        </p:nvSpPr>
        <p:spPr/>
        <p:txBody>
          <a:bodyPr/>
          <a:lstStyle/>
          <a:p>
            <a:r>
              <a:rPr lang="en-GB" dirty="0"/>
              <a:t>Why use Thrive?</a:t>
            </a:r>
          </a:p>
        </p:txBody>
      </p:sp>
      <p:sp>
        <p:nvSpPr>
          <p:cNvPr id="3" name="Text Placeholder 2">
            <a:extLst>
              <a:ext uri="{FF2B5EF4-FFF2-40B4-BE49-F238E27FC236}">
                <a16:creationId xmlns:a16="http://schemas.microsoft.com/office/drawing/2014/main" id="{F2A9CC61-6F8F-4E95-A71A-F4C1B262ADA8}"/>
              </a:ext>
            </a:extLst>
          </p:cNvPr>
          <p:cNvSpPr>
            <a:spLocks noGrp="1"/>
          </p:cNvSpPr>
          <p:nvPr>
            <p:ph idx="1"/>
          </p:nvPr>
        </p:nvSpPr>
        <p:spPr/>
        <p:txBody>
          <a:bodyPr/>
          <a:lstStyle/>
          <a:p>
            <a:pPr marL="342900" indent="-342900">
              <a:buFont typeface="Arial" panose="020B0604020202020204" pitchFamily="34" charset="0"/>
              <a:buChar char="•"/>
            </a:pPr>
            <a:r>
              <a:rPr lang="en-GB" sz="2400" dirty="0"/>
              <a:t>Thrive helps address the problems caused by interrupted development in children and young people. </a:t>
            </a:r>
          </a:p>
          <a:p>
            <a:pPr marL="342900" indent="-342900">
              <a:buFont typeface="Arial" panose="020B0604020202020204" pitchFamily="34" charset="0"/>
              <a:buChar char="•"/>
            </a:pPr>
            <a:r>
              <a:rPr lang="en-GB" sz="2400" dirty="0"/>
              <a:t>Interrupted development:</a:t>
            </a:r>
          </a:p>
          <a:p>
            <a:pPr lvl="1"/>
            <a:r>
              <a:rPr lang="en-GB" dirty="0"/>
              <a:t>underpins many troubling behaviours</a:t>
            </a:r>
          </a:p>
          <a:p>
            <a:pPr lvl="1"/>
            <a:r>
              <a:rPr lang="en-GB" dirty="0"/>
              <a:t>leads to under-achievement</a:t>
            </a:r>
          </a:p>
          <a:p>
            <a:pPr lvl="1"/>
            <a:r>
              <a:rPr lang="en-GB" dirty="0"/>
              <a:t>lies at the heart of many mental health problems</a:t>
            </a:r>
          </a:p>
          <a:p>
            <a:pPr lvl="1"/>
            <a:r>
              <a:rPr lang="en-GB" dirty="0"/>
              <a:t>gives rise to adverse social issues</a:t>
            </a:r>
          </a:p>
          <a:p>
            <a:pPr lvl="1"/>
            <a:r>
              <a:rPr lang="en-GB" dirty="0"/>
              <a:t>costs money</a:t>
            </a:r>
          </a:p>
          <a:p>
            <a:pPr lvl="1"/>
            <a:r>
              <a:rPr lang="en-GB" dirty="0"/>
              <a:t>isolates children from life and learning.</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p:txBody>
      </p:sp>
      <p:sp>
        <p:nvSpPr>
          <p:cNvPr id="5" name="Slide Number Placeholder 4">
            <a:extLst>
              <a:ext uri="{FF2B5EF4-FFF2-40B4-BE49-F238E27FC236}">
                <a16:creationId xmlns:a16="http://schemas.microsoft.com/office/drawing/2014/main" id="{66220E3C-F140-498E-99AE-9C8E3179B309}"/>
              </a:ext>
            </a:extLst>
          </p:cNvPr>
          <p:cNvSpPr>
            <a:spLocks noGrp="1"/>
          </p:cNvSpPr>
          <p:nvPr>
            <p:ph type="sldNum" sz="quarter" idx="11"/>
          </p:nvPr>
        </p:nvSpPr>
        <p:spPr/>
        <p:txBody>
          <a:bodyPr/>
          <a:lstStyle/>
          <a:p>
            <a:fld id="{C39FA8BF-AD8A-40B1-9048-5D55E4796E56}" type="slidenum">
              <a:rPr lang="en-GB" smtClean="0"/>
              <a:pPr/>
              <a:t>6</a:t>
            </a:fld>
            <a:endParaRPr lang="en-GB" dirty="0"/>
          </a:p>
        </p:txBody>
      </p:sp>
      <p:sp>
        <p:nvSpPr>
          <p:cNvPr id="6" name="Footer Placeholder 5">
            <a:extLst>
              <a:ext uri="{FF2B5EF4-FFF2-40B4-BE49-F238E27FC236}">
                <a16:creationId xmlns:a16="http://schemas.microsoft.com/office/drawing/2014/main" id="{5C647A3B-AAD1-4BF1-94D3-0C817019D4DC}"/>
              </a:ext>
            </a:extLst>
          </p:cNvPr>
          <p:cNvSpPr>
            <a:spLocks noGrp="1"/>
          </p:cNvSpPr>
          <p:nvPr>
            <p:ph type="ftr" sz="quarter" idx="12"/>
          </p:nvPr>
        </p:nvSpPr>
        <p:spPr/>
        <p:txBody>
          <a:bodyPr/>
          <a:lstStyle/>
          <a:p>
            <a:pPr algn="ctr"/>
            <a:r>
              <a:rPr lang="en-US"/>
              <a:t>© Fronting the Challenge Projects Ltd 2020</a:t>
            </a:r>
            <a:endParaRPr lang="en-GB" dirty="0"/>
          </a:p>
        </p:txBody>
      </p:sp>
      <p:pic>
        <p:nvPicPr>
          <p:cNvPr id="7" name="Picture 6" descr="Text&#10;&#10;Description automatically generated">
            <a:extLst>
              <a:ext uri="{FF2B5EF4-FFF2-40B4-BE49-F238E27FC236}">
                <a16:creationId xmlns:a16="http://schemas.microsoft.com/office/drawing/2014/main" id="{DCAB63E7-B839-40F1-9C8E-E900B1BA921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8226812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GB" dirty="0"/>
              <a:t>What is Thrive based on?</a:t>
            </a:r>
          </a:p>
        </p:txBody>
      </p:sp>
      <p:sp>
        <p:nvSpPr>
          <p:cNvPr id="6" name="Slide Number Placeholder 5"/>
          <p:cNvSpPr>
            <a:spLocks noGrp="1"/>
          </p:cNvSpPr>
          <p:nvPr>
            <p:ph type="sldNum" sz="quarter" idx="11"/>
          </p:nvPr>
        </p:nvSpPr>
        <p:spPr/>
        <p:txBody>
          <a:bodyPr/>
          <a:lstStyle/>
          <a:p>
            <a:fld id="{C39FA8BF-AD8A-40B1-9048-5D55E4796E56}" type="slidenum">
              <a:rPr lang="en-GB" smtClean="0"/>
              <a:pPr/>
              <a:t>7</a:t>
            </a:fld>
            <a:endParaRPr lang="en-GB" dirty="0"/>
          </a:p>
        </p:txBody>
      </p:sp>
      <p:pic>
        <p:nvPicPr>
          <p:cNvPr id="3" name="Picture 2"/>
          <p:cNvPicPr>
            <a:picLocks noChangeAspect="1"/>
          </p:cNvPicPr>
          <p:nvPr/>
        </p:nvPicPr>
        <p:blipFill>
          <a:blip r:embed="rId3"/>
          <a:stretch>
            <a:fillRect/>
          </a:stretch>
        </p:blipFill>
        <p:spPr>
          <a:xfrm>
            <a:off x="4913284" y="4319887"/>
            <a:ext cx="1990019" cy="1990019"/>
          </a:xfrm>
          <a:prstGeom prst="rect">
            <a:avLst/>
          </a:prstGeom>
          <a:ln>
            <a:noFill/>
          </a:ln>
          <a:effectLst>
            <a:softEdge rad="112500"/>
          </a:effectLst>
        </p:spPr>
      </p:pic>
      <p:pic>
        <p:nvPicPr>
          <p:cNvPr id="1026" name="Picture 2" descr="http://cdn2.hubspot.net/hub/299588/file-2531082232-jpg/neuroscience.jpg"/>
          <p:cNvPicPr>
            <a:picLocks noChangeAspect="1" noChangeArrowheads="1"/>
          </p:cNvPicPr>
          <p:nvPr/>
        </p:nvPicPr>
        <p:blipFill rotWithShape="1">
          <a:blip r:embed="rId4">
            <a:extLst>
              <a:ext uri="{28A0092B-C50C-407E-A947-70E740481C1C}">
                <a14:useLocalDpi xmlns:a14="http://schemas.microsoft.com/office/drawing/2010/main" val="0"/>
              </a:ext>
            </a:extLst>
          </a:blip>
          <a:srcRect t="6367"/>
          <a:stretch/>
        </p:blipFill>
        <p:spPr bwMode="auto">
          <a:xfrm>
            <a:off x="2765889" y="2206463"/>
            <a:ext cx="1951930" cy="194644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rotWithShape="1">
          <a:blip r:embed="rId5"/>
          <a:srcRect l="5492" r="11263"/>
          <a:stretch/>
        </p:blipFill>
        <p:spPr>
          <a:xfrm>
            <a:off x="4934728" y="2220072"/>
            <a:ext cx="1990019" cy="1974430"/>
          </a:xfrm>
          <a:prstGeom prst="rect">
            <a:avLst/>
          </a:prstGeom>
          <a:ln>
            <a:noFill/>
          </a:ln>
          <a:effectLst>
            <a:softEdge rad="112500"/>
          </a:effectLst>
        </p:spPr>
      </p:pic>
      <p:pic>
        <p:nvPicPr>
          <p:cNvPr id="7" name="Picture 6"/>
          <p:cNvPicPr>
            <a:picLocks noChangeAspect="1"/>
          </p:cNvPicPr>
          <p:nvPr/>
        </p:nvPicPr>
        <p:blipFill>
          <a:blip r:embed="rId6"/>
          <a:stretch>
            <a:fillRect/>
          </a:stretch>
        </p:blipFill>
        <p:spPr>
          <a:xfrm>
            <a:off x="2775986" y="4343979"/>
            <a:ext cx="1941833" cy="1941833"/>
          </a:xfrm>
          <a:prstGeom prst="rect">
            <a:avLst/>
          </a:prstGeom>
          <a:ln>
            <a:noFill/>
          </a:ln>
          <a:effectLst>
            <a:softEdge rad="112500"/>
          </a:effectLst>
        </p:spPr>
      </p:pic>
      <p:sp>
        <p:nvSpPr>
          <p:cNvPr id="11" name="TextBox 10"/>
          <p:cNvSpPr txBox="1"/>
          <p:nvPr/>
        </p:nvSpPr>
        <p:spPr>
          <a:xfrm>
            <a:off x="1013190" y="2739644"/>
            <a:ext cx="1592223" cy="923330"/>
          </a:xfrm>
          <a:prstGeom prst="rect">
            <a:avLst/>
          </a:prstGeom>
          <a:solidFill>
            <a:srgbClr val="FFFFFF">
              <a:alpha val="54902"/>
            </a:srgbClr>
          </a:solidFill>
        </p:spPr>
        <p:txBody>
          <a:bodyPr wrap="square" rtlCol="0">
            <a:spAutoFit/>
          </a:bodyPr>
          <a:lstStyle/>
          <a:p>
            <a:pPr algn="r"/>
            <a:r>
              <a:rPr lang="en-GB" dirty="0">
                <a:latin typeface="+mj-lt"/>
              </a:rPr>
              <a:t>Established research in neuroscience</a:t>
            </a:r>
          </a:p>
        </p:txBody>
      </p:sp>
      <p:sp>
        <p:nvSpPr>
          <p:cNvPr id="15" name="TextBox 14"/>
          <p:cNvSpPr txBox="1"/>
          <p:nvPr/>
        </p:nvSpPr>
        <p:spPr>
          <a:xfrm>
            <a:off x="7132645" y="2878143"/>
            <a:ext cx="1592223" cy="646331"/>
          </a:xfrm>
          <a:prstGeom prst="rect">
            <a:avLst/>
          </a:prstGeom>
          <a:solidFill>
            <a:srgbClr val="FFFFFF">
              <a:alpha val="54902"/>
            </a:srgbClr>
          </a:solidFill>
        </p:spPr>
        <p:txBody>
          <a:bodyPr wrap="square" rtlCol="0">
            <a:spAutoFit/>
          </a:bodyPr>
          <a:lstStyle/>
          <a:p>
            <a:r>
              <a:rPr lang="en-GB" dirty="0">
                <a:latin typeface="+mj-lt"/>
              </a:rPr>
              <a:t>Attachment research</a:t>
            </a:r>
          </a:p>
        </p:txBody>
      </p:sp>
      <p:sp>
        <p:nvSpPr>
          <p:cNvPr id="16" name="TextBox 15"/>
          <p:cNvSpPr txBox="1"/>
          <p:nvPr/>
        </p:nvSpPr>
        <p:spPr>
          <a:xfrm>
            <a:off x="7073439" y="4714730"/>
            <a:ext cx="1592223" cy="1200329"/>
          </a:xfrm>
          <a:prstGeom prst="rect">
            <a:avLst/>
          </a:prstGeom>
          <a:solidFill>
            <a:srgbClr val="FFFFFF">
              <a:alpha val="54902"/>
            </a:srgbClr>
          </a:solidFill>
        </p:spPr>
        <p:txBody>
          <a:bodyPr wrap="square" rtlCol="0">
            <a:spAutoFit/>
          </a:bodyPr>
          <a:lstStyle/>
          <a:p>
            <a:r>
              <a:rPr lang="en-GB" dirty="0">
                <a:latin typeface="+mj-lt"/>
              </a:rPr>
              <a:t>Research </a:t>
            </a:r>
            <a:br>
              <a:rPr lang="en-GB" dirty="0">
                <a:latin typeface="+mj-lt"/>
              </a:rPr>
            </a:br>
            <a:r>
              <a:rPr lang="en-GB" dirty="0">
                <a:latin typeface="+mj-lt"/>
              </a:rPr>
              <a:t>into the role of creativity </a:t>
            </a:r>
            <a:br>
              <a:rPr lang="en-GB" dirty="0">
                <a:latin typeface="+mj-lt"/>
              </a:rPr>
            </a:br>
            <a:r>
              <a:rPr lang="en-GB" dirty="0">
                <a:latin typeface="+mj-lt"/>
              </a:rPr>
              <a:t>and play</a:t>
            </a:r>
          </a:p>
        </p:txBody>
      </p:sp>
      <p:sp>
        <p:nvSpPr>
          <p:cNvPr id="17" name="TextBox 16"/>
          <p:cNvSpPr txBox="1"/>
          <p:nvPr/>
        </p:nvSpPr>
        <p:spPr>
          <a:xfrm>
            <a:off x="988298" y="4853229"/>
            <a:ext cx="1592223" cy="923330"/>
          </a:xfrm>
          <a:prstGeom prst="rect">
            <a:avLst/>
          </a:prstGeom>
          <a:solidFill>
            <a:srgbClr val="FFFFFF">
              <a:alpha val="54902"/>
            </a:srgbClr>
          </a:solidFill>
        </p:spPr>
        <p:txBody>
          <a:bodyPr wrap="square" rtlCol="0">
            <a:spAutoFit/>
          </a:bodyPr>
          <a:lstStyle/>
          <a:p>
            <a:pPr algn="r"/>
            <a:r>
              <a:rPr lang="en-GB" dirty="0">
                <a:latin typeface="+mj-lt"/>
              </a:rPr>
              <a:t>Child development theory</a:t>
            </a:r>
          </a:p>
        </p:txBody>
      </p:sp>
      <p:sp>
        <p:nvSpPr>
          <p:cNvPr id="8" name="Footer Placeholder 7">
            <a:extLst>
              <a:ext uri="{FF2B5EF4-FFF2-40B4-BE49-F238E27FC236}">
                <a16:creationId xmlns:a16="http://schemas.microsoft.com/office/drawing/2014/main" id="{82AC8CFD-AE59-4DE1-BFF2-DC245A74CCC5}"/>
              </a:ext>
            </a:extLst>
          </p:cNvPr>
          <p:cNvSpPr>
            <a:spLocks noGrp="1"/>
          </p:cNvSpPr>
          <p:nvPr>
            <p:ph type="ftr" sz="quarter" idx="12"/>
          </p:nvPr>
        </p:nvSpPr>
        <p:spPr/>
        <p:txBody>
          <a:bodyPr/>
          <a:lstStyle/>
          <a:p>
            <a:pPr algn="ctr"/>
            <a:r>
              <a:rPr lang="en-US"/>
              <a:t>© Fronting the Challenge Projects Ltd 2020</a:t>
            </a:r>
            <a:endParaRPr lang="en-GB" dirty="0"/>
          </a:p>
        </p:txBody>
      </p:sp>
      <p:pic>
        <p:nvPicPr>
          <p:cNvPr id="4" name="Picture 3" descr="Graphical user interface, application, website&#10;&#10;Description automatically generated">
            <a:extLst>
              <a:ext uri="{FF2B5EF4-FFF2-40B4-BE49-F238E27FC236}">
                <a16:creationId xmlns:a16="http://schemas.microsoft.com/office/drawing/2014/main" id="{52983B2C-33A8-4250-BD60-33F452212D93}"/>
              </a:ext>
            </a:extLst>
          </p:cNvPr>
          <p:cNvPicPr>
            <a:picLocks noChangeAspect="1"/>
          </p:cNvPicPr>
          <p:nvPr/>
        </p:nvPicPr>
        <p:blipFill>
          <a:blip r:embed="rId7"/>
          <a:stretch>
            <a:fillRect/>
          </a:stretch>
        </p:blipFill>
        <p:spPr>
          <a:xfrm>
            <a:off x="0" y="0"/>
            <a:ext cx="9144000" cy="6858000"/>
          </a:xfrm>
          <a:prstGeom prst="rect">
            <a:avLst/>
          </a:prstGeom>
        </p:spPr>
      </p:pic>
      <p:pic>
        <p:nvPicPr>
          <p:cNvPr id="14" name="Picture 13" descr="A picture containing person&#10;&#10;Description automatically generated">
            <a:extLst>
              <a:ext uri="{FF2B5EF4-FFF2-40B4-BE49-F238E27FC236}">
                <a16:creationId xmlns:a16="http://schemas.microsoft.com/office/drawing/2014/main" id="{CEDC1C2E-0629-40B6-BB24-1A03B9676E52}"/>
              </a:ext>
            </a:extLst>
          </p:cNvPr>
          <p:cNvPicPr>
            <a:picLocks noChangeAspect="1"/>
          </p:cNvPicPr>
          <p:nvPr/>
        </p:nvPicPr>
        <p:blipFill rotWithShape="1">
          <a:blip r:embed="rId8"/>
          <a:srcRect l="26214"/>
          <a:stretch/>
        </p:blipFill>
        <p:spPr>
          <a:xfrm>
            <a:off x="2701563" y="2299781"/>
            <a:ext cx="2076739" cy="1877291"/>
          </a:xfrm>
          <a:prstGeom prst="rect">
            <a:avLst/>
          </a:prstGeom>
        </p:spPr>
      </p:pic>
      <p:pic>
        <p:nvPicPr>
          <p:cNvPr id="18" name="Picture 17" descr="A person and a baby&#10;&#10;Description automatically generated with low confidence">
            <a:extLst>
              <a:ext uri="{FF2B5EF4-FFF2-40B4-BE49-F238E27FC236}">
                <a16:creationId xmlns:a16="http://schemas.microsoft.com/office/drawing/2014/main" id="{C1E1F9EF-BB11-417F-8142-B0DC4C343FA5}"/>
              </a:ext>
            </a:extLst>
          </p:cNvPr>
          <p:cNvPicPr>
            <a:picLocks noChangeAspect="1"/>
          </p:cNvPicPr>
          <p:nvPr/>
        </p:nvPicPr>
        <p:blipFill rotWithShape="1">
          <a:blip r:embed="rId9"/>
          <a:srcRect l="4014" r="22236"/>
          <a:stretch/>
        </p:blipFill>
        <p:spPr>
          <a:xfrm>
            <a:off x="4996700" y="2294776"/>
            <a:ext cx="2076739" cy="1877291"/>
          </a:xfrm>
          <a:prstGeom prst="rect">
            <a:avLst/>
          </a:prstGeom>
        </p:spPr>
      </p:pic>
      <p:pic>
        <p:nvPicPr>
          <p:cNvPr id="19" name="Picture 18" descr="A person smoking a cigarette&#10;&#10;Description automatically generated with low confidence">
            <a:extLst>
              <a:ext uri="{FF2B5EF4-FFF2-40B4-BE49-F238E27FC236}">
                <a16:creationId xmlns:a16="http://schemas.microsoft.com/office/drawing/2014/main" id="{6E25CEAC-9C9A-467A-A730-AB3463C2917B}"/>
              </a:ext>
            </a:extLst>
          </p:cNvPr>
          <p:cNvPicPr>
            <a:picLocks noChangeAspect="1"/>
          </p:cNvPicPr>
          <p:nvPr/>
        </p:nvPicPr>
        <p:blipFill rotWithShape="1">
          <a:blip r:embed="rId10"/>
          <a:srcRect l="15794" t="17230" r="23266"/>
          <a:stretch/>
        </p:blipFill>
        <p:spPr>
          <a:xfrm>
            <a:off x="4996700" y="4365425"/>
            <a:ext cx="2076739" cy="1877291"/>
          </a:xfrm>
          <a:prstGeom prst="rect">
            <a:avLst/>
          </a:prstGeom>
        </p:spPr>
      </p:pic>
      <p:pic>
        <p:nvPicPr>
          <p:cNvPr id="20" name="Picture 19" descr="A group of children posing for a photo&#10;&#10;Description automatically generated with medium confidence">
            <a:extLst>
              <a:ext uri="{FF2B5EF4-FFF2-40B4-BE49-F238E27FC236}">
                <a16:creationId xmlns:a16="http://schemas.microsoft.com/office/drawing/2014/main" id="{CF2F880D-4E91-488E-A31A-519F39FE41F0}"/>
              </a:ext>
            </a:extLst>
          </p:cNvPr>
          <p:cNvPicPr>
            <a:picLocks noChangeAspect="1"/>
          </p:cNvPicPr>
          <p:nvPr/>
        </p:nvPicPr>
        <p:blipFill rotWithShape="1">
          <a:blip r:embed="rId11"/>
          <a:srcRect l="11340" r="16696"/>
          <a:stretch/>
        </p:blipFill>
        <p:spPr>
          <a:xfrm>
            <a:off x="2701563" y="4365425"/>
            <a:ext cx="2076739" cy="1923889"/>
          </a:xfrm>
          <a:prstGeom prst="rect">
            <a:avLst/>
          </a:prstGeom>
        </p:spPr>
      </p:pic>
    </p:spTree>
    <p:extLst>
      <p:ext uri="{BB962C8B-B14F-4D97-AF65-F5344CB8AC3E}">
        <p14:creationId xmlns:p14="http://schemas.microsoft.com/office/powerpoint/2010/main" val="491138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3D0C8-3936-42B9-ADE9-8799DDB3908B}"/>
              </a:ext>
            </a:extLst>
          </p:cNvPr>
          <p:cNvSpPr>
            <a:spLocks noGrp="1"/>
          </p:cNvSpPr>
          <p:nvPr>
            <p:ph type="title"/>
          </p:nvPr>
        </p:nvSpPr>
        <p:spPr/>
        <p:txBody>
          <a:bodyPr/>
          <a:lstStyle/>
          <a:p>
            <a:r>
              <a:rPr lang="en-GB" dirty="0"/>
              <a:t>What’s involved?</a:t>
            </a:r>
          </a:p>
        </p:txBody>
      </p:sp>
      <p:sp>
        <p:nvSpPr>
          <p:cNvPr id="6" name="Text Placeholder 5">
            <a:extLst>
              <a:ext uri="{FF2B5EF4-FFF2-40B4-BE49-F238E27FC236}">
                <a16:creationId xmlns:a16="http://schemas.microsoft.com/office/drawing/2014/main" id="{00C0E81A-EB83-4BA3-93D5-0CFFC29E6B56}"/>
              </a:ext>
            </a:extLst>
          </p:cNvPr>
          <p:cNvSpPr>
            <a:spLocks noGrp="1"/>
          </p:cNvSpPr>
          <p:nvPr>
            <p:ph type="body" sz="quarter" idx="12"/>
          </p:nvPr>
        </p:nvSpPr>
        <p:spPr/>
        <p:txBody>
          <a:bodyPr/>
          <a:lstStyle/>
          <a:p>
            <a:r>
              <a:rPr lang="en-GB" dirty="0"/>
              <a:t>Thrive-Online</a:t>
            </a:r>
            <a:r>
              <a:rPr lang="en-GB" baseline="30000" dirty="0"/>
              <a:t>®</a:t>
            </a:r>
          </a:p>
        </p:txBody>
      </p:sp>
      <p:sp>
        <p:nvSpPr>
          <p:cNvPr id="7" name="Text Placeholder 6">
            <a:extLst>
              <a:ext uri="{FF2B5EF4-FFF2-40B4-BE49-F238E27FC236}">
                <a16:creationId xmlns:a16="http://schemas.microsoft.com/office/drawing/2014/main" id="{E126C832-C584-4515-A584-C06C9B8E835B}"/>
              </a:ext>
            </a:extLst>
          </p:cNvPr>
          <p:cNvSpPr>
            <a:spLocks noGrp="1"/>
          </p:cNvSpPr>
          <p:nvPr>
            <p:ph type="body" sz="quarter" idx="13"/>
          </p:nvPr>
        </p:nvSpPr>
        <p:spPr/>
        <p:txBody>
          <a:bodyPr/>
          <a:lstStyle/>
          <a:p>
            <a:r>
              <a:rPr lang="en-GB" dirty="0"/>
              <a:t>All Thrive practice is underpinned by Thrive-Online. </a:t>
            </a:r>
            <a:br>
              <a:rPr lang="en-GB" dirty="0"/>
            </a:br>
            <a:r>
              <a:rPr lang="en-GB" dirty="0"/>
              <a:t>A simple-to-use program that provides:</a:t>
            </a:r>
          </a:p>
          <a:p>
            <a:pPr lvl="1"/>
            <a:r>
              <a:rPr lang="en-GB" dirty="0"/>
              <a:t>Whole group profiling</a:t>
            </a:r>
          </a:p>
          <a:p>
            <a:pPr lvl="1"/>
            <a:r>
              <a:rPr lang="en-GB" dirty="0"/>
              <a:t>Individual profiling/assessment</a:t>
            </a:r>
          </a:p>
          <a:p>
            <a:pPr lvl="1"/>
            <a:r>
              <a:rPr lang="en-GB" dirty="0"/>
              <a:t>Tailored action-planning</a:t>
            </a:r>
          </a:p>
          <a:p>
            <a:pPr lvl="1"/>
            <a:r>
              <a:rPr lang="en-GB" dirty="0"/>
              <a:t>Progress-monitoring and reviewing</a:t>
            </a:r>
          </a:p>
          <a:p>
            <a:pPr lvl="1"/>
            <a:r>
              <a:rPr lang="en-GB" dirty="0"/>
              <a:t>Measured outcomes</a:t>
            </a:r>
          </a:p>
        </p:txBody>
      </p:sp>
      <p:sp>
        <p:nvSpPr>
          <p:cNvPr id="4" name="Slide Number Placeholder 3">
            <a:extLst>
              <a:ext uri="{FF2B5EF4-FFF2-40B4-BE49-F238E27FC236}">
                <a16:creationId xmlns:a16="http://schemas.microsoft.com/office/drawing/2014/main" id="{5221995C-8F65-4B0C-82F3-D3F79E305D6A}"/>
              </a:ext>
            </a:extLst>
          </p:cNvPr>
          <p:cNvSpPr>
            <a:spLocks noGrp="1"/>
          </p:cNvSpPr>
          <p:nvPr>
            <p:ph type="sldNum" sz="quarter" idx="15"/>
          </p:nvPr>
        </p:nvSpPr>
        <p:spPr/>
        <p:txBody>
          <a:bodyPr/>
          <a:lstStyle/>
          <a:p>
            <a:fld id="{C39FA8BF-AD8A-40B1-9048-5D55E4796E56}" type="slidenum">
              <a:rPr lang="en-GB" smtClean="0"/>
              <a:pPr/>
              <a:t>8</a:t>
            </a:fld>
            <a:endParaRPr lang="en-GB" dirty="0"/>
          </a:p>
        </p:txBody>
      </p:sp>
      <p:sp>
        <p:nvSpPr>
          <p:cNvPr id="5" name="Footer Placeholder 4">
            <a:extLst>
              <a:ext uri="{FF2B5EF4-FFF2-40B4-BE49-F238E27FC236}">
                <a16:creationId xmlns:a16="http://schemas.microsoft.com/office/drawing/2014/main" id="{70757F35-2459-4C18-8D1D-57CFDA3939A3}"/>
              </a:ext>
            </a:extLst>
          </p:cNvPr>
          <p:cNvSpPr>
            <a:spLocks noGrp="1"/>
          </p:cNvSpPr>
          <p:nvPr>
            <p:ph type="ftr" sz="quarter" idx="16"/>
          </p:nvPr>
        </p:nvSpPr>
        <p:spPr/>
        <p:txBody>
          <a:bodyPr/>
          <a:lstStyle/>
          <a:p>
            <a:pPr algn="ctr"/>
            <a:r>
              <a:rPr lang="en-US" dirty="0"/>
              <a:t>© Fronting the Challenge Projects Ltd 2020</a:t>
            </a:r>
            <a:endParaRPr lang="en-GB" dirty="0"/>
          </a:p>
        </p:txBody>
      </p:sp>
      <p:pic>
        <p:nvPicPr>
          <p:cNvPr id="11" name="Picture 10" descr="A person on a computer&#10;&#10;Description automatically generated">
            <a:extLst>
              <a:ext uri="{FF2B5EF4-FFF2-40B4-BE49-F238E27FC236}">
                <a16:creationId xmlns:a16="http://schemas.microsoft.com/office/drawing/2014/main" id="{F5599642-78DE-4469-B7CB-CE11FF40268A}"/>
              </a:ext>
            </a:extLst>
          </p:cNvPr>
          <p:cNvPicPr>
            <a:picLocks noChangeAspect="1"/>
          </p:cNvPicPr>
          <p:nvPr/>
        </p:nvPicPr>
        <p:blipFill rotWithShape="1">
          <a:blip r:embed="rId2"/>
          <a:srcRect l="9543" r="8802"/>
          <a:stretch/>
        </p:blipFill>
        <p:spPr>
          <a:xfrm>
            <a:off x="5445470" y="3429000"/>
            <a:ext cx="3325733" cy="2344161"/>
          </a:xfrm>
          <a:prstGeom prst="rect">
            <a:avLst/>
          </a:prstGeom>
        </p:spPr>
      </p:pic>
      <p:pic>
        <p:nvPicPr>
          <p:cNvPr id="8" name="Picture 7" descr="Graphical user interface, website&#10;&#10;Description automatically generated">
            <a:extLst>
              <a:ext uri="{FF2B5EF4-FFF2-40B4-BE49-F238E27FC236}">
                <a16:creationId xmlns:a16="http://schemas.microsoft.com/office/drawing/2014/main" id="{33DE38F6-4A4B-4F9C-84E2-55820056699C}"/>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559771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F94C1-F86D-483B-BE23-2156322B9A3A}"/>
              </a:ext>
            </a:extLst>
          </p:cNvPr>
          <p:cNvSpPr>
            <a:spLocks noGrp="1"/>
          </p:cNvSpPr>
          <p:nvPr>
            <p:ph type="title"/>
          </p:nvPr>
        </p:nvSpPr>
        <p:spPr/>
        <p:txBody>
          <a:bodyPr/>
          <a:lstStyle/>
          <a:p>
            <a:r>
              <a:rPr lang="en-GB" dirty="0"/>
              <a:t>What are the benefits of Thrive…</a:t>
            </a:r>
          </a:p>
        </p:txBody>
      </p:sp>
      <p:sp>
        <p:nvSpPr>
          <p:cNvPr id="3" name="Content Placeholder 2">
            <a:extLst>
              <a:ext uri="{FF2B5EF4-FFF2-40B4-BE49-F238E27FC236}">
                <a16:creationId xmlns:a16="http://schemas.microsoft.com/office/drawing/2014/main" id="{7A5BD2BC-CB66-4580-ABF8-235FC45E3343}"/>
              </a:ext>
            </a:extLst>
          </p:cNvPr>
          <p:cNvSpPr>
            <a:spLocks noGrp="1"/>
          </p:cNvSpPr>
          <p:nvPr>
            <p:ph idx="1"/>
          </p:nvPr>
        </p:nvSpPr>
        <p:spPr/>
        <p:txBody>
          <a:bodyPr/>
          <a:lstStyle/>
          <a:p>
            <a:r>
              <a:rPr lang="en-GB" dirty="0"/>
              <a:t>For children?</a:t>
            </a:r>
          </a:p>
          <a:p>
            <a:r>
              <a:rPr lang="en-GB" dirty="0"/>
              <a:t>For parents and families?</a:t>
            </a:r>
          </a:p>
          <a:p>
            <a:r>
              <a:rPr lang="en-GB" dirty="0"/>
              <a:t>For schools and staff?</a:t>
            </a:r>
          </a:p>
        </p:txBody>
      </p:sp>
      <p:sp>
        <p:nvSpPr>
          <p:cNvPr id="4" name="Slide Number Placeholder 3">
            <a:extLst>
              <a:ext uri="{FF2B5EF4-FFF2-40B4-BE49-F238E27FC236}">
                <a16:creationId xmlns:a16="http://schemas.microsoft.com/office/drawing/2014/main" id="{01A3D0C7-A455-4D19-A476-B8FA572E4790}"/>
              </a:ext>
            </a:extLst>
          </p:cNvPr>
          <p:cNvSpPr>
            <a:spLocks noGrp="1"/>
          </p:cNvSpPr>
          <p:nvPr>
            <p:ph type="sldNum" sz="quarter" idx="11"/>
          </p:nvPr>
        </p:nvSpPr>
        <p:spPr/>
        <p:txBody>
          <a:bodyPr/>
          <a:lstStyle/>
          <a:p>
            <a:fld id="{C39FA8BF-AD8A-40B1-9048-5D55E4796E56}" type="slidenum">
              <a:rPr lang="en-GB" smtClean="0"/>
              <a:pPr/>
              <a:t>9</a:t>
            </a:fld>
            <a:endParaRPr lang="en-GB" dirty="0"/>
          </a:p>
        </p:txBody>
      </p:sp>
      <p:sp>
        <p:nvSpPr>
          <p:cNvPr id="5" name="Footer Placeholder 4">
            <a:extLst>
              <a:ext uri="{FF2B5EF4-FFF2-40B4-BE49-F238E27FC236}">
                <a16:creationId xmlns:a16="http://schemas.microsoft.com/office/drawing/2014/main" id="{BA0CE94C-0430-407F-9B4D-17DC61825C03}"/>
              </a:ext>
            </a:extLst>
          </p:cNvPr>
          <p:cNvSpPr>
            <a:spLocks noGrp="1"/>
          </p:cNvSpPr>
          <p:nvPr>
            <p:ph type="ftr" sz="quarter" idx="12"/>
          </p:nvPr>
        </p:nvSpPr>
        <p:spPr/>
        <p:txBody>
          <a:bodyPr/>
          <a:lstStyle/>
          <a:p>
            <a:pPr algn="ctr"/>
            <a:r>
              <a:rPr lang="en-US"/>
              <a:t>© Fronting the Challenge Projects Ltd 2020</a:t>
            </a:r>
            <a:endParaRPr lang="en-GB" dirty="0"/>
          </a:p>
        </p:txBody>
      </p:sp>
      <p:pic>
        <p:nvPicPr>
          <p:cNvPr id="9" name="Picture 8" descr="A group of people sitting at a table&#10;&#10;Description automatically generated">
            <a:extLst>
              <a:ext uri="{FF2B5EF4-FFF2-40B4-BE49-F238E27FC236}">
                <a16:creationId xmlns:a16="http://schemas.microsoft.com/office/drawing/2014/main" id="{9EF620FF-44D7-4FB4-ABD6-B66F9E836012}"/>
              </a:ext>
            </a:extLst>
          </p:cNvPr>
          <p:cNvPicPr>
            <a:picLocks noChangeAspect="1"/>
          </p:cNvPicPr>
          <p:nvPr/>
        </p:nvPicPr>
        <p:blipFill>
          <a:blip r:embed="rId2"/>
          <a:stretch>
            <a:fillRect/>
          </a:stretch>
        </p:blipFill>
        <p:spPr>
          <a:xfrm>
            <a:off x="4571999" y="3204638"/>
            <a:ext cx="4078839" cy="2719226"/>
          </a:xfrm>
          <a:prstGeom prst="rect">
            <a:avLst/>
          </a:prstGeom>
        </p:spPr>
      </p:pic>
      <p:pic>
        <p:nvPicPr>
          <p:cNvPr id="7" name="Picture 6" descr="Graphical user interface, text, application&#10;&#10;Description automatically generated">
            <a:extLst>
              <a:ext uri="{FF2B5EF4-FFF2-40B4-BE49-F238E27FC236}">
                <a16:creationId xmlns:a16="http://schemas.microsoft.com/office/drawing/2014/main" id="{EEC68D65-9B62-43D8-ADF6-5DEA9E8E9D7C}"/>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854321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97E53-BDAE-4DAC-84FF-12C6D110DFC6}"/>
              </a:ext>
            </a:extLst>
          </p:cNvPr>
          <p:cNvSpPr>
            <a:spLocks noGrp="1"/>
          </p:cNvSpPr>
          <p:nvPr>
            <p:ph type="title"/>
          </p:nvPr>
        </p:nvSpPr>
        <p:spPr/>
        <p:txBody>
          <a:bodyPr/>
          <a:lstStyle/>
          <a:p>
            <a:r>
              <a:rPr lang="en-GB" dirty="0"/>
              <a:t>What are the benefits for you?</a:t>
            </a:r>
          </a:p>
        </p:txBody>
      </p:sp>
      <p:sp>
        <p:nvSpPr>
          <p:cNvPr id="3" name="Content Placeholder 2">
            <a:extLst>
              <a:ext uri="{FF2B5EF4-FFF2-40B4-BE49-F238E27FC236}">
                <a16:creationId xmlns:a16="http://schemas.microsoft.com/office/drawing/2014/main" id="{9CAE073E-3C0E-4BBF-8085-AF0D63827BC8}"/>
              </a:ext>
            </a:extLst>
          </p:cNvPr>
          <p:cNvSpPr>
            <a:spLocks noGrp="1"/>
          </p:cNvSpPr>
          <p:nvPr>
            <p:ph idx="1"/>
          </p:nvPr>
        </p:nvSpPr>
        <p:spPr/>
        <p:txBody>
          <a:bodyPr/>
          <a:lstStyle/>
          <a:p>
            <a:r>
              <a:rPr lang="en-GB" dirty="0"/>
              <a:t>Helps you develop </a:t>
            </a:r>
            <a:r>
              <a:rPr lang="en-GB" dirty="0">
                <a:latin typeface="+mj-lt"/>
              </a:rPr>
              <a:t>targeted </a:t>
            </a:r>
            <a:r>
              <a:rPr lang="en-GB" dirty="0"/>
              <a:t>interventions for groups and individual children</a:t>
            </a:r>
          </a:p>
          <a:p>
            <a:r>
              <a:rPr lang="en-GB" dirty="0"/>
              <a:t>Tells you </a:t>
            </a:r>
            <a:r>
              <a:rPr lang="en-GB" dirty="0">
                <a:latin typeface="+mj-lt"/>
              </a:rPr>
              <a:t>what to do </a:t>
            </a:r>
            <a:r>
              <a:rPr lang="en-GB" dirty="0"/>
              <a:t>and</a:t>
            </a:r>
            <a:r>
              <a:rPr lang="en-GB" dirty="0">
                <a:latin typeface="+mj-lt"/>
              </a:rPr>
              <a:t> how to do it</a:t>
            </a:r>
          </a:p>
          <a:p>
            <a:r>
              <a:rPr lang="en-GB" dirty="0">
                <a:latin typeface="+mj-lt"/>
              </a:rPr>
              <a:t>Easy </a:t>
            </a:r>
            <a:r>
              <a:rPr lang="en-GB" dirty="0"/>
              <a:t>to implement interventions (not therapy)</a:t>
            </a:r>
          </a:p>
          <a:p>
            <a:r>
              <a:rPr lang="en-GB" dirty="0"/>
              <a:t>Allows you to </a:t>
            </a:r>
            <a:r>
              <a:rPr lang="en-GB" dirty="0">
                <a:latin typeface="+mj-lt"/>
              </a:rPr>
              <a:t>measure</a:t>
            </a:r>
            <a:r>
              <a:rPr lang="en-GB" dirty="0"/>
              <a:t> and </a:t>
            </a:r>
            <a:r>
              <a:rPr lang="en-GB" dirty="0">
                <a:latin typeface="+mj-lt"/>
              </a:rPr>
              <a:t>monitor progress</a:t>
            </a:r>
            <a:endParaRPr lang="en-GB" dirty="0"/>
          </a:p>
        </p:txBody>
      </p:sp>
      <p:sp>
        <p:nvSpPr>
          <p:cNvPr id="4" name="Slide Number Placeholder 3">
            <a:extLst>
              <a:ext uri="{FF2B5EF4-FFF2-40B4-BE49-F238E27FC236}">
                <a16:creationId xmlns:a16="http://schemas.microsoft.com/office/drawing/2014/main" id="{AECB1DBE-D51C-490A-A3ED-3333A3AC39F5}"/>
              </a:ext>
            </a:extLst>
          </p:cNvPr>
          <p:cNvSpPr>
            <a:spLocks noGrp="1"/>
          </p:cNvSpPr>
          <p:nvPr>
            <p:ph type="sldNum" sz="quarter" idx="11"/>
          </p:nvPr>
        </p:nvSpPr>
        <p:spPr/>
        <p:txBody>
          <a:bodyPr/>
          <a:lstStyle/>
          <a:p>
            <a:fld id="{C39FA8BF-AD8A-40B1-9048-5D55E4796E56}" type="slidenum">
              <a:rPr lang="en-GB" smtClean="0"/>
              <a:pPr/>
              <a:t>10</a:t>
            </a:fld>
            <a:endParaRPr lang="en-GB" dirty="0"/>
          </a:p>
        </p:txBody>
      </p:sp>
      <p:sp>
        <p:nvSpPr>
          <p:cNvPr id="5" name="Footer Placeholder 4">
            <a:extLst>
              <a:ext uri="{FF2B5EF4-FFF2-40B4-BE49-F238E27FC236}">
                <a16:creationId xmlns:a16="http://schemas.microsoft.com/office/drawing/2014/main" id="{BF7F8236-E8BC-4E71-8C2A-6693465D3327}"/>
              </a:ext>
            </a:extLst>
          </p:cNvPr>
          <p:cNvSpPr>
            <a:spLocks noGrp="1"/>
          </p:cNvSpPr>
          <p:nvPr>
            <p:ph type="ftr" sz="quarter" idx="12"/>
          </p:nvPr>
        </p:nvSpPr>
        <p:spPr/>
        <p:txBody>
          <a:bodyPr/>
          <a:lstStyle/>
          <a:p>
            <a:pPr algn="ctr"/>
            <a:r>
              <a:rPr lang="en-US"/>
              <a:t>© Fronting the Challenge Projects Ltd 2020</a:t>
            </a:r>
            <a:endParaRPr lang="en-GB" dirty="0"/>
          </a:p>
        </p:txBody>
      </p:sp>
      <p:pic>
        <p:nvPicPr>
          <p:cNvPr id="6" name="Picture 2" descr="C:\Users\Kate Middleton\Desktop\10.png">
            <a:extLst>
              <a:ext uri="{FF2B5EF4-FFF2-40B4-BE49-F238E27FC236}">
                <a16:creationId xmlns:a16="http://schemas.microsoft.com/office/drawing/2014/main" id="{750F495C-DE57-41E0-B4A6-1C7AFE830BE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051" t="60726" r="21734" b="9909"/>
          <a:stretch/>
        </p:blipFill>
        <p:spPr bwMode="auto">
          <a:xfrm>
            <a:off x="1109708" y="4095063"/>
            <a:ext cx="6382047" cy="222329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Chart&#10;&#10;Description automatically generated">
            <a:extLst>
              <a:ext uri="{FF2B5EF4-FFF2-40B4-BE49-F238E27FC236}">
                <a16:creationId xmlns:a16="http://schemas.microsoft.com/office/drawing/2014/main" id="{D34334AA-4539-4F18-819C-298DB7ADC1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9940071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980D9-D67D-4BB1-9B0E-3F4A156346DC}"/>
              </a:ext>
            </a:extLst>
          </p:cNvPr>
          <p:cNvSpPr>
            <a:spLocks noGrp="1"/>
          </p:cNvSpPr>
          <p:nvPr>
            <p:ph type="title"/>
          </p:nvPr>
        </p:nvSpPr>
        <p:spPr>
          <a:xfrm>
            <a:off x="814079" y="686710"/>
            <a:ext cx="7701271" cy="756553"/>
          </a:xfrm>
        </p:spPr>
        <p:txBody>
          <a:bodyPr/>
          <a:lstStyle/>
          <a:p>
            <a:r>
              <a:rPr lang="en-GB" dirty="0"/>
              <a:t>Shared by many others…</a:t>
            </a:r>
          </a:p>
        </p:txBody>
      </p:sp>
      <p:sp>
        <p:nvSpPr>
          <p:cNvPr id="14" name="Content Placeholder 13">
            <a:extLst>
              <a:ext uri="{FF2B5EF4-FFF2-40B4-BE49-F238E27FC236}">
                <a16:creationId xmlns:a16="http://schemas.microsoft.com/office/drawing/2014/main" id="{92C5F1A0-C2EE-4DF4-BD28-8F9B72992D32}"/>
              </a:ext>
            </a:extLst>
          </p:cNvPr>
          <p:cNvSpPr>
            <a:spLocks noGrp="1"/>
          </p:cNvSpPr>
          <p:nvPr>
            <p:ph idx="1"/>
          </p:nvPr>
        </p:nvSpPr>
        <p:spPr>
          <a:xfrm>
            <a:off x="814078" y="1564441"/>
            <a:ext cx="7701272" cy="4365096"/>
          </a:xfrm>
        </p:spPr>
        <p:txBody>
          <a:bodyPr/>
          <a:lstStyle/>
          <a:p>
            <a:r>
              <a:rPr lang="en-GB" sz="2400" dirty="0"/>
              <a:t>More than </a:t>
            </a:r>
            <a:r>
              <a:rPr lang="en-GB" sz="2400" dirty="0">
                <a:latin typeface="+mj-lt"/>
              </a:rPr>
              <a:t>500,000</a:t>
            </a:r>
            <a:r>
              <a:rPr lang="en-GB" sz="2400" dirty="0"/>
              <a:t> children and young people have access to Thrive, supported by nearly </a:t>
            </a:r>
            <a:r>
              <a:rPr lang="en-GB" sz="2400" dirty="0">
                <a:latin typeface="+mj-lt"/>
              </a:rPr>
              <a:t>2,000</a:t>
            </a:r>
            <a:r>
              <a:rPr lang="en-GB" sz="2400" dirty="0"/>
              <a:t> licensed practitioners and more than </a:t>
            </a:r>
            <a:r>
              <a:rPr lang="en-GB" sz="2400" dirty="0">
                <a:latin typeface="+mj-lt"/>
              </a:rPr>
              <a:t>3,000</a:t>
            </a:r>
            <a:r>
              <a:rPr lang="en-GB" sz="2400" dirty="0"/>
              <a:t> staff using Thrive-Online. The Thrive Approach is used by: </a:t>
            </a:r>
          </a:p>
          <a:p>
            <a:endParaRPr lang="en-GB" dirty="0"/>
          </a:p>
        </p:txBody>
      </p:sp>
      <p:sp>
        <p:nvSpPr>
          <p:cNvPr id="5" name="Slide Number Placeholder 4">
            <a:extLst>
              <a:ext uri="{FF2B5EF4-FFF2-40B4-BE49-F238E27FC236}">
                <a16:creationId xmlns:a16="http://schemas.microsoft.com/office/drawing/2014/main" id="{E57D025A-88A7-4645-9972-7C3F380BAEB5}"/>
              </a:ext>
            </a:extLst>
          </p:cNvPr>
          <p:cNvSpPr>
            <a:spLocks noGrp="1"/>
          </p:cNvSpPr>
          <p:nvPr>
            <p:ph type="sldNum" sz="quarter" idx="11"/>
          </p:nvPr>
        </p:nvSpPr>
        <p:spPr/>
        <p:txBody>
          <a:bodyPr/>
          <a:lstStyle/>
          <a:p>
            <a:fld id="{C39FA8BF-AD8A-40B1-9048-5D55E4796E56}" type="slidenum">
              <a:rPr lang="en-GB" smtClean="0"/>
              <a:pPr/>
              <a:t>11</a:t>
            </a:fld>
            <a:endParaRPr lang="en-GB" dirty="0"/>
          </a:p>
        </p:txBody>
      </p:sp>
      <p:sp>
        <p:nvSpPr>
          <p:cNvPr id="6" name="Footer Placeholder 5">
            <a:extLst>
              <a:ext uri="{FF2B5EF4-FFF2-40B4-BE49-F238E27FC236}">
                <a16:creationId xmlns:a16="http://schemas.microsoft.com/office/drawing/2014/main" id="{796D3F8E-CF92-424E-B7D7-10C43AE9BCFA}"/>
              </a:ext>
            </a:extLst>
          </p:cNvPr>
          <p:cNvSpPr>
            <a:spLocks noGrp="1"/>
          </p:cNvSpPr>
          <p:nvPr>
            <p:ph type="ftr" sz="quarter" idx="12"/>
          </p:nvPr>
        </p:nvSpPr>
        <p:spPr/>
        <p:txBody>
          <a:bodyPr/>
          <a:lstStyle/>
          <a:p>
            <a:pPr algn="ctr"/>
            <a:r>
              <a:rPr lang="en-US"/>
              <a:t>© Fronting the Challenge Projects Ltd 2020</a:t>
            </a:r>
            <a:endParaRPr lang="en-GB" dirty="0"/>
          </a:p>
        </p:txBody>
      </p:sp>
      <p:sp>
        <p:nvSpPr>
          <p:cNvPr id="4" name="Rectangle: Rounded Corners 3">
            <a:extLst>
              <a:ext uri="{FF2B5EF4-FFF2-40B4-BE49-F238E27FC236}">
                <a16:creationId xmlns:a16="http://schemas.microsoft.com/office/drawing/2014/main" id="{996105FE-C6A4-49C2-BB1B-D4A82BE5D260}"/>
              </a:ext>
            </a:extLst>
          </p:cNvPr>
          <p:cNvSpPr/>
          <p:nvPr/>
        </p:nvSpPr>
        <p:spPr>
          <a:xfrm>
            <a:off x="988688" y="3254393"/>
            <a:ext cx="2343705" cy="1288737"/>
          </a:xfrm>
          <a:prstGeom prst="roundRect">
            <a:avLst/>
          </a:prstGeom>
          <a:solidFill>
            <a:srgbClr val="8AC19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Headteachers, educational psychologists, doctors</a:t>
            </a:r>
          </a:p>
        </p:txBody>
      </p:sp>
      <p:sp>
        <p:nvSpPr>
          <p:cNvPr id="8" name="Rectangle: Rounded Corners 7">
            <a:extLst>
              <a:ext uri="{FF2B5EF4-FFF2-40B4-BE49-F238E27FC236}">
                <a16:creationId xmlns:a16="http://schemas.microsoft.com/office/drawing/2014/main" id="{CEE05803-B87E-4651-93B2-97FBD339D5AE}"/>
              </a:ext>
            </a:extLst>
          </p:cNvPr>
          <p:cNvSpPr/>
          <p:nvPr/>
        </p:nvSpPr>
        <p:spPr>
          <a:xfrm>
            <a:off x="988687" y="4864483"/>
            <a:ext cx="2343705" cy="1151479"/>
          </a:xfrm>
          <a:prstGeom prst="roundRect">
            <a:avLst/>
          </a:prstGeom>
          <a:solidFill>
            <a:srgbClr val="EE75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Adoption support workers, adopters, foster carers</a:t>
            </a:r>
          </a:p>
        </p:txBody>
      </p:sp>
      <p:sp>
        <p:nvSpPr>
          <p:cNvPr id="9" name="Rectangle: Rounded Corners 8">
            <a:extLst>
              <a:ext uri="{FF2B5EF4-FFF2-40B4-BE49-F238E27FC236}">
                <a16:creationId xmlns:a16="http://schemas.microsoft.com/office/drawing/2014/main" id="{1A7A23E1-63AB-4B63-9D43-7B4795C93155}"/>
              </a:ext>
            </a:extLst>
          </p:cNvPr>
          <p:cNvSpPr/>
          <p:nvPr/>
        </p:nvSpPr>
        <p:spPr>
          <a:xfrm>
            <a:off x="3736764" y="3254394"/>
            <a:ext cx="2343705" cy="1288737"/>
          </a:xfrm>
          <a:prstGeom prst="roundRect">
            <a:avLst/>
          </a:prstGeom>
          <a:solidFill>
            <a:srgbClr val="F5A1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Teachers, teaching assistants, behaviour workers</a:t>
            </a:r>
          </a:p>
        </p:txBody>
      </p:sp>
      <p:sp>
        <p:nvSpPr>
          <p:cNvPr id="10" name="Rectangle: Rounded Corners 9">
            <a:extLst>
              <a:ext uri="{FF2B5EF4-FFF2-40B4-BE49-F238E27FC236}">
                <a16:creationId xmlns:a16="http://schemas.microsoft.com/office/drawing/2014/main" id="{177ABD5E-CE9A-4421-AEBC-4D01D8B99159}"/>
              </a:ext>
            </a:extLst>
          </p:cNvPr>
          <p:cNvSpPr/>
          <p:nvPr/>
        </p:nvSpPr>
        <p:spPr>
          <a:xfrm>
            <a:off x="6437263" y="4864963"/>
            <a:ext cx="2253977" cy="1150999"/>
          </a:xfrm>
          <a:prstGeom prst="roundRect">
            <a:avLst/>
          </a:prstGeom>
          <a:solidFill>
            <a:srgbClr val="8AC19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GP surgeries, primary mental health workers</a:t>
            </a:r>
          </a:p>
        </p:txBody>
      </p:sp>
      <p:sp>
        <p:nvSpPr>
          <p:cNvPr id="11" name="Rectangle: Rounded Corners 10">
            <a:extLst>
              <a:ext uri="{FF2B5EF4-FFF2-40B4-BE49-F238E27FC236}">
                <a16:creationId xmlns:a16="http://schemas.microsoft.com/office/drawing/2014/main" id="{82E0D8E4-4D08-4608-8D9E-2EDBA37B521F}"/>
              </a:ext>
            </a:extLst>
          </p:cNvPr>
          <p:cNvSpPr/>
          <p:nvPr/>
        </p:nvSpPr>
        <p:spPr>
          <a:xfrm>
            <a:off x="3736763" y="4864483"/>
            <a:ext cx="2343705" cy="1151479"/>
          </a:xfrm>
          <a:prstGeom prst="roundRect">
            <a:avLst/>
          </a:prstGeom>
          <a:solidFill>
            <a:srgbClr val="6993C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Pupil referral units, special schools</a:t>
            </a:r>
          </a:p>
        </p:txBody>
      </p:sp>
      <p:sp>
        <p:nvSpPr>
          <p:cNvPr id="12" name="Rectangle: Rounded Corners 11">
            <a:extLst>
              <a:ext uri="{FF2B5EF4-FFF2-40B4-BE49-F238E27FC236}">
                <a16:creationId xmlns:a16="http://schemas.microsoft.com/office/drawing/2014/main" id="{A2F27A3A-F504-4078-A4F9-D7FF84292154}"/>
              </a:ext>
            </a:extLst>
          </p:cNvPr>
          <p:cNvSpPr/>
          <p:nvPr/>
        </p:nvSpPr>
        <p:spPr>
          <a:xfrm>
            <a:off x="6437263" y="3254393"/>
            <a:ext cx="2253976" cy="1288737"/>
          </a:xfrm>
          <a:prstGeom prst="roundRect">
            <a:avLst/>
          </a:prstGeom>
          <a:solidFill>
            <a:srgbClr val="AA77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Early years settings, primary schools, secondary schools</a:t>
            </a:r>
          </a:p>
        </p:txBody>
      </p:sp>
      <p:pic>
        <p:nvPicPr>
          <p:cNvPr id="7" name="Picture 6" descr="Diagram, text&#10;&#10;Description automatically generated">
            <a:extLst>
              <a:ext uri="{FF2B5EF4-FFF2-40B4-BE49-F238E27FC236}">
                <a16:creationId xmlns:a16="http://schemas.microsoft.com/office/drawing/2014/main" id="{945F2385-3BB0-4A2B-98D8-356DB978A32B}"/>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5940698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764D7-F47D-4BEB-9B75-49B91A36A326}"/>
              </a:ext>
            </a:extLst>
          </p:cNvPr>
          <p:cNvSpPr>
            <a:spLocks noGrp="1"/>
          </p:cNvSpPr>
          <p:nvPr>
            <p:ph type="title"/>
          </p:nvPr>
        </p:nvSpPr>
        <p:spPr/>
        <p:txBody>
          <a:bodyPr/>
          <a:lstStyle/>
          <a:p>
            <a:r>
              <a:rPr lang="en-GB" dirty="0"/>
              <a:t>The theory and science behind the Approach</a:t>
            </a:r>
          </a:p>
        </p:txBody>
      </p:sp>
      <p:sp>
        <p:nvSpPr>
          <p:cNvPr id="3" name="Slide Number Placeholder 2">
            <a:extLst>
              <a:ext uri="{FF2B5EF4-FFF2-40B4-BE49-F238E27FC236}">
                <a16:creationId xmlns:a16="http://schemas.microsoft.com/office/drawing/2014/main" id="{2C3D0B60-09EB-4804-86E1-46F65E30FD6E}"/>
              </a:ext>
            </a:extLst>
          </p:cNvPr>
          <p:cNvSpPr>
            <a:spLocks noGrp="1"/>
          </p:cNvSpPr>
          <p:nvPr>
            <p:ph type="sldNum" sz="quarter" idx="11"/>
          </p:nvPr>
        </p:nvSpPr>
        <p:spPr/>
        <p:txBody>
          <a:bodyPr/>
          <a:lstStyle/>
          <a:p>
            <a:fld id="{C39FA8BF-AD8A-40B1-9048-5D55E4796E56}" type="slidenum">
              <a:rPr lang="en-GB" smtClean="0"/>
              <a:pPr/>
              <a:t>12</a:t>
            </a:fld>
            <a:endParaRPr lang="en-GB" dirty="0"/>
          </a:p>
        </p:txBody>
      </p:sp>
      <p:sp>
        <p:nvSpPr>
          <p:cNvPr id="4" name="Footer Placeholder 3">
            <a:extLst>
              <a:ext uri="{FF2B5EF4-FFF2-40B4-BE49-F238E27FC236}">
                <a16:creationId xmlns:a16="http://schemas.microsoft.com/office/drawing/2014/main" id="{8B105DD1-F3B8-4FB3-AC97-7392C2C4253B}"/>
              </a:ext>
            </a:extLst>
          </p:cNvPr>
          <p:cNvSpPr>
            <a:spLocks noGrp="1"/>
          </p:cNvSpPr>
          <p:nvPr>
            <p:ph type="ftr" sz="quarter" idx="12"/>
          </p:nvPr>
        </p:nvSpPr>
        <p:spPr/>
        <p:txBody>
          <a:bodyPr/>
          <a:lstStyle/>
          <a:p>
            <a:pPr algn="ctr"/>
            <a:r>
              <a:rPr lang="en-US"/>
              <a:t>© Fronting the Challenge Projects Ltd 2020</a:t>
            </a:r>
            <a:endParaRPr lang="en-GB" dirty="0"/>
          </a:p>
        </p:txBody>
      </p:sp>
      <p:pic>
        <p:nvPicPr>
          <p:cNvPr id="8" name="Picture 7" descr="Diagram&#10;&#10;Description automatically generated">
            <a:extLst>
              <a:ext uri="{FF2B5EF4-FFF2-40B4-BE49-F238E27FC236}">
                <a16:creationId xmlns:a16="http://schemas.microsoft.com/office/drawing/2014/main" id="{29DB9C50-C659-4F81-94A6-E5B50D7E224C}"/>
              </a:ext>
            </a:extLst>
          </p:cNvPr>
          <p:cNvPicPr>
            <a:picLocks noChangeAspect="1"/>
          </p:cNvPicPr>
          <p:nvPr/>
        </p:nvPicPr>
        <p:blipFill>
          <a:blip r:embed="rId2"/>
          <a:stretch>
            <a:fillRect/>
          </a:stretch>
        </p:blipFill>
        <p:spPr>
          <a:xfrm>
            <a:off x="4415499" y="1851418"/>
            <a:ext cx="3423811" cy="4125074"/>
          </a:xfrm>
          <a:prstGeom prst="rect">
            <a:avLst/>
          </a:prstGeom>
        </p:spPr>
      </p:pic>
      <p:pic>
        <p:nvPicPr>
          <p:cNvPr id="6" name="Picture 5" descr="Diagram&#10;&#10;Description automatically generated">
            <a:extLst>
              <a:ext uri="{FF2B5EF4-FFF2-40B4-BE49-F238E27FC236}">
                <a16:creationId xmlns:a16="http://schemas.microsoft.com/office/drawing/2014/main" id="{D0D6CC76-5F32-48DF-8068-53919C12A5B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3796365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A4612-51D6-4959-AA31-F76D1882D32E}"/>
              </a:ext>
            </a:extLst>
          </p:cNvPr>
          <p:cNvSpPr>
            <a:spLocks noGrp="1"/>
          </p:cNvSpPr>
          <p:nvPr>
            <p:ph type="title"/>
          </p:nvPr>
        </p:nvSpPr>
        <p:spPr/>
        <p:txBody>
          <a:bodyPr/>
          <a:lstStyle/>
          <a:p>
            <a:r>
              <a:rPr lang="en-GB" dirty="0"/>
              <a:t>The Thrive developmental strands</a:t>
            </a:r>
          </a:p>
        </p:txBody>
      </p:sp>
      <p:sp>
        <p:nvSpPr>
          <p:cNvPr id="3" name="Slide Number Placeholder 2">
            <a:extLst>
              <a:ext uri="{FF2B5EF4-FFF2-40B4-BE49-F238E27FC236}">
                <a16:creationId xmlns:a16="http://schemas.microsoft.com/office/drawing/2014/main" id="{CAB7F8A6-32D6-418E-A80D-DE4E59781E9C}"/>
              </a:ext>
            </a:extLst>
          </p:cNvPr>
          <p:cNvSpPr>
            <a:spLocks noGrp="1"/>
          </p:cNvSpPr>
          <p:nvPr>
            <p:ph type="sldNum" sz="quarter" idx="11"/>
          </p:nvPr>
        </p:nvSpPr>
        <p:spPr/>
        <p:txBody>
          <a:bodyPr/>
          <a:lstStyle/>
          <a:p>
            <a:fld id="{C39FA8BF-AD8A-40B1-9048-5D55E4796E56}" type="slidenum">
              <a:rPr lang="en-GB" smtClean="0"/>
              <a:pPr/>
              <a:t>13</a:t>
            </a:fld>
            <a:endParaRPr lang="en-GB" dirty="0"/>
          </a:p>
        </p:txBody>
      </p:sp>
      <p:sp>
        <p:nvSpPr>
          <p:cNvPr id="4" name="Footer Placeholder 3">
            <a:extLst>
              <a:ext uri="{FF2B5EF4-FFF2-40B4-BE49-F238E27FC236}">
                <a16:creationId xmlns:a16="http://schemas.microsoft.com/office/drawing/2014/main" id="{B3A53591-C70A-4055-A4C6-68D9BE9A80DC}"/>
              </a:ext>
            </a:extLst>
          </p:cNvPr>
          <p:cNvSpPr>
            <a:spLocks noGrp="1"/>
          </p:cNvSpPr>
          <p:nvPr>
            <p:ph type="ftr" sz="quarter" idx="12"/>
          </p:nvPr>
        </p:nvSpPr>
        <p:spPr/>
        <p:txBody>
          <a:bodyPr/>
          <a:lstStyle/>
          <a:p>
            <a:pPr algn="ctr"/>
            <a:r>
              <a:rPr lang="en-US"/>
              <a:t>© Fronting the Challenge Projects Ltd 2020</a:t>
            </a:r>
            <a:endParaRPr lang="en-GB" dirty="0"/>
          </a:p>
        </p:txBody>
      </p:sp>
      <p:sp>
        <p:nvSpPr>
          <p:cNvPr id="7" name="TextBox 6">
            <a:extLst>
              <a:ext uri="{FF2B5EF4-FFF2-40B4-BE49-F238E27FC236}">
                <a16:creationId xmlns:a16="http://schemas.microsoft.com/office/drawing/2014/main" id="{FA2D5004-42BA-443E-9E11-5ED592675272}"/>
              </a:ext>
            </a:extLst>
          </p:cNvPr>
          <p:cNvSpPr txBox="1"/>
          <p:nvPr/>
        </p:nvSpPr>
        <p:spPr>
          <a:xfrm>
            <a:off x="1100993" y="2029968"/>
            <a:ext cx="2297989" cy="1200329"/>
          </a:xfrm>
          <a:prstGeom prst="rect">
            <a:avLst/>
          </a:prstGeom>
          <a:noFill/>
        </p:spPr>
        <p:txBody>
          <a:bodyPr wrap="square" rtlCol="0">
            <a:spAutoFit/>
          </a:bodyPr>
          <a:lstStyle/>
          <a:p>
            <a:r>
              <a:rPr lang="en-GB" dirty="0"/>
              <a:t>Each strand comes online sequentially and remains in play throughout life.</a:t>
            </a:r>
          </a:p>
        </p:txBody>
      </p:sp>
      <p:pic>
        <p:nvPicPr>
          <p:cNvPr id="9" name="Picture 8" descr="A picture containing logo&#10;&#10;Description automatically generated">
            <a:extLst>
              <a:ext uri="{FF2B5EF4-FFF2-40B4-BE49-F238E27FC236}">
                <a16:creationId xmlns:a16="http://schemas.microsoft.com/office/drawing/2014/main" id="{C7BDC2CD-96F1-4827-8352-0CF7ADC8AF98}"/>
              </a:ext>
            </a:extLst>
          </p:cNvPr>
          <p:cNvPicPr>
            <a:picLocks noChangeAspect="1"/>
          </p:cNvPicPr>
          <p:nvPr/>
        </p:nvPicPr>
        <p:blipFill>
          <a:blip r:embed="rId2"/>
          <a:stretch>
            <a:fillRect/>
          </a:stretch>
        </p:blipFill>
        <p:spPr>
          <a:xfrm>
            <a:off x="4000703" y="1512868"/>
            <a:ext cx="3406963" cy="4791041"/>
          </a:xfrm>
          <a:prstGeom prst="rect">
            <a:avLst/>
          </a:prstGeom>
        </p:spPr>
      </p:pic>
      <p:pic>
        <p:nvPicPr>
          <p:cNvPr id="6" name="Picture 5" descr="Chart&#10;&#10;Description automatically generated">
            <a:extLst>
              <a:ext uri="{FF2B5EF4-FFF2-40B4-BE49-F238E27FC236}">
                <a16:creationId xmlns:a16="http://schemas.microsoft.com/office/drawing/2014/main" id="{40311575-5E9B-4B71-8E71-BA5500CA858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346531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68453-0FD3-4825-B7EA-506AD8E47069}"/>
              </a:ext>
            </a:extLst>
          </p:cNvPr>
          <p:cNvSpPr>
            <a:spLocks noGrp="1"/>
          </p:cNvSpPr>
          <p:nvPr>
            <p:ph type="title"/>
          </p:nvPr>
        </p:nvSpPr>
        <p:spPr/>
        <p:txBody>
          <a:bodyPr/>
          <a:lstStyle/>
          <a:p>
            <a:r>
              <a:rPr lang="en-GB" dirty="0"/>
              <a:t>The triune brain</a:t>
            </a:r>
          </a:p>
        </p:txBody>
      </p:sp>
      <p:sp>
        <p:nvSpPr>
          <p:cNvPr id="6" name="Text Placeholder 5">
            <a:extLst>
              <a:ext uri="{FF2B5EF4-FFF2-40B4-BE49-F238E27FC236}">
                <a16:creationId xmlns:a16="http://schemas.microsoft.com/office/drawing/2014/main" id="{808D4655-329C-44E8-9DB6-8599D094FFB9}"/>
              </a:ext>
            </a:extLst>
          </p:cNvPr>
          <p:cNvSpPr>
            <a:spLocks noGrp="1"/>
          </p:cNvSpPr>
          <p:nvPr>
            <p:ph type="body" sz="quarter" idx="12"/>
          </p:nvPr>
        </p:nvSpPr>
        <p:spPr/>
        <p:txBody>
          <a:bodyPr/>
          <a:lstStyle/>
          <a:p>
            <a:r>
              <a:rPr lang="en-GB" dirty="0"/>
              <a:t>Three interlocking systems</a:t>
            </a:r>
          </a:p>
        </p:txBody>
      </p:sp>
      <p:sp>
        <p:nvSpPr>
          <p:cNvPr id="3" name="Slide Number Placeholder 2">
            <a:extLst>
              <a:ext uri="{FF2B5EF4-FFF2-40B4-BE49-F238E27FC236}">
                <a16:creationId xmlns:a16="http://schemas.microsoft.com/office/drawing/2014/main" id="{05A20717-2DA2-4065-A32D-6D34A3899880}"/>
              </a:ext>
            </a:extLst>
          </p:cNvPr>
          <p:cNvSpPr>
            <a:spLocks noGrp="1"/>
          </p:cNvSpPr>
          <p:nvPr>
            <p:ph type="sldNum" sz="quarter" idx="15"/>
          </p:nvPr>
        </p:nvSpPr>
        <p:spPr/>
        <p:txBody>
          <a:bodyPr/>
          <a:lstStyle/>
          <a:p>
            <a:fld id="{C39FA8BF-AD8A-40B1-9048-5D55E4796E56}" type="slidenum">
              <a:rPr lang="en-GB" smtClean="0"/>
              <a:pPr/>
              <a:t>14</a:t>
            </a:fld>
            <a:endParaRPr lang="en-GB" dirty="0"/>
          </a:p>
        </p:txBody>
      </p:sp>
      <p:sp>
        <p:nvSpPr>
          <p:cNvPr id="4" name="Footer Placeholder 3">
            <a:extLst>
              <a:ext uri="{FF2B5EF4-FFF2-40B4-BE49-F238E27FC236}">
                <a16:creationId xmlns:a16="http://schemas.microsoft.com/office/drawing/2014/main" id="{7AA6CFAA-CFE2-4587-BF9B-F01958FE7D98}"/>
              </a:ext>
            </a:extLst>
          </p:cNvPr>
          <p:cNvSpPr>
            <a:spLocks noGrp="1"/>
          </p:cNvSpPr>
          <p:nvPr>
            <p:ph type="ftr" sz="quarter" idx="16"/>
          </p:nvPr>
        </p:nvSpPr>
        <p:spPr/>
        <p:txBody>
          <a:bodyPr/>
          <a:lstStyle/>
          <a:p>
            <a:pPr algn="ctr"/>
            <a:r>
              <a:rPr lang="en-US"/>
              <a:t>© Fronting the Challenge Projects Ltd 2020</a:t>
            </a:r>
            <a:endParaRPr lang="en-GB" dirty="0"/>
          </a:p>
        </p:txBody>
      </p:sp>
      <p:pic>
        <p:nvPicPr>
          <p:cNvPr id="17" name="Picture 16" descr="A picture containing logo&#10;&#10;Description automatically generated">
            <a:extLst>
              <a:ext uri="{FF2B5EF4-FFF2-40B4-BE49-F238E27FC236}">
                <a16:creationId xmlns:a16="http://schemas.microsoft.com/office/drawing/2014/main" id="{8B2A9052-83C7-4470-A3B5-46F3D3D34626}"/>
              </a:ext>
            </a:extLst>
          </p:cNvPr>
          <p:cNvPicPr>
            <a:picLocks noChangeAspect="1"/>
          </p:cNvPicPr>
          <p:nvPr/>
        </p:nvPicPr>
        <p:blipFill>
          <a:blip r:embed="rId2"/>
          <a:stretch>
            <a:fillRect/>
          </a:stretch>
        </p:blipFill>
        <p:spPr>
          <a:xfrm>
            <a:off x="1156781" y="2095929"/>
            <a:ext cx="3033461" cy="4258638"/>
          </a:xfrm>
          <a:prstGeom prst="rect">
            <a:avLst/>
          </a:prstGeom>
        </p:spPr>
      </p:pic>
      <p:pic>
        <p:nvPicPr>
          <p:cNvPr id="5" name="Picture 4">
            <a:extLst>
              <a:ext uri="{FF2B5EF4-FFF2-40B4-BE49-F238E27FC236}">
                <a16:creationId xmlns:a16="http://schemas.microsoft.com/office/drawing/2014/main" id="{EAC26B37-8609-460E-A0CB-D44359CD0F09}"/>
              </a:ext>
            </a:extLst>
          </p:cNvPr>
          <p:cNvPicPr>
            <a:picLocks noChangeAspect="1"/>
          </p:cNvPicPr>
          <p:nvPr/>
        </p:nvPicPr>
        <p:blipFill>
          <a:blip r:embed="rId3"/>
          <a:stretch>
            <a:fillRect/>
          </a:stretch>
        </p:blipFill>
        <p:spPr>
          <a:xfrm>
            <a:off x="4045276" y="2258685"/>
            <a:ext cx="4772691" cy="3877216"/>
          </a:xfrm>
          <a:prstGeom prst="rect">
            <a:avLst/>
          </a:prstGeom>
        </p:spPr>
      </p:pic>
      <p:pic>
        <p:nvPicPr>
          <p:cNvPr id="8" name="Picture 7" descr="Diagram&#10;&#10;Description automatically generated">
            <a:extLst>
              <a:ext uri="{FF2B5EF4-FFF2-40B4-BE49-F238E27FC236}">
                <a16:creationId xmlns:a16="http://schemas.microsoft.com/office/drawing/2014/main" id="{8536CAA7-D476-4AC8-B1D1-BC2F5AB6DE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7388409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76A8F-DE8C-4549-8CDB-7F9E2D69D2D9}"/>
              </a:ext>
            </a:extLst>
          </p:cNvPr>
          <p:cNvSpPr>
            <a:spLocks noGrp="1"/>
          </p:cNvSpPr>
          <p:nvPr>
            <p:ph type="title"/>
          </p:nvPr>
        </p:nvSpPr>
        <p:spPr>
          <a:xfrm>
            <a:off x="814079" y="774976"/>
            <a:ext cx="7701271" cy="809180"/>
          </a:xfrm>
        </p:spPr>
        <p:txBody>
          <a:bodyPr/>
          <a:lstStyle/>
          <a:p>
            <a:r>
              <a:rPr lang="en-GB" dirty="0"/>
              <a:t>Development of neural pathways</a:t>
            </a:r>
          </a:p>
        </p:txBody>
      </p:sp>
      <p:sp>
        <p:nvSpPr>
          <p:cNvPr id="3" name="Slide Number Placeholder 2">
            <a:extLst>
              <a:ext uri="{FF2B5EF4-FFF2-40B4-BE49-F238E27FC236}">
                <a16:creationId xmlns:a16="http://schemas.microsoft.com/office/drawing/2014/main" id="{FB361FAA-1F6B-4D9B-B493-16FC2265E6F1}"/>
              </a:ext>
            </a:extLst>
          </p:cNvPr>
          <p:cNvSpPr>
            <a:spLocks noGrp="1"/>
          </p:cNvSpPr>
          <p:nvPr>
            <p:ph type="sldNum" sz="quarter" idx="11"/>
          </p:nvPr>
        </p:nvSpPr>
        <p:spPr/>
        <p:txBody>
          <a:bodyPr/>
          <a:lstStyle/>
          <a:p>
            <a:fld id="{C39FA8BF-AD8A-40B1-9048-5D55E4796E56}" type="slidenum">
              <a:rPr lang="en-GB" smtClean="0"/>
              <a:pPr/>
              <a:t>15</a:t>
            </a:fld>
            <a:endParaRPr lang="en-GB" dirty="0"/>
          </a:p>
        </p:txBody>
      </p:sp>
      <p:sp>
        <p:nvSpPr>
          <p:cNvPr id="4" name="Footer Placeholder 3">
            <a:extLst>
              <a:ext uri="{FF2B5EF4-FFF2-40B4-BE49-F238E27FC236}">
                <a16:creationId xmlns:a16="http://schemas.microsoft.com/office/drawing/2014/main" id="{2C2DE693-D089-4759-93F0-E7311D48F0B3}"/>
              </a:ext>
            </a:extLst>
          </p:cNvPr>
          <p:cNvSpPr>
            <a:spLocks noGrp="1"/>
          </p:cNvSpPr>
          <p:nvPr>
            <p:ph type="ftr" sz="quarter" idx="12"/>
          </p:nvPr>
        </p:nvSpPr>
        <p:spPr/>
        <p:txBody>
          <a:bodyPr/>
          <a:lstStyle/>
          <a:p>
            <a:pPr algn="ctr"/>
            <a:r>
              <a:rPr lang="en-US"/>
              <a:t>© Fronting the Challenge Projects Ltd 2020</a:t>
            </a:r>
            <a:endParaRPr lang="en-GB" dirty="0"/>
          </a:p>
        </p:txBody>
      </p:sp>
      <p:pic>
        <p:nvPicPr>
          <p:cNvPr id="7" name="Picture 6">
            <a:extLst>
              <a:ext uri="{FF2B5EF4-FFF2-40B4-BE49-F238E27FC236}">
                <a16:creationId xmlns:a16="http://schemas.microsoft.com/office/drawing/2014/main" id="{3DB1101B-E77F-45F0-98E1-FE976BF0D9B7}"/>
              </a:ext>
            </a:extLst>
          </p:cNvPr>
          <p:cNvPicPr>
            <a:picLocks noChangeAspect="1"/>
          </p:cNvPicPr>
          <p:nvPr/>
        </p:nvPicPr>
        <p:blipFill>
          <a:blip r:embed="rId2"/>
          <a:stretch>
            <a:fillRect/>
          </a:stretch>
        </p:blipFill>
        <p:spPr>
          <a:xfrm>
            <a:off x="2330122" y="2212927"/>
            <a:ext cx="4590288" cy="3593592"/>
          </a:xfrm>
          <a:prstGeom prst="rect">
            <a:avLst/>
          </a:prstGeom>
        </p:spPr>
      </p:pic>
      <p:pic>
        <p:nvPicPr>
          <p:cNvPr id="6" name="Picture 5" descr="Diagram&#10;&#10;Description automatically generated">
            <a:extLst>
              <a:ext uri="{FF2B5EF4-FFF2-40B4-BE49-F238E27FC236}">
                <a16:creationId xmlns:a16="http://schemas.microsoft.com/office/drawing/2014/main" id="{E8C575EC-1A1B-42BB-8903-1101B1A5F25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316619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48545-4C44-4979-A7C3-B1DBCCA907B9}"/>
              </a:ext>
            </a:extLst>
          </p:cNvPr>
          <p:cNvSpPr>
            <a:spLocks noGrp="1"/>
          </p:cNvSpPr>
          <p:nvPr>
            <p:ph type="title"/>
          </p:nvPr>
        </p:nvSpPr>
        <p:spPr/>
        <p:txBody>
          <a:bodyPr/>
          <a:lstStyle/>
          <a:p>
            <a:r>
              <a:rPr lang="en-GB" dirty="0"/>
              <a:t>Thrive developmental building blocks</a:t>
            </a:r>
          </a:p>
        </p:txBody>
      </p:sp>
      <p:sp>
        <p:nvSpPr>
          <p:cNvPr id="3" name="Slide Number Placeholder 2">
            <a:extLst>
              <a:ext uri="{FF2B5EF4-FFF2-40B4-BE49-F238E27FC236}">
                <a16:creationId xmlns:a16="http://schemas.microsoft.com/office/drawing/2014/main" id="{4EE641B1-B00E-4BF1-9F8E-1FA1526E5B5C}"/>
              </a:ext>
            </a:extLst>
          </p:cNvPr>
          <p:cNvSpPr>
            <a:spLocks noGrp="1"/>
          </p:cNvSpPr>
          <p:nvPr>
            <p:ph type="sldNum" sz="quarter" idx="11"/>
          </p:nvPr>
        </p:nvSpPr>
        <p:spPr/>
        <p:txBody>
          <a:bodyPr/>
          <a:lstStyle/>
          <a:p>
            <a:fld id="{C39FA8BF-AD8A-40B1-9048-5D55E4796E56}" type="slidenum">
              <a:rPr lang="en-GB" smtClean="0"/>
              <a:pPr/>
              <a:t>16</a:t>
            </a:fld>
            <a:endParaRPr lang="en-GB" dirty="0"/>
          </a:p>
        </p:txBody>
      </p:sp>
      <p:sp>
        <p:nvSpPr>
          <p:cNvPr id="4" name="Footer Placeholder 3">
            <a:extLst>
              <a:ext uri="{FF2B5EF4-FFF2-40B4-BE49-F238E27FC236}">
                <a16:creationId xmlns:a16="http://schemas.microsoft.com/office/drawing/2014/main" id="{08341D89-7DA5-48A2-A842-89665A642DEE}"/>
              </a:ext>
            </a:extLst>
          </p:cNvPr>
          <p:cNvSpPr>
            <a:spLocks noGrp="1"/>
          </p:cNvSpPr>
          <p:nvPr>
            <p:ph type="ftr" sz="quarter" idx="12"/>
          </p:nvPr>
        </p:nvSpPr>
        <p:spPr/>
        <p:txBody>
          <a:bodyPr/>
          <a:lstStyle/>
          <a:p>
            <a:pPr algn="ctr"/>
            <a:r>
              <a:rPr lang="en-US"/>
              <a:t>© Fronting the Challenge Projects Ltd 2020</a:t>
            </a:r>
            <a:endParaRPr lang="en-GB" dirty="0"/>
          </a:p>
        </p:txBody>
      </p:sp>
      <p:pic>
        <p:nvPicPr>
          <p:cNvPr id="9" name="Picture 8" descr="Chart&#10;&#10;Description automatically generated">
            <a:extLst>
              <a:ext uri="{FF2B5EF4-FFF2-40B4-BE49-F238E27FC236}">
                <a16:creationId xmlns:a16="http://schemas.microsoft.com/office/drawing/2014/main" id="{04CC9B84-A88A-4962-9D04-C09DF6060AFF}"/>
              </a:ext>
            </a:extLst>
          </p:cNvPr>
          <p:cNvPicPr>
            <a:picLocks noChangeAspect="1"/>
          </p:cNvPicPr>
          <p:nvPr/>
        </p:nvPicPr>
        <p:blipFill rotWithShape="1">
          <a:blip r:embed="rId2"/>
          <a:srcRect l="8389" t="8717" r="8512" b="8921"/>
          <a:stretch/>
        </p:blipFill>
        <p:spPr>
          <a:xfrm>
            <a:off x="2477343" y="1845746"/>
            <a:ext cx="4975099" cy="4434486"/>
          </a:xfrm>
          <a:prstGeom prst="rect">
            <a:avLst/>
          </a:prstGeom>
        </p:spPr>
      </p:pic>
      <p:pic>
        <p:nvPicPr>
          <p:cNvPr id="6" name="Picture 5" descr="Chart, bar chart, box and whisker chart&#10;&#10;Description automatically generated">
            <a:extLst>
              <a:ext uri="{FF2B5EF4-FFF2-40B4-BE49-F238E27FC236}">
                <a16:creationId xmlns:a16="http://schemas.microsoft.com/office/drawing/2014/main" id="{13426383-5F92-4A0E-9098-D428840854F3}"/>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1384861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D76E2-EFF1-4976-A32F-2B47EA091746}"/>
              </a:ext>
            </a:extLst>
          </p:cNvPr>
          <p:cNvSpPr>
            <a:spLocks noGrp="1"/>
          </p:cNvSpPr>
          <p:nvPr>
            <p:ph type="title"/>
          </p:nvPr>
        </p:nvSpPr>
        <p:spPr>
          <a:xfrm>
            <a:off x="814079" y="635774"/>
            <a:ext cx="7701271" cy="809180"/>
          </a:xfrm>
        </p:spPr>
        <p:txBody>
          <a:bodyPr/>
          <a:lstStyle/>
          <a:p>
            <a:r>
              <a:rPr lang="en-GB" dirty="0"/>
              <a:t>How the theory is applied at different stages of development</a:t>
            </a:r>
          </a:p>
        </p:txBody>
      </p:sp>
      <p:sp>
        <p:nvSpPr>
          <p:cNvPr id="3" name="Slide Number Placeholder 2">
            <a:extLst>
              <a:ext uri="{FF2B5EF4-FFF2-40B4-BE49-F238E27FC236}">
                <a16:creationId xmlns:a16="http://schemas.microsoft.com/office/drawing/2014/main" id="{0AC2AC92-9514-450B-BE26-292C7E045AD4}"/>
              </a:ext>
            </a:extLst>
          </p:cNvPr>
          <p:cNvSpPr>
            <a:spLocks noGrp="1"/>
          </p:cNvSpPr>
          <p:nvPr>
            <p:ph type="sldNum" sz="quarter" idx="11"/>
          </p:nvPr>
        </p:nvSpPr>
        <p:spPr/>
        <p:txBody>
          <a:bodyPr/>
          <a:lstStyle/>
          <a:p>
            <a:fld id="{C39FA8BF-AD8A-40B1-9048-5D55E4796E56}" type="slidenum">
              <a:rPr lang="en-GB" smtClean="0"/>
              <a:pPr/>
              <a:t>17</a:t>
            </a:fld>
            <a:endParaRPr lang="en-GB" dirty="0"/>
          </a:p>
        </p:txBody>
      </p:sp>
      <p:sp>
        <p:nvSpPr>
          <p:cNvPr id="4" name="Footer Placeholder 3">
            <a:extLst>
              <a:ext uri="{FF2B5EF4-FFF2-40B4-BE49-F238E27FC236}">
                <a16:creationId xmlns:a16="http://schemas.microsoft.com/office/drawing/2014/main" id="{ED79A5ED-6AD2-4A56-9554-F3E76B0503C5}"/>
              </a:ext>
            </a:extLst>
          </p:cNvPr>
          <p:cNvSpPr>
            <a:spLocks noGrp="1"/>
          </p:cNvSpPr>
          <p:nvPr>
            <p:ph type="ftr" sz="quarter" idx="12"/>
          </p:nvPr>
        </p:nvSpPr>
        <p:spPr/>
        <p:txBody>
          <a:bodyPr/>
          <a:lstStyle/>
          <a:p>
            <a:pPr algn="ctr"/>
            <a:r>
              <a:rPr lang="en-US"/>
              <a:t>© Fronting the Challenge Projects Ltd 2020</a:t>
            </a:r>
            <a:endParaRPr lang="en-GB" dirty="0"/>
          </a:p>
        </p:txBody>
      </p:sp>
      <p:sp>
        <p:nvSpPr>
          <p:cNvPr id="23" name="TextBox 22">
            <a:extLst>
              <a:ext uri="{FF2B5EF4-FFF2-40B4-BE49-F238E27FC236}">
                <a16:creationId xmlns:a16="http://schemas.microsoft.com/office/drawing/2014/main" id="{74B77D6E-A1F5-4973-93D0-E052A55C8031}"/>
              </a:ext>
            </a:extLst>
          </p:cNvPr>
          <p:cNvSpPr txBox="1"/>
          <p:nvPr/>
        </p:nvSpPr>
        <p:spPr>
          <a:xfrm>
            <a:off x="1211542" y="2252561"/>
            <a:ext cx="1846556" cy="830997"/>
          </a:xfrm>
          <a:prstGeom prst="rect">
            <a:avLst/>
          </a:prstGeom>
          <a:noFill/>
        </p:spPr>
        <p:txBody>
          <a:bodyPr wrap="square" rtlCol="0">
            <a:spAutoFit/>
          </a:bodyPr>
          <a:lstStyle/>
          <a:p>
            <a:r>
              <a:rPr lang="en-GB" sz="2400" dirty="0"/>
              <a:t>Early Years </a:t>
            </a:r>
            <a:br>
              <a:rPr lang="en-GB" sz="2400" dirty="0"/>
            </a:br>
            <a:r>
              <a:rPr lang="en-GB" sz="2400" dirty="0"/>
              <a:t>(0–4 years) </a:t>
            </a:r>
          </a:p>
        </p:txBody>
      </p:sp>
      <p:sp>
        <p:nvSpPr>
          <p:cNvPr id="24" name="TextBox 23">
            <a:extLst>
              <a:ext uri="{FF2B5EF4-FFF2-40B4-BE49-F238E27FC236}">
                <a16:creationId xmlns:a16="http://schemas.microsoft.com/office/drawing/2014/main" id="{34AAEC02-A1C6-4EFA-893F-15D5C8A6E872}"/>
              </a:ext>
            </a:extLst>
          </p:cNvPr>
          <p:cNvSpPr txBox="1"/>
          <p:nvPr/>
        </p:nvSpPr>
        <p:spPr>
          <a:xfrm>
            <a:off x="3657098" y="2187169"/>
            <a:ext cx="2015231" cy="830997"/>
          </a:xfrm>
          <a:prstGeom prst="rect">
            <a:avLst/>
          </a:prstGeom>
          <a:noFill/>
        </p:spPr>
        <p:txBody>
          <a:bodyPr wrap="square" rtlCol="0">
            <a:spAutoFit/>
          </a:bodyPr>
          <a:lstStyle/>
          <a:p>
            <a:r>
              <a:rPr lang="en-GB" sz="2400" dirty="0"/>
              <a:t>Childhood</a:t>
            </a:r>
            <a:br>
              <a:rPr lang="en-GB" sz="2400" dirty="0"/>
            </a:br>
            <a:r>
              <a:rPr lang="en-GB" sz="2400" dirty="0"/>
              <a:t>(4–11 years) </a:t>
            </a:r>
          </a:p>
        </p:txBody>
      </p:sp>
      <p:sp>
        <p:nvSpPr>
          <p:cNvPr id="25" name="TextBox 24">
            <a:extLst>
              <a:ext uri="{FF2B5EF4-FFF2-40B4-BE49-F238E27FC236}">
                <a16:creationId xmlns:a16="http://schemas.microsoft.com/office/drawing/2014/main" id="{E883E29F-5028-4687-A97E-976A5B2BB2EF}"/>
              </a:ext>
            </a:extLst>
          </p:cNvPr>
          <p:cNvSpPr txBox="1"/>
          <p:nvPr/>
        </p:nvSpPr>
        <p:spPr>
          <a:xfrm>
            <a:off x="6271329" y="2187169"/>
            <a:ext cx="2167817" cy="830997"/>
          </a:xfrm>
          <a:prstGeom prst="rect">
            <a:avLst/>
          </a:prstGeom>
          <a:noFill/>
        </p:spPr>
        <p:txBody>
          <a:bodyPr wrap="square" rtlCol="0">
            <a:spAutoFit/>
          </a:bodyPr>
          <a:lstStyle/>
          <a:p>
            <a:r>
              <a:rPr lang="en-GB" sz="2400" dirty="0"/>
              <a:t>Adolescence</a:t>
            </a:r>
            <a:br>
              <a:rPr lang="en-GB" sz="2400" dirty="0"/>
            </a:br>
            <a:r>
              <a:rPr lang="en-GB" sz="2400" dirty="0"/>
              <a:t>(11–18 years) </a:t>
            </a:r>
          </a:p>
        </p:txBody>
      </p:sp>
      <p:pic>
        <p:nvPicPr>
          <p:cNvPr id="12" name="Picture 11" descr="A child wearing a hat&#10;&#10;Description automatically generated">
            <a:extLst>
              <a:ext uri="{FF2B5EF4-FFF2-40B4-BE49-F238E27FC236}">
                <a16:creationId xmlns:a16="http://schemas.microsoft.com/office/drawing/2014/main" id="{20E7ED0A-79C4-42DE-9BD6-7889A0DAB29C}"/>
              </a:ext>
            </a:extLst>
          </p:cNvPr>
          <p:cNvPicPr>
            <a:picLocks noChangeAspect="1"/>
          </p:cNvPicPr>
          <p:nvPr/>
        </p:nvPicPr>
        <p:blipFill>
          <a:blip r:embed="rId2"/>
          <a:stretch>
            <a:fillRect/>
          </a:stretch>
        </p:blipFill>
        <p:spPr>
          <a:xfrm>
            <a:off x="1170354" y="3235265"/>
            <a:ext cx="1928932" cy="2893399"/>
          </a:xfrm>
          <a:prstGeom prst="rect">
            <a:avLst/>
          </a:prstGeom>
        </p:spPr>
      </p:pic>
      <p:pic>
        <p:nvPicPr>
          <p:cNvPr id="14" name="Picture 13" descr="A child smiling at the camera&#10;&#10;Description automatically generated">
            <a:extLst>
              <a:ext uri="{FF2B5EF4-FFF2-40B4-BE49-F238E27FC236}">
                <a16:creationId xmlns:a16="http://schemas.microsoft.com/office/drawing/2014/main" id="{695B674E-1308-4DC3-935F-9F9F6C3F7B2C}"/>
              </a:ext>
            </a:extLst>
          </p:cNvPr>
          <p:cNvPicPr>
            <a:picLocks noChangeAspect="1"/>
          </p:cNvPicPr>
          <p:nvPr/>
        </p:nvPicPr>
        <p:blipFill>
          <a:blip r:embed="rId3"/>
          <a:stretch>
            <a:fillRect/>
          </a:stretch>
        </p:blipFill>
        <p:spPr>
          <a:xfrm>
            <a:off x="3579688" y="3235265"/>
            <a:ext cx="2170049" cy="2893399"/>
          </a:xfrm>
          <a:prstGeom prst="rect">
            <a:avLst/>
          </a:prstGeom>
        </p:spPr>
      </p:pic>
      <p:pic>
        <p:nvPicPr>
          <p:cNvPr id="17" name="Picture 16" descr="A person posing for the camera&#10;&#10;Description automatically generated">
            <a:extLst>
              <a:ext uri="{FF2B5EF4-FFF2-40B4-BE49-F238E27FC236}">
                <a16:creationId xmlns:a16="http://schemas.microsoft.com/office/drawing/2014/main" id="{709FB769-0A7F-470A-9536-1781755E48A0}"/>
              </a:ext>
            </a:extLst>
          </p:cNvPr>
          <p:cNvPicPr>
            <a:picLocks noChangeAspect="1"/>
          </p:cNvPicPr>
          <p:nvPr/>
        </p:nvPicPr>
        <p:blipFill>
          <a:blip r:embed="rId4"/>
          <a:stretch>
            <a:fillRect/>
          </a:stretch>
        </p:blipFill>
        <p:spPr>
          <a:xfrm>
            <a:off x="6271329" y="3235264"/>
            <a:ext cx="1928933" cy="2891256"/>
          </a:xfrm>
          <a:prstGeom prst="rect">
            <a:avLst/>
          </a:prstGeom>
        </p:spPr>
      </p:pic>
      <p:pic>
        <p:nvPicPr>
          <p:cNvPr id="6" name="Picture 5" descr="Graphical user interface&#10;&#10;Description automatically generated">
            <a:extLst>
              <a:ext uri="{FF2B5EF4-FFF2-40B4-BE49-F238E27FC236}">
                <a16:creationId xmlns:a16="http://schemas.microsoft.com/office/drawing/2014/main" id="{AE86C515-5E50-4253-9C68-D0D6A1F55DF8}"/>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625568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F1E4A-3D4A-4E00-BB86-577DC77C10C5}"/>
              </a:ext>
            </a:extLst>
          </p:cNvPr>
          <p:cNvSpPr>
            <a:spLocks noGrp="1"/>
          </p:cNvSpPr>
          <p:nvPr>
            <p:ph type="title"/>
          </p:nvPr>
        </p:nvSpPr>
        <p:spPr/>
        <p:txBody>
          <a:bodyPr/>
          <a:lstStyle/>
          <a:p>
            <a:r>
              <a:rPr lang="en-GB" dirty="0"/>
              <a:t>A case study of Thrive in action</a:t>
            </a:r>
          </a:p>
        </p:txBody>
      </p:sp>
      <p:sp>
        <p:nvSpPr>
          <p:cNvPr id="3" name="Slide Number Placeholder 2">
            <a:extLst>
              <a:ext uri="{FF2B5EF4-FFF2-40B4-BE49-F238E27FC236}">
                <a16:creationId xmlns:a16="http://schemas.microsoft.com/office/drawing/2014/main" id="{4C602780-169E-4D44-9C01-6A6F809BC46F}"/>
              </a:ext>
            </a:extLst>
          </p:cNvPr>
          <p:cNvSpPr>
            <a:spLocks noGrp="1"/>
          </p:cNvSpPr>
          <p:nvPr>
            <p:ph type="sldNum" sz="quarter" idx="11"/>
          </p:nvPr>
        </p:nvSpPr>
        <p:spPr/>
        <p:txBody>
          <a:bodyPr/>
          <a:lstStyle/>
          <a:p>
            <a:fld id="{C39FA8BF-AD8A-40B1-9048-5D55E4796E56}" type="slidenum">
              <a:rPr lang="en-GB" smtClean="0"/>
              <a:pPr/>
              <a:t>18</a:t>
            </a:fld>
            <a:endParaRPr lang="en-GB" dirty="0"/>
          </a:p>
        </p:txBody>
      </p:sp>
      <p:sp>
        <p:nvSpPr>
          <p:cNvPr id="4" name="Footer Placeholder 3">
            <a:extLst>
              <a:ext uri="{FF2B5EF4-FFF2-40B4-BE49-F238E27FC236}">
                <a16:creationId xmlns:a16="http://schemas.microsoft.com/office/drawing/2014/main" id="{86549E75-557A-4D68-A495-7703AEE2518A}"/>
              </a:ext>
            </a:extLst>
          </p:cNvPr>
          <p:cNvSpPr>
            <a:spLocks noGrp="1"/>
          </p:cNvSpPr>
          <p:nvPr>
            <p:ph type="ftr" sz="quarter" idx="12"/>
          </p:nvPr>
        </p:nvSpPr>
        <p:spPr/>
        <p:txBody>
          <a:bodyPr/>
          <a:lstStyle/>
          <a:p>
            <a:pPr algn="ctr"/>
            <a:r>
              <a:rPr lang="en-US"/>
              <a:t>© Fronting the Challenge Projects Ltd 2020</a:t>
            </a:r>
            <a:endParaRPr lang="en-GB" dirty="0"/>
          </a:p>
        </p:txBody>
      </p:sp>
      <p:sp>
        <p:nvSpPr>
          <p:cNvPr id="5" name="Text Placeholder 4">
            <a:extLst>
              <a:ext uri="{FF2B5EF4-FFF2-40B4-BE49-F238E27FC236}">
                <a16:creationId xmlns:a16="http://schemas.microsoft.com/office/drawing/2014/main" id="{AE7867E1-5BC8-49B5-81CC-F367AB82E094}"/>
              </a:ext>
            </a:extLst>
          </p:cNvPr>
          <p:cNvSpPr>
            <a:spLocks noGrp="1"/>
          </p:cNvSpPr>
          <p:nvPr>
            <p:ph type="body" sz="quarter" idx="4294967295"/>
          </p:nvPr>
        </p:nvSpPr>
        <p:spPr>
          <a:xfrm>
            <a:off x="814079" y="1632580"/>
            <a:ext cx="7712075" cy="684213"/>
          </a:xfrm>
          <a:prstGeom prst="rect">
            <a:avLst/>
          </a:prstGeom>
        </p:spPr>
        <p:txBody>
          <a:bodyPr/>
          <a:lstStyle/>
          <a:p>
            <a:pPr marL="0" indent="0">
              <a:buNone/>
            </a:pPr>
            <a:r>
              <a:rPr lang="en-GB" sz="2800" dirty="0"/>
              <a:t> </a:t>
            </a:r>
            <a:r>
              <a:rPr lang="en-GB" sz="2800" dirty="0" err="1"/>
              <a:t>Holyoakes</a:t>
            </a:r>
            <a:r>
              <a:rPr lang="en-GB" sz="2800" dirty="0"/>
              <a:t> Field First School, Redditch</a:t>
            </a:r>
          </a:p>
        </p:txBody>
      </p:sp>
      <p:pic>
        <p:nvPicPr>
          <p:cNvPr id="1026" name="Picture 2" descr="Image result for holyoakes school redditch">
            <a:extLst>
              <a:ext uri="{FF2B5EF4-FFF2-40B4-BE49-F238E27FC236}">
                <a16:creationId xmlns:a16="http://schemas.microsoft.com/office/drawing/2014/main" id="{9C78E73A-44AF-4DF4-8C47-4A6516540D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7219" y="2316793"/>
            <a:ext cx="5329561" cy="382229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Graphical user interface&#10;&#10;Description automatically generated">
            <a:extLst>
              <a:ext uri="{FF2B5EF4-FFF2-40B4-BE49-F238E27FC236}">
                <a16:creationId xmlns:a16="http://schemas.microsoft.com/office/drawing/2014/main" id="{2CA55540-1D59-4E2A-96E4-D78C1EDC616D}"/>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40246057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28C42-C3EF-42BB-91B0-B5425DFEC763}"/>
              </a:ext>
            </a:extLst>
          </p:cNvPr>
          <p:cNvSpPr>
            <a:spLocks noGrp="1"/>
          </p:cNvSpPr>
          <p:nvPr>
            <p:ph type="title"/>
          </p:nvPr>
        </p:nvSpPr>
        <p:spPr/>
        <p:txBody>
          <a:bodyPr/>
          <a:lstStyle/>
          <a:p>
            <a:r>
              <a:rPr lang="en-GB" dirty="0"/>
              <a:t>Improvements with Thrive</a:t>
            </a:r>
          </a:p>
        </p:txBody>
      </p:sp>
      <p:sp>
        <p:nvSpPr>
          <p:cNvPr id="3" name="Slide Number Placeholder 2">
            <a:extLst>
              <a:ext uri="{FF2B5EF4-FFF2-40B4-BE49-F238E27FC236}">
                <a16:creationId xmlns:a16="http://schemas.microsoft.com/office/drawing/2014/main" id="{BAADE31D-D566-4611-A57D-D2BCA2D3A958}"/>
              </a:ext>
            </a:extLst>
          </p:cNvPr>
          <p:cNvSpPr>
            <a:spLocks noGrp="1"/>
          </p:cNvSpPr>
          <p:nvPr>
            <p:ph type="sldNum" sz="quarter" idx="11"/>
          </p:nvPr>
        </p:nvSpPr>
        <p:spPr/>
        <p:txBody>
          <a:bodyPr/>
          <a:lstStyle/>
          <a:p>
            <a:fld id="{C39FA8BF-AD8A-40B1-9048-5D55E4796E56}" type="slidenum">
              <a:rPr lang="en-GB" smtClean="0"/>
              <a:pPr/>
              <a:t>19</a:t>
            </a:fld>
            <a:endParaRPr lang="en-GB" dirty="0"/>
          </a:p>
        </p:txBody>
      </p:sp>
      <p:sp>
        <p:nvSpPr>
          <p:cNvPr id="4" name="Footer Placeholder 3">
            <a:extLst>
              <a:ext uri="{FF2B5EF4-FFF2-40B4-BE49-F238E27FC236}">
                <a16:creationId xmlns:a16="http://schemas.microsoft.com/office/drawing/2014/main" id="{DD8D5958-1F08-4451-B587-E577ADC0B8FB}"/>
              </a:ext>
            </a:extLst>
          </p:cNvPr>
          <p:cNvSpPr>
            <a:spLocks noGrp="1"/>
          </p:cNvSpPr>
          <p:nvPr>
            <p:ph type="ftr" sz="quarter" idx="12"/>
          </p:nvPr>
        </p:nvSpPr>
        <p:spPr/>
        <p:txBody>
          <a:bodyPr/>
          <a:lstStyle/>
          <a:p>
            <a:pPr algn="ctr"/>
            <a:r>
              <a:rPr lang="en-US"/>
              <a:t>© Fronting the Challenge Projects Ltd 2020</a:t>
            </a:r>
            <a:endParaRPr lang="en-GB" dirty="0"/>
          </a:p>
        </p:txBody>
      </p:sp>
      <p:sp>
        <p:nvSpPr>
          <p:cNvPr id="6" name="Rectangle: Rounded Corners 5">
            <a:extLst>
              <a:ext uri="{FF2B5EF4-FFF2-40B4-BE49-F238E27FC236}">
                <a16:creationId xmlns:a16="http://schemas.microsoft.com/office/drawing/2014/main" id="{7F620807-8A93-41CE-9FCF-6D495F4423CD}"/>
              </a:ext>
            </a:extLst>
          </p:cNvPr>
          <p:cNvSpPr/>
          <p:nvPr/>
        </p:nvSpPr>
        <p:spPr>
          <a:xfrm>
            <a:off x="1065320" y="1837678"/>
            <a:ext cx="3329127" cy="1278384"/>
          </a:xfrm>
          <a:prstGeom prst="roundRect">
            <a:avLst/>
          </a:prstGeom>
          <a:solidFill>
            <a:srgbClr val="AA77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No exclusions or children </a:t>
            </a:r>
            <a:br>
              <a:rPr lang="en-GB" sz="2000" dirty="0"/>
            </a:br>
            <a:r>
              <a:rPr lang="en-GB" sz="2000" dirty="0"/>
              <a:t>on part-time timetables </a:t>
            </a:r>
            <a:br>
              <a:rPr lang="en-GB" sz="2000" dirty="0"/>
            </a:br>
            <a:r>
              <a:rPr lang="en-GB" sz="2000" dirty="0"/>
              <a:t>for two years.</a:t>
            </a:r>
          </a:p>
        </p:txBody>
      </p:sp>
      <p:sp>
        <p:nvSpPr>
          <p:cNvPr id="7" name="Rectangle: Rounded Corners 6">
            <a:extLst>
              <a:ext uri="{FF2B5EF4-FFF2-40B4-BE49-F238E27FC236}">
                <a16:creationId xmlns:a16="http://schemas.microsoft.com/office/drawing/2014/main" id="{95E0FE2B-7AA3-4FA0-B68D-01987B209CA7}"/>
              </a:ext>
            </a:extLst>
          </p:cNvPr>
          <p:cNvSpPr/>
          <p:nvPr/>
        </p:nvSpPr>
        <p:spPr>
          <a:xfrm>
            <a:off x="4731800" y="1837678"/>
            <a:ext cx="3329127" cy="1278384"/>
          </a:xfrm>
          <a:prstGeom prst="roundRect">
            <a:avLst/>
          </a:prstGeom>
          <a:solidFill>
            <a:srgbClr val="F5A1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Ofsted describes the school as ‘an oasis’ for children.</a:t>
            </a:r>
          </a:p>
        </p:txBody>
      </p:sp>
      <p:sp>
        <p:nvSpPr>
          <p:cNvPr id="8" name="Rectangle: Rounded Corners 7">
            <a:extLst>
              <a:ext uri="{FF2B5EF4-FFF2-40B4-BE49-F238E27FC236}">
                <a16:creationId xmlns:a16="http://schemas.microsoft.com/office/drawing/2014/main" id="{95BA502E-2A4E-44B0-864B-D2A945DB2EDD}"/>
              </a:ext>
            </a:extLst>
          </p:cNvPr>
          <p:cNvSpPr/>
          <p:nvPr/>
        </p:nvSpPr>
        <p:spPr>
          <a:xfrm>
            <a:off x="1065320" y="3348361"/>
            <a:ext cx="3329127" cy="1278384"/>
          </a:xfrm>
          <a:prstGeom prst="roundRect">
            <a:avLst/>
          </a:prstGeom>
          <a:solidFill>
            <a:srgbClr val="8AC19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Children are now more able to talk about their feelings.</a:t>
            </a:r>
          </a:p>
        </p:txBody>
      </p:sp>
      <p:sp>
        <p:nvSpPr>
          <p:cNvPr id="9" name="Rectangle: Rounded Corners 8">
            <a:extLst>
              <a:ext uri="{FF2B5EF4-FFF2-40B4-BE49-F238E27FC236}">
                <a16:creationId xmlns:a16="http://schemas.microsoft.com/office/drawing/2014/main" id="{F7A9C89A-40E9-4799-84FB-7CC9162E3D34}"/>
              </a:ext>
            </a:extLst>
          </p:cNvPr>
          <p:cNvSpPr/>
          <p:nvPr/>
        </p:nvSpPr>
        <p:spPr>
          <a:xfrm>
            <a:off x="4731800" y="3348361"/>
            <a:ext cx="3329127" cy="1278384"/>
          </a:xfrm>
          <a:prstGeom prst="roundRect">
            <a:avLst/>
          </a:prstGeom>
          <a:solidFill>
            <a:srgbClr val="6993C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Children have higher aspirations.</a:t>
            </a:r>
          </a:p>
        </p:txBody>
      </p:sp>
      <p:sp>
        <p:nvSpPr>
          <p:cNvPr id="10" name="Rectangle: Rounded Corners 9">
            <a:extLst>
              <a:ext uri="{FF2B5EF4-FFF2-40B4-BE49-F238E27FC236}">
                <a16:creationId xmlns:a16="http://schemas.microsoft.com/office/drawing/2014/main" id="{BA97B50F-FF42-452E-A80A-646C6E4A0289}"/>
              </a:ext>
            </a:extLst>
          </p:cNvPr>
          <p:cNvSpPr/>
          <p:nvPr/>
        </p:nvSpPr>
        <p:spPr>
          <a:xfrm>
            <a:off x="1065320" y="4872822"/>
            <a:ext cx="3329127" cy="1278384"/>
          </a:xfrm>
          <a:prstGeom prst="roundRect">
            <a:avLst/>
          </a:prstGeom>
          <a:solidFill>
            <a:srgbClr val="EE75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Behavioural incidents are down to an all-time low.</a:t>
            </a:r>
          </a:p>
        </p:txBody>
      </p:sp>
      <p:sp>
        <p:nvSpPr>
          <p:cNvPr id="11" name="Rectangle: Rounded Corners 10">
            <a:extLst>
              <a:ext uri="{FF2B5EF4-FFF2-40B4-BE49-F238E27FC236}">
                <a16:creationId xmlns:a16="http://schemas.microsoft.com/office/drawing/2014/main" id="{B1811C27-B475-4F91-AB7F-0CE79A8D0FF5}"/>
              </a:ext>
            </a:extLst>
          </p:cNvPr>
          <p:cNvSpPr/>
          <p:nvPr/>
        </p:nvSpPr>
        <p:spPr>
          <a:xfrm>
            <a:off x="4749555" y="4872822"/>
            <a:ext cx="3329127" cy="1278384"/>
          </a:xfrm>
          <a:prstGeom prst="roundRect">
            <a:avLst/>
          </a:prstGeom>
          <a:solidFill>
            <a:srgbClr val="AA77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Attendance is up </a:t>
            </a:r>
            <a:br>
              <a:rPr lang="en-GB" sz="2000" dirty="0"/>
            </a:br>
            <a:r>
              <a:rPr lang="en-GB" sz="2000" dirty="0"/>
              <a:t>(92% to 95%).</a:t>
            </a:r>
          </a:p>
        </p:txBody>
      </p:sp>
      <p:pic>
        <p:nvPicPr>
          <p:cNvPr id="12" name="Picture 11" descr="Diagram&#10;&#10;Description automatically generated">
            <a:extLst>
              <a:ext uri="{FF2B5EF4-FFF2-40B4-BE49-F238E27FC236}">
                <a16:creationId xmlns:a16="http://schemas.microsoft.com/office/drawing/2014/main" id="{E044105C-B13B-4D33-BECE-2374613B4CC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284387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B7D4F-84AB-40ED-B01B-A952E8F1E84E}"/>
              </a:ext>
            </a:extLst>
          </p:cNvPr>
          <p:cNvSpPr>
            <a:spLocks noGrp="1"/>
          </p:cNvSpPr>
          <p:nvPr>
            <p:ph type="title"/>
          </p:nvPr>
        </p:nvSpPr>
        <p:spPr>
          <a:xfrm>
            <a:off x="814078" y="683018"/>
            <a:ext cx="7701271" cy="756553"/>
          </a:xfrm>
        </p:spPr>
        <p:txBody>
          <a:bodyPr/>
          <a:lstStyle/>
          <a:p>
            <a:r>
              <a:rPr lang="en-GB" dirty="0"/>
              <a:t>Impact evaluation</a:t>
            </a:r>
          </a:p>
        </p:txBody>
      </p:sp>
      <p:sp>
        <p:nvSpPr>
          <p:cNvPr id="5" name="Content Placeholder 4">
            <a:extLst>
              <a:ext uri="{FF2B5EF4-FFF2-40B4-BE49-F238E27FC236}">
                <a16:creationId xmlns:a16="http://schemas.microsoft.com/office/drawing/2014/main" id="{8654583D-F78F-45F8-8467-06CD3551BF12}"/>
              </a:ext>
            </a:extLst>
          </p:cNvPr>
          <p:cNvSpPr>
            <a:spLocks noGrp="1"/>
          </p:cNvSpPr>
          <p:nvPr>
            <p:ph idx="1"/>
          </p:nvPr>
        </p:nvSpPr>
        <p:spPr>
          <a:xfrm>
            <a:off x="814078" y="1518904"/>
            <a:ext cx="7701272" cy="4656078"/>
          </a:xfrm>
        </p:spPr>
        <p:txBody>
          <a:bodyPr/>
          <a:lstStyle/>
          <a:p>
            <a:pPr lvl="0"/>
            <a:r>
              <a:rPr lang="en-GB" dirty="0"/>
              <a:t>Significant improvement in social and emotional wellbeing through developing the Thrive Approach across the whole school. </a:t>
            </a:r>
          </a:p>
          <a:p>
            <a:pPr lvl="0"/>
            <a:r>
              <a:rPr lang="en-GB" dirty="0"/>
              <a:t>Children feel happier and safer in school and enjoy their learning. </a:t>
            </a:r>
          </a:p>
          <a:p>
            <a:pPr lvl="0"/>
            <a:r>
              <a:rPr lang="en-GB" dirty="0"/>
              <a:t>Improved attainment levels, gap closing, and more children closer to ARE by making expected progress or better  (R 80% W 72% M 78%).</a:t>
            </a:r>
          </a:p>
          <a:p>
            <a:pPr lvl="0"/>
            <a:r>
              <a:rPr lang="en-GB" dirty="0"/>
              <a:t>Significant improvement in emotional literacy, self-esteem and behaviour across the school.</a:t>
            </a:r>
          </a:p>
          <a:p>
            <a:pPr lvl="0"/>
            <a:r>
              <a:rPr lang="en-GB" dirty="0"/>
              <a:t>Reduced number of children needing 1-1 support.</a:t>
            </a:r>
          </a:p>
          <a:p>
            <a:pPr lvl="0"/>
            <a:r>
              <a:rPr lang="en-GB" dirty="0"/>
              <a:t>Increased attendance from 92.5% to 95.4%.</a:t>
            </a:r>
          </a:p>
          <a:p>
            <a:endParaRPr lang="en-GB" dirty="0"/>
          </a:p>
        </p:txBody>
      </p:sp>
      <p:sp>
        <p:nvSpPr>
          <p:cNvPr id="3" name="Slide Number Placeholder 2">
            <a:extLst>
              <a:ext uri="{FF2B5EF4-FFF2-40B4-BE49-F238E27FC236}">
                <a16:creationId xmlns:a16="http://schemas.microsoft.com/office/drawing/2014/main" id="{2AF81A1D-C73D-4E4E-997C-49643876E935}"/>
              </a:ext>
            </a:extLst>
          </p:cNvPr>
          <p:cNvSpPr>
            <a:spLocks noGrp="1"/>
          </p:cNvSpPr>
          <p:nvPr>
            <p:ph type="sldNum" sz="quarter" idx="11"/>
          </p:nvPr>
        </p:nvSpPr>
        <p:spPr/>
        <p:txBody>
          <a:bodyPr/>
          <a:lstStyle/>
          <a:p>
            <a:fld id="{C39FA8BF-AD8A-40B1-9048-5D55E4796E56}" type="slidenum">
              <a:rPr lang="en-GB" smtClean="0"/>
              <a:pPr/>
              <a:t>20</a:t>
            </a:fld>
            <a:endParaRPr lang="en-GB" dirty="0"/>
          </a:p>
        </p:txBody>
      </p:sp>
      <p:sp>
        <p:nvSpPr>
          <p:cNvPr id="4" name="Footer Placeholder 3">
            <a:extLst>
              <a:ext uri="{FF2B5EF4-FFF2-40B4-BE49-F238E27FC236}">
                <a16:creationId xmlns:a16="http://schemas.microsoft.com/office/drawing/2014/main" id="{620727BC-D95B-4732-AA3E-1A4B4D50A44B}"/>
              </a:ext>
            </a:extLst>
          </p:cNvPr>
          <p:cNvSpPr>
            <a:spLocks noGrp="1"/>
          </p:cNvSpPr>
          <p:nvPr>
            <p:ph type="ftr" sz="quarter" idx="12"/>
          </p:nvPr>
        </p:nvSpPr>
        <p:spPr/>
        <p:txBody>
          <a:bodyPr/>
          <a:lstStyle/>
          <a:p>
            <a:pPr algn="ctr"/>
            <a:r>
              <a:rPr lang="en-US"/>
              <a:t>© Fronting the Challenge Projects Ltd 2020</a:t>
            </a:r>
            <a:endParaRPr lang="en-GB" dirty="0"/>
          </a:p>
        </p:txBody>
      </p:sp>
      <p:pic>
        <p:nvPicPr>
          <p:cNvPr id="7" name="Picture 6">
            <a:extLst>
              <a:ext uri="{FF2B5EF4-FFF2-40B4-BE49-F238E27FC236}">
                <a16:creationId xmlns:a16="http://schemas.microsoft.com/office/drawing/2014/main" id="{45220636-1B70-4943-B32A-7C846165690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5323267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6B0C1-A2FD-4615-BF68-C2A04EBD1D92}"/>
              </a:ext>
            </a:extLst>
          </p:cNvPr>
          <p:cNvSpPr>
            <a:spLocks noGrp="1"/>
          </p:cNvSpPr>
          <p:nvPr>
            <p:ph type="title"/>
          </p:nvPr>
        </p:nvSpPr>
        <p:spPr/>
        <p:txBody>
          <a:bodyPr/>
          <a:lstStyle/>
          <a:p>
            <a:r>
              <a:rPr lang="en-GB" dirty="0"/>
              <a:t>Feedback from the headteacher</a:t>
            </a:r>
          </a:p>
        </p:txBody>
      </p:sp>
      <p:sp>
        <p:nvSpPr>
          <p:cNvPr id="4" name="Slide Number Placeholder 3">
            <a:extLst>
              <a:ext uri="{FF2B5EF4-FFF2-40B4-BE49-F238E27FC236}">
                <a16:creationId xmlns:a16="http://schemas.microsoft.com/office/drawing/2014/main" id="{FF8B889E-2DDA-4AC3-85C6-1F0A317C86F8}"/>
              </a:ext>
            </a:extLst>
          </p:cNvPr>
          <p:cNvSpPr>
            <a:spLocks noGrp="1"/>
          </p:cNvSpPr>
          <p:nvPr>
            <p:ph type="sldNum" sz="quarter" idx="11"/>
          </p:nvPr>
        </p:nvSpPr>
        <p:spPr/>
        <p:txBody>
          <a:bodyPr/>
          <a:lstStyle/>
          <a:p>
            <a:fld id="{C39FA8BF-AD8A-40B1-9048-5D55E4796E56}" type="slidenum">
              <a:rPr lang="en-GB" smtClean="0"/>
              <a:pPr/>
              <a:t>21</a:t>
            </a:fld>
            <a:endParaRPr lang="en-GB" dirty="0"/>
          </a:p>
        </p:txBody>
      </p:sp>
      <p:sp>
        <p:nvSpPr>
          <p:cNvPr id="5" name="Footer Placeholder 4">
            <a:extLst>
              <a:ext uri="{FF2B5EF4-FFF2-40B4-BE49-F238E27FC236}">
                <a16:creationId xmlns:a16="http://schemas.microsoft.com/office/drawing/2014/main" id="{62CB63A8-44D8-4C0A-8EE0-6F559CE877AF}"/>
              </a:ext>
            </a:extLst>
          </p:cNvPr>
          <p:cNvSpPr>
            <a:spLocks noGrp="1"/>
          </p:cNvSpPr>
          <p:nvPr>
            <p:ph type="ftr" sz="quarter" idx="12"/>
          </p:nvPr>
        </p:nvSpPr>
        <p:spPr/>
        <p:txBody>
          <a:bodyPr/>
          <a:lstStyle/>
          <a:p>
            <a:pPr algn="ctr"/>
            <a:r>
              <a:rPr lang="en-US"/>
              <a:t>© Fronting the Challenge Projects Ltd 2020</a:t>
            </a:r>
            <a:endParaRPr lang="en-GB" dirty="0"/>
          </a:p>
        </p:txBody>
      </p:sp>
      <p:sp>
        <p:nvSpPr>
          <p:cNvPr id="6" name="Rectangle: Rounded Corners 5">
            <a:extLst>
              <a:ext uri="{FF2B5EF4-FFF2-40B4-BE49-F238E27FC236}">
                <a16:creationId xmlns:a16="http://schemas.microsoft.com/office/drawing/2014/main" id="{D1BB9D0C-22ED-4DCA-B1B1-1FE0B6EF81EF}"/>
              </a:ext>
            </a:extLst>
          </p:cNvPr>
          <p:cNvSpPr/>
          <p:nvPr/>
        </p:nvSpPr>
        <p:spPr>
          <a:xfrm>
            <a:off x="1192494" y="1711946"/>
            <a:ext cx="3749376" cy="1781045"/>
          </a:xfrm>
          <a:prstGeom prst="roundRect">
            <a:avLst/>
          </a:prstGeom>
          <a:solidFill>
            <a:srgbClr val="8AC19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a:t>“Thrive training makes you attachment-aware and gives you an understanding of the daily battles children face. </a:t>
            </a:r>
            <a:br>
              <a:rPr lang="en-GB" i="1" dirty="0"/>
            </a:br>
            <a:r>
              <a:rPr lang="en-GB" i="1" dirty="0"/>
              <a:t>It is the best CPD I have ever had.”</a:t>
            </a:r>
            <a:endParaRPr lang="en-GB" dirty="0"/>
          </a:p>
        </p:txBody>
      </p:sp>
      <p:sp>
        <p:nvSpPr>
          <p:cNvPr id="8" name="Rectangle: Rounded Corners 7">
            <a:extLst>
              <a:ext uri="{FF2B5EF4-FFF2-40B4-BE49-F238E27FC236}">
                <a16:creationId xmlns:a16="http://schemas.microsoft.com/office/drawing/2014/main" id="{0A428EDD-5B72-473C-B4D3-FC498D3522C4}"/>
              </a:ext>
            </a:extLst>
          </p:cNvPr>
          <p:cNvSpPr/>
          <p:nvPr/>
        </p:nvSpPr>
        <p:spPr>
          <a:xfrm>
            <a:off x="5145059" y="2078592"/>
            <a:ext cx="3577701" cy="3147423"/>
          </a:xfrm>
          <a:prstGeom prst="roundRect">
            <a:avLst/>
          </a:prstGeom>
          <a:solidFill>
            <a:srgbClr val="F5A1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a:t>“Thrive re-ignited the reason I became a teacher. The final piece of the jigsaw for me was the neuroscience on which it’s based. This explains the development building blocks all children experience and shows what interrupted learning </a:t>
            </a:r>
            <a:br>
              <a:rPr lang="en-GB" i="1" dirty="0"/>
            </a:br>
            <a:r>
              <a:rPr lang="en-GB" i="1" dirty="0"/>
              <a:t>looks like.”</a:t>
            </a:r>
            <a:endParaRPr lang="en-GB" dirty="0"/>
          </a:p>
        </p:txBody>
      </p:sp>
      <p:sp>
        <p:nvSpPr>
          <p:cNvPr id="9" name="Rectangle: Rounded Corners 8">
            <a:extLst>
              <a:ext uri="{FF2B5EF4-FFF2-40B4-BE49-F238E27FC236}">
                <a16:creationId xmlns:a16="http://schemas.microsoft.com/office/drawing/2014/main" id="{41AF34D5-ED30-4C08-BC3C-18F0BC950B98}"/>
              </a:ext>
            </a:extLst>
          </p:cNvPr>
          <p:cNvSpPr/>
          <p:nvPr/>
        </p:nvSpPr>
        <p:spPr>
          <a:xfrm>
            <a:off x="1192492" y="3649922"/>
            <a:ext cx="3749378" cy="2709781"/>
          </a:xfrm>
          <a:prstGeom prst="roundRect">
            <a:avLst/>
          </a:prstGeom>
          <a:solidFill>
            <a:srgbClr val="AA77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a:t>“With early identification of issues using Thrive-Online profiling we are able to find strategies to deal with problems at class level. Whole class assessments also reveal the broad needs of a group and we plan activities to develop skills in these areas.”</a:t>
            </a:r>
            <a:endParaRPr lang="en-GB" dirty="0"/>
          </a:p>
        </p:txBody>
      </p:sp>
      <p:pic>
        <p:nvPicPr>
          <p:cNvPr id="7" name="Picture 6" descr="Diagram, text&#10;&#10;Description automatically generated">
            <a:extLst>
              <a:ext uri="{FF2B5EF4-FFF2-40B4-BE49-F238E27FC236}">
                <a16:creationId xmlns:a16="http://schemas.microsoft.com/office/drawing/2014/main" id="{4241530C-698B-4184-BDB1-D2EF41AE412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226067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206B8-14E5-4F80-BE25-C6F5AD24C482}"/>
              </a:ext>
            </a:extLst>
          </p:cNvPr>
          <p:cNvSpPr>
            <a:spLocks noGrp="1"/>
          </p:cNvSpPr>
          <p:nvPr>
            <p:ph type="title"/>
          </p:nvPr>
        </p:nvSpPr>
        <p:spPr/>
        <p:txBody>
          <a:bodyPr/>
          <a:lstStyle/>
          <a:p>
            <a:r>
              <a:rPr lang="en-GB" dirty="0"/>
              <a:t>Thrive-Online</a:t>
            </a:r>
          </a:p>
        </p:txBody>
      </p:sp>
      <p:sp>
        <p:nvSpPr>
          <p:cNvPr id="3" name="Slide Number Placeholder 2">
            <a:extLst>
              <a:ext uri="{FF2B5EF4-FFF2-40B4-BE49-F238E27FC236}">
                <a16:creationId xmlns:a16="http://schemas.microsoft.com/office/drawing/2014/main" id="{3E6E0A02-D291-42D7-B3BF-9E6C4EE9161B}"/>
              </a:ext>
            </a:extLst>
          </p:cNvPr>
          <p:cNvSpPr>
            <a:spLocks noGrp="1"/>
          </p:cNvSpPr>
          <p:nvPr>
            <p:ph type="sldNum" sz="quarter" idx="11"/>
          </p:nvPr>
        </p:nvSpPr>
        <p:spPr/>
        <p:txBody>
          <a:bodyPr/>
          <a:lstStyle/>
          <a:p>
            <a:fld id="{C39FA8BF-AD8A-40B1-9048-5D55E4796E56}" type="slidenum">
              <a:rPr lang="en-GB" smtClean="0"/>
              <a:pPr/>
              <a:t>22</a:t>
            </a:fld>
            <a:endParaRPr lang="en-GB" dirty="0"/>
          </a:p>
        </p:txBody>
      </p:sp>
      <p:sp>
        <p:nvSpPr>
          <p:cNvPr id="4" name="Footer Placeholder 3">
            <a:extLst>
              <a:ext uri="{FF2B5EF4-FFF2-40B4-BE49-F238E27FC236}">
                <a16:creationId xmlns:a16="http://schemas.microsoft.com/office/drawing/2014/main" id="{F81C9116-BCC2-4494-8433-4D6E28E455D7}"/>
              </a:ext>
            </a:extLst>
          </p:cNvPr>
          <p:cNvSpPr>
            <a:spLocks noGrp="1"/>
          </p:cNvSpPr>
          <p:nvPr>
            <p:ph type="ftr" sz="quarter" idx="12"/>
          </p:nvPr>
        </p:nvSpPr>
        <p:spPr/>
        <p:txBody>
          <a:bodyPr/>
          <a:lstStyle/>
          <a:p>
            <a:pPr algn="ctr"/>
            <a:r>
              <a:rPr lang="en-US"/>
              <a:t>© Fronting the Challenge Projects Ltd 2020</a:t>
            </a:r>
            <a:endParaRPr lang="en-GB" dirty="0"/>
          </a:p>
        </p:txBody>
      </p:sp>
      <p:pic>
        <p:nvPicPr>
          <p:cNvPr id="7" name="Picture 6">
            <a:extLst>
              <a:ext uri="{FF2B5EF4-FFF2-40B4-BE49-F238E27FC236}">
                <a16:creationId xmlns:a16="http://schemas.microsoft.com/office/drawing/2014/main" id="{DB4C2E9A-E4AB-410F-8D59-9C345CE54254}"/>
              </a:ext>
            </a:extLst>
          </p:cNvPr>
          <p:cNvPicPr>
            <a:picLocks noChangeAspect="1"/>
          </p:cNvPicPr>
          <p:nvPr/>
        </p:nvPicPr>
        <p:blipFill>
          <a:blip r:embed="rId2"/>
          <a:stretch>
            <a:fillRect/>
          </a:stretch>
        </p:blipFill>
        <p:spPr>
          <a:xfrm>
            <a:off x="1466019" y="2063082"/>
            <a:ext cx="6585041" cy="3760670"/>
          </a:xfrm>
          <a:prstGeom prst="rect">
            <a:avLst/>
          </a:prstGeom>
        </p:spPr>
      </p:pic>
      <p:pic>
        <p:nvPicPr>
          <p:cNvPr id="6" name="Picture 5" descr="Graphical user interface, application&#10;&#10;Description automatically generated">
            <a:extLst>
              <a:ext uri="{FF2B5EF4-FFF2-40B4-BE49-F238E27FC236}">
                <a16:creationId xmlns:a16="http://schemas.microsoft.com/office/drawing/2014/main" id="{BAFFFA2A-10E7-400C-95B1-E06B00E81A8C}"/>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657152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44061-51A7-4BA7-8DBA-0DAE6F51C1D3}"/>
              </a:ext>
            </a:extLst>
          </p:cNvPr>
          <p:cNvSpPr>
            <a:spLocks noGrp="1"/>
          </p:cNvSpPr>
          <p:nvPr>
            <p:ph type="title"/>
          </p:nvPr>
        </p:nvSpPr>
        <p:spPr>
          <a:xfrm>
            <a:off x="814580" y="719821"/>
            <a:ext cx="7701271" cy="809180"/>
          </a:xfrm>
        </p:spPr>
        <p:txBody>
          <a:bodyPr/>
          <a:lstStyle/>
          <a:p>
            <a:r>
              <a:rPr lang="en-GB" sz="3600" dirty="0"/>
              <a:t>Class screening – showing each child</a:t>
            </a:r>
          </a:p>
        </p:txBody>
      </p:sp>
      <p:sp>
        <p:nvSpPr>
          <p:cNvPr id="4" name="Slide Number Placeholder 3">
            <a:extLst>
              <a:ext uri="{FF2B5EF4-FFF2-40B4-BE49-F238E27FC236}">
                <a16:creationId xmlns:a16="http://schemas.microsoft.com/office/drawing/2014/main" id="{0046D184-0912-46C0-8AE8-C3B7596C013E}"/>
              </a:ext>
            </a:extLst>
          </p:cNvPr>
          <p:cNvSpPr>
            <a:spLocks noGrp="1"/>
          </p:cNvSpPr>
          <p:nvPr>
            <p:ph type="sldNum" sz="quarter" idx="11"/>
          </p:nvPr>
        </p:nvSpPr>
        <p:spPr/>
        <p:txBody>
          <a:bodyPr/>
          <a:lstStyle/>
          <a:p>
            <a:fld id="{C39FA8BF-AD8A-40B1-9048-5D55E4796E56}" type="slidenum">
              <a:rPr lang="en-GB" smtClean="0"/>
              <a:pPr/>
              <a:t>23</a:t>
            </a:fld>
            <a:endParaRPr lang="en-GB" dirty="0"/>
          </a:p>
        </p:txBody>
      </p:sp>
      <p:sp>
        <p:nvSpPr>
          <p:cNvPr id="5" name="Footer Placeholder 4">
            <a:extLst>
              <a:ext uri="{FF2B5EF4-FFF2-40B4-BE49-F238E27FC236}">
                <a16:creationId xmlns:a16="http://schemas.microsoft.com/office/drawing/2014/main" id="{EB9FD66C-0866-43D7-B210-33D3BC9BE767}"/>
              </a:ext>
            </a:extLst>
          </p:cNvPr>
          <p:cNvSpPr>
            <a:spLocks noGrp="1"/>
          </p:cNvSpPr>
          <p:nvPr>
            <p:ph type="ftr" sz="quarter" idx="12"/>
          </p:nvPr>
        </p:nvSpPr>
        <p:spPr/>
        <p:txBody>
          <a:bodyPr/>
          <a:lstStyle/>
          <a:p>
            <a:pPr algn="ctr"/>
            <a:r>
              <a:rPr lang="en-US"/>
              <a:t>© Fronting the Challenge Projects Ltd 2020</a:t>
            </a:r>
            <a:endParaRPr lang="en-GB" dirty="0"/>
          </a:p>
        </p:txBody>
      </p:sp>
      <p:pic>
        <p:nvPicPr>
          <p:cNvPr id="7" name="Picture 6">
            <a:extLst>
              <a:ext uri="{FF2B5EF4-FFF2-40B4-BE49-F238E27FC236}">
                <a16:creationId xmlns:a16="http://schemas.microsoft.com/office/drawing/2014/main" id="{19D8E8C9-5CE6-4E76-B15D-26B42660A053}"/>
              </a:ext>
            </a:extLst>
          </p:cNvPr>
          <p:cNvPicPr>
            <a:picLocks noChangeAspect="1"/>
          </p:cNvPicPr>
          <p:nvPr/>
        </p:nvPicPr>
        <p:blipFill rotWithShape="1">
          <a:blip r:embed="rId2"/>
          <a:srcRect t="10496"/>
          <a:stretch/>
        </p:blipFill>
        <p:spPr>
          <a:xfrm>
            <a:off x="1797361" y="1455078"/>
            <a:ext cx="5251509" cy="4980212"/>
          </a:xfrm>
          <a:prstGeom prst="rect">
            <a:avLst/>
          </a:prstGeom>
        </p:spPr>
      </p:pic>
      <p:pic>
        <p:nvPicPr>
          <p:cNvPr id="6" name="Picture 5" descr="Graphical user interface, table&#10;&#10;Description automatically generated">
            <a:extLst>
              <a:ext uri="{FF2B5EF4-FFF2-40B4-BE49-F238E27FC236}">
                <a16:creationId xmlns:a16="http://schemas.microsoft.com/office/drawing/2014/main" id="{9404F40C-9D21-4531-9F5B-851832D171C8}"/>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7860678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D0918-E8F7-4192-821E-C56EC129D64C}"/>
              </a:ext>
            </a:extLst>
          </p:cNvPr>
          <p:cNvSpPr>
            <a:spLocks noGrp="1"/>
          </p:cNvSpPr>
          <p:nvPr>
            <p:ph type="title"/>
          </p:nvPr>
        </p:nvSpPr>
        <p:spPr/>
        <p:txBody>
          <a:bodyPr/>
          <a:lstStyle/>
          <a:p>
            <a:r>
              <a:rPr lang="en-GB" dirty="0"/>
              <a:t>Individual profile – summary </a:t>
            </a:r>
          </a:p>
        </p:txBody>
      </p:sp>
      <p:sp>
        <p:nvSpPr>
          <p:cNvPr id="4" name="Slide Number Placeholder 3">
            <a:extLst>
              <a:ext uri="{FF2B5EF4-FFF2-40B4-BE49-F238E27FC236}">
                <a16:creationId xmlns:a16="http://schemas.microsoft.com/office/drawing/2014/main" id="{23BF2727-00A4-4E13-B9C4-494DD3BFF7C0}"/>
              </a:ext>
            </a:extLst>
          </p:cNvPr>
          <p:cNvSpPr>
            <a:spLocks noGrp="1"/>
          </p:cNvSpPr>
          <p:nvPr>
            <p:ph type="sldNum" sz="quarter" idx="11"/>
          </p:nvPr>
        </p:nvSpPr>
        <p:spPr/>
        <p:txBody>
          <a:bodyPr/>
          <a:lstStyle/>
          <a:p>
            <a:fld id="{C39FA8BF-AD8A-40B1-9048-5D55E4796E56}" type="slidenum">
              <a:rPr lang="en-GB" smtClean="0"/>
              <a:pPr/>
              <a:t>24</a:t>
            </a:fld>
            <a:endParaRPr lang="en-GB" dirty="0"/>
          </a:p>
        </p:txBody>
      </p:sp>
      <p:sp>
        <p:nvSpPr>
          <p:cNvPr id="5" name="Footer Placeholder 4">
            <a:extLst>
              <a:ext uri="{FF2B5EF4-FFF2-40B4-BE49-F238E27FC236}">
                <a16:creationId xmlns:a16="http://schemas.microsoft.com/office/drawing/2014/main" id="{A96314EB-8F92-46DE-809B-1651D31F0BB0}"/>
              </a:ext>
            </a:extLst>
          </p:cNvPr>
          <p:cNvSpPr>
            <a:spLocks noGrp="1"/>
          </p:cNvSpPr>
          <p:nvPr>
            <p:ph type="ftr" sz="quarter" idx="12"/>
          </p:nvPr>
        </p:nvSpPr>
        <p:spPr/>
        <p:txBody>
          <a:bodyPr/>
          <a:lstStyle/>
          <a:p>
            <a:pPr algn="ctr"/>
            <a:r>
              <a:rPr lang="en-US"/>
              <a:t>© Fronting the Challenge Projects Ltd 2020</a:t>
            </a:r>
            <a:endParaRPr lang="en-GB" dirty="0"/>
          </a:p>
        </p:txBody>
      </p:sp>
      <p:pic>
        <p:nvPicPr>
          <p:cNvPr id="6" name="Picture 2" descr="C:\Users\Kate Middleton\Desktop\25.png">
            <a:extLst>
              <a:ext uri="{FF2B5EF4-FFF2-40B4-BE49-F238E27FC236}">
                <a16:creationId xmlns:a16="http://schemas.microsoft.com/office/drawing/2014/main" id="{A6F3C99D-4B95-4523-BAD8-B5174183F33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710" t="22271" r="6052" b="12834"/>
          <a:stretch/>
        </p:blipFill>
        <p:spPr bwMode="auto">
          <a:xfrm>
            <a:off x="1003176" y="1690688"/>
            <a:ext cx="7701271" cy="444953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Graphical user interface, application, website&#10;&#10;Description automatically generated">
            <a:extLst>
              <a:ext uri="{FF2B5EF4-FFF2-40B4-BE49-F238E27FC236}">
                <a16:creationId xmlns:a16="http://schemas.microsoft.com/office/drawing/2014/main" id="{4851163A-D75B-42A8-96AF-BFC1B1469DA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354075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748A2-8DD4-4CF1-B097-1865EED14C65}"/>
              </a:ext>
            </a:extLst>
          </p:cNvPr>
          <p:cNvSpPr>
            <a:spLocks noGrp="1"/>
          </p:cNvSpPr>
          <p:nvPr>
            <p:ph type="title"/>
          </p:nvPr>
        </p:nvSpPr>
        <p:spPr>
          <a:xfrm>
            <a:off x="814079" y="788799"/>
            <a:ext cx="7701271" cy="809180"/>
          </a:xfrm>
        </p:spPr>
        <p:txBody>
          <a:bodyPr/>
          <a:lstStyle/>
          <a:p>
            <a:r>
              <a:rPr lang="en-GB" dirty="0"/>
              <a:t>Individual – sample action plan</a:t>
            </a:r>
          </a:p>
        </p:txBody>
      </p:sp>
      <p:sp>
        <p:nvSpPr>
          <p:cNvPr id="4" name="Slide Number Placeholder 3">
            <a:extLst>
              <a:ext uri="{FF2B5EF4-FFF2-40B4-BE49-F238E27FC236}">
                <a16:creationId xmlns:a16="http://schemas.microsoft.com/office/drawing/2014/main" id="{CFD8C9B9-E723-41FD-9BEC-110E0FB9C311}"/>
              </a:ext>
            </a:extLst>
          </p:cNvPr>
          <p:cNvSpPr>
            <a:spLocks noGrp="1"/>
          </p:cNvSpPr>
          <p:nvPr>
            <p:ph type="sldNum" sz="quarter" idx="11"/>
          </p:nvPr>
        </p:nvSpPr>
        <p:spPr/>
        <p:txBody>
          <a:bodyPr/>
          <a:lstStyle/>
          <a:p>
            <a:fld id="{C39FA8BF-AD8A-40B1-9048-5D55E4796E56}" type="slidenum">
              <a:rPr lang="en-GB" smtClean="0"/>
              <a:pPr/>
              <a:t>25</a:t>
            </a:fld>
            <a:endParaRPr lang="en-GB" dirty="0"/>
          </a:p>
        </p:txBody>
      </p:sp>
      <p:sp>
        <p:nvSpPr>
          <p:cNvPr id="5" name="Footer Placeholder 4">
            <a:extLst>
              <a:ext uri="{FF2B5EF4-FFF2-40B4-BE49-F238E27FC236}">
                <a16:creationId xmlns:a16="http://schemas.microsoft.com/office/drawing/2014/main" id="{E152EA12-C398-4B05-A90F-39FCD1E78402}"/>
              </a:ext>
            </a:extLst>
          </p:cNvPr>
          <p:cNvSpPr>
            <a:spLocks noGrp="1"/>
          </p:cNvSpPr>
          <p:nvPr>
            <p:ph type="ftr" sz="quarter" idx="12"/>
          </p:nvPr>
        </p:nvSpPr>
        <p:spPr/>
        <p:txBody>
          <a:bodyPr/>
          <a:lstStyle/>
          <a:p>
            <a:pPr algn="ctr"/>
            <a:r>
              <a:rPr lang="en-US"/>
              <a:t>© Fronting the Challenge Projects Ltd 2020</a:t>
            </a:r>
            <a:endParaRPr lang="en-GB" dirty="0"/>
          </a:p>
        </p:txBody>
      </p:sp>
      <p:pic>
        <p:nvPicPr>
          <p:cNvPr id="9" name="Picture 8" descr="A picture containing text&#10;&#10;Description automatically generated">
            <a:extLst>
              <a:ext uri="{FF2B5EF4-FFF2-40B4-BE49-F238E27FC236}">
                <a16:creationId xmlns:a16="http://schemas.microsoft.com/office/drawing/2014/main" id="{2D389D56-3429-4D92-8176-865E9D51B4EA}"/>
              </a:ext>
            </a:extLst>
          </p:cNvPr>
          <p:cNvPicPr>
            <a:picLocks noChangeAspect="1"/>
          </p:cNvPicPr>
          <p:nvPr/>
        </p:nvPicPr>
        <p:blipFill>
          <a:blip r:embed="rId2"/>
          <a:stretch>
            <a:fillRect/>
          </a:stretch>
        </p:blipFill>
        <p:spPr>
          <a:xfrm>
            <a:off x="2251926" y="1507368"/>
            <a:ext cx="4385542" cy="4927923"/>
          </a:xfrm>
          <a:prstGeom prst="rect">
            <a:avLst/>
          </a:prstGeom>
          <a:ln>
            <a:solidFill>
              <a:schemeClr val="tx1"/>
            </a:solidFill>
          </a:ln>
        </p:spPr>
      </p:pic>
      <p:pic>
        <p:nvPicPr>
          <p:cNvPr id="6" name="Picture 5" descr="Table&#10;&#10;Description automatically generated">
            <a:extLst>
              <a:ext uri="{FF2B5EF4-FFF2-40B4-BE49-F238E27FC236}">
                <a16:creationId xmlns:a16="http://schemas.microsoft.com/office/drawing/2014/main" id="{8A2C0C9C-1F0A-4892-9B35-BF3168D6ECC9}"/>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981983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5324F-71CD-4A60-A91E-2D9223BD6647}"/>
              </a:ext>
            </a:extLst>
          </p:cNvPr>
          <p:cNvSpPr>
            <a:spLocks noGrp="1"/>
          </p:cNvSpPr>
          <p:nvPr>
            <p:ph type="title"/>
          </p:nvPr>
        </p:nvSpPr>
        <p:spPr/>
        <p:txBody>
          <a:bodyPr/>
          <a:lstStyle/>
          <a:p>
            <a:r>
              <a:rPr lang="en-GB" dirty="0"/>
              <a:t>Review and progress-monitoring</a:t>
            </a:r>
          </a:p>
        </p:txBody>
      </p:sp>
      <p:sp>
        <p:nvSpPr>
          <p:cNvPr id="3" name="Content Placeholder 2">
            <a:extLst>
              <a:ext uri="{FF2B5EF4-FFF2-40B4-BE49-F238E27FC236}">
                <a16:creationId xmlns:a16="http://schemas.microsoft.com/office/drawing/2014/main" id="{008E27BC-DFC2-4151-884D-5F2697F1F216}"/>
              </a:ext>
            </a:extLst>
          </p:cNvPr>
          <p:cNvSpPr>
            <a:spLocks noGrp="1"/>
          </p:cNvSpPr>
          <p:nvPr>
            <p:ph idx="1"/>
          </p:nvPr>
        </p:nvSpPr>
        <p:spPr/>
        <p:txBody>
          <a:bodyPr/>
          <a:lstStyle/>
          <a:p>
            <a:r>
              <a:rPr lang="en-GB" dirty="0"/>
              <a:t>The impact of the strategies should be reviewed every </a:t>
            </a:r>
            <a:br>
              <a:rPr lang="en-GB" dirty="0"/>
            </a:br>
            <a:r>
              <a:rPr lang="en-GB" dirty="0"/>
              <a:t>4 to 6 weeks.</a:t>
            </a:r>
          </a:p>
          <a:p>
            <a:r>
              <a:rPr lang="en-GB" dirty="0"/>
              <a:t>Progress can be monitored by re-profiling a group or </a:t>
            </a:r>
            <a:br>
              <a:rPr lang="en-GB" dirty="0"/>
            </a:br>
            <a:r>
              <a:rPr lang="en-GB" dirty="0"/>
              <a:t>an individual.</a:t>
            </a:r>
          </a:p>
          <a:p>
            <a:r>
              <a:rPr lang="en-GB" dirty="0"/>
              <a:t>Reports can be generated to share with parents or to send to other professionals or agencies.</a:t>
            </a:r>
          </a:p>
        </p:txBody>
      </p:sp>
      <p:sp>
        <p:nvSpPr>
          <p:cNvPr id="4" name="Slide Number Placeholder 3">
            <a:extLst>
              <a:ext uri="{FF2B5EF4-FFF2-40B4-BE49-F238E27FC236}">
                <a16:creationId xmlns:a16="http://schemas.microsoft.com/office/drawing/2014/main" id="{B118C7F9-E87E-408C-8FA2-4553BEBFBD80}"/>
              </a:ext>
            </a:extLst>
          </p:cNvPr>
          <p:cNvSpPr>
            <a:spLocks noGrp="1"/>
          </p:cNvSpPr>
          <p:nvPr>
            <p:ph type="sldNum" sz="quarter" idx="11"/>
          </p:nvPr>
        </p:nvSpPr>
        <p:spPr/>
        <p:txBody>
          <a:bodyPr/>
          <a:lstStyle/>
          <a:p>
            <a:fld id="{C39FA8BF-AD8A-40B1-9048-5D55E4796E56}" type="slidenum">
              <a:rPr lang="en-GB" smtClean="0"/>
              <a:pPr/>
              <a:t>26</a:t>
            </a:fld>
            <a:endParaRPr lang="en-GB" dirty="0"/>
          </a:p>
        </p:txBody>
      </p:sp>
      <p:sp>
        <p:nvSpPr>
          <p:cNvPr id="5" name="Footer Placeholder 4">
            <a:extLst>
              <a:ext uri="{FF2B5EF4-FFF2-40B4-BE49-F238E27FC236}">
                <a16:creationId xmlns:a16="http://schemas.microsoft.com/office/drawing/2014/main" id="{72C283F2-D6E2-4B24-82A3-D71C1FE6E8F8}"/>
              </a:ext>
            </a:extLst>
          </p:cNvPr>
          <p:cNvSpPr>
            <a:spLocks noGrp="1"/>
          </p:cNvSpPr>
          <p:nvPr>
            <p:ph type="ftr" sz="quarter" idx="12"/>
          </p:nvPr>
        </p:nvSpPr>
        <p:spPr/>
        <p:txBody>
          <a:bodyPr/>
          <a:lstStyle/>
          <a:p>
            <a:pPr algn="ctr"/>
            <a:r>
              <a:rPr lang="en-US"/>
              <a:t>© Fronting the Challenge Projects Ltd 2020</a:t>
            </a:r>
            <a:endParaRPr lang="en-GB" dirty="0"/>
          </a:p>
        </p:txBody>
      </p:sp>
      <p:pic>
        <p:nvPicPr>
          <p:cNvPr id="7" name="Picture 6" descr="Graphical user interface, text, application, email&#10;&#10;Description automatically generated">
            <a:extLst>
              <a:ext uri="{FF2B5EF4-FFF2-40B4-BE49-F238E27FC236}">
                <a16:creationId xmlns:a16="http://schemas.microsoft.com/office/drawing/2014/main" id="{F9970ED4-DA9B-433D-87D9-2FFAB25E6B0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147518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B4CB1-B891-4737-872B-A45852FA4475}"/>
              </a:ext>
            </a:extLst>
          </p:cNvPr>
          <p:cNvSpPr>
            <a:spLocks noGrp="1"/>
          </p:cNvSpPr>
          <p:nvPr>
            <p:ph type="title"/>
          </p:nvPr>
        </p:nvSpPr>
        <p:spPr/>
        <p:txBody>
          <a:bodyPr/>
          <a:lstStyle/>
          <a:p>
            <a:r>
              <a:rPr lang="en-GB" dirty="0"/>
              <a:t>Content covered:</a:t>
            </a:r>
          </a:p>
        </p:txBody>
      </p:sp>
      <p:sp>
        <p:nvSpPr>
          <p:cNvPr id="3" name="Content Placeholder 2">
            <a:extLst>
              <a:ext uri="{FF2B5EF4-FFF2-40B4-BE49-F238E27FC236}">
                <a16:creationId xmlns:a16="http://schemas.microsoft.com/office/drawing/2014/main" id="{C826ADCD-8A51-4C1B-85C2-9F387260C6F8}"/>
              </a:ext>
            </a:extLst>
          </p:cNvPr>
          <p:cNvSpPr>
            <a:spLocks noGrp="1"/>
          </p:cNvSpPr>
          <p:nvPr>
            <p:ph idx="1"/>
          </p:nvPr>
        </p:nvSpPr>
        <p:spPr/>
        <p:txBody>
          <a:bodyPr/>
          <a:lstStyle/>
          <a:p>
            <a:r>
              <a:rPr lang="en-GB" dirty="0"/>
              <a:t>An introduction to the Thrive Approach and </a:t>
            </a:r>
            <a:br>
              <a:rPr lang="en-GB" dirty="0"/>
            </a:br>
            <a:r>
              <a:rPr lang="en-GB" dirty="0"/>
              <a:t>what’s involved</a:t>
            </a:r>
          </a:p>
          <a:p>
            <a:r>
              <a:rPr lang="en-GB" dirty="0"/>
              <a:t>The theory and science behind the Approach</a:t>
            </a:r>
          </a:p>
          <a:p>
            <a:r>
              <a:rPr lang="en-GB" dirty="0"/>
              <a:t>A Thrive case study and evidence-base</a:t>
            </a:r>
          </a:p>
          <a:p>
            <a:r>
              <a:rPr lang="en-GB" dirty="0"/>
              <a:t>An introduction to Thrive-Online</a:t>
            </a:r>
          </a:p>
          <a:p>
            <a:r>
              <a:rPr lang="en-GB" dirty="0"/>
              <a:t>An opportunity to ask questions.</a:t>
            </a:r>
          </a:p>
          <a:p>
            <a:endParaRPr lang="en-GB" dirty="0"/>
          </a:p>
        </p:txBody>
      </p:sp>
      <p:sp>
        <p:nvSpPr>
          <p:cNvPr id="4" name="Slide Number Placeholder 3">
            <a:extLst>
              <a:ext uri="{FF2B5EF4-FFF2-40B4-BE49-F238E27FC236}">
                <a16:creationId xmlns:a16="http://schemas.microsoft.com/office/drawing/2014/main" id="{408AE6A7-AD49-45D1-ACB1-978B50316505}"/>
              </a:ext>
            </a:extLst>
          </p:cNvPr>
          <p:cNvSpPr>
            <a:spLocks noGrp="1"/>
          </p:cNvSpPr>
          <p:nvPr>
            <p:ph type="sldNum" sz="quarter" idx="11"/>
          </p:nvPr>
        </p:nvSpPr>
        <p:spPr/>
        <p:txBody>
          <a:bodyPr/>
          <a:lstStyle/>
          <a:p>
            <a:fld id="{C39FA8BF-AD8A-40B1-9048-5D55E4796E56}" type="slidenum">
              <a:rPr lang="en-GB" smtClean="0"/>
              <a:pPr/>
              <a:t>27</a:t>
            </a:fld>
            <a:endParaRPr lang="en-GB" dirty="0"/>
          </a:p>
        </p:txBody>
      </p:sp>
      <p:sp>
        <p:nvSpPr>
          <p:cNvPr id="5" name="Footer Placeholder 4">
            <a:extLst>
              <a:ext uri="{FF2B5EF4-FFF2-40B4-BE49-F238E27FC236}">
                <a16:creationId xmlns:a16="http://schemas.microsoft.com/office/drawing/2014/main" id="{1053A290-3CF3-458D-8024-B8D338339F65}"/>
              </a:ext>
            </a:extLst>
          </p:cNvPr>
          <p:cNvSpPr>
            <a:spLocks noGrp="1"/>
          </p:cNvSpPr>
          <p:nvPr>
            <p:ph type="ftr" sz="quarter" idx="12"/>
          </p:nvPr>
        </p:nvSpPr>
        <p:spPr/>
        <p:txBody>
          <a:bodyPr/>
          <a:lstStyle/>
          <a:p>
            <a:pPr algn="ctr"/>
            <a:r>
              <a:rPr lang="en-US"/>
              <a:t>© Fronting the Challenge Projects Ltd 2020</a:t>
            </a:r>
            <a:endParaRPr lang="en-GB" dirty="0"/>
          </a:p>
        </p:txBody>
      </p:sp>
      <p:pic>
        <p:nvPicPr>
          <p:cNvPr id="10" name="Picture 9" descr="A group of people sitting at a table&#10;&#10;Description automatically generated">
            <a:extLst>
              <a:ext uri="{FF2B5EF4-FFF2-40B4-BE49-F238E27FC236}">
                <a16:creationId xmlns:a16="http://schemas.microsoft.com/office/drawing/2014/main" id="{7599A272-729B-4615-B14E-AD287D0E6D70}"/>
              </a:ext>
            </a:extLst>
          </p:cNvPr>
          <p:cNvPicPr>
            <a:picLocks noChangeAspect="1"/>
          </p:cNvPicPr>
          <p:nvPr/>
        </p:nvPicPr>
        <p:blipFill>
          <a:blip r:embed="rId2"/>
          <a:stretch>
            <a:fillRect/>
          </a:stretch>
        </p:blipFill>
        <p:spPr>
          <a:xfrm>
            <a:off x="5866544" y="3926504"/>
            <a:ext cx="2991055" cy="1997360"/>
          </a:xfrm>
          <a:prstGeom prst="rect">
            <a:avLst/>
          </a:prstGeom>
        </p:spPr>
      </p:pic>
      <p:pic>
        <p:nvPicPr>
          <p:cNvPr id="7" name="Picture 6" descr="Graphical user interface, text, application&#10;&#10;Description automatically generated">
            <a:extLst>
              <a:ext uri="{FF2B5EF4-FFF2-40B4-BE49-F238E27FC236}">
                <a16:creationId xmlns:a16="http://schemas.microsoft.com/office/drawing/2014/main" id="{3CB3D30C-4493-4728-AE19-D03D737B9D2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066187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D6DC5-BC0B-4209-A359-4E7125F67425}"/>
              </a:ext>
            </a:extLst>
          </p:cNvPr>
          <p:cNvSpPr>
            <a:spLocks noGrp="1"/>
          </p:cNvSpPr>
          <p:nvPr>
            <p:ph type="title"/>
          </p:nvPr>
        </p:nvSpPr>
        <p:spPr/>
        <p:txBody>
          <a:bodyPr/>
          <a:lstStyle/>
          <a:p>
            <a:r>
              <a:rPr lang="en-GB" dirty="0"/>
              <a:t>Training and mentoring</a:t>
            </a:r>
          </a:p>
        </p:txBody>
      </p:sp>
      <p:sp>
        <p:nvSpPr>
          <p:cNvPr id="6" name="Text Placeholder 5">
            <a:extLst>
              <a:ext uri="{FF2B5EF4-FFF2-40B4-BE49-F238E27FC236}">
                <a16:creationId xmlns:a16="http://schemas.microsoft.com/office/drawing/2014/main" id="{0E69F704-0D49-44D0-8F43-7E3AC932644A}"/>
              </a:ext>
            </a:extLst>
          </p:cNvPr>
          <p:cNvSpPr>
            <a:spLocks noGrp="1"/>
          </p:cNvSpPr>
          <p:nvPr>
            <p:ph type="body" sz="quarter" idx="12"/>
          </p:nvPr>
        </p:nvSpPr>
        <p:spPr>
          <a:xfrm>
            <a:off x="803672" y="1574473"/>
            <a:ext cx="7923077" cy="684212"/>
          </a:xfrm>
        </p:spPr>
        <p:txBody>
          <a:bodyPr/>
          <a:lstStyle/>
          <a:p>
            <a:r>
              <a:rPr lang="en-GB" dirty="0"/>
              <a:t>Thrive training to ensure best outcomes for children</a:t>
            </a:r>
          </a:p>
        </p:txBody>
      </p:sp>
      <p:sp>
        <p:nvSpPr>
          <p:cNvPr id="7" name="Text Placeholder 6">
            <a:extLst>
              <a:ext uri="{FF2B5EF4-FFF2-40B4-BE49-F238E27FC236}">
                <a16:creationId xmlns:a16="http://schemas.microsoft.com/office/drawing/2014/main" id="{04B7F5E6-557F-4257-A5B3-42DF0508A546}"/>
              </a:ext>
            </a:extLst>
          </p:cNvPr>
          <p:cNvSpPr>
            <a:spLocks noGrp="1"/>
          </p:cNvSpPr>
          <p:nvPr>
            <p:ph type="body" sz="quarter" idx="13"/>
          </p:nvPr>
        </p:nvSpPr>
        <p:spPr/>
        <p:txBody>
          <a:bodyPr/>
          <a:lstStyle/>
          <a:p>
            <a:r>
              <a:rPr lang="en-GB" dirty="0"/>
              <a:t>Inductions and entry-level training</a:t>
            </a:r>
          </a:p>
          <a:p>
            <a:r>
              <a:rPr lang="en-GB" dirty="0"/>
              <a:t>In-depth training and licensing of:</a:t>
            </a:r>
          </a:p>
          <a:p>
            <a:pPr lvl="1"/>
            <a:r>
              <a:rPr lang="en-GB" dirty="0"/>
              <a:t>Practitioners</a:t>
            </a:r>
          </a:p>
          <a:p>
            <a:pPr lvl="1"/>
            <a:r>
              <a:rPr lang="en-GB" dirty="0"/>
              <a:t>Action plan mentors</a:t>
            </a:r>
          </a:p>
          <a:p>
            <a:pPr lvl="1"/>
            <a:r>
              <a:rPr lang="en-GB" dirty="0"/>
              <a:t>Clinical supervisors</a:t>
            </a:r>
          </a:p>
          <a:p>
            <a:pPr lvl="1"/>
            <a:r>
              <a:rPr lang="en-GB" dirty="0"/>
              <a:t>Trainers</a:t>
            </a:r>
          </a:p>
          <a:p>
            <a:r>
              <a:rPr lang="en-GB" dirty="0"/>
              <a:t>Quality assurance</a:t>
            </a:r>
          </a:p>
        </p:txBody>
      </p:sp>
      <p:sp>
        <p:nvSpPr>
          <p:cNvPr id="4" name="Slide Number Placeholder 3">
            <a:extLst>
              <a:ext uri="{FF2B5EF4-FFF2-40B4-BE49-F238E27FC236}">
                <a16:creationId xmlns:a16="http://schemas.microsoft.com/office/drawing/2014/main" id="{217E396F-0F14-4468-871A-19AFC75035FC}"/>
              </a:ext>
            </a:extLst>
          </p:cNvPr>
          <p:cNvSpPr>
            <a:spLocks noGrp="1"/>
          </p:cNvSpPr>
          <p:nvPr>
            <p:ph type="sldNum" sz="quarter" idx="15"/>
          </p:nvPr>
        </p:nvSpPr>
        <p:spPr/>
        <p:txBody>
          <a:bodyPr/>
          <a:lstStyle/>
          <a:p>
            <a:fld id="{C39FA8BF-AD8A-40B1-9048-5D55E4796E56}" type="slidenum">
              <a:rPr lang="en-GB" smtClean="0"/>
              <a:pPr/>
              <a:t>28</a:t>
            </a:fld>
            <a:endParaRPr lang="en-GB" dirty="0"/>
          </a:p>
        </p:txBody>
      </p:sp>
      <p:sp>
        <p:nvSpPr>
          <p:cNvPr id="5" name="Footer Placeholder 4">
            <a:extLst>
              <a:ext uri="{FF2B5EF4-FFF2-40B4-BE49-F238E27FC236}">
                <a16:creationId xmlns:a16="http://schemas.microsoft.com/office/drawing/2014/main" id="{A4DE5346-75E7-4B60-857C-5936EE3F2EBC}"/>
              </a:ext>
            </a:extLst>
          </p:cNvPr>
          <p:cNvSpPr>
            <a:spLocks noGrp="1"/>
          </p:cNvSpPr>
          <p:nvPr>
            <p:ph type="ftr" sz="quarter" idx="16"/>
          </p:nvPr>
        </p:nvSpPr>
        <p:spPr/>
        <p:txBody>
          <a:bodyPr/>
          <a:lstStyle/>
          <a:p>
            <a:pPr algn="ctr"/>
            <a:r>
              <a:rPr lang="en-US" dirty="0"/>
              <a:t>© Fronting the Challenge Projects Ltd 2020</a:t>
            </a:r>
            <a:endParaRPr lang="en-GB" dirty="0"/>
          </a:p>
        </p:txBody>
      </p:sp>
      <p:pic>
        <p:nvPicPr>
          <p:cNvPr id="11" name="Picture 10" descr="A group of people standing on top of a grass covered field&#10;&#10;Description automatically generated">
            <a:extLst>
              <a:ext uri="{FF2B5EF4-FFF2-40B4-BE49-F238E27FC236}">
                <a16:creationId xmlns:a16="http://schemas.microsoft.com/office/drawing/2014/main" id="{62CBDD2E-0486-4058-B3EB-09C427750CAE}"/>
              </a:ext>
            </a:extLst>
          </p:cNvPr>
          <p:cNvPicPr>
            <a:picLocks noChangeAspect="1"/>
          </p:cNvPicPr>
          <p:nvPr/>
        </p:nvPicPr>
        <p:blipFill>
          <a:blip r:embed="rId2"/>
          <a:stretch>
            <a:fillRect/>
          </a:stretch>
        </p:blipFill>
        <p:spPr>
          <a:xfrm>
            <a:off x="4130500" y="3136024"/>
            <a:ext cx="4209827" cy="2787840"/>
          </a:xfrm>
          <a:prstGeom prst="rect">
            <a:avLst/>
          </a:prstGeom>
        </p:spPr>
      </p:pic>
      <p:pic>
        <p:nvPicPr>
          <p:cNvPr id="8" name="Picture 7" descr="Diagram&#10;&#10;Description automatically generated">
            <a:extLst>
              <a:ext uri="{FF2B5EF4-FFF2-40B4-BE49-F238E27FC236}">
                <a16:creationId xmlns:a16="http://schemas.microsoft.com/office/drawing/2014/main" id="{499F0225-8C92-4B46-8935-969D971D39C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2868227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26695-232F-4DE2-856F-C7ACC2C75B5F}"/>
              </a:ext>
            </a:extLst>
          </p:cNvPr>
          <p:cNvSpPr>
            <a:spLocks noGrp="1"/>
          </p:cNvSpPr>
          <p:nvPr>
            <p:ph type="title"/>
          </p:nvPr>
        </p:nvSpPr>
        <p:spPr/>
        <p:txBody>
          <a:bodyPr/>
          <a:lstStyle/>
          <a:p>
            <a:r>
              <a:rPr lang="en-GB" dirty="0"/>
              <a:t>What Thrive means for our setting</a:t>
            </a:r>
          </a:p>
        </p:txBody>
      </p:sp>
      <p:sp>
        <p:nvSpPr>
          <p:cNvPr id="3" name="Slide Number Placeholder 2">
            <a:extLst>
              <a:ext uri="{FF2B5EF4-FFF2-40B4-BE49-F238E27FC236}">
                <a16:creationId xmlns:a16="http://schemas.microsoft.com/office/drawing/2014/main" id="{8C1F05FF-EAB7-4601-BA3A-8751B37B6776}"/>
              </a:ext>
            </a:extLst>
          </p:cNvPr>
          <p:cNvSpPr>
            <a:spLocks noGrp="1"/>
          </p:cNvSpPr>
          <p:nvPr>
            <p:ph type="sldNum" sz="quarter" idx="11"/>
          </p:nvPr>
        </p:nvSpPr>
        <p:spPr/>
        <p:txBody>
          <a:bodyPr/>
          <a:lstStyle/>
          <a:p>
            <a:fld id="{C39FA8BF-AD8A-40B1-9048-5D55E4796E56}" type="slidenum">
              <a:rPr lang="en-GB" smtClean="0"/>
              <a:pPr/>
              <a:t>29</a:t>
            </a:fld>
            <a:endParaRPr lang="en-GB" dirty="0"/>
          </a:p>
        </p:txBody>
      </p:sp>
      <p:sp>
        <p:nvSpPr>
          <p:cNvPr id="4" name="Footer Placeholder 3">
            <a:extLst>
              <a:ext uri="{FF2B5EF4-FFF2-40B4-BE49-F238E27FC236}">
                <a16:creationId xmlns:a16="http://schemas.microsoft.com/office/drawing/2014/main" id="{834592C7-48A7-4320-98F2-9C3E3300D7BE}"/>
              </a:ext>
            </a:extLst>
          </p:cNvPr>
          <p:cNvSpPr>
            <a:spLocks noGrp="1"/>
          </p:cNvSpPr>
          <p:nvPr>
            <p:ph type="ftr" sz="quarter" idx="12"/>
          </p:nvPr>
        </p:nvSpPr>
        <p:spPr/>
        <p:txBody>
          <a:bodyPr/>
          <a:lstStyle/>
          <a:p>
            <a:pPr algn="ctr"/>
            <a:r>
              <a:rPr lang="en-US"/>
              <a:t>© Fronting the Challenge Projects Ltd 2020</a:t>
            </a:r>
            <a:endParaRPr lang="en-GB" dirty="0"/>
          </a:p>
        </p:txBody>
      </p:sp>
    </p:spTree>
    <p:extLst>
      <p:ext uri="{BB962C8B-B14F-4D97-AF65-F5344CB8AC3E}">
        <p14:creationId xmlns:p14="http://schemas.microsoft.com/office/powerpoint/2010/main" val="5748017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110D550-3C22-4C24-9EE6-932915C883D0}"/>
              </a:ext>
            </a:extLst>
          </p:cNvPr>
          <p:cNvSpPr>
            <a:spLocks noGrp="1"/>
          </p:cNvSpPr>
          <p:nvPr>
            <p:ph type="title"/>
          </p:nvPr>
        </p:nvSpPr>
        <p:spPr/>
        <p:txBody>
          <a:bodyPr/>
          <a:lstStyle/>
          <a:p>
            <a:endParaRPr lang="en-GB"/>
          </a:p>
        </p:txBody>
      </p:sp>
      <p:sp>
        <p:nvSpPr>
          <p:cNvPr id="5" name="Content Placeholder 4">
            <a:extLst>
              <a:ext uri="{FF2B5EF4-FFF2-40B4-BE49-F238E27FC236}">
                <a16:creationId xmlns:a16="http://schemas.microsoft.com/office/drawing/2014/main" id="{E818AF47-2FBF-437B-9BF5-C6649D8AD3B3}"/>
              </a:ext>
            </a:extLst>
          </p:cNvPr>
          <p:cNvSpPr>
            <a:spLocks noGrp="1"/>
          </p:cNvSpPr>
          <p:nvPr>
            <p:ph idx="1"/>
          </p:nvPr>
        </p:nvSpPr>
        <p:spPr/>
        <p:txBody>
          <a:bodyPr/>
          <a:lstStyle/>
          <a:p>
            <a:endParaRPr lang="en-GB"/>
          </a:p>
        </p:txBody>
      </p:sp>
      <p:sp>
        <p:nvSpPr>
          <p:cNvPr id="2" name="Slide Number Placeholder 1"/>
          <p:cNvSpPr>
            <a:spLocks noGrp="1"/>
          </p:cNvSpPr>
          <p:nvPr>
            <p:ph type="sldNum" sz="quarter" idx="11"/>
          </p:nvPr>
        </p:nvSpPr>
        <p:spPr>
          <a:prstGeom prst="rect">
            <a:avLst/>
          </a:prstGeom>
        </p:spPr>
        <p:txBody>
          <a:bodyPr/>
          <a:lstStyle/>
          <a:p>
            <a:fld id="{A4F8D886-C3C4-504A-9F67-0C66499CB86F}" type="slidenum">
              <a:rPr lang="en-US" smtClean="0"/>
              <a:t>30</a:t>
            </a:fld>
            <a:endParaRPr lang="en-US" dirty="0"/>
          </a:p>
        </p:txBody>
      </p:sp>
      <p:sp>
        <p:nvSpPr>
          <p:cNvPr id="6" name="Footer Placeholder 5">
            <a:extLst>
              <a:ext uri="{FF2B5EF4-FFF2-40B4-BE49-F238E27FC236}">
                <a16:creationId xmlns:a16="http://schemas.microsoft.com/office/drawing/2014/main" id="{FED2DCC2-E1B0-4378-9B86-C77FB7629DEF}"/>
              </a:ext>
            </a:extLst>
          </p:cNvPr>
          <p:cNvSpPr>
            <a:spLocks noGrp="1"/>
          </p:cNvSpPr>
          <p:nvPr>
            <p:ph type="ftr" sz="quarter" idx="12"/>
          </p:nvPr>
        </p:nvSpPr>
        <p:spPr/>
        <p:txBody>
          <a:bodyPr/>
          <a:lstStyle/>
          <a:p>
            <a:pPr algn="ctr"/>
            <a:r>
              <a:rPr lang="en-US" dirty="0"/>
              <a:t>© Fronting the Challenge Projects Ltd 2020</a:t>
            </a:r>
            <a:endParaRPr lang="en-GB" dirty="0"/>
          </a:p>
        </p:txBody>
      </p:sp>
    </p:spTree>
    <p:extLst>
      <p:ext uri="{BB962C8B-B14F-4D97-AF65-F5344CB8AC3E}">
        <p14:creationId xmlns:p14="http://schemas.microsoft.com/office/powerpoint/2010/main" val="3113144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B93945D-2E0C-4B7F-999F-255B3C522CFD}"/>
              </a:ext>
            </a:extLst>
          </p:cNvPr>
          <p:cNvSpPr>
            <a:spLocks noGrp="1"/>
          </p:cNvSpPr>
          <p:nvPr>
            <p:ph type="title"/>
          </p:nvPr>
        </p:nvSpPr>
        <p:spPr/>
        <p:txBody>
          <a:bodyPr/>
          <a:lstStyle/>
          <a:p>
            <a:endParaRPr lang="en-GB"/>
          </a:p>
        </p:txBody>
      </p:sp>
      <p:sp>
        <p:nvSpPr>
          <p:cNvPr id="5" name="Content Placeholder 4">
            <a:extLst>
              <a:ext uri="{FF2B5EF4-FFF2-40B4-BE49-F238E27FC236}">
                <a16:creationId xmlns:a16="http://schemas.microsoft.com/office/drawing/2014/main" id="{D9F2658B-0297-44AC-AA05-289A31F548FA}"/>
              </a:ext>
            </a:extLst>
          </p:cNvPr>
          <p:cNvSpPr>
            <a:spLocks noGrp="1"/>
          </p:cNvSpPr>
          <p:nvPr>
            <p:ph idx="1"/>
          </p:nvPr>
        </p:nvSpPr>
        <p:spPr/>
        <p:txBody>
          <a:bodyPr/>
          <a:lstStyle/>
          <a:p>
            <a:endParaRPr lang="en-GB"/>
          </a:p>
        </p:txBody>
      </p:sp>
      <p:sp>
        <p:nvSpPr>
          <p:cNvPr id="2" name="Slide Number Placeholder 1"/>
          <p:cNvSpPr>
            <a:spLocks noGrp="1"/>
          </p:cNvSpPr>
          <p:nvPr>
            <p:ph type="sldNum" sz="quarter" idx="11"/>
          </p:nvPr>
        </p:nvSpPr>
        <p:spPr>
          <a:prstGeom prst="rect">
            <a:avLst/>
          </a:prstGeom>
        </p:spPr>
        <p:txBody>
          <a:bodyPr/>
          <a:lstStyle/>
          <a:p>
            <a:fld id="{A4F8D886-C3C4-504A-9F67-0C66499CB86F}" type="slidenum">
              <a:rPr lang="en-US" smtClean="0"/>
              <a:t>31</a:t>
            </a:fld>
            <a:endParaRPr lang="en-US" dirty="0"/>
          </a:p>
        </p:txBody>
      </p:sp>
      <p:sp>
        <p:nvSpPr>
          <p:cNvPr id="4" name="Footer Placeholder 3">
            <a:extLst>
              <a:ext uri="{FF2B5EF4-FFF2-40B4-BE49-F238E27FC236}">
                <a16:creationId xmlns:a16="http://schemas.microsoft.com/office/drawing/2014/main" id="{313B0378-19EB-4172-9C0F-9B90FD182E21}"/>
              </a:ext>
            </a:extLst>
          </p:cNvPr>
          <p:cNvSpPr>
            <a:spLocks noGrp="1"/>
          </p:cNvSpPr>
          <p:nvPr>
            <p:ph type="ftr" sz="quarter" idx="12"/>
          </p:nvPr>
        </p:nvSpPr>
        <p:spPr/>
        <p:txBody>
          <a:bodyPr/>
          <a:lstStyle/>
          <a:p>
            <a:pPr algn="ctr"/>
            <a:r>
              <a:rPr lang="en-US" dirty="0"/>
              <a:t>© Fronting the Challenge Projects Ltd 2020</a:t>
            </a:r>
            <a:endParaRPr lang="en-GB" dirty="0"/>
          </a:p>
        </p:txBody>
      </p:sp>
    </p:spTree>
    <p:extLst>
      <p:ext uri="{BB962C8B-B14F-4D97-AF65-F5344CB8AC3E}">
        <p14:creationId xmlns:p14="http://schemas.microsoft.com/office/powerpoint/2010/main" val="18163282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B93945D-2E0C-4B7F-999F-255B3C522CFD}"/>
              </a:ext>
            </a:extLst>
          </p:cNvPr>
          <p:cNvSpPr>
            <a:spLocks noGrp="1"/>
          </p:cNvSpPr>
          <p:nvPr>
            <p:ph type="title"/>
          </p:nvPr>
        </p:nvSpPr>
        <p:spPr/>
        <p:txBody>
          <a:bodyPr/>
          <a:lstStyle/>
          <a:p>
            <a:endParaRPr lang="en-GB"/>
          </a:p>
        </p:txBody>
      </p:sp>
      <p:sp>
        <p:nvSpPr>
          <p:cNvPr id="5" name="Content Placeholder 4">
            <a:extLst>
              <a:ext uri="{FF2B5EF4-FFF2-40B4-BE49-F238E27FC236}">
                <a16:creationId xmlns:a16="http://schemas.microsoft.com/office/drawing/2014/main" id="{D9F2658B-0297-44AC-AA05-289A31F548FA}"/>
              </a:ext>
            </a:extLst>
          </p:cNvPr>
          <p:cNvSpPr>
            <a:spLocks noGrp="1"/>
          </p:cNvSpPr>
          <p:nvPr>
            <p:ph idx="1"/>
          </p:nvPr>
        </p:nvSpPr>
        <p:spPr/>
        <p:txBody>
          <a:bodyPr/>
          <a:lstStyle/>
          <a:p>
            <a:endParaRPr lang="en-GB"/>
          </a:p>
        </p:txBody>
      </p:sp>
      <p:sp>
        <p:nvSpPr>
          <p:cNvPr id="2" name="Slide Number Placeholder 1"/>
          <p:cNvSpPr>
            <a:spLocks noGrp="1"/>
          </p:cNvSpPr>
          <p:nvPr>
            <p:ph type="sldNum" sz="quarter" idx="11"/>
          </p:nvPr>
        </p:nvSpPr>
        <p:spPr>
          <a:prstGeom prst="rect">
            <a:avLst/>
          </a:prstGeom>
        </p:spPr>
        <p:txBody>
          <a:bodyPr/>
          <a:lstStyle/>
          <a:p>
            <a:fld id="{A4F8D886-C3C4-504A-9F67-0C66499CB86F}" type="slidenum">
              <a:rPr lang="en-US" smtClean="0"/>
              <a:t>32</a:t>
            </a:fld>
            <a:endParaRPr lang="en-US" dirty="0"/>
          </a:p>
        </p:txBody>
      </p:sp>
      <p:sp>
        <p:nvSpPr>
          <p:cNvPr id="4" name="Footer Placeholder 3">
            <a:extLst>
              <a:ext uri="{FF2B5EF4-FFF2-40B4-BE49-F238E27FC236}">
                <a16:creationId xmlns:a16="http://schemas.microsoft.com/office/drawing/2014/main" id="{313B0378-19EB-4172-9C0F-9B90FD182E21}"/>
              </a:ext>
            </a:extLst>
          </p:cNvPr>
          <p:cNvSpPr>
            <a:spLocks noGrp="1"/>
          </p:cNvSpPr>
          <p:nvPr>
            <p:ph type="ftr" sz="quarter" idx="12"/>
          </p:nvPr>
        </p:nvSpPr>
        <p:spPr/>
        <p:txBody>
          <a:bodyPr/>
          <a:lstStyle/>
          <a:p>
            <a:pPr algn="ctr"/>
            <a:r>
              <a:rPr lang="en-US" dirty="0"/>
              <a:t>© Fronting the Challenge Projects Ltd 2020</a:t>
            </a:r>
            <a:endParaRPr lang="en-GB" dirty="0"/>
          </a:p>
        </p:txBody>
      </p:sp>
    </p:spTree>
    <p:extLst>
      <p:ext uri="{BB962C8B-B14F-4D97-AF65-F5344CB8AC3E}">
        <p14:creationId xmlns:p14="http://schemas.microsoft.com/office/powerpoint/2010/main" val="35816503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5A6BAC9-2663-45AC-A068-03E6B6534240}"/>
              </a:ext>
            </a:extLst>
          </p:cNvPr>
          <p:cNvSpPr>
            <a:spLocks noGrp="1"/>
          </p:cNvSpPr>
          <p:nvPr>
            <p:ph type="title"/>
          </p:nvPr>
        </p:nvSpPr>
        <p:spPr/>
        <p:txBody>
          <a:bodyPr/>
          <a:lstStyle/>
          <a:p>
            <a:endParaRPr lang="en-GB"/>
          </a:p>
        </p:txBody>
      </p:sp>
      <p:sp>
        <p:nvSpPr>
          <p:cNvPr id="7" name="Content Placeholder 6">
            <a:extLst>
              <a:ext uri="{FF2B5EF4-FFF2-40B4-BE49-F238E27FC236}">
                <a16:creationId xmlns:a16="http://schemas.microsoft.com/office/drawing/2014/main" id="{7832CAD1-7D00-4EC7-B729-176CA127E368}"/>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FDE4D413-B757-46AD-B499-7F787B1865FE}"/>
              </a:ext>
            </a:extLst>
          </p:cNvPr>
          <p:cNvSpPr>
            <a:spLocks noGrp="1"/>
          </p:cNvSpPr>
          <p:nvPr>
            <p:ph type="sldNum" sz="quarter" idx="11"/>
          </p:nvPr>
        </p:nvSpPr>
        <p:spPr/>
        <p:txBody>
          <a:bodyPr/>
          <a:lstStyle/>
          <a:p>
            <a:fld id="{C39FA8BF-AD8A-40B1-9048-5D55E4796E56}" type="slidenum">
              <a:rPr lang="en-GB" smtClean="0"/>
              <a:pPr/>
              <a:t>33</a:t>
            </a:fld>
            <a:endParaRPr lang="en-GB" dirty="0"/>
          </a:p>
        </p:txBody>
      </p:sp>
      <p:sp>
        <p:nvSpPr>
          <p:cNvPr id="5" name="Footer Placeholder 4">
            <a:extLst>
              <a:ext uri="{FF2B5EF4-FFF2-40B4-BE49-F238E27FC236}">
                <a16:creationId xmlns:a16="http://schemas.microsoft.com/office/drawing/2014/main" id="{B4441B4B-13E6-49F2-A1A9-69F174066C39}"/>
              </a:ext>
            </a:extLst>
          </p:cNvPr>
          <p:cNvSpPr>
            <a:spLocks noGrp="1"/>
          </p:cNvSpPr>
          <p:nvPr>
            <p:ph type="ftr" sz="quarter" idx="12"/>
          </p:nvPr>
        </p:nvSpPr>
        <p:spPr/>
        <p:txBody>
          <a:bodyPr/>
          <a:lstStyle/>
          <a:p>
            <a:pPr algn="ctr"/>
            <a:r>
              <a:rPr lang="en-US" dirty="0"/>
              <a:t>© Fronting the Challenge Projects Ltd 2020</a:t>
            </a:r>
            <a:endParaRPr lang="en-GB" dirty="0"/>
          </a:p>
        </p:txBody>
      </p:sp>
    </p:spTree>
    <p:extLst>
      <p:ext uri="{BB962C8B-B14F-4D97-AF65-F5344CB8AC3E}">
        <p14:creationId xmlns:p14="http://schemas.microsoft.com/office/powerpoint/2010/main" val="2533174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9FAEC31-98F7-40F8-AEA5-38474F14CFCD}"/>
              </a:ext>
            </a:extLst>
          </p:cNvPr>
          <p:cNvSpPr>
            <a:spLocks noGrp="1"/>
          </p:cNvSpPr>
          <p:nvPr>
            <p:ph type="sldNum" sz="quarter" idx="11"/>
          </p:nvPr>
        </p:nvSpPr>
        <p:spPr/>
        <p:txBody>
          <a:bodyPr/>
          <a:lstStyle/>
          <a:p>
            <a:fld id="{C39FA8BF-AD8A-40B1-9048-5D55E4796E56}" type="slidenum">
              <a:rPr lang="en-GB" smtClean="0"/>
              <a:pPr/>
              <a:t>34</a:t>
            </a:fld>
            <a:endParaRPr lang="en-GB" dirty="0"/>
          </a:p>
        </p:txBody>
      </p:sp>
      <p:sp>
        <p:nvSpPr>
          <p:cNvPr id="4" name="Footer Placeholder 3">
            <a:extLst>
              <a:ext uri="{FF2B5EF4-FFF2-40B4-BE49-F238E27FC236}">
                <a16:creationId xmlns:a16="http://schemas.microsoft.com/office/drawing/2014/main" id="{C285EEEC-28F3-47B7-8C6B-0A4864561931}"/>
              </a:ext>
            </a:extLst>
          </p:cNvPr>
          <p:cNvSpPr>
            <a:spLocks noGrp="1"/>
          </p:cNvSpPr>
          <p:nvPr>
            <p:ph type="ftr" sz="quarter" idx="12"/>
          </p:nvPr>
        </p:nvSpPr>
        <p:spPr/>
        <p:txBody>
          <a:bodyPr/>
          <a:lstStyle/>
          <a:p>
            <a:pPr algn="ctr"/>
            <a:r>
              <a:rPr lang="en-US"/>
              <a:t>© Fronting the Challenge Projects Ltd 2020</a:t>
            </a:r>
            <a:endParaRPr lang="en-GB" dirty="0"/>
          </a:p>
        </p:txBody>
      </p:sp>
      <p:sp>
        <p:nvSpPr>
          <p:cNvPr id="7" name="Rectangle: Rounded Corners 6">
            <a:extLst>
              <a:ext uri="{FF2B5EF4-FFF2-40B4-BE49-F238E27FC236}">
                <a16:creationId xmlns:a16="http://schemas.microsoft.com/office/drawing/2014/main" id="{094B85AB-737A-470D-BFFB-61552C0F22EB}"/>
              </a:ext>
            </a:extLst>
          </p:cNvPr>
          <p:cNvSpPr/>
          <p:nvPr/>
        </p:nvSpPr>
        <p:spPr>
          <a:xfrm>
            <a:off x="1890943" y="1311878"/>
            <a:ext cx="5362113" cy="3472189"/>
          </a:xfrm>
          <a:prstGeom prst="roundRect">
            <a:avLst/>
          </a:prstGeom>
          <a:solidFill>
            <a:srgbClr val="F5A1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i="1" dirty="0"/>
              <a:t>“I always wondered why somebody didn’t do something to help these children – then I realised </a:t>
            </a:r>
            <a:br>
              <a:rPr lang="en-GB" sz="3200" i="1" dirty="0"/>
            </a:br>
            <a:r>
              <a:rPr lang="en-GB" sz="3200" i="1" dirty="0"/>
              <a:t>I am that somebody.”</a:t>
            </a:r>
            <a:endParaRPr lang="en-GB" sz="3200" dirty="0"/>
          </a:p>
        </p:txBody>
      </p:sp>
      <p:pic>
        <p:nvPicPr>
          <p:cNvPr id="5" name="Picture 4" descr="Text, chat or text message&#10;&#10;Description automatically generated">
            <a:extLst>
              <a:ext uri="{FF2B5EF4-FFF2-40B4-BE49-F238E27FC236}">
                <a16:creationId xmlns:a16="http://schemas.microsoft.com/office/drawing/2014/main" id="{5D648EA3-8AE8-47BB-AEA4-0BF6D7EA67A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524737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708FC-CF9D-44BD-9DBD-1186C456A6DF}"/>
              </a:ext>
            </a:extLst>
          </p:cNvPr>
          <p:cNvSpPr>
            <a:spLocks noGrp="1"/>
          </p:cNvSpPr>
          <p:nvPr>
            <p:ph type="title"/>
          </p:nvPr>
        </p:nvSpPr>
        <p:spPr>
          <a:xfrm>
            <a:off x="814079" y="881508"/>
            <a:ext cx="7701271" cy="2616294"/>
          </a:xfrm>
        </p:spPr>
        <p:txBody>
          <a:bodyPr/>
          <a:lstStyle/>
          <a:p>
            <a:pPr algn="ctr"/>
            <a:r>
              <a:rPr lang="en-GB" sz="3600" dirty="0"/>
              <a:t>To find out more</a:t>
            </a:r>
            <a:br>
              <a:rPr lang="en-GB" sz="3600" dirty="0"/>
            </a:br>
            <a:r>
              <a:rPr lang="en-GB" sz="3600" dirty="0"/>
              <a:t>01392 797555</a:t>
            </a:r>
            <a:br>
              <a:rPr lang="en-GB" sz="3600" dirty="0"/>
            </a:br>
            <a:r>
              <a:rPr lang="en-GB" sz="3200" dirty="0"/>
              <a:t>enquiries@thriveapproach.com</a:t>
            </a:r>
            <a:br>
              <a:rPr lang="en-GB" sz="3200" dirty="0"/>
            </a:br>
            <a:r>
              <a:rPr lang="en-GB" sz="3200" dirty="0"/>
              <a:t>www.thriveapproach.co.uk</a:t>
            </a:r>
            <a:endParaRPr lang="en-GB" sz="3600" dirty="0"/>
          </a:p>
        </p:txBody>
      </p:sp>
      <p:sp>
        <p:nvSpPr>
          <p:cNvPr id="3" name="Slide Number Placeholder 2">
            <a:extLst>
              <a:ext uri="{FF2B5EF4-FFF2-40B4-BE49-F238E27FC236}">
                <a16:creationId xmlns:a16="http://schemas.microsoft.com/office/drawing/2014/main" id="{F5526C33-9124-41DD-AE5E-EE12AF0162D8}"/>
              </a:ext>
            </a:extLst>
          </p:cNvPr>
          <p:cNvSpPr>
            <a:spLocks noGrp="1"/>
          </p:cNvSpPr>
          <p:nvPr>
            <p:ph type="sldNum" sz="quarter" idx="11"/>
          </p:nvPr>
        </p:nvSpPr>
        <p:spPr/>
        <p:txBody>
          <a:bodyPr/>
          <a:lstStyle/>
          <a:p>
            <a:fld id="{C39FA8BF-AD8A-40B1-9048-5D55E4796E56}" type="slidenum">
              <a:rPr lang="en-GB" smtClean="0"/>
              <a:pPr/>
              <a:t>35</a:t>
            </a:fld>
            <a:endParaRPr lang="en-GB" dirty="0"/>
          </a:p>
        </p:txBody>
      </p:sp>
      <p:sp>
        <p:nvSpPr>
          <p:cNvPr id="4" name="Footer Placeholder 3">
            <a:extLst>
              <a:ext uri="{FF2B5EF4-FFF2-40B4-BE49-F238E27FC236}">
                <a16:creationId xmlns:a16="http://schemas.microsoft.com/office/drawing/2014/main" id="{DEC33103-1534-4B45-885F-072BC0F942A7}"/>
              </a:ext>
            </a:extLst>
          </p:cNvPr>
          <p:cNvSpPr>
            <a:spLocks noGrp="1"/>
          </p:cNvSpPr>
          <p:nvPr>
            <p:ph type="ftr" sz="quarter" idx="12"/>
          </p:nvPr>
        </p:nvSpPr>
        <p:spPr/>
        <p:txBody>
          <a:bodyPr/>
          <a:lstStyle/>
          <a:p>
            <a:pPr algn="ctr"/>
            <a:r>
              <a:rPr lang="en-US"/>
              <a:t>© Fronting the Challenge Projects Ltd 2020</a:t>
            </a:r>
            <a:endParaRPr lang="en-GB" dirty="0"/>
          </a:p>
        </p:txBody>
      </p:sp>
      <p:pic>
        <p:nvPicPr>
          <p:cNvPr id="5" name="Picture 2" descr="C:\Users\Kate Middleton\Desktop\B.png">
            <a:extLst>
              <a:ext uri="{FF2B5EF4-FFF2-40B4-BE49-F238E27FC236}">
                <a16:creationId xmlns:a16="http://schemas.microsoft.com/office/drawing/2014/main" id="{30F78071-43B7-48F6-84A5-415E2EE1FD9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4673" t="48426" r="2896" b="2889"/>
          <a:stretch/>
        </p:blipFill>
        <p:spPr bwMode="auto">
          <a:xfrm>
            <a:off x="3763631" y="3257086"/>
            <a:ext cx="1871384" cy="304606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Chart&#10;&#10;Description automatically generated">
            <a:extLst>
              <a:ext uri="{FF2B5EF4-FFF2-40B4-BE49-F238E27FC236}">
                <a16:creationId xmlns:a16="http://schemas.microsoft.com/office/drawing/2014/main" id="{663B56A7-EC82-49B2-B1A9-1A0054513A73}"/>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40400591"/>
      </p:ext>
    </p:extLst>
  </p:cSld>
  <p:clrMapOvr>
    <a:masterClrMapping/>
  </p:clrMapOvr>
</p:sld>
</file>

<file path=ppt/theme/theme1.xml><?xml version="1.0" encoding="utf-8"?>
<a:theme xmlns:a="http://schemas.openxmlformats.org/drawingml/2006/main" name="Office Theme">
  <a:themeElements>
    <a:clrScheme name="Corporate palette">
      <a:dk1>
        <a:srgbClr val="000000"/>
      </a:dk1>
      <a:lt1>
        <a:srgbClr val="FFFFFF"/>
      </a:lt1>
      <a:dk2>
        <a:srgbClr val="FEFFFE"/>
      </a:dk2>
      <a:lt2>
        <a:srgbClr val="FEFFFE"/>
      </a:lt2>
      <a:accent1>
        <a:srgbClr val="3B7CB2"/>
      </a:accent1>
      <a:accent2>
        <a:srgbClr val="A975B1"/>
      </a:accent2>
      <a:accent3>
        <a:srgbClr val="F5A15D"/>
      </a:accent3>
      <a:accent4>
        <a:srgbClr val="E84638"/>
      </a:accent4>
      <a:accent5>
        <a:srgbClr val="EE741F"/>
      </a:accent5>
      <a:accent6>
        <a:srgbClr val="F7A916"/>
      </a:accent6>
      <a:hlink>
        <a:srgbClr val="31859B"/>
      </a:hlink>
      <a:folHlink>
        <a:srgbClr val="7CC3D6"/>
      </a:folHlink>
    </a:clrScheme>
    <a:fontScheme name="Thrive powerpoint fonts">
      <a:majorFont>
        <a:latin typeface="Franklin Gothic Demi"/>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C420 Day 1" id="{1158DC07-F4F1-4857-BC50-421B5E4DEF3F}" vid="{4B8F123B-DA7A-4CFB-8A69-B677DE9CC72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d1ad9d00-411f-414f-a2a6-e0666c0c8699"/>
    <SharedWithUsers xmlns="d1ad9d00-411f-414f-a2a6-e0666c0c8699">
      <UserInfo>
        <DisplayName>Alex Fender - Leaver</DisplayName>
        <AccountId>133</AccountId>
        <AccountType/>
      </UserInfo>
      <UserInfo>
        <DisplayName>Beth Alford</DisplayName>
        <AccountId>685</AccountId>
        <AccountType/>
      </UserInfo>
      <UserInfo>
        <DisplayName>Elizabeth Charles</DisplayName>
        <AccountId>618</AccountId>
        <AccountType/>
      </UserInfo>
      <UserInfo>
        <DisplayName>Sue Proffitt - leaver</DisplayName>
        <AccountId>505</AccountId>
        <AccountType/>
      </UserInfo>
      <UserInfo>
        <DisplayName>Aimee Coles</DisplayName>
        <AccountId>1553</AccountId>
        <AccountType/>
      </UserInfo>
    </SharedWithUsers>
    <DLCPolicyLabelValue xmlns="ad3b08ce-7839-48b9-b578-dbf192ccc549">0.2</DLCPolicyLabelValue>
    <DLCPolicyLabelLock xmlns="ad3b08ce-7839-48b9-b578-dbf192ccc549" xsi:nil="true"/>
    <DLCPolicyLabelClientValue xmlns="ad3b08ce-7839-48b9-b578-dbf192ccc549" xsi:nil="true"/>
    <i68fae5ee05749b989eded6e53ab26c1 xmlns="ad3b08ce-7839-48b9-b578-dbf192ccc549">
      <Terms xmlns="http://schemas.microsoft.com/office/infopath/2007/PartnerControls"/>
    </i68fae5ee05749b989eded6e53ab26c1>
    <p653e14a58764e898149dcb350aa50f6 xmlns="ad3b08ce-7839-48b9-b578-dbf192ccc549">
      <Terms xmlns="http://schemas.microsoft.com/office/infopath/2007/PartnerControls"/>
    </p653e14a58764e898149dcb350aa50f6>
    <_x006e_072 xmlns="ad3b08ce-7839-48b9-b578-dbf192ccc549" xsi:nil="true"/>
    <md26ab5dad494ecfb94252736dda88b5 xmlns="ad3b08ce-7839-48b9-b578-dbf192ccc549">
      <Terms xmlns="http://schemas.microsoft.com/office/infopath/2007/PartnerControls"/>
    </md26ab5dad494ecfb94252736dda88b5>
    <af1171bd58744b32a9a916ac5e907ea1 xmlns="ad3b08ce-7839-48b9-b578-dbf192ccc549">
      <Terms xmlns="http://schemas.microsoft.com/office/infopath/2007/PartnerControls"/>
    </af1171bd58744b32a9a916ac5e907ea1>
    <m7911b85d5e847c2bf693c6aea465d51 xmlns="ad3b08ce-7839-48b9-b578-dbf192ccc549">
      <Terms xmlns="http://schemas.microsoft.com/office/infopath/2007/PartnerControls"/>
    </m7911b85d5e847c2bf693c6aea465d51>
    <TaxKeywordTaxHTField xmlns="d1ad9d00-411f-414f-a2a6-e0666c0c8699">
      <Terms xmlns="http://schemas.microsoft.com/office/infopath/2007/PartnerControls"/>
    </TaxKeywordTaxHTField>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52D6749CD8D8D48B9DF6DC4C18A9F0C" ma:contentTypeVersion="34" ma:contentTypeDescription="Create a new document." ma:contentTypeScope="" ma:versionID="5e7013d3f6aa2e8a3ec1ae9e7379003c">
  <xsd:schema xmlns:xsd="http://www.w3.org/2001/XMLSchema" xmlns:xs="http://www.w3.org/2001/XMLSchema" xmlns:p="http://schemas.microsoft.com/office/2006/metadata/properties" xmlns:ns1="http://schemas.microsoft.com/sharepoint/v3" xmlns:ns2="d1ad9d00-411f-414f-a2a6-e0666c0c8699" xmlns:ns3="ad3b08ce-7839-48b9-b578-dbf192ccc549" targetNamespace="http://schemas.microsoft.com/office/2006/metadata/properties" ma:root="true" ma:fieldsID="ece38ef86abf5fe053ff3edda2316d22" ns1:_="" ns2:_="" ns3:_="">
    <xsd:import namespace="http://schemas.microsoft.com/sharepoint/v3"/>
    <xsd:import namespace="d1ad9d00-411f-414f-a2a6-e0666c0c8699"/>
    <xsd:import namespace="ad3b08ce-7839-48b9-b578-dbf192ccc549"/>
    <xsd:element name="properties">
      <xsd:complexType>
        <xsd:sequence>
          <xsd:element name="documentManagement">
            <xsd:complexType>
              <xsd:all>
                <xsd:element ref="ns2:SharedWithUsers" minOccurs="0"/>
                <xsd:element ref="ns2:TaxKeywordTaxHTField" minOccurs="0"/>
                <xsd:element ref="ns2:TaxCatchAll" minOccurs="0"/>
                <xsd:element ref="ns2:SharingHintHash" minOccurs="0"/>
                <xsd:element ref="ns3:_x006e_072" minOccurs="0"/>
                <xsd:element ref="ns3:i68fae5ee05749b989eded6e53ab26c1" minOccurs="0"/>
                <xsd:element ref="ns2:SharedWithDetails" minOccurs="0"/>
                <xsd:element ref="ns3:m7911b85d5e847c2bf693c6aea465d51" minOccurs="0"/>
                <xsd:element ref="ns3:af1171bd58744b32a9a916ac5e907ea1" minOccurs="0"/>
                <xsd:element ref="ns3:p653e14a58764e898149dcb350aa50f6" minOccurs="0"/>
                <xsd:element ref="ns1:_dlc_Exempt" minOccurs="0"/>
                <xsd:element ref="ns3:DLCPolicyLabelValue" minOccurs="0"/>
                <xsd:element ref="ns3:DLCPolicyLabelClientValue" minOccurs="0"/>
                <xsd:element ref="ns3:DLCPolicyLabelLock" minOccurs="0"/>
                <xsd:element ref="ns3:md26ab5dad494ecfb94252736dda88b5" minOccurs="0"/>
                <xsd:element ref="ns2:LastSharedByUser" minOccurs="0"/>
                <xsd:element ref="ns2:LastSharedByTime"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3" nillable="true" ma:displayName="Exempt from Policy" ma:description="" ma:hidden="true" ma:internalName="_dlc_Exempt"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1ad9d00-411f-414f-a2a6-e0666c0c8699"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TaxKeywordTaxHTField" ma:index="10" nillable="true" ma:taxonomy="true" ma:internalName="TaxKeywordTaxHTField" ma:taxonomyFieldName="TaxKeyword" ma:displayName="Enterprise Keywords" ma:fieldId="{23f27201-bee3-471e-b2e7-b64fd8b7ca38}" ma:taxonomyMulti="true" ma:sspId="71e06984-c3e5-4181-a79b-ca29e535ac10" ma:termSetId="00000000-0000-0000-0000-000000000000" ma:anchorId="00000000-0000-0000-0000-000000000000" ma:open="true" ma:isKeyword="true">
      <xsd:complexType>
        <xsd:sequence>
          <xsd:element ref="pc:Terms" minOccurs="0" maxOccurs="1"/>
        </xsd:sequence>
      </xsd:complexType>
    </xsd:element>
    <xsd:element name="TaxCatchAll" ma:index="11" nillable="true" ma:displayName="Taxonomy Catch All Column" ma:hidden="true" ma:list="{647bb8bc-7ece-4af9-a16e-133a15ec6694}" ma:internalName="TaxCatchAll" ma:showField="CatchAllData" ma:web="d1ad9d00-411f-414f-a2a6-e0666c0c8699">
      <xsd:complexType>
        <xsd:complexContent>
          <xsd:extension base="dms:MultiChoiceLookup">
            <xsd:sequence>
              <xsd:element name="Value" type="dms:Lookup" maxOccurs="unbounded" minOccurs="0" nillable="true"/>
            </xsd:sequence>
          </xsd:extension>
        </xsd:complexContent>
      </xsd:complexType>
    </xsd:element>
    <xsd:element name="SharingHintHash" ma:index="12" nillable="true" ma:displayName="Sharing Hint Hash" ma:internalName="SharingHintHash" ma:readOnly="true">
      <xsd:simpleType>
        <xsd:restriction base="dms:Text"/>
      </xsd:simpleType>
    </xsd:element>
    <xsd:element name="SharedWithDetails" ma:index="16" nillable="true" ma:displayName="Shared With Details" ma:internalName="SharedWithDetails" ma:readOnly="true">
      <xsd:simpleType>
        <xsd:restriction base="dms:Note">
          <xsd:maxLength value="255"/>
        </xsd:restriction>
      </xsd:simpleType>
    </xsd:element>
    <xsd:element name="LastSharedByUser" ma:index="29" nillable="true" ma:displayName="Last Shared By User" ma:description="" ma:internalName="LastSharedByUser" ma:readOnly="true">
      <xsd:simpleType>
        <xsd:restriction base="dms:Note">
          <xsd:maxLength value="255"/>
        </xsd:restriction>
      </xsd:simpleType>
    </xsd:element>
    <xsd:element name="LastSharedByTime" ma:index="30" nillable="true" ma:displayName="Last Shared By Time" ma:description=""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ad3b08ce-7839-48b9-b578-dbf192ccc549" elementFormDefault="qualified">
    <xsd:import namespace="http://schemas.microsoft.com/office/2006/documentManagement/types"/>
    <xsd:import namespace="http://schemas.microsoft.com/office/infopath/2007/PartnerControls"/>
    <xsd:element name="_x006e_072" ma:index="13" nillable="true" ma:displayName="Date and Time" ma:internalName="_x006e_072">
      <xsd:simpleType>
        <xsd:restriction base="dms:DateTime"/>
      </xsd:simpleType>
    </xsd:element>
    <xsd:element name="i68fae5ee05749b989eded6e53ab26c1" ma:index="15" nillable="true" ma:taxonomy="true" ma:internalName="i68fae5ee05749b989eded6e53ab26c1" ma:taxonomyFieldName="Sector" ma:displayName="Sector" ma:default="" ma:fieldId="{268fae5e-e057-49b9-89ed-ed6e53ab26c1}" ma:taxonomyMulti="true" ma:sspId="71e06984-c3e5-4181-a79b-ca29e535ac10" ma:termSetId="2dfc48be-5c50-45fb-bd97-ff941254d582" ma:anchorId="00000000-0000-0000-0000-000000000000" ma:open="false" ma:isKeyword="false">
      <xsd:complexType>
        <xsd:sequence>
          <xsd:element ref="pc:Terms" minOccurs="0" maxOccurs="1"/>
        </xsd:sequence>
      </xsd:complexType>
    </xsd:element>
    <xsd:element name="m7911b85d5e847c2bf693c6aea465d51" ma:index="18" nillable="true" ma:taxonomy="true" ma:internalName="m7911b85d5e847c2bf693c6aea465d51" ma:taxonomyFieldName="Resource_x0020_Type" ma:displayName="Resource Type" ma:default="" ma:fieldId="{67911b85-d5e8-47c2-bf69-3c6aea465d51}" ma:sspId="71e06984-c3e5-4181-a79b-ca29e535ac10" ma:termSetId="6637a320-0530-4f03-88c7-f2b570df8162" ma:anchorId="00000000-0000-0000-0000-000000000000" ma:open="false" ma:isKeyword="false">
      <xsd:complexType>
        <xsd:sequence>
          <xsd:element ref="pc:Terms" minOccurs="0" maxOccurs="1"/>
        </xsd:sequence>
      </xsd:complexType>
    </xsd:element>
    <xsd:element name="af1171bd58744b32a9a916ac5e907ea1" ma:index="20" nillable="true" ma:taxonomy="true" ma:internalName="af1171bd58744b32a9a916ac5e907ea1" ma:taxonomyFieldName="Level" ma:displayName="Level" ma:default="" ma:fieldId="{af1171bd-5874-4b32-a9a9-16ac5e907ea1}" ma:sspId="71e06984-c3e5-4181-a79b-ca29e535ac10" ma:termSetId="7e70ef71-bff1-453c-9a84-fb4d05fea0ab" ma:anchorId="00000000-0000-0000-0000-000000000000" ma:open="false" ma:isKeyword="false">
      <xsd:complexType>
        <xsd:sequence>
          <xsd:element ref="pc:Terms" minOccurs="0" maxOccurs="1"/>
        </xsd:sequence>
      </xsd:complexType>
    </xsd:element>
    <xsd:element name="p653e14a58764e898149dcb350aa50f6" ma:index="22" nillable="true" ma:taxonomy="true" ma:internalName="p653e14a58764e898149dcb350aa50f6" ma:taxonomyFieldName="Age_x0020_Group" ma:displayName="Age Group" ma:default="" ma:fieldId="{9653e14a-5876-4e89-8149-dcb350aa50f6}" ma:taxonomyMulti="true" ma:sspId="71e06984-c3e5-4181-a79b-ca29e535ac10" ma:termSetId="03fc3c88-eb31-4faa-9c09-cb3cbf085de0" ma:anchorId="00000000-0000-0000-0000-000000000000" ma:open="false" ma:isKeyword="false">
      <xsd:complexType>
        <xsd:sequence>
          <xsd:element ref="pc:Terms" minOccurs="0" maxOccurs="1"/>
        </xsd:sequence>
      </xsd:complexType>
    </xsd:element>
    <xsd:element name="DLCPolicyLabelValue" ma:index="24" nillable="true" ma:displayName="Label" ma:description="Stores the current value of the label." ma:internalName="DLCPolicyLabelValue" ma:readOnly="true">
      <xsd:simpleType>
        <xsd:restriction base="dms:Note">
          <xsd:maxLength value="255"/>
        </xsd:restriction>
      </xsd:simpleType>
    </xsd:element>
    <xsd:element name="DLCPolicyLabelClientValue" ma:index="25" nillable="true" ma:displayName="Client Label Value" ma:description="Stores the last label value computed on the client." ma:hidden="true" ma:internalName="DLCPolicyLabelClientValue" ma:readOnly="false">
      <xsd:simpleType>
        <xsd:restriction base="dms:Note"/>
      </xsd:simpleType>
    </xsd:element>
    <xsd:element name="DLCPolicyLabelLock" ma:index="26" nillable="true" ma:displayName="Label Locked" ma:description="Indicates whether the label should be updated when item properties are modified." ma:hidden="true" ma:internalName="DLCPolicyLabelLock" ma:readOnly="false">
      <xsd:simpleType>
        <xsd:restriction base="dms:Text"/>
      </xsd:simpleType>
    </xsd:element>
    <xsd:element name="md26ab5dad494ecfb94252736dda88b5" ma:index="28" nillable="true" ma:taxonomy="true" ma:internalName="md26ab5dad494ecfb94252736dda88b5" ma:taxonomyFieldName="Meetings" ma:displayName="Meetings" ma:default="" ma:fieldId="{6d26ab5d-ad49-4ecf-b942-52736dda88b5}" ma:sspId="71e06984-c3e5-4181-a79b-ca29e535ac10" ma:termSetId="20bfa60e-9e8a-4fd2-b2bb-3dc70526fdc3" ma:anchorId="00000000-0000-0000-0000-000000000000" ma:open="false" ma:isKeyword="false">
      <xsd:complexType>
        <xsd:sequence>
          <xsd:element ref="pc:Terms" minOccurs="0" maxOccurs="1"/>
        </xsd:sequence>
      </xsd:complexType>
    </xsd:element>
    <xsd:element name="MediaServiceMetadata" ma:index="31" nillable="true" ma:displayName="MediaServiceMetadata" ma:description="" ma:hidden="true" ma:internalName="MediaServiceMetadata" ma:readOnly="true">
      <xsd:simpleType>
        <xsd:restriction base="dms:Note"/>
      </xsd:simpleType>
    </xsd:element>
    <xsd:element name="MediaServiceFastMetadata" ma:index="32" nillable="true" ma:displayName="MediaServiceFastMetadata" ma:description="" ma:hidden="true" ma:internalName="MediaServiceFastMetadata" ma:readOnly="true">
      <xsd:simpleType>
        <xsd:restriction base="dms:Note"/>
      </xsd:simpleType>
    </xsd:element>
    <xsd:element name="MediaServiceDateTaken" ma:index="33" nillable="true" ma:displayName="MediaServiceDateTaken" ma:hidden="true" ma:internalName="MediaServiceDateTaken" ma:readOnly="true">
      <xsd:simpleType>
        <xsd:restriction base="dms:Text"/>
      </xsd:simpleType>
    </xsd:element>
    <xsd:element name="MediaServiceAutoTags" ma:index="34" nillable="true" ma:displayName="Tags" ma:internalName="MediaServiceAutoTags" ma:readOnly="true">
      <xsd:simpleType>
        <xsd:restriction base="dms:Text"/>
      </xsd:simpleType>
    </xsd:element>
    <xsd:element name="MediaServiceOCR" ma:index="35" nillable="true" ma:displayName="Extracted Text" ma:internalName="MediaServiceOCR" ma:readOnly="true">
      <xsd:simpleType>
        <xsd:restriction base="dms:Note">
          <xsd:maxLength value="255"/>
        </xsd:restriction>
      </xsd:simpleType>
    </xsd:element>
    <xsd:element name="MediaServiceGenerationTime" ma:index="36" nillable="true" ma:displayName="MediaServiceGenerationTime" ma:hidden="true" ma:internalName="MediaServiceGenerationTime" ma:readOnly="true">
      <xsd:simpleType>
        <xsd:restriction base="dms:Text"/>
      </xsd:simpleType>
    </xsd:element>
    <xsd:element name="MediaServiceEventHashCode" ma:index="37" nillable="true" ma:displayName="MediaServiceEventHashCode" ma:hidden="true" ma:internalName="MediaServiceEventHashCode" ma:readOnly="true">
      <xsd:simpleType>
        <xsd:restriction base="dms:Text"/>
      </xsd:simpleType>
    </xsd:element>
    <xsd:element name="MediaServiceAutoKeyPoints" ma:index="38" nillable="true" ma:displayName="MediaServiceAutoKeyPoints" ma:hidden="true" ma:internalName="MediaServiceAutoKeyPoints" ma:readOnly="true">
      <xsd:simpleType>
        <xsd:restriction base="dms:Note"/>
      </xsd:simpleType>
    </xsd:element>
    <xsd:element name="MediaServiceKeyPoints" ma:index="39"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p:Policy xmlns:p="office.server.policy" id="" local="true">
  <p:Name>Document</p:Name>
  <p:Description/>
  <p:Statement/>
  <p:PolicyItems>
    <p:PolicyItem featureId="Microsoft.Office.RecordsManagement.PolicyFeatures.PolicyLabel" staticId="0x010100352D6749CD8D8D48B9DF6DC4C18A9F0C|801092262" UniqueId="9fd45ad2-c790-4456-81c2-d579ad7cf771">
      <p:Name>Labels</p:Name>
      <p:Description>Generates labels that can be inserted in Microsoft Office documents to ensure that document properties or other important information are included when documents are printed. Labels can also be used to search for documents.</p:Description>
      <p:CustomData>
        <label>
          <segment type="metadata">_UIVersionString</segment>
        </label>
      </p:CustomData>
    </p:PolicyItem>
  </p:PolicyItems>
</p:Policy>
</file>

<file path=customXml/itemProps1.xml><?xml version="1.0" encoding="utf-8"?>
<ds:datastoreItem xmlns:ds="http://schemas.openxmlformats.org/officeDocument/2006/customXml" ds:itemID="{3EBD7CD7-126F-4163-898F-515F0D33ED6B}">
  <ds:schemaRefs>
    <ds:schemaRef ds:uri="ad3b08ce-7839-48b9-b578-dbf192ccc549"/>
    <ds:schemaRef ds:uri="http://purl.org/dc/elements/1.1/"/>
    <ds:schemaRef ds:uri="http://www.w3.org/XML/1998/namespace"/>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d1ad9d00-411f-414f-a2a6-e0666c0c8699"/>
    <ds:schemaRef ds:uri="http://schemas.microsoft.com/sharepoint/v3"/>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DB635260-4290-422D-B304-2C71A4DA30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1ad9d00-411f-414f-a2a6-e0666c0c8699"/>
    <ds:schemaRef ds:uri="ad3b08ce-7839-48b9-b578-dbf192ccc54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9DC70D-2E66-432D-A4C7-9CD01A8C5B5E}">
  <ds:schemaRefs>
    <ds:schemaRef ds:uri="http://schemas.microsoft.com/sharepoint/v3/contenttype/forms"/>
  </ds:schemaRefs>
</ds:datastoreItem>
</file>

<file path=customXml/itemProps4.xml><?xml version="1.0" encoding="utf-8"?>
<ds:datastoreItem xmlns:ds="http://schemas.openxmlformats.org/officeDocument/2006/customXml" ds:itemID="{BDE1B943-F1AB-405E-ABBC-A65DE15845DD}">
  <ds:schemaRefs>
    <ds:schemaRef ds:uri="office.server.policy"/>
  </ds:schemaRefs>
</ds:datastoreItem>
</file>

<file path=docProps/app.xml><?xml version="1.0" encoding="utf-8"?>
<Properties xmlns="http://schemas.openxmlformats.org/officeDocument/2006/extended-properties" xmlns:vt="http://schemas.openxmlformats.org/officeDocument/2006/docPropsVTypes">
  <Template/>
  <TotalTime>0</TotalTime>
  <Words>1301</Words>
  <Application>Microsoft Office PowerPoint</Application>
  <PresentationFormat>Sioe Ar-sgrin (4:3)</PresentationFormat>
  <Paragraphs>196</Paragraphs>
  <Slides>35</Slides>
  <Notes>6</Notes>
  <HiddenSlides>0</HiddenSlides>
  <MMClips>0</MMClips>
  <ScaleCrop>false</ScaleCrop>
  <HeadingPairs>
    <vt:vector size="6" baseType="variant">
      <vt:variant>
        <vt:lpstr>Ffontiau a Ddefnyddiwyd</vt:lpstr>
      </vt:variant>
      <vt:variant>
        <vt:i4>5</vt:i4>
      </vt:variant>
      <vt:variant>
        <vt:lpstr>Thema</vt:lpstr>
      </vt:variant>
      <vt:variant>
        <vt:i4>1</vt:i4>
      </vt:variant>
      <vt:variant>
        <vt:lpstr>Teitlau Sleidiau</vt:lpstr>
      </vt:variant>
      <vt:variant>
        <vt:i4>35</vt:i4>
      </vt:variant>
    </vt:vector>
  </HeadingPairs>
  <TitlesOfParts>
    <vt:vector size="41" baseType="lpstr">
      <vt:lpstr>ITC Franklin Gothic Std Demi</vt:lpstr>
      <vt:lpstr>Arial</vt:lpstr>
      <vt:lpstr>Calibri</vt:lpstr>
      <vt:lpstr>Franklin Gothic Book</vt:lpstr>
      <vt:lpstr>Franklin Gothic Demi</vt:lpstr>
      <vt:lpstr>Office Theme</vt:lpstr>
      <vt:lpstr>An Introduction to Thrive</vt:lpstr>
      <vt:lpstr>Overview:</vt:lpstr>
      <vt:lpstr>The Thrive Approach</vt:lpstr>
      <vt:lpstr>Cyflwyniad PowerPoint</vt:lpstr>
      <vt:lpstr>Thrive: a whole-setting approach</vt:lpstr>
      <vt:lpstr>Why use Thrive?</vt:lpstr>
      <vt:lpstr>What is Thrive based on?</vt:lpstr>
      <vt:lpstr>What’s involved?</vt:lpstr>
      <vt:lpstr>What are the benefits of Thrive…</vt:lpstr>
      <vt:lpstr>What are the benefits for you?</vt:lpstr>
      <vt:lpstr>Shared by many others…</vt:lpstr>
      <vt:lpstr>The theory and science behind the Approach</vt:lpstr>
      <vt:lpstr>The Thrive developmental strands</vt:lpstr>
      <vt:lpstr>The triune brain</vt:lpstr>
      <vt:lpstr>Development of neural pathways</vt:lpstr>
      <vt:lpstr>Thrive developmental building blocks</vt:lpstr>
      <vt:lpstr>How the theory is applied at different stages of development</vt:lpstr>
      <vt:lpstr>A case study of Thrive in action</vt:lpstr>
      <vt:lpstr>Improvements with Thrive</vt:lpstr>
      <vt:lpstr>Impact evaluation</vt:lpstr>
      <vt:lpstr>Feedback from the headteacher</vt:lpstr>
      <vt:lpstr>Thrive-Online</vt:lpstr>
      <vt:lpstr>Class screening – showing each child</vt:lpstr>
      <vt:lpstr>Individual profile – summary </vt:lpstr>
      <vt:lpstr>Individual – sample action plan</vt:lpstr>
      <vt:lpstr>Review and progress-monitoring</vt:lpstr>
      <vt:lpstr>Content covered:</vt:lpstr>
      <vt:lpstr>Training and mentoring</vt:lpstr>
      <vt:lpstr>What Thrive means for our setting</vt:lpstr>
      <vt:lpstr>Cyflwyniad PowerPoint</vt:lpstr>
      <vt:lpstr>Cyflwyniad PowerPoint</vt:lpstr>
      <vt:lpstr>Cyflwyniad PowerPoint</vt:lpstr>
      <vt:lpstr>Cyflwyniad PowerPoint</vt:lpstr>
      <vt:lpstr>Cyflwyniad PowerPoint</vt:lpstr>
      <vt:lpstr>To find out more 01392 797555 enquiries@thriveapproach.com www.thriveapproach.co.uk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Lucy Latchmore</dc:creator>
  <cp:lastModifiedBy>Meryl Bowen</cp:lastModifiedBy>
  <cp:revision>117</cp:revision>
  <cp:lastPrinted>2016-11-30T14:51:56Z</cp:lastPrinted>
  <dcterms:created xsi:type="dcterms:W3CDTF">2016-12-13T12:47:08Z</dcterms:created>
  <dcterms:modified xsi:type="dcterms:W3CDTF">2023-02-02T07:37:53Z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0x010100352D6749CD8D8D48B9DF6DC4C18A9F0C</vt:lpwstr>
  </property>
  <property fmtid="{D5CDD505-2E9C-101B-9397-08002B2CF9AE}" pid="3" name="Sector">
    <vt:lpwstr/>
  </property>
  <property fmtid="{D5CDD505-2E9C-101B-9397-08002B2CF9AE}" pid="4" name="Level">
    <vt:lpwstr/>
  </property>
  <property fmtid="{D5CDD505-2E9C-101B-9397-08002B2CF9AE}" pid="5" name="Resource Type">
    <vt:lpwstr/>
  </property>
  <property fmtid="{D5CDD505-2E9C-101B-9397-08002B2CF9AE}" pid="6" name="Age Group">
    <vt:lpwstr/>
  </property>
  <property fmtid="{D5CDD505-2E9C-101B-9397-08002B2CF9AE}" pid="7" name="AuthorIds_UIVersion_3">
    <vt:lpwstr>466</vt:lpwstr>
  </property>
  <property fmtid="{D5CDD505-2E9C-101B-9397-08002B2CF9AE}" pid="8" name="AuthorIds_UIVersion_2">
    <vt:lpwstr>466</vt:lpwstr>
  </property>
  <property fmtid="{D5CDD505-2E9C-101B-9397-08002B2CF9AE}" pid="9" name="AuthorIds_UIVersion_4">
    <vt:lpwstr>495</vt:lpwstr>
  </property>
  <property fmtid="{D5CDD505-2E9C-101B-9397-08002B2CF9AE}" pid="10" name="AuthorIds_UIVersion_5">
    <vt:lpwstr>495</vt:lpwstr>
  </property>
  <property fmtid="{D5CDD505-2E9C-101B-9397-08002B2CF9AE}" pid="11" name="AuthorIds_UIVersion_6">
    <vt:lpwstr>466</vt:lpwstr>
  </property>
  <property fmtid="{D5CDD505-2E9C-101B-9397-08002B2CF9AE}" pid="12" name="TaxKeyword">
    <vt:lpwstr/>
  </property>
  <property fmtid="{D5CDD505-2E9C-101B-9397-08002B2CF9AE}" pid="13" name="Meetings">
    <vt:lpwstr/>
  </property>
  <property fmtid="{D5CDD505-2E9C-101B-9397-08002B2CF9AE}" pid="14" name="AuthorIds_UIVersion_512">
    <vt:lpwstr>1553</vt:lpwstr>
  </property>
</Properties>
</file>