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90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3F7C1C-E95A-47D4-B9E3-5B8D3143BAC1}"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F49D0D-9BE3-41C3-9080-87C9BBA576E6}" type="slidenum">
              <a:rPr lang="en-GB" smtClean="0"/>
              <a:t>‹#›</a:t>
            </a:fld>
            <a:endParaRPr lang="en-GB"/>
          </a:p>
        </p:txBody>
      </p:sp>
    </p:spTree>
    <p:extLst>
      <p:ext uri="{BB962C8B-B14F-4D97-AF65-F5344CB8AC3E}">
        <p14:creationId xmlns:p14="http://schemas.microsoft.com/office/powerpoint/2010/main" val="840352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F49D0D-9BE3-41C3-9080-87C9BBA576E6}" type="slidenum">
              <a:rPr lang="en-GB" smtClean="0"/>
              <a:t>2</a:t>
            </a:fld>
            <a:endParaRPr lang="en-GB"/>
          </a:p>
        </p:txBody>
      </p:sp>
    </p:spTree>
    <p:extLst>
      <p:ext uri="{BB962C8B-B14F-4D97-AF65-F5344CB8AC3E}">
        <p14:creationId xmlns:p14="http://schemas.microsoft.com/office/powerpoint/2010/main" val="3776960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F49D0D-9BE3-41C3-9080-87C9BBA576E6}" type="slidenum">
              <a:rPr lang="en-GB" smtClean="0"/>
              <a:t>6</a:t>
            </a:fld>
            <a:endParaRPr lang="en-GB"/>
          </a:p>
        </p:txBody>
      </p:sp>
    </p:spTree>
    <p:extLst>
      <p:ext uri="{BB962C8B-B14F-4D97-AF65-F5344CB8AC3E}">
        <p14:creationId xmlns:p14="http://schemas.microsoft.com/office/powerpoint/2010/main" val="5909568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60AA98D-061C-454D-824E-ECA371A62969}" type="datetimeFigureOut">
              <a:rPr lang="en-GB" smtClean="0"/>
              <a:t>13/07/2026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1687382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0AA98D-061C-454D-824E-ECA371A62969}"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56701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0AA98D-061C-454D-824E-ECA371A62969}"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277335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1118667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0AA98D-061C-454D-824E-ECA371A62969}"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1536019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0AA98D-061C-454D-824E-ECA371A62969}"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273993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0AA98D-061C-454D-824E-ECA371A62969}"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3405094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389985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4204430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3871008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131575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75362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0AA98D-061C-454D-824E-ECA371A62969}"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482215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0AA98D-061C-454D-824E-ECA371A62969}"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39556662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0AA98D-061C-454D-824E-ECA371A62969}"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492908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0AA98D-061C-454D-824E-ECA371A62969}"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2683253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0AA98D-061C-454D-824E-ECA371A62969}"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3ECE5-5E8B-4BD1-92DF-0DDA76773609}" type="slidenum">
              <a:rPr lang="en-GB" smtClean="0"/>
              <a:t>‹#›</a:t>
            </a:fld>
            <a:endParaRPr lang="en-GB"/>
          </a:p>
        </p:txBody>
      </p:sp>
    </p:spTree>
    <p:extLst>
      <p:ext uri="{BB962C8B-B14F-4D97-AF65-F5344CB8AC3E}">
        <p14:creationId xmlns:p14="http://schemas.microsoft.com/office/powerpoint/2010/main" val="3190924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60AA98D-061C-454D-824E-ECA371A62969}" type="datetimeFigureOut">
              <a:rPr lang="en-GB" smtClean="0"/>
              <a:t>13/07/2026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F43ECE5-5E8B-4BD1-92DF-0DDA76773609}" type="slidenum">
              <a:rPr lang="en-GB" smtClean="0"/>
              <a:t>‹#›</a:t>
            </a:fld>
            <a:endParaRPr lang="en-GB"/>
          </a:p>
        </p:txBody>
      </p:sp>
    </p:spTree>
    <p:extLst>
      <p:ext uri="{BB962C8B-B14F-4D97-AF65-F5344CB8AC3E}">
        <p14:creationId xmlns:p14="http://schemas.microsoft.com/office/powerpoint/2010/main" val="874328348"/>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A84B50-8D06-26B9-BA44-BF4FAEB1F8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5062" y="262386"/>
            <a:ext cx="2405198" cy="1336221"/>
          </a:xfrm>
          <a:prstGeom prst="rect">
            <a:avLst/>
          </a:prstGeom>
        </p:spPr>
      </p:pic>
      <p:sp>
        <p:nvSpPr>
          <p:cNvPr id="6" name="TextBox 5">
            <a:extLst>
              <a:ext uri="{FF2B5EF4-FFF2-40B4-BE49-F238E27FC236}">
                <a16:creationId xmlns:a16="http://schemas.microsoft.com/office/drawing/2014/main" id="{AE10F06E-7733-B577-4FEA-3A6E4F1D8AC0}"/>
              </a:ext>
            </a:extLst>
          </p:cNvPr>
          <p:cNvSpPr txBox="1"/>
          <p:nvPr/>
        </p:nvSpPr>
        <p:spPr>
          <a:xfrm>
            <a:off x="2028023" y="1931535"/>
            <a:ext cx="9476893" cy="1169551"/>
          </a:xfrm>
          <a:prstGeom prst="rect">
            <a:avLst/>
          </a:prstGeom>
          <a:noFill/>
        </p:spPr>
        <p:txBody>
          <a:bodyPr wrap="square" rtlCol="0">
            <a:spAutoFit/>
          </a:bodyPr>
          <a:lstStyle/>
          <a:p>
            <a:r>
              <a:rPr lang="en-GB" sz="7000" b="1" dirty="0"/>
              <a:t>Advanced Cybersecurity</a:t>
            </a:r>
          </a:p>
        </p:txBody>
      </p:sp>
      <p:sp>
        <p:nvSpPr>
          <p:cNvPr id="7" name="TextBox 6">
            <a:extLst>
              <a:ext uri="{FF2B5EF4-FFF2-40B4-BE49-F238E27FC236}">
                <a16:creationId xmlns:a16="http://schemas.microsoft.com/office/drawing/2014/main" id="{2543BC98-DDEE-7119-79C8-0E0020C5E6C6}"/>
              </a:ext>
            </a:extLst>
          </p:cNvPr>
          <p:cNvSpPr txBox="1"/>
          <p:nvPr/>
        </p:nvSpPr>
        <p:spPr>
          <a:xfrm>
            <a:off x="2028023" y="3518920"/>
            <a:ext cx="9257928" cy="2308324"/>
          </a:xfrm>
          <a:prstGeom prst="rect">
            <a:avLst/>
          </a:prstGeom>
          <a:noFill/>
        </p:spPr>
        <p:txBody>
          <a:bodyPr wrap="square" rtlCol="0">
            <a:spAutoFit/>
          </a:bodyPr>
          <a:lstStyle/>
          <a:p>
            <a:r>
              <a:rPr lang="en-GB" sz="2400" b="1" dirty="0"/>
              <a:t>Module Code</a:t>
            </a:r>
            <a:r>
              <a:rPr lang="en-GB" sz="2400" dirty="0"/>
              <a:t>: ACCB6000</a:t>
            </a:r>
          </a:p>
          <a:p>
            <a:r>
              <a:rPr lang="en-GB" sz="2400" b="1" dirty="0"/>
              <a:t>Assignment Title</a:t>
            </a:r>
            <a:r>
              <a:rPr lang="en-GB" sz="2400" dirty="0"/>
              <a:t>: Analysing, Ethically Hacking and Securing an Enterprise Network</a:t>
            </a:r>
          </a:p>
          <a:p>
            <a:r>
              <a:rPr lang="en-GB" sz="2400" b="1" dirty="0"/>
              <a:t>Student</a:t>
            </a:r>
            <a:r>
              <a:rPr lang="en-GB" sz="2400" dirty="0"/>
              <a:t>: Ioana Catalina Sava 2329918</a:t>
            </a:r>
          </a:p>
          <a:p>
            <a:r>
              <a:rPr lang="en-GB" sz="2400" b="1" dirty="0"/>
              <a:t>Lecturer</a:t>
            </a:r>
            <a:r>
              <a:rPr lang="en-GB" sz="2400" dirty="0"/>
              <a:t>: Dr Mohamed Ben Farah</a:t>
            </a:r>
          </a:p>
          <a:p>
            <a:r>
              <a:rPr lang="en-GB" sz="2400" b="1" dirty="0"/>
              <a:t>Submission deadline</a:t>
            </a:r>
            <a:r>
              <a:rPr lang="en-GB" sz="2400" dirty="0"/>
              <a:t>: Monday 13</a:t>
            </a:r>
            <a:r>
              <a:rPr lang="en-GB" sz="2400" baseline="30000" dirty="0"/>
              <a:t>th</a:t>
            </a:r>
            <a:r>
              <a:rPr lang="en-GB" sz="2400" dirty="0"/>
              <a:t> July 2026 2:00 pm</a:t>
            </a:r>
          </a:p>
        </p:txBody>
      </p:sp>
    </p:spTree>
    <p:extLst>
      <p:ext uri="{BB962C8B-B14F-4D97-AF65-F5344CB8AC3E}">
        <p14:creationId xmlns:p14="http://schemas.microsoft.com/office/powerpoint/2010/main" val="3084168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B1C6FC3-0FE6-4434-9E4B-EAFBA0A70C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9156B579-F859-47C9-8CE6-6AA5A6D2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5D373606-D644-43C0-8B02-C662AABC3922}"/>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16" name="Group 15">
            <a:extLst>
              <a:ext uri="{FF2B5EF4-FFF2-40B4-BE49-F238E27FC236}">
                <a16:creationId xmlns:a16="http://schemas.microsoft.com/office/drawing/2014/main" id="{ACF91339-3F26-4B01-8848-0F6E5575A6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133"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7" name="Rectangle 5">
              <a:extLst>
                <a:ext uri="{FF2B5EF4-FFF2-40B4-BE49-F238E27FC236}">
                  <a16:creationId xmlns:a16="http://schemas.microsoft.com/office/drawing/2014/main" id="{427B1D67-3EFB-4795-BC0A-61BC061C23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8" name="Freeform 6">
              <a:extLst>
                <a:ext uri="{FF2B5EF4-FFF2-40B4-BE49-F238E27FC236}">
                  <a16:creationId xmlns:a16="http://schemas.microsoft.com/office/drawing/2014/main" id="{7571FBAA-7DDE-485C-BF13-85E6632D78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7">
              <a:extLst>
                <a:ext uri="{FF2B5EF4-FFF2-40B4-BE49-F238E27FC236}">
                  <a16:creationId xmlns:a16="http://schemas.microsoft.com/office/drawing/2014/main" id="{2C3516AC-3270-4ABA-A2BC-E8F32B8A9D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Rectangle 8">
              <a:extLst>
                <a:ext uri="{FF2B5EF4-FFF2-40B4-BE49-F238E27FC236}">
                  <a16:creationId xmlns:a16="http://schemas.microsoft.com/office/drawing/2014/main" id="{F5FA18A4-61A5-473D-AEC7-9E909F8CFC9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 name="Freeform 9">
              <a:extLst>
                <a:ext uri="{FF2B5EF4-FFF2-40B4-BE49-F238E27FC236}">
                  <a16:creationId xmlns:a16="http://schemas.microsoft.com/office/drawing/2014/main" id="{C22DBFE3-3815-4E85-8A6B-9A07712234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0">
              <a:extLst>
                <a:ext uri="{FF2B5EF4-FFF2-40B4-BE49-F238E27FC236}">
                  <a16:creationId xmlns:a16="http://schemas.microsoft.com/office/drawing/2014/main" id="{B2F02F6C-35B9-40A1-ADD1-036A80BCF0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1">
              <a:extLst>
                <a:ext uri="{FF2B5EF4-FFF2-40B4-BE49-F238E27FC236}">
                  <a16:creationId xmlns:a16="http://schemas.microsoft.com/office/drawing/2014/main" id="{B5C332AB-BA01-4BBD-A363-4F5835545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2">
              <a:extLst>
                <a:ext uri="{FF2B5EF4-FFF2-40B4-BE49-F238E27FC236}">
                  <a16:creationId xmlns:a16="http://schemas.microsoft.com/office/drawing/2014/main" id="{6E313214-2528-4C88-8226-BB2A2E1335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3">
              <a:extLst>
                <a:ext uri="{FF2B5EF4-FFF2-40B4-BE49-F238E27FC236}">
                  <a16:creationId xmlns:a16="http://schemas.microsoft.com/office/drawing/2014/main" id="{DF892018-DF6D-48D5-8AB7-5957595B5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4">
              <a:extLst>
                <a:ext uri="{FF2B5EF4-FFF2-40B4-BE49-F238E27FC236}">
                  <a16:creationId xmlns:a16="http://schemas.microsoft.com/office/drawing/2014/main" id="{93A850A7-4500-4CC7-A5FD-A1FA7993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5">
              <a:extLst>
                <a:ext uri="{FF2B5EF4-FFF2-40B4-BE49-F238E27FC236}">
                  <a16:creationId xmlns:a16="http://schemas.microsoft.com/office/drawing/2014/main" id="{FACAA825-3475-43C7-ADCE-DB6FAADA57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16">
              <a:extLst>
                <a:ext uri="{FF2B5EF4-FFF2-40B4-BE49-F238E27FC236}">
                  <a16:creationId xmlns:a16="http://schemas.microsoft.com/office/drawing/2014/main" id="{00451685-350B-4B89-A512-13A23216BA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17">
              <a:extLst>
                <a:ext uri="{FF2B5EF4-FFF2-40B4-BE49-F238E27FC236}">
                  <a16:creationId xmlns:a16="http://schemas.microsoft.com/office/drawing/2014/main" id="{04A404C7-A995-4BE4-8673-CA014AE1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8">
              <a:extLst>
                <a:ext uri="{FF2B5EF4-FFF2-40B4-BE49-F238E27FC236}">
                  <a16:creationId xmlns:a16="http://schemas.microsoft.com/office/drawing/2014/main" id="{0E534A8D-4535-4FED-B9CD-C0F0D6AF32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9">
              <a:extLst>
                <a:ext uri="{FF2B5EF4-FFF2-40B4-BE49-F238E27FC236}">
                  <a16:creationId xmlns:a16="http://schemas.microsoft.com/office/drawing/2014/main" id="{F0A1DEDA-0C4E-4927-BFAF-02516CF53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0">
              <a:extLst>
                <a:ext uri="{FF2B5EF4-FFF2-40B4-BE49-F238E27FC236}">
                  <a16:creationId xmlns:a16="http://schemas.microsoft.com/office/drawing/2014/main" id="{B21E2F8B-1724-4328-B646-445DE4F1F0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1">
              <a:extLst>
                <a:ext uri="{FF2B5EF4-FFF2-40B4-BE49-F238E27FC236}">
                  <a16:creationId xmlns:a16="http://schemas.microsoft.com/office/drawing/2014/main" id="{808DAA0B-E999-4DEC-BE7C-3F412C332D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2">
              <a:extLst>
                <a:ext uri="{FF2B5EF4-FFF2-40B4-BE49-F238E27FC236}">
                  <a16:creationId xmlns:a16="http://schemas.microsoft.com/office/drawing/2014/main" id="{EBCE22A2-2EE0-4E15-8505-600937FEE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3">
              <a:extLst>
                <a:ext uri="{FF2B5EF4-FFF2-40B4-BE49-F238E27FC236}">
                  <a16:creationId xmlns:a16="http://schemas.microsoft.com/office/drawing/2014/main" id="{4D772DD9-073C-47A0-ADB9-7D2CFAECF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4">
              <a:extLst>
                <a:ext uri="{FF2B5EF4-FFF2-40B4-BE49-F238E27FC236}">
                  <a16:creationId xmlns:a16="http://schemas.microsoft.com/office/drawing/2014/main" id="{5C0B35F2-7DE3-4A0C-8C50-DA08120AB9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5">
              <a:extLst>
                <a:ext uri="{FF2B5EF4-FFF2-40B4-BE49-F238E27FC236}">
                  <a16:creationId xmlns:a16="http://schemas.microsoft.com/office/drawing/2014/main" id="{F14C7442-00C7-49C1-AE8A-A719816AD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26">
              <a:extLst>
                <a:ext uri="{FF2B5EF4-FFF2-40B4-BE49-F238E27FC236}">
                  <a16:creationId xmlns:a16="http://schemas.microsoft.com/office/drawing/2014/main" id="{7CA8A798-2044-4FD0-8CBC-178C1BD8C3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27">
              <a:extLst>
                <a:ext uri="{FF2B5EF4-FFF2-40B4-BE49-F238E27FC236}">
                  <a16:creationId xmlns:a16="http://schemas.microsoft.com/office/drawing/2014/main" id="{6F446AA7-D2E4-4DF2-BB12-AD2DCC8E4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28">
              <a:extLst>
                <a:ext uri="{FF2B5EF4-FFF2-40B4-BE49-F238E27FC236}">
                  <a16:creationId xmlns:a16="http://schemas.microsoft.com/office/drawing/2014/main" id="{C00BD973-DDA6-4969-BFBC-2910297E24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29">
              <a:extLst>
                <a:ext uri="{FF2B5EF4-FFF2-40B4-BE49-F238E27FC236}">
                  <a16:creationId xmlns:a16="http://schemas.microsoft.com/office/drawing/2014/main" id="{05C12429-8F61-4D99-8793-3146BA57C2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30">
              <a:extLst>
                <a:ext uri="{FF2B5EF4-FFF2-40B4-BE49-F238E27FC236}">
                  <a16:creationId xmlns:a16="http://schemas.microsoft.com/office/drawing/2014/main" id="{E461EF39-CD5C-4EB8-8D62-9E14932E61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1">
              <a:extLst>
                <a:ext uri="{FF2B5EF4-FFF2-40B4-BE49-F238E27FC236}">
                  <a16:creationId xmlns:a16="http://schemas.microsoft.com/office/drawing/2014/main" id="{93938A9D-031B-498C-AEE7-3D4A64AAD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2">
              <a:extLst>
                <a:ext uri="{FF2B5EF4-FFF2-40B4-BE49-F238E27FC236}">
                  <a16:creationId xmlns:a16="http://schemas.microsoft.com/office/drawing/2014/main" id="{3765635E-E9CA-438E-9AA1-5D5EFD497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Rectangle 33">
              <a:extLst>
                <a:ext uri="{FF2B5EF4-FFF2-40B4-BE49-F238E27FC236}">
                  <a16:creationId xmlns:a16="http://schemas.microsoft.com/office/drawing/2014/main" id="{21546E38-8BDD-49C3-B3AD-D4933FCBC31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6" name="Freeform 34">
              <a:extLst>
                <a:ext uri="{FF2B5EF4-FFF2-40B4-BE49-F238E27FC236}">
                  <a16:creationId xmlns:a16="http://schemas.microsoft.com/office/drawing/2014/main" id="{6D89E49E-3AB6-4DC0-91E7-92EF1C6A87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35">
              <a:extLst>
                <a:ext uri="{FF2B5EF4-FFF2-40B4-BE49-F238E27FC236}">
                  <a16:creationId xmlns:a16="http://schemas.microsoft.com/office/drawing/2014/main" id="{D1303FFC-7F2E-462B-B11D-86F3D81BF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36">
              <a:extLst>
                <a:ext uri="{FF2B5EF4-FFF2-40B4-BE49-F238E27FC236}">
                  <a16:creationId xmlns:a16="http://schemas.microsoft.com/office/drawing/2014/main" id="{DE25E1F8-55DE-4DC5-81A4-37DA75E4E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7">
              <a:extLst>
                <a:ext uri="{FF2B5EF4-FFF2-40B4-BE49-F238E27FC236}">
                  <a16:creationId xmlns:a16="http://schemas.microsoft.com/office/drawing/2014/main" id="{8CDED82A-A993-4523-9441-FCF49CB5D1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8">
              <a:extLst>
                <a:ext uri="{FF2B5EF4-FFF2-40B4-BE49-F238E27FC236}">
                  <a16:creationId xmlns:a16="http://schemas.microsoft.com/office/drawing/2014/main" id="{C1AFE111-B375-493C-A21D-134FCBDB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39">
              <a:extLst>
                <a:ext uri="{FF2B5EF4-FFF2-40B4-BE49-F238E27FC236}">
                  <a16:creationId xmlns:a16="http://schemas.microsoft.com/office/drawing/2014/main" id="{037BF4E5-6D6E-482A-A24A-E320E1D0E1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 name="Freeform 40">
              <a:extLst>
                <a:ext uri="{FF2B5EF4-FFF2-40B4-BE49-F238E27FC236}">
                  <a16:creationId xmlns:a16="http://schemas.microsoft.com/office/drawing/2014/main" id="{38214D87-DD5D-4691-BF55-F27072701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 name="Freeform 41">
              <a:extLst>
                <a:ext uri="{FF2B5EF4-FFF2-40B4-BE49-F238E27FC236}">
                  <a16:creationId xmlns:a16="http://schemas.microsoft.com/office/drawing/2014/main" id="{6D3FBDE6-C313-4C44-B971-B34635468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 name="Freeform 42">
              <a:extLst>
                <a:ext uri="{FF2B5EF4-FFF2-40B4-BE49-F238E27FC236}">
                  <a16:creationId xmlns:a16="http://schemas.microsoft.com/office/drawing/2014/main" id="{F528E702-4734-4CAB-97C7-737D868F5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 name="Freeform 43">
              <a:extLst>
                <a:ext uri="{FF2B5EF4-FFF2-40B4-BE49-F238E27FC236}">
                  <a16:creationId xmlns:a16="http://schemas.microsoft.com/office/drawing/2014/main" id="{88136305-A716-46EA-A45F-7787C694F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 name="Freeform 44">
              <a:extLst>
                <a:ext uri="{FF2B5EF4-FFF2-40B4-BE49-F238E27FC236}">
                  <a16:creationId xmlns:a16="http://schemas.microsoft.com/office/drawing/2014/main" id="{4187204B-C8DD-44A6-AC1A-F21D18F669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7" name="Rectangle 45">
              <a:extLst>
                <a:ext uri="{FF2B5EF4-FFF2-40B4-BE49-F238E27FC236}">
                  <a16:creationId xmlns:a16="http://schemas.microsoft.com/office/drawing/2014/main" id="{6DD06B75-D598-40D9-B8BF-9721316E709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8" name="Freeform 46">
              <a:extLst>
                <a:ext uri="{FF2B5EF4-FFF2-40B4-BE49-F238E27FC236}">
                  <a16:creationId xmlns:a16="http://schemas.microsoft.com/office/drawing/2014/main" id="{E8D513EA-D2F2-4B72-8C9F-0F2ADA5230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47">
              <a:extLst>
                <a:ext uri="{FF2B5EF4-FFF2-40B4-BE49-F238E27FC236}">
                  <a16:creationId xmlns:a16="http://schemas.microsoft.com/office/drawing/2014/main" id="{0D147329-C850-46D8-9986-D14AC9140E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48">
              <a:extLst>
                <a:ext uri="{FF2B5EF4-FFF2-40B4-BE49-F238E27FC236}">
                  <a16:creationId xmlns:a16="http://schemas.microsoft.com/office/drawing/2014/main" id="{5573F0D3-BA73-4060-8D3B-07BEC55F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49">
              <a:extLst>
                <a:ext uri="{FF2B5EF4-FFF2-40B4-BE49-F238E27FC236}">
                  <a16:creationId xmlns:a16="http://schemas.microsoft.com/office/drawing/2014/main" id="{5323672F-2475-40AC-8C0F-6CD7324B39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50">
              <a:extLst>
                <a:ext uri="{FF2B5EF4-FFF2-40B4-BE49-F238E27FC236}">
                  <a16:creationId xmlns:a16="http://schemas.microsoft.com/office/drawing/2014/main" id="{7B0EF5E8-887B-446C-9459-0707ECE3D9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51">
              <a:extLst>
                <a:ext uri="{FF2B5EF4-FFF2-40B4-BE49-F238E27FC236}">
                  <a16:creationId xmlns:a16="http://schemas.microsoft.com/office/drawing/2014/main" id="{29BE4652-0F1E-4519-8787-62EBB3D87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52">
              <a:extLst>
                <a:ext uri="{FF2B5EF4-FFF2-40B4-BE49-F238E27FC236}">
                  <a16:creationId xmlns:a16="http://schemas.microsoft.com/office/drawing/2014/main" id="{4A268FBD-6879-416B-8AB0-73BF73637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53">
              <a:extLst>
                <a:ext uri="{FF2B5EF4-FFF2-40B4-BE49-F238E27FC236}">
                  <a16:creationId xmlns:a16="http://schemas.microsoft.com/office/drawing/2014/main" id="{3D986CF2-B129-4550-A27B-8C82C9CAC9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54">
              <a:extLst>
                <a:ext uri="{FF2B5EF4-FFF2-40B4-BE49-F238E27FC236}">
                  <a16:creationId xmlns:a16="http://schemas.microsoft.com/office/drawing/2014/main" id="{E340F934-32AF-4C03-9AFD-1D54DF4C14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55">
              <a:extLst>
                <a:ext uri="{FF2B5EF4-FFF2-40B4-BE49-F238E27FC236}">
                  <a16:creationId xmlns:a16="http://schemas.microsoft.com/office/drawing/2014/main" id="{0D58128A-77AD-4168-874A-4CADD56CC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56">
              <a:extLst>
                <a:ext uri="{FF2B5EF4-FFF2-40B4-BE49-F238E27FC236}">
                  <a16:creationId xmlns:a16="http://schemas.microsoft.com/office/drawing/2014/main" id="{1AA9BAAA-B13C-4A0A-BDED-AF91E06151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57">
              <a:extLst>
                <a:ext uri="{FF2B5EF4-FFF2-40B4-BE49-F238E27FC236}">
                  <a16:creationId xmlns:a16="http://schemas.microsoft.com/office/drawing/2014/main" id="{9FC52BEC-DF15-46FD-9B22-B3CF0A3F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58">
              <a:extLst>
                <a:ext uri="{FF2B5EF4-FFF2-40B4-BE49-F238E27FC236}">
                  <a16:creationId xmlns:a16="http://schemas.microsoft.com/office/drawing/2014/main" id="{95ACC0BA-E65B-447A-B0FE-80BCFF4C3C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pic>
        <p:nvPicPr>
          <p:cNvPr id="7" name="Picture 6">
            <a:extLst>
              <a:ext uri="{FF2B5EF4-FFF2-40B4-BE49-F238E27FC236}">
                <a16:creationId xmlns:a16="http://schemas.microsoft.com/office/drawing/2014/main" id="{9C7108D3-E1DF-441C-A87A-681DA04F13F1}"/>
              </a:ext>
            </a:extLst>
          </p:cNvPr>
          <p:cNvPicPr>
            <a:picLocks noChangeAspect="1"/>
          </p:cNvPicPr>
          <p:nvPr/>
        </p:nvPicPr>
        <p:blipFill>
          <a:blip r:embed="rId5">
            <a:extLst>
              <a:ext uri="{28A0092B-C50C-407E-A947-70E740481C1C}">
                <a14:useLocalDpi xmlns:a14="http://schemas.microsoft.com/office/drawing/2010/main" val="0"/>
              </a:ext>
            </a:extLst>
          </a:blip>
          <a:srcRect r="-2" b="19742"/>
          <a:stretch>
            <a:fillRect/>
          </a:stretch>
        </p:blipFill>
        <p:spPr>
          <a:xfrm>
            <a:off x="-5597" y="1"/>
            <a:ext cx="7558541" cy="3427413"/>
          </a:xfrm>
          <a:custGeom>
            <a:avLst/>
            <a:gdLst/>
            <a:ahLst/>
            <a:cxnLst/>
            <a:rect l="l" t="t" r="r" b="b"/>
            <a:pathLst>
              <a:path w="7558541" h="3427413">
                <a:moveTo>
                  <a:pt x="0" y="0"/>
                </a:moveTo>
                <a:lnTo>
                  <a:pt x="7558541" y="0"/>
                </a:lnTo>
                <a:lnTo>
                  <a:pt x="7558541" y="3427413"/>
                </a:lnTo>
                <a:lnTo>
                  <a:pt x="0" y="3427413"/>
                </a:lnTo>
                <a:close/>
              </a:path>
            </a:pathLst>
          </a:custGeom>
        </p:spPr>
      </p:pic>
      <p:pic>
        <p:nvPicPr>
          <p:cNvPr id="5" name="Picture 4">
            <a:extLst>
              <a:ext uri="{FF2B5EF4-FFF2-40B4-BE49-F238E27FC236}">
                <a16:creationId xmlns:a16="http://schemas.microsoft.com/office/drawing/2014/main" id="{C0A81FDB-A65A-0127-1CE5-354AE74899A7}"/>
              </a:ext>
            </a:extLst>
          </p:cNvPr>
          <p:cNvPicPr>
            <a:picLocks noChangeAspect="1"/>
          </p:cNvPicPr>
          <p:nvPr/>
        </p:nvPicPr>
        <p:blipFill>
          <a:blip r:embed="rId6">
            <a:extLst>
              <a:ext uri="{28A0092B-C50C-407E-A947-70E740481C1C}">
                <a14:useLocalDpi xmlns:a14="http://schemas.microsoft.com/office/drawing/2010/main" val="0"/>
              </a:ext>
            </a:extLst>
          </a:blip>
          <a:srcRect t="6679" r="-2" b="12988"/>
          <a:stretch>
            <a:fillRect/>
          </a:stretch>
        </p:blipFill>
        <p:spPr>
          <a:xfrm>
            <a:off x="-5597" y="3427414"/>
            <a:ext cx="7558541" cy="3430587"/>
          </a:xfrm>
          <a:custGeom>
            <a:avLst/>
            <a:gdLst/>
            <a:ahLst/>
            <a:cxnLst/>
            <a:rect l="l" t="t" r="r" b="b"/>
            <a:pathLst>
              <a:path w="7558541" h="3430587">
                <a:moveTo>
                  <a:pt x="0" y="0"/>
                </a:moveTo>
                <a:lnTo>
                  <a:pt x="7558541" y="0"/>
                </a:lnTo>
                <a:lnTo>
                  <a:pt x="7558541" y="3430587"/>
                </a:lnTo>
                <a:lnTo>
                  <a:pt x="0" y="3430587"/>
                </a:lnTo>
                <a:close/>
              </a:path>
            </a:pathLst>
          </a:custGeom>
        </p:spPr>
      </p:pic>
      <p:sp>
        <p:nvSpPr>
          <p:cNvPr id="2" name="TextBox 1">
            <a:extLst>
              <a:ext uri="{FF2B5EF4-FFF2-40B4-BE49-F238E27FC236}">
                <a16:creationId xmlns:a16="http://schemas.microsoft.com/office/drawing/2014/main" id="{F11BC0F9-6C3A-BBDF-76CF-F2D7839DA2C4}"/>
              </a:ext>
            </a:extLst>
          </p:cNvPr>
          <p:cNvSpPr txBox="1"/>
          <p:nvPr/>
        </p:nvSpPr>
        <p:spPr>
          <a:xfrm>
            <a:off x="8182345" y="578871"/>
            <a:ext cx="3549274" cy="5790179"/>
          </a:xfrm>
          <a:prstGeom prst="rect">
            <a:avLst/>
          </a:prstGeom>
        </p:spPr>
        <p:txBody>
          <a:bodyPr vert="horz" lIns="91440" tIns="45720" rIns="91440" bIns="45720" rtlCol="0">
            <a:noAutofit/>
          </a:bodyPr>
          <a:lstStyle/>
          <a:p>
            <a:pPr algn="just" defTabSz="914400">
              <a:lnSpc>
                <a:spcPct val="110000"/>
              </a:lnSpc>
              <a:spcAft>
                <a:spcPts val="600"/>
              </a:spcAft>
              <a:buSzPct val="125000"/>
            </a:pPr>
            <a:r>
              <a:rPr lang="en-US" sz="2400" dirty="0"/>
              <a:t>To verify that the two virtual machines could communicate, I performed a ping test between the Kali Linux and Windows systems. The successful replies confirmed that both machines were connected to the same network and able to exchange data, providing a solid foundation for the security assessment carried out in the following steps [1], [2].</a:t>
            </a:r>
          </a:p>
        </p:txBody>
      </p:sp>
      <p:cxnSp>
        <p:nvCxnSpPr>
          <p:cNvPr id="72" name="Straight Connector 71">
            <a:extLst>
              <a:ext uri="{FF2B5EF4-FFF2-40B4-BE49-F238E27FC236}">
                <a16:creationId xmlns:a16="http://schemas.microsoft.com/office/drawing/2014/main" id="{79CECD47-BAAC-4DB7-9799-B92EA5BDB5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95"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4" name="Straight Connector 73">
            <a:extLst>
              <a:ext uri="{FF2B5EF4-FFF2-40B4-BE49-F238E27FC236}">
                <a16:creationId xmlns:a16="http://schemas.microsoft.com/office/drawing/2014/main" id="{42B5FFEC-000D-4A6E-A8E7-0549AD40B5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7558541"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Tree>
    <p:extLst>
      <p:ext uri="{BB962C8B-B14F-4D97-AF65-F5344CB8AC3E}">
        <p14:creationId xmlns:p14="http://schemas.microsoft.com/office/powerpoint/2010/main" val="602313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B1C6FC3-0FE6-4434-9E4B-EAFBA0A70C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9156B579-F859-47C9-8CE6-6AA5A6D2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5D373606-D644-43C0-8B02-C662AABC3922}"/>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16" name="Group 15">
            <a:extLst>
              <a:ext uri="{FF2B5EF4-FFF2-40B4-BE49-F238E27FC236}">
                <a16:creationId xmlns:a16="http://schemas.microsoft.com/office/drawing/2014/main" id="{ACF91339-3F26-4B01-8848-0F6E5575A6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133"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7" name="Rectangle 5">
              <a:extLst>
                <a:ext uri="{FF2B5EF4-FFF2-40B4-BE49-F238E27FC236}">
                  <a16:creationId xmlns:a16="http://schemas.microsoft.com/office/drawing/2014/main" id="{427B1D67-3EFB-4795-BC0A-61BC061C23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8" name="Freeform 6">
              <a:extLst>
                <a:ext uri="{FF2B5EF4-FFF2-40B4-BE49-F238E27FC236}">
                  <a16:creationId xmlns:a16="http://schemas.microsoft.com/office/drawing/2014/main" id="{7571FBAA-7DDE-485C-BF13-85E6632D78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7">
              <a:extLst>
                <a:ext uri="{FF2B5EF4-FFF2-40B4-BE49-F238E27FC236}">
                  <a16:creationId xmlns:a16="http://schemas.microsoft.com/office/drawing/2014/main" id="{2C3516AC-3270-4ABA-A2BC-E8F32B8A9D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Rectangle 8">
              <a:extLst>
                <a:ext uri="{FF2B5EF4-FFF2-40B4-BE49-F238E27FC236}">
                  <a16:creationId xmlns:a16="http://schemas.microsoft.com/office/drawing/2014/main" id="{F5FA18A4-61A5-473D-AEC7-9E909F8CFC9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 name="Freeform 9">
              <a:extLst>
                <a:ext uri="{FF2B5EF4-FFF2-40B4-BE49-F238E27FC236}">
                  <a16:creationId xmlns:a16="http://schemas.microsoft.com/office/drawing/2014/main" id="{C22DBFE3-3815-4E85-8A6B-9A07712234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0">
              <a:extLst>
                <a:ext uri="{FF2B5EF4-FFF2-40B4-BE49-F238E27FC236}">
                  <a16:creationId xmlns:a16="http://schemas.microsoft.com/office/drawing/2014/main" id="{B2F02F6C-35B9-40A1-ADD1-036A80BCF0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1">
              <a:extLst>
                <a:ext uri="{FF2B5EF4-FFF2-40B4-BE49-F238E27FC236}">
                  <a16:creationId xmlns:a16="http://schemas.microsoft.com/office/drawing/2014/main" id="{B5C332AB-BA01-4BBD-A363-4F5835545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2">
              <a:extLst>
                <a:ext uri="{FF2B5EF4-FFF2-40B4-BE49-F238E27FC236}">
                  <a16:creationId xmlns:a16="http://schemas.microsoft.com/office/drawing/2014/main" id="{6E313214-2528-4C88-8226-BB2A2E1335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3">
              <a:extLst>
                <a:ext uri="{FF2B5EF4-FFF2-40B4-BE49-F238E27FC236}">
                  <a16:creationId xmlns:a16="http://schemas.microsoft.com/office/drawing/2014/main" id="{DF892018-DF6D-48D5-8AB7-5957595B5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4">
              <a:extLst>
                <a:ext uri="{FF2B5EF4-FFF2-40B4-BE49-F238E27FC236}">
                  <a16:creationId xmlns:a16="http://schemas.microsoft.com/office/drawing/2014/main" id="{93A850A7-4500-4CC7-A5FD-A1FA7993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5">
              <a:extLst>
                <a:ext uri="{FF2B5EF4-FFF2-40B4-BE49-F238E27FC236}">
                  <a16:creationId xmlns:a16="http://schemas.microsoft.com/office/drawing/2014/main" id="{FACAA825-3475-43C7-ADCE-DB6FAADA57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16">
              <a:extLst>
                <a:ext uri="{FF2B5EF4-FFF2-40B4-BE49-F238E27FC236}">
                  <a16:creationId xmlns:a16="http://schemas.microsoft.com/office/drawing/2014/main" id="{00451685-350B-4B89-A512-13A23216BA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17">
              <a:extLst>
                <a:ext uri="{FF2B5EF4-FFF2-40B4-BE49-F238E27FC236}">
                  <a16:creationId xmlns:a16="http://schemas.microsoft.com/office/drawing/2014/main" id="{04A404C7-A995-4BE4-8673-CA014AE1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8">
              <a:extLst>
                <a:ext uri="{FF2B5EF4-FFF2-40B4-BE49-F238E27FC236}">
                  <a16:creationId xmlns:a16="http://schemas.microsoft.com/office/drawing/2014/main" id="{0E534A8D-4535-4FED-B9CD-C0F0D6AF32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9">
              <a:extLst>
                <a:ext uri="{FF2B5EF4-FFF2-40B4-BE49-F238E27FC236}">
                  <a16:creationId xmlns:a16="http://schemas.microsoft.com/office/drawing/2014/main" id="{F0A1DEDA-0C4E-4927-BFAF-02516CF53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0">
              <a:extLst>
                <a:ext uri="{FF2B5EF4-FFF2-40B4-BE49-F238E27FC236}">
                  <a16:creationId xmlns:a16="http://schemas.microsoft.com/office/drawing/2014/main" id="{B21E2F8B-1724-4328-B646-445DE4F1F0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1">
              <a:extLst>
                <a:ext uri="{FF2B5EF4-FFF2-40B4-BE49-F238E27FC236}">
                  <a16:creationId xmlns:a16="http://schemas.microsoft.com/office/drawing/2014/main" id="{808DAA0B-E999-4DEC-BE7C-3F412C332D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2">
              <a:extLst>
                <a:ext uri="{FF2B5EF4-FFF2-40B4-BE49-F238E27FC236}">
                  <a16:creationId xmlns:a16="http://schemas.microsoft.com/office/drawing/2014/main" id="{EBCE22A2-2EE0-4E15-8505-600937FEE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3">
              <a:extLst>
                <a:ext uri="{FF2B5EF4-FFF2-40B4-BE49-F238E27FC236}">
                  <a16:creationId xmlns:a16="http://schemas.microsoft.com/office/drawing/2014/main" id="{4D772DD9-073C-47A0-ADB9-7D2CFAECF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4">
              <a:extLst>
                <a:ext uri="{FF2B5EF4-FFF2-40B4-BE49-F238E27FC236}">
                  <a16:creationId xmlns:a16="http://schemas.microsoft.com/office/drawing/2014/main" id="{5C0B35F2-7DE3-4A0C-8C50-DA08120AB9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5">
              <a:extLst>
                <a:ext uri="{FF2B5EF4-FFF2-40B4-BE49-F238E27FC236}">
                  <a16:creationId xmlns:a16="http://schemas.microsoft.com/office/drawing/2014/main" id="{F14C7442-00C7-49C1-AE8A-A719816AD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26">
              <a:extLst>
                <a:ext uri="{FF2B5EF4-FFF2-40B4-BE49-F238E27FC236}">
                  <a16:creationId xmlns:a16="http://schemas.microsoft.com/office/drawing/2014/main" id="{7CA8A798-2044-4FD0-8CBC-178C1BD8C3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27">
              <a:extLst>
                <a:ext uri="{FF2B5EF4-FFF2-40B4-BE49-F238E27FC236}">
                  <a16:creationId xmlns:a16="http://schemas.microsoft.com/office/drawing/2014/main" id="{6F446AA7-D2E4-4DF2-BB12-AD2DCC8E4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28">
              <a:extLst>
                <a:ext uri="{FF2B5EF4-FFF2-40B4-BE49-F238E27FC236}">
                  <a16:creationId xmlns:a16="http://schemas.microsoft.com/office/drawing/2014/main" id="{C00BD973-DDA6-4969-BFBC-2910297E24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29">
              <a:extLst>
                <a:ext uri="{FF2B5EF4-FFF2-40B4-BE49-F238E27FC236}">
                  <a16:creationId xmlns:a16="http://schemas.microsoft.com/office/drawing/2014/main" id="{05C12429-8F61-4D99-8793-3146BA57C2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30">
              <a:extLst>
                <a:ext uri="{FF2B5EF4-FFF2-40B4-BE49-F238E27FC236}">
                  <a16:creationId xmlns:a16="http://schemas.microsoft.com/office/drawing/2014/main" id="{E461EF39-CD5C-4EB8-8D62-9E14932E61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1">
              <a:extLst>
                <a:ext uri="{FF2B5EF4-FFF2-40B4-BE49-F238E27FC236}">
                  <a16:creationId xmlns:a16="http://schemas.microsoft.com/office/drawing/2014/main" id="{93938A9D-031B-498C-AEE7-3D4A64AAD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2">
              <a:extLst>
                <a:ext uri="{FF2B5EF4-FFF2-40B4-BE49-F238E27FC236}">
                  <a16:creationId xmlns:a16="http://schemas.microsoft.com/office/drawing/2014/main" id="{3765635E-E9CA-438E-9AA1-5D5EFD497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Rectangle 33">
              <a:extLst>
                <a:ext uri="{FF2B5EF4-FFF2-40B4-BE49-F238E27FC236}">
                  <a16:creationId xmlns:a16="http://schemas.microsoft.com/office/drawing/2014/main" id="{21546E38-8BDD-49C3-B3AD-D4933FCBC31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6" name="Freeform 34">
              <a:extLst>
                <a:ext uri="{FF2B5EF4-FFF2-40B4-BE49-F238E27FC236}">
                  <a16:creationId xmlns:a16="http://schemas.microsoft.com/office/drawing/2014/main" id="{6D89E49E-3AB6-4DC0-91E7-92EF1C6A87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35">
              <a:extLst>
                <a:ext uri="{FF2B5EF4-FFF2-40B4-BE49-F238E27FC236}">
                  <a16:creationId xmlns:a16="http://schemas.microsoft.com/office/drawing/2014/main" id="{D1303FFC-7F2E-462B-B11D-86F3D81BF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36">
              <a:extLst>
                <a:ext uri="{FF2B5EF4-FFF2-40B4-BE49-F238E27FC236}">
                  <a16:creationId xmlns:a16="http://schemas.microsoft.com/office/drawing/2014/main" id="{DE25E1F8-55DE-4DC5-81A4-37DA75E4E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7">
              <a:extLst>
                <a:ext uri="{FF2B5EF4-FFF2-40B4-BE49-F238E27FC236}">
                  <a16:creationId xmlns:a16="http://schemas.microsoft.com/office/drawing/2014/main" id="{8CDED82A-A993-4523-9441-FCF49CB5D1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8">
              <a:extLst>
                <a:ext uri="{FF2B5EF4-FFF2-40B4-BE49-F238E27FC236}">
                  <a16:creationId xmlns:a16="http://schemas.microsoft.com/office/drawing/2014/main" id="{C1AFE111-B375-493C-A21D-134FCBDB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39">
              <a:extLst>
                <a:ext uri="{FF2B5EF4-FFF2-40B4-BE49-F238E27FC236}">
                  <a16:creationId xmlns:a16="http://schemas.microsoft.com/office/drawing/2014/main" id="{037BF4E5-6D6E-482A-A24A-E320E1D0E1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 name="Freeform 40">
              <a:extLst>
                <a:ext uri="{FF2B5EF4-FFF2-40B4-BE49-F238E27FC236}">
                  <a16:creationId xmlns:a16="http://schemas.microsoft.com/office/drawing/2014/main" id="{38214D87-DD5D-4691-BF55-F27072701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 name="Freeform 41">
              <a:extLst>
                <a:ext uri="{FF2B5EF4-FFF2-40B4-BE49-F238E27FC236}">
                  <a16:creationId xmlns:a16="http://schemas.microsoft.com/office/drawing/2014/main" id="{6D3FBDE6-C313-4C44-B971-B34635468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 name="Freeform 42">
              <a:extLst>
                <a:ext uri="{FF2B5EF4-FFF2-40B4-BE49-F238E27FC236}">
                  <a16:creationId xmlns:a16="http://schemas.microsoft.com/office/drawing/2014/main" id="{F528E702-4734-4CAB-97C7-737D868F5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 name="Freeform 43">
              <a:extLst>
                <a:ext uri="{FF2B5EF4-FFF2-40B4-BE49-F238E27FC236}">
                  <a16:creationId xmlns:a16="http://schemas.microsoft.com/office/drawing/2014/main" id="{88136305-A716-46EA-A45F-7787C694F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 name="Freeform 44">
              <a:extLst>
                <a:ext uri="{FF2B5EF4-FFF2-40B4-BE49-F238E27FC236}">
                  <a16:creationId xmlns:a16="http://schemas.microsoft.com/office/drawing/2014/main" id="{4187204B-C8DD-44A6-AC1A-F21D18F669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7" name="Rectangle 45">
              <a:extLst>
                <a:ext uri="{FF2B5EF4-FFF2-40B4-BE49-F238E27FC236}">
                  <a16:creationId xmlns:a16="http://schemas.microsoft.com/office/drawing/2014/main" id="{6DD06B75-D598-40D9-B8BF-9721316E709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8" name="Freeform 46">
              <a:extLst>
                <a:ext uri="{FF2B5EF4-FFF2-40B4-BE49-F238E27FC236}">
                  <a16:creationId xmlns:a16="http://schemas.microsoft.com/office/drawing/2014/main" id="{E8D513EA-D2F2-4B72-8C9F-0F2ADA5230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47">
              <a:extLst>
                <a:ext uri="{FF2B5EF4-FFF2-40B4-BE49-F238E27FC236}">
                  <a16:creationId xmlns:a16="http://schemas.microsoft.com/office/drawing/2014/main" id="{0D147329-C850-46D8-9986-D14AC9140E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48">
              <a:extLst>
                <a:ext uri="{FF2B5EF4-FFF2-40B4-BE49-F238E27FC236}">
                  <a16:creationId xmlns:a16="http://schemas.microsoft.com/office/drawing/2014/main" id="{5573F0D3-BA73-4060-8D3B-07BEC55F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49">
              <a:extLst>
                <a:ext uri="{FF2B5EF4-FFF2-40B4-BE49-F238E27FC236}">
                  <a16:creationId xmlns:a16="http://schemas.microsoft.com/office/drawing/2014/main" id="{5323672F-2475-40AC-8C0F-6CD7324B39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50">
              <a:extLst>
                <a:ext uri="{FF2B5EF4-FFF2-40B4-BE49-F238E27FC236}">
                  <a16:creationId xmlns:a16="http://schemas.microsoft.com/office/drawing/2014/main" id="{7B0EF5E8-887B-446C-9459-0707ECE3D9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51">
              <a:extLst>
                <a:ext uri="{FF2B5EF4-FFF2-40B4-BE49-F238E27FC236}">
                  <a16:creationId xmlns:a16="http://schemas.microsoft.com/office/drawing/2014/main" id="{29BE4652-0F1E-4519-8787-62EBB3D87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52">
              <a:extLst>
                <a:ext uri="{FF2B5EF4-FFF2-40B4-BE49-F238E27FC236}">
                  <a16:creationId xmlns:a16="http://schemas.microsoft.com/office/drawing/2014/main" id="{4A268FBD-6879-416B-8AB0-73BF73637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53">
              <a:extLst>
                <a:ext uri="{FF2B5EF4-FFF2-40B4-BE49-F238E27FC236}">
                  <a16:creationId xmlns:a16="http://schemas.microsoft.com/office/drawing/2014/main" id="{3D986CF2-B129-4550-A27B-8C82C9CAC9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54">
              <a:extLst>
                <a:ext uri="{FF2B5EF4-FFF2-40B4-BE49-F238E27FC236}">
                  <a16:creationId xmlns:a16="http://schemas.microsoft.com/office/drawing/2014/main" id="{E340F934-32AF-4C03-9AFD-1D54DF4C14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55">
              <a:extLst>
                <a:ext uri="{FF2B5EF4-FFF2-40B4-BE49-F238E27FC236}">
                  <a16:creationId xmlns:a16="http://schemas.microsoft.com/office/drawing/2014/main" id="{0D58128A-77AD-4168-874A-4CADD56CC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56">
              <a:extLst>
                <a:ext uri="{FF2B5EF4-FFF2-40B4-BE49-F238E27FC236}">
                  <a16:creationId xmlns:a16="http://schemas.microsoft.com/office/drawing/2014/main" id="{1AA9BAAA-B13C-4A0A-BDED-AF91E06151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57">
              <a:extLst>
                <a:ext uri="{FF2B5EF4-FFF2-40B4-BE49-F238E27FC236}">
                  <a16:creationId xmlns:a16="http://schemas.microsoft.com/office/drawing/2014/main" id="{9FC52BEC-DF15-46FD-9B22-B3CF0A3F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58">
              <a:extLst>
                <a:ext uri="{FF2B5EF4-FFF2-40B4-BE49-F238E27FC236}">
                  <a16:creationId xmlns:a16="http://schemas.microsoft.com/office/drawing/2014/main" id="{95ACC0BA-E65B-447A-B0FE-80BCFF4C3C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pic>
        <p:nvPicPr>
          <p:cNvPr id="7" name="Picture 6">
            <a:extLst>
              <a:ext uri="{FF2B5EF4-FFF2-40B4-BE49-F238E27FC236}">
                <a16:creationId xmlns:a16="http://schemas.microsoft.com/office/drawing/2014/main" id="{7183FD45-C96B-7270-476E-80904FC5EA18}"/>
              </a:ext>
            </a:extLst>
          </p:cNvPr>
          <p:cNvPicPr>
            <a:picLocks noChangeAspect="1"/>
          </p:cNvPicPr>
          <p:nvPr/>
        </p:nvPicPr>
        <p:blipFill>
          <a:blip r:embed="rId4">
            <a:extLst>
              <a:ext uri="{28A0092B-C50C-407E-A947-70E740481C1C}">
                <a14:useLocalDpi xmlns:a14="http://schemas.microsoft.com/office/drawing/2010/main" val="0"/>
              </a:ext>
            </a:extLst>
          </a:blip>
          <a:srcRect t="38690" r="-2" b="9338"/>
          <a:stretch>
            <a:fillRect/>
          </a:stretch>
        </p:blipFill>
        <p:spPr>
          <a:xfrm>
            <a:off x="-5597" y="1"/>
            <a:ext cx="7558541" cy="3427413"/>
          </a:xfrm>
          <a:custGeom>
            <a:avLst/>
            <a:gdLst/>
            <a:ahLst/>
            <a:cxnLst/>
            <a:rect l="l" t="t" r="r" b="b"/>
            <a:pathLst>
              <a:path w="7558541" h="3427413">
                <a:moveTo>
                  <a:pt x="0" y="0"/>
                </a:moveTo>
                <a:lnTo>
                  <a:pt x="7558541" y="0"/>
                </a:lnTo>
                <a:lnTo>
                  <a:pt x="7558541" y="3427413"/>
                </a:lnTo>
                <a:lnTo>
                  <a:pt x="0" y="3427413"/>
                </a:lnTo>
                <a:close/>
              </a:path>
            </a:pathLst>
          </a:custGeom>
        </p:spPr>
      </p:pic>
      <p:pic>
        <p:nvPicPr>
          <p:cNvPr id="5" name="Picture 4">
            <a:extLst>
              <a:ext uri="{FF2B5EF4-FFF2-40B4-BE49-F238E27FC236}">
                <a16:creationId xmlns:a16="http://schemas.microsoft.com/office/drawing/2014/main" id="{E931A1C3-83B2-2305-AFF7-5B241CEE8FBF}"/>
              </a:ext>
            </a:extLst>
          </p:cNvPr>
          <p:cNvPicPr>
            <a:picLocks noChangeAspect="1"/>
          </p:cNvPicPr>
          <p:nvPr/>
        </p:nvPicPr>
        <p:blipFill>
          <a:blip r:embed="rId5">
            <a:extLst>
              <a:ext uri="{28A0092B-C50C-407E-A947-70E740481C1C}">
                <a14:useLocalDpi xmlns:a14="http://schemas.microsoft.com/office/drawing/2010/main" val="0"/>
              </a:ext>
            </a:extLst>
          </a:blip>
          <a:srcRect t="18679" r="-2" b="34529"/>
          <a:stretch>
            <a:fillRect/>
          </a:stretch>
        </p:blipFill>
        <p:spPr>
          <a:xfrm>
            <a:off x="-5597" y="3427414"/>
            <a:ext cx="7558541" cy="3430587"/>
          </a:xfrm>
          <a:custGeom>
            <a:avLst/>
            <a:gdLst/>
            <a:ahLst/>
            <a:cxnLst/>
            <a:rect l="l" t="t" r="r" b="b"/>
            <a:pathLst>
              <a:path w="7558541" h="3430587">
                <a:moveTo>
                  <a:pt x="0" y="0"/>
                </a:moveTo>
                <a:lnTo>
                  <a:pt x="7558541" y="0"/>
                </a:lnTo>
                <a:lnTo>
                  <a:pt x="7558541" y="3430587"/>
                </a:lnTo>
                <a:lnTo>
                  <a:pt x="0" y="3430587"/>
                </a:lnTo>
                <a:close/>
              </a:path>
            </a:pathLst>
          </a:custGeom>
        </p:spPr>
      </p:pic>
      <p:sp>
        <p:nvSpPr>
          <p:cNvPr id="2" name="TextBox 1">
            <a:extLst>
              <a:ext uri="{FF2B5EF4-FFF2-40B4-BE49-F238E27FC236}">
                <a16:creationId xmlns:a16="http://schemas.microsoft.com/office/drawing/2014/main" id="{0D609AEA-0446-918E-5039-191A20E6C1C9}"/>
              </a:ext>
            </a:extLst>
          </p:cNvPr>
          <p:cNvSpPr txBox="1"/>
          <p:nvPr/>
        </p:nvSpPr>
        <p:spPr>
          <a:xfrm>
            <a:off x="8363320" y="283029"/>
            <a:ext cx="3292936" cy="6248400"/>
          </a:xfrm>
          <a:prstGeom prst="rect">
            <a:avLst/>
          </a:prstGeom>
        </p:spPr>
        <p:txBody>
          <a:bodyPr vert="horz" lIns="91440" tIns="45720" rIns="91440" bIns="45720" rtlCol="0">
            <a:noAutofit/>
          </a:bodyPr>
          <a:lstStyle/>
          <a:p>
            <a:pPr algn="just" defTabSz="914400">
              <a:lnSpc>
                <a:spcPct val="110000"/>
              </a:lnSpc>
              <a:spcAft>
                <a:spcPts val="600"/>
              </a:spcAft>
              <a:buSzPct val="125000"/>
            </a:pPr>
            <a:r>
              <a:rPr lang="en-US" sz="2400" dirty="0"/>
              <a:t>To identify the network configuration of both virtual machines, I used the ipconfig command on Windows and </a:t>
            </a:r>
            <a:r>
              <a:rPr lang="en-US" sz="2400" dirty="0" err="1"/>
              <a:t>ip</a:t>
            </a:r>
            <a:r>
              <a:rPr lang="en-US" sz="2400" dirty="0"/>
              <a:t> </a:t>
            </a:r>
            <a:r>
              <a:rPr lang="en-US" sz="2400" dirty="0" err="1"/>
              <a:t>addr</a:t>
            </a:r>
            <a:r>
              <a:rPr lang="en-US" sz="2400" dirty="0"/>
              <a:t> on Kali Linux. This allowed me to confirm the assigned IP addresses and verify that both systems were on the same subnet, ensuring they were correctly configured for communication and further testing [3], [4].</a:t>
            </a:r>
          </a:p>
        </p:txBody>
      </p:sp>
      <p:cxnSp>
        <p:nvCxnSpPr>
          <p:cNvPr id="72" name="Straight Connector 71">
            <a:extLst>
              <a:ext uri="{FF2B5EF4-FFF2-40B4-BE49-F238E27FC236}">
                <a16:creationId xmlns:a16="http://schemas.microsoft.com/office/drawing/2014/main" id="{79CECD47-BAAC-4DB7-9799-B92EA5BDB5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95"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4" name="Straight Connector 73">
            <a:extLst>
              <a:ext uri="{FF2B5EF4-FFF2-40B4-BE49-F238E27FC236}">
                <a16:creationId xmlns:a16="http://schemas.microsoft.com/office/drawing/2014/main" id="{42B5FFEC-000D-4A6E-A8E7-0549AD40B5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7558541"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Tree>
    <p:extLst>
      <p:ext uri="{BB962C8B-B14F-4D97-AF65-F5344CB8AC3E}">
        <p14:creationId xmlns:p14="http://schemas.microsoft.com/office/powerpoint/2010/main" val="3945696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114AE0-4A32-D4F4-E1C0-6D97463C0F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993571"/>
            <a:ext cx="12192000" cy="3864429"/>
          </a:xfrm>
          <a:prstGeom prst="rect">
            <a:avLst/>
          </a:prstGeom>
        </p:spPr>
      </p:pic>
      <p:sp>
        <p:nvSpPr>
          <p:cNvPr id="6" name="TextBox 5">
            <a:extLst>
              <a:ext uri="{FF2B5EF4-FFF2-40B4-BE49-F238E27FC236}">
                <a16:creationId xmlns:a16="http://schemas.microsoft.com/office/drawing/2014/main" id="{AE560484-1198-12FB-FE08-5C6D7AC68148}"/>
              </a:ext>
            </a:extLst>
          </p:cNvPr>
          <p:cNvSpPr txBox="1"/>
          <p:nvPr/>
        </p:nvSpPr>
        <p:spPr>
          <a:xfrm>
            <a:off x="968829" y="108858"/>
            <a:ext cx="10602686" cy="2677656"/>
          </a:xfrm>
          <a:prstGeom prst="rect">
            <a:avLst/>
          </a:prstGeom>
          <a:noFill/>
        </p:spPr>
        <p:txBody>
          <a:bodyPr wrap="square" rtlCol="0">
            <a:spAutoFit/>
          </a:bodyPr>
          <a:lstStyle/>
          <a:p>
            <a:pPr algn="just"/>
            <a:r>
              <a:rPr lang="en-GB" sz="2400" dirty="0"/>
              <a:t>I initially planned to perform a vulnerability assessment using OpenVAS, but I was unable to generate a report because the platform did not allow me to create a new scan task. Instead, I used </a:t>
            </a:r>
            <a:r>
              <a:rPr lang="en-GB" sz="2400" b="1" dirty="0"/>
              <a:t>Nmap</a:t>
            </a:r>
            <a:r>
              <a:rPr lang="en-GB" sz="2400" dirty="0"/>
              <a:t> to identify open ports and exposed services on the target machine, revealing potential weaknesses such as accessible network services that could be exploited by attackers. If left unpatched or misconfigured, these services could be used for unauthorised access, information gathering, or as entry points for attacks such as remote exploitation and privilege escalation [5], [6], [7].</a:t>
            </a:r>
          </a:p>
        </p:txBody>
      </p:sp>
    </p:spTree>
    <p:extLst>
      <p:ext uri="{BB962C8B-B14F-4D97-AF65-F5344CB8AC3E}">
        <p14:creationId xmlns:p14="http://schemas.microsoft.com/office/powerpoint/2010/main" val="889871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AB8BF4-6068-46ED-F136-58A1A029FE39}"/>
              </a:ext>
            </a:extLst>
          </p:cNvPr>
          <p:cNvSpPr>
            <a:spLocks noGrp="1"/>
          </p:cNvSpPr>
          <p:nvPr>
            <p:ph idx="1"/>
          </p:nvPr>
        </p:nvSpPr>
        <p:spPr>
          <a:xfrm>
            <a:off x="1143000" y="783771"/>
            <a:ext cx="9905999" cy="5290458"/>
          </a:xfrm>
        </p:spPr>
        <p:txBody>
          <a:bodyPr>
            <a:normAutofit lnSpcReduction="10000"/>
          </a:bodyPr>
          <a:lstStyle/>
          <a:p>
            <a:pPr marL="0" indent="0" algn="just">
              <a:buNone/>
            </a:pPr>
            <a:r>
              <a:rPr lang="en-GB" dirty="0"/>
              <a:t>After identifying the potential vulnerabilities, I implemented several security measures to reduce the overall attack surface of the system.</a:t>
            </a:r>
          </a:p>
          <a:p>
            <a:pPr algn="just">
              <a:buFontTx/>
              <a:buChar char="-"/>
            </a:pPr>
            <a:r>
              <a:rPr lang="en-GB" b="1" dirty="0"/>
              <a:t>Enabled Windows Firewall</a:t>
            </a:r>
            <a:r>
              <a:rPr lang="en-GB" dirty="0"/>
              <a:t> – Activated the firewall to block unauthorised inbound connections and improve network security [8]</a:t>
            </a:r>
          </a:p>
          <a:p>
            <a:pPr algn="just">
              <a:buFontTx/>
              <a:buChar char="-"/>
            </a:pPr>
            <a:r>
              <a:rPr lang="en-GB" b="1" dirty="0"/>
              <a:t>Installed System Updates</a:t>
            </a:r>
            <a:r>
              <a:rPr lang="en-GB" dirty="0"/>
              <a:t> – Applied the latest Windows security updates to patch known vulnerabilities and strengthen the system [9].</a:t>
            </a:r>
          </a:p>
          <a:p>
            <a:pPr algn="just">
              <a:buFontTx/>
              <a:buChar char="-"/>
            </a:pPr>
            <a:r>
              <a:rPr lang="en-GB" b="1" dirty="0"/>
              <a:t>Disabled Unnecessary Services</a:t>
            </a:r>
            <a:r>
              <a:rPr lang="en-GB" dirty="0"/>
              <a:t> – Turned off services that were not required, reducing the number of potential attack vectors [9].</a:t>
            </a:r>
          </a:p>
          <a:p>
            <a:pPr algn="just">
              <a:buFontTx/>
              <a:buChar char="-"/>
            </a:pPr>
            <a:r>
              <a:rPr lang="en-GB" b="1" dirty="0"/>
              <a:t>Configured Strong Security Settings</a:t>
            </a:r>
            <a:r>
              <a:rPr lang="en-GB" dirty="0"/>
              <a:t> – Improved the system configuration by enabling security features and using stronger authentication settings where possible [10].</a:t>
            </a:r>
          </a:p>
        </p:txBody>
      </p:sp>
    </p:spTree>
    <p:extLst>
      <p:ext uri="{BB962C8B-B14F-4D97-AF65-F5344CB8AC3E}">
        <p14:creationId xmlns:p14="http://schemas.microsoft.com/office/powerpoint/2010/main" val="402108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0F4AD5-8FB6-C265-DCF9-EEE761C52D6E}"/>
              </a:ext>
            </a:extLst>
          </p:cNvPr>
          <p:cNvSpPr>
            <a:spLocks noGrp="1"/>
          </p:cNvSpPr>
          <p:nvPr>
            <p:ph idx="1"/>
          </p:nvPr>
        </p:nvSpPr>
        <p:spPr>
          <a:xfrm>
            <a:off x="1247738" y="133608"/>
            <a:ext cx="9905999" cy="6490476"/>
          </a:xfrm>
        </p:spPr>
        <p:txBody>
          <a:bodyPr>
            <a:normAutofit fontScale="85000" lnSpcReduction="20000"/>
          </a:bodyPr>
          <a:lstStyle/>
          <a:p>
            <a:pPr marL="0" indent="0" algn="just">
              <a:buNone/>
            </a:pPr>
            <a:r>
              <a:rPr lang="en-GB" sz="2600" b="1" dirty="0"/>
              <a:t>References:</a:t>
            </a:r>
          </a:p>
          <a:p>
            <a:pPr marL="0" indent="0" algn="just">
              <a:buNone/>
            </a:pPr>
            <a:r>
              <a:rPr lang="en-GB" dirty="0"/>
              <a:t>[1] W. Panek, </a:t>
            </a:r>
            <a:r>
              <a:rPr lang="en-GB" i="1" dirty="0"/>
              <a:t>CEH™ v13 Certified Ethical Hacker Study Guide</a:t>
            </a:r>
            <a:r>
              <a:rPr lang="en-GB" dirty="0"/>
              <a:t>. Hoboken, NJ, USA: Wiley, 2026. </a:t>
            </a:r>
          </a:p>
          <a:p>
            <a:pPr marL="0" indent="0" algn="just">
              <a:buNone/>
            </a:pPr>
            <a:r>
              <a:rPr lang="en-GB" dirty="0"/>
              <a:t>[2] J. M. Pittman, “A Comparative Analysis of Port Scanning Tool Efficacy,” </a:t>
            </a:r>
            <a:r>
              <a:rPr lang="en-GB" i="1" dirty="0" err="1"/>
              <a:t>arXiv</a:t>
            </a:r>
            <a:r>
              <a:rPr lang="en-GB" dirty="0"/>
              <a:t>, Mar. 2023. </a:t>
            </a:r>
          </a:p>
          <a:p>
            <a:pPr marL="0" indent="0" algn="just">
              <a:buNone/>
            </a:pPr>
            <a:r>
              <a:rPr lang="en-GB" dirty="0"/>
              <a:t>[3] W. Panek, </a:t>
            </a:r>
            <a:r>
              <a:rPr lang="en-GB" i="1" dirty="0"/>
              <a:t>CEH™ v13 Certified Ethical Hacker Study Guide</a:t>
            </a:r>
            <a:r>
              <a:rPr lang="en-GB" dirty="0"/>
              <a:t>. Hoboken, NJ, USA: Wiley, 2026. </a:t>
            </a:r>
          </a:p>
          <a:p>
            <a:pPr marL="0" indent="0" algn="just">
              <a:buNone/>
            </a:pPr>
            <a:r>
              <a:rPr lang="en-GB" dirty="0"/>
              <a:t>[4] P. Calderon, </a:t>
            </a:r>
            <a:r>
              <a:rPr lang="en-GB" i="1" dirty="0"/>
              <a:t>Nmap Network Exploration and Security Auditing Cookbook</a:t>
            </a:r>
            <a:r>
              <a:rPr lang="en-GB" dirty="0"/>
              <a:t>, 3rd ed. Birmingham, U.K.: </a:t>
            </a:r>
            <a:r>
              <a:rPr lang="en-GB" dirty="0" err="1"/>
              <a:t>Packt</a:t>
            </a:r>
            <a:r>
              <a:rPr lang="en-GB" dirty="0"/>
              <a:t> Publishing, 2021.</a:t>
            </a:r>
          </a:p>
          <a:p>
            <a:pPr marL="0" indent="0" algn="just">
              <a:buNone/>
            </a:pPr>
            <a:r>
              <a:rPr lang="en-GB" dirty="0"/>
              <a:t>[5] P. Calderon, </a:t>
            </a:r>
            <a:r>
              <a:rPr lang="en-GB" i="1" dirty="0"/>
              <a:t>Nmap Network Exploration and Security Auditing Cookbook</a:t>
            </a:r>
            <a:r>
              <a:rPr lang="en-GB" dirty="0"/>
              <a:t>, 3rd ed. Birmingham, U.K.: </a:t>
            </a:r>
            <a:r>
              <a:rPr lang="en-GB" dirty="0" err="1"/>
              <a:t>Packt</a:t>
            </a:r>
            <a:r>
              <a:rPr lang="en-GB" dirty="0"/>
              <a:t> Publishing, 2021. </a:t>
            </a:r>
          </a:p>
          <a:p>
            <a:pPr marL="0" indent="0" algn="just">
              <a:buNone/>
            </a:pPr>
            <a:r>
              <a:rPr lang="en-GB" dirty="0"/>
              <a:t>[6] W. Panek, </a:t>
            </a:r>
            <a:r>
              <a:rPr lang="en-GB" i="1" dirty="0"/>
              <a:t>CEH™ v13 Certified Ethical Hacker Study Guide</a:t>
            </a:r>
            <a:r>
              <a:rPr lang="en-GB" dirty="0"/>
              <a:t>. Hoboken, NJ, USA: Wiley, 2026. </a:t>
            </a:r>
          </a:p>
          <a:p>
            <a:pPr marL="0" indent="0" algn="just">
              <a:buNone/>
            </a:pPr>
            <a:r>
              <a:rPr lang="en-GB" dirty="0"/>
              <a:t>[7] A. Al-</a:t>
            </a:r>
            <a:r>
              <a:rPr lang="en-GB" dirty="0" err="1"/>
              <a:t>Sabaawi</a:t>
            </a:r>
            <a:r>
              <a:rPr lang="en-GB" dirty="0"/>
              <a:t> and T. A. </a:t>
            </a:r>
            <a:r>
              <a:rPr lang="en-GB" dirty="0" err="1"/>
              <a:t>Alrowidhan</a:t>
            </a:r>
            <a:r>
              <a:rPr lang="en-GB" dirty="0"/>
              <a:t>, “Detecting Network Security Vulnerabilities and Proactive Strategies to Mitigate Potential Threats,” </a:t>
            </a:r>
            <a:r>
              <a:rPr lang="en-GB" i="1" dirty="0" err="1"/>
              <a:t>arXiv</a:t>
            </a:r>
            <a:r>
              <a:rPr lang="en-GB" dirty="0"/>
              <a:t>, Dec. 2022. </a:t>
            </a:r>
          </a:p>
          <a:p>
            <a:pPr marL="0" indent="0" algn="just">
              <a:buNone/>
            </a:pPr>
            <a:r>
              <a:rPr lang="en-GB" dirty="0"/>
              <a:t>[8] W. Panek, </a:t>
            </a:r>
            <a:r>
              <a:rPr lang="en-GB" i="1" dirty="0"/>
              <a:t>CEH™ v13 Certified Ethical Hacker Study Guide</a:t>
            </a:r>
            <a:r>
              <a:rPr lang="en-GB" dirty="0"/>
              <a:t>. Hoboken, NJ, USA: Wiley, 2026. </a:t>
            </a:r>
          </a:p>
          <a:p>
            <a:pPr marL="0" indent="0" algn="just">
              <a:buNone/>
            </a:pPr>
            <a:r>
              <a:rPr lang="en-GB" dirty="0"/>
              <a:t>[9] A. Al-</a:t>
            </a:r>
            <a:r>
              <a:rPr lang="en-GB" dirty="0" err="1"/>
              <a:t>Sabaawi</a:t>
            </a:r>
            <a:r>
              <a:rPr lang="en-GB" dirty="0"/>
              <a:t> and T. A. </a:t>
            </a:r>
            <a:r>
              <a:rPr lang="en-GB" dirty="0" err="1"/>
              <a:t>Alrowidhan</a:t>
            </a:r>
            <a:r>
              <a:rPr lang="en-GB" dirty="0"/>
              <a:t>, “Detecting Network Security Vulnerabilities and Proactive Strategies to Mitigate Potential Threats,” </a:t>
            </a:r>
            <a:r>
              <a:rPr lang="en-GB" i="1" dirty="0" err="1"/>
              <a:t>arXiv</a:t>
            </a:r>
            <a:r>
              <a:rPr lang="en-GB" dirty="0"/>
              <a:t>, Dec. 2022. </a:t>
            </a:r>
          </a:p>
          <a:p>
            <a:pPr marL="0" indent="0" algn="just">
              <a:buNone/>
            </a:pPr>
            <a:r>
              <a:rPr lang="en-GB" dirty="0"/>
              <a:t>[10] P. Calderon, </a:t>
            </a:r>
            <a:r>
              <a:rPr lang="en-GB" i="1" dirty="0"/>
              <a:t>Nmap Network Exploration and Security Auditing Cookbook</a:t>
            </a:r>
            <a:r>
              <a:rPr lang="en-GB" dirty="0"/>
              <a:t>, 3rd ed. Birmingham, U.K.: </a:t>
            </a:r>
            <a:r>
              <a:rPr lang="en-GB" dirty="0" err="1"/>
              <a:t>Packt</a:t>
            </a:r>
            <a:r>
              <a:rPr lang="en-GB" dirty="0"/>
              <a:t> Publishing, 2021.</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91472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140</TotalTime>
  <Words>656</Words>
  <Application>Microsoft Office PowerPoint</Application>
  <PresentationFormat>Widescreen</PresentationFormat>
  <Paragraphs>29</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Tw Cen MT</vt:lpstr>
      <vt:lpstr>Circuit</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Ioana Sava (2329918)</dc:creator>
  <cp:lastModifiedBy>Ioana Sava (2329918)</cp:lastModifiedBy>
  <cp:revision>21</cp:revision>
  <dcterms:created xsi:type="dcterms:W3CDTF">2026-07-13T05:38:27Z</dcterms:created>
  <dcterms:modified xsi:type="dcterms:W3CDTF">2026-07-13T08:12:47Z</dcterms:modified>
</cp:coreProperties>
</file>