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1"/>
  </p:notesMasterIdLst>
  <p:sldIdLst>
    <p:sldId id="256" r:id="rId5"/>
    <p:sldId id="264" r:id="rId6"/>
    <p:sldId id="265" r:id="rId7"/>
    <p:sldId id="257" r:id="rId8"/>
    <p:sldId id="266" r:id="rId9"/>
    <p:sldId id="267" r:id="rId10"/>
    <p:sldId id="286" r:id="rId11"/>
    <p:sldId id="270" r:id="rId12"/>
    <p:sldId id="283" r:id="rId13"/>
    <p:sldId id="271" r:id="rId14"/>
    <p:sldId id="268" r:id="rId15"/>
    <p:sldId id="280" r:id="rId16"/>
    <p:sldId id="281" r:id="rId17"/>
    <p:sldId id="272" r:id="rId18"/>
    <p:sldId id="273" r:id="rId19"/>
    <p:sldId id="269" r:id="rId20"/>
    <p:sldId id="284" r:id="rId21"/>
    <p:sldId id="274" r:id="rId22"/>
    <p:sldId id="276" r:id="rId23"/>
    <p:sldId id="282" r:id="rId24"/>
    <p:sldId id="285" r:id="rId25"/>
    <p:sldId id="275" r:id="rId26"/>
    <p:sldId id="263" r:id="rId27"/>
    <p:sldId id="277" r:id="rId28"/>
    <p:sldId id="278" r:id="rId29"/>
    <p:sldId id="279" r:id="rId30"/>
  </p:sldIdLst>
  <p:sldSz cx="18288000" cy="10287000"/>
  <p:notesSz cx="6858000" cy="9144000"/>
  <p:embeddedFontLst>
    <p:embeddedFont>
      <p:font typeface="Libre Baskerville" panose="02000000000000000000" pitchFamily="2" charset="0"/>
      <p:regular r:id="rId32"/>
      <p:bold r:id="rId33"/>
      <p:italic r:id="rId34"/>
    </p:embeddedFont>
    <p:embeddedFont>
      <p:font typeface="Yeseva One" panose="020B0604020202020204" charset="0"/>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6C0B95-961F-4A2B-A284-389E8F26016E}" v="213" dt="2025-02-26T14:12:24.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53" autoAdjust="0"/>
    <p:restoredTop sz="61699" autoAdjust="0"/>
  </p:normalViewPr>
  <p:slideViewPr>
    <p:cSldViewPr>
      <p:cViewPr varScale="1">
        <p:scale>
          <a:sx n="34" d="100"/>
          <a:sy n="34" d="100"/>
        </p:scale>
        <p:origin x="2093" y="53"/>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2.fntdata"/><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1.fntdata"/><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4.fntdata"/><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D59103-DB49-454B-BE6D-407E4AD57A20}" type="datetimeFigureOut">
              <a:rPr lang="en-GB" smtClean="0"/>
              <a:t>26/02/2025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171FA8-E7FE-49BD-B360-BD864A057B77}" type="slidenum">
              <a:rPr lang="en-GB" smtClean="0"/>
              <a:t>‹#›</a:t>
            </a:fld>
            <a:endParaRPr lang="en-GB"/>
          </a:p>
        </p:txBody>
      </p:sp>
    </p:spTree>
    <p:extLst>
      <p:ext uri="{BB962C8B-B14F-4D97-AF65-F5344CB8AC3E}">
        <p14:creationId xmlns:p14="http://schemas.microsoft.com/office/powerpoint/2010/main" val="118106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moodle.uwtsd.ac.uk/mod/resource/view.php?id=595839"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171FA8-E7FE-49BD-B360-BD864A057B77}" type="slidenum">
              <a:rPr lang="en-GB" smtClean="0"/>
              <a:t>1</a:t>
            </a:fld>
            <a:endParaRPr lang="en-GB"/>
          </a:p>
        </p:txBody>
      </p:sp>
    </p:spTree>
    <p:extLst>
      <p:ext uri="{BB962C8B-B14F-4D97-AF65-F5344CB8AC3E}">
        <p14:creationId xmlns:p14="http://schemas.microsoft.com/office/powerpoint/2010/main" val="137450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gn="just">
              <a:lnSpc>
                <a:spcPct val="115000"/>
              </a:lnSpc>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team is a Local competitive adult netball side, who have lost their last few games due to often losing possession of the ball in the goal third.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algn="just">
              <a:lnSpc>
                <a:spcPct val="115000"/>
              </a:lnSpc>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pPr>
            <a:r>
              <a:rPr lang="en-GB" sz="1800" kern="100" dirty="0">
                <a:effectLst/>
                <a:latin typeface="Times New Roman" panose="02020603050405020304" pitchFamily="18" charset="0"/>
                <a:ea typeface="Aptos" panose="020B0004020202020204" pitchFamily="34" charset="0"/>
              </a:rPr>
              <a:t>This training block aims to develop a range of netball skills, which can be defined as  “The ability to bring about some end result with maximum certainty and minimal outlay of energy, or of time and energy” </a:t>
            </a:r>
            <a:r>
              <a:rPr lang="en-GB" sz="1800" dirty="0">
                <a:effectLst/>
                <a:latin typeface="Times New Roman" panose="02020603050405020304" pitchFamily="18" charset="0"/>
                <a:ea typeface="Times New Roman" panose="02020603050405020304" pitchFamily="18" charset="0"/>
              </a:rPr>
              <a:t> </a:t>
            </a:r>
            <a:r>
              <a:rPr lang="en-GB" sz="1800" kern="100" dirty="0">
                <a:effectLst/>
                <a:latin typeface="Times New Roman" panose="02020603050405020304" pitchFamily="18" charset="0"/>
                <a:ea typeface="Aptos" panose="020B0004020202020204" pitchFamily="34" charset="0"/>
              </a:rPr>
              <a:t>(Schmidt &amp; Lee, 2014).</a:t>
            </a:r>
          </a:p>
          <a:p>
            <a:pPr marL="345440" lvl="1" algn="l">
              <a:lnSpc>
                <a:spcPts val="4095"/>
              </a:lnSpc>
            </a:pPr>
            <a:endParaRPr lang="en-GB" kern="100" dirty="0">
              <a:latin typeface="Times New Roman" panose="02020603050405020304" pitchFamily="18" charset="0"/>
              <a:ea typeface="Aptos" panose="020B00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It also aims to </a:t>
            </a:r>
            <a:r>
              <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Enhance individual’s level of competence’ which is the aim of coaching set out by (Larson, 2000), as well as encouraging the players involved to be fit and competitive for life as outlined in the </a:t>
            </a:r>
            <a:r>
              <a:rPr kumimoji="0" lang="en-US" altLang="en-US" sz="1800" b="1"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Long Term Athlete Development Model of (</a:t>
            </a:r>
            <a:r>
              <a:rPr kumimoji="0" lang="en-US" altLang="en-US" sz="1800" b="1" i="0" u="sng"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Balyi</a:t>
            </a:r>
            <a:r>
              <a:rPr kumimoji="0" lang="en-US" altLang="en-US" sz="1800" b="1" i="0" u="sng" strike="noStrike" cap="none" normalizeH="0" baseline="0" dirty="0">
                <a:ln>
                  <a:noFill/>
                </a:ln>
                <a:solidFill>
                  <a:schemeClr val="tx1"/>
                </a:solidFill>
                <a:effectLst/>
                <a:latin typeface="Arial" panose="020B0604020202020204" pitchFamily="34" charset="0"/>
                <a:ea typeface="Times New Roman" panose="02020603050405020304" pitchFamily="18" charset="0"/>
              </a:rPr>
              <a:t>, Way &amp; Higgs, 2013).</a:t>
            </a:r>
            <a:endParaRPr kumimoji="0" lang="en-GB" altLang="en-US" sz="32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4171FA8-E7FE-49BD-B360-BD864A057B77}" type="slidenum">
              <a:rPr lang="en-GB" smtClean="0"/>
              <a:t>2</a:t>
            </a:fld>
            <a:endParaRPr lang="en-GB"/>
          </a:p>
        </p:txBody>
      </p:sp>
    </p:spTree>
    <p:extLst>
      <p:ext uri="{BB962C8B-B14F-4D97-AF65-F5344CB8AC3E}">
        <p14:creationId xmlns:p14="http://schemas.microsoft.com/office/powerpoint/2010/main" val="1924271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69D07-78E7-CC01-4B9D-D197DDC8F1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76B1B9-B11D-FDCB-C1C9-86FC4E0A9C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BA06D-ADA5-2F8E-B0A1-5A7F92BECE7E}"/>
              </a:ext>
            </a:extLst>
          </p:cNvPr>
          <p:cNvSpPr>
            <a:spLocks noGrp="1"/>
          </p:cNvSpPr>
          <p:nvPr>
            <p:ph type="body" idx="1"/>
          </p:nvPr>
        </p:nvSpPr>
        <p:spPr/>
        <p:txBody>
          <a:bodyPr/>
          <a:lstStyle/>
          <a:p>
            <a:pPr marL="457200" algn="just">
              <a:lnSpc>
                <a:spcPct val="115000"/>
              </a:lnSpc>
              <a:tabLst>
                <a:tab pos="28194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Goal setting is said to be important by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Locke </a:t>
            </a:r>
            <a:r>
              <a:rPr lang="en-US" sz="1200" i="1" kern="100" dirty="0">
                <a:effectLst/>
                <a:latin typeface="Times New Roman" panose="02020603050405020304" pitchFamily="18" charset="0"/>
                <a:ea typeface="Aptos" panose="020B0004020202020204" pitchFamily="34" charset="0"/>
                <a:cs typeface="Times New Roman" panose="02020603050405020304" pitchFamily="18" charset="0"/>
              </a:rPr>
              <a:t>et al</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(1981) as well as Weldon &amp; Weingart (1993) as it Focuses attention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Directs &amp; mobilizes effort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Increases persistence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and builds morale.</a:t>
            </a:r>
          </a:p>
          <a:p>
            <a:pPr marL="457200" algn="just">
              <a:lnSpc>
                <a:spcPct val="115000"/>
              </a:lnSpc>
              <a:tabLst>
                <a:tab pos="2819400" algn="l"/>
              </a:tabLs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28194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The goals I have set out are individual to the team's level and can be adapted if circumstances change during the programme.</a:t>
            </a:r>
          </a:p>
          <a:p>
            <a:pPr marL="457200" algn="just">
              <a:lnSpc>
                <a:spcPct val="115000"/>
              </a:lnSpc>
              <a:tabLst>
                <a:tab pos="2819400" algn="l"/>
              </a:tabLst>
            </a:pPr>
            <a:endParaRPr lang="en-GB" sz="1200" i="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2819400" algn="l"/>
              </a:tabLst>
            </a:pPr>
            <a:r>
              <a:rPr lang="en-GB" sz="1200" i="0" kern="100" dirty="0">
                <a:effectLst/>
                <a:latin typeface="Times New Roman" panose="02020603050405020304" pitchFamily="18" charset="0"/>
                <a:ea typeface="Aptos" panose="020B0004020202020204" pitchFamily="34" charset="0"/>
                <a:cs typeface="Times New Roman" panose="02020603050405020304" pitchFamily="18" charset="0"/>
              </a:rPr>
              <a:t>There is a performance goal set for the end of the programme- Which will motivate effort within the sessions, whilst still being under the control of the team as they are aiming for a personal best in terms of possessions held. </a:t>
            </a:r>
          </a:p>
          <a:p>
            <a:pPr marL="457200" algn="just">
              <a:lnSpc>
                <a:spcPct val="115000"/>
              </a:lnSpc>
              <a:tabLst>
                <a:tab pos="2819400" algn="l"/>
              </a:tabLst>
            </a:pPr>
            <a:endParaRPr lang="en-GB" sz="1200" i="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281940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 have selected to use group goals as these have been shown to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outperform individual &amp; do your best goal conditions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by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Johnson, et al (1997).</a:t>
            </a:r>
          </a:p>
          <a:p>
            <a:pPr marL="457200" algn="just">
              <a:lnSpc>
                <a:spcPct val="115000"/>
              </a:lnSpc>
              <a:tabLst>
                <a:tab pos="2819400" algn="l"/>
              </a:tabLs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2819400"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Additionally,  group goals have been shown by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Lee (1988) to be positively related to winning percentage.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D2A33755-EF16-D4B9-9D87-CB6192175652}"/>
              </a:ext>
            </a:extLst>
          </p:cNvPr>
          <p:cNvSpPr>
            <a:spLocks noGrp="1"/>
          </p:cNvSpPr>
          <p:nvPr>
            <p:ph type="sldNum" sz="quarter" idx="5"/>
          </p:nvPr>
        </p:nvSpPr>
        <p:spPr/>
        <p:txBody>
          <a:bodyPr/>
          <a:lstStyle/>
          <a:p>
            <a:fld id="{54171FA8-E7FE-49BD-B360-BD864A057B77}" type="slidenum">
              <a:rPr lang="en-GB" smtClean="0"/>
              <a:t>3</a:t>
            </a:fld>
            <a:endParaRPr lang="en-GB"/>
          </a:p>
        </p:txBody>
      </p:sp>
    </p:spTree>
    <p:extLst>
      <p:ext uri="{BB962C8B-B14F-4D97-AF65-F5344CB8AC3E}">
        <p14:creationId xmlns:p14="http://schemas.microsoft.com/office/powerpoint/2010/main" val="2227759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gn="just">
              <a:lnSpc>
                <a:spcPct val="115000"/>
              </a:lnSpc>
              <a:tabLst>
                <a:tab pos="2819400" algn="l"/>
              </a:tabLst>
            </a:pPr>
            <a:r>
              <a:rPr lang="en-GB" sz="1200" i="0" kern="100" dirty="0">
                <a:effectLst/>
                <a:latin typeface="Times New Roman" panose="02020603050405020304" pitchFamily="18" charset="0"/>
                <a:ea typeface="Aptos" panose="020B0004020202020204" pitchFamily="34" charset="0"/>
                <a:cs typeface="Times New Roman" panose="02020603050405020304" pitchFamily="18" charset="0"/>
              </a:rPr>
              <a:t>There have also been goals set for each session, which will help to achieve the overall block goal. </a:t>
            </a:r>
          </a:p>
          <a:p>
            <a:pPr marL="457200" algn="just">
              <a:lnSpc>
                <a:spcPct val="115000"/>
              </a:lnSpc>
              <a:tabLst>
                <a:tab pos="2819400" algn="l"/>
              </a:tabLst>
            </a:pPr>
            <a:endParaRPr lang="en-GB" sz="1200" i="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2819400" algn="l"/>
              </a:tabLst>
            </a:pPr>
            <a:r>
              <a:rPr lang="en-GB" sz="1200" i="0" kern="100" dirty="0">
                <a:effectLst/>
                <a:latin typeface="Times New Roman" panose="02020603050405020304" pitchFamily="18" charset="0"/>
                <a:ea typeface="Aptos" panose="020B0004020202020204" pitchFamily="34" charset="0"/>
                <a:cs typeface="Times New Roman" panose="02020603050405020304" pitchFamily="18" charset="0"/>
              </a:rPr>
              <a:t>These goals will be process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goals, referring to the methods and strategies designed to help achieve skill mastery.  These are fully under the control of the performer and can be achieved even if the performance goal is not achieved. For example, players can have improved their shooting technique even if it ultimately still gets intercepted &amp; they don’t achieve the performance goal of a team best for possessions held. </a:t>
            </a:r>
          </a:p>
          <a:p>
            <a:pPr marL="457200" algn="just">
              <a:lnSpc>
                <a:spcPct val="115000"/>
              </a:lnSpc>
              <a:tabLst>
                <a:tab pos="2819400" algn="l"/>
              </a:tabLst>
            </a:pPr>
            <a:endParaRPr lang="en-GB" sz="1200" kern="100" dirty="0">
              <a:effectLst/>
              <a:latin typeface="Times New Roman" panose="02020603050405020304" pitchFamily="18"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2819400" algn="l"/>
              </a:tabLst>
              <a:defRPr/>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The goals outlined are in keeping with the suggestions of Locke et al(1981) as they are Specific</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Measurable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Adjustable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Realistic</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Time-based</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Exciting</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and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Recordable. They have been set for this specific team's competency level &amp; their completion can be measured at the end of each session.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tabLst>
                <a:tab pos="2819400" algn="l"/>
              </a:tabLst>
            </a:pPr>
            <a:endParaRPr lang="en-GB" dirty="0"/>
          </a:p>
        </p:txBody>
      </p:sp>
      <p:sp>
        <p:nvSpPr>
          <p:cNvPr id="4" name="Slide Number Placeholder 3"/>
          <p:cNvSpPr>
            <a:spLocks noGrp="1"/>
          </p:cNvSpPr>
          <p:nvPr>
            <p:ph type="sldNum" sz="quarter" idx="5"/>
          </p:nvPr>
        </p:nvSpPr>
        <p:spPr/>
        <p:txBody>
          <a:bodyPr/>
          <a:lstStyle/>
          <a:p>
            <a:fld id="{54171FA8-E7FE-49BD-B360-BD864A057B77}" type="slidenum">
              <a:rPr lang="en-GB" smtClean="0"/>
              <a:t>4</a:t>
            </a:fld>
            <a:endParaRPr lang="en-GB"/>
          </a:p>
        </p:txBody>
      </p:sp>
    </p:spTree>
    <p:extLst>
      <p:ext uri="{BB962C8B-B14F-4D97-AF65-F5344CB8AC3E}">
        <p14:creationId xmlns:p14="http://schemas.microsoft.com/office/powerpoint/2010/main" val="2768401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74A04-6703-4417-BA08-7283155817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47B16-ACE7-3D71-72F4-3D19119E9B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8D5F85-2FC3-CFF6-C08D-43D09937B3D8}"/>
              </a:ext>
            </a:extLst>
          </p:cNvPr>
          <p:cNvSpPr>
            <a:spLocks noGrp="1"/>
          </p:cNvSpPr>
          <p:nvPr>
            <p:ph type="body" idx="1"/>
          </p:nvPr>
        </p:nvSpPr>
        <p:spPr/>
        <p:txBody>
          <a:bodyPr/>
          <a:lstStyle/>
          <a:p>
            <a:pPr marL="457200">
              <a:lnSpc>
                <a:spcPct val="115000"/>
              </a:lnSpc>
            </a:pPr>
            <a:r>
              <a:rPr lang="en-GB" sz="1800" kern="100" dirty="0">
                <a:effectLst/>
                <a:latin typeface="Yeseva One" panose="020B0604020202020204" charset="0"/>
                <a:ea typeface="Aptos" panose="020B0004020202020204" pitchFamily="34" charset="0"/>
                <a:cs typeface="Times New Roman" panose="02020603050405020304" pitchFamily="18" charset="0"/>
              </a:rPr>
              <a:t>A 10 minute RAMP warm-up will be used to start all three sessions.</a:t>
            </a:r>
          </a:p>
          <a:p>
            <a:pPr marL="457200">
              <a:lnSpc>
                <a:spcPct val="115000"/>
              </a:lnSpc>
            </a:pPr>
            <a:endParaRPr lang="en-GB" sz="1800" kern="100" dirty="0">
              <a:effectLst/>
              <a:latin typeface="Yeseva One" panose="020B0604020202020204" charset="0"/>
              <a:ea typeface="Aptos" panose="020B0004020202020204" pitchFamily="34" charset="0"/>
              <a:cs typeface="Times New Roman" panose="02020603050405020304" pitchFamily="18" charset="0"/>
            </a:endParaRPr>
          </a:p>
          <a:p>
            <a:pPr marL="457200">
              <a:lnSpc>
                <a:spcPct val="115000"/>
              </a:lnSpc>
            </a:pPr>
            <a:r>
              <a:rPr lang="en-GB" sz="1800" kern="100" dirty="0">
                <a:latin typeface="Yeseva One" panose="020B0604020202020204" charset="0"/>
                <a:ea typeface="Aptos" panose="020B0004020202020204" pitchFamily="34" charset="0"/>
                <a:cs typeface="Times New Roman" panose="02020603050405020304" pitchFamily="18" charset="0"/>
              </a:rPr>
              <a:t>This will involve session specific, raising activities that increase heart rate, respiration rate, blood flow and body temperature.</a:t>
            </a:r>
          </a:p>
          <a:p>
            <a:pPr marL="457200">
              <a:lnSpc>
                <a:spcPct val="115000"/>
              </a:lnSpc>
            </a:pPr>
            <a:r>
              <a:rPr lang="en-GB" sz="1800" kern="100" dirty="0">
                <a:effectLst/>
                <a:latin typeface="Yeseva One" panose="020B0604020202020204" charset="0"/>
                <a:ea typeface="Aptos" panose="020B0004020202020204" pitchFamily="34" charset="0"/>
                <a:cs typeface="Times New Roman" panose="02020603050405020304" pitchFamily="18" charset="0"/>
              </a:rPr>
              <a:t>Activation such as hop and sticks or soft-landing jumping, prepares the main muscle groups to be used in the session. </a:t>
            </a:r>
          </a:p>
          <a:p>
            <a:pPr marL="457200">
              <a:lnSpc>
                <a:spcPct val="115000"/>
              </a:lnSpc>
            </a:pPr>
            <a:r>
              <a:rPr lang="en-GB" sz="1800" kern="100" dirty="0">
                <a:latin typeface="Yeseva One" panose="020B0604020202020204" charset="0"/>
                <a:ea typeface="Aptos" panose="020B0004020202020204" pitchFamily="34" charset="0"/>
                <a:cs typeface="Times New Roman" panose="02020603050405020304" pitchFamily="18" charset="0"/>
              </a:rPr>
              <a:t>Mobilisation such as lunges and hip openers,  actively move players through the full range of motion to be used in the session.</a:t>
            </a:r>
          </a:p>
          <a:p>
            <a:pPr marL="457200">
              <a:lnSpc>
                <a:spcPct val="115000"/>
              </a:lnSpc>
            </a:pPr>
            <a:r>
              <a:rPr lang="en-GB" sz="1800" kern="100" dirty="0">
                <a:effectLst/>
                <a:latin typeface="Yeseva One" panose="020B0604020202020204" charset="0"/>
                <a:ea typeface="Aptos" panose="020B0004020202020204" pitchFamily="34" charset="0"/>
                <a:cs typeface="Times New Roman" panose="02020603050405020304" pitchFamily="18" charset="0"/>
              </a:rPr>
              <a:t>And potentiation which progresses </a:t>
            </a:r>
            <a:r>
              <a:rPr lang="en-GB" sz="1800" kern="100" dirty="0">
                <a:latin typeface="Yeseva One" panose="020B0604020202020204" charset="0"/>
                <a:ea typeface="Aptos" panose="020B0004020202020204" pitchFamily="34" charset="0"/>
                <a:cs typeface="Times New Roman" panose="02020603050405020304" pitchFamily="18" charset="0"/>
              </a:rPr>
              <a:t>in intensity </a:t>
            </a:r>
            <a:r>
              <a:rPr lang="en-GB" sz="1800" kern="100" dirty="0">
                <a:effectLst/>
                <a:latin typeface="Yeseva One" panose="020B0604020202020204" charset="0"/>
                <a:ea typeface="Aptos" panose="020B0004020202020204" pitchFamily="34" charset="0"/>
                <a:cs typeface="Times New Roman" panose="02020603050405020304" pitchFamily="18" charset="0"/>
              </a:rPr>
              <a:t>such as netball specific intercepting, passing and sprinting drills.</a:t>
            </a:r>
          </a:p>
          <a:p>
            <a:pPr marL="457200">
              <a:lnSpc>
                <a:spcPct val="115000"/>
              </a:lnSpc>
            </a:pPr>
            <a:r>
              <a:rPr lang="en-GB" sz="1800" kern="100" dirty="0">
                <a:effectLst/>
                <a:latin typeface="Yeseva One" panose="020B0604020202020204" charset="0"/>
                <a:ea typeface="Aptos" panose="020B0004020202020204" pitchFamily="34" charset="0"/>
                <a:cs typeface="Times New Roman" panose="02020603050405020304" pitchFamily="18" charset="0"/>
              </a:rPr>
              <a:t>This has been found to benefit longer-term skill development beyond short-term readiness.</a:t>
            </a:r>
          </a:p>
          <a:p>
            <a:pPr marL="457200">
              <a:lnSpc>
                <a:spcPct val="115000"/>
              </a:lnSpc>
            </a:pPr>
            <a:endParaRPr lang="en-GB" sz="1800" kern="100" dirty="0">
              <a:latin typeface="Yeseva One" panose="020B0604020202020204" charset="0"/>
              <a:ea typeface="Aptos" panose="020B0004020202020204" pitchFamily="34" charset="0"/>
              <a:cs typeface="Times New Roman" panose="02020603050405020304" pitchFamily="18" charset="0"/>
            </a:endParaRPr>
          </a:p>
          <a:p>
            <a:pPr marL="457200">
              <a:lnSpc>
                <a:spcPct val="115000"/>
              </a:lnSpc>
            </a:pPr>
            <a:r>
              <a:rPr lang="en-GB" sz="1800" kern="100" dirty="0">
                <a:latin typeface="Yeseva One" panose="020B0604020202020204" charset="0"/>
                <a:ea typeface="Aptos" panose="020B0004020202020204" pitchFamily="34" charset="0"/>
                <a:cs typeface="Times New Roman" panose="02020603050405020304" pitchFamily="18" charset="0"/>
              </a:rPr>
              <a:t>Drills and exercises were selected from the England Netball warm up guide (2020).</a:t>
            </a:r>
          </a:p>
          <a:p>
            <a:pPr marL="457200">
              <a:lnSpc>
                <a:spcPct val="115000"/>
              </a:lnSpc>
            </a:pPr>
            <a:endParaRPr lang="en-GB" sz="1800" kern="100" dirty="0">
              <a:latin typeface="Yeseva One" panose="020B0604020202020204" charset="0"/>
              <a:ea typeface="Aptos" panose="020B0004020202020204" pitchFamily="34" charset="0"/>
              <a:cs typeface="Times New Roman" panose="02020603050405020304" pitchFamily="18" charset="0"/>
            </a:endParaRPr>
          </a:p>
          <a:p>
            <a:pPr marL="457200">
              <a:lnSpc>
                <a:spcPct val="115000"/>
              </a:lnSpc>
            </a:pPr>
            <a:r>
              <a:rPr lang="en-GB" sz="1800" kern="100" dirty="0">
                <a:effectLst/>
                <a:latin typeface="Yeseva One" panose="020B0604020202020204" charset="0"/>
                <a:ea typeface="Aptos" panose="020B0004020202020204" pitchFamily="34" charset="0"/>
                <a:cs typeface="Times New Roman" panose="02020603050405020304" pitchFamily="18" charset="0"/>
              </a:rPr>
              <a:t>This approach was chosen as it has been shown by  </a:t>
            </a:r>
            <a:r>
              <a:rPr lang="en-GB" sz="1800" dirty="0">
                <a:effectLst/>
                <a:latin typeface="Yeseva One" panose="020B0604020202020204" charset="0"/>
                <a:ea typeface="Times New Roman" panose="02020603050405020304" pitchFamily="18" charset="0"/>
              </a:rPr>
              <a:t>Jeffreys (2007) to improve the effectiveness of subsequent performance, without the development of undue fatigue, whilst incorporating relevant </a:t>
            </a:r>
            <a:r>
              <a:rPr lang="en-GB" sz="1800" dirty="0">
                <a:effectLst/>
                <a:latin typeface="Times New Roman" panose="02020603050405020304" pitchFamily="18" charset="0"/>
                <a:ea typeface="Times New Roman" panose="02020603050405020304" pitchFamily="18" charset="0"/>
              </a:rPr>
              <a:t>Foundational Movement Skills such as squats and lunges has been found to be effective for skill development by (Tompsett et al, 2014).</a:t>
            </a:r>
            <a:endParaRPr lang="en-GB" sz="1800" dirty="0">
              <a:effectLst/>
              <a:latin typeface="Yeseva One" panose="020B0604020202020204" charset="0"/>
              <a:ea typeface="Times New Roman" panose="02020603050405020304" pitchFamily="18" charset="0"/>
            </a:endParaRPr>
          </a:p>
          <a:p>
            <a:pPr marL="457200">
              <a:lnSpc>
                <a:spcPct val="115000"/>
              </a:lnSpc>
            </a:pPr>
            <a:endParaRPr kumimoji="0" lang="en-GB" altLang="en-US" sz="1800" b="0" i="0" u="none" strike="noStrike" cap="none" normalizeH="0" baseline="0" dirty="0">
              <a:ln>
                <a:noFill/>
              </a:ln>
              <a:solidFill>
                <a:schemeClr val="tx1"/>
              </a:solidFill>
              <a:latin typeface="Yeseva One" panose="020B0604020202020204" charset="0"/>
            </a:endParaRPr>
          </a:p>
          <a:p>
            <a:pPr marL="457200">
              <a:lnSpc>
                <a:spcPct val="115000"/>
              </a:lnSpc>
            </a:pPr>
            <a:r>
              <a:rPr lang="en-GB" altLang="en-US" sz="1800" dirty="0">
                <a:latin typeface="Yeseva One" panose="020B0604020202020204" charset="0"/>
              </a:rPr>
              <a:t>Sport specific warm-ups are also important for injury prevention, with this seen in the 30% injury reduction rate seen in the introduction of the FIFA 11+ warm-up (FIFA, ) by </a:t>
            </a:r>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Sadigursky</a:t>
            </a:r>
            <a:r>
              <a:rPr lang="en-GB" sz="1800" dirty="0">
                <a:effectLst/>
                <a:latin typeface="Times New Roman" panose="02020603050405020304" pitchFamily="18" charset="0"/>
                <a:ea typeface="Times New Roman" panose="02020603050405020304" pitchFamily="18" charset="0"/>
              </a:rPr>
              <a:t> et al., 2017) or by (Hislop et al., 2017) in the introduction of plyometric and balance exercises in the England Rugby Football Unions Activate programme. </a:t>
            </a:r>
            <a:endParaRPr kumimoji="0" lang="en-GB" altLang="en-US" sz="1800" b="0" i="0" u="none" strike="noStrike" cap="none" normalizeH="0" baseline="0" dirty="0">
              <a:ln>
                <a:noFill/>
              </a:ln>
              <a:solidFill>
                <a:schemeClr val="tx1"/>
              </a:solidFill>
              <a:latin typeface="Yeseva One" panose="020B0604020202020204" charset="0"/>
            </a:endParaRPr>
          </a:p>
          <a:p>
            <a:endParaRPr lang="en-GB" dirty="0"/>
          </a:p>
        </p:txBody>
      </p:sp>
      <p:sp>
        <p:nvSpPr>
          <p:cNvPr id="4" name="Slide Number Placeholder 3">
            <a:extLst>
              <a:ext uri="{FF2B5EF4-FFF2-40B4-BE49-F238E27FC236}">
                <a16:creationId xmlns:a16="http://schemas.microsoft.com/office/drawing/2014/main" id="{A1BD7D99-A871-8300-A16F-311A8F24782F}"/>
              </a:ext>
            </a:extLst>
          </p:cNvPr>
          <p:cNvSpPr>
            <a:spLocks noGrp="1"/>
          </p:cNvSpPr>
          <p:nvPr>
            <p:ph type="sldNum" sz="quarter" idx="5"/>
          </p:nvPr>
        </p:nvSpPr>
        <p:spPr/>
        <p:txBody>
          <a:bodyPr/>
          <a:lstStyle/>
          <a:p>
            <a:fld id="{54171FA8-E7FE-49BD-B360-BD864A057B77}" type="slidenum">
              <a:rPr lang="en-GB" smtClean="0"/>
              <a:t>5</a:t>
            </a:fld>
            <a:endParaRPr lang="en-GB"/>
          </a:p>
        </p:txBody>
      </p:sp>
    </p:spTree>
    <p:extLst>
      <p:ext uri="{BB962C8B-B14F-4D97-AF65-F5344CB8AC3E}">
        <p14:creationId xmlns:p14="http://schemas.microsoft.com/office/powerpoint/2010/main" val="2594749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F4113-859B-30F7-489F-68B3EA368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59FA64-863D-4E0A-DD58-ABFA7167AC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397151-811D-F902-829F-D71D42F71CB8}"/>
              </a:ext>
            </a:extLst>
          </p:cNvPr>
          <p:cNvSpPr>
            <a:spLocks noGrp="1"/>
          </p:cNvSpPr>
          <p:nvPr>
            <p:ph type="body" idx="1"/>
          </p:nvPr>
        </p:nvSpPr>
        <p:spPr/>
        <p:txBody>
          <a:bodyPr/>
          <a:lstStyle/>
          <a:p>
            <a:pPr lvl="1"/>
            <a:r>
              <a:rPr lang="en-GB" dirty="0"/>
              <a:t>Moving on to look at the main body of the first plan focussed on maintaining possession by avoiding being called for contact when defending, a command &amp; practise style of coaching has been selected for this session using </a:t>
            </a:r>
            <a:r>
              <a:rPr lang="en-GB" dirty="0" err="1"/>
              <a:t>Mosston</a:t>
            </a:r>
            <a:r>
              <a:rPr lang="en-GB" dirty="0"/>
              <a:t> &amp; Ashworth’s (2002) teaching styles spectrum, where the coach makes most of the decisions pre, during and post the session. </a:t>
            </a:r>
          </a:p>
          <a:p>
            <a:pPr lvl="1"/>
            <a:endParaRPr lang="en-GB" dirty="0"/>
          </a:p>
          <a:p>
            <a:pPr lvl="1"/>
            <a:r>
              <a:rPr lang="en-GB" dirty="0"/>
              <a:t>Despite this conflicting with the suggestion that the most meaningful long-term learning is gained when players have increased autonomy in their training, this approach has been selected as the team are starting at a lower ability level, learning relatively straight forward skills defending with the outside arm and performing cut-back defending and will need increased guidance. Their input in training will progress throughout the block.</a:t>
            </a:r>
          </a:p>
          <a:p>
            <a:pPr lvl="1"/>
            <a:endParaRPr lang="en-GB" dirty="0"/>
          </a:p>
          <a:p>
            <a:pPr marL="457200">
              <a:lnSpc>
                <a:spcPct val="115000"/>
              </a:lnSpc>
              <a:tabLst>
                <a:tab pos="1787525"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spcAft>
                <a:spcPts val="800"/>
              </a:spcAft>
              <a:tabLst>
                <a:tab pos="1787525"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BB2AFE92-FF52-0D86-63A2-9ED6EADC6836}"/>
              </a:ext>
            </a:extLst>
          </p:cNvPr>
          <p:cNvSpPr>
            <a:spLocks noGrp="1"/>
          </p:cNvSpPr>
          <p:nvPr>
            <p:ph type="sldNum" sz="quarter" idx="5"/>
          </p:nvPr>
        </p:nvSpPr>
        <p:spPr/>
        <p:txBody>
          <a:bodyPr/>
          <a:lstStyle/>
          <a:p>
            <a:fld id="{54171FA8-E7FE-49BD-B360-BD864A057B77}" type="slidenum">
              <a:rPr lang="en-GB" smtClean="0"/>
              <a:t>6</a:t>
            </a:fld>
            <a:endParaRPr lang="en-GB"/>
          </a:p>
        </p:txBody>
      </p:sp>
    </p:spTree>
    <p:extLst>
      <p:ext uri="{BB962C8B-B14F-4D97-AF65-F5344CB8AC3E}">
        <p14:creationId xmlns:p14="http://schemas.microsoft.com/office/powerpoint/2010/main" val="14229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15E58B-0BE6-4FCD-BEF3-5C74B33494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BBBA01-83D3-04C3-54B9-41DD8AE9C6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097C9F-4C29-3E66-3974-179980E402FA}"/>
              </a:ext>
            </a:extLst>
          </p:cNvPr>
          <p:cNvSpPr>
            <a:spLocks noGrp="1"/>
          </p:cNvSpPr>
          <p:nvPr>
            <p:ph type="body" idx="1"/>
          </p:nvPr>
        </p:nvSpPr>
        <p:spPr/>
        <p:txBody>
          <a:bodyPr/>
          <a:lstStyle/>
          <a:p>
            <a:pPr lvl="1"/>
            <a:r>
              <a:rPr lang="en-GB" dirty="0"/>
              <a:t>The three basic needs, have been maintained however as at the start of the session the coach will explain why they are working on their defence, creating some sense of autonomy. Players can select their own progressing pairs, 3s and teams for the final game, again satisfying autonomy and relatedness. Competence is fostered as all activities are set at an achievable yet challenging level. </a:t>
            </a: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200" kern="1200" dirty="0">
              <a:effectLst/>
              <a:latin typeface="+mn-lt"/>
              <a:ea typeface="+mn-ea"/>
              <a:cs typeface="+mn-cs"/>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GB" sz="1200" kern="1200" dirty="0">
                <a:effectLst/>
                <a:latin typeface="+mn-lt"/>
                <a:ea typeface="+mn-ea"/>
                <a:cs typeface="+mn-cs"/>
              </a:rPr>
              <a:t>Demonstrations and explanations will also be given before each drill to ensure learners have visually and auditory reference points to refer to when attempting the drills themselves. This has been shown to be more beneficial than just giving a visual demonstration for example as the VARK idea of learning styles has been shown by Willingham 2008 to be oversimplified, with 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ardeners 1983 theory of multiple intelligences showing skills cannot be reduced to one learning technique.</a:t>
            </a: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choice to use demonstrations also links to Social learning theory by Bandura 1986 as it allows for Observation and modelling of defence techniques which are then translated into Attention – Retention and Motor Production. This allows opportunity for motivation and self-regulation as players can judge, reinforce or change their own defending against the demo standards.</a:t>
            </a: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2204B55-4F31-750E-A260-4D47CF0C0A93}"/>
              </a:ext>
            </a:extLst>
          </p:cNvPr>
          <p:cNvSpPr>
            <a:spLocks noGrp="1"/>
          </p:cNvSpPr>
          <p:nvPr>
            <p:ph type="sldNum" sz="quarter" idx="5"/>
          </p:nvPr>
        </p:nvSpPr>
        <p:spPr/>
        <p:txBody>
          <a:bodyPr/>
          <a:lstStyle/>
          <a:p>
            <a:fld id="{54171FA8-E7FE-49BD-B360-BD864A057B77}" type="slidenum">
              <a:rPr lang="en-GB" smtClean="0"/>
              <a:t>7</a:t>
            </a:fld>
            <a:endParaRPr lang="en-GB"/>
          </a:p>
        </p:txBody>
      </p:sp>
    </p:spTree>
    <p:extLst>
      <p:ext uri="{BB962C8B-B14F-4D97-AF65-F5344CB8AC3E}">
        <p14:creationId xmlns:p14="http://schemas.microsoft.com/office/powerpoint/2010/main" val="3428897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38F33-56B6-477F-25EB-168522B129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0697E2-2971-CAA6-8880-2B173C0077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A452A8-A970-B0E0-0053-E9CB96B88FFC}"/>
              </a:ext>
            </a:extLst>
          </p:cNvPr>
          <p:cNvSpPr>
            <a:spLocks noGrp="1"/>
          </p:cNvSpPr>
          <p:nvPr>
            <p:ph type="body" idx="1"/>
          </p:nvPr>
        </p:nvSpPr>
        <p:spPr/>
        <p:txBody>
          <a:bodyPr/>
          <a:lstStyle/>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As this is again the first session in the block, players may require more augmented feedback from the coach, as they may not h</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ave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developed accurate intrinsic feedback to skills yet, as they may not know how movements should feel kinaesthetically.</a:t>
            </a: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GB" sz="1800" dirty="0">
                <a:effectLst/>
                <a:latin typeface="Times New Roman" panose="02020603050405020304" pitchFamily="18" charset="0"/>
                <a:ea typeface="Times New Roman" panose="02020603050405020304" pitchFamily="18" charset="0"/>
              </a:rPr>
              <a:t>Frederic Skinner (1953) also found that operant conditioning through Positive Reinforcement from a coach such as verbal praise can encourage athletes correct behaviours to continue. </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However, this</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should reduce as the session goes on, as it is important to avoid reliance forming, seen in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Salmoni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et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al’s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1984</a:t>
            </a:r>
            <a:r>
              <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rPr>
              <a:t>)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Guidance hypothesis, where </a:t>
            </a:r>
            <a:r>
              <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rPr>
              <a:t>if praise was given too often it resulted in dependency which hinders performance as it can’t be maintained in  game scenarios and reduces intrinsic motivation to train. </a:t>
            </a:r>
          </a:p>
          <a:p>
            <a:pPr marL="457200" algn="just">
              <a:lnSpc>
                <a:spcPct val="115000"/>
              </a:lnSpc>
              <a:tabLst>
                <a:tab pos="1787525" algn="l"/>
              </a:tabLst>
            </a:pPr>
            <a:endPar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endParaRPr>
          </a:p>
          <a:p>
            <a:pPr marL="457200" algn="just">
              <a:lnSpc>
                <a:spcPct val="115000"/>
              </a:lnSpc>
              <a:tabLst>
                <a:tab pos="1787525" algn="l"/>
              </a:tabLs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Winstein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&amp; Schmidt (1990) </a:t>
            </a:r>
            <a:r>
              <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rPr>
              <a:t>found that a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50% </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Frequency of feedback delivered randomly,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resulted in better retention and performance, however this will be changeable and dependent on the individuals in the session and their competence level and personalities.</a:t>
            </a:r>
            <a:endPar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3315A22A-708A-BA4C-BD0A-F1D4434318D2}"/>
              </a:ext>
            </a:extLst>
          </p:cNvPr>
          <p:cNvSpPr>
            <a:spLocks noGrp="1"/>
          </p:cNvSpPr>
          <p:nvPr>
            <p:ph type="sldNum" sz="quarter" idx="5"/>
          </p:nvPr>
        </p:nvSpPr>
        <p:spPr/>
        <p:txBody>
          <a:bodyPr/>
          <a:lstStyle/>
          <a:p>
            <a:fld id="{54171FA8-E7FE-49BD-B360-BD864A057B77}" type="slidenum">
              <a:rPr lang="en-GB" smtClean="0"/>
              <a:t>8</a:t>
            </a:fld>
            <a:endParaRPr lang="en-GB"/>
          </a:p>
        </p:txBody>
      </p:sp>
    </p:spTree>
    <p:extLst>
      <p:ext uri="{BB962C8B-B14F-4D97-AF65-F5344CB8AC3E}">
        <p14:creationId xmlns:p14="http://schemas.microsoft.com/office/powerpoint/2010/main" val="2288320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38672-3F9C-742E-7584-8214A77021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DD570A-315B-66F4-1330-1C2455718A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1BA0A7-7CED-9C4F-526F-D06B28D3031E}"/>
              </a:ext>
            </a:extLst>
          </p:cNvPr>
          <p:cNvSpPr>
            <a:spLocks noGrp="1"/>
          </p:cNvSpPr>
          <p:nvPr>
            <p:ph type="body" idx="1"/>
          </p:nvPr>
        </p:nvSpPr>
        <p:spPr/>
        <p:txBody>
          <a:bodyPr/>
          <a:lstStyle/>
          <a:p>
            <a:pPr marL="457200" marR="0" lvl="0" indent="0" algn="just" defTabSz="914400" rtl="0" eaLnBrk="1" fontAlgn="auto" latinLnBrk="0" hangingPunct="1">
              <a:lnSpc>
                <a:spcPct val="115000"/>
              </a:lnSpc>
              <a:spcBef>
                <a:spcPts val="0"/>
              </a:spcBef>
              <a:spcAft>
                <a:spcPts val="0"/>
              </a:spcAft>
              <a:buClrTx/>
              <a:buSzTx/>
              <a:buFontTx/>
              <a:buNone/>
              <a:tabLst>
                <a:tab pos="1787525" algn="l"/>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main body of the session will progress to end by putting the two defending techniques together in a game, following the constraints led approach developed by </a:t>
            </a:r>
            <a:r>
              <a:rPr lang="en-US" sz="1200" dirty="0">
                <a:effectLst/>
                <a:latin typeface="Times New Roman" panose="02020603050405020304" pitchFamily="18" charset="0"/>
                <a:ea typeface="Times New Roman" panose="02020603050405020304" pitchFamily="18" charset="0"/>
              </a:rPr>
              <a:t>Newell (1986). This has been said to  “lead learners towards discovering functional coordination patterns and decision-making behaviors”  by Renshaw et al., 2010 and will allow players to put their skills into a game context while keeping focus on the defense-based learning outcomes. </a:t>
            </a:r>
            <a:endParaRPr lang="en-GB" sz="1200" dirty="0">
              <a:effectLst/>
              <a:latin typeface="Times New Roman" panose="02020603050405020304" pitchFamily="18" charset="0"/>
              <a:ea typeface="Times New Roman" panose="02020603050405020304" pitchFamily="18" charset="0"/>
            </a:endParaRPr>
          </a:p>
          <a:p>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tabLst>
                <a:tab pos="1787525"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This game will allow players to practise the diverse scenarios in which they will have to employ outside arm and cut back defence, which is beneficial as these skills are open and externally-paced on the skill classification outlined by Galligan et al 2000.</a:t>
            </a:r>
          </a:p>
          <a:p>
            <a:pPr marL="457200">
              <a:lnSpc>
                <a:spcPct val="115000"/>
              </a:lnSpc>
              <a:tabLst>
                <a:tab pos="1787525" algn="l"/>
              </a:tabLs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19848A7F-0D66-33FB-8836-6850B0C72513}"/>
              </a:ext>
            </a:extLst>
          </p:cNvPr>
          <p:cNvSpPr>
            <a:spLocks noGrp="1"/>
          </p:cNvSpPr>
          <p:nvPr>
            <p:ph type="sldNum" sz="quarter" idx="5"/>
          </p:nvPr>
        </p:nvSpPr>
        <p:spPr/>
        <p:txBody>
          <a:bodyPr/>
          <a:lstStyle/>
          <a:p>
            <a:fld id="{54171FA8-E7FE-49BD-B360-BD864A057B77}" type="slidenum">
              <a:rPr lang="en-GB" smtClean="0"/>
              <a:t>9</a:t>
            </a:fld>
            <a:endParaRPr lang="en-GB"/>
          </a:p>
        </p:txBody>
      </p:sp>
    </p:spTree>
    <p:extLst>
      <p:ext uri="{BB962C8B-B14F-4D97-AF65-F5344CB8AC3E}">
        <p14:creationId xmlns:p14="http://schemas.microsoft.com/office/powerpoint/2010/main" val="1045676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17B31-F6C5-6DE2-FCE0-135C6A5E39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679D9F-4583-7751-AFE5-0CDB4EBDA5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BE53C3-331B-F207-099D-9FA66ED8A715}"/>
              </a:ext>
            </a:extLst>
          </p:cNvPr>
          <p:cNvSpPr>
            <a:spLocks noGrp="1"/>
          </p:cNvSpPr>
          <p:nvPr>
            <p:ph type="body" idx="1"/>
          </p:nvPr>
        </p:nvSpPr>
        <p:spPr/>
        <p:txBody>
          <a:bodyPr/>
          <a:lstStyle/>
          <a:p>
            <a:pPr marL="457200" marR="0" lvl="0" indent="0" algn="just" defTabSz="914400" rtl="0" eaLnBrk="1" fontAlgn="auto" latinLnBrk="0" hangingPunct="1">
              <a:lnSpc>
                <a:spcPct val="115000"/>
              </a:lnSpc>
              <a:spcBef>
                <a:spcPts val="0"/>
              </a:spcBef>
              <a:spcAft>
                <a:spcPts val="0"/>
              </a:spcAft>
              <a:buClrTx/>
              <a:buSzTx/>
              <a:buFontTx/>
              <a:buNone/>
              <a:tabLst/>
              <a:defRP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Each session in the block will end with a reflective summary of the session, allowing Schon’s 1983 idea of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Reflection-on-Action: to occur after the event, where players can evaluate their actions and learn from the outcomes to encourage longer-term skill development. </a:t>
            </a:r>
          </a:p>
          <a:p>
            <a:pPr marL="457200" marR="0" lvl="0" indent="0" algn="just" defTabSz="914400" rtl="0" eaLnBrk="1" fontAlgn="auto" latinLnBrk="0" hangingPunct="1">
              <a:lnSpc>
                <a:spcPct val="115000"/>
              </a:lnSpc>
              <a:spcBef>
                <a:spcPts val="0"/>
              </a:spcBef>
              <a:spcAft>
                <a:spcPts val="0"/>
              </a:spcAft>
              <a:buClrTx/>
              <a:buSzTx/>
              <a:buFontTx/>
              <a:buNone/>
              <a:tabLst/>
              <a:defRPr/>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0"/>
              </a:spcAft>
              <a:buClrTx/>
              <a:buSzTx/>
              <a:buFontTx/>
              <a:buNone/>
              <a:tabLst/>
              <a:defRPr/>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Following this there will be an active cool down, stretches and a discussion about the next sessions progression to the players becoming more autonomous in their own learning and developing problem solving skills.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8CE0C7B9-AE7B-2CB2-17E7-A04A2C7CF114}"/>
              </a:ext>
            </a:extLst>
          </p:cNvPr>
          <p:cNvSpPr>
            <a:spLocks noGrp="1"/>
          </p:cNvSpPr>
          <p:nvPr>
            <p:ph type="sldNum" sz="quarter" idx="5"/>
          </p:nvPr>
        </p:nvSpPr>
        <p:spPr/>
        <p:txBody>
          <a:bodyPr/>
          <a:lstStyle/>
          <a:p>
            <a:fld id="{54171FA8-E7FE-49BD-B360-BD864A057B77}" type="slidenum">
              <a:rPr lang="en-GB" smtClean="0"/>
              <a:t>10</a:t>
            </a:fld>
            <a:endParaRPr lang="en-GB"/>
          </a:p>
        </p:txBody>
      </p:sp>
    </p:spTree>
    <p:extLst>
      <p:ext uri="{BB962C8B-B14F-4D97-AF65-F5344CB8AC3E}">
        <p14:creationId xmlns:p14="http://schemas.microsoft.com/office/powerpoint/2010/main" val="1908560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F360E-97FE-70A7-3BB7-5EF983679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EDF61-A98A-C93D-531E-8B46D67449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C07423-4799-2230-26C9-20621E16DD0A}"/>
              </a:ext>
            </a:extLst>
          </p:cNvPr>
          <p:cNvSpPr>
            <a:spLocks noGrp="1"/>
          </p:cNvSpPr>
          <p:nvPr>
            <p:ph type="body" idx="1"/>
          </p:nvPr>
        </p:nvSpPr>
        <p:spPr/>
        <p:txBody>
          <a:bodyPr/>
          <a:lstStyle/>
          <a:p>
            <a:pPr marL="457200" algn="just">
              <a:lnSpc>
                <a:spcPct val="115000"/>
              </a:lnSpc>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second coaching session will focus on mainlining possession through attacking. </a:t>
            </a:r>
          </a:p>
          <a:p>
            <a:pPr marL="457200"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521709A-B889-E748-F4F6-714AE39B14B9}"/>
              </a:ext>
            </a:extLst>
          </p:cNvPr>
          <p:cNvSpPr>
            <a:spLocks noGrp="1"/>
          </p:cNvSpPr>
          <p:nvPr>
            <p:ph type="sldNum" sz="quarter" idx="5"/>
          </p:nvPr>
        </p:nvSpPr>
        <p:spPr/>
        <p:txBody>
          <a:bodyPr/>
          <a:lstStyle/>
          <a:p>
            <a:fld id="{54171FA8-E7FE-49BD-B360-BD864A057B77}" type="slidenum">
              <a:rPr lang="en-GB" smtClean="0"/>
              <a:t>11</a:t>
            </a:fld>
            <a:endParaRPr lang="en-GB"/>
          </a:p>
        </p:txBody>
      </p:sp>
    </p:spTree>
    <p:extLst>
      <p:ext uri="{BB962C8B-B14F-4D97-AF65-F5344CB8AC3E}">
        <p14:creationId xmlns:p14="http://schemas.microsoft.com/office/powerpoint/2010/main" val="1011306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65140-5D4C-0AF1-7C80-41CF8A72E0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AE7692-6292-4D3A-8D3A-B3C69F8F0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5945DF-ACFF-94AE-179B-E22FA728254E}"/>
              </a:ext>
            </a:extLst>
          </p:cNvPr>
          <p:cNvSpPr>
            <a:spLocks noGrp="1"/>
          </p:cNvSpPr>
          <p:nvPr>
            <p:ph type="body" idx="1"/>
          </p:nvPr>
        </p:nvSpPr>
        <p:spPr/>
        <p:txBody>
          <a:bodyPr/>
          <a:lstStyle/>
          <a:p>
            <a:pPr marL="457200" algn="just">
              <a:lnSpc>
                <a:spcPct val="115000"/>
              </a:lnSpc>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After explaining why, they are focussing on this, players will go into a drill involving random variable passes, receiving and reacting to all types of passes from different distances. This links to the structural considerations of Schmidt, &amp; Bjork (1992), who suggested using this method of working on a variety of skills in no particular order, created a ‘Contextual interference effect’ where more cognitive processing is used in a drill, creating more long-term meaningful memories which are easier to retrieve in future. </a:t>
            </a:r>
          </a:p>
          <a:p>
            <a:pPr marL="457200" algn="just">
              <a:lnSpc>
                <a:spcPct val="115000"/>
              </a:lnSpc>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14B958E-8ED5-696C-067B-2D5085DE182C}"/>
              </a:ext>
            </a:extLst>
          </p:cNvPr>
          <p:cNvSpPr>
            <a:spLocks noGrp="1"/>
          </p:cNvSpPr>
          <p:nvPr>
            <p:ph type="sldNum" sz="quarter" idx="5"/>
          </p:nvPr>
        </p:nvSpPr>
        <p:spPr/>
        <p:txBody>
          <a:bodyPr/>
          <a:lstStyle/>
          <a:p>
            <a:fld id="{54171FA8-E7FE-49BD-B360-BD864A057B77}" type="slidenum">
              <a:rPr lang="en-GB" smtClean="0"/>
              <a:t>12</a:t>
            </a:fld>
            <a:endParaRPr lang="en-GB"/>
          </a:p>
        </p:txBody>
      </p:sp>
    </p:spTree>
    <p:extLst>
      <p:ext uri="{BB962C8B-B14F-4D97-AF65-F5344CB8AC3E}">
        <p14:creationId xmlns:p14="http://schemas.microsoft.com/office/powerpoint/2010/main" val="1289592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C71B8-25A0-CF67-28F2-4B112D70C3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4EDBAE-D8B8-BAC1-0E61-E0D119127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42B808-BB32-3B8F-55F7-D0825EAE90D8}"/>
              </a:ext>
            </a:extLst>
          </p:cNvPr>
          <p:cNvSpPr>
            <a:spLocks noGrp="1"/>
          </p:cNvSpPr>
          <p:nvPr>
            <p:ph type="body" idx="1"/>
          </p:nvPr>
        </p:nvSpPr>
        <p:spPr/>
        <p:txBody>
          <a:bodyPr/>
          <a:lstStyle/>
          <a:p>
            <a:pPr marL="457200" algn="just">
              <a:lnSpc>
                <a:spcPct val="115000"/>
              </a:lnSpc>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session will then progress to a section using </a:t>
            </a:r>
            <a:r>
              <a:rPr lang="en-GB" sz="1800" kern="100" dirty="0" err="1">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Mosston</a:t>
            </a:r>
            <a:r>
              <a:rPr lang="en-GB" sz="1800"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 and Ashworth’s (2002) guided discovery teaching style, where the coach will lead the players to discover why and how to achieve an uncontested pass</a:t>
            </a:r>
            <a:r>
              <a:rPr lang="en-US" sz="1800" i="1"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a:t>
            </a:r>
          </a:p>
          <a:p>
            <a:pPr marL="457200" algn="just">
              <a:lnSpc>
                <a:spcPct val="115000"/>
              </a:lnSpc>
            </a:pPr>
            <a:endParaRPr lang="en-US" sz="1800" i="1"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pPr>
            <a:r>
              <a:rPr lang="en-US" sz="1800" i="0"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This section links closely to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Glyn Thomas’ (2007) FERAL framework, where the coach Frames the problem of being unable to receive a pass due to being closely marked by a defender, before players autonomously explore for solutions, Report back with their solutions, adjust their thinking and motor plans and then learn by testing these new solutions. </a:t>
            </a:r>
          </a:p>
          <a:p>
            <a:pPr marL="457200" algn="just">
              <a:lnSpc>
                <a:spcPct val="115000"/>
              </a:lnSpc>
              <a:spcAft>
                <a:spcPts val="800"/>
              </a:spcAf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marR="0" lvl="0" indent="0" algn="just" defTabSz="914400" rtl="0" eaLnBrk="1" fontAlgn="auto" latinLnBrk="0" hangingPunct="1">
              <a:lnSpc>
                <a:spcPct val="115000"/>
              </a:lnSpc>
              <a:spcBef>
                <a:spcPts val="0"/>
              </a:spcBef>
              <a:spcAft>
                <a:spcPts val="80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type of experiential learning through doing allows ‘players to learn from their experiences and their reflection on those experiences as outlined by (Dewey 1902).</a:t>
            </a:r>
          </a:p>
          <a:p>
            <a:pPr marL="457200" algn="just">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159AD5A-8E22-BDCE-FE6D-65FF72314CBE}"/>
              </a:ext>
            </a:extLst>
          </p:cNvPr>
          <p:cNvSpPr>
            <a:spLocks noGrp="1"/>
          </p:cNvSpPr>
          <p:nvPr>
            <p:ph type="sldNum" sz="quarter" idx="5"/>
          </p:nvPr>
        </p:nvSpPr>
        <p:spPr/>
        <p:txBody>
          <a:bodyPr/>
          <a:lstStyle/>
          <a:p>
            <a:fld id="{54171FA8-E7FE-49BD-B360-BD864A057B77}" type="slidenum">
              <a:rPr lang="en-GB" smtClean="0"/>
              <a:t>13</a:t>
            </a:fld>
            <a:endParaRPr lang="en-GB"/>
          </a:p>
        </p:txBody>
      </p:sp>
    </p:spTree>
    <p:extLst>
      <p:ext uri="{BB962C8B-B14F-4D97-AF65-F5344CB8AC3E}">
        <p14:creationId xmlns:p14="http://schemas.microsoft.com/office/powerpoint/2010/main" val="480788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76138-41E2-B2E3-574E-26C63AB60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ECEF7-B802-1795-A387-E5F7EDC6D6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5CAE6F-63C5-9773-A5DA-CD9AEE857E71}"/>
              </a:ext>
            </a:extLst>
          </p:cNvPr>
          <p:cNvSpPr>
            <a:spLocks noGrp="1"/>
          </p:cNvSpPr>
          <p:nvPr>
            <p:ph type="body" idx="1"/>
          </p:nvPr>
        </p:nvSpPr>
        <p:spPr/>
        <p:txBody>
          <a:bodyPr/>
          <a:lstStyle/>
          <a:p>
            <a:pPr marL="457200" algn="just">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next stage of the session looks at rolling off the defender using a reciprocal teaching style, grouping players who are at higher and lower ability levels and handing out skill cards which can be referenced when teaching each other the skill.</a:t>
            </a:r>
          </a:p>
          <a:p>
            <a:pPr marL="457200" algn="just">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This adopts a constructivist approach, encouraging players to constructing their own learning linked to what they already know, through challenging them and creating cognitive dissonance.</a:t>
            </a:r>
          </a:p>
          <a:p>
            <a:pPr marL="457200" algn="just">
              <a:lnSpc>
                <a:spcPct val="115000"/>
              </a:lnSpc>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Slavin (2003) identified key principles to be: Social interaction with more capable peers and creating a zone of proximal development where players can achieve the skill with help.</a:t>
            </a:r>
          </a:p>
          <a:p>
            <a:pPr marL="457200" algn="just">
              <a:lnSpc>
                <a:spcPct val="115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This idea of Cognitive apprenticeships was created by Vygotsky (1978), who suggested the most learning is achieved when players are pushed to achieve skills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with the assistance of more knowledgeable peers 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o achieve an outcome. </a:t>
            </a:r>
          </a:p>
          <a:p>
            <a:pPr marL="457200" algn="just">
              <a:lnSpc>
                <a:spcPct val="115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As players begin to understand how to perform a roll off, input and scaffolding from their peers should reduce until they can perform it correctly by themself. </a:t>
            </a:r>
          </a:p>
          <a:p>
            <a:pPr marL="457200" algn="just">
              <a:lnSpc>
                <a:spcPct val="115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Whilst the competence of the higher ability players may be met in this drill, as they get an opportunity to show their knowledge to less capable peers, this may be thwarted in the less confident or skilled players. </a:t>
            </a:r>
          </a:p>
          <a:p>
            <a:pPr marL="457200" algn="just">
              <a:lnSpc>
                <a:spcPct val="115000"/>
              </a:lnSpc>
              <a:spcAft>
                <a:spcPts val="800"/>
              </a:spcAft>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spcAft>
                <a:spcPts val="800"/>
              </a:spcAf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Therefore. as a coach it is important to follow the advice outlined in the </a:t>
            </a:r>
            <a:r>
              <a:rPr lang="en-GB" sz="12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Sports Coach UK (2015)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Self-determination</a:t>
            </a:r>
            <a:r>
              <a:rPr lang="en-GB" sz="12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 Theory Guide for Coaches</a:t>
            </a:r>
            <a:r>
              <a:rPr lang="en-GB" sz="12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making sure players are </a:t>
            </a:r>
            <a:r>
              <a:rPr lang="en-GB" sz="1800" dirty="0"/>
              <a:t>rewarded for effort and self-development, rather than the attacking outcomes. </a:t>
            </a:r>
          </a:p>
          <a:p>
            <a:pPr marL="457200" algn="just">
              <a:lnSpc>
                <a:spcPct val="115000"/>
              </a:lnSpc>
              <a:spcAft>
                <a:spcPts val="800"/>
              </a:spcAft>
            </a:pPr>
            <a:endParaRPr lang="en-GB" sz="1800" dirty="0"/>
          </a:p>
          <a:p>
            <a:pPr marL="457200" algn="just">
              <a:lnSpc>
                <a:spcPct val="115000"/>
              </a:lnSpc>
              <a:spcAft>
                <a:spcPts val="800"/>
              </a:spcAft>
            </a:pPr>
            <a:r>
              <a:rPr lang="en-GB" sz="1800" dirty="0"/>
              <a:t>Additionally, it is important to provide feedback in the form of prompting questions to the assessing player if the attacker is struggling during this drill to prevent undermining their competence.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5A732C4-3A3D-22B5-0F67-B010F0A99B2C}"/>
              </a:ext>
            </a:extLst>
          </p:cNvPr>
          <p:cNvSpPr>
            <a:spLocks noGrp="1"/>
          </p:cNvSpPr>
          <p:nvPr>
            <p:ph type="sldNum" sz="quarter" idx="5"/>
          </p:nvPr>
        </p:nvSpPr>
        <p:spPr/>
        <p:txBody>
          <a:bodyPr/>
          <a:lstStyle/>
          <a:p>
            <a:fld id="{54171FA8-E7FE-49BD-B360-BD864A057B77}" type="slidenum">
              <a:rPr lang="en-GB" smtClean="0"/>
              <a:t>14</a:t>
            </a:fld>
            <a:endParaRPr lang="en-GB"/>
          </a:p>
        </p:txBody>
      </p:sp>
    </p:spTree>
    <p:extLst>
      <p:ext uri="{BB962C8B-B14F-4D97-AF65-F5344CB8AC3E}">
        <p14:creationId xmlns:p14="http://schemas.microsoft.com/office/powerpoint/2010/main" val="3781210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9A243-2A9E-7E80-6793-23C6699F43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BCB2F-5B6D-A433-853A-77FC5E383B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1EACB0-CB6B-C70E-C918-EC792A0DA857}"/>
              </a:ext>
            </a:extLst>
          </p:cNvPr>
          <p:cNvSpPr>
            <a:spLocks noGrp="1"/>
          </p:cNvSpPr>
          <p:nvPr>
            <p:ph type="body" idx="1"/>
          </p:nvPr>
        </p:nvSpPr>
        <p:spPr/>
        <p:txBody>
          <a:bodyPr/>
          <a:lstStyle/>
          <a:p>
            <a:r>
              <a:rPr lang="en-GB" dirty="0"/>
              <a:t>The session will again end with an active cool down, stretches and final feedback, before the next progression of the plan is explained for next week.</a:t>
            </a:r>
          </a:p>
          <a:p>
            <a:endParaRPr lang="en-GB" dirty="0"/>
          </a:p>
          <a:p>
            <a:r>
              <a:rPr lang="en-GB" dirty="0"/>
              <a:t>This will involve bringing the skills learnt so far together and putting them into game contexts. </a:t>
            </a:r>
          </a:p>
        </p:txBody>
      </p:sp>
      <p:sp>
        <p:nvSpPr>
          <p:cNvPr id="4" name="Slide Number Placeholder 3">
            <a:extLst>
              <a:ext uri="{FF2B5EF4-FFF2-40B4-BE49-F238E27FC236}">
                <a16:creationId xmlns:a16="http://schemas.microsoft.com/office/drawing/2014/main" id="{83C511F0-0DA6-7430-9F27-C4C5C1866E9D}"/>
              </a:ext>
            </a:extLst>
          </p:cNvPr>
          <p:cNvSpPr>
            <a:spLocks noGrp="1"/>
          </p:cNvSpPr>
          <p:nvPr>
            <p:ph type="sldNum" sz="quarter" idx="5"/>
          </p:nvPr>
        </p:nvSpPr>
        <p:spPr/>
        <p:txBody>
          <a:bodyPr/>
          <a:lstStyle/>
          <a:p>
            <a:fld id="{54171FA8-E7FE-49BD-B360-BD864A057B77}" type="slidenum">
              <a:rPr lang="en-GB" smtClean="0"/>
              <a:t>15</a:t>
            </a:fld>
            <a:endParaRPr lang="en-GB"/>
          </a:p>
        </p:txBody>
      </p:sp>
    </p:spTree>
    <p:extLst>
      <p:ext uri="{BB962C8B-B14F-4D97-AF65-F5344CB8AC3E}">
        <p14:creationId xmlns:p14="http://schemas.microsoft.com/office/powerpoint/2010/main" val="860954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09C5F-80E4-EF97-D196-A83AA1966E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B52E9-C5C5-A070-AA21-CDDA5F3232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6648D9-760C-5310-43B1-157132142575}"/>
              </a:ext>
            </a:extLst>
          </p:cNvPr>
          <p:cNvSpPr>
            <a:spLocks noGrp="1"/>
          </p:cNvSpPr>
          <p:nvPr>
            <p:ph type="body" idx="1"/>
          </p:nvPr>
        </p:nvSpPr>
        <p:spPr/>
        <p:txBody>
          <a:bodyPr/>
          <a:lstStyle/>
          <a:p>
            <a:pPr marL="457200" algn="just">
              <a:lnSpc>
                <a:spcPct val="115000"/>
              </a:lnSpc>
              <a:tabLst>
                <a:tab pos="1787525"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third and final session will focus on improving shooting accuracy and technique and passing decision making to be able to maintain possession and score. </a:t>
            </a:r>
          </a:p>
          <a:p>
            <a:pPr marL="457200" algn="just">
              <a:lnSpc>
                <a:spcPct val="115000"/>
              </a:lnSpc>
              <a:tabLst>
                <a:tab pos="1787525" algn="l"/>
              </a:tabLs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1787525" algn="l"/>
              </a:tabLs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F1D70C35-5AD5-3639-94E0-E11F966F5BF7}"/>
              </a:ext>
            </a:extLst>
          </p:cNvPr>
          <p:cNvSpPr>
            <a:spLocks noGrp="1"/>
          </p:cNvSpPr>
          <p:nvPr>
            <p:ph type="sldNum" sz="quarter" idx="5"/>
          </p:nvPr>
        </p:nvSpPr>
        <p:spPr/>
        <p:txBody>
          <a:bodyPr/>
          <a:lstStyle/>
          <a:p>
            <a:fld id="{54171FA8-E7FE-49BD-B360-BD864A057B77}" type="slidenum">
              <a:rPr lang="en-GB" smtClean="0"/>
              <a:t>16</a:t>
            </a:fld>
            <a:endParaRPr lang="en-GB"/>
          </a:p>
        </p:txBody>
      </p:sp>
    </p:spTree>
    <p:extLst>
      <p:ext uri="{BB962C8B-B14F-4D97-AF65-F5344CB8AC3E}">
        <p14:creationId xmlns:p14="http://schemas.microsoft.com/office/powerpoint/2010/main" val="9492303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93975-64F2-5BCC-E97C-4EC791829A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33A21E-5237-AAF1-1A89-8F6D922B6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76DB1A-AE17-0018-6E49-23376614AE5F}"/>
              </a:ext>
            </a:extLst>
          </p:cNvPr>
          <p:cNvSpPr>
            <a:spLocks noGrp="1"/>
          </p:cNvSpPr>
          <p:nvPr>
            <p:ph type="body" idx="1"/>
          </p:nvPr>
        </p:nvSpPr>
        <p:spPr/>
        <p:txBody>
          <a:bodyPr/>
          <a:lstStyle/>
          <a:p>
            <a:pPr marL="457200" algn="just">
              <a:lnSpc>
                <a:spcPct val="115000"/>
              </a:lnSpc>
              <a:tabLst>
                <a:tab pos="1787525" algn="l"/>
              </a:tabLs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first drill is a shooting accuracy game where players score points by performing repeated goal shots to their chosen partners, aiming for them to have to move as little as possible to receive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They will then go into reciprocal coaching of shooting technique where Carl Rogers </a:t>
            </a:r>
            <a:r>
              <a:rPr lang="en-GB" sz="1800" dirty="0">
                <a:solidFill>
                  <a:srgbClr val="FF0000"/>
                </a:solidFill>
                <a:effectLst/>
                <a:latin typeface="Times New Roman" panose="02020603050405020304" pitchFamily="18" charset="0"/>
                <a:ea typeface="Times New Roman" panose="02020603050405020304" pitchFamily="18" charset="0"/>
              </a:rPr>
              <a:t>1986</a:t>
            </a:r>
            <a:r>
              <a:rPr lang="en-GB" sz="1800" kern="1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Person centred learning approach is adopted as netballers are allowed to choose which element of their shooting technique to work on and the distances and angles to attempt shots from. The points game will then be repeated to assess if improvement has come about.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Giving players more autonomy and choice as well as self referenced goals, aims to create a Mastery Climate, explained by (Ames, 1992) to be when players believe hard work makes success, they feel competent and are enjoying themselves, as not differentiating this drill for skill level could create a Performance climate of worry and comparison, which could thwart competence.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drill is also set at a low complexity level, so that learners will hopefully move through the 3 stages of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Fitts’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&amp; </a:t>
            </a:r>
            <a:r>
              <a:rPr lang="en-GB" sz="1800" dirty="0" err="1">
                <a:effectLst/>
                <a:latin typeface="Times New Roman" panose="02020603050405020304" pitchFamily="18" charset="0"/>
                <a:ea typeface="Times New Roman" panose="02020603050405020304" pitchFamily="18" charset="0"/>
              </a:rPr>
              <a:t>Posners</a:t>
            </a:r>
            <a:r>
              <a:rPr lang="en-GB" sz="1800" dirty="0">
                <a:effectLst/>
                <a:latin typeface="Times New Roman" panose="02020603050405020304" pitchFamily="18" charset="0"/>
                <a:ea typeface="Times New Roman" panose="02020603050405020304" pitchFamily="18" charset="0"/>
              </a:rPr>
              <a:t> (1967)</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motor development model relatively easily.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Starting at the Verbal-cognitive stage with (varying success &amp; error),before moving to the associative stage of greater success, where they are able to identify errors easily before finally reaching the autonomous stage where shooting involves low cognitive effort and become habitual. </a:t>
            </a:r>
          </a:p>
          <a:p>
            <a:pPr marL="457200" algn="just">
              <a:lnSpc>
                <a:spcPct val="115000"/>
              </a:lnSpc>
              <a:tabLst>
                <a:tab pos="1787525" algn="l"/>
              </a:tabLst>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68A993A3-7CE2-4BA9-3556-55C66FDE4659}"/>
              </a:ext>
            </a:extLst>
          </p:cNvPr>
          <p:cNvSpPr>
            <a:spLocks noGrp="1"/>
          </p:cNvSpPr>
          <p:nvPr>
            <p:ph type="sldNum" sz="quarter" idx="5"/>
          </p:nvPr>
        </p:nvSpPr>
        <p:spPr/>
        <p:txBody>
          <a:bodyPr/>
          <a:lstStyle/>
          <a:p>
            <a:fld id="{54171FA8-E7FE-49BD-B360-BD864A057B77}" type="slidenum">
              <a:rPr lang="en-GB" smtClean="0"/>
              <a:t>17</a:t>
            </a:fld>
            <a:endParaRPr lang="en-GB"/>
          </a:p>
        </p:txBody>
      </p:sp>
    </p:spTree>
    <p:extLst>
      <p:ext uri="{BB962C8B-B14F-4D97-AF65-F5344CB8AC3E}">
        <p14:creationId xmlns:p14="http://schemas.microsoft.com/office/powerpoint/2010/main" val="3513698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292C7-22DB-EDFB-A14E-938658B345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A542E-7AA8-7E3D-3421-7CEE2957D8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C24F65-3F8D-5DBF-802D-16BA97F699E0}"/>
              </a:ext>
            </a:extLst>
          </p:cNvPr>
          <p:cNvSpPr>
            <a:spLocks noGrp="1"/>
          </p:cNvSpPr>
          <p:nvPr>
            <p:ph type="body" idx="1"/>
          </p:nvPr>
        </p:nvSpPr>
        <p:spPr/>
        <p:txBody>
          <a:bodyPr/>
          <a:lstStyle/>
          <a:p>
            <a:pPr marL="457200" marR="0" lvl="0" indent="0" algn="just" defTabSz="914400" rtl="0" eaLnBrk="1" fontAlgn="auto" latinLnBrk="0" hangingPunct="1">
              <a:lnSpc>
                <a:spcPct val="115000"/>
              </a:lnSpc>
              <a:spcBef>
                <a:spcPts val="0"/>
              </a:spcBef>
              <a:spcAft>
                <a:spcPts val="0"/>
              </a:spcAft>
              <a:buClrTx/>
              <a:buSzTx/>
              <a:buFontTx/>
              <a:buNone/>
              <a:tabLst>
                <a:tab pos="1510030" algn="l"/>
              </a:tabLst>
              <a:defRPr/>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At this later stage in the block, it is important to encourage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intrinsic feedback if possible. It is important to try to get the players to evaluate themselves most of the time, focussing on the proprioceptive feelings of movement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avoiding giving too much positive feedback as Biddle, Mutrie and Gorley, 2015, suggest that rewarding people for participating in an intrinsically interesting task leads to reduced subsequent involvement in the task, when the reward is no longer available.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tabLst>
                <a:tab pos="1510030" algn="l"/>
              </a:tabLs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1510030"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Using the research by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Wulf et al., 2000 it is also important that athletes focus of attention is external when shooting, with analogies such as getting players to ‘imagine a cone above the net &amp; shoot for the top of it, to allow the ball to fall into the net, rather than focusing internally on getting power through the wrist and fingers as focusing on the effects or consequences of the movement allows unconscious control processes to take over.</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1787525" algn="l"/>
              </a:tabLs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algn="just">
              <a:lnSpc>
                <a:spcPct val="115000"/>
              </a:lnSpc>
              <a:tabLst>
                <a:tab pos="1787525"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Providing technique criteria sheets allows players to become more aware of the Knowledge of performance when shooting and their movement characteristics, as well as just the Knowledge of results, as to whether the shot was successful or not, identified as important by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Magill, 2010</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tabLst>
                <a:tab pos="1787525"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tabLst>
                <a:tab pos="1787525" algn="l"/>
              </a:tabLst>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The top 6 different technique points, highest ranked at influencing the outcome of a shot have been selected for the criteria sheets to avoid overloading players, Miller (1956), found that only 5 to 9 items can be retained in players short term memory.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tabLst>
                <a:tab pos="1787525"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3F5D0595-40D5-8B75-B637-B14C0FF54055}"/>
              </a:ext>
            </a:extLst>
          </p:cNvPr>
          <p:cNvSpPr>
            <a:spLocks noGrp="1"/>
          </p:cNvSpPr>
          <p:nvPr>
            <p:ph type="sldNum" sz="quarter" idx="5"/>
          </p:nvPr>
        </p:nvSpPr>
        <p:spPr/>
        <p:txBody>
          <a:bodyPr/>
          <a:lstStyle/>
          <a:p>
            <a:fld id="{54171FA8-E7FE-49BD-B360-BD864A057B77}" type="slidenum">
              <a:rPr lang="en-GB" smtClean="0"/>
              <a:t>18</a:t>
            </a:fld>
            <a:endParaRPr lang="en-GB"/>
          </a:p>
        </p:txBody>
      </p:sp>
    </p:spTree>
    <p:extLst>
      <p:ext uri="{BB962C8B-B14F-4D97-AF65-F5344CB8AC3E}">
        <p14:creationId xmlns:p14="http://schemas.microsoft.com/office/powerpoint/2010/main" val="33835855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70510-4FCC-BD48-1061-9D4659A60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4800C2-4A32-4A14-FFA4-B286A469DA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510268-7085-7044-3EA6-93A6A36AD295}"/>
              </a:ext>
            </a:extLst>
          </p:cNvPr>
          <p:cNvSpPr>
            <a:spLocks noGrp="1"/>
          </p:cNvSpPr>
          <p:nvPr>
            <p:ph type="body" idx="1"/>
          </p:nvPr>
        </p:nvSpPr>
        <p:spPr/>
        <p:txBody>
          <a:bodyPr/>
          <a:lstStyle/>
          <a:p>
            <a:pPr marL="457200" algn="just">
              <a:lnSpc>
                <a:spcPct val="115000"/>
              </a:lnSpc>
              <a:tabLst>
                <a:tab pos="1787525"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next section of this plan involves repeatedly performing split landings to get a closer position under the net, in a variety of different situations. This links to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Adams, 1971 idea of Closed Loop Control and stored motor programmes, where the more </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times you repeat a skill, the more layers of trace there are and the easier it is to recall and replicate.</a:t>
            </a:r>
          </a:p>
          <a:p>
            <a:pPr marL="457200" algn="just">
              <a:lnSpc>
                <a:spcPct val="115000"/>
              </a:lnSpc>
              <a:tabLst>
                <a:tab pos="1787525"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gn="just">
              <a:lnSpc>
                <a:spcPct val="115000"/>
              </a:lnSpc>
              <a:spcAft>
                <a:spcPts val="800"/>
              </a:spcAft>
              <a:tabLst>
                <a:tab pos="1787525" algn="l"/>
              </a:tabLs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Performing this same split landing skill in a range of different scenarios, allows the application of schema motor theory (Schmidt, 1975) where players develop the skill to recall what is needed before the ball is passed and then recognise the appropriate response during and after the movement, which is vital in game scenarios. </a:t>
            </a:r>
          </a:p>
          <a:p>
            <a:pPr marL="457200" algn="just">
              <a:lnSpc>
                <a:spcPct val="115000"/>
              </a:lnSpc>
              <a:spcAft>
                <a:spcPts val="800"/>
              </a:spcAft>
              <a:tabLst>
                <a:tab pos="1787525" algn="l"/>
              </a:tabLs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sz="1200"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These shooting and split landing skills are then progressed in the final game section of this session to keep them continuously challenging for athletes. </a:t>
            </a:r>
          </a:p>
          <a:p>
            <a:endParaRPr lang="en-GB" dirty="0"/>
          </a:p>
        </p:txBody>
      </p:sp>
      <p:sp>
        <p:nvSpPr>
          <p:cNvPr id="4" name="Slide Number Placeholder 3">
            <a:extLst>
              <a:ext uri="{FF2B5EF4-FFF2-40B4-BE49-F238E27FC236}">
                <a16:creationId xmlns:a16="http://schemas.microsoft.com/office/drawing/2014/main" id="{B181D42E-DA57-1FB4-981F-6166331CBECF}"/>
              </a:ext>
            </a:extLst>
          </p:cNvPr>
          <p:cNvSpPr>
            <a:spLocks noGrp="1"/>
          </p:cNvSpPr>
          <p:nvPr>
            <p:ph type="sldNum" sz="quarter" idx="5"/>
          </p:nvPr>
        </p:nvSpPr>
        <p:spPr/>
        <p:txBody>
          <a:bodyPr/>
          <a:lstStyle/>
          <a:p>
            <a:fld id="{54171FA8-E7FE-49BD-B360-BD864A057B77}" type="slidenum">
              <a:rPr lang="en-GB" smtClean="0"/>
              <a:t>19</a:t>
            </a:fld>
            <a:endParaRPr lang="en-GB"/>
          </a:p>
        </p:txBody>
      </p:sp>
    </p:spTree>
    <p:extLst>
      <p:ext uri="{BB962C8B-B14F-4D97-AF65-F5344CB8AC3E}">
        <p14:creationId xmlns:p14="http://schemas.microsoft.com/office/powerpoint/2010/main" val="1149624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11E89-A2EE-1CBD-33CE-75A071793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AE8EF7-005C-7E83-C4E4-02307A568A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059E53-58A7-4EAB-F89E-43F47447486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Putting together all of the defending, attacking and shooting skills learnt throughout the block into a constrained game, aims to encourage players p</a:t>
            </a:r>
            <a:r>
              <a:rPr lang="en-US" sz="1200" kern="100" dirty="0" err="1">
                <a:effectLst/>
                <a:latin typeface="Times New Roman" panose="02020603050405020304" pitchFamily="18" charset="0"/>
                <a:ea typeface="Aptos" panose="020B0004020202020204" pitchFamily="34" charset="0"/>
                <a:cs typeface="Times New Roman" panose="02020603050405020304" pitchFamily="18" charset="0"/>
              </a:rPr>
              <a:t>erceptual</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-cognitive skill, which (</a:t>
            </a:r>
            <a:r>
              <a:rPr lang="en-US" sz="1200" kern="100" dirty="0" err="1">
                <a:effectLst/>
                <a:latin typeface="Times New Roman" panose="02020603050405020304" pitchFamily="18" charset="0"/>
                <a:ea typeface="Aptos" panose="020B0004020202020204" pitchFamily="34" charset="0"/>
                <a:cs typeface="Times New Roman" panose="02020603050405020304" pitchFamily="18" charset="0"/>
              </a:rPr>
              <a:t>Marteniuk</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1976) describes as the ability to identify and acquire environmental information for integration with existing knowledge, allowing appropriate responses to be selected and executed.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Farrow &amp; Raab, 2013 explain, this will help the players to perform better in dynamic game situations at selecting the correct response, as they will be able to prepare skill responses in advance, through reading, anticipating and recognizing the patterns in their </a:t>
            </a:r>
            <a:r>
              <a:rPr lang="en-US" sz="1200" kern="100" dirty="0" err="1">
                <a:effectLst/>
                <a:latin typeface="Times New Roman" panose="02020603050405020304" pitchFamily="18" charset="0"/>
                <a:ea typeface="Aptos" panose="020B0004020202020204" pitchFamily="34" charset="0"/>
                <a:cs typeface="Times New Roman" panose="02020603050405020304" pitchFamily="18" charset="0"/>
              </a:rPr>
              <a:t>opponants</a:t>
            </a:r>
            <a:r>
              <a:rPr lang="en-US" sz="1200" kern="100" dirty="0">
                <a:effectLst/>
                <a:latin typeface="Times New Roman" panose="02020603050405020304" pitchFamily="18" charset="0"/>
                <a:ea typeface="Aptos" panose="020B0004020202020204" pitchFamily="34" charset="0"/>
                <a:cs typeface="Times New Roman" panose="02020603050405020304" pitchFamily="18" charset="0"/>
              </a:rPr>
              <a:t> play.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Chow et al., 2016, highlights It is important that as a coach you can modify and manipulate the appropriate constraints during this final game, so that the players can explore and acquire different functional coordination solutions to meet the task goals of maintaining possession effectively.)</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7BBC4816-EEDE-19D2-1DCA-06B90E5EB147}"/>
              </a:ext>
            </a:extLst>
          </p:cNvPr>
          <p:cNvSpPr>
            <a:spLocks noGrp="1"/>
          </p:cNvSpPr>
          <p:nvPr>
            <p:ph type="sldNum" sz="quarter" idx="5"/>
          </p:nvPr>
        </p:nvSpPr>
        <p:spPr/>
        <p:txBody>
          <a:bodyPr/>
          <a:lstStyle/>
          <a:p>
            <a:fld id="{54171FA8-E7FE-49BD-B360-BD864A057B77}" type="slidenum">
              <a:rPr lang="en-GB" smtClean="0"/>
              <a:t>20</a:t>
            </a:fld>
            <a:endParaRPr lang="en-GB"/>
          </a:p>
        </p:txBody>
      </p:sp>
    </p:spTree>
    <p:extLst>
      <p:ext uri="{BB962C8B-B14F-4D97-AF65-F5344CB8AC3E}">
        <p14:creationId xmlns:p14="http://schemas.microsoft.com/office/powerpoint/2010/main" val="27314232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2BB45-7688-E5D0-B726-7932CEF87D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B29A9-3B14-4E15-CEC3-C60ECA5ECE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26D337-956A-89F9-4A3A-D79FE42099D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session once again ends with an active cool down, stretches and a longer concluding question and answer session to conclude the block, making sure players understand the skills they have gained and improved on throughout.</a:t>
            </a:r>
          </a:p>
          <a:p>
            <a:endParaRPr lang="en-GB" dirty="0"/>
          </a:p>
        </p:txBody>
      </p:sp>
      <p:sp>
        <p:nvSpPr>
          <p:cNvPr id="4" name="Slide Number Placeholder 3">
            <a:extLst>
              <a:ext uri="{FF2B5EF4-FFF2-40B4-BE49-F238E27FC236}">
                <a16:creationId xmlns:a16="http://schemas.microsoft.com/office/drawing/2014/main" id="{D35DB65A-06D5-A9C2-5151-6FA54D4996F6}"/>
              </a:ext>
            </a:extLst>
          </p:cNvPr>
          <p:cNvSpPr>
            <a:spLocks noGrp="1"/>
          </p:cNvSpPr>
          <p:nvPr>
            <p:ph type="sldNum" sz="quarter" idx="5"/>
          </p:nvPr>
        </p:nvSpPr>
        <p:spPr/>
        <p:txBody>
          <a:bodyPr/>
          <a:lstStyle/>
          <a:p>
            <a:fld id="{54171FA8-E7FE-49BD-B360-BD864A057B77}" type="slidenum">
              <a:rPr lang="en-GB" smtClean="0"/>
              <a:t>21</a:t>
            </a:fld>
            <a:endParaRPr lang="en-GB"/>
          </a:p>
        </p:txBody>
      </p:sp>
    </p:spTree>
    <p:extLst>
      <p:ext uri="{BB962C8B-B14F-4D97-AF65-F5344CB8AC3E}">
        <p14:creationId xmlns:p14="http://schemas.microsoft.com/office/powerpoint/2010/main" val="28336526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5807B-2BCB-1DD8-31EC-421BA220D9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41738-06B9-5461-8DEE-0840F61EF3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28300C-714A-CB3D-1E3B-AA45B7620FBA}"/>
              </a:ext>
            </a:extLst>
          </p:cNvPr>
          <p:cNvSpPr>
            <a:spLocks noGrp="1"/>
          </p:cNvSpPr>
          <p:nvPr>
            <p:ph type="body" idx="1"/>
          </p:nvPr>
        </p:nvSpPr>
        <p:spPr/>
        <p:txBody>
          <a:bodyPr/>
          <a:lstStyle/>
          <a:p>
            <a:pPr marL="457200" algn="just">
              <a:lnSpc>
                <a:spcPct val="115000"/>
              </a:lnSpc>
              <a:spcAft>
                <a:spcPts val="800"/>
              </a:spcAft>
              <a:tabLst>
                <a:tab pos="1787525" algn="l"/>
              </a:tabLst>
            </a:pPr>
            <a:endParaRPr lang="en-GB" sz="1800" kern="100" dirty="0">
              <a:effectLst/>
              <a:latin typeface="Times New Roman" panose="02020603050405020304" pitchFamily="18" charset="0"/>
              <a:ea typeface="Segoe UI Emoji" panose="020B0502040204020203" pitchFamily="34" charset="0"/>
              <a:cs typeface="Times New Roman" panose="02020603050405020304" pitchFamily="18" charset="0"/>
            </a:endParaRPr>
          </a:p>
          <a:p>
            <a:pPr>
              <a:tabLst>
                <a:tab pos="3089275" algn="l"/>
              </a:tabLst>
            </a:pPr>
            <a:r>
              <a:rPr lang="en-GB" sz="1800" dirty="0">
                <a:effectLst/>
                <a:latin typeface="Times New Roman" panose="02020603050405020304" pitchFamily="18" charset="0"/>
                <a:ea typeface="Times New Roman" panose="02020603050405020304" pitchFamily="18" charset="0"/>
              </a:rPr>
              <a:t> </a:t>
            </a:r>
          </a:p>
          <a:p>
            <a:r>
              <a:rPr lang="en-GB" dirty="0"/>
              <a:t>By the end of this training block, all players in the team should have improved their technical and tactical ability to maintain possession of the ball more effectively regardless of their position as a defender, attacker or shooter. </a:t>
            </a:r>
          </a:p>
          <a:p>
            <a:endParaRPr lang="en-GB" dirty="0"/>
          </a:p>
          <a:p>
            <a:r>
              <a:rPr lang="en-GB" dirty="0"/>
              <a:t>They should be in a good position to attempt to achieve their performance goal of </a:t>
            </a:r>
            <a:r>
              <a:rPr lang="en-GB" sz="1200" kern="100" dirty="0">
                <a:latin typeface="Yeseva One" panose="020B0604020202020204" charset="0"/>
                <a:cs typeface="Times New Roman" panose="02020603050405020304" pitchFamily="18" charset="0"/>
              </a:rPr>
              <a:t>a</a:t>
            </a:r>
            <a:r>
              <a:rPr lang="en-GB" sz="1200" kern="100" dirty="0">
                <a:effectLst/>
                <a:latin typeface="Yeseva One" panose="020B0604020202020204" charset="0"/>
                <a:ea typeface="Aptos" panose="020B0004020202020204" pitchFamily="34" charset="0"/>
                <a:cs typeface="Times New Roman" panose="02020603050405020304" pitchFamily="18" charset="0"/>
              </a:rPr>
              <a:t>chieving a team best of most possessions held during a game following this program</a:t>
            </a:r>
            <a:r>
              <a:rPr lang="en-GB" dirty="0"/>
              <a:t>.</a:t>
            </a:r>
          </a:p>
        </p:txBody>
      </p:sp>
      <p:sp>
        <p:nvSpPr>
          <p:cNvPr id="4" name="Slide Number Placeholder 3">
            <a:extLst>
              <a:ext uri="{FF2B5EF4-FFF2-40B4-BE49-F238E27FC236}">
                <a16:creationId xmlns:a16="http://schemas.microsoft.com/office/drawing/2014/main" id="{E8154625-7F31-1725-152D-A3538B89FD74}"/>
              </a:ext>
            </a:extLst>
          </p:cNvPr>
          <p:cNvSpPr>
            <a:spLocks noGrp="1"/>
          </p:cNvSpPr>
          <p:nvPr>
            <p:ph type="sldNum" sz="quarter" idx="5"/>
          </p:nvPr>
        </p:nvSpPr>
        <p:spPr/>
        <p:txBody>
          <a:bodyPr/>
          <a:lstStyle/>
          <a:p>
            <a:fld id="{54171FA8-E7FE-49BD-B360-BD864A057B77}" type="slidenum">
              <a:rPr lang="en-GB" smtClean="0"/>
              <a:t>22</a:t>
            </a:fld>
            <a:endParaRPr lang="en-GB"/>
          </a:p>
        </p:txBody>
      </p:sp>
    </p:spTree>
    <p:extLst>
      <p:ext uri="{BB962C8B-B14F-4D97-AF65-F5344CB8AC3E}">
        <p14:creationId xmlns:p14="http://schemas.microsoft.com/office/powerpoint/2010/main" val="29463836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171FA8-E7FE-49BD-B360-BD864A057B77}" type="slidenum">
              <a:rPr lang="en-GB" smtClean="0"/>
              <a:t>23</a:t>
            </a:fld>
            <a:endParaRPr lang="en-GB"/>
          </a:p>
        </p:txBody>
      </p:sp>
    </p:spTree>
    <p:extLst>
      <p:ext uri="{BB962C8B-B14F-4D97-AF65-F5344CB8AC3E}">
        <p14:creationId xmlns:p14="http://schemas.microsoft.com/office/powerpoint/2010/main" val="20407411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B48EC-77F2-F943-002E-C02817AEED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BBFC6E-275F-288F-16BB-39D3C8801A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F2038F-4AFD-D0E6-4729-2917C95246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95524A-5432-C693-A99F-79A3684E0F5D}"/>
              </a:ext>
            </a:extLst>
          </p:cNvPr>
          <p:cNvSpPr>
            <a:spLocks noGrp="1"/>
          </p:cNvSpPr>
          <p:nvPr>
            <p:ph type="sldNum" sz="quarter" idx="5"/>
          </p:nvPr>
        </p:nvSpPr>
        <p:spPr/>
        <p:txBody>
          <a:bodyPr/>
          <a:lstStyle/>
          <a:p>
            <a:fld id="{54171FA8-E7FE-49BD-B360-BD864A057B77}" type="slidenum">
              <a:rPr lang="en-GB" smtClean="0"/>
              <a:t>24</a:t>
            </a:fld>
            <a:endParaRPr lang="en-GB"/>
          </a:p>
        </p:txBody>
      </p:sp>
    </p:spTree>
    <p:extLst>
      <p:ext uri="{BB962C8B-B14F-4D97-AF65-F5344CB8AC3E}">
        <p14:creationId xmlns:p14="http://schemas.microsoft.com/office/powerpoint/2010/main" val="16308276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1BD05-533C-90FB-EA10-33AD685B1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74A819-AB0C-8F65-A8C5-720246B22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EF6268-6A37-FE8D-1396-F38039BF3E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0A5A2B-04FE-472D-DD13-7296B95C0BBA}"/>
              </a:ext>
            </a:extLst>
          </p:cNvPr>
          <p:cNvSpPr>
            <a:spLocks noGrp="1"/>
          </p:cNvSpPr>
          <p:nvPr>
            <p:ph type="sldNum" sz="quarter" idx="5"/>
          </p:nvPr>
        </p:nvSpPr>
        <p:spPr/>
        <p:txBody>
          <a:bodyPr/>
          <a:lstStyle/>
          <a:p>
            <a:fld id="{54171FA8-E7FE-49BD-B360-BD864A057B77}" type="slidenum">
              <a:rPr lang="en-GB" smtClean="0"/>
              <a:t>25</a:t>
            </a:fld>
            <a:endParaRPr lang="en-GB"/>
          </a:p>
        </p:txBody>
      </p:sp>
    </p:spTree>
    <p:extLst>
      <p:ext uri="{BB962C8B-B14F-4D97-AF65-F5344CB8AC3E}">
        <p14:creationId xmlns:p14="http://schemas.microsoft.com/office/powerpoint/2010/main" val="26170786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33EF1-C518-3CE0-FBFD-9F31C96BF6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D09948-63AB-420E-C35F-C93B615D4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C558B4-8BA4-8FEE-3007-E535405CFF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9597D3-F7B4-778D-6B81-A6199D6346A8}"/>
              </a:ext>
            </a:extLst>
          </p:cNvPr>
          <p:cNvSpPr>
            <a:spLocks noGrp="1"/>
          </p:cNvSpPr>
          <p:nvPr>
            <p:ph type="sldNum" sz="quarter" idx="5"/>
          </p:nvPr>
        </p:nvSpPr>
        <p:spPr/>
        <p:txBody>
          <a:bodyPr/>
          <a:lstStyle/>
          <a:p>
            <a:fld id="{54171FA8-E7FE-49BD-B360-BD864A057B77}" type="slidenum">
              <a:rPr lang="en-GB" smtClean="0"/>
              <a:t>26</a:t>
            </a:fld>
            <a:endParaRPr lang="en-GB"/>
          </a:p>
        </p:txBody>
      </p:sp>
    </p:spTree>
    <p:extLst>
      <p:ext uri="{BB962C8B-B14F-4D97-AF65-F5344CB8AC3E}">
        <p14:creationId xmlns:p14="http://schemas.microsoft.com/office/powerpoint/2010/main" val="359821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9.tiff"/><Relationship Id="rId4" Type="http://schemas.openxmlformats.org/officeDocument/2006/relationships/image" Target="../media/image2.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1.jpeg"/><Relationship Id="rId4" Type="http://schemas.openxmlformats.org/officeDocument/2006/relationships/image" Target="../media/image2.sv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4.png"/><Relationship Id="rId5" Type="http://schemas.openxmlformats.org/officeDocument/2006/relationships/image" Target="../media/image3.png"/><Relationship Id="rId10" Type="http://schemas.openxmlformats.org/officeDocument/2006/relationships/image" Target="../media/image13.png"/><Relationship Id="rId4" Type="http://schemas.openxmlformats.org/officeDocument/2006/relationships/image" Target="../media/image2.svg"/><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7.jpeg"/><Relationship Id="rId4" Type="http://schemas.openxmlformats.org/officeDocument/2006/relationships/image" Target="../media/image2.sv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8.jpeg"/><Relationship Id="rId4" Type="http://schemas.openxmlformats.org/officeDocument/2006/relationships/image" Target="../media/image2.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 Id="rId9"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7.jpeg"/><Relationship Id="rId4" Type="http://schemas.openxmlformats.org/officeDocument/2006/relationships/image" Target="../media/image2.svg"/><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1.png"/></Relationships>
</file>

<file path=ppt/slides/_rels/slide1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2.png"/></Relationships>
</file>

<file path=ppt/slides/_rels/slide1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24.png"/><Relationship Id="rId4" Type="http://schemas.openxmlformats.org/officeDocument/2006/relationships/image" Target="../media/image2.svg"/><Relationship Id="rId9"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5.png"/></Relationships>
</file>

<file path=ppt/slides/_rels/slide1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5.png"/></Relationships>
</file>

<file path=ppt/slides/_rels/slide1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6.png"/></Relationships>
</file>

<file path=ppt/slides/_rels/slide1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28.png"/><Relationship Id="rId4" Type="http://schemas.openxmlformats.org/officeDocument/2006/relationships/image" Target="../media/image2.sv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29.png"/></Relationships>
</file>

<file path=ppt/slides/_rels/slide2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31.jpeg"/><Relationship Id="rId4" Type="http://schemas.openxmlformats.org/officeDocument/2006/relationships/image" Target="../media/image2.svg"/><Relationship Id="rId9" Type="http://schemas.openxmlformats.org/officeDocument/2006/relationships/image" Target="../media/image30.png"/></Relationships>
</file>

<file path=ppt/slides/_rels/slide2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33.jpeg"/><Relationship Id="rId4" Type="http://schemas.openxmlformats.org/officeDocument/2006/relationships/image" Target="../media/image2.svg"/><Relationship Id="rId9" Type="http://schemas.openxmlformats.org/officeDocument/2006/relationships/image" Target="../media/image32.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014317" y="-18669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4904962" y="2497549"/>
            <a:ext cx="15440438" cy="4474751"/>
          </a:xfrm>
          <a:prstGeom prst="rect">
            <a:avLst/>
          </a:prstGeom>
        </p:spPr>
        <p:txBody>
          <a:bodyPr lIns="0" tIns="0" rIns="0" bIns="0" rtlCol="0" anchor="t">
            <a:spAutoFit/>
          </a:bodyPr>
          <a:lstStyle/>
          <a:p>
            <a:pPr algn="ctr">
              <a:lnSpc>
                <a:spcPts val="11800"/>
              </a:lnSpc>
            </a:pPr>
            <a:r>
              <a:rPr lang="en-US" sz="9800" b="1" dirty="0">
                <a:solidFill>
                  <a:srgbClr val="000000"/>
                </a:solidFill>
                <a:latin typeface="Yeseva One"/>
                <a:ea typeface="Yeseva One"/>
                <a:cs typeface="Yeseva One"/>
                <a:sym typeface="Yeseva One"/>
              </a:rPr>
              <a:t>Netball</a:t>
            </a:r>
          </a:p>
          <a:p>
            <a:pPr algn="ctr">
              <a:lnSpc>
                <a:spcPts val="11800"/>
              </a:lnSpc>
            </a:pPr>
            <a:r>
              <a:rPr lang="en-US" sz="9800" b="1" dirty="0">
                <a:solidFill>
                  <a:srgbClr val="000000"/>
                </a:solidFill>
                <a:latin typeface="Yeseva One"/>
                <a:ea typeface="Yeseva One"/>
                <a:cs typeface="Yeseva One"/>
                <a:sym typeface="Yeseva One"/>
              </a:rPr>
              <a:t>coaching block</a:t>
            </a:r>
          </a:p>
          <a:p>
            <a:pPr algn="ctr">
              <a:lnSpc>
                <a:spcPts val="11800"/>
              </a:lnSpc>
            </a:pPr>
            <a:r>
              <a:rPr lang="en-US" sz="6000" b="1" dirty="0">
                <a:solidFill>
                  <a:srgbClr val="000000"/>
                </a:solidFill>
                <a:latin typeface="Yeseva One"/>
                <a:ea typeface="Yeseva One"/>
                <a:cs typeface="Yeseva One"/>
                <a:sym typeface="Yeseva One"/>
              </a:rPr>
              <a:t>Maintaining possession</a:t>
            </a:r>
            <a:endParaRPr lang="en-US" sz="6600" b="1" dirty="0">
              <a:solidFill>
                <a:srgbClr val="000000"/>
              </a:solidFill>
              <a:latin typeface="Yeseva One"/>
              <a:ea typeface="Yeseva One"/>
              <a:cs typeface="Yeseva One"/>
              <a:sym typeface="Yeseva One"/>
            </a:endParaRPr>
          </a:p>
        </p:txBody>
      </p:sp>
      <p:sp>
        <p:nvSpPr>
          <p:cNvPr id="4" name="Freeform 4"/>
          <p:cNvSpPr/>
          <p:nvPr/>
        </p:nvSpPr>
        <p:spPr>
          <a:xfrm rot="-1266137">
            <a:off x="3050431" y="5398965"/>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5569636">
            <a:off x="4993220"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6764362" y="8761881"/>
            <a:ext cx="11721636" cy="460375"/>
          </a:xfrm>
          <a:prstGeom prst="rect">
            <a:avLst/>
          </a:prstGeom>
        </p:spPr>
        <p:txBody>
          <a:bodyPr lIns="0" tIns="0" rIns="0" bIns="0" rtlCol="0" anchor="t">
            <a:spAutoFit/>
          </a:bodyPr>
          <a:lstStyle/>
          <a:p>
            <a:pPr algn="ctr">
              <a:lnSpc>
                <a:spcPts val="3499"/>
              </a:lnSpc>
            </a:pPr>
            <a:r>
              <a:rPr lang="en-US" sz="3499" b="1" dirty="0">
                <a:solidFill>
                  <a:srgbClr val="000000"/>
                </a:solidFill>
                <a:latin typeface="Yeseva One" panose="020B0604020202020204" charset="0"/>
                <a:ea typeface="Libre Baskerville"/>
                <a:cs typeface="Libre Baskerville"/>
                <a:sym typeface="Libre Baskerville"/>
              </a:rPr>
              <a:t>Emily Spencer-Jones  2203246 </a:t>
            </a:r>
          </a:p>
        </p:txBody>
      </p:sp>
      <p:sp>
        <p:nvSpPr>
          <p:cNvPr id="7" name="Freeform 7"/>
          <p:cNvSpPr/>
          <p:nvPr/>
        </p:nvSpPr>
        <p:spPr>
          <a:xfrm rot="-3755510">
            <a:off x="15440028" y="7161967"/>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10872134" y="637470"/>
            <a:ext cx="3506093" cy="897682"/>
          </a:xfrm>
          <a:prstGeom prst="rect">
            <a:avLst/>
          </a:prstGeom>
        </p:spPr>
        <p:txBody>
          <a:bodyPr wrap="square" lIns="0" tIns="0" rIns="0" bIns="0" rtlCol="0" anchor="t">
            <a:spAutoFit/>
          </a:bodyPr>
          <a:lstStyle/>
          <a:p>
            <a:pPr algn="ctr">
              <a:lnSpc>
                <a:spcPts val="3499"/>
              </a:lnSpc>
              <a:spcBef>
                <a:spcPct val="0"/>
              </a:spcBef>
            </a:pPr>
            <a:r>
              <a:rPr lang="en-GB" sz="3200" b="1" i="0" dirty="0">
                <a:effectLst/>
                <a:latin typeface="Yeseva One" panose="020B0604020202020204" charset="0"/>
              </a:rPr>
              <a:t>BMSS6001</a:t>
            </a:r>
          </a:p>
          <a:p>
            <a:pPr algn="ctr">
              <a:lnSpc>
                <a:spcPts val="3499"/>
              </a:lnSpc>
              <a:spcBef>
                <a:spcPct val="0"/>
              </a:spcBef>
            </a:pPr>
            <a:endParaRPr lang="en-US" sz="3200" dirty="0">
              <a:solidFill>
                <a:srgbClr val="000000"/>
              </a:solidFill>
              <a:latin typeface="Yeseva One"/>
              <a:ea typeface="Yeseva One"/>
              <a:cs typeface="Yeseva One"/>
              <a:sym typeface="Yeseva One"/>
            </a:endParaRPr>
          </a:p>
        </p:txBody>
      </p:sp>
      <p:sp>
        <p:nvSpPr>
          <p:cNvPr id="19" name="Freeform 11">
            <a:extLst>
              <a:ext uri="{FF2B5EF4-FFF2-40B4-BE49-F238E27FC236}">
                <a16:creationId xmlns:a16="http://schemas.microsoft.com/office/drawing/2014/main" id="{D0A36984-F791-8900-FBE1-2D732020194A}"/>
              </a:ext>
            </a:extLst>
          </p:cNvPr>
          <p:cNvSpPr/>
          <p:nvPr/>
        </p:nvSpPr>
        <p:spPr>
          <a:xfrm>
            <a:off x="0" y="-75198"/>
            <a:ext cx="6903816" cy="10362198"/>
          </a:xfrm>
          <a:custGeom>
            <a:avLst/>
            <a:gdLst/>
            <a:ahLst/>
            <a:cxnLst/>
            <a:rect l="l" t="t" r="r" b="b"/>
            <a:pathLst>
              <a:path w="2386310" h="3581703">
                <a:moveTo>
                  <a:pt x="0" y="0"/>
                </a:moveTo>
                <a:lnTo>
                  <a:pt x="2386309" y="0"/>
                </a:lnTo>
                <a:lnTo>
                  <a:pt x="2386309" y="3581703"/>
                </a:lnTo>
                <a:lnTo>
                  <a:pt x="0" y="3581703"/>
                </a:lnTo>
                <a:lnTo>
                  <a:pt x="0" y="0"/>
                </a:lnTo>
                <a:close/>
              </a:path>
            </a:pathLst>
          </a:custGeom>
          <a:blipFill>
            <a:blip r:embed="rId9"/>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1A5E1-0896-58DE-9F66-24C5C4A971B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7FC4D6-658D-B07D-FFFB-BD8EDC4A6C16}"/>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177F8948-0E83-AAD6-E582-3F1755A2E54B}"/>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4960843C-86ED-379E-CE74-3CE307AA2006}"/>
              </a:ext>
            </a:extLst>
          </p:cNvPr>
          <p:cNvSpPr/>
          <p:nvPr/>
        </p:nvSpPr>
        <p:spPr>
          <a:xfrm rot="-5569636">
            <a:off x="435727" y="-27397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E077E5CB-9E65-12BF-2036-D6F526F98D86}"/>
              </a:ext>
            </a:extLst>
          </p:cNvPr>
          <p:cNvSpPr txBox="1"/>
          <p:nvPr/>
        </p:nvSpPr>
        <p:spPr>
          <a:xfrm>
            <a:off x="1769783" y="4953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Team background</a:t>
            </a:r>
          </a:p>
        </p:txBody>
      </p:sp>
      <p:sp>
        <p:nvSpPr>
          <p:cNvPr id="6" name="Freeform 6">
            <a:extLst>
              <a:ext uri="{FF2B5EF4-FFF2-40B4-BE49-F238E27FC236}">
                <a16:creationId xmlns:a16="http://schemas.microsoft.com/office/drawing/2014/main" id="{7EE0E36F-9EAE-0972-7F74-101976495CCF}"/>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a:extLst>
              <a:ext uri="{FF2B5EF4-FFF2-40B4-BE49-F238E27FC236}">
                <a16:creationId xmlns:a16="http://schemas.microsoft.com/office/drawing/2014/main" id="{8F0F317E-340C-A95E-3E04-A8AA1F8FCA12}"/>
              </a:ext>
            </a:extLst>
          </p:cNvPr>
          <p:cNvGrpSpPr/>
          <p:nvPr/>
        </p:nvGrpSpPr>
        <p:grpSpPr>
          <a:xfrm>
            <a:off x="914400" y="2067051"/>
            <a:ext cx="16459200" cy="7487687"/>
            <a:chOff x="0" y="0"/>
            <a:chExt cx="4209219" cy="2004933"/>
          </a:xfrm>
          <a:solidFill>
            <a:schemeClr val="bg1"/>
          </a:solidFill>
        </p:grpSpPr>
        <p:sp>
          <p:nvSpPr>
            <p:cNvPr id="8" name="Freeform 8">
              <a:extLst>
                <a:ext uri="{FF2B5EF4-FFF2-40B4-BE49-F238E27FC236}">
                  <a16:creationId xmlns:a16="http://schemas.microsoft.com/office/drawing/2014/main" id="{D25BEC84-D84B-DBFF-5621-7236B53161F5}"/>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9" name="TextBox 9">
              <a:extLst>
                <a:ext uri="{FF2B5EF4-FFF2-40B4-BE49-F238E27FC236}">
                  <a16:creationId xmlns:a16="http://schemas.microsoft.com/office/drawing/2014/main" id="{378A183A-D30C-325A-0566-44731C518283}"/>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10" name="TextBox 10">
            <a:extLst>
              <a:ext uri="{FF2B5EF4-FFF2-40B4-BE49-F238E27FC236}">
                <a16:creationId xmlns:a16="http://schemas.microsoft.com/office/drawing/2014/main" id="{0CB504CD-26D3-DE2F-D350-142EF68246DB}"/>
              </a:ext>
            </a:extLst>
          </p:cNvPr>
          <p:cNvSpPr txBox="1"/>
          <p:nvPr/>
        </p:nvSpPr>
        <p:spPr>
          <a:xfrm>
            <a:off x="1425109" y="3009900"/>
            <a:ext cx="11184001" cy="4906151"/>
          </a:xfrm>
          <a:prstGeom prst="rect">
            <a:avLst/>
          </a:prstGeom>
        </p:spPr>
        <p:txBody>
          <a:bodyPr wrap="square" lIns="0" tIns="0" rIns="0" bIns="0" rtlCol="0" anchor="t">
            <a:spAutoFit/>
          </a:bodyPr>
          <a:lstStyle/>
          <a:p>
            <a:pPr marL="457200" algn="ctr">
              <a:lnSpc>
                <a:spcPct val="115000"/>
              </a:lnSpc>
            </a:pPr>
            <a:r>
              <a:rPr lang="en-GB" sz="4000" kern="100" dirty="0">
                <a:effectLst/>
                <a:latin typeface="Yeseva One" panose="020B0604020202020204" charset="0"/>
                <a:ea typeface="Aptos" panose="020B0004020202020204" pitchFamily="34" charset="0"/>
                <a:cs typeface="Times New Roman" panose="02020603050405020304" pitchFamily="18" charset="0"/>
              </a:rPr>
              <a:t>Local competitive participation level adult netball team</a:t>
            </a:r>
          </a:p>
          <a:p>
            <a:pPr marL="457200" algn="ctr">
              <a:lnSpc>
                <a:spcPct val="115000"/>
              </a:lnSpc>
            </a:pPr>
            <a:endParaRPr lang="en-GB" sz="4000" kern="100" dirty="0">
              <a:latin typeface="Yeseva One" panose="020B0604020202020204" charset="0"/>
              <a:ea typeface="Aptos" panose="020B0004020202020204" pitchFamily="34" charset="0"/>
              <a:cs typeface="Times New Roman" panose="02020603050405020304" pitchFamily="18" charset="0"/>
            </a:endParaRPr>
          </a:p>
          <a:p>
            <a:pPr marL="457200" algn="ctr">
              <a:lnSpc>
                <a:spcPct val="115000"/>
              </a:lnSpc>
            </a:pPr>
            <a:endParaRPr lang="en-GB" sz="4000" kern="100" dirty="0">
              <a:effectLst/>
              <a:latin typeface="Yeseva One" panose="020B0604020202020204" charset="0"/>
              <a:ea typeface="Aptos" panose="020B0004020202020204" pitchFamily="34" charset="0"/>
              <a:cs typeface="Times New Roman" panose="02020603050405020304" pitchFamily="18" charset="0"/>
            </a:endParaRPr>
          </a:p>
          <a:p>
            <a:pPr marL="457200" algn="ctr">
              <a:lnSpc>
                <a:spcPct val="115000"/>
              </a:lnSpc>
            </a:pPr>
            <a:r>
              <a:rPr lang="en-GB" sz="4000" kern="100" dirty="0">
                <a:effectLst/>
                <a:latin typeface="Yeseva One" panose="020B0604020202020204" charset="0"/>
                <a:ea typeface="Aptos" panose="020B0004020202020204" pitchFamily="34" charset="0"/>
                <a:cs typeface="Times New Roman" panose="02020603050405020304" pitchFamily="18" charset="0"/>
              </a:rPr>
              <a:t>lost their last few games after                             </a:t>
            </a:r>
            <a:r>
              <a:rPr lang="en-GB" sz="4000" b="1" kern="100" dirty="0">
                <a:effectLst/>
                <a:latin typeface="Yeseva One" panose="020B0604020202020204" charset="0"/>
                <a:ea typeface="Aptos" panose="020B0004020202020204" pitchFamily="34" charset="0"/>
                <a:cs typeface="Times New Roman" panose="02020603050405020304" pitchFamily="18" charset="0"/>
              </a:rPr>
              <a:t>losing possession of the ball in the goal third.</a:t>
            </a:r>
          </a:p>
        </p:txBody>
      </p:sp>
      <p:pic>
        <p:nvPicPr>
          <p:cNvPr id="2054" name="Picture 3">
            <a:extLst>
              <a:ext uri="{FF2B5EF4-FFF2-40B4-BE49-F238E27FC236}">
                <a16:creationId xmlns:a16="http://schemas.microsoft.com/office/drawing/2014/main" id="{F6734E8E-4AD8-E8D1-3FF2-D20B73711DF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flipH="1">
            <a:off x="13783501" y="2019300"/>
            <a:ext cx="3030470" cy="388461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7">
            <a:extLst>
              <a:ext uri="{FF2B5EF4-FFF2-40B4-BE49-F238E27FC236}">
                <a16:creationId xmlns:a16="http://schemas.microsoft.com/office/drawing/2014/main" id="{B4187F8F-EA5A-B0FA-6199-325B0A1415F8}"/>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6" name="TextBox 15">
            <a:extLst>
              <a:ext uri="{FF2B5EF4-FFF2-40B4-BE49-F238E27FC236}">
                <a16:creationId xmlns:a16="http://schemas.microsoft.com/office/drawing/2014/main" id="{8B8D340C-3ECE-7410-4EBA-59A5BD01AC43}"/>
              </a:ext>
            </a:extLst>
          </p:cNvPr>
          <p:cNvSpPr txBox="1"/>
          <p:nvPr/>
        </p:nvSpPr>
        <p:spPr>
          <a:xfrm>
            <a:off x="12259501" y="5812519"/>
            <a:ext cx="6119119" cy="369332"/>
          </a:xfrm>
          <a:prstGeom prst="rect">
            <a:avLst/>
          </a:prstGeom>
          <a:noFill/>
        </p:spPr>
        <p:txBody>
          <a:bodyPr wrap="square">
            <a:spAutoFit/>
          </a:bodyPr>
          <a:lstStyle/>
          <a:p>
            <a:pPr algn="ctr"/>
            <a:r>
              <a:rPr lang="en-US" sz="1800" dirty="0">
                <a:latin typeface="Yeseva One" panose="020B0604020202020204" charset="0"/>
              </a:rPr>
              <a:t>(Canadian Sport For Life, 2015)</a:t>
            </a:r>
          </a:p>
        </p:txBody>
      </p:sp>
      <p:pic>
        <p:nvPicPr>
          <p:cNvPr id="17" name="Picture 16">
            <a:extLst>
              <a:ext uri="{FF2B5EF4-FFF2-40B4-BE49-F238E27FC236}">
                <a16:creationId xmlns:a16="http://schemas.microsoft.com/office/drawing/2014/main" id="{B5E45467-B087-E64B-72AE-94C3263F0362}"/>
              </a:ext>
            </a:extLst>
          </p:cNvPr>
          <p:cNvPicPr>
            <a:picLocks noChangeAspect="1"/>
          </p:cNvPicPr>
          <p:nvPr/>
        </p:nvPicPr>
        <p:blipFill>
          <a:blip r:embed="rId10"/>
          <a:stretch>
            <a:fillRect/>
          </a:stretch>
        </p:blipFill>
        <p:spPr>
          <a:xfrm>
            <a:off x="13852989" y="6258051"/>
            <a:ext cx="2873404" cy="2652373"/>
          </a:xfrm>
          <a:prstGeom prst="rect">
            <a:avLst/>
          </a:prstGeom>
        </p:spPr>
      </p:pic>
      <p:sp>
        <p:nvSpPr>
          <p:cNvPr id="19" name="TextBox 18">
            <a:extLst>
              <a:ext uri="{FF2B5EF4-FFF2-40B4-BE49-F238E27FC236}">
                <a16:creationId xmlns:a16="http://schemas.microsoft.com/office/drawing/2014/main" id="{71D8336F-7582-4675-F367-F80CC3D78A24}"/>
              </a:ext>
            </a:extLst>
          </p:cNvPr>
          <p:cNvSpPr txBox="1"/>
          <p:nvPr/>
        </p:nvSpPr>
        <p:spPr>
          <a:xfrm>
            <a:off x="13308461" y="9012919"/>
            <a:ext cx="3904040" cy="369332"/>
          </a:xfrm>
          <a:prstGeom prst="rect">
            <a:avLst/>
          </a:prstGeom>
          <a:noFill/>
        </p:spPr>
        <p:txBody>
          <a:bodyPr wrap="square">
            <a:spAutoFit/>
          </a:bodyPr>
          <a:lstStyle/>
          <a:p>
            <a:pPr algn="ctr"/>
            <a:r>
              <a:rPr lang="en-US" sz="1800" dirty="0">
                <a:latin typeface="Yeseva One" panose="020B0604020202020204" charset="0"/>
              </a:rPr>
              <a:t>(Sports development pyramid)</a:t>
            </a:r>
          </a:p>
        </p:txBody>
      </p:sp>
    </p:spTree>
    <p:extLst>
      <p:ext uri="{BB962C8B-B14F-4D97-AF65-F5344CB8AC3E}">
        <p14:creationId xmlns:p14="http://schemas.microsoft.com/office/powerpoint/2010/main" val="1413278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8B136-5524-A426-AB93-6A27F15BB7F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729965A-E912-33DA-3C70-9D2BD713B43E}"/>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0D93F48-0097-B410-DE02-5BD2D2B8ED0C}"/>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7">
            <a:extLst>
              <a:ext uri="{FF2B5EF4-FFF2-40B4-BE49-F238E27FC236}">
                <a16:creationId xmlns:a16="http://schemas.microsoft.com/office/drawing/2014/main" id="{0F5B3318-66ED-4242-F8BB-75DAC16966CD}"/>
              </a:ext>
            </a:extLst>
          </p:cNvPr>
          <p:cNvGrpSpPr/>
          <p:nvPr/>
        </p:nvGrpSpPr>
        <p:grpSpPr>
          <a:xfrm>
            <a:off x="1447800" y="2126404"/>
            <a:ext cx="8229600" cy="7063311"/>
            <a:chOff x="0" y="0"/>
            <a:chExt cx="4209219" cy="2004933"/>
          </a:xfrm>
          <a:solidFill>
            <a:schemeClr val="bg1"/>
          </a:solidFill>
        </p:grpSpPr>
        <p:sp>
          <p:nvSpPr>
            <p:cNvPr id="13" name="Freeform 8">
              <a:extLst>
                <a:ext uri="{FF2B5EF4-FFF2-40B4-BE49-F238E27FC236}">
                  <a16:creationId xmlns:a16="http://schemas.microsoft.com/office/drawing/2014/main" id="{4B36283F-7F17-088A-3C95-EDFA55E97237}"/>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14" name="TextBox 9">
              <a:extLst>
                <a:ext uri="{FF2B5EF4-FFF2-40B4-BE49-F238E27FC236}">
                  <a16:creationId xmlns:a16="http://schemas.microsoft.com/office/drawing/2014/main" id="{646B7A3F-BF3E-A569-0F33-3FD2464FC681}"/>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4" name="Freeform 4">
            <a:extLst>
              <a:ext uri="{FF2B5EF4-FFF2-40B4-BE49-F238E27FC236}">
                <a16:creationId xmlns:a16="http://schemas.microsoft.com/office/drawing/2014/main" id="{02C42297-CF40-E991-4DB5-294DC408E353}"/>
              </a:ext>
            </a:extLst>
          </p:cNvPr>
          <p:cNvSpPr/>
          <p:nvPr/>
        </p:nvSpPr>
        <p:spPr>
          <a:xfrm rot="-5569636">
            <a:off x="69986" y="-213584"/>
            <a:ext cx="2755630" cy="3754849"/>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FA55BD45-4C7C-67E2-8D8E-BD4241C8BE4D}"/>
              </a:ext>
            </a:extLst>
          </p:cNvPr>
          <p:cNvSpPr txBox="1"/>
          <p:nvPr/>
        </p:nvSpPr>
        <p:spPr>
          <a:xfrm>
            <a:off x="1769783" y="495300"/>
            <a:ext cx="14748434" cy="1115113"/>
          </a:xfrm>
          <a:prstGeom prst="rect">
            <a:avLst/>
          </a:prstGeom>
        </p:spPr>
        <p:txBody>
          <a:bodyPr wrap="square" lIns="0" tIns="0" rIns="0" bIns="0" rtlCol="0" anchor="t">
            <a:spAutoFit/>
          </a:bodyPr>
          <a:lstStyle/>
          <a:p>
            <a:pPr algn="ctr">
              <a:lnSpc>
                <a:spcPts val="9160"/>
              </a:lnSpc>
            </a:pPr>
            <a:r>
              <a:rPr lang="en-US" sz="7200" dirty="0">
                <a:solidFill>
                  <a:srgbClr val="000000"/>
                </a:solidFill>
                <a:latin typeface="Yeseva One"/>
                <a:ea typeface="Yeseva One"/>
                <a:cs typeface="Yeseva One"/>
                <a:sym typeface="Yeseva One"/>
              </a:rPr>
              <a:t>Aims &amp; Objectives</a:t>
            </a:r>
          </a:p>
        </p:txBody>
      </p:sp>
      <p:sp>
        <p:nvSpPr>
          <p:cNvPr id="6" name="Freeform 6">
            <a:extLst>
              <a:ext uri="{FF2B5EF4-FFF2-40B4-BE49-F238E27FC236}">
                <a16:creationId xmlns:a16="http://schemas.microsoft.com/office/drawing/2014/main" id="{BA8B394E-9FE0-6A6B-0869-2DFB5338D6C4}"/>
              </a:ext>
            </a:extLst>
          </p:cNvPr>
          <p:cNvSpPr/>
          <p:nvPr/>
        </p:nvSpPr>
        <p:spPr>
          <a:xfrm rot="-3755510">
            <a:off x="14637629" y="6704767"/>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EAF709ED-6458-0A60-23B7-975F32A0860A}"/>
              </a:ext>
            </a:extLst>
          </p:cNvPr>
          <p:cNvSpPr txBox="1"/>
          <p:nvPr/>
        </p:nvSpPr>
        <p:spPr>
          <a:xfrm>
            <a:off x="2057400" y="2759748"/>
            <a:ext cx="6400800" cy="7336752"/>
          </a:xfrm>
          <a:prstGeom prst="rect">
            <a:avLst/>
          </a:prstGeom>
        </p:spPr>
        <p:txBody>
          <a:bodyPr wrap="square" lIns="0" tIns="0" rIns="0" bIns="0" rtlCol="0" anchor="t">
            <a:spAutoFit/>
          </a:bodyPr>
          <a:lstStyle/>
          <a:p>
            <a:pPr lvl="1" indent="-111760" algn="ctr">
              <a:lnSpc>
                <a:spcPts val="4095"/>
              </a:lnSpc>
            </a:pPr>
            <a:r>
              <a:rPr lang="en-US" sz="4000" b="1" u="sng" dirty="0">
                <a:solidFill>
                  <a:srgbClr val="000000"/>
                </a:solidFill>
                <a:latin typeface="Yeseva One" panose="020B0604020202020204" charset="0"/>
                <a:ea typeface="Libre Baskerville"/>
                <a:cs typeface="Libre Baskerville"/>
                <a:sym typeface="Libre Baskerville"/>
              </a:rPr>
              <a:t>Block team goal: </a:t>
            </a:r>
            <a:r>
              <a:rPr lang="en-US" sz="4000" b="1" dirty="0">
                <a:solidFill>
                  <a:srgbClr val="000000"/>
                </a:solidFill>
                <a:latin typeface="Yeseva One" panose="020B0604020202020204" charset="0"/>
                <a:ea typeface="Libre Baskerville"/>
                <a:cs typeface="Libre Baskerville"/>
                <a:sym typeface="Libre Baskerville"/>
              </a:rPr>
              <a:t>Improve possession retention</a:t>
            </a:r>
            <a:endParaRPr lang="en-US" sz="3600" b="1" dirty="0">
              <a:solidFill>
                <a:srgbClr val="000000"/>
              </a:solidFill>
              <a:latin typeface="Yeseva One" panose="020B0604020202020204" charset="0"/>
              <a:ea typeface="Libre Baskerville"/>
              <a:cs typeface="Libre Baskerville"/>
              <a:sym typeface="Libre Baskerville"/>
            </a:endParaRPr>
          </a:p>
          <a:p>
            <a:pPr indent="-111760" algn="ctr">
              <a:lnSpc>
                <a:spcPts val="4095"/>
              </a:lnSpc>
            </a:pPr>
            <a:endParaRPr lang="en-US" sz="4800" dirty="0">
              <a:solidFill>
                <a:srgbClr val="000000"/>
              </a:solidFill>
              <a:latin typeface="Yeseva One" panose="020B0604020202020204" charset="0"/>
              <a:ea typeface="Libre Baskerville"/>
              <a:cs typeface="Libre Baskerville"/>
              <a:sym typeface="Libre Baskerville"/>
            </a:endParaRPr>
          </a:p>
          <a:p>
            <a:pPr marL="457200" indent="-457200">
              <a:lnSpc>
                <a:spcPts val="4095"/>
              </a:lnSpc>
              <a:buFont typeface="Arial" panose="020B0604020202020204" pitchFamily="34" charset="0"/>
              <a:buChar char="•"/>
            </a:pPr>
            <a:r>
              <a:rPr lang="en-US" sz="3200" kern="100" dirty="0">
                <a:solidFill>
                  <a:srgbClr val="000000"/>
                </a:solidFill>
                <a:effectLst/>
                <a:latin typeface="Yeseva One" panose="020B0604020202020204" charset="0"/>
                <a:ea typeface="Aptos" panose="020B0004020202020204" pitchFamily="34" charset="0"/>
                <a:cs typeface="Times New Roman" panose="02020603050405020304" pitchFamily="18" charset="0"/>
                <a:sym typeface="Libre Baskerville"/>
              </a:rPr>
              <a:t>Improve</a:t>
            </a:r>
            <a:r>
              <a:rPr lang="en-GB" sz="3200" kern="100" dirty="0">
                <a:effectLst/>
                <a:latin typeface="Yeseva One" panose="020B0604020202020204" charset="0"/>
                <a:ea typeface="Aptos" panose="020B0004020202020204" pitchFamily="34" charset="0"/>
                <a:cs typeface="Times New Roman" panose="02020603050405020304" pitchFamily="18" charset="0"/>
              </a:rPr>
              <a:t> and learn goal  </a:t>
            </a:r>
            <a:r>
              <a:rPr lang="en-GB" sz="3200" kern="100" dirty="0">
                <a:latin typeface="Yeseva One" panose="020B0604020202020204" charset="0"/>
                <a:ea typeface="Aptos" panose="020B0004020202020204" pitchFamily="34" charset="0"/>
                <a:cs typeface="Times New Roman" panose="02020603050405020304" pitchFamily="18" charset="0"/>
              </a:rPr>
              <a:t>third </a:t>
            </a:r>
            <a:r>
              <a:rPr lang="en-GB" sz="3200" kern="100" dirty="0">
                <a:effectLst/>
                <a:latin typeface="Yeseva One" panose="020B0604020202020204" charset="0"/>
                <a:ea typeface="Aptos" panose="020B0004020202020204" pitchFamily="34" charset="0"/>
                <a:cs typeface="Times New Roman" panose="02020603050405020304" pitchFamily="18" charset="0"/>
              </a:rPr>
              <a:t>technical, tactical   and decision-making</a:t>
            </a:r>
            <a:r>
              <a:rPr lang="en-GB" sz="3200" kern="100" dirty="0">
                <a:latin typeface="Yeseva One" panose="020B0604020202020204" charset="0"/>
                <a:ea typeface="Aptos" panose="020B0004020202020204" pitchFamily="34" charset="0"/>
                <a:cs typeface="Times New Roman" panose="02020603050405020304" pitchFamily="18" charset="0"/>
              </a:rPr>
              <a:t> skills</a:t>
            </a:r>
          </a:p>
          <a:p>
            <a:pPr marL="457200" indent="-457200">
              <a:lnSpc>
                <a:spcPts val="4095"/>
              </a:lnSpc>
              <a:buFont typeface="Arial" panose="020B0604020202020204" pitchFamily="34" charset="0"/>
              <a:buChar char="•"/>
            </a:pPr>
            <a:endParaRPr lang="en-GB" sz="3200" kern="100" dirty="0">
              <a:latin typeface="Yeseva One" panose="020B0604020202020204" charset="0"/>
              <a:ea typeface="Aptos" panose="020B0004020202020204" pitchFamily="34" charset="0"/>
              <a:cs typeface="Times New Roman" panose="02020603050405020304" pitchFamily="18" charset="0"/>
            </a:endParaRPr>
          </a:p>
          <a:p>
            <a:pPr marL="345440" indent="-457200">
              <a:lnSpc>
                <a:spcPts val="4095"/>
              </a:lnSpc>
              <a:buFont typeface="Arial" panose="020B0604020202020204" pitchFamily="34" charset="0"/>
              <a:buChar char="•"/>
            </a:pPr>
            <a:r>
              <a:rPr lang="en-GB" sz="3200" kern="100" dirty="0">
                <a:latin typeface="Yeseva One" panose="020B0604020202020204" charset="0"/>
                <a:ea typeface="Aptos" panose="020B0004020202020204" pitchFamily="34" charset="0"/>
                <a:cs typeface="Times New Roman" panose="02020603050405020304" pitchFamily="18" charset="0"/>
              </a:rPr>
              <a:t>Understand what scenarios to employ them in.</a:t>
            </a:r>
          </a:p>
          <a:p>
            <a:pPr indent="-111760" algn="ctr">
              <a:lnSpc>
                <a:spcPts val="4095"/>
              </a:lnSpc>
            </a:pPr>
            <a:endParaRPr lang="en-GB" sz="2800" kern="100" dirty="0">
              <a:latin typeface="Yeseva One" panose="020B0604020202020204" charset="0"/>
              <a:ea typeface="Aptos" panose="020B0004020202020204" pitchFamily="34" charset="0"/>
              <a:cs typeface="Times New Roman" panose="02020603050405020304" pitchFamily="18" charset="0"/>
            </a:endParaRPr>
          </a:p>
          <a:p>
            <a:pPr indent="-111760" algn="ctr">
              <a:lnSpc>
                <a:spcPts val="4095"/>
              </a:lnSpc>
            </a:pPr>
            <a:endParaRPr lang="en-GB" sz="2800" kern="100" dirty="0">
              <a:latin typeface="Yeseva One" panose="020B0604020202020204" charset="0"/>
              <a:ea typeface="Aptos" panose="020B0004020202020204" pitchFamily="34" charset="0"/>
              <a:cs typeface="Times New Roman" panose="02020603050405020304" pitchFamily="18" charset="0"/>
            </a:endParaRPr>
          </a:p>
          <a:p>
            <a:pPr indent="-111760" algn="ctr">
              <a:lnSpc>
                <a:spcPts val="4095"/>
              </a:lnSpc>
            </a:pPr>
            <a:endParaRPr lang="en-GB" sz="2800" kern="100" dirty="0">
              <a:latin typeface="Yeseva One" panose="020B0604020202020204" charset="0"/>
              <a:ea typeface="Aptos" panose="020B0004020202020204" pitchFamily="34" charset="0"/>
              <a:cs typeface="Times New Roman" panose="02020603050405020304" pitchFamily="18" charset="0"/>
            </a:endParaRPr>
          </a:p>
          <a:p>
            <a:pPr marL="690879" lvl="1" indent="-345439" algn="ctr">
              <a:lnSpc>
                <a:spcPts val="4095"/>
              </a:lnSpc>
              <a:buFont typeface="Arial"/>
              <a:buChar char="•"/>
            </a:pPr>
            <a:endParaRPr lang="en-US" sz="3200" dirty="0">
              <a:solidFill>
                <a:srgbClr val="000000"/>
              </a:solidFill>
              <a:latin typeface="Libre Baskerville"/>
              <a:ea typeface="Libre Baskerville"/>
              <a:cs typeface="Libre Baskerville"/>
              <a:sym typeface="Libre Baskerville"/>
            </a:endParaRPr>
          </a:p>
        </p:txBody>
      </p:sp>
      <p:grpSp>
        <p:nvGrpSpPr>
          <p:cNvPr id="28" name="Group 7">
            <a:extLst>
              <a:ext uri="{FF2B5EF4-FFF2-40B4-BE49-F238E27FC236}">
                <a16:creationId xmlns:a16="http://schemas.microsoft.com/office/drawing/2014/main" id="{7FFBC56E-A30A-34FA-6B7C-B0AACEC8BACA}"/>
              </a:ext>
            </a:extLst>
          </p:cNvPr>
          <p:cNvGrpSpPr/>
          <p:nvPr/>
        </p:nvGrpSpPr>
        <p:grpSpPr>
          <a:xfrm>
            <a:off x="10287000" y="2126404"/>
            <a:ext cx="6384371" cy="7063311"/>
            <a:chOff x="0" y="0"/>
            <a:chExt cx="4209219" cy="2004933"/>
          </a:xfrm>
          <a:solidFill>
            <a:schemeClr val="bg1"/>
          </a:solidFill>
        </p:grpSpPr>
        <p:sp>
          <p:nvSpPr>
            <p:cNvPr id="29" name="Freeform 8">
              <a:extLst>
                <a:ext uri="{FF2B5EF4-FFF2-40B4-BE49-F238E27FC236}">
                  <a16:creationId xmlns:a16="http://schemas.microsoft.com/office/drawing/2014/main" id="{329086D2-44CB-7720-CE10-52F9DBFCA114}"/>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30" name="TextBox 9">
              <a:extLst>
                <a:ext uri="{FF2B5EF4-FFF2-40B4-BE49-F238E27FC236}">
                  <a16:creationId xmlns:a16="http://schemas.microsoft.com/office/drawing/2014/main" id="{057DEDAC-7F31-14AC-91B1-C1E0B40E8040}"/>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32" name="TextBox 31">
            <a:extLst>
              <a:ext uri="{FF2B5EF4-FFF2-40B4-BE49-F238E27FC236}">
                <a16:creationId xmlns:a16="http://schemas.microsoft.com/office/drawing/2014/main" id="{E2587F89-F3D8-6B7E-BBD5-F986DF5CE64F}"/>
              </a:ext>
            </a:extLst>
          </p:cNvPr>
          <p:cNvSpPr txBox="1"/>
          <p:nvPr/>
        </p:nvSpPr>
        <p:spPr>
          <a:xfrm>
            <a:off x="10591800" y="2836121"/>
            <a:ext cx="5731912" cy="3221779"/>
          </a:xfrm>
          <a:prstGeom prst="rect">
            <a:avLst/>
          </a:prstGeom>
          <a:noFill/>
        </p:spPr>
        <p:txBody>
          <a:bodyPr wrap="square">
            <a:spAutoFit/>
          </a:bodyPr>
          <a:lstStyle/>
          <a:p>
            <a:pPr lvl="1" indent="-111760">
              <a:lnSpc>
                <a:spcPts val="4095"/>
              </a:lnSpc>
            </a:pPr>
            <a:r>
              <a:rPr lang="en-GB" sz="4000" b="1" u="sng" kern="100" dirty="0">
                <a:effectLst/>
                <a:latin typeface="Yeseva One" panose="020B0604020202020204" charset="0"/>
                <a:ea typeface="Aptos" panose="020B0004020202020204" pitchFamily="34" charset="0"/>
                <a:cs typeface="Times New Roman" panose="02020603050405020304" pitchFamily="18" charset="0"/>
              </a:rPr>
              <a:t>Performance goal </a:t>
            </a:r>
          </a:p>
          <a:p>
            <a:pPr indent="-111760">
              <a:lnSpc>
                <a:spcPts val="4095"/>
              </a:lnSpc>
            </a:pPr>
            <a:endParaRPr lang="en-GB" sz="3600" b="1" u="sng" kern="100" dirty="0">
              <a:effectLst/>
              <a:latin typeface="Yeseva One" panose="020B0604020202020204" charset="0"/>
              <a:ea typeface="Aptos" panose="020B0004020202020204" pitchFamily="34" charset="0"/>
              <a:cs typeface="Times New Roman" panose="02020603050405020304" pitchFamily="18" charset="0"/>
            </a:endParaRPr>
          </a:p>
          <a:p>
            <a:pPr marL="231140" indent="-342900">
              <a:lnSpc>
                <a:spcPts val="4095"/>
              </a:lnSpc>
              <a:buFont typeface="Arial" panose="020B0604020202020204" pitchFamily="34" charset="0"/>
              <a:buChar char="•"/>
            </a:pPr>
            <a:r>
              <a:rPr lang="en-GB" sz="3200" kern="100" dirty="0">
                <a:latin typeface="Yeseva One" panose="020B0604020202020204" charset="0"/>
                <a:ea typeface="Aptos" panose="020B0004020202020204" pitchFamily="34" charset="0"/>
                <a:cs typeface="Times New Roman" panose="02020603050405020304" pitchFamily="18" charset="0"/>
              </a:rPr>
              <a:t>A</a:t>
            </a:r>
            <a:r>
              <a:rPr lang="en-GB" sz="3200" kern="100" dirty="0">
                <a:effectLst/>
                <a:latin typeface="Yeseva One" panose="020B0604020202020204" charset="0"/>
                <a:ea typeface="Aptos" panose="020B0004020202020204" pitchFamily="34" charset="0"/>
                <a:cs typeface="Times New Roman" panose="02020603050405020304" pitchFamily="18" charset="0"/>
              </a:rPr>
              <a:t>chieve team best of most possessions held during a game after the programme.</a:t>
            </a:r>
            <a:endParaRPr lang="en-US" sz="3600" dirty="0">
              <a:solidFill>
                <a:srgbClr val="000000"/>
              </a:solidFill>
              <a:latin typeface="Libre Baskerville"/>
              <a:ea typeface="Libre Baskerville"/>
              <a:cs typeface="Libre Baskerville"/>
              <a:sym typeface="Libre Baskerville"/>
            </a:endParaRPr>
          </a:p>
        </p:txBody>
      </p:sp>
      <p:sp>
        <p:nvSpPr>
          <p:cNvPr id="35" name="Rectangle 3">
            <a:extLst>
              <a:ext uri="{FF2B5EF4-FFF2-40B4-BE49-F238E27FC236}">
                <a16:creationId xmlns:a16="http://schemas.microsoft.com/office/drawing/2014/main" id="{9DD0700B-9F64-740A-0E8D-3FC9F11B2EAD}"/>
              </a:ext>
            </a:extLst>
          </p:cNvPr>
          <p:cNvSpPr>
            <a:spLocks noChangeArrowheads="1"/>
          </p:cNvSpPr>
          <p:nvPr/>
        </p:nvSpPr>
        <p:spPr bwMode="auto">
          <a:xfrm>
            <a:off x="-11456419" y="513961"/>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6" name="Freeform 2">
            <a:extLst>
              <a:ext uri="{FF2B5EF4-FFF2-40B4-BE49-F238E27FC236}">
                <a16:creationId xmlns:a16="http://schemas.microsoft.com/office/drawing/2014/main" id="{E8789E5E-F6C9-4D0C-1DBE-3AF1803E349F}"/>
              </a:ext>
            </a:extLst>
          </p:cNvPr>
          <p:cNvSpPr/>
          <p:nvPr/>
        </p:nvSpPr>
        <p:spPr>
          <a:xfrm>
            <a:off x="542092" y="498264"/>
            <a:ext cx="2700373" cy="2622936"/>
          </a:xfrm>
          <a:custGeom>
            <a:avLst/>
            <a:gdLst/>
            <a:ahLst/>
            <a:cxnLst/>
            <a:rect l="l" t="t" r="r" b="b"/>
            <a:pathLst>
              <a:path w="8209026" h="8229600">
                <a:moveTo>
                  <a:pt x="0" y="0"/>
                </a:moveTo>
                <a:lnTo>
                  <a:pt x="8209026" y="0"/>
                </a:lnTo>
                <a:lnTo>
                  <a:pt x="8209026" y="8229600"/>
                </a:lnTo>
                <a:lnTo>
                  <a:pt x="0" y="8229600"/>
                </a:lnTo>
                <a:lnTo>
                  <a:pt x="0" y="0"/>
                </a:lnTo>
                <a:close/>
              </a:path>
            </a:pathLst>
          </a:custGeom>
          <a:blipFill>
            <a:blip r:embed="rId9"/>
            <a:stretch>
              <a:fillRect/>
            </a:stretch>
          </a:blipFill>
        </p:spPr>
        <p:txBody>
          <a:bodyPr/>
          <a:lstStyle/>
          <a:p>
            <a:endParaRPr lang="en-GB"/>
          </a:p>
        </p:txBody>
      </p:sp>
      <p:sp>
        <p:nvSpPr>
          <p:cNvPr id="37" name="Freeform 3">
            <a:extLst>
              <a:ext uri="{FF2B5EF4-FFF2-40B4-BE49-F238E27FC236}">
                <a16:creationId xmlns:a16="http://schemas.microsoft.com/office/drawing/2014/main" id="{6E4E0EF5-7220-F47E-F373-040CC8BC190D}"/>
              </a:ext>
            </a:extLst>
          </p:cNvPr>
          <p:cNvSpPr/>
          <p:nvPr/>
        </p:nvSpPr>
        <p:spPr>
          <a:xfrm>
            <a:off x="12290106" y="6265734"/>
            <a:ext cx="5171304" cy="3445382"/>
          </a:xfrm>
          <a:custGeom>
            <a:avLst/>
            <a:gdLst/>
            <a:ahLst/>
            <a:cxnLst/>
            <a:rect l="l" t="t" r="r" b="b"/>
            <a:pathLst>
              <a:path w="3136789" h="2089886">
                <a:moveTo>
                  <a:pt x="0" y="0"/>
                </a:moveTo>
                <a:lnTo>
                  <a:pt x="3136789" y="0"/>
                </a:lnTo>
                <a:lnTo>
                  <a:pt x="3136789" y="2089885"/>
                </a:lnTo>
                <a:lnTo>
                  <a:pt x="0" y="2089885"/>
                </a:lnTo>
                <a:lnTo>
                  <a:pt x="0" y="0"/>
                </a:lnTo>
                <a:close/>
              </a:path>
            </a:pathLst>
          </a:custGeom>
          <a:blipFill>
            <a:blip r:embed="rId10"/>
            <a:stretch>
              <a:fillRect/>
            </a:stretch>
          </a:blipFill>
          <a:ln>
            <a:solidFill>
              <a:schemeClr val="tx1"/>
            </a:solidFill>
          </a:ln>
        </p:spPr>
        <p:txBody>
          <a:bodyPr/>
          <a:lstStyle/>
          <a:p>
            <a:endParaRPr lang="en-GB"/>
          </a:p>
        </p:txBody>
      </p:sp>
    </p:spTree>
    <p:extLst>
      <p:ext uri="{BB962C8B-B14F-4D97-AF65-F5344CB8AC3E}">
        <p14:creationId xmlns:p14="http://schemas.microsoft.com/office/powerpoint/2010/main" val="1099964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5569636">
            <a:off x="-1252276" y="-183158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1769783" y="800100"/>
            <a:ext cx="14748434" cy="1185902"/>
          </a:xfrm>
          <a:prstGeom prst="rect">
            <a:avLst/>
          </a:prstGeom>
        </p:spPr>
        <p:txBody>
          <a:bodyPr wrap="square" lIns="0" tIns="0" rIns="0" bIns="0" rtlCol="0" anchor="t">
            <a:spAutoFit/>
          </a:bodyPr>
          <a:lstStyle/>
          <a:p>
            <a:pPr lvl="0" algn="ctr">
              <a:lnSpc>
                <a:spcPct val="115000"/>
              </a:lnSpc>
            </a:pPr>
            <a:r>
              <a:rPr lang="en-US" sz="7200" b="1" u="sng" dirty="0">
                <a:solidFill>
                  <a:srgbClr val="000000"/>
                </a:solidFill>
                <a:latin typeface="Yeseva One" panose="020B0604020202020204" charset="0"/>
                <a:ea typeface="Libre Baskerville"/>
                <a:cs typeface="Libre Baskerville"/>
                <a:sym typeface="Libre Baskerville"/>
              </a:rPr>
              <a:t>Session process goals </a:t>
            </a:r>
          </a:p>
        </p:txBody>
      </p:sp>
      <p:sp>
        <p:nvSpPr>
          <p:cNvPr id="6" name="Freeform 6"/>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22" name="Group 16">
            <a:extLst>
              <a:ext uri="{FF2B5EF4-FFF2-40B4-BE49-F238E27FC236}">
                <a16:creationId xmlns:a16="http://schemas.microsoft.com/office/drawing/2014/main" id="{F7AB8360-4CB8-AD83-4600-2ED0F79D4F01}"/>
              </a:ext>
            </a:extLst>
          </p:cNvPr>
          <p:cNvGrpSpPr/>
          <p:nvPr/>
        </p:nvGrpSpPr>
        <p:grpSpPr>
          <a:xfrm>
            <a:off x="609600" y="3386788"/>
            <a:ext cx="5336406" cy="5710851"/>
            <a:chOff x="0" y="0"/>
            <a:chExt cx="2292265" cy="510748"/>
          </a:xfrm>
          <a:solidFill>
            <a:schemeClr val="bg1"/>
          </a:solidFill>
        </p:grpSpPr>
        <p:sp>
          <p:nvSpPr>
            <p:cNvPr id="23" name="Freeform 17">
              <a:extLst>
                <a:ext uri="{FF2B5EF4-FFF2-40B4-BE49-F238E27FC236}">
                  <a16:creationId xmlns:a16="http://schemas.microsoft.com/office/drawing/2014/main" id="{8489A51F-459A-47A0-0848-BA477B40BF6A}"/>
                </a:ext>
              </a:extLst>
            </p:cNvPr>
            <p:cNvSpPr/>
            <p:nvPr/>
          </p:nvSpPr>
          <p:spPr>
            <a:xfrm>
              <a:off x="0" y="0"/>
              <a:ext cx="2292265" cy="510748"/>
            </a:xfrm>
            <a:custGeom>
              <a:avLst/>
              <a:gdLst/>
              <a:ahLst/>
              <a:cxnLst/>
              <a:rect l="l" t="t" r="r" b="b"/>
              <a:pathLst>
                <a:path w="2292265" h="510748">
                  <a:moveTo>
                    <a:pt x="46919" y="0"/>
                  </a:moveTo>
                  <a:lnTo>
                    <a:pt x="2245346" y="0"/>
                  </a:lnTo>
                  <a:cubicBezTo>
                    <a:pt x="2257790" y="0"/>
                    <a:pt x="2269724" y="4943"/>
                    <a:pt x="2278523" y="13742"/>
                  </a:cubicBezTo>
                  <a:cubicBezTo>
                    <a:pt x="2287322" y="22541"/>
                    <a:pt x="2292265" y="34475"/>
                    <a:pt x="2292265" y="46919"/>
                  </a:cubicBezTo>
                  <a:lnTo>
                    <a:pt x="2292265" y="463829"/>
                  </a:lnTo>
                  <a:cubicBezTo>
                    <a:pt x="2292265" y="476272"/>
                    <a:pt x="2287322" y="488206"/>
                    <a:pt x="2278523" y="497005"/>
                  </a:cubicBezTo>
                  <a:cubicBezTo>
                    <a:pt x="2269724" y="505804"/>
                    <a:pt x="2257790" y="510748"/>
                    <a:pt x="2245346" y="510748"/>
                  </a:cubicBezTo>
                  <a:lnTo>
                    <a:pt x="46919" y="510748"/>
                  </a:lnTo>
                  <a:cubicBezTo>
                    <a:pt x="21006" y="510748"/>
                    <a:pt x="0" y="489741"/>
                    <a:pt x="0" y="463829"/>
                  </a:cubicBezTo>
                  <a:lnTo>
                    <a:pt x="0" y="46919"/>
                  </a:lnTo>
                  <a:cubicBezTo>
                    <a:pt x="0" y="34475"/>
                    <a:pt x="4943" y="22541"/>
                    <a:pt x="13742" y="13742"/>
                  </a:cubicBezTo>
                  <a:cubicBezTo>
                    <a:pt x="22541" y="4943"/>
                    <a:pt x="34475" y="0"/>
                    <a:pt x="46919" y="0"/>
                  </a:cubicBezTo>
                  <a:close/>
                </a:path>
              </a:pathLst>
            </a:custGeom>
            <a:grpFill/>
            <a:ln w="19050" cap="rnd">
              <a:solidFill>
                <a:srgbClr val="B6B2AF"/>
              </a:solidFill>
              <a:prstDash val="solid"/>
              <a:round/>
            </a:ln>
          </p:spPr>
          <p:txBody>
            <a:bodyPr/>
            <a:lstStyle/>
            <a:p>
              <a:endParaRPr lang="en-GB"/>
            </a:p>
          </p:txBody>
        </p:sp>
        <p:sp>
          <p:nvSpPr>
            <p:cNvPr id="24" name="TextBox 18">
              <a:extLst>
                <a:ext uri="{FF2B5EF4-FFF2-40B4-BE49-F238E27FC236}">
                  <a16:creationId xmlns:a16="http://schemas.microsoft.com/office/drawing/2014/main" id="{9FA9D66E-9759-A3B3-6602-B0C95187D1DA}"/>
                </a:ext>
              </a:extLst>
            </p:cNvPr>
            <p:cNvSpPr txBox="1"/>
            <p:nvPr/>
          </p:nvSpPr>
          <p:spPr>
            <a:xfrm>
              <a:off x="0" y="-38100"/>
              <a:ext cx="2292265" cy="548848"/>
            </a:xfrm>
            <a:prstGeom prst="rect">
              <a:avLst/>
            </a:prstGeom>
            <a:grpFill/>
          </p:spPr>
          <p:txBody>
            <a:bodyPr lIns="50800" tIns="50800" rIns="50800" bIns="50800" rtlCol="0" anchor="ctr"/>
            <a:lstStyle/>
            <a:p>
              <a:pPr algn="ctr">
                <a:lnSpc>
                  <a:spcPts val="2659"/>
                </a:lnSpc>
                <a:spcBef>
                  <a:spcPct val="0"/>
                </a:spcBef>
              </a:pPr>
              <a:endParaRPr/>
            </a:p>
          </p:txBody>
        </p:sp>
      </p:grpSp>
      <p:grpSp>
        <p:nvGrpSpPr>
          <p:cNvPr id="25" name="Group 16">
            <a:extLst>
              <a:ext uri="{FF2B5EF4-FFF2-40B4-BE49-F238E27FC236}">
                <a16:creationId xmlns:a16="http://schemas.microsoft.com/office/drawing/2014/main" id="{5E844693-D997-824A-EDE7-96767428C91C}"/>
              </a:ext>
            </a:extLst>
          </p:cNvPr>
          <p:cNvGrpSpPr/>
          <p:nvPr/>
        </p:nvGrpSpPr>
        <p:grpSpPr>
          <a:xfrm>
            <a:off x="6400800" y="3395049"/>
            <a:ext cx="5336406" cy="5710851"/>
            <a:chOff x="0" y="0"/>
            <a:chExt cx="2292265" cy="510748"/>
          </a:xfrm>
          <a:solidFill>
            <a:schemeClr val="bg1"/>
          </a:solidFill>
        </p:grpSpPr>
        <p:sp>
          <p:nvSpPr>
            <p:cNvPr id="26" name="Freeform 17">
              <a:extLst>
                <a:ext uri="{FF2B5EF4-FFF2-40B4-BE49-F238E27FC236}">
                  <a16:creationId xmlns:a16="http://schemas.microsoft.com/office/drawing/2014/main" id="{C6E7704F-82D8-2C58-AFB9-5D1F7DED0103}"/>
                </a:ext>
              </a:extLst>
            </p:cNvPr>
            <p:cNvSpPr/>
            <p:nvPr/>
          </p:nvSpPr>
          <p:spPr>
            <a:xfrm>
              <a:off x="0" y="0"/>
              <a:ext cx="2292265" cy="510748"/>
            </a:xfrm>
            <a:custGeom>
              <a:avLst/>
              <a:gdLst/>
              <a:ahLst/>
              <a:cxnLst/>
              <a:rect l="l" t="t" r="r" b="b"/>
              <a:pathLst>
                <a:path w="2292265" h="510748">
                  <a:moveTo>
                    <a:pt x="46919" y="0"/>
                  </a:moveTo>
                  <a:lnTo>
                    <a:pt x="2245346" y="0"/>
                  </a:lnTo>
                  <a:cubicBezTo>
                    <a:pt x="2257790" y="0"/>
                    <a:pt x="2269724" y="4943"/>
                    <a:pt x="2278523" y="13742"/>
                  </a:cubicBezTo>
                  <a:cubicBezTo>
                    <a:pt x="2287322" y="22541"/>
                    <a:pt x="2292265" y="34475"/>
                    <a:pt x="2292265" y="46919"/>
                  </a:cubicBezTo>
                  <a:lnTo>
                    <a:pt x="2292265" y="463829"/>
                  </a:lnTo>
                  <a:cubicBezTo>
                    <a:pt x="2292265" y="476272"/>
                    <a:pt x="2287322" y="488206"/>
                    <a:pt x="2278523" y="497005"/>
                  </a:cubicBezTo>
                  <a:cubicBezTo>
                    <a:pt x="2269724" y="505804"/>
                    <a:pt x="2257790" y="510748"/>
                    <a:pt x="2245346" y="510748"/>
                  </a:cubicBezTo>
                  <a:lnTo>
                    <a:pt x="46919" y="510748"/>
                  </a:lnTo>
                  <a:cubicBezTo>
                    <a:pt x="21006" y="510748"/>
                    <a:pt x="0" y="489741"/>
                    <a:pt x="0" y="463829"/>
                  </a:cubicBezTo>
                  <a:lnTo>
                    <a:pt x="0" y="46919"/>
                  </a:lnTo>
                  <a:cubicBezTo>
                    <a:pt x="0" y="34475"/>
                    <a:pt x="4943" y="22541"/>
                    <a:pt x="13742" y="13742"/>
                  </a:cubicBezTo>
                  <a:cubicBezTo>
                    <a:pt x="22541" y="4943"/>
                    <a:pt x="34475" y="0"/>
                    <a:pt x="46919" y="0"/>
                  </a:cubicBezTo>
                  <a:close/>
                </a:path>
              </a:pathLst>
            </a:custGeom>
            <a:grpFill/>
            <a:ln w="19050" cap="rnd">
              <a:solidFill>
                <a:srgbClr val="B6B2AF"/>
              </a:solidFill>
              <a:prstDash val="solid"/>
              <a:round/>
            </a:ln>
          </p:spPr>
          <p:txBody>
            <a:bodyPr/>
            <a:lstStyle/>
            <a:p>
              <a:endParaRPr lang="en-GB"/>
            </a:p>
          </p:txBody>
        </p:sp>
        <p:sp>
          <p:nvSpPr>
            <p:cNvPr id="27" name="TextBox 18">
              <a:extLst>
                <a:ext uri="{FF2B5EF4-FFF2-40B4-BE49-F238E27FC236}">
                  <a16:creationId xmlns:a16="http://schemas.microsoft.com/office/drawing/2014/main" id="{9AB33285-5C57-B758-839F-C446A7BBBA51}"/>
                </a:ext>
              </a:extLst>
            </p:cNvPr>
            <p:cNvSpPr txBox="1"/>
            <p:nvPr/>
          </p:nvSpPr>
          <p:spPr>
            <a:xfrm>
              <a:off x="0" y="-38100"/>
              <a:ext cx="2292265" cy="548848"/>
            </a:xfrm>
            <a:prstGeom prst="rect">
              <a:avLst/>
            </a:prstGeom>
            <a:grpFill/>
          </p:spPr>
          <p:txBody>
            <a:bodyPr lIns="50800" tIns="50800" rIns="50800" bIns="50800" rtlCol="0" anchor="ctr"/>
            <a:lstStyle/>
            <a:p>
              <a:pPr algn="ctr">
                <a:lnSpc>
                  <a:spcPts val="2659"/>
                </a:lnSpc>
                <a:spcBef>
                  <a:spcPct val="0"/>
                </a:spcBef>
              </a:pPr>
              <a:endParaRPr/>
            </a:p>
          </p:txBody>
        </p:sp>
      </p:grpSp>
      <p:grpSp>
        <p:nvGrpSpPr>
          <p:cNvPr id="28" name="Group 16">
            <a:extLst>
              <a:ext uri="{FF2B5EF4-FFF2-40B4-BE49-F238E27FC236}">
                <a16:creationId xmlns:a16="http://schemas.microsoft.com/office/drawing/2014/main" id="{AA5CF106-196C-D1CD-18AF-C3E5A24ACDA3}"/>
              </a:ext>
            </a:extLst>
          </p:cNvPr>
          <p:cNvGrpSpPr/>
          <p:nvPr/>
        </p:nvGrpSpPr>
        <p:grpSpPr>
          <a:xfrm>
            <a:off x="12192000" y="3395049"/>
            <a:ext cx="5336406" cy="5710851"/>
            <a:chOff x="0" y="0"/>
            <a:chExt cx="2292265" cy="510748"/>
          </a:xfrm>
          <a:solidFill>
            <a:schemeClr val="bg1"/>
          </a:solidFill>
        </p:grpSpPr>
        <p:sp>
          <p:nvSpPr>
            <p:cNvPr id="29" name="Freeform 17">
              <a:extLst>
                <a:ext uri="{FF2B5EF4-FFF2-40B4-BE49-F238E27FC236}">
                  <a16:creationId xmlns:a16="http://schemas.microsoft.com/office/drawing/2014/main" id="{3A1980F9-07B2-5949-DF83-E2B225CE219E}"/>
                </a:ext>
              </a:extLst>
            </p:cNvPr>
            <p:cNvSpPr/>
            <p:nvPr/>
          </p:nvSpPr>
          <p:spPr>
            <a:xfrm>
              <a:off x="0" y="0"/>
              <a:ext cx="2292265" cy="510748"/>
            </a:xfrm>
            <a:custGeom>
              <a:avLst/>
              <a:gdLst/>
              <a:ahLst/>
              <a:cxnLst/>
              <a:rect l="l" t="t" r="r" b="b"/>
              <a:pathLst>
                <a:path w="2292265" h="510748">
                  <a:moveTo>
                    <a:pt x="46919" y="0"/>
                  </a:moveTo>
                  <a:lnTo>
                    <a:pt x="2245346" y="0"/>
                  </a:lnTo>
                  <a:cubicBezTo>
                    <a:pt x="2257790" y="0"/>
                    <a:pt x="2269724" y="4943"/>
                    <a:pt x="2278523" y="13742"/>
                  </a:cubicBezTo>
                  <a:cubicBezTo>
                    <a:pt x="2287322" y="22541"/>
                    <a:pt x="2292265" y="34475"/>
                    <a:pt x="2292265" y="46919"/>
                  </a:cubicBezTo>
                  <a:lnTo>
                    <a:pt x="2292265" y="463829"/>
                  </a:lnTo>
                  <a:cubicBezTo>
                    <a:pt x="2292265" y="476272"/>
                    <a:pt x="2287322" y="488206"/>
                    <a:pt x="2278523" y="497005"/>
                  </a:cubicBezTo>
                  <a:cubicBezTo>
                    <a:pt x="2269724" y="505804"/>
                    <a:pt x="2257790" y="510748"/>
                    <a:pt x="2245346" y="510748"/>
                  </a:cubicBezTo>
                  <a:lnTo>
                    <a:pt x="46919" y="510748"/>
                  </a:lnTo>
                  <a:cubicBezTo>
                    <a:pt x="21006" y="510748"/>
                    <a:pt x="0" y="489741"/>
                    <a:pt x="0" y="463829"/>
                  </a:cubicBezTo>
                  <a:lnTo>
                    <a:pt x="0" y="46919"/>
                  </a:lnTo>
                  <a:cubicBezTo>
                    <a:pt x="0" y="34475"/>
                    <a:pt x="4943" y="22541"/>
                    <a:pt x="13742" y="13742"/>
                  </a:cubicBezTo>
                  <a:cubicBezTo>
                    <a:pt x="22541" y="4943"/>
                    <a:pt x="34475" y="0"/>
                    <a:pt x="46919" y="0"/>
                  </a:cubicBezTo>
                  <a:close/>
                </a:path>
              </a:pathLst>
            </a:custGeom>
            <a:grpFill/>
            <a:ln w="19050" cap="rnd">
              <a:solidFill>
                <a:srgbClr val="B6B2AF"/>
              </a:solidFill>
              <a:prstDash val="solid"/>
              <a:round/>
            </a:ln>
          </p:spPr>
          <p:txBody>
            <a:bodyPr/>
            <a:lstStyle/>
            <a:p>
              <a:endParaRPr lang="en-GB"/>
            </a:p>
          </p:txBody>
        </p:sp>
        <p:sp>
          <p:nvSpPr>
            <p:cNvPr id="30" name="TextBox 18">
              <a:extLst>
                <a:ext uri="{FF2B5EF4-FFF2-40B4-BE49-F238E27FC236}">
                  <a16:creationId xmlns:a16="http://schemas.microsoft.com/office/drawing/2014/main" id="{973ECBF1-6BC5-2921-C941-5BEA4CC601FE}"/>
                </a:ext>
              </a:extLst>
            </p:cNvPr>
            <p:cNvSpPr txBox="1"/>
            <p:nvPr/>
          </p:nvSpPr>
          <p:spPr>
            <a:xfrm>
              <a:off x="0" y="-38100"/>
              <a:ext cx="2292265" cy="548848"/>
            </a:xfrm>
            <a:prstGeom prst="rect">
              <a:avLst/>
            </a:prstGeom>
            <a:grpFill/>
          </p:spPr>
          <p:txBody>
            <a:bodyPr lIns="50800" tIns="50800" rIns="50800" bIns="50800" rtlCol="0" anchor="ctr"/>
            <a:lstStyle/>
            <a:p>
              <a:pPr algn="ctr">
                <a:lnSpc>
                  <a:spcPts val="2659"/>
                </a:lnSpc>
                <a:spcBef>
                  <a:spcPct val="0"/>
                </a:spcBef>
              </a:pPr>
              <a:endParaRPr/>
            </a:p>
          </p:txBody>
        </p:sp>
      </p:grpSp>
      <p:sp>
        <p:nvSpPr>
          <p:cNvPr id="11" name="TextBox 10">
            <a:extLst>
              <a:ext uri="{FF2B5EF4-FFF2-40B4-BE49-F238E27FC236}">
                <a16:creationId xmlns:a16="http://schemas.microsoft.com/office/drawing/2014/main" id="{C4D9D143-CCA8-59A6-E5B5-2855B965ACAB}"/>
              </a:ext>
            </a:extLst>
          </p:cNvPr>
          <p:cNvSpPr txBox="1"/>
          <p:nvPr/>
        </p:nvSpPr>
        <p:spPr>
          <a:xfrm>
            <a:off x="11853342" y="3390900"/>
            <a:ext cx="6013722" cy="5772799"/>
          </a:xfrm>
          <a:prstGeom prst="rect">
            <a:avLst/>
          </a:prstGeom>
        </p:spPr>
        <p:txBody>
          <a:bodyPr wrap="square" lIns="0" tIns="0" rIns="0" bIns="0" rtlCol="0" anchor="t">
            <a:spAutoFit/>
          </a:bodyPr>
          <a:lstStyle/>
          <a:p>
            <a:pPr algn="ctr">
              <a:lnSpc>
                <a:spcPct val="115000"/>
              </a:lnSpc>
            </a:pPr>
            <a:r>
              <a:rPr lang="en-US" sz="2800" b="1" u="sng" dirty="0">
                <a:solidFill>
                  <a:srgbClr val="000000"/>
                </a:solidFill>
                <a:latin typeface="Yeseva One" panose="020B0604020202020204" charset="0"/>
                <a:ea typeface="Libre Baskerville"/>
                <a:cs typeface="Libre Baskerville"/>
                <a:sym typeface="Libre Baskerville"/>
              </a:rPr>
              <a:t>Session 3- </a:t>
            </a:r>
            <a:r>
              <a:rPr lang="en-GB" sz="2800" b="1" u="sng" kern="100" dirty="0">
                <a:effectLst/>
                <a:latin typeface="Yeseva One" panose="020B0604020202020204" charset="0"/>
                <a:ea typeface="Aptos" panose="020B0004020202020204" pitchFamily="34" charset="0"/>
                <a:cs typeface="Times New Roman" panose="02020603050405020304" pitchFamily="18" charset="0"/>
              </a:rPr>
              <a:t>Shooting </a:t>
            </a:r>
          </a:p>
          <a:p>
            <a:pPr algn="ctr">
              <a:lnSpc>
                <a:spcPct val="115000"/>
              </a:lnSpc>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algn="ctr">
              <a:lnSpc>
                <a:spcPct val="115000"/>
              </a:lnSpc>
            </a:pPr>
            <a:r>
              <a:rPr lang="en-GB" sz="2600" kern="100" dirty="0">
                <a:latin typeface="Yeseva One" panose="020B0604020202020204" charset="0"/>
                <a:ea typeface="Aptos" panose="020B0004020202020204" pitchFamily="34" charset="0"/>
                <a:cs typeface="Times New Roman" panose="02020603050405020304" pitchFamily="18" charset="0"/>
              </a:rPr>
              <a:t>Score</a:t>
            </a:r>
            <a:r>
              <a:rPr lang="en-GB" sz="2600" kern="100" dirty="0">
                <a:effectLst/>
                <a:latin typeface="Yeseva One" panose="020B0604020202020204" charset="0"/>
                <a:ea typeface="Aptos" panose="020B0004020202020204" pitchFamily="34" charset="0"/>
                <a:cs typeface="Times New Roman" panose="02020603050405020304" pitchFamily="18" charset="0"/>
              </a:rPr>
              <a:t> goals without</a:t>
            </a:r>
          </a:p>
          <a:p>
            <a:pPr algn="ctr">
              <a:lnSpc>
                <a:spcPct val="115000"/>
              </a:lnSpc>
            </a:pPr>
            <a:r>
              <a:rPr lang="en-GB" sz="2600" kern="100" dirty="0">
                <a:effectLst/>
                <a:latin typeface="Yeseva One" panose="020B0604020202020204" charset="0"/>
                <a:ea typeface="Aptos" panose="020B0004020202020204" pitchFamily="34" charset="0"/>
                <a:cs typeface="Times New Roman" panose="02020603050405020304" pitchFamily="18" charset="0"/>
              </a:rPr>
              <a:t>losing possession. </a:t>
            </a:r>
            <a:endParaRPr lang="en-GB" sz="2600" b="1" u="sng" kern="100" dirty="0">
              <a:latin typeface="Yeseva One" panose="020B0604020202020204" charset="0"/>
              <a:ea typeface="Aptos" panose="020B0004020202020204" pitchFamily="34" charset="0"/>
              <a:cs typeface="Times New Roman" panose="02020603050405020304" pitchFamily="18" charset="0"/>
            </a:endParaRPr>
          </a:p>
          <a:p>
            <a:pPr algn="ctr">
              <a:lnSpc>
                <a:spcPct val="115000"/>
              </a:lnSpc>
            </a:pPr>
            <a:endParaRPr lang="en-GB" sz="4000" b="1" u="sng"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r>
              <a:rPr lang="en-GB" sz="2600" kern="100" dirty="0">
                <a:latin typeface="Yeseva One" panose="020B0604020202020204" charset="0"/>
                <a:ea typeface="Aptos" panose="020B0004020202020204" pitchFamily="34" charset="0"/>
                <a:cs typeface="Times New Roman" panose="02020603050405020304" pitchFamily="18" charset="0"/>
              </a:rPr>
              <a:t>Improving shooting        technique and accuracy</a:t>
            </a:r>
          </a:p>
          <a:p>
            <a:pPr marL="342900" indent="-342900" algn="ctr">
              <a:lnSpc>
                <a:spcPct val="115000"/>
              </a:lnSpc>
              <a:buFont typeface="Arial" panose="020B0604020202020204" pitchFamily="34" charset="0"/>
              <a:buChar char="•"/>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marL="457200" indent="-457200" algn="ctr">
              <a:lnSpc>
                <a:spcPct val="115000"/>
              </a:lnSpc>
              <a:buFont typeface="Arial" panose="020B0604020202020204" pitchFamily="34" charset="0"/>
              <a:buChar char="•"/>
            </a:pPr>
            <a:r>
              <a:rPr lang="en-GB" sz="2600" kern="100" dirty="0">
                <a:latin typeface="Yeseva One" panose="020B0604020202020204" charset="0"/>
                <a:ea typeface="Aptos" panose="020B0004020202020204" pitchFamily="34" charset="0"/>
                <a:cs typeface="Times New Roman" panose="02020603050405020304" pitchFamily="18" charset="0"/>
              </a:rPr>
              <a:t>Learning correct p</a:t>
            </a:r>
            <a:r>
              <a:rPr lang="en-GB" sz="2600" kern="100" dirty="0">
                <a:effectLst/>
                <a:latin typeface="Yeseva One" panose="020B0604020202020204" charset="0"/>
                <a:ea typeface="Aptos" panose="020B0004020202020204" pitchFamily="34" charset="0"/>
                <a:cs typeface="Times New Roman" panose="02020603050405020304" pitchFamily="18" charset="0"/>
              </a:rPr>
              <a:t>assing </a:t>
            </a:r>
            <a:r>
              <a:rPr lang="en-GB" sz="2600" kern="100" dirty="0">
                <a:latin typeface="Yeseva One" panose="020B0604020202020204" charset="0"/>
                <a:ea typeface="Aptos" panose="020B0004020202020204" pitchFamily="34" charset="0"/>
                <a:cs typeface="Times New Roman" panose="02020603050405020304" pitchFamily="18" charset="0"/>
              </a:rPr>
              <a:t>d</a:t>
            </a:r>
            <a:r>
              <a:rPr lang="en-GB" sz="2600" kern="100" dirty="0">
                <a:effectLst/>
                <a:latin typeface="Yeseva One" panose="020B0604020202020204" charset="0"/>
                <a:ea typeface="Aptos" panose="020B0004020202020204" pitchFamily="34" charset="0"/>
                <a:cs typeface="Times New Roman" panose="02020603050405020304" pitchFamily="18" charset="0"/>
              </a:rPr>
              <a:t>ecision-making in the           </a:t>
            </a:r>
            <a:r>
              <a:rPr lang="en-GB" sz="2600" kern="100" dirty="0">
                <a:latin typeface="Yeseva One" panose="020B0604020202020204" charset="0"/>
                <a:ea typeface="Aptos" panose="020B0004020202020204" pitchFamily="34" charset="0"/>
                <a:cs typeface="Times New Roman" panose="02020603050405020304" pitchFamily="18" charset="0"/>
              </a:rPr>
              <a:t>goal third. </a:t>
            </a: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p:txBody>
      </p:sp>
      <p:sp>
        <p:nvSpPr>
          <p:cNvPr id="32" name="TextBox 31">
            <a:extLst>
              <a:ext uri="{FF2B5EF4-FFF2-40B4-BE49-F238E27FC236}">
                <a16:creationId xmlns:a16="http://schemas.microsoft.com/office/drawing/2014/main" id="{A001379E-B46A-7126-081A-6441A1C063AD}"/>
              </a:ext>
            </a:extLst>
          </p:cNvPr>
          <p:cNvSpPr txBox="1"/>
          <p:nvPr/>
        </p:nvSpPr>
        <p:spPr>
          <a:xfrm>
            <a:off x="688454" y="3218652"/>
            <a:ext cx="5181352" cy="5192640"/>
          </a:xfrm>
          <a:prstGeom prst="rect">
            <a:avLst/>
          </a:prstGeom>
          <a:noFill/>
        </p:spPr>
        <p:txBody>
          <a:bodyPr wrap="square">
            <a:spAutoFit/>
          </a:bodyPr>
          <a:lstStyle/>
          <a:p>
            <a:pPr algn="ctr">
              <a:lnSpc>
                <a:spcPct val="115000"/>
              </a:lnSpc>
            </a:pPr>
            <a:r>
              <a:rPr lang="en-US" sz="2800" b="1" u="sng" dirty="0">
                <a:solidFill>
                  <a:srgbClr val="000000"/>
                </a:solidFill>
                <a:latin typeface="Yeseva One" panose="020B0604020202020204" charset="0"/>
                <a:ea typeface="Libre Baskerville"/>
                <a:cs typeface="Libre Baskerville"/>
                <a:sym typeface="Libre Baskerville"/>
              </a:rPr>
              <a:t>Session 1</a:t>
            </a:r>
            <a:r>
              <a:rPr lang="en-GB" sz="2800" b="1" u="sng" kern="100" dirty="0">
                <a:effectLst/>
                <a:latin typeface="Yeseva One" panose="020B0604020202020204" charset="0"/>
                <a:ea typeface="Aptos" panose="020B0004020202020204" pitchFamily="34" charset="0"/>
                <a:cs typeface="Times New Roman" panose="02020603050405020304" pitchFamily="18" charset="0"/>
              </a:rPr>
              <a:t>- Defending </a:t>
            </a:r>
            <a:endParaRPr lang="en-GB" sz="2800" b="1" u="sng" kern="100" dirty="0">
              <a:latin typeface="Yeseva One" panose="020B0604020202020204" charset="0"/>
              <a:ea typeface="Aptos" panose="020B0004020202020204" pitchFamily="34" charset="0"/>
              <a:cs typeface="Times New Roman" panose="02020603050405020304" pitchFamily="18" charset="0"/>
            </a:endParaRPr>
          </a:p>
          <a:p>
            <a:pPr algn="ctr">
              <a:lnSpc>
                <a:spcPct val="115000"/>
              </a:lnSpc>
            </a:pPr>
            <a:endParaRPr lang="en-GB" sz="2800" b="1" u="sng" kern="100" dirty="0">
              <a:latin typeface="Yeseva One" panose="020B0604020202020204" charset="0"/>
              <a:ea typeface="Aptos" panose="020B0004020202020204" pitchFamily="34" charset="0"/>
              <a:cs typeface="Times New Roman" panose="02020603050405020304" pitchFamily="18" charset="0"/>
            </a:endParaRPr>
          </a:p>
          <a:p>
            <a:pPr algn="ctr">
              <a:lnSpc>
                <a:spcPct val="115000"/>
              </a:lnSpc>
            </a:pPr>
            <a:r>
              <a:rPr lang="en-GB" sz="2600" kern="100" dirty="0">
                <a:latin typeface="Yeseva One" panose="020B0604020202020204" charset="0"/>
                <a:ea typeface="Aptos" panose="020B0004020202020204" pitchFamily="34" charset="0"/>
                <a:cs typeface="Times New Roman" panose="02020603050405020304" pitchFamily="18" charset="0"/>
              </a:rPr>
              <a:t>Prevent</a:t>
            </a:r>
            <a:r>
              <a:rPr lang="en-GB" sz="2600" kern="100" dirty="0">
                <a:effectLst/>
                <a:latin typeface="Yeseva One" panose="020B0604020202020204" charset="0"/>
                <a:ea typeface="Aptos" panose="020B0004020202020204" pitchFamily="34" charset="0"/>
                <a:cs typeface="Times New Roman" panose="02020603050405020304" pitchFamily="18" charset="0"/>
              </a:rPr>
              <a:t> contact and losing possession.</a:t>
            </a:r>
          </a:p>
          <a:p>
            <a:pPr algn="ctr">
              <a:lnSpc>
                <a:spcPct val="115000"/>
              </a:lnSpc>
            </a:pPr>
            <a:endParaRPr lang="en-GB" sz="2600" kern="100" dirty="0">
              <a:latin typeface="Yeseva One" panose="020B0604020202020204" charset="0"/>
              <a:ea typeface="Aptos" panose="020B0004020202020204" pitchFamily="34" charset="0"/>
              <a:cs typeface="Times New Roman" panose="02020603050405020304" pitchFamily="18" charset="0"/>
            </a:endParaRPr>
          </a:p>
          <a:p>
            <a:pPr algn="ctr">
              <a:lnSpc>
                <a:spcPct val="115000"/>
              </a:lnSpc>
            </a:pPr>
            <a:endParaRPr lang="en-GB" sz="2600" b="1" u="sng"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r>
              <a:rPr lang="en-GB" sz="2600" kern="100" dirty="0">
                <a:effectLst/>
                <a:latin typeface="Yeseva One" panose="020B0604020202020204" charset="0"/>
                <a:ea typeface="Aptos" panose="020B0004020202020204" pitchFamily="34" charset="0"/>
                <a:cs typeface="Times New Roman" panose="02020603050405020304" pitchFamily="18" charset="0"/>
              </a:rPr>
              <a:t>Learning to use the  outside arm</a:t>
            </a:r>
          </a:p>
          <a:p>
            <a:pPr algn="ctr">
              <a:lnSpc>
                <a:spcPct val="115000"/>
              </a:lnSpc>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r>
              <a:rPr lang="en-GB" sz="2600" kern="100" dirty="0">
                <a:effectLst/>
                <a:latin typeface="Yeseva One" panose="020B0604020202020204" charset="0"/>
                <a:ea typeface="Aptos" panose="020B0004020202020204" pitchFamily="34" charset="0"/>
                <a:cs typeface="Times New Roman" panose="02020603050405020304" pitchFamily="18" charset="0"/>
              </a:rPr>
              <a:t>Executing cutback interceptions</a:t>
            </a:r>
          </a:p>
        </p:txBody>
      </p:sp>
      <p:sp>
        <p:nvSpPr>
          <p:cNvPr id="34" name="TextBox 33">
            <a:extLst>
              <a:ext uri="{FF2B5EF4-FFF2-40B4-BE49-F238E27FC236}">
                <a16:creationId xmlns:a16="http://schemas.microsoft.com/office/drawing/2014/main" id="{6BEB2A12-B2CC-D094-29F1-9B086AAB960B}"/>
              </a:ext>
            </a:extLst>
          </p:cNvPr>
          <p:cNvSpPr txBox="1"/>
          <p:nvPr/>
        </p:nvSpPr>
        <p:spPr>
          <a:xfrm>
            <a:off x="6239338" y="3218652"/>
            <a:ext cx="5606386" cy="5157246"/>
          </a:xfrm>
          <a:prstGeom prst="rect">
            <a:avLst/>
          </a:prstGeom>
          <a:noFill/>
        </p:spPr>
        <p:txBody>
          <a:bodyPr wrap="square">
            <a:spAutoFit/>
          </a:bodyPr>
          <a:lstStyle/>
          <a:p>
            <a:pPr algn="ctr">
              <a:lnSpc>
                <a:spcPct val="115000"/>
              </a:lnSpc>
            </a:pPr>
            <a:r>
              <a:rPr lang="en-US" sz="2800" b="1" u="sng" dirty="0">
                <a:solidFill>
                  <a:srgbClr val="000000"/>
                </a:solidFill>
                <a:latin typeface="Yeseva One" panose="020B0604020202020204" charset="0"/>
                <a:ea typeface="Libre Baskerville"/>
                <a:cs typeface="Libre Baskerville"/>
                <a:sym typeface="Libre Baskerville"/>
              </a:rPr>
              <a:t>Session 2- </a:t>
            </a:r>
            <a:r>
              <a:rPr lang="en-GB" sz="2800" b="1" u="sng" kern="100" dirty="0">
                <a:effectLst/>
                <a:latin typeface="Yeseva One" panose="020B0604020202020204" charset="0"/>
                <a:ea typeface="Aptos" panose="020B0004020202020204" pitchFamily="34" charset="0"/>
                <a:cs typeface="Times New Roman" panose="02020603050405020304" pitchFamily="18" charset="0"/>
              </a:rPr>
              <a:t>Attacking </a:t>
            </a:r>
          </a:p>
          <a:p>
            <a:pPr algn="ctr">
              <a:lnSpc>
                <a:spcPct val="115000"/>
              </a:lnSpc>
            </a:pPr>
            <a:endParaRPr lang="en-GB" sz="2600" b="1" u="sng" kern="100" dirty="0">
              <a:latin typeface="Yeseva One" panose="020B0604020202020204" charset="0"/>
              <a:ea typeface="Aptos" panose="020B0004020202020204" pitchFamily="34" charset="0"/>
              <a:cs typeface="Times New Roman" panose="02020603050405020304" pitchFamily="18" charset="0"/>
            </a:endParaRPr>
          </a:p>
          <a:p>
            <a:pPr algn="ctr">
              <a:lnSpc>
                <a:spcPct val="115000"/>
              </a:lnSpc>
            </a:pPr>
            <a:r>
              <a:rPr lang="en-GB" sz="2600" kern="100" dirty="0">
                <a:latin typeface="Yeseva One" panose="020B0604020202020204" charset="0"/>
                <a:ea typeface="Aptos" panose="020B0004020202020204" pitchFamily="34" charset="0"/>
                <a:cs typeface="Times New Roman" panose="02020603050405020304" pitchFamily="18" charset="0"/>
              </a:rPr>
              <a:t>Prevent defenders              taking </a:t>
            </a:r>
            <a:r>
              <a:rPr lang="en-GB" sz="2600" kern="100" dirty="0">
                <a:effectLst/>
                <a:latin typeface="Yeseva One" panose="020B0604020202020204" charset="0"/>
                <a:ea typeface="Aptos" panose="020B0004020202020204" pitchFamily="34" charset="0"/>
                <a:cs typeface="Times New Roman" panose="02020603050405020304" pitchFamily="18" charset="0"/>
              </a:rPr>
              <a:t>possession.</a:t>
            </a:r>
          </a:p>
          <a:p>
            <a:pPr algn="ctr">
              <a:lnSpc>
                <a:spcPct val="115000"/>
              </a:lnSpc>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algn="ctr">
              <a:lnSpc>
                <a:spcPct val="115000"/>
              </a:lnSpc>
            </a:pPr>
            <a:endParaRPr lang="en-GB" sz="2600" b="1" u="sng"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r>
              <a:rPr lang="en-GB" sz="2600" kern="100" dirty="0">
                <a:effectLst/>
                <a:latin typeface="Yeseva One" panose="020B0604020202020204" charset="0"/>
                <a:ea typeface="Aptos" panose="020B0004020202020204" pitchFamily="34" charset="0"/>
                <a:cs typeface="Times New Roman" panose="02020603050405020304" pitchFamily="18" charset="0"/>
              </a:rPr>
              <a:t>Learning to roll off the defender </a:t>
            </a:r>
          </a:p>
          <a:p>
            <a:pPr algn="ctr">
              <a:lnSpc>
                <a:spcPct val="115000"/>
              </a:lnSpc>
            </a:pPr>
            <a:endParaRPr lang="en-GB" sz="2600" kern="100" dirty="0">
              <a:effectLst/>
              <a:latin typeface="Yeseva One" panose="020B0604020202020204" charset="0"/>
              <a:ea typeface="Aptos" panose="020B0004020202020204" pitchFamily="34" charset="0"/>
              <a:cs typeface="Times New Roman" panose="02020603050405020304" pitchFamily="18" charset="0"/>
            </a:endParaRPr>
          </a:p>
          <a:p>
            <a:pPr marL="342900" indent="-342900" algn="ctr">
              <a:lnSpc>
                <a:spcPct val="115000"/>
              </a:lnSpc>
              <a:buFont typeface="Arial" panose="020B0604020202020204" pitchFamily="34" charset="0"/>
              <a:buChar char="•"/>
            </a:pPr>
            <a:r>
              <a:rPr lang="en-GB" sz="2600" kern="100" dirty="0">
                <a:latin typeface="Yeseva One" panose="020B0604020202020204" charset="0"/>
                <a:ea typeface="Aptos" panose="020B0004020202020204" pitchFamily="34" charset="0"/>
                <a:cs typeface="Times New Roman" panose="02020603050405020304" pitchFamily="18" charset="0"/>
              </a:rPr>
              <a:t>Developing ability to       c</a:t>
            </a:r>
            <a:r>
              <a:rPr lang="en-GB" sz="2600" kern="100" dirty="0">
                <a:effectLst/>
                <a:latin typeface="Yeseva One" panose="020B0604020202020204" charset="0"/>
                <a:ea typeface="Aptos" panose="020B0004020202020204" pitchFamily="34" charset="0"/>
                <a:cs typeface="Times New Roman" panose="02020603050405020304" pitchFamily="18" charset="0"/>
              </a:rPr>
              <a:t>reate space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4C385-8EF2-44AB-19F7-7282B021706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02DA0B3-F306-CA9C-974B-B1A6FA278C36}"/>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863C2E3-6B53-CFD5-89A0-F515B3D64D6D}"/>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F129BDB5-463C-3D33-7B40-29C9BFD41F53}"/>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8DC6F8B7-1E9A-A8B3-5BCC-71C1AD495F6C}"/>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Warm-Ups</a:t>
            </a:r>
          </a:p>
        </p:txBody>
      </p:sp>
      <p:sp>
        <p:nvSpPr>
          <p:cNvPr id="6" name="Freeform 6">
            <a:extLst>
              <a:ext uri="{FF2B5EF4-FFF2-40B4-BE49-F238E27FC236}">
                <a16:creationId xmlns:a16="http://schemas.microsoft.com/office/drawing/2014/main" id="{1D2A0230-23D1-DEA2-AB69-1874D9FDA4F7}"/>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a:extLst>
              <a:ext uri="{FF2B5EF4-FFF2-40B4-BE49-F238E27FC236}">
                <a16:creationId xmlns:a16="http://schemas.microsoft.com/office/drawing/2014/main" id="{B3C44D41-D525-B0BE-386B-7595D51C8D87}"/>
              </a:ext>
            </a:extLst>
          </p:cNvPr>
          <p:cNvGrpSpPr/>
          <p:nvPr/>
        </p:nvGrpSpPr>
        <p:grpSpPr>
          <a:xfrm>
            <a:off x="914400" y="2171700"/>
            <a:ext cx="16459200" cy="7487687"/>
            <a:chOff x="0" y="0"/>
            <a:chExt cx="4209219" cy="2004933"/>
          </a:xfrm>
          <a:solidFill>
            <a:schemeClr val="bg1"/>
          </a:solidFill>
        </p:grpSpPr>
        <p:sp>
          <p:nvSpPr>
            <p:cNvPr id="8" name="Freeform 8">
              <a:extLst>
                <a:ext uri="{FF2B5EF4-FFF2-40B4-BE49-F238E27FC236}">
                  <a16:creationId xmlns:a16="http://schemas.microsoft.com/office/drawing/2014/main" id="{440B6E3C-9D83-34F6-0024-936FECCF4343}"/>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9" name="TextBox 9">
              <a:extLst>
                <a:ext uri="{FF2B5EF4-FFF2-40B4-BE49-F238E27FC236}">
                  <a16:creationId xmlns:a16="http://schemas.microsoft.com/office/drawing/2014/main" id="{D5838CAE-A64F-CEA6-7C9A-4469C2FAA74C}"/>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dirty="0"/>
            </a:p>
          </p:txBody>
        </p:sp>
      </p:grpSp>
      <p:sp>
        <p:nvSpPr>
          <p:cNvPr id="10" name="TextBox 10">
            <a:extLst>
              <a:ext uri="{FF2B5EF4-FFF2-40B4-BE49-F238E27FC236}">
                <a16:creationId xmlns:a16="http://schemas.microsoft.com/office/drawing/2014/main" id="{3DC552C8-F3E4-26B4-99D7-C9C527E60EFA}"/>
              </a:ext>
            </a:extLst>
          </p:cNvPr>
          <p:cNvSpPr txBox="1"/>
          <p:nvPr/>
        </p:nvSpPr>
        <p:spPr>
          <a:xfrm>
            <a:off x="1143000" y="2698774"/>
            <a:ext cx="6324600" cy="6254726"/>
          </a:xfrm>
          <a:prstGeom prst="rect">
            <a:avLst/>
          </a:prstGeom>
        </p:spPr>
        <p:txBody>
          <a:bodyPr wrap="square" lIns="0" tIns="0" rIns="0" bIns="0" rtlCol="0" anchor="t">
            <a:spAutoFit/>
          </a:bodyPr>
          <a:lstStyle/>
          <a:p>
            <a:pPr marL="802640" lvl="2">
              <a:lnSpc>
                <a:spcPts val="4095"/>
              </a:lnSpc>
            </a:pPr>
            <a:r>
              <a:rPr lang="en-US" sz="2400" b="1" dirty="0">
                <a:solidFill>
                  <a:srgbClr val="000000"/>
                </a:solidFill>
                <a:latin typeface="Yeseva One" panose="020B0604020202020204" charset="0"/>
                <a:ea typeface="Libre Baskerville"/>
                <a:cs typeface="Libre Baskerville"/>
                <a:sym typeface="Libre Baskerville"/>
              </a:rPr>
              <a:t>R</a:t>
            </a:r>
            <a:r>
              <a:rPr lang="en-US" sz="2400" dirty="0">
                <a:solidFill>
                  <a:srgbClr val="000000"/>
                </a:solidFill>
                <a:latin typeface="Yeseva One" panose="020B0604020202020204" charset="0"/>
                <a:ea typeface="Libre Baskerville"/>
                <a:cs typeface="Libre Baskerville"/>
                <a:sym typeface="Libre Baskerville"/>
              </a:rPr>
              <a:t>aising</a:t>
            </a:r>
          </a:p>
          <a:p>
            <a:pPr marL="802640" lvl="2">
              <a:lnSpc>
                <a:spcPts val="4095"/>
              </a:lnSpc>
            </a:pPr>
            <a:r>
              <a:rPr lang="en-US" sz="2400" b="1" dirty="0">
                <a:solidFill>
                  <a:srgbClr val="000000"/>
                </a:solidFill>
                <a:latin typeface="Yeseva One" panose="020B0604020202020204" charset="0"/>
                <a:ea typeface="Libre Baskerville"/>
                <a:cs typeface="Libre Baskerville"/>
                <a:sym typeface="Libre Baskerville"/>
              </a:rPr>
              <a:t>A</a:t>
            </a:r>
            <a:r>
              <a:rPr lang="en-US" sz="2400" dirty="0">
                <a:solidFill>
                  <a:srgbClr val="000000"/>
                </a:solidFill>
                <a:latin typeface="Yeseva One" panose="020B0604020202020204" charset="0"/>
                <a:ea typeface="Libre Baskerville"/>
                <a:cs typeface="Libre Baskerville"/>
                <a:sym typeface="Libre Baskerville"/>
              </a:rPr>
              <a:t>ctivation</a:t>
            </a:r>
          </a:p>
          <a:p>
            <a:pPr marL="802640" lvl="2">
              <a:lnSpc>
                <a:spcPts val="4095"/>
              </a:lnSpc>
            </a:pPr>
            <a:r>
              <a:rPr lang="en-US" sz="2400" b="1" dirty="0">
                <a:solidFill>
                  <a:srgbClr val="000000"/>
                </a:solidFill>
                <a:latin typeface="Yeseva One" panose="020B0604020202020204" charset="0"/>
                <a:ea typeface="Libre Baskerville"/>
                <a:cs typeface="Libre Baskerville"/>
                <a:sym typeface="Libre Baskerville"/>
              </a:rPr>
              <a:t>M</a:t>
            </a:r>
            <a:r>
              <a:rPr lang="en-US" sz="2400" dirty="0">
                <a:solidFill>
                  <a:srgbClr val="000000"/>
                </a:solidFill>
                <a:latin typeface="Yeseva One" panose="020B0604020202020204" charset="0"/>
                <a:ea typeface="Libre Baskerville"/>
                <a:cs typeface="Libre Baskerville"/>
                <a:sym typeface="Libre Baskerville"/>
              </a:rPr>
              <a:t>obilisation</a:t>
            </a:r>
          </a:p>
          <a:p>
            <a:pPr marL="802640" lvl="2">
              <a:lnSpc>
                <a:spcPts val="4095"/>
              </a:lnSpc>
            </a:pPr>
            <a:r>
              <a:rPr lang="en-US" sz="2400" b="1" dirty="0">
                <a:solidFill>
                  <a:srgbClr val="000000"/>
                </a:solidFill>
                <a:latin typeface="Yeseva One" panose="020B0604020202020204" charset="0"/>
                <a:ea typeface="Libre Baskerville"/>
                <a:cs typeface="Libre Baskerville"/>
                <a:sym typeface="Libre Baskerville"/>
              </a:rPr>
              <a:t>P</a:t>
            </a:r>
            <a:r>
              <a:rPr lang="en-US" sz="2400" dirty="0">
                <a:solidFill>
                  <a:srgbClr val="000000"/>
                </a:solidFill>
                <a:latin typeface="Yeseva One" panose="020B0604020202020204" charset="0"/>
                <a:ea typeface="Libre Baskerville"/>
                <a:cs typeface="Libre Baskerville"/>
                <a:sym typeface="Libre Baskerville"/>
              </a:rPr>
              <a:t>otentiation</a:t>
            </a:r>
          </a:p>
          <a:p>
            <a:pPr marL="802640" lvl="2">
              <a:lnSpc>
                <a:spcPts val="4095"/>
              </a:lnSpc>
            </a:pPr>
            <a:r>
              <a:rPr lang="en-GB" sz="2000" dirty="0">
                <a:effectLst/>
                <a:latin typeface="Yeseva One" panose="020B0604020202020204" charset="0"/>
                <a:ea typeface="Times New Roman" panose="02020603050405020304" pitchFamily="18" charset="0"/>
              </a:rPr>
              <a:t>Jeffreys (2007) </a:t>
            </a:r>
            <a:endParaRPr lang="en-US" sz="2000" dirty="0">
              <a:solidFill>
                <a:srgbClr val="000000"/>
              </a:solidFill>
              <a:latin typeface="Yeseva One" panose="020B0604020202020204" charset="0"/>
              <a:ea typeface="Libre Baskerville"/>
              <a:cs typeface="Libre Baskerville"/>
              <a:sym typeface="Libre Baskerville"/>
            </a:endParaRPr>
          </a:p>
          <a:p>
            <a:pPr marL="345440" lvl="1">
              <a:lnSpc>
                <a:spcPts val="4095"/>
              </a:lnSpc>
            </a:pPr>
            <a:endParaRPr lang="en-US" sz="3200" dirty="0">
              <a:solidFill>
                <a:srgbClr val="000000"/>
              </a:solidFill>
              <a:latin typeface="Yeseva One" panose="020B0604020202020204" charset="0"/>
              <a:ea typeface="Libre Baskerville"/>
              <a:cs typeface="Libre Baskerville"/>
              <a:sym typeface="Libre Baskerville"/>
            </a:endParaRPr>
          </a:p>
          <a:p>
            <a:pPr marL="688340" lvl="1" indent="-342900">
              <a:lnSpc>
                <a:spcPts val="4095"/>
              </a:lnSpc>
              <a:buFont typeface="Arial" panose="020B0604020202020204" pitchFamily="34" charset="0"/>
              <a:buChar char="•"/>
            </a:pPr>
            <a:r>
              <a:rPr lang="en-US" sz="2400" dirty="0">
                <a:solidFill>
                  <a:srgbClr val="000000"/>
                </a:solidFill>
                <a:latin typeface="Yeseva One" panose="020B0604020202020204" charset="0"/>
                <a:ea typeface="Libre Baskerville"/>
                <a:cs typeface="Libre Baskerville"/>
                <a:sym typeface="Libre Baskerville"/>
              </a:rPr>
              <a:t>Netball specific                                     </a:t>
            </a:r>
            <a:r>
              <a:rPr lang="en-US" sz="2000" dirty="0">
                <a:solidFill>
                  <a:srgbClr val="000000"/>
                </a:solidFill>
                <a:latin typeface="Yeseva One" panose="020B0604020202020204" charset="0"/>
                <a:ea typeface="Libre Baskerville"/>
                <a:cs typeface="Libre Baskerville"/>
                <a:sym typeface="Libre Baskerville"/>
              </a:rPr>
              <a:t>(</a:t>
            </a:r>
            <a:r>
              <a:rPr lang="en-GB" sz="2000" dirty="0">
                <a:effectLst/>
                <a:latin typeface="Yeseva One" panose="020B0604020202020204" charset="0"/>
                <a:ea typeface="Times New Roman" panose="02020603050405020304" pitchFamily="18" charset="0"/>
              </a:rPr>
              <a:t>Tompsett et al, 2014</a:t>
            </a:r>
            <a:r>
              <a:rPr lang="en-US" sz="2000" dirty="0">
                <a:solidFill>
                  <a:srgbClr val="000000"/>
                </a:solidFill>
                <a:latin typeface="Yeseva One" panose="020B0604020202020204" charset="0"/>
                <a:ea typeface="Libre Baskerville"/>
                <a:cs typeface="Libre Baskerville"/>
                <a:sym typeface="Libre Baskerville"/>
              </a:rPr>
              <a:t>)</a:t>
            </a:r>
          </a:p>
          <a:p>
            <a:pPr marL="688340" lvl="1" indent="-342900">
              <a:lnSpc>
                <a:spcPts val="4095"/>
              </a:lnSpc>
              <a:buFont typeface="Arial" panose="020B0604020202020204" pitchFamily="34" charset="0"/>
              <a:buChar char="•"/>
            </a:pPr>
            <a:endParaRPr lang="en-US" sz="3200" dirty="0">
              <a:solidFill>
                <a:srgbClr val="000000"/>
              </a:solidFill>
              <a:latin typeface="Yeseva One" panose="020B0604020202020204" charset="0"/>
              <a:ea typeface="Libre Baskerville"/>
              <a:cs typeface="Libre Baskerville"/>
              <a:sym typeface="Libre Baskerville"/>
            </a:endParaRPr>
          </a:p>
          <a:p>
            <a:pPr marL="688340" lvl="1" indent="-342900">
              <a:lnSpc>
                <a:spcPts val="4095"/>
              </a:lnSpc>
              <a:buFont typeface="Arial" panose="020B0604020202020204" pitchFamily="34" charset="0"/>
              <a:buChar char="•"/>
            </a:pPr>
            <a:r>
              <a:rPr lang="en-US" sz="2400" dirty="0">
                <a:solidFill>
                  <a:srgbClr val="000000"/>
                </a:solidFill>
                <a:latin typeface="Yeseva One" panose="020B0604020202020204" charset="0"/>
                <a:ea typeface="Libre Baskerville"/>
                <a:cs typeface="Libre Baskerville"/>
                <a:sym typeface="Libre Baskerville"/>
              </a:rPr>
              <a:t>Injury prevention                      </a:t>
            </a:r>
            <a:r>
              <a:rPr lang="en-US" sz="2000" dirty="0">
                <a:solidFill>
                  <a:srgbClr val="000000"/>
                </a:solidFill>
                <a:latin typeface="Yeseva One" panose="020B0604020202020204" charset="0"/>
                <a:ea typeface="Libre Baskerville"/>
                <a:cs typeface="Libre Baskerville"/>
                <a:sym typeface="Libre Baskerville"/>
              </a:rPr>
              <a:t>(</a:t>
            </a:r>
            <a:r>
              <a:rPr lang="en-GB" sz="2000" dirty="0" err="1">
                <a:effectLst/>
                <a:latin typeface="Yeseva One" panose="020B0604020202020204" charset="0"/>
                <a:ea typeface="Times New Roman" panose="02020603050405020304" pitchFamily="18" charset="0"/>
              </a:rPr>
              <a:t>Sadigursky</a:t>
            </a:r>
            <a:r>
              <a:rPr lang="en-GB" sz="2000" dirty="0">
                <a:effectLst/>
                <a:latin typeface="Yeseva One" panose="020B0604020202020204" charset="0"/>
                <a:ea typeface="Times New Roman" panose="02020603050405020304" pitchFamily="18" charset="0"/>
              </a:rPr>
              <a:t> et al., 2017, Hislop et al., 2017</a:t>
            </a:r>
            <a:r>
              <a:rPr lang="en-US" sz="2000" dirty="0">
                <a:solidFill>
                  <a:srgbClr val="000000"/>
                </a:solidFill>
                <a:latin typeface="Yeseva One" panose="020B0604020202020204" charset="0"/>
                <a:ea typeface="Libre Baskerville"/>
                <a:cs typeface="Libre Baskerville"/>
                <a:sym typeface="Libre Baskerville"/>
              </a:rPr>
              <a:t>)</a:t>
            </a:r>
          </a:p>
          <a:p>
            <a:pPr marL="345440" lvl="1">
              <a:lnSpc>
                <a:spcPts val="4095"/>
              </a:lnSpc>
            </a:pPr>
            <a:endParaRPr lang="en-US" sz="24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1A7EB281-7443-F16C-AD61-108A733A5A8C}"/>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30" name="Group 29">
            <a:extLst>
              <a:ext uri="{FF2B5EF4-FFF2-40B4-BE49-F238E27FC236}">
                <a16:creationId xmlns:a16="http://schemas.microsoft.com/office/drawing/2014/main" id="{E2F4675E-7D02-C495-C961-239BAAB64924}"/>
              </a:ext>
            </a:extLst>
          </p:cNvPr>
          <p:cNvGrpSpPr/>
          <p:nvPr/>
        </p:nvGrpSpPr>
        <p:grpSpPr>
          <a:xfrm>
            <a:off x="7848600" y="2400300"/>
            <a:ext cx="11691198" cy="6515100"/>
            <a:chOff x="7848600" y="2286000"/>
            <a:chExt cx="11691198" cy="6515100"/>
          </a:xfrm>
        </p:grpSpPr>
        <p:pic>
          <p:nvPicPr>
            <p:cNvPr id="15" name="Picture 14">
              <a:extLst>
                <a:ext uri="{FF2B5EF4-FFF2-40B4-BE49-F238E27FC236}">
                  <a16:creationId xmlns:a16="http://schemas.microsoft.com/office/drawing/2014/main" id="{D3F1F253-E70B-459B-D468-247E07B9D0DA}"/>
                </a:ext>
              </a:extLst>
            </p:cNvPr>
            <p:cNvPicPr>
              <a:picLocks noChangeAspect="1"/>
            </p:cNvPicPr>
            <p:nvPr/>
          </p:nvPicPr>
          <p:blipFill>
            <a:blip r:embed="rId9"/>
            <a:stretch>
              <a:fillRect/>
            </a:stretch>
          </p:blipFill>
          <p:spPr>
            <a:xfrm>
              <a:off x="7934538" y="2628900"/>
              <a:ext cx="8937089" cy="1574048"/>
            </a:xfrm>
            <a:prstGeom prst="rect">
              <a:avLst/>
            </a:prstGeom>
          </p:spPr>
        </p:pic>
        <p:pic>
          <p:nvPicPr>
            <p:cNvPr id="20" name="Picture 19">
              <a:extLst>
                <a:ext uri="{FF2B5EF4-FFF2-40B4-BE49-F238E27FC236}">
                  <a16:creationId xmlns:a16="http://schemas.microsoft.com/office/drawing/2014/main" id="{CAA91FF9-DE5E-5F3D-95EF-B219C30C4B95}"/>
                </a:ext>
              </a:extLst>
            </p:cNvPr>
            <p:cNvPicPr>
              <a:picLocks noChangeAspect="1"/>
            </p:cNvPicPr>
            <p:nvPr/>
          </p:nvPicPr>
          <p:blipFill>
            <a:blip r:embed="rId10"/>
            <a:stretch>
              <a:fillRect/>
            </a:stretch>
          </p:blipFill>
          <p:spPr>
            <a:xfrm>
              <a:off x="7934538" y="4958543"/>
              <a:ext cx="8919600" cy="1556557"/>
            </a:xfrm>
            <a:prstGeom prst="rect">
              <a:avLst/>
            </a:prstGeom>
          </p:spPr>
        </p:pic>
        <p:pic>
          <p:nvPicPr>
            <p:cNvPr id="24" name="Picture 23">
              <a:extLst>
                <a:ext uri="{FF2B5EF4-FFF2-40B4-BE49-F238E27FC236}">
                  <a16:creationId xmlns:a16="http://schemas.microsoft.com/office/drawing/2014/main" id="{4B166831-D7A7-737E-A3C5-1E8CB71750BB}"/>
                </a:ext>
              </a:extLst>
            </p:cNvPr>
            <p:cNvPicPr>
              <a:picLocks noChangeAspect="1"/>
            </p:cNvPicPr>
            <p:nvPr/>
          </p:nvPicPr>
          <p:blipFill>
            <a:blip r:embed="rId11"/>
            <a:stretch>
              <a:fillRect/>
            </a:stretch>
          </p:blipFill>
          <p:spPr>
            <a:xfrm>
              <a:off x="7882070" y="7244543"/>
              <a:ext cx="8972068" cy="1556557"/>
            </a:xfrm>
            <a:prstGeom prst="rect">
              <a:avLst/>
            </a:prstGeom>
          </p:spPr>
        </p:pic>
        <p:sp>
          <p:nvSpPr>
            <p:cNvPr id="27" name="TextBox 26">
              <a:extLst>
                <a:ext uri="{FF2B5EF4-FFF2-40B4-BE49-F238E27FC236}">
                  <a16:creationId xmlns:a16="http://schemas.microsoft.com/office/drawing/2014/main" id="{64F8FFE9-1497-42BE-1193-D497A6F4C7D3}"/>
                </a:ext>
              </a:extLst>
            </p:cNvPr>
            <p:cNvSpPr txBox="1"/>
            <p:nvPr/>
          </p:nvSpPr>
          <p:spPr>
            <a:xfrm>
              <a:off x="7906921" y="2286000"/>
              <a:ext cx="11605260" cy="369332"/>
            </a:xfrm>
            <a:prstGeom prst="rect">
              <a:avLst/>
            </a:prstGeom>
            <a:noFill/>
          </p:spPr>
          <p:txBody>
            <a:bodyPr wrap="square">
              <a:spAutoFit/>
            </a:bodyPr>
            <a:lstStyle/>
            <a:p>
              <a:r>
                <a:rPr lang="en-US" dirty="0">
                  <a:solidFill>
                    <a:srgbClr val="000000"/>
                  </a:solidFill>
                  <a:latin typeface="Yeseva One" panose="020B0604020202020204" charset="0"/>
                  <a:sym typeface="Libre Baskerville"/>
                </a:rPr>
                <a:t>Session 1 - Defending</a:t>
              </a:r>
              <a:endParaRPr lang="en-GB" dirty="0"/>
            </a:p>
          </p:txBody>
        </p:sp>
        <p:sp>
          <p:nvSpPr>
            <p:cNvPr id="28" name="TextBox 27">
              <a:extLst>
                <a:ext uri="{FF2B5EF4-FFF2-40B4-BE49-F238E27FC236}">
                  <a16:creationId xmlns:a16="http://schemas.microsoft.com/office/drawing/2014/main" id="{89C9DA67-BC12-A3EC-0151-B65B0D225DB6}"/>
                </a:ext>
              </a:extLst>
            </p:cNvPr>
            <p:cNvSpPr txBox="1"/>
            <p:nvPr/>
          </p:nvSpPr>
          <p:spPr>
            <a:xfrm>
              <a:off x="7934538" y="4552328"/>
              <a:ext cx="11605260" cy="369332"/>
            </a:xfrm>
            <a:prstGeom prst="rect">
              <a:avLst/>
            </a:prstGeom>
            <a:noFill/>
          </p:spPr>
          <p:txBody>
            <a:bodyPr wrap="square">
              <a:spAutoFit/>
            </a:bodyPr>
            <a:lstStyle/>
            <a:p>
              <a:r>
                <a:rPr lang="en-US" dirty="0">
                  <a:solidFill>
                    <a:srgbClr val="000000"/>
                  </a:solidFill>
                  <a:latin typeface="Yeseva One" panose="020B0604020202020204" charset="0"/>
                  <a:sym typeface="Libre Baskerville"/>
                </a:rPr>
                <a:t>Session 2 - Attacking</a:t>
              </a:r>
              <a:endParaRPr lang="en-GB" dirty="0"/>
            </a:p>
          </p:txBody>
        </p:sp>
        <p:sp>
          <p:nvSpPr>
            <p:cNvPr id="29" name="TextBox 28">
              <a:extLst>
                <a:ext uri="{FF2B5EF4-FFF2-40B4-BE49-F238E27FC236}">
                  <a16:creationId xmlns:a16="http://schemas.microsoft.com/office/drawing/2014/main" id="{0499BE2C-0884-AEE9-2E9B-42C4C9D3B8BA}"/>
                </a:ext>
              </a:extLst>
            </p:cNvPr>
            <p:cNvSpPr txBox="1"/>
            <p:nvPr/>
          </p:nvSpPr>
          <p:spPr>
            <a:xfrm>
              <a:off x="7848600" y="6853290"/>
              <a:ext cx="11605260" cy="369332"/>
            </a:xfrm>
            <a:prstGeom prst="rect">
              <a:avLst/>
            </a:prstGeom>
            <a:noFill/>
          </p:spPr>
          <p:txBody>
            <a:bodyPr wrap="square">
              <a:spAutoFit/>
            </a:bodyPr>
            <a:lstStyle/>
            <a:p>
              <a:r>
                <a:rPr lang="en-US" dirty="0">
                  <a:solidFill>
                    <a:srgbClr val="000000"/>
                  </a:solidFill>
                  <a:latin typeface="Yeseva One" panose="020B0604020202020204" charset="0"/>
                  <a:sym typeface="Libre Baskerville"/>
                </a:rPr>
                <a:t>Session 3- Shooting</a:t>
              </a:r>
              <a:endParaRPr lang="en-GB" dirty="0"/>
            </a:p>
          </p:txBody>
        </p:sp>
      </p:grpSp>
      <p:sp>
        <p:nvSpPr>
          <p:cNvPr id="32" name="TextBox 31">
            <a:extLst>
              <a:ext uri="{FF2B5EF4-FFF2-40B4-BE49-F238E27FC236}">
                <a16:creationId xmlns:a16="http://schemas.microsoft.com/office/drawing/2014/main" id="{19072DD6-A828-17C2-90DC-DF86FE53E8F8}"/>
              </a:ext>
            </a:extLst>
          </p:cNvPr>
          <p:cNvSpPr txBox="1"/>
          <p:nvPr/>
        </p:nvSpPr>
        <p:spPr>
          <a:xfrm>
            <a:off x="7897310" y="8917424"/>
            <a:ext cx="11605260" cy="369332"/>
          </a:xfrm>
          <a:prstGeom prst="rect">
            <a:avLst/>
          </a:prstGeom>
          <a:noFill/>
        </p:spPr>
        <p:txBody>
          <a:bodyPr wrap="square">
            <a:spAutoFit/>
          </a:bodyPr>
          <a:lstStyle/>
          <a:p>
            <a:r>
              <a:rPr lang="en-GB" sz="1800" dirty="0">
                <a:effectLst/>
                <a:latin typeface="Yeseva One" panose="020B0604020202020204" charset="0"/>
                <a:ea typeface="Times New Roman" panose="02020603050405020304" pitchFamily="18" charset="0"/>
              </a:rPr>
              <a:t>England Netball (2020</a:t>
            </a:r>
            <a:endParaRPr lang="en-GB" dirty="0">
              <a:latin typeface="Yeseva One" panose="020B0604020202020204" charset="0"/>
            </a:endParaRPr>
          </a:p>
        </p:txBody>
      </p:sp>
    </p:spTree>
    <p:extLst>
      <p:ext uri="{BB962C8B-B14F-4D97-AF65-F5344CB8AC3E}">
        <p14:creationId xmlns:p14="http://schemas.microsoft.com/office/powerpoint/2010/main" val="3817049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035B2-F89F-C9FC-CFF6-0AC25EE8B4A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B70360D-8C53-C52C-A795-BF5D7401FA91}"/>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7EA13C56-8A9F-4692-612C-F82A6CD1342E}"/>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073CE226-9FB7-6DF7-9F55-6438FFC01452}"/>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C9A8EDA6-925B-116F-5AC1-BC6115807AE6}"/>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1- Defending</a:t>
            </a:r>
          </a:p>
        </p:txBody>
      </p:sp>
      <p:sp>
        <p:nvSpPr>
          <p:cNvPr id="6" name="Freeform 6">
            <a:extLst>
              <a:ext uri="{FF2B5EF4-FFF2-40B4-BE49-F238E27FC236}">
                <a16:creationId xmlns:a16="http://schemas.microsoft.com/office/drawing/2014/main" id="{6657879E-A8ED-B35B-520E-EE0C4FC827E1}"/>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99E84B2C-E84A-58A1-2D2F-D8BB0546AA04}"/>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F955241E-67F9-907D-4076-315E8119A936}"/>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19" name="Straight Connector 18">
            <a:extLst>
              <a:ext uri="{FF2B5EF4-FFF2-40B4-BE49-F238E27FC236}">
                <a16:creationId xmlns:a16="http://schemas.microsoft.com/office/drawing/2014/main" id="{8AA42221-EAA3-DBCE-252A-46C232F3F993}"/>
              </a:ext>
            </a:extLst>
          </p:cNvPr>
          <p:cNvCxnSpPr>
            <a:cxnSpLocks/>
          </p:cNvCxnSpPr>
          <p:nvPr/>
        </p:nvCxnSpPr>
        <p:spPr>
          <a:xfrm>
            <a:off x="14782800" y="4762500"/>
            <a:ext cx="0" cy="4267200"/>
          </a:xfrm>
          <a:prstGeom prst="line">
            <a:avLst/>
          </a:prstGeom>
          <a:ln w="22225"/>
        </p:spPr>
        <p:style>
          <a:lnRef idx="1">
            <a:schemeClr val="dk1"/>
          </a:lnRef>
          <a:fillRef idx="0">
            <a:schemeClr val="dk1"/>
          </a:fillRef>
          <a:effectRef idx="0">
            <a:schemeClr val="dk1"/>
          </a:effectRef>
          <a:fontRef idx="minor">
            <a:schemeClr val="tx1"/>
          </a:fontRef>
        </p:style>
      </p:cxnSp>
      <p:grpSp>
        <p:nvGrpSpPr>
          <p:cNvPr id="45" name="Group 44">
            <a:extLst>
              <a:ext uri="{FF2B5EF4-FFF2-40B4-BE49-F238E27FC236}">
                <a16:creationId xmlns:a16="http://schemas.microsoft.com/office/drawing/2014/main" id="{22887C16-EF89-ABB8-CC98-DF441CA98656}"/>
              </a:ext>
            </a:extLst>
          </p:cNvPr>
          <p:cNvGrpSpPr/>
          <p:nvPr/>
        </p:nvGrpSpPr>
        <p:grpSpPr>
          <a:xfrm>
            <a:off x="1828800" y="251596"/>
            <a:ext cx="13802087" cy="9921104"/>
            <a:chOff x="1828800" y="251596"/>
            <a:chExt cx="13802087" cy="9921104"/>
          </a:xfrm>
        </p:grpSpPr>
        <p:pic>
          <p:nvPicPr>
            <p:cNvPr id="27" name="Picture 26">
              <a:extLst>
                <a:ext uri="{FF2B5EF4-FFF2-40B4-BE49-F238E27FC236}">
                  <a16:creationId xmlns:a16="http://schemas.microsoft.com/office/drawing/2014/main" id="{93C8E40B-6ACE-DA61-355B-7582DAC0E02C}"/>
                </a:ext>
              </a:extLst>
            </p:cNvPr>
            <p:cNvPicPr>
              <a:picLocks noChangeAspect="1"/>
            </p:cNvPicPr>
            <p:nvPr/>
          </p:nvPicPr>
          <p:blipFill>
            <a:blip r:embed="rId9"/>
            <a:stretch>
              <a:fillRect/>
            </a:stretch>
          </p:blipFill>
          <p:spPr>
            <a:xfrm>
              <a:off x="1828800" y="251596"/>
              <a:ext cx="13802087" cy="9921104"/>
            </a:xfrm>
            <a:prstGeom prst="rect">
              <a:avLst/>
            </a:prstGeom>
          </p:spPr>
        </p:pic>
        <p:cxnSp>
          <p:nvCxnSpPr>
            <p:cNvPr id="37" name="Straight Connector 36">
              <a:extLst>
                <a:ext uri="{FF2B5EF4-FFF2-40B4-BE49-F238E27FC236}">
                  <a16:creationId xmlns:a16="http://schemas.microsoft.com/office/drawing/2014/main" id="{490706AE-DDCE-18C3-A536-5D9488637275}"/>
                </a:ext>
              </a:extLst>
            </p:cNvPr>
            <p:cNvCxnSpPr>
              <a:cxnSpLocks/>
            </p:cNvCxnSpPr>
            <p:nvPr/>
          </p:nvCxnSpPr>
          <p:spPr>
            <a:xfrm>
              <a:off x="14325600" y="4838700"/>
              <a:ext cx="0" cy="43434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23641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1375B-0A3F-5E06-237A-58159D2FC15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8F8AF3B-C62D-7350-DB3A-148328CD11D9}"/>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7C2365C2-0D2D-6C33-4AE4-3F6DF662DB57}"/>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B2055D05-127D-AED3-B2B7-4F4E0B3B2885}"/>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C1DF76CC-7363-0446-DCFB-CF324CF2B634}"/>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1- Defending</a:t>
            </a:r>
          </a:p>
        </p:txBody>
      </p:sp>
      <p:sp>
        <p:nvSpPr>
          <p:cNvPr id="6" name="Freeform 6">
            <a:extLst>
              <a:ext uri="{FF2B5EF4-FFF2-40B4-BE49-F238E27FC236}">
                <a16:creationId xmlns:a16="http://schemas.microsoft.com/office/drawing/2014/main" id="{60031EB0-05DA-5333-00E6-17D971FD238C}"/>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BAC088E2-F0E0-63B4-CCF1-8C2DEB8EEB79}"/>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4" name="Picture 23">
            <a:extLst>
              <a:ext uri="{FF2B5EF4-FFF2-40B4-BE49-F238E27FC236}">
                <a16:creationId xmlns:a16="http://schemas.microsoft.com/office/drawing/2014/main" id="{938A686F-1BA9-85FF-562F-33085BFE6D9B}"/>
              </a:ext>
            </a:extLst>
          </p:cNvPr>
          <p:cNvPicPr>
            <a:picLocks noChangeAspect="1"/>
          </p:cNvPicPr>
          <p:nvPr/>
        </p:nvPicPr>
        <p:blipFill>
          <a:blip r:embed="rId9"/>
          <a:srcRect r="50121" b="52863"/>
          <a:stretch/>
        </p:blipFill>
        <p:spPr>
          <a:xfrm>
            <a:off x="533400" y="3467100"/>
            <a:ext cx="11996951" cy="3505200"/>
          </a:xfrm>
          <a:prstGeom prst="rect">
            <a:avLst/>
          </a:prstGeom>
          <a:ln>
            <a:solidFill>
              <a:schemeClr val="tx1"/>
            </a:solidFill>
          </a:ln>
        </p:spPr>
      </p:pic>
      <p:sp>
        <p:nvSpPr>
          <p:cNvPr id="25" name="Freeform 9">
            <a:extLst>
              <a:ext uri="{FF2B5EF4-FFF2-40B4-BE49-F238E27FC236}">
                <a16:creationId xmlns:a16="http://schemas.microsoft.com/office/drawing/2014/main" id="{58FC4F46-C7BA-FDC0-E2B1-85FB31492F55}"/>
              </a:ext>
            </a:extLst>
          </p:cNvPr>
          <p:cNvSpPr/>
          <p:nvPr/>
        </p:nvSpPr>
        <p:spPr>
          <a:xfrm>
            <a:off x="12730451" y="3467100"/>
            <a:ext cx="5100349" cy="3505200"/>
          </a:xfrm>
          <a:custGeom>
            <a:avLst/>
            <a:gdLst/>
            <a:ahLst/>
            <a:cxnLst/>
            <a:rect l="l" t="t" r="r" b="b"/>
            <a:pathLst>
              <a:path w="3136789" h="2089886">
                <a:moveTo>
                  <a:pt x="0" y="0"/>
                </a:moveTo>
                <a:lnTo>
                  <a:pt x="3136790" y="0"/>
                </a:lnTo>
                <a:lnTo>
                  <a:pt x="3136790" y="2089886"/>
                </a:lnTo>
                <a:lnTo>
                  <a:pt x="0" y="2089886"/>
                </a:lnTo>
                <a:lnTo>
                  <a:pt x="0" y="0"/>
                </a:lnTo>
                <a:close/>
              </a:path>
            </a:pathLst>
          </a:custGeom>
          <a:blipFill>
            <a:blip r:embed="rId10"/>
            <a:stretch>
              <a:fillRect/>
            </a:stretch>
          </a:blipFill>
          <a:ln>
            <a:solidFill>
              <a:schemeClr val="tx1"/>
            </a:solidFill>
          </a:ln>
        </p:spPr>
        <p:txBody>
          <a:bodyPr/>
          <a:lstStyle/>
          <a:p>
            <a:endParaRPr lang="en-GB"/>
          </a:p>
        </p:txBody>
      </p:sp>
    </p:spTree>
    <p:extLst>
      <p:ext uri="{BB962C8B-B14F-4D97-AF65-F5344CB8AC3E}">
        <p14:creationId xmlns:p14="http://schemas.microsoft.com/office/powerpoint/2010/main" val="3078651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EF290-B96C-9CAA-13F0-01BCA915B3A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4CA8F0B-8E16-C7EA-FB2B-B240ABBFCBAE}"/>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5CEFE209-45B5-23AB-2910-51CBC0837804}"/>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B6F37E4D-C94B-4D0C-BACC-113D955E72D4}"/>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CDB9FF34-6FC3-E907-BC82-5846638173E8}"/>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1- Defending</a:t>
            </a:r>
          </a:p>
        </p:txBody>
      </p:sp>
      <p:sp>
        <p:nvSpPr>
          <p:cNvPr id="6" name="Freeform 6">
            <a:extLst>
              <a:ext uri="{FF2B5EF4-FFF2-40B4-BE49-F238E27FC236}">
                <a16:creationId xmlns:a16="http://schemas.microsoft.com/office/drawing/2014/main" id="{31BBB74D-D46C-4502-0084-A588E5559910}"/>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3D925371-42D0-22C3-DCB4-D4F6AB1DEE65}"/>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4" name="Picture 23">
            <a:extLst>
              <a:ext uri="{FF2B5EF4-FFF2-40B4-BE49-F238E27FC236}">
                <a16:creationId xmlns:a16="http://schemas.microsoft.com/office/drawing/2014/main" id="{9628170E-9EC9-8305-2581-5C2DCED85B2B}"/>
              </a:ext>
            </a:extLst>
          </p:cNvPr>
          <p:cNvPicPr>
            <a:picLocks noChangeAspect="1"/>
          </p:cNvPicPr>
          <p:nvPr/>
        </p:nvPicPr>
        <p:blipFill>
          <a:blip r:embed="rId9"/>
          <a:srcRect t="45088" r="50121" b="26220"/>
          <a:stretch/>
        </p:blipFill>
        <p:spPr>
          <a:xfrm>
            <a:off x="2427465" y="2635209"/>
            <a:ext cx="14261466" cy="2536333"/>
          </a:xfrm>
          <a:prstGeom prst="rect">
            <a:avLst/>
          </a:prstGeom>
          <a:ln>
            <a:solidFill>
              <a:schemeClr val="tx1"/>
            </a:solidFill>
          </a:ln>
        </p:spPr>
      </p:pic>
      <p:sp>
        <p:nvSpPr>
          <p:cNvPr id="26" name="Freeform 4">
            <a:extLst>
              <a:ext uri="{FF2B5EF4-FFF2-40B4-BE49-F238E27FC236}">
                <a16:creationId xmlns:a16="http://schemas.microsoft.com/office/drawing/2014/main" id="{6F15D885-1ED3-E565-7E04-FE585A41822B}"/>
              </a:ext>
            </a:extLst>
          </p:cNvPr>
          <p:cNvSpPr/>
          <p:nvPr/>
        </p:nvSpPr>
        <p:spPr>
          <a:xfrm>
            <a:off x="6477000" y="5467522"/>
            <a:ext cx="5791200" cy="3979988"/>
          </a:xfrm>
          <a:custGeom>
            <a:avLst/>
            <a:gdLst/>
            <a:ahLst/>
            <a:cxnLst/>
            <a:rect l="l" t="t" r="r" b="b"/>
            <a:pathLst>
              <a:path w="3136789" h="2089886">
                <a:moveTo>
                  <a:pt x="0" y="0"/>
                </a:moveTo>
                <a:lnTo>
                  <a:pt x="3136789" y="0"/>
                </a:lnTo>
                <a:lnTo>
                  <a:pt x="3136789" y="2089885"/>
                </a:lnTo>
                <a:lnTo>
                  <a:pt x="0" y="2089885"/>
                </a:lnTo>
                <a:lnTo>
                  <a:pt x="0" y="0"/>
                </a:lnTo>
                <a:close/>
              </a:path>
            </a:pathLst>
          </a:custGeom>
          <a:blipFill>
            <a:blip r:embed="rId10"/>
            <a:stretch>
              <a:fillRect/>
            </a:stretch>
          </a:blipFill>
          <a:ln>
            <a:solidFill>
              <a:schemeClr val="tx1"/>
            </a:solidFill>
          </a:ln>
        </p:spPr>
        <p:txBody>
          <a:bodyPr/>
          <a:lstStyle/>
          <a:p>
            <a:endParaRPr lang="en-GB"/>
          </a:p>
        </p:txBody>
      </p:sp>
    </p:spTree>
    <p:extLst>
      <p:ext uri="{BB962C8B-B14F-4D97-AF65-F5344CB8AC3E}">
        <p14:creationId xmlns:p14="http://schemas.microsoft.com/office/powerpoint/2010/main" val="3660609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35BE8-BF0C-E0F8-B60D-5614E2148EA8}"/>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D0C42F47-D232-61E3-D999-D40CF6F8D93B}"/>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 name="Freeform 2">
            <a:extLst>
              <a:ext uri="{FF2B5EF4-FFF2-40B4-BE49-F238E27FC236}">
                <a16:creationId xmlns:a16="http://schemas.microsoft.com/office/drawing/2014/main" id="{7CA03A2A-DE89-8E82-D610-1AA3DEEEB422}"/>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91F016E6-2F36-E287-9423-2F37CCC087F0}"/>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74FD27E6-7D80-E7E4-E9E5-F77E3FC2D3D6}"/>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1- Defending</a:t>
            </a:r>
          </a:p>
        </p:txBody>
      </p:sp>
      <p:sp>
        <p:nvSpPr>
          <p:cNvPr id="6" name="Freeform 6">
            <a:extLst>
              <a:ext uri="{FF2B5EF4-FFF2-40B4-BE49-F238E27FC236}">
                <a16:creationId xmlns:a16="http://schemas.microsoft.com/office/drawing/2014/main" id="{39A7EB35-0206-8B50-2BCB-49C83CDAC589}"/>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FF1548CC-71E2-D3A6-BBA9-514529603127}"/>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8" name="Picture 7">
            <a:extLst>
              <a:ext uri="{FF2B5EF4-FFF2-40B4-BE49-F238E27FC236}">
                <a16:creationId xmlns:a16="http://schemas.microsoft.com/office/drawing/2014/main" id="{9027C13C-EDBF-CA7D-AC45-E37CD90C2089}"/>
              </a:ext>
            </a:extLst>
          </p:cNvPr>
          <p:cNvPicPr>
            <a:picLocks noChangeAspect="1"/>
          </p:cNvPicPr>
          <p:nvPr/>
        </p:nvPicPr>
        <p:blipFill>
          <a:blip r:embed="rId9"/>
          <a:stretch>
            <a:fillRect/>
          </a:stretch>
        </p:blipFill>
        <p:spPr>
          <a:xfrm>
            <a:off x="685800" y="3695700"/>
            <a:ext cx="16968959" cy="2864187"/>
          </a:xfrm>
          <a:prstGeom prst="rect">
            <a:avLst/>
          </a:prstGeom>
          <a:ln>
            <a:solidFill>
              <a:schemeClr val="tx1"/>
            </a:solidFill>
          </a:ln>
        </p:spPr>
      </p:pic>
    </p:spTree>
    <p:extLst>
      <p:ext uri="{BB962C8B-B14F-4D97-AF65-F5344CB8AC3E}">
        <p14:creationId xmlns:p14="http://schemas.microsoft.com/office/powerpoint/2010/main" val="1587612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241B5-63DF-F503-9B43-C7897E3ED1D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A0BBA3C-DD85-239B-E6D0-E432EDBBCEC6}"/>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EC6E753B-B701-C836-DAC9-CD1F78B18EC2}"/>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A964EEE0-7DCE-EEC5-10DB-567F6C859405}"/>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7769CBC0-1D38-E8CE-6AE3-39DC769E1391}"/>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1- Defending</a:t>
            </a:r>
          </a:p>
        </p:txBody>
      </p:sp>
      <p:sp>
        <p:nvSpPr>
          <p:cNvPr id="6" name="Freeform 6">
            <a:extLst>
              <a:ext uri="{FF2B5EF4-FFF2-40B4-BE49-F238E27FC236}">
                <a16:creationId xmlns:a16="http://schemas.microsoft.com/office/drawing/2014/main" id="{976E0471-F5AD-F576-27B1-82D318EF23DD}"/>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E705D9FB-4E4C-14BA-4895-2F91A891BB21}"/>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4" name="Picture 13">
            <a:extLst>
              <a:ext uri="{FF2B5EF4-FFF2-40B4-BE49-F238E27FC236}">
                <a16:creationId xmlns:a16="http://schemas.microsoft.com/office/drawing/2014/main" id="{2878F996-7547-9E07-CD44-210B7D6C43E6}"/>
              </a:ext>
            </a:extLst>
          </p:cNvPr>
          <p:cNvPicPr>
            <a:picLocks noChangeAspect="1"/>
          </p:cNvPicPr>
          <p:nvPr/>
        </p:nvPicPr>
        <p:blipFill>
          <a:blip r:embed="rId9"/>
          <a:srcRect l="50000" t="2099" r="1536"/>
          <a:stretch/>
        </p:blipFill>
        <p:spPr>
          <a:xfrm>
            <a:off x="5425950" y="5657591"/>
            <a:ext cx="12023849" cy="1771909"/>
          </a:xfrm>
          <a:prstGeom prst="rect">
            <a:avLst/>
          </a:prstGeom>
          <a:ln>
            <a:solidFill>
              <a:schemeClr val="tx1"/>
            </a:solidFill>
          </a:ln>
        </p:spPr>
      </p:pic>
      <p:pic>
        <p:nvPicPr>
          <p:cNvPr id="16" name="Picture 15">
            <a:extLst>
              <a:ext uri="{FF2B5EF4-FFF2-40B4-BE49-F238E27FC236}">
                <a16:creationId xmlns:a16="http://schemas.microsoft.com/office/drawing/2014/main" id="{705578B3-B9CC-A2F0-B4AA-E02B4BD53EE6}"/>
              </a:ext>
            </a:extLst>
          </p:cNvPr>
          <p:cNvPicPr>
            <a:picLocks noChangeAspect="1"/>
          </p:cNvPicPr>
          <p:nvPr/>
        </p:nvPicPr>
        <p:blipFill>
          <a:blip r:embed="rId9"/>
          <a:srcRect r="51535" b="4607"/>
          <a:stretch/>
        </p:blipFill>
        <p:spPr>
          <a:xfrm>
            <a:off x="5425951" y="3188374"/>
            <a:ext cx="12023849" cy="1726526"/>
          </a:xfrm>
          <a:prstGeom prst="rect">
            <a:avLst/>
          </a:prstGeom>
          <a:ln>
            <a:solidFill>
              <a:schemeClr val="tx1"/>
            </a:solidFill>
          </a:ln>
        </p:spPr>
      </p:pic>
      <p:sp>
        <p:nvSpPr>
          <p:cNvPr id="17" name="Freeform 11">
            <a:extLst>
              <a:ext uri="{FF2B5EF4-FFF2-40B4-BE49-F238E27FC236}">
                <a16:creationId xmlns:a16="http://schemas.microsoft.com/office/drawing/2014/main" id="{D90FC498-5672-2483-72E9-F6E2996D5FBF}"/>
              </a:ext>
            </a:extLst>
          </p:cNvPr>
          <p:cNvSpPr/>
          <p:nvPr/>
        </p:nvSpPr>
        <p:spPr>
          <a:xfrm>
            <a:off x="925243" y="2531009"/>
            <a:ext cx="4071572" cy="6111177"/>
          </a:xfrm>
          <a:custGeom>
            <a:avLst/>
            <a:gdLst/>
            <a:ahLst/>
            <a:cxnLst/>
            <a:rect l="l" t="t" r="r" b="b"/>
            <a:pathLst>
              <a:path w="2386310" h="3581703">
                <a:moveTo>
                  <a:pt x="0" y="0"/>
                </a:moveTo>
                <a:lnTo>
                  <a:pt x="2386309" y="0"/>
                </a:lnTo>
                <a:lnTo>
                  <a:pt x="2386309" y="3581703"/>
                </a:lnTo>
                <a:lnTo>
                  <a:pt x="0" y="3581703"/>
                </a:lnTo>
                <a:lnTo>
                  <a:pt x="0" y="0"/>
                </a:lnTo>
                <a:close/>
              </a:path>
            </a:pathLst>
          </a:custGeom>
          <a:blipFill>
            <a:blip r:embed="rId10"/>
            <a:stretch>
              <a:fillRect/>
            </a:stretch>
          </a:blipFill>
          <a:ln>
            <a:solidFill>
              <a:schemeClr val="tx1"/>
            </a:solidFill>
          </a:ln>
        </p:spPr>
        <p:txBody>
          <a:bodyPr/>
          <a:lstStyle/>
          <a:p>
            <a:endParaRPr lang="en-GB"/>
          </a:p>
        </p:txBody>
      </p:sp>
    </p:spTree>
    <p:extLst>
      <p:ext uri="{BB962C8B-B14F-4D97-AF65-F5344CB8AC3E}">
        <p14:creationId xmlns:p14="http://schemas.microsoft.com/office/powerpoint/2010/main" val="2604303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D5D31-A750-ACFE-DB95-2A04CA7A9D0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E2ADC53-602C-CBEB-2DF3-20E978C0A4C8}"/>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3946CC25-0E5D-1DC1-13F3-B5F8919C215A}"/>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6EAB733E-26C9-63DB-32BC-F85421E9CB7D}"/>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985EDBAA-7212-3B9D-99B4-18AF3F5E47FE}"/>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2- Attacking</a:t>
            </a:r>
          </a:p>
        </p:txBody>
      </p:sp>
      <p:sp>
        <p:nvSpPr>
          <p:cNvPr id="6" name="Freeform 6">
            <a:extLst>
              <a:ext uri="{FF2B5EF4-FFF2-40B4-BE49-F238E27FC236}">
                <a16:creationId xmlns:a16="http://schemas.microsoft.com/office/drawing/2014/main" id="{C7A00EED-F54B-07AD-1850-4F092915894C}"/>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5B802ADF-0FC4-B0E2-7187-5BB9D4E52915}"/>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1738921F-2A71-F826-DE6D-3D7A4C381715}"/>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5" name="Picture 14">
            <a:extLst>
              <a:ext uri="{FF2B5EF4-FFF2-40B4-BE49-F238E27FC236}">
                <a16:creationId xmlns:a16="http://schemas.microsoft.com/office/drawing/2014/main" id="{405C870A-F89B-8C44-312C-6853EC77974A}"/>
              </a:ext>
            </a:extLst>
          </p:cNvPr>
          <p:cNvPicPr>
            <a:picLocks noChangeAspect="1"/>
          </p:cNvPicPr>
          <p:nvPr/>
        </p:nvPicPr>
        <p:blipFill>
          <a:blip r:embed="rId9"/>
          <a:stretch>
            <a:fillRect/>
          </a:stretch>
        </p:blipFill>
        <p:spPr>
          <a:xfrm>
            <a:off x="2133600" y="228600"/>
            <a:ext cx="14015479" cy="9867900"/>
          </a:xfrm>
          <a:prstGeom prst="rect">
            <a:avLst/>
          </a:prstGeom>
        </p:spPr>
      </p:pic>
    </p:spTree>
    <p:extLst>
      <p:ext uri="{BB962C8B-B14F-4D97-AF65-F5344CB8AC3E}">
        <p14:creationId xmlns:p14="http://schemas.microsoft.com/office/powerpoint/2010/main" val="1814139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AF0D2-D3D3-36A6-59F4-E9A1A41D18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2BCFABF-FD12-62AC-14CA-A55FE285964D}"/>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429D7321-30DC-10EB-44B9-F4CAE2018EB2}"/>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F89E7BF3-5868-DF8E-CCE2-6D12C6A4DA44}"/>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8F124983-AFAE-0123-BF3B-DD94D65C988D}"/>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2- Attacking</a:t>
            </a:r>
          </a:p>
        </p:txBody>
      </p:sp>
      <p:sp>
        <p:nvSpPr>
          <p:cNvPr id="6" name="Freeform 6">
            <a:extLst>
              <a:ext uri="{FF2B5EF4-FFF2-40B4-BE49-F238E27FC236}">
                <a16:creationId xmlns:a16="http://schemas.microsoft.com/office/drawing/2014/main" id="{A2459CF0-3B0C-5473-BEDF-9E5149E6F6D2}"/>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E8AD2BFC-B927-9E7D-2219-B21106FCAAFA}"/>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A775C137-A2D7-992D-6B11-08897573AC9C}"/>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5" name="Picture 14">
            <a:extLst>
              <a:ext uri="{FF2B5EF4-FFF2-40B4-BE49-F238E27FC236}">
                <a16:creationId xmlns:a16="http://schemas.microsoft.com/office/drawing/2014/main" id="{9FA25269-E869-3334-9676-04CB3E0C92DD}"/>
              </a:ext>
            </a:extLst>
          </p:cNvPr>
          <p:cNvPicPr>
            <a:picLocks noChangeAspect="1"/>
          </p:cNvPicPr>
          <p:nvPr/>
        </p:nvPicPr>
        <p:blipFill>
          <a:blip r:embed="rId9"/>
          <a:stretch>
            <a:fillRect/>
          </a:stretch>
        </p:blipFill>
        <p:spPr>
          <a:xfrm>
            <a:off x="2133600" y="228600"/>
            <a:ext cx="14015479" cy="9867900"/>
          </a:xfrm>
          <a:prstGeom prst="rect">
            <a:avLst/>
          </a:prstGeom>
        </p:spPr>
      </p:pic>
      <p:sp>
        <p:nvSpPr>
          <p:cNvPr id="7" name="TextBox 6">
            <a:extLst>
              <a:ext uri="{FF2B5EF4-FFF2-40B4-BE49-F238E27FC236}">
                <a16:creationId xmlns:a16="http://schemas.microsoft.com/office/drawing/2014/main" id="{5F83E86D-F1BF-00CE-8F67-23D5FF57E2EF}"/>
              </a:ext>
            </a:extLst>
          </p:cNvPr>
          <p:cNvSpPr txBox="1"/>
          <p:nvPr/>
        </p:nvSpPr>
        <p:spPr>
          <a:xfrm>
            <a:off x="3023551" y="4914900"/>
            <a:ext cx="5968049" cy="1295400"/>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62785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8CB5E-FC5B-9788-C984-F622CE724A6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D9942CB-F5D3-4EF9-ED73-6C41AF65490F}"/>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5188BDDC-9122-126E-0E94-C191549A8208}"/>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B9A13B58-6EC3-E4F5-FA7C-37E19FE0EB8F}"/>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3626E162-DC7E-5241-0B7D-AB228F29241D}"/>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2- Attacking</a:t>
            </a:r>
          </a:p>
        </p:txBody>
      </p:sp>
      <p:sp>
        <p:nvSpPr>
          <p:cNvPr id="6" name="Freeform 6">
            <a:extLst>
              <a:ext uri="{FF2B5EF4-FFF2-40B4-BE49-F238E27FC236}">
                <a16:creationId xmlns:a16="http://schemas.microsoft.com/office/drawing/2014/main" id="{179D3135-95A1-B50F-95A0-231ADFEDE074}"/>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4F9BECAE-6AAA-0BA9-A8D2-AFA7D814B73F}"/>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E5A51BBA-69D0-CA2A-9034-B14C6163D6FC}"/>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5" name="Picture 14">
            <a:extLst>
              <a:ext uri="{FF2B5EF4-FFF2-40B4-BE49-F238E27FC236}">
                <a16:creationId xmlns:a16="http://schemas.microsoft.com/office/drawing/2014/main" id="{3D7E40E4-7C2C-4843-6500-A0A7C00F7B3A}"/>
              </a:ext>
            </a:extLst>
          </p:cNvPr>
          <p:cNvPicPr>
            <a:picLocks noChangeAspect="1"/>
          </p:cNvPicPr>
          <p:nvPr/>
        </p:nvPicPr>
        <p:blipFill>
          <a:blip r:embed="rId9"/>
          <a:stretch>
            <a:fillRect/>
          </a:stretch>
        </p:blipFill>
        <p:spPr>
          <a:xfrm>
            <a:off x="2133600" y="228600"/>
            <a:ext cx="14015479" cy="9867900"/>
          </a:xfrm>
          <a:prstGeom prst="rect">
            <a:avLst/>
          </a:prstGeom>
        </p:spPr>
      </p:pic>
      <p:sp>
        <p:nvSpPr>
          <p:cNvPr id="7" name="TextBox 6">
            <a:extLst>
              <a:ext uri="{FF2B5EF4-FFF2-40B4-BE49-F238E27FC236}">
                <a16:creationId xmlns:a16="http://schemas.microsoft.com/office/drawing/2014/main" id="{762755AE-7BBB-931A-FCE6-5116EDDE5879}"/>
              </a:ext>
            </a:extLst>
          </p:cNvPr>
          <p:cNvSpPr txBox="1"/>
          <p:nvPr/>
        </p:nvSpPr>
        <p:spPr>
          <a:xfrm>
            <a:off x="2971801" y="6144042"/>
            <a:ext cx="6096000" cy="2123658"/>
          </a:xfrm>
          <a:prstGeom prst="rect">
            <a:avLst/>
          </a:prstGeom>
          <a:noFill/>
          <a:ln w="38100">
            <a:solidFill>
              <a:srgbClr val="FF0000"/>
            </a:solidFill>
          </a:ln>
        </p:spPr>
        <p:txBody>
          <a:bodyPr wrap="square" rtlCol="0">
            <a:spAutoFit/>
          </a:bodyPr>
          <a:lstStyle/>
          <a:p>
            <a:endParaRPr lang="en-GB" dirty="0"/>
          </a:p>
          <a:p>
            <a:endParaRPr lang="en-GB" dirty="0"/>
          </a:p>
          <a:p>
            <a:endParaRPr lang="en-GB" dirty="0"/>
          </a:p>
          <a:p>
            <a:endParaRPr lang="en-GB" dirty="0"/>
          </a:p>
          <a:p>
            <a:endParaRPr lang="en-GB" sz="500" dirty="0"/>
          </a:p>
          <a:p>
            <a:endParaRPr lang="en-GB" dirty="0"/>
          </a:p>
          <a:p>
            <a:endParaRPr lang="en-GB" dirty="0"/>
          </a:p>
          <a:p>
            <a:endParaRPr lang="en-GB" dirty="0"/>
          </a:p>
        </p:txBody>
      </p:sp>
    </p:spTree>
    <p:extLst>
      <p:ext uri="{BB962C8B-B14F-4D97-AF65-F5344CB8AC3E}">
        <p14:creationId xmlns:p14="http://schemas.microsoft.com/office/powerpoint/2010/main" val="2752478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1E04D-99B6-FC9C-F6CA-B1849D45BE9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F2DECAE-E98B-75BA-CBCE-5D8D6A147E2A}"/>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78357173-D86E-A382-3D5B-F9043CBAD5E8}"/>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D629F39D-49A0-877B-35E2-D21752FCE41D}"/>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A829B7FD-D63B-CBDA-6787-1A6A7271754F}"/>
              </a:ext>
            </a:extLst>
          </p:cNvPr>
          <p:cNvSpPr txBox="1"/>
          <p:nvPr/>
        </p:nvSpPr>
        <p:spPr>
          <a:xfrm>
            <a:off x="1769783" y="114300"/>
            <a:ext cx="14748434" cy="1115113"/>
          </a:xfrm>
          <a:prstGeom prst="rect">
            <a:avLst/>
          </a:prstGeom>
        </p:spPr>
        <p:txBody>
          <a:bodyPr lIns="0" tIns="0" rIns="0" bIns="0" rtlCol="0" anchor="t">
            <a:spAutoFit/>
          </a:bodyPr>
          <a:lstStyle/>
          <a:p>
            <a:pPr algn="ctr">
              <a:lnSpc>
                <a:spcPts val="9160"/>
              </a:lnSpc>
            </a:pPr>
            <a:r>
              <a:rPr lang="en-US" sz="7200" dirty="0">
                <a:solidFill>
                  <a:srgbClr val="000000"/>
                </a:solidFill>
                <a:latin typeface="Yeseva One"/>
                <a:ea typeface="Yeseva One"/>
                <a:cs typeface="Yeseva One"/>
                <a:sym typeface="Yeseva One"/>
              </a:rPr>
              <a:t>Session 2- Attacking</a:t>
            </a:r>
          </a:p>
        </p:txBody>
      </p:sp>
      <p:sp>
        <p:nvSpPr>
          <p:cNvPr id="6" name="Freeform 6">
            <a:extLst>
              <a:ext uri="{FF2B5EF4-FFF2-40B4-BE49-F238E27FC236}">
                <a16:creationId xmlns:a16="http://schemas.microsoft.com/office/drawing/2014/main" id="{5A8D01BC-EAFE-CB45-01EC-ABD548F892A4}"/>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0DCF34A7-A090-650D-5BD2-5480D7A8302F}"/>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98A8696D-DE65-1EEF-9876-F53B84A3E529}"/>
              </a:ext>
            </a:extLst>
          </p:cNvPr>
          <p:cNvPicPr>
            <a:picLocks noChangeAspect="1"/>
          </p:cNvPicPr>
          <p:nvPr/>
        </p:nvPicPr>
        <p:blipFill>
          <a:blip r:embed="rId9"/>
          <a:stretch>
            <a:fillRect/>
          </a:stretch>
        </p:blipFill>
        <p:spPr>
          <a:xfrm>
            <a:off x="1480565" y="1620028"/>
            <a:ext cx="5910835" cy="8324072"/>
          </a:xfrm>
          <a:prstGeom prst="rect">
            <a:avLst/>
          </a:prstGeom>
        </p:spPr>
      </p:pic>
      <p:sp>
        <p:nvSpPr>
          <p:cNvPr id="14" name="TextBox 13">
            <a:extLst>
              <a:ext uri="{FF2B5EF4-FFF2-40B4-BE49-F238E27FC236}">
                <a16:creationId xmlns:a16="http://schemas.microsoft.com/office/drawing/2014/main" id="{1BA75034-1341-7505-CF0F-D0CF815D9AF6}"/>
              </a:ext>
            </a:extLst>
          </p:cNvPr>
          <p:cNvSpPr txBox="1"/>
          <p:nvPr/>
        </p:nvSpPr>
        <p:spPr>
          <a:xfrm>
            <a:off x="9220200" y="2324100"/>
            <a:ext cx="7511035"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Yeseva One" panose="020B0604020202020204" charset="0"/>
              </a:rPr>
              <a:t>Reciprocal teaching style (</a:t>
            </a:r>
            <a:r>
              <a:rPr lang="en-GB" sz="3200" dirty="0" err="1">
                <a:effectLst/>
                <a:latin typeface="Yeseva One" panose="020B0604020202020204" charset="0"/>
                <a:ea typeface="Times New Roman" panose="02020603050405020304" pitchFamily="18" charset="0"/>
              </a:rPr>
              <a:t>M</a:t>
            </a:r>
            <a:r>
              <a:rPr lang="en-GB" sz="3200" kern="100" dirty="0" err="1">
                <a:effectLst/>
                <a:latin typeface="Yeseva One" panose="020B0604020202020204" charset="0"/>
                <a:ea typeface="Aptos" panose="020B0004020202020204" pitchFamily="34" charset="0"/>
              </a:rPr>
              <a:t>osston</a:t>
            </a:r>
            <a:r>
              <a:rPr lang="en-GB" sz="3200" kern="100" dirty="0">
                <a:effectLst/>
                <a:latin typeface="Yeseva One" panose="020B0604020202020204" charset="0"/>
                <a:ea typeface="Aptos" panose="020B0004020202020204" pitchFamily="34" charset="0"/>
              </a:rPr>
              <a:t> and Ashworth, 2002</a:t>
            </a:r>
            <a:r>
              <a:rPr lang="en-GB" sz="3200" dirty="0">
                <a:latin typeface="Yeseva One" panose="020B0604020202020204" charset="0"/>
              </a:rPr>
              <a:t>)</a:t>
            </a: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r>
              <a:rPr lang="en-GB" sz="3200" dirty="0">
                <a:latin typeface="Yeseva One" panose="020B0604020202020204" charset="0"/>
              </a:rPr>
              <a:t>Pairing differing abilities</a:t>
            </a: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r>
              <a:rPr lang="en-GB" sz="3200" dirty="0">
                <a:latin typeface="Yeseva One" panose="020B0604020202020204" charset="0"/>
              </a:rPr>
              <a:t>Constructivist approach</a:t>
            </a: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endParaRPr lang="en-GB" sz="3200" dirty="0">
              <a:latin typeface="Yeseva One" panose="020B0604020202020204" charset="0"/>
            </a:endParaRPr>
          </a:p>
          <a:p>
            <a:pPr marL="457200" indent="-457200">
              <a:buFont typeface="Arial" panose="020B0604020202020204" pitchFamily="34" charset="0"/>
              <a:buChar char="•"/>
            </a:pPr>
            <a:r>
              <a:rPr lang="en-GB" sz="3200" dirty="0">
                <a:latin typeface="Yeseva One" panose="020B0604020202020204" charset="0"/>
              </a:rPr>
              <a:t>Working in the Zone of Proximal Development </a:t>
            </a:r>
            <a:endParaRPr lang="en-GB" sz="2800" dirty="0">
              <a:latin typeface="Yeseva One" panose="020B0604020202020204" charset="0"/>
            </a:endParaRPr>
          </a:p>
          <a:p>
            <a:pPr lvl="1"/>
            <a:r>
              <a:rPr lang="en-GB" sz="3200" kern="100" dirty="0">
                <a:effectLst/>
                <a:latin typeface="Yeseva One" panose="020B0604020202020204" charset="0"/>
                <a:ea typeface="Aptos" panose="020B0004020202020204" pitchFamily="34" charset="0"/>
                <a:cs typeface="Times New Roman" panose="02020603050405020304" pitchFamily="18" charset="0"/>
              </a:rPr>
              <a:t>(Vygotsky, 1978 and Slavin, 2003) </a:t>
            </a:r>
            <a:r>
              <a:rPr lang="en-GB" sz="3200" dirty="0">
                <a:latin typeface="Yeseva One" panose="020B0604020202020204" charset="0"/>
              </a:rPr>
              <a:t> </a:t>
            </a:r>
          </a:p>
        </p:txBody>
      </p:sp>
      <p:sp>
        <p:nvSpPr>
          <p:cNvPr id="16" name="TextBox 15">
            <a:extLst>
              <a:ext uri="{FF2B5EF4-FFF2-40B4-BE49-F238E27FC236}">
                <a16:creationId xmlns:a16="http://schemas.microsoft.com/office/drawing/2014/main" id="{C0740F87-9B4F-BECF-3B41-F1819D7ABD67}"/>
              </a:ext>
            </a:extLst>
          </p:cNvPr>
          <p:cNvSpPr txBox="1"/>
          <p:nvPr/>
        </p:nvSpPr>
        <p:spPr>
          <a:xfrm>
            <a:off x="1500554" y="1176635"/>
            <a:ext cx="11605846" cy="461665"/>
          </a:xfrm>
          <a:prstGeom prst="rect">
            <a:avLst/>
          </a:prstGeom>
          <a:noFill/>
        </p:spPr>
        <p:txBody>
          <a:bodyPr wrap="square">
            <a:spAutoFit/>
          </a:bodyPr>
          <a:lstStyle/>
          <a:p>
            <a:r>
              <a:rPr lang="en-GB" sz="2400" dirty="0">
                <a:latin typeface="Yeseva One" panose="020B0604020202020204" charset="0"/>
              </a:rPr>
              <a:t>Skill card:</a:t>
            </a:r>
          </a:p>
        </p:txBody>
      </p:sp>
    </p:spTree>
    <p:extLst>
      <p:ext uri="{BB962C8B-B14F-4D97-AF65-F5344CB8AC3E}">
        <p14:creationId xmlns:p14="http://schemas.microsoft.com/office/powerpoint/2010/main" val="1511946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48A89-080E-CB75-92C7-B4F5D131172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52652D9-6976-175D-062D-6FD411663AC2}"/>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267A518-85CE-9549-E0FE-A166D89211D2}"/>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FD22C546-0C24-D0C1-346C-55CAC7C065DA}"/>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32ADAE7A-9B00-ACC6-9F71-AE0DA334D83F}"/>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2- Attacking</a:t>
            </a:r>
          </a:p>
        </p:txBody>
      </p:sp>
      <p:sp>
        <p:nvSpPr>
          <p:cNvPr id="6" name="Freeform 6">
            <a:extLst>
              <a:ext uri="{FF2B5EF4-FFF2-40B4-BE49-F238E27FC236}">
                <a16:creationId xmlns:a16="http://schemas.microsoft.com/office/drawing/2014/main" id="{797EE2A6-90C5-852B-B56F-2CB716387551}"/>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CC6A8139-1E5A-BDF3-D664-0AFB3840044C}"/>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37E497ED-63E1-15EE-1267-8E97C16F590D}"/>
              </a:ext>
            </a:extLst>
          </p:cNvPr>
          <p:cNvPicPr>
            <a:picLocks noChangeAspect="1"/>
          </p:cNvPicPr>
          <p:nvPr/>
        </p:nvPicPr>
        <p:blipFill>
          <a:blip r:embed="rId9"/>
          <a:stretch>
            <a:fillRect/>
          </a:stretch>
        </p:blipFill>
        <p:spPr>
          <a:xfrm>
            <a:off x="964281" y="2550062"/>
            <a:ext cx="16813922" cy="1401159"/>
          </a:xfrm>
          <a:prstGeom prst="rect">
            <a:avLst/>
          </a:prstGeom>
          <a:ln>
            <a:solidFill>
              <a:schemeClr val="tx1"/>
            </a:solidFill>
          </a:ln>
        </p:spPr>
      </p:pic>
      <p:pic>
        <p:nvPicPr>
          <p:cNvPr id="15" name="Picture 14">
            <a:extLst>
              <a:ext uri="{FF2B5EF4-FFF2-40B4-BE49-F238E27FC236}">
                <a16:creationId xmlns:a16="http://schemas.microsoft.com/office/drawing/2014/main" id="{5BE0C1F5-B7C5-12DB-3B67-09DB5C965DA9}"/>
              </a:ext>
            </a:extLst>
          </p:cNvPr>
          <p:cNvPicPr>
            <a:picLocks noChangeAspect="1"/>
          </p:cNvPicPr>
          <p:nvPr/>
        </p:nvPicPr>
        <p:blipFill>
          <a:blip r:embed="rId10"/>
          <a:stretch>
            <a:fillRect/>
          </a:stretch>
        </p:blipFill>
        <p:spPr>
          <a:xfrm>
            <a:off x="914399" y="5101933"/>
            <a:ext cx="16840357" cy="1586219"/>
          </a:xfrm>
          <a:prstGeom prst="rect">
            <a:avLst/>
          </a:prstGeom>
          <a:ln>
            <a:solidFill>
              <a:schemeClr val="tx1"/>
            </a:solidFill>
          </a:ln>
        </p:spPr>
      </p:pic>
    </p:spTree>
    <p:extLst>
      <p:ext uri="{BB962C8B-B14F-4D97-AF65-F5344CB8AC3E}">
        <p14:creationId xmlns:p14="http://schemas.microsoft.com/office/powerpoint/2010/main" val="710732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31C47-E3B9-21BD-A1D7-B581C52009D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76548AD-146C-BA00-2CD7-F4C5538DAB2B}"/>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999C8D32-952B-F8AA-2DBF-EC0FC6DE100A}"/>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CD131162-1094-B7CE-021A-462C8B7B9B20}"/>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50A02C14-1CFC-1FBF-C9D9-BC1C25196BC3}"/>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44C20C0E-249F-A670-2F8A-EC1429BFED19}"/>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169CA1F2-F420-5534-72B6-3EC8DF4E0E50}"/>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2B74557B-EA27-CE00-D1EE-54B8D8EC9F14}"/>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7271AD40-9DFD-9524-8215-937CFFFC0485}"/>
              </a:ext>
            </a:extLst>
          </p:cNvPr>
          <p:cNvPicPr>
            <a:picLocks noChangeAspect="1"/>
          </p:cNvPicPr>
          <p:nvPr/>
        </p:nvPicPr>
        <p:blipFill>
          <a:blip r:embed="rId9"/>
          <a:stretch>
            <a:fillRect/>
          </a:stretch>
        </p:blipFill>
        <p:spPr>
          <a:xfrm>
            <a:off x="1768317" y="169432"/>
            <a:ext cx="14277938" cy="9966283"/>
          </a:xfrm>
          <a:prstGeom prst="rect">
            <a:avLst/>
          </a:prstGeom>
        </p:spPr>
      </p:pic>
    </p:spTree>
    <p:extLst>
      <p:ext uri="{BB962C8B-B14F-4D97-AF65-F5344CB8AC3E}">
        <p14:creationId xmlns:p14="http://schemas.microsoft.com/office/powerpoint/2010/main" val="1581866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ED0E87-8DA0-2885-135F-B2BAAED33B6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AF3D232-3879-DB87-E387-EC6AD5786EE0}"/>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A49865A5-9747-2E01-80A3-1205CAADA498}"/>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1239A633-5451-4B35-680D-411FCE0E2FE0}"/>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70901199-7C0B-2188-72E8-A6583D9339DA}"/>
              </a:ext>
            </a:extLst>
          </p:cNvPr>
          <p:cNvSpPr txBox="1"/>
          <p:nvPr/>
        </p:nvSpPr>
        <p:spPr>
          <a:xfrm>
            <a:off x="1769783" y="64770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7CAECFEF-9598-B533-27EB-4C9EBAB0C515}"/>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1241051A-8E6B-B145-1BEB-35744C77EB11}"/>
              </a:ext>
            </a:extLst>
          </p:cNvPr>
          <p:cNvSpPr txBox="1"/>
          <p:nvPr/>
        </p:nvSpPr>
        <p:spPr>
          <a:xfrm>
            <a:off x="1532699" y="2781300"/>
            <a:ext cx="11268901" cy="5927264"/>
          </a:xfrm>
          <a:prstGeom prst="rect">
            <a:avLst/>
          </a:prstGeom>
        </p:spPr>
        <p:txBody>
          <a:bodyPr wrap="square" lIns="0" tIns="0" rIns="0" bIns="0" rtlCol="0" anchor="t">
            <a:spAutoFit/>
          </a:bodyPr>
          <a:lstStyle/>
          <a:p>
            <a:pPr marL="457200" algn="ctr">
              <a:lnSpc>
                <a:spcPct val="115000"/>
              </a:lnSpc>
            </a:pPr>
            <a:r>
              <a:rPr lang="en-GB" sz="3600" kern="100" dirty="0">
                <a:effectLst/>
                <a:latin typeface="Yeseva One" panose="020B0604020202020204" charset="0"/>
                <a:ea typeface="Aptos" panose="020B0004020202020204" pitchFamily="34" charset="0"/>
                <a:cs typeface="Times New Roman" panose="02020603050405020304" pitchFamily="18" charset="0"/>
              </a:rPr>
              <a:t>Scenario- Local competitive participation level netball team, who have lost their last few games due to often losing possession of the ball in the goal third.</a:t>
            </a:r>
          </a:p>
          <a:p>
            <a:pPr marL="457200" algn="ctr">
              <a:lnSpc>
                <a:spcPct val="115000"/>
              </a:lnSpc>
            </a:pPr>
            <a:endParaRPr lang="en-GB" sz="3600" kern="100" dirty="0">
              <a:latin typeface="Yeseva One" panose="020B0604020202020204"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kern="100" dirty="0">
              <a:latin typeface="Yeseva One" panose="020B060402020202020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Aim of training plan &amp; sessions:</a:t>
            </a:r>
            <a:endParaRPr kumimoji="0" lang="en-GB" altLang="en-US" sz="3600" b="0" i="0" u="none" strike="noStrike" cap="none" normalizeH="0" baseline="0" dirty="0">
              <a:ln>
                <a:noFill/>
              </a:ln>
              <a:solidFill>
                <a:schemeClr val="tx1"/>
              </a:solidFill>
              <a:effectLst/>
              <a:latin typeface="Yeseva One" panose="020B060402020202020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chemeClr val="tx1"/>
                </a:solidFill>
                <a:effectLst/>
                <a:latin typeface="Yeseva One" panose="020B0604020202020204" charset="0"/>
                <a:ea typeface="Times New Roman" panose="02020603050405020304" pitchFamily="18" charset="0"/>
              </a:rPr>
              <a:t>supporting participants to develop competencies in netball</a:t>
            </a:r>
            <a:endParaRPr kumimoji="0" lang="en-GB" altLang="en-US" sz="3600" b="0" i="0" u="none" strike="noStrike" cap="none" normalizeH="0" baseline="0" dirty="0">
              <a:ln>
                <a:noFill/>
              </a:ln>
              <a:solidFill>
                <a:schemeClr val="tx1"/>
              </a:solidFill>
              <a:effectLst/>
              <a:latin typeface="Yeseva One" panose="020B0604020202020204" charset="0"/>
            </a:endParaRPr>
          </a:p>
          <a:p>
            <a:pPr marL="345440" lvl="1" algn="ctr">
              <a:lnSpc>
                <a:spcPts val="4095"/>
              </a:lnSpc>
            </a:pPr>
            <a:endParaRPr lang="en-US" sz="3600" dirty="0">
              <a:solidFill>
                <a:srgbClr val="000000"/>
              </a:solidFill>
              <a:latin typeface="Yeseva One" panose="020B0604020202020204" charset="0"/>
              <a:ea typeface="Libre Baskerville"/>
              <a:cs typeface="Libre Baskerville"/>
              <a:sym typeface="Libre Baskerville"/>
            </a:endParaRPr>
          </a:p>
        </p:txBody>
      </p:sp>
      <p:sp>
        <p:nvSpPr>
          <p:cNvPr id="13" name="Rectangle 7">
            <a:extLst>
              <a:ext uri="{FF2B5EF4-FFF2-40B4-BE49-F238E27FC236}">
                <a16:creationId xmlns:a16="http://schemas.microsoft.com/office/drawing/2014/main" id="{23DCC3F7-928E-E0A8-CF56-AAF49AEF3AD0}"/>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09E1C8B9-C1BF-88AF-644C-104467F50A1F}"/>
              </a:ext>
            </a:extLst>
          </p:cNvPr>
          <p:cNvPicPr>
            <a:picLocks noChangeAspect="1"/>
          </p:cNvPicPr>
          <p:nvPr/>
        </p:nvPicPr>
        <p:blipFill>
          <a:blip r:embed="rId9"/>
          <a:stretch>
            <a:fillRect/>
          </a:stretch>
        </p:blipFill>
        <p:spPr>
          <a:xfrm>
            <a:off x="1768317" y="169432"/>
            <a:ext cx="14277938" cy="9966283"/>
          </a:xfrm>
          <a:prstGeom prst="rect">
            <a:avLst/>
          </a:prstGeom>
        </p:spPr>
      </p:pic>
      <p:sp>
        <p:nvSpPr>
          <p:cNvPr id="7" name="TextBox 6">
            <a:extLst>
              <a:ext uri="{FF2B5EF4-FFF2-40B4-BE49-F238E27FC236}">
                <a16:creationId xmlns:a16="http://schemas.microsoft.com/office/drawing/2014/main" id="{BE733806-5A9E-5CE3-2810-62B4E1E46AFD}"/>
              </a:ext>
            </a:extLst>
          </p:cNvPr>
          <p:cNvSpPr txBox="1"/>
          <p:nvPr/>
        </p:nvSpPr>
        <p:spPr>
          <a:xfrm>
            <a:off x="2688560" y="5305842"/>
            <a:ext cx="6096000" cy="1277273"/>
          </a:xfrm>
          <a:prstGeom prst="rect">
            <a:avLst/>
          </a:prstGeom>
          <a:noFill/>
          <a:ln w="38100">
            <a:solidFill>
              <a:srgbClr val="FF0000"/>
            </a:solidFill>
          </a:ln>
        </p:spPr>
        <p:txBody>
          <a:bodyPr wrap="square" rtlCol="0">
            <a:spAutoFit/>
          </a:bodyPr>
          <a:lstStyle/>
          <a:p>
            <a:endParaRPr lang="en-GB" dirty="0"/>
          </a:p>
          <a:p>
            <a:endParaRPr lang="en-GB" sz="500" dirty="0"/>
          </a:p>
          <a:p>
            <a:endParaRPr lang="en-GB" dirty="0"/>
          </a:p>
          <a:p>
            <a:endParaRPr lang="en-GB" dirty="0"/>
          </a:p>
          <a:p>
            <a:endParaRPr lang="en-GB" dirty="0"/>
          </a:p>
        </p:txBody>
      </p:sp>
    </p:spTree>
    <p:extLst>
      <p:ext uri="{BB962C8B-B14F-4D97-AF65-F5344CB8AC3E}">
        <p14:creationId xmlns:p14="http://schemas.microsoft.com/office/powerpoint/2010/main" val="1039737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40DC8-8239-285B-EE37-2A4B55BB807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24339FB-E369-5974-1808-73EA8D27A88F}"/>
              </a:ext>
            </a:extLst>
          </p:cNvPr>
          <p:cNvSpPr/>
          <p:nvPr/>
        </p:nvSpPr>
        <p:spPr>
          <a:xfrm>
            <a:off x="15776317" y="-22479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BDDC8478-C3AB-D834-3BBC-C9363D68C218}"/>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31AB2B32-292A-CF84-7DB0-AC876B87CB61}"/>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7CB5E52C-8018-6AFF-0978-C9D2AE46FD1A}"/>
              </a:ext>
            </a:extLst>
          </p:cNvPr>
          <p:cNvSpPr txBox="1"/>
          <p:nvPr/>
        </p:nvSpPr>
        <p:spPr>
          <a:xfrm>
            <a:off x="1769783" y="229890"/>
            <a:ext cx="14748434" cy="1115113"/>
          </a:xfrm>
          <a:prstGeom prst="rect">
            <a:avLst/>
          </a:prstGeom>
        </p:spPr>
        <p:txBody>
          <a:bodyPr lIns="0" tIns="0" rIns="0" bIns="0" rtlCol="0" anchor="t">
            <a:spAutoFit/>
          </a:bodyPr>
          <a:lstStyle/>
          <a:p>
            <a:pPr algn="ctr">
              <a:lnSpc>
                <a:spcPts val="9160"/>
              </a:lnSpc>
            </a:pPr>
            <a:r>
              <a:rPr lang="en-US" sz="720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50C3194C-92EF-35AB-590D-41D3CEFD08BF}"/>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4E7FB75A-1BE0-F1A2-4B06-2868BBB12BFB}"/>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2AB9CBB6-E813-5100-0A70-70905B32F939}"/>
              </a:ext>
            </a:extLst>
          </p:cNvPr>
          <p:cNvPicPr>
            <a:picLocks noChangeAspect="1"/>
          </p:cNvPicPr>
          <p:nvPr/>
        </p:nvPicPr>
        <p:blipFill>
          <a:blip r:embed="rId9"/>
          <a:stretch>
            <a:fillRect/>
          </a:stretch>
        </p:blipFill>
        <p:spPr>
          <a:xfrm>
            <a:off x="1688463" y="1943636"/>
            <a:ext cx="5637578" cy="7971413"/>
          </a:xfrm>
          <a:prstGeom prst="rect">
            <a:avLst/>
          </a:prstGeom>
          <a:ln>
            <a:solidFill>
              <a:schemeClr val="tx1"/>
            </a:solidFill>
          </a:ln>
        </p:spPr>
      </p:pic>
      <p:sp>
        <p:nvSpPr>
          <p:cNvPr id="14" name="TextBox 13">
            <a:extLst>
              <a:ext uri="{FF2B5EF4-FFF2-40B4-BE49-F238E27FC236}">
                <a16:creationId xmlns:a16="http://schemas.microsoft.com/office/drawing/2014/main" id="{E17937C7-FF04-15A3-3613-923ACA2A9DF0}"/>
              </a:ext>
            </a:extLst>
          </p:cNvPr>
          <p:cNvSpPr txBox="1"/>
          <p:nvPr/>
        </p:nvSpPr>
        <p:spPr>
          <a:xfrm>
            <a:off x="8534400" y="2247900"/>
            <a:ext cx="8153091" cy="646331"/>
          </a:xfrm>
          <a:prstGeom prst="rect">
            <a:avLst/>
          </a:prstGeom>
          <a:noFill/>
        </p:spPr>
        <p:txBody>
          <a:bodyPr wrap="square" rtlCol="0">
            <a:spAutoFit/>
          </a:bodyPr>
          <a:lstStyle/>
          <a:p>
            <a:endParaRPr lang="en-GB" dirty="0"/>
          </a:p>
          <a:p>
            <a:endParaRPr lang="en-GB" dirty="0"/>
          </a:p>
        </p:txBody>
      </p:sp>
      <p:sp>
        <p:nvSpPr>
          <p:cNvPr id="16" name="TextBox 15">
            <a:extLst>
              <a:ext uri="{FF2B5EF4-FFF2-40B4-BE49-F238E27FC236}">
                <a16:creationId xmlns:a16="http://schemas.microsoft.com/office/drawing/2014/main" id="{B3E3D10C-E208-B48E-B845-03AF69E824DB}"/>
              </a:ext>
            </a:extLst>
          </p:cNvPr>
          <p:cNvSpPr txBox="1"/>
          <p:nvPr/>
        </p:nvSpPr>
        <p:spPr>
          <a:xfrm>
            <a:off x="8991600" y="1790700"/>
            <a:ext cx="11605846" cy="8956298"/>
          </a:xfrm>
          <a:prstGeom prst="rect">
            <a:avLst/>
          </a:prstGeom>
          <a:noFill/>
        </p:spPr>
        <p:txBody>
          <a:bodyPr wrap="square">
            <a:spAutoFit/>
          </a:bodyPr>
          <a:lstStyle/>
          <a:p>
            <a:endParaRPr lang="en-US" sz="3600" kern="100" dirty="0">
              <a:effectLst/>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US" sz="3600" kern="100" dirty="0">
                <a:latin typeface="Yeseva One" panose="020B0604020202020204" charset="0"/>
                <a:ea typeface="Aptos" panose="020B0004020202020204" pitchFamily="34" charset="0"/>
                <a:cs typeface="Times New Roman" panose="02020603050405020304" pitchFamily="18" charset="0"/>
              </a:rPr>
              <a:t>Encourage intrinsic feedback</a:t>
            </a:r>
          </a:p>
          <a:p>
            <a:pPr marL="285750" indent="-285750">
              <a:buFont typeface="Arial" panose="020B0604020202020204" pitchFamily="34" charset="0"/>
              <a:buChar char="•"/>
            </a:pPr>
            <a:endParaRPr lang="en-US" sz="3600" kern="100" dirty="0">
              <a:latin typeface="Yeseva One" panose="020B0604020202020204" charset="0"/>
              <a:ea typeface="Aptos" panose="020B0004020202020204" pitchFamily="34" charset="0"/>
              <a:cs typeface="Times New Roman" panose="02020603050405020304" pitchFamily="18" charset="0"/>
            </a:endParaRPr>
          </a:p>
          <a:p>
            <a:endParaRPr lang="en-US" sz="3600" kern="100" dirty="0">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US" sz="3600" kern="100" dirty="0">
                <a:latin typeface="Yeseva One" panose="020B0604020202020204" charset="0"/>
                <a:ea typeface="Aptos" panose="020B0004020202020204" pitchFamily="34" charset="0"/>
                <a:cs typeface="Times New Roman" panose="02020603050405020304" pitchFamily="18" charset="0"/>
              </a:rPr>
              <a:t>External attentional focus </a:t>
            </a:r>
          </a:p>
          <a:p>
            <a:pPr lvl="1"/>
            <a:r>
              <a:rPr lang="en-US" sz="3600" kern="100" dirty="0">
                <a:latin typeface="Yeseva One" panose="020B0604020202020204" charset="0"/>
                <a:ea typeface="Aptos" panose="020B0004020202020204" pitchFamily="34" charset="0"/>
                <a:cs typeface="Times New Roman" panose="02020603050405020304" pitchFamily="18" charset="0"/>
              </a:rPr>
              <a:t>(</a:t>
            </a:r>
            <a:r>
              <a:rPr lang="en-US" sz="3600" kern="100" dirty="0">
                <a:effectLst/>
                <a:latin typeface="Yeseva One" panose="020B0604020202020204" charset="0"/>
                <a:ea typeface="Aptos" panose="020B0004020202020204" pitchFamily="34" charset="0"/>
                <a:cs typeface="Times New Roman" panose="02020603050405020304" pitchFamily="18" charset="0"/>
              </a:rPr>
              <a:t>Wulf et al., 2000)</a:t>
            </a:r>
            <a:endParaRPr lang="en-US" sz="3600" kern="100" dirty="0">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US" sz="3600" kern="100" dirty="0">
              <a:effectLst/>
              <a:latin typeface="Yeseva One" panose="020B0604020202020204" charset="0"/>
              <a:ea typeface="Aptos" panose="020B0004020202020204" pitchFamily="34" charset="0"/>
              <a:cs typeface="Times New Roman" panose="02020603050405020304" pitchFamily="18" charset="0"/>
            </a:endParaRPr>
          </a:p>
          <a:p>
            <a:endParaRPr lang="en-US" sz="3600" kern="100" dirty="0">
              <a:effectLst/>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US" sz="3600" kern="100" dirty="0">
                <a:latin typeface="Yeseva One" panose="020B0604020202020204" charset="0"/>
                <a:ea typeface="Aptos" panose="020B0004020202020204" pitchFamily="34" charset="0"/>
                <a:cs typeface="Times New Roman" panose="02020603050405020304" pitchFamily="18" charset="0"/>
              </a:rPr>
              <a:t>Use analogies</a:t>
            </a:r>
          </a:p>
          <a:p>
            <a:pPr marL="285750" indent="-285750">
              <a:buFont typeface="Arial" panose="020B0604020202020204" pitchFamily="34" charset="0"/>
              <a:buChar char="•"/>
            </a:pPr>
            <a:endParaRPr lang="en-US" sz="3600" kern="100" dirty="0">
              <a:effectLst/>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US" sz="3600" kern="100" dirty="0">
              <a:effectLst/>
              <a:latin typeface="Yeseva One" panose="020B060402020202020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US" sz="3600" kern="100" dirty="0">
                <a:effectLst/>
                <a:latin typeface="Yeseva One" panose="020B0604020202020204" charset="0"/>
                <a:ea typeface="Aptos" panose="020B0004020202020204" pitchFamily="34" charset="0"/>
                <a:cs typeface="Times New Roman" panose="02020603050405020304" pitchFamily="18" charset="0"/>
              </a:rPr>
              <a:t>6 different technique points</a:t>
            </a:r>
          </a:p>
          <a:p>
            <a:pPr lvl="1"/>
            <a:r>
              <a:rPr lang="en-US" sz="3600" kern="100" dirty="0">
                <a:effectLst/>
                <a:latin typeface="Yeseva One" panose="020B0604020202020204" charset="0"/>
                <a:ea typeface="Aptos" panose="020B0004020202020204" pitchFamily="34" charset="0"/>
                <a:cs typeface="Times New Roman" panose="02020603050405020304" pitchFamily="18" charset="0"/>
              </a:rPr>
              <a:t>(Miller, 1956</a:t>
            </a:r>
            <a:r>
              <a:rPr lang="en-US" sz="3600" kern="100" dirty="0">
                <a:latin typeface="Yeseva One" panose="020B0604020202020204" charset="0"/>
                <a:ea typeface="Aptos" panose="020B0004020202020204" pitchFamily="34" charset="0"/>
                <a:cs typeface="Times New Roman" panose="02020603050405020304" pitchFamily="18" charset="0"/>
              </a:rPr>
              <a:t>)</a:t>
            </a:r>
          </a:p>
          <a:p>
            <a:endParaRPr lang="en-US" sz="3600" kern="100" dirty="0">
              <a:latin typeface="Yeseva One" panose="020B0604020202020204" charset="0"/>
              <a:ea typeface="Aptos" panose="020B0004020202020204" pitchFamily="34" charset="0"/>
              <a:cs typeface="Times New Roman" panose="02020603050405020304" pitchFamily="18" charset="0"/>
            </a:endParaRPr>
          </a:p>
          <a:p>
            <a:endParaRPr lang="en-US" sz="3600" kern="100" dirty="0">
              <a:latin typeface="Yeseva One" panose="020B0604020202020204" charset="0"/>
              <a:ea typeface="Aptos" panose="020B0004020202020204" pitchFamily="34" charset="0"/>
              <a:cs typeface="Times New Roman" panose="02020603050405020304" pitchFamily="18" charset="0"/>
            </a:endParaRPr>
          </a:p>
          <a:p>
            <a:endParaRPr lang="en-GB" sz="3600" dirty="0">
              <a:latin typeface="Yeseva One" panose="020B0604020202020204" charset="0"/>
            </a:endParaRPr>
          </a:p>
        </p:txBody>
      </p:sp>
      <p:sp>
        <p:nvSpPr>
          <p:cNvPr id="18" name="TextBox 17">
            <a:extLst>
              <a:ext uri="{FF2B5EF4-FFF2-40B4-BE49-F238E27FC236}">
                <a16:creationId xmlns:a16="http://schemas.microsoft.com/office/drawing/2014/main" id="{E6558C3C-48DD-2625-681E-5DF71DBD64FA}"/>
              </a:ext>
            </a:extLst>
          </p:cNvPr>
          <p:cNvSpPr txBox="1"/>
          <p:nvPr/>
        </p:nvSpPr>
        <p:spPr>
          <a:xfrm>
            <a:off x="1635370" y="1485900"/>
            <a:ext cx="11699630" cy="461665"/>
          </a:xfrm>
          <a:prstGeom prst="rect">
            <a:avLst/>
          </a:prstGeom>
          <a:noFill/>
        </p:spPr>
        <p:txBody>
          <a:bodyPr wrap="square">
            <a:spAutoFit/>
          </a:bodyPr>
          <a:lstStyle/>
          <a:p>
            <a:r>
              <a:rPr lang="en-US" sz="2400" kern="100" dirty="0">
                <a:latin typeface="Yeseva One" panose="020B0604020202020204" charset="0"/>
                <a:ea typeface="Aptos" panose="020B0004020202020204" pitchFamily="34" charset="0"/>
                <a:cs typeface="Times New Roman" panose="02020603050405020304" pitchFamily="18" charset="0"/>
              </a:rPr>
              <a:t>Technique criteria card:</a:t>
            </a:r>
            <a:endParaRPr lang="en-GB" sz="2400" dirty="0"/>
          </a:p>
        </p:txBody>
      </p:sp>
    </p:spTree>
    <p:extLst>
      <p:ext uri="{BB962C8B-B14F-4D97-AF65-F5344CB8AC3E}">
        <p14:creationId xmlns:p14="http://schemas.microsoft.com/office/powerpoint/2010/main" val="3090152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7AD0A-DEB5-49DF-4ACC-3FF862507BD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E479451-462E-881D-24D9-24E3521D6570}"/>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 name="Freeform 3">
            <a:extLst>
              <a:ext uri="{FF2B5EF4-FFF2-40B4-BE49-F238E27FC236}">
                <a16:creationId xmlns:a16="http://schemas.microsoft.com/office/drawing/2014/main" id="{B42411B3-AF60-9D44-A849-D272D74FB265}"/>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5D935E2D-F770-626C-2EA4-CE884CD50C4F}"/>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534AB61C-EFDD-4138-7DBB-7199513955AE}"/>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CF5D4950-52ED-A3F0-B105-6EA9897FD6BD}"/>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63C97944-35A2-5BB3-17EC-FF6EBF66CB8F}"/>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5" name="Picture 14">
            <a:extLst>
              <a:ext uri="{FF2B5EF4-FFF2-40B4-BE49-F238E27FC236}">
                <a16:creationId xmlns:a16="http://schemas.microsoft.com/office/drawing/2014/main" id="{9E2D1079-734C-6D5C-82E6-58F935883CBD}"/>
              </a:ext>
            </a:extLst>
          </p:cNvPr>
          <p:cNvPicPr>
            <a:picLocks noChangeAspect="1"/>
          </p:cNvPicPr>
          <p:nvPr/>
        </p:nvPicPr>
        <p:blipFill>
          <a:blip r:embed="rId9"/>
          <a:srcRect l="19816" b="7490"/>
          <a:stretch/>
        </p:blipFill>
        <p:spPr>
          <a:xfrm>
            <a:off x="13723533" y="2552700"/>
            <a:ext cx="3804288" cy="5715000"/>
          </a:xfrm>
          <a:prstGeom prst="rect">
            <a:avLst/>
          </a:prstGeom>
          <a:ln>
            <a:solidFill>
              <a:schemeClr val="tx1"/>
            </a:solidFill>
          </a:ln>
        </p:spPr>
      </p:pic>
      <p:pic>
        <p:nvPicPr>
          <p:cNvPr id="17" name="Picture 16">
            <a:extLst>
              <a:ext uri="{FF2B5EF4-FFF2-40B4-BE49-F238E27FC236}">
                <a16:creationId xmlns:a16="http://schemas.microsoft.com/office/drawing/2014/main" id="{669C6E5B-2820-6FFA-11E9-ABCE6AEDBAFF}"/>
              </a:ext>
            </a:extLst>
          </p:cNvPr>
          <p:cNvPicPr>
            <a:picLocks noChangeAspect="1"/>
          </p:cNvPicPr>
          <p:nvPr/>
        </p:nvPicPr>
        <p:blipFill>
          <a:blip r:embed="rId10"/>
          <a:stretch>
            <a:fillRect/>
          </a:stretch>
        </p:blipFill>
        <p:spPr>
          <a:xfrm>
            <a:off x="760179" y="3564726"/>
            <a:ext cx="12409293" cy="3178974"/>
          </a:xfrm>
          <a:prstGeom prst="rect">
            <a:avLst/>
          </a:prstGeom>
          <a:ln>
            <a:solidFill>
              <a:schemeClr val="tx1"/>
            </a:solidFill>
          </a:ln>
        </p:spPr>
      </p:pic>
    </p:spTree>
    <p:extLst>
      <p:ext uri="{BB962C8B-B14F-4D97-AF65-F5344CB8AC3E}">
        <p14:creationId xmlns:p14="http://schemas.microsoft.com/office/powerpoint/2010/main" val="4225464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41F6C-0B18-26E0-CF39-1521DCA8179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182D1A8-88EF-C919-765A-E3A0F56ACB93}"/>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AC339574-FFD1-3801-8F78-5A736F9F95F2}"/>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7FF5E8DC-C9ED-6017-B6AB-DE3DD8975120}"/>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DA692A5C-08F7-56A4-1B7D-FB2934A21E82}"/>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33E460E7-5E98-E4BE-CD23-209781460737}"/>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551E7ABA-AE3E-8C1A-CA49-F393B9AD6B4F}"/>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a:extLst>
              <a:ext uri="{FF2B5EF4-FFF2-40B4-BE49-F238E27FC236}">
                <a16:creationId xmlns:a16="http://schemas.microsoft.com/office/drawing/2014/main" id="{BF01DF0F-C678-0E5F-C6DF-1C147F8663F5}"/>
              </a:ext>
            </a:extLst>
          </p:cNvPr>
          <p:cNvPicPr>
            <a:picLocks noChangeAspect="1"/>
          </p:cNvPicPr>
          <p:nvPr/>
        </p:nvPicPr>
        <p:blipFill>
          <a:blip r:embed="rId9"/>
          <a:stretch>
            <a:fillRect/>
          </a:stretch>
        </p:blipFill>
        <p:spPr>
          <a:xfrm>
            <a:off x="1420192" y="3238125"/>
            <a:ext cx="15118474" cy="3815132"/>
          </a:xfrm>
          <a:prstGeom prst="rect">
            <a:avLst/>
          </a:prstGeom>
          <a:ln>
            <a:solidFill>
              <a:schemeClr val="tx1"/>
            </a:solidFill>
          </a:ln>
        </p:spPr>
      </p:pic>
    </p:spTree>
    <p:extLst>
      <p:ext uri="{BB962C8B-B14F-4D97-AF65-F5344CB8AC3E}">
        <p14:creationId xmlns:p14="http://schemas.microsoft.com/office/powerpoint/2010/main" val="3089762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05C4A-AB9A-AD31-5D45-EFB3768862B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03BD820-E5A9-E8FB-B20E-99EB385D2F91}"/>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C2895990-2883-7888-3FAD-85DC3320CACF}"/>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474CFCC4-939B-40F0-C559-FFE699774BB7}"/>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F695DF10-10EF-ACA2-4952-E76B64EAC2E3}"/>
              </a:ext>
            </a:extLst>
          </p:cNvPr>
          <p:cNvSpPr txBox="1"/>
          <p:nvPr/>
        </p:nvSpPr>
        <p:spPr>
          <a:xfrm>
            <a:off x="1769783" y="839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Session 3- Shooting</a:t>
            </a:r>
          </a:p>
        </p:txBody>
      </p:sp>
      <p:sp>
        <p:nvSpPr>
          <p:cNvPr id="6" name="Freeform 6">
            <a:extLst>
              <a:ext uri="{FF2B5EF4-FFF2-40B4-BE49-F238E27FC236}">
                <a16:creationId xmlns:a16="http://schemas.microsoft.com/office/drawing/2014/main" id="{E7F48861-09AA-B106-CDEE-1F4F24D7BE47}"/>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9CA908C5-E314-0384-3E96-4C8680B9018A}"/>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8" name="Picture 7">
            <a:extLst>
              <a:ext uri="{FF2B5EF4-FFF2-40B4-BE49-F238E27FC236}">
                <a16:creationId xmlns:a16="http://schemas.microsoft.com/office/drawing/2014/main" id="{2A81D99F-C3E7-5823-FFF1-0BE035ADA456}"/>
              </a:ext>
            </a:extLst>
          </p:cNvPr>
          <p:cNvPicPr>
            <a:picLocks noChangeAspect="1"/>
          </p:cNvPicPr>
          <p:nvPr/>
        </p:nvPicPr>
        <p:blipFill>
          <a:blip r:embed="rId9"/>
          <a:stretch>
            <a:fillRect/>
          </a:stretch>
        </p:blipFill>
        <p:spPr>
          <a:xfrm>
            <a:off x="2667000" y="7515189"/>
            <a:ext cx="13627687" cy="828711"/>
          </a:xfrm>
          <a:prstGeom prst="rect">
            <a:avLst/>
          </a:prstGeom>
          <a:ln>
            <a:solidFill>
              <a:schemeClr val="tx1"/>
            </a:solidFill>
          </a:ln>
        </p:spPr>
      </p:pic>
      <p:sp>
        <p:nvSpPr>
          <p:cNvPr id="9" name="Freeform 12">
            <a:extLst>
              <a:ext uri="{FF2B5EF4-FFF2-40B4-BE49-F238E27FC236}">
                <a16:creationId xmlns:a16="http://schemas.microsoft.com/office/drawing/2014/main" id="{D6888E17-572B-B13A-138A-B9D405B481B7}"/>
              </a:ext>
            </a:extLst>
          </p:cNvPr>
          <p:cNvSpPr/>
          <p:nvPr/>
        </p:nvSpPr>
        <p:spPr>
          <a:xfrm>
            <a:off x="5590357" y="2489850"/>
            <a:ext cx="6842250" cy="4558650"/>
          </a:xfrm>
          <a:custGeom>
            <a:avLst/>
            <a:gdLst/>
            <a:ahLst/>
            <a:cxnLst/>
            <a:rect l="l" t="t" r="r" b="b"/>
            <a:pathLst>
              <a:path w="3136789" h="2089886">
                <a:moveTo>
                  <a:pt x="0" y="0"/>
                </a:moveTo>
                <a:lnTo>
                  <a:pt x="3136790" y="0"/>
                </a:lnTo>
                <a:lnTo>
                  <a:pt x="3136790" y="2089886"/>
                </a:lnTo>
                <a:lnTo>
                  <a:pt x="0" y="2089886"/>
                </a:lnTo>
                <a:lnTo>
                  <a:pt x="0" y="0"/>
                </a:lnTo>
                <a:close/>
              </a:path>
            </a:pathLst>
          </a:custGeom>
          <a:blipFill>
            <a:blip r:embed="rId10"/>
            <a:stretch>
              <a:fillRect/>
            </a:stretch>
          </a:blipFill>
          <a:ln>
            <a:solidFill>
              <a:schemeClr val="tx1"/>
            </a:solidFill>
          </a:ln>
        </p:spPr>
        <p:txBody>
          <a:bodyPr/>
          <a:lstStyle/>
          <a:p>
            <a:endParaRPr lang="en-GB"/>
          </a:p>
        </p:txBody>
      </p:sp>
    </p:spTree>
    <p:extLst>
      <p:ext uri="{BB962C8B-B14F-4D97-AF65-F5344CB8AC3E}">
        <p14:creationId xmlns:p14="http://schemas.microsoft.com/office/powerpoint/2010/main" val="580283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D0CF0-D245-8003-59EC-E6C7D08B56E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E1A5932-FC2C-3425-9265-D0B03BF00F5B}"/>
              </a:ext>
            </a:extLst>
          </p:cNvPr>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F46EF3AF-6C5A-CC35-8AD2-7F30BB387F0C}"/>
              </a:ext>
            </a:extLst>
          </p:cNvPr>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5FE9F32F-E7AD-D1CA-D06C-E3D3B9751A7E}"/>
              </a:ext>
            </a:extLst>
          </p:cNvPr>
          <p:cNvSpPr/>
          <p:nvPr/>
        </p:nvSpPr>
        <p:spPr>
          <a:xfrm rot="-5569636">
            <a:off x="-859673" y="-2053984"/>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5A1D6624-7B6C-BFA2-78D0-C5B64F62C1D8}"/>
              </a:ext>
            </a:extLst>
          </p:cNvPr>
          <p:cNvSpPr txBox="1"/>
          <p:nvPr/>
        </p:nvSpPr>
        <p:spPr>
          <a:xfrm>
            <a:off x="1769783" y="1220490"/>
            <a:ext cx="14748434" cy="1179810"/>
          </a:xfrm>
          <a:prstGeom prst="rect">
            <a:avLst/>
          </a:prstGeom>
        </p:spPr>
        <p:txBody>
          <a:bodyPr lIns="0" tIns="0" rIns="0" bIns="0" rtlCol="0" anchor="t">
            <a:spAutoFit/>
          </a:bodyPr>
          <a:lstStyle/>
          <a:p>
            <a:pPr algn="ctr">
              <a:lnSpc>
                <a:spcPts val="9160"/>
              </a:lnSpc>
            </a:pPr>
            <a:r>
              <a:rPr lang="en-US" sz="9160" dirty="0">
                <a:solidFill>
                  <a:srgbClr val="000000"/>
                </a:solidFill>
                <a:latin typeface="Yeseva One"/>
                <a:ea typeface="Yeseva One"/>
                <a:cs typeface="Yeseva One"/>
                <a:sym typeface="Yeseva One"/>
              </a:rPr>
              <a:t>Conclusions</a:t>
            </a:r>
          </a:p>
        </p:txBody>
      </p:sp>
      <p:sp>
        <p:nvSpPr>
          <p:cNvPr id="6" name="Freeform 6">
            <a:extLst>
              <a:ext uri="{FF2B5EF4-FFF2-40B4-BE49-F238E27FC236}">
                <a16:creationId xmlns:a16="http://schemas.microsoft.com/office/drawing/2014/main" id="{643F6511-88D7-713D-9092-2D5614A7C5C7}"/>
              </a:ext>
            </a:extLst>
          </p:cNvPr>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Rectangle 7">
            <a:extLst>
              <a:ext uri="{FF2B5EF4-FFF2-40B4-BE49-F238E27FC236}">
                <a16:creationId xmlns:a16="http://schemas.microsoft.com/office/drawing/2014/main" id="{C4C1D9B5-ACEC-E3E9-CF95-CFCCFFAEC7FA}"/>
              </a:ext>
            </a:extLst>
          </p:cNvPr>
          <p:cNvSpPr>
            <a:spLocks noChangeArrowheads="1"/>
          </p:cNvSpPr>
          <p:nvPr/>
        </p:nvSpPr>
        <p:spPr bwMode="auto">
          <a:xfrm>
            <a:off x="0" y="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1" name="Freeform 8">
            <a:extLst>
              <a:ext uri="{FF2B5EF4-FFF2-40B4-BE49-F238E27FC236}">
                <a16:creationId xmlns:a16="http://schemas.microsoft.com/office/drawing/2014/main" id="{A204C2C2-02AE-6BD3-9D0F-213160D04B50}"/>
              </a:ext>
            </a:extLst>
          </p:cNvPr>
          <p:cNvSpPr/>
          <p:nvPr/>
        </p:nvSpPr>
        <p:spPr>
          <a:xfrm>
            <a:off x="2209800" y="3253867"/>
            <a:ext cx="5638800" cy="5090033"/>
          </a:xfrm>
          <a:custGeom>
            <a:avLst/>
            <a:gdLst/>
            <a:ahLst/>
            <a:cxnLst/>
            <a:rect l="l" t="t" r="r" b="b"/>
            <a:pathLst>
              <a:path w="2315201" h="2089886">
                <a:moveTo>
                  <a:pt x="0" y="0"/>
                </a:moveTo>
                <a:lnTo>
                  <a:pt x="2315201" y="0"/>
                </a:lnTo>
                <a:lnTo>
                  <a:pt x="2315201" y="2089886"/>
                </a:lnTo>
                <a:lnTo>
                  <a:pt x="0" y="2089886"/>
                </a:lnTo>
                <a:lnTo>
                  <a:pt x="0" y="0"/>
                </a:lnTo>
                <a:close/>
              </a:path>
            </a:pathLst>
          </a:custGeom>
          <a:blipFill>
            <a:blip r:embed="rId9"/>
            <a:stretch>
              <a:fillRect l="-22320" r="-13933"/>
            </a:stretch>
          </a:blipFill>
        </p:spPr>
        <p:txBody>
          <a:bodyPr/>
          <a:lstStyle/>
          <a:p>
            <a:endParaRPr lang="en-GB"/>
          </a:p>
        </p:txBody>
      </p:sp>
      <p:sp>
        <p:nvSpPr>
          <p:cNvPr id="12" name="Freeform 2">
            <a:extLst>
              <a:ext uri="{FF2B5EF4-FFF2-40B4-BE49-F238E27FC236}">
                <a16:creationId xmlns:a16="http://schemas.microsoft.com/office/drawing/2014/main" id="{FD999BDB-6946-16A1-2A2B-3448C3B51BAF}"/>
              </a:ext>
            </a:extLst>
          </p:cNvPr>
          <p:cNvSpPr/>
          <p:nvPr/>
        </p:nvSpPr>
        <p:spPr>
          <a:xfrm>
            <a:off x="8300283" y="3253867"/>
            <a:ext cx="7625517" cy="5090033"/>
          </a:xfrm>
          <a:custGeom>
            <a:avLst/>
            <a:gdLst/>
            <a:ahLst/>
            <a:cxnLst/>
            <a:rect l="l" t="t" r="r" b="b"/>
            <a:pathLst>
              <a:path w="3130915" h="2089886">
                <a:moveTo>
                  <a:pt x="0" y="0"/>
                </a:moveTo>
                <a:lnTo>
                  <a:pt x="3130915" y="0"/>
                </a:lnTo>
                <a:lnTo>
                  <a:pt x="3130915" y="2089886"/>
                </a:lnTo>
                <a:lnTo>
                  <a:pt x="0" y="2089886"/>
                </a:lnTo>
                <a:lnTo>
                  <a:pt x="0" y="0"/>
                </a:lnTo>
                <a:close/>
              </a:path>
            </a:pathLst>
          </a:custGeom>
          <a:blipFill>
            <a:blip r:embed="rId10"/>
            <a:stretch>
              <a:fillRect/>
            </a:stretch>
          </a:blipFill>
        </p:spPr>
        <p:txBody>
          <a:bodyPr/>
          <a:lstStyle/>
          <a:p>
            <a:endParaRPr lang="en-GB"/>
          </a:p>
        </p:txBody>
      </p:sp>
    </p:spTree>
    <p:extLst>
      <p:ext uri="{BB962C8B-B14F-4D97-AF65-F5344CB8AC3E}">
        <p14:creationId xmlns:p14="http://schemas.microsoft.com/office/powerpoint/2010/main" val="1277541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7">
            <a:extLst>
              <a:ext uri="{FF2B5EF4-FFF2-40B4-BE49-F238E27FC236}">
                <a16:creationId xmlns:a16="http://schemas.microsoft.com/office/drawing/2014/main" id="{1536BEAF-A10B-CC2D-17BA-610CEDA708A7}"/>
              </a:ext>
            </a:extLst>
          </p:cNvPr>
          <p:cNvGrpSpPr/>
          <p:nvPr/>
        </p:nvGrpSpPr>
        <p:grpSpPr>
          <a:xfrm>
            <a:off x="381000" y="1548008"/>
            <a:ext cx="17495990" cy="8327629"/>
            <a:chOff x="0" y="0"/>
            <a:chExt cx="4209219" cy="2004933"/>
          </a:xfrm>
          <a:solidFill>
            <a:schemeClr val="bg1"/>
          </a:solidFill>
        </p:grpSpPr>
        <p:sp>
          <p:nvSpPr>
            <p:cNvPr id="5" name="Freeform 8">
              <a:extLst>
                <a:ext uri="{FF2B5EF4-FFF2-40B4-BE49-F238E27FC236}">
                  <a16:creationId xmlns:a16="http://schemas.microsoft.com/office/drawing/2014/main" id="{8C4DC9A3-F0CC-9F03-D1B1-C21B85695C23}"/>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6" name="TextBox 9">
              <a:extLst>
                <a:ext uri="{FF2B5EF4-FFF2-40B4-BE49-F238E27FC236}">
                  <a16:creationId xmlns:a16="http://schemas.microsoft.com/office/drawing/2014/main" id="{4BF1F098-CEC2-8DBF-E2EB-F0E4019D23DD}"/>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2" name="TextBox 2"/>
          <p:cNvSpPr txBox="1"/>
          <p:nvPr/>
        </p:nvSpPr>
        <p:spPr>
          <a:xfrm>
            <a:off x="685800" y="1548008"/>
            <a:ext cx="16962591" cy="8167492"/>
          </a:xfrm>
          <a:prstGeom prst="rect">
            <a:avLst/>
          </a:prstGeom>
        </p:spPr>
        <p:txBody>
          <a:bodyPr wrap="square" lIns="0" tIns="0" rIns="0" bIns="0" rtlCol="0" anchor="t">
            <a:spAutoFit/>
          </a:bodyPr>
          <a:lstStyle/>
          <a:p>
            <a:pPr>
              <a:lnSpc>
                <a:spcPct val="200000"/>
              </a:lnSpc>
              <a:spcAft>
                <a:spcPts val="1200"/>
              </a:spcAft>
            </a:pPr>
            <a:r>
              <a:rPr lang="en-GB" sz="1600" dirty="0">
                <a:effectLst/>
                <a:latin typeface="Yeseva One" panose="020B0604020202020204" charset="0"/>
                <a:ea typeface="Times New Roman" panose="02020603050405020304" pitchFamily="18" charset="0"/>
              </a:rPr>
              <a:t>Adams, J. A. (1971) ‘A Closed-Loop Theory of Motor Learning’, </a:t>
            </a:r>
            <a:r>
              <a:rPr lang="en-GB" sz="1600" i="1" dirty="0">
                <a:effectLst/>
                <a:latin typeface="Yeseva One" panose="020B0604020202020204" charset="0"/>
                <a:ea typeface="Times New Roman" panose="02020603050405020304" pitchFamily="18" charset="0"/>
              </a:rPr>
              <a:t>Journal of Motor Behaviour</a:t>
            </a:r>
            <a:r>
              <a:rPr lang="en-GB" sz="1600" dirty="0">
                <a:effectLst/>
                <a:latin typeface="Yeseva One" panose="020B0604020202020204" charset="0"/>
                <a:ea typeface="Times New Roman" panose="02020603050405020304" pitchFamily="18" charset="0"/>
              </a:rPr>
              <a:t>, </a:t>
            </a:r>
            <a:r>
              <a:rPr lang="en-GB" sz="1600" i="1" dirty="0">
                <a:effectLst/>
                <a:latin typeface="Yeseva One" panose="020B0604020202020204" charset="0"/>
                <a:ea typeface="Times New Roman" panose="02020603050405020304" pitchFamily="18" charset="0"/>
              </a:rPr>
              <a:t>3</a:t>
            </a:r>
            <a:r>
              <a:rPr lang="en-GB" sz="1600" dirty="0">
                <a:effectLst/>
                <a:latin typeface="Yeseva One" panose="020B0604020202020204" charset="0"/>
                <a:ea typeface="Times New Roman" panose="02020603050405020304" pitchFamily="18" charset="0"/>
              </a:rPr>
              <a:t>(2), pp. 111–150. </a:t>
            </a:r>
          </a:p>
          <a:p>
            <a:pPr>
              <a:lnSpc>
                <a:spcPct val="200000"/>
              </a:lnSpc>
              <a:spcAft>
                <a:spcPts val="1200"/>
              </a:spcAft>
            </a:pPr>
            <a:r>
              <a:rPr lang="en-GB" sz="1600" dirty="0">
                <a:effectLst/>
                <a:latin typeface="Yeseva One" panose="020B0604020202020204" charset="0"/>
                <a:ea typeface="Aptos" panose="020B0004020202020204" pitchFamily="34" charset="0"/>
              </a:rPr>
              <a:t>Ames, C. (1992) ‘Classrooms: Goals, structures, and student motivation’, </a:t>
            </a:r>
            <a:r>
              <a:rPr lang="en-GB" sz="1600" i="1" dirty="0">
                <a:effectLst/>
                <a:latin typeface="Yeseva One" panose="020B0604020202020204" charset="0"/>
                <a:ea typeface="Aptos" panose="020B0004020202020204" pitchFamily="34" charset="0"/>
              </a:rPr>
              <a:t>Journal of Educational Psychology</a:t>
            </a:r>
            <a:r>
              <a:rPr lang="en-GB" sz="1600" dirty="0">
                <a:effectLst/>
                <a:latin typeface="Yeseva One" panose="020B0604020202020204" charset="0"/>
                <a:ea typeface="Aptos" panose="020B0004020202020204" pitchFamily="34" charset="0"/>
              </a:rPr>
              <a:t>, 84(3), pp. 261–271.</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tabLst>
                <a:tab pos="2819400" algn="l"/>
              </a:tabLst>
            </a:pPr>
            <a:r>
              <a:rPr lang="en-US" sz="1600" dirty="0" err="1">
                <a:effectLst/>
                <a:latin typeface="Yeseva One" panose="020B0604020202020204" charset="0"/>
                <a:ea typeface="Aptos" panose="020B0004020202020204" pitchFamily="34" charset="0"/>
              </a:rPr>
              <a:t>Balyi</a:t>
            </a:r>
            <a:r>
              <a:rPr lang="en-US" sz="1600" dirty="0">
                <a:effectLst/>
                <a:latin typeface="Yeseva One" panose="020B0604020202020204" charset="0"/>
                <a:ea typeface="Aptos" panose="020B0004020202020204" pitchFamily="34" charset="0"/>
              </a:rPr>
              <a:t>, I., Higgs, C.</a:t>
            </a:r>
            <a:r>
              <a:rPr lang="en-US" sz="1600" dirty="0">
                <a:effectLst/>
                <a:latin typeface="Yeseva One" panose="020B0604020202020204" charset="0"/>
                <a:ea typeface="Times New Roman" panose="02020603050405020304" pitchFamily="18" charset="0"/>
              </a:rPr>
              <a:t> and</a:t>
            </a:r>
            <a:r>
              <a:rPr lang="en-US" sz="1600" dirty="0">
                <a:effectLst/>
                <a:latin typeface="Yeseva One" panose="020B0604020202020204" charset="0"/>
                <a:ea typeface="Aptos" panose="020B0004020202020204" pitchFamily="34" charset="0"/>
              </a:rPr>
              <a:t> Way, R. (2013)</a:t>
            </a:r>
            <a:r>
              <a:rPr lang="en-US" sz="1600" dirty="0">
                <a:effectLst/>
                <a:latin typeface="Yeseva One" panose="020B0604020202020204" charset="0"/>
                <a:ea typeface="Times New Roman" panose="02020603050405020304" pitchFamily="18" charset="0"/>
              </a:rPr>
              <a:t> </a:t>
            </a:r>
            <a:r>
              <a:rPr lang="en-US" sz="1600" i="1" dirty="0">
                <a:effectLst/>
                <a:latin typeface="Yeseva One" panose="020B0604020202020204" charset="0"/>
                <a:ea typeface="Times New Roman" panose="02020603050405020304" pitchFamily="18" charset="0"/>
              </a:rPr>
              <a:t>L</a:t>
            </a:r>
            <a:r>
              <a:rPr lang="en-US" sz="1600" i="1" dirty="0">
                <a:effectLst/>
                <a:latin typeface="Yeseva One" panose="020B0604020202020204" charset="0"/>
                <a:ea typeface="Aptos" panose="020B0004020202020204" pitchFamily="34" charset="0"/>
              </a:rPr>
              <a:t>ong-term athlete development</a:t>
            </a:r>
            <a:r>
              <a:rPr lang="en-US" sz="1600" dirty="0">
                <a:effectLst/>
                <a:latin typeface="Yeseva One" panose="020B0604020202020204" charset="0"/>
                <a:ea typeface="Aptos" panose="020B0004020202020204" pitchFamily="34" charset="0"/>
              </a:rPr>
              <a:t>. Champaign, </a:t>
            </a:r>
            <a:r>
              <a:rPr lang="en-US" sz="1600" dirty="0">
                <a:effectLst/>
                <a:latin typeface="Yeseva One" panose="020B0604020202020204" charset="0"/>
                <a:ea typeface="Times New Roman" panose="02020603050405020304" pitchFamily="18" charset="0"/>
              </a:rPr>
              <a:t>Illinois</a:t>
            </a:r>
            <a:r>
              <a:rPr lang="en-US" sz="1600" dirty="0">
                <a:effectLst/>
                <a:latin typeface="Yeseva One" panose="020B0604020202020204" charset="0"/>
                <a:ea typeface="Aptos" panose="020B0004020202020204" pitchFamily="34" charset="0"/>
              </a:rPr>
              <a:t>: Human Kinetics.</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Bandura, A. (1986) </a:t>
            </a:r>
            <a:r>
              <a:rPr lang="en-GB" sz="1600" i="1" dirty="0">
                <a:effectLst/>
                <a:latin typeface="Yeseva One" panose="020B0604020202020204" charset="0"/>
                <a:ea typeface="Times New Roman" panose="02020603050405020304" pitchFamily="18" charset="0"/>
              </a:rPr>
              <a:t>Social foundations of thought and action: A social cognitive theory.</a:t>
            </a:r>
            <a:r>
              <a:rPr lang="en-GB" sz="1600" dirty="0">
                <a:effectLst/>
                <a:latin typeface="Yeseva One" panose="020B0604020202020204" charset="0"/>
                <a:ea typeface="Times New Roman" panose="02020603050405020304" pitchFamily="18" charset="0"/>
              </a:rPr>
              <a:t> Prentice-Hall.</a:t>
            </a:r>
          </a:p>
          <a:p>
            <a:pPr>
              <a:lnSpc>
                <a:spcPct val="200000"/>
              </a:lnSpc>
              <a:spcAft>
                <a:spcPts val="1200"/>
              </a:spcAft>
              <a:tabLst>
                <a:tab pos="2819400" algn="l"/>
              </a:tabLst>
            </a:pPr>
            <a:r>
              <a:rPr lang="en-US" sz="1600" dirty="0">
                <a:effectLst/>
                <a:latin typeface="Yeseva One" panose="020B0604020202020204" charset="0"/>
                <a:ea typeface="Times New Roman" panose="02020603050405020304" pitchFamily="18" charset="0"/>
              </a:rPr>
              <a:t>Biddle, S., Mutrie, N. and </a:t>
            </a:r>
            <a:r>
              <a:rPr lang="en-US" sz="1600" dirty="0" err="1">
                <a:effectLst/>
                <a:latin typeface="Yeseva One" panose="020B0604020202020204" charset="0"/>
                <a:ea typeface="Times New Roman" panose="02020603050405020304" pitchFamily="18" charset="0"/>
              </a:rPr>
              <a:t>Gorely</a:t>
            </a:r>
            <a:r>
              <a:rPr lang="en-US" sz="1600" dirty="0">
                <a:effectLst/>
                <a:latin typeface="Yeseva One" panose="020B0604020202020204" charset="0"/>
                <a:ea typeface="Times New Roman" panose="02020603050405020304" pitchFamily="18" charset="0"/>
              </a:rPr>
              <a:t>, T. (2015) </a:t>
            </a:r>
            <a:r>
              <a:rPr lang="en-US" sz="1600" i="1" dirty="0">
                <a:effectLst/>
                <a:latin typeface="Yeseva One" panose="020B0604020202020204" charset="0"/>
                <a:ea typeface="Times New Roman" panose="02020603050405020304" pitchFamily="18" charset="0"/>
              </a:rPr>
              <a:t>Psychology of Physical Activity: Determinants, Well-Being and Interventions</a:t>
            </a:r>
            <a:r>
              <a:rPr lang="en-US" sz="1600" dirty="0">
                <a:effectLst/>
                <a:latin typeface="Yeseva One" panose="020B0604020202020204" charset="0"/>
                <a:ea typeface="Times New Roman" panose="02020603050405020304" pitchFamily="18" charset="0"/>
              </a:rPr>
              <a:t>. Oxen: Routledge. </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tabLst>
                <a:tab pos="2819400" algn="l"/>
              </a:tabLst>
            </a:pPr>
            <a:r>
              <a:rPr lang="en-US" sz="1600" kern="100" dirty="0">
                <a:effectLst/>
                <a:latin typeface="Yeseva One" panose="020B0604020202020204" charset="0"/>
                <a:ea typeface="Aptos" panose="020B0004020202020204" pitchFamily="34" charset="0"/>
              </a:rPr>
              <a:t>Canada Sport For Life (2018)</a:t>
            </a:r>
            <a:r>
              <a:rPr lang="en-US" sz="1600" dirty="0">
                <a:effectLst/>
                <a:latin typeface="Yeseva One" panose="020B0604020202020204" charset="0"/>
                <a:ea typeface="Times New Roman" panose="02020603050405020304" pitchFamily="18" charset="0"/>
              </a:rPr>
              <a:t> </a:t>
            </a:r>
            <a:r>
              <a:rPr lang="en-US" sz="1600" i="1" kern="100" dirty="0">
                <a:effectLst/>
                <a:latin typeface="Yeseva One" panose="020B0604020202020204" charset="0"/>
                <a:ea typeface="Aptos" panose="020B0004020202020204" pitchFamily="34" charset="0"/>
              </a:rPr>
              <a:t>Canad</a:t>
            </a:r>
            <a:r>
              <a:rPr lang="en-US" sz="1600" i="1" dirty="0">
                <a:effectLst/>
                <a:latin typeface="Yeseva One" panose="020B0604020202020204" charset="0"/>
                <a:ea typeface="Times New Roman" panose="02020603050405020304" pitchFamily="18" charset="0"/>
              </a:rPr>
              <a:t>ian</a:t>
            </a:r>
            <a:r>
              <a:rPr lang="en-US" sz="1600" i="1" kern="100" dirty="0">
                <a:effectLst/>
                <a:latin typeface="Yeseva One" panose="020B0604020202020204" charset="0"/>
                <a:ea typeface="Aptos" panose="020B0004020202020204" pitchFamily="34" charset="0"/>
              </a:rPr>
              <a:t> Sport </a:t>
            </a:r>
            <a:r>
              <a:rPr lang="en-US" sz="1600" i="1" dirty="0">
                <a:effectLst/>
                <a:latin typeface="Yeseva One" panose="020B0604020202020204" charset="0"/>
                <a:ea typeface="Times New Roman" panose="02020603050405020304" pitchFamily="18" charset="0"/>
              </a:rPr>
              <a:t>for</a:t>
            </a:r>
            <a:r>
              <a:rPr lang="en-US" sz="1600" i="1" kern="100" dirty="0">
                <a:effectLst/>
                <a:latin typeface="Yeseva One" panose="020B0604020202020204" charset="0"/>
                <a:ea typeface="Aptos" panose="020B0004020202020204" pitchFamily="34" charset="0"/>
              </a:rPr>
              <a:t> Life</a:t>
            </a:r>
            <a:r>
              <a:rPr lang="en-US" sz="1600" i="1" dirty="0">
                <a:effectLst/>
                <a:latin typeface="Yeseva One" panose="020B0604020202020204" charset="0"/>
                <a:ea typeface="Times New Roman" panose="02020603050405020304" pitchFamily="18" charset="0"/>
              </a:rPr>
              <a:t>.</a:t>
            </a:r>
            <a:r>
              <a:rPr lang="en-US" sz="1600" kern="100" dirty="0">
                <a:effectLst/>
                <a:latin typeface="Yeseva One" panose="020B0604020202020204" charset="0"/>
                <a:ea typeface="Aptos" panose="020B0004020202020204" pitchFamily="34" charset="0"/>
              </a:rPr>
              <a:t> Available at: </a:t>
            </a:r>
            <a:r>
              <a:rPr lang="en-US" sz="1600" dirty="0">
                <a:effectLst/>
                <a:latin typeface="Yeseva One" panose="020B0604020202020204" charset="0"/>
                <a:ea typeface="Times New Roman" panose="02020603050405020304" pitchFamily="18" charset="0"/>
              </a:rPr>
              <a:t>http://sportforlife.ca/qualitysport/long-term-athletedevelopment/ </a:t>
            </a:r>
            <a:r>
              <a:rPr lang="en-GB" sz="1600" dirty="0">
                <a:effectLst/>
                <a:latin typeface="Yeseva One" panose="020B0604020202020204" charset="0"/>
                <a:ea typeface="Times New Roman" panose="02020603050405020304" pitchFamily="18" charset="0"/>
              </a:rPr>
              <a:t>(Accessed 23rd February 2025).</a:t>
            </a:r>
          </a:p>
          <a:p>
            <a:pPr>
              <a:lnSpc>
                <a:spcPct val="200000"/>
              </a:lnSpc>
              <a:spcAft>
                <a:spcPts val="1200"/>
              </a:spcAft>
              <a:tabLst>
                <a:tab pos="2819400" algn="l"/>
              </a:tabLst>
            </a:pPr>
            <a:r>
              <a:rPr lang="en-GB" sz="1600" dirty="0">
                <a:effectLst/>
                <a:latin typeface="Yeseva One" panose="020B0604020202020204" charset="0"/>
                <a:ea typeface="Aptos" panose="020B0004020202020204" pitchFamily="34" charset="0"/>
              </a:rPr>
              <a:t>Chow, J, Y. </a:t>
            </a:r>
            <a:r>
              <a:rPr lang="en-GB" sz="1600" dirty="0">
                <a:effectLst/>
                <a:latin typeface="Yeseva One" panose="020B0604020202020204" charset="0"/>
                <a:ea typeface="Times New Roman" panose="02020603050405020304" pitchFamily="18" charset="0"/>
              </a:rPr>
              <a:t>et al.</a:t>
            </a:r>
            <a:r>
              <a:rPr lang="en-GB" sz="1600" dirty="0">
                <a:effectLst/>
                <a:latin typeface="Yeseva One" panose="020B0604020202020204" charset="0"/>
                <a:ea typeface="Aptos" panose="020B0004020202020204" pitchFamily="34" charset="0"/>
              </a:rPr>
              <a:t> (2016) </a:t>
            </a:r>
            <a:r>
              <a:rPr lang="en-GB" sz="1600" i="1" dirty="0">
                <a:effectLst/>
                <a:latin typeface="Yeseva One" panose="020B0604020202020204" charset="0"/>
                <a:ea typeface="Aptos" panose="020B0004020202020204" pitchFamily="34" charset="0"/>
              </a:rPr>
              <a:t>Non-linear pedagogy in skill acquisition: An introduction</a:t>
            </a:r>
            <a:r>
              <a:rPr lang="en-GB" sz="1600" dirty="0">
                <a:effectLst/>
                <a:latin typeface="Yeseva One" panose="020B0604020202020204" charset="0"/>
                <a:ea typeface="Aptos" panose="020B0004020202020204" pitchFamily="34" charset="0"/>
              </a:rPr>
              <a:t>. Abingdon, Oxon: Routledge</a:t>
            </a:r>
            <a:r>
              <a:rPr lang="en-GB" sz="1600" dirty="0">
                <a:effectLst/>
                <a:latin typeface="Yeseva One" panose="020B0604020202020204" charset="0"/>
                <a:ea typeface="Times New Roman" panose="02020603050405020304" pitchFamily="18" charset="0"/>
              </a:rPr>
              <a:t>.</a:t>
            </a:r>
          </a:p>
          <a:p>
            <a:pPr>
              <a:lnSpc>
                <a:spcPct val="200000"/>
              </a:lnSpc>
              <a:spcAft>
                <a:spcPts val="1200"/>
              </a:spcAft>
              <a:tabLst>
                <a:tab pos="2819400" algn="l"/>
              </a:tabLst>
            </a:pPr>
            <a:r>
              <a:rPr lang="en-GB" sz="1600" dirty="0">
                <a:effectLst/>
                <a:latin typeface="Yeseva One" panose="020B0604020202020204" charset="0"/>
                <a:ea typeface="Times New Roman" panose="02020603050405020304" pitchFamily="18" charset="0"/>
              </a:rPr>
              <a:t>Deci, E. L. and Ryan, R. M. (2008) ‘Self-determination theory: A </a:t>
            </a:r>
            <a:r>
              <a:rPr lang="en-GB" sz="1600" dirty="0" err="1">
                <a:effectLst/>
                <a:latin typeface="Yeseva One" panose="020B0604020202020204" charset="0"/>
                <a:ea typeface="Times New Roman" panose="02020603050405020304" pitchFamily="18" charset="0"/>
              </a:rPr>
              <a:t>macrotheory</a:t>
            </a:r>
            <a:r>
              <a:rPr lang="en-GB" sz="1600" dirty="0">
                <a:effectLst/>
                <a:latin typeface="Yeseva One" panose="020B0604020202020204" charset="0"/>
                <a:ea typeface="Times New Roman" panose="02020603050405020304" pitchFamily="18" charset="0"/>
              </a:rPr>
              <a:t> of human motivation, development, and health’, </a:t>
            </a:r>
            <a:r>
              <a:rPr lang="en-GB" sz="1600" i="1" dirty="0">
                <a:effectLst/>
                <a:latin typeface="Yeseva One" panose="020B0604020202020204" charset="0"/>
                <a:ea typeface="Times New Roman" panose="02020603050405020304" pitchFamily="18" charset="0"/>
              </a:rPr>
              <a:t>Canadian Psychology, </a:t>
            </a:r>
            <a:r>
              <a:rPr lang="en-GB" sz="1600" dirty="0">
                <a:effectLst/>
                <a:latin typeface="Yeseva One" panose="020B0604020202020204" charset="0"/>
                <a:ea typeface="Times New Roman" panose="02020603050405020304" pitchFamily="18" charset="0"/>
              </a:rPr>
              <a:t>49(3), pp. 182–185.</a:t>
            </a:r>
          </a:p>
          <a:p>
            <a:pPr>
              <a:lnSpc>
                <a:spcPct val="200000"/>
              </a:lnSpc>
              <a:spcAft>
                <a:spcPts val="1200"/>
              </a:spcAft>
            </a:pPr>
            <a:r>
              <a:rPr lang="en-GB" sz="1600" dirty="0">
                <a:effectLst/>
                <a:latin typeface="Yeseva One" panose="020B0604020202020204" charset="0"/>
                <a:ea typeface="Times New Roman" panose="02020603050405020304" pitchFamily="18" charset="0"/>
              </a:rPr>
              <a:t>Dewey, J. (1938) </a:t>
            </a:r>
            <a:r>
              <a:rPr lang="en-GB" sz="1600" i="1" dirty="0">
                <a:effectLst/>
                <a:latin typeface="Yeseva One" panose="020B0604020202020204" charset="0"/>
                <a:ea typeface="Times New Roman" panose="02020603050405020304" pitchFamily="18" charset="0"/>
              </a:rPr>
              <a:t>Experience and Education</a:t>
            </a:r>
            <a:r>
              <a:rPr lang="en-GB" sz="1600" dirty="0">
                <a:effectLst/>
                <a:latin typeface="Yeseva One" panose="020B0604020202020204" charset="0"/>
                <a:ea typeface="Times New Roman" panose="02020603050405020304" pitchFamily="18" charset="0"/>
              </a:rPr>
              <a:t>. New York: Macmillan.</a:t>
            </a:r>
          </a:p>
          <a:p>
            <a:pPr>
              <a:lnSpc>
                <a:spcPct val="200000"/>
              </a:lnSpc>
              <a:spcAft>
                <a:spcPts val="1200"/>
              </a:spcAft>
            </a:pPr>
            <a:r>
              <a:rPr lang="en-GB" sz="1600" dirty="0">
                <a:effectLst/>
                <a:latin typeface="Yeseva One" panose="020B0604020202020204" charset="0"/>
                <a:ea typeface="Times New Roman" panose="02020603050405020304" pitchFamily="18" charset="0"/>
              </a:rPr>
              <a:t>England netball (2017) </a:t>
            </a:r>
            <a:r>
              <a:rPr lang="en-GB" sz="1600" i="1" dirty="0">
                <a:effectLst/>
                <a:latin typeface="Yeseva One" panose="020B0604020202020204" charset="0"/>
                <a:ea typeface="Times New Roman" panose="02020603050405020304" pitchFamily="18" charset="0"/>
              </a:rPr>
              <a:t>Shooting Technique</a:t>
            </a:r>
            <a:r>
              <a:rPr lang="en-GB" sz="1600" dirty="0">
                <a:effectLst/>
                <a:latin typeface="Yeseva One" panose="020B0604020202020204" charset="0"/>
                <a:ea typeface="Times New Roman" panose="02020603050405020304" pitchFamily="18" charset="0"/>
              </a:rPr>
              <a:t>. Available at: https://d2cx26qpfwuhvu.cloudfront.net/englandnetball/wp-content/uploads/2017/01/02170109/14.-Shooting-Technique-and-Defending-the-Shot-1.pdf (Accessed 23rd February 2025).</a:t>
            </a:r>
          </a:p>
          <a:p>
            <a:pPr>
              <a:lnSpc>
                <a:spcPct val="200000"/>
              </a:lnSpc>
              <a:spcAft>
                <a:spcPts val="1200"/>
              </a:spcAft>
              <a:tabLst>
                <a:tab pos="2819400" algn="l"/>
              </a:tabLst>
            </a:pPr>
            <a:r>
              <a:rPr lang="en-GB" sz="1600" dirty="0">
                <a:effectLst/>
                <a:latin typeface="Yeseva One" panose="020B0604020202020204" charset="0"/>
                <a:ea typeface="Times New Roman" panose="02020603050405020304" pitchFamily="18" charset="0"/>
              </a:rPr>
              <a:t>England Netball (2020) </a:t>
            </a:r>
            <a:r>
              <a:rPr lang="en-GB" sz="1600" i="1" dirty="0">
                <a:effectLst/>
                <a:latin typeface="Yeseva One" panose="020B0604020202020204" charset="0"/>
                <a:ea typeface="Times New Roman" panose="02020603050405020304" pitchFamily="18" charset="0"/>
              </a:rPr>
              <a:t>Strength and conditioning.</a:t>
            </a:r>
            <a:r>
              <a:rPr lang="en-GB" sz="1600" dirty="0">
                <a:effectLst/>
                <a:latin typeface="Yeseva One" panose="020B0604020202020204" charset="0"/>
                <a:ea typeface="Times New Roman" panose="02020603050405020304" pitchFamily="18" charset="0"/>
              </a:rPr>
              <a:t> Available at: https://d2cx26qpfwuhvu.cloudfront.net/englandnetball/wp-content/uploads/2020/01/30091224/SC-County-Academies.pdf (Accessed 23rd February 2025).</a:t>
            </a:r>
          </a:p>
        </p:txBody>
      </p:sp>
      <p:sp>
        <p:nvSpPr>
          <p:cNvPr id="3" name="TextBox 3"/>
          <p:cNvSpPr txBox="1"/>
          <p:nvPr/>
        </p:nvSpPr>
        <p:spPr>
          <a:xfrm>
            <a:off x="593421" y="266700"/>
            <a:ext cx="17101157" cy="845937"/>
          </a:xfrm>
          <a:prstGeom prst="rect">
            <a:avLst/>
          </a:prstGeom>
        </p:spPr>
        <p:txBody>
          <a:bodyPr lIns="0" tIns="0" rIns="0" bIns="0" rtlCol="0" anchor="t">
            <a:spAutoFit/>
          </a:bodyPr>
          <a:lstStyle/>
          <a:p>
            <a:pPr algn="ctr">
              <a:lnSpc>
                <a:spcPts val="6999"/>
              </a:lnSpc>
            </a:pPr>
            <a:r>
              <a:rPr lang="en-US" sz="5400" dirty="0">
                <a:solidFill>
                  <a:srgbClr val="000000"/>
                </a:solidFill>
                <a:latin typeface="Yeseva One"/>
                <a:ea typeface="Yeseva One"/>
                <a:cs typeface="Yeseva One"/>
                <a:sym typeface="Yeseva One"/>
              </a:rPr>
              <a:t>References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26093-B5C9-FEFA-F536-5C5C20A40C9A}"/>
            </a:ext>
          </a:extLst>
        </p:cNvPr>
        <p:cNvGrpSpPr/>
        <p:nvPr/>
      </p:nvGrpSpPr>
      <p:grpSpPr>
        <a:xfrm>
          <a:off x="0" y="0"/>
          <a:ext cx="0" cy="0"/>
          <a:chOff x="0" y="0"/>
          <a:chExt cx="0" cy="0"/>
        </a:xfrm>
      </p:grpSpPr>
      <p:grpSp>
        <p:nvGrpSpPr>
          <p:cNvPr id="4" name="Group 7">
            <a:extLst>
              <a:ext uri="{FF2B5EF4-FFF2-40B4-BE49-F238E27FC236}">
                <a16:creationId xmlns:a16="http://schemas.microsoft.com/office/drawing/2014/main" id="{67EF0C71-657D-686B-AD8C-2D1F311B57F7}"/>
              </a:ext>
            </a:extLst>
          </p:cNvPr>
          <p:cNvGrpSpPr/>
          <p:nvPr/>
        </p:nvGrpSpPr>
        <p:grpSpPr>
          <a:xfrm>
            <a:off x="381000" y="1548008"/>
            <a:ext cx="17495990" cy="8327629"/>
            <a:chOff x="0" y="0"/>
            <a:chExt cx="4209219" cy="2004933"/>
          </a:xfrm>
          <a:solidFill>
            <a:schemeClr val="bg1"/>
          </a:solidFill>
        </p:grpSpPr>
        <p:sp>
          <p:nvSpPr>
            <p:cNvPr id="5" name="Freeform 8">
              <a:extLst>
                <a:ext uri="{FF2B5EF4-FFF2-40B4-BE49-F238E27FC236}">
                  <a16:creationId xmlns:a16="http://schemas.microsoft.com/office/drawing/2014/main" id="{C684BFD5-3D6F-3CAE-C14A-DB5839839AA3}"/>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6" name="TextBox 9">
              <a:extLst>
                <a:ext uri="{FF2B5EF4-FFF2-40B4-BE49-F238E27FC236}">
                  <a16:creationId xmlns:a16="http://schemas.microsoft.com/office/drawing/2014/main" id="{FCCAB440-073A-3EFC-1886-3680A82286E4}"/>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2" name="TextBox 2">
            <a:extLst>
              <a:ext uri="{FF2B5EF4-FFF2-40B4-BE49-F238E27FC236}">
                <a16:creationId xmlns:a16="http://schemas.microsoft.com/office/drawing/2014/main" id="{96CC0F3B-3E61-249A-5A06-AF682557592E}"/>
              </a:ext>
            </a:extLst>
          </p:cNvPr>
          <p:cNvSpPr txBox="1"/>
          <p:nvPr/>
        </p:nvSpPr>
        <p:spPr>
          <a:xfrm>
            <a:off x="685800" y="1548008"/>
            <a:ext cx="16962591" cy="8616333"/>
          </a:xfrm>
          <a:prstGeom prst="rect">
            <a:avLst/>
          </a:prstGeom>
        </p:spPr>
        <p:txBody>
          <a:bodyPr wrap="square" lIns="0" tIns="0" rIns="0" bIns="0" rtlCol="0" anchor="t">
            <a:spAutoFit/>
          </a:bodyPr>
          <a:lstStyle/>
          <a:p>
            <a:pPr>
              <a:lnSpc>
                <a:spcPct val="200000"/>
              </a:lnSpc>
              <a:spcAft>
                <a:spcPts val="1200"/>
              </a:spcAft>
            </a:pPr>
            <a:r>
              <a:rPr lang="en-US" sz="1600" dirty="0">
                <a:effectLst/>
                <a:latin typeface="Yeseva One" panose="020B0604020202020204" charset="0"/>
                <a:ea typeface="Aptos" panose="020B0004020202020204" pitchFamily="34" charset="0"/>
              </a:rPr>
              <a:t>Farrow, D. and Raab, M. (2013) </a:t>
            </a:r>
            <a:r>
              <a:rPr lang="en-US" sz="1600" i="1" dirty="0">
                <a:effectLst/>
                <a:latin typeface="Yeseva One" panose="020B0604020202020204" charset="0"/>
                <a:ea typeface="Aptos" panose="020B0004020202020204" pitchFamily="34" charset="0"/>
              </a:rPr>
              <a:t>Developing Sport Expertise: Researchers and Coaches Put Theory into Practice</a:t>
            </a:r>
            <a:r>
              <a:rPr lang="en-US" sz="1600" dirty="0">
                <a:effectLst/>
                <a:latin typeface="Yeseva One" panose="020B0604020202020204" charset="0"/>
                <a:ea typeface="Aptos" panose="020B0004020202020204" pitchFamily="34" charset="0"/>
              </a:rPr>
              <a:t>. London: Routledge. </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Fitts, P. M., and Posner, M. I. (1967). Human Performance. Belmont California: Brooks/Cole Publishing.</a:t>
            </a:r>
          </a:p>
          <a:p>
            <a:pPr>
              <a:lnSpc>
                <a:spcPct val="200000"/>
              </a:lnSpc>
              <a:spcAft>
                <a:spcPts val="1200"/>
              </a:spcAft>
            </a:pPr>
            <a:r>
              <a:rPr lang="en-GB" sz="1600" dirty="0">
                <a:effectLst/>
                <a:latin typeface="Yeseva One" panose="020B0604020202020204" charset="0"/>
                <a:ea typeface="Aptos" panose="020B0004020202020204" pitchFamily="34" charset="0"/>
              </a:rPr>
              <a:t>Galligan, F. et al. (2000) </a:t>
            </a:r>
            <a:r>
              <a:rPr lang="en-GB" sz="1600" i="1" dirty="0">
                <a:effectLst/>
                <a:latin typeface="Yeseva One" panose="020B0604020202020204" charset="0"/>
                <a:ea typeface="Aptos" panose="020B0004020202020204" pitchFamily="34" charset="0"/>
              </a:rPr>
              <a:t>Acquiring Skill, Advanced PE for Edexcel</a:t>
            </a:r>
            <a:r>
              <a:rPr lang="en-GB" sz="1600" dirty="0">
                <a:effectLst/>
                <a:latin typeface="Yeseva One" panose="020B0604020202020204" charset="0"/>
                <a:ea typeface="Aptos" panose="020B0004020202020204" pitchFamily="34" charset="0"/>
              </a:rPr>
              <a:t>. Bath: Bath Press.</a:t>
            </a:r>
          </a:p>
          <a:p>
            <a:pPr>
              <a:lnSpc>
                <a:spcPct val="200000"/>
              </a:lnSpc>
              <a:spcAft>
                <a:spcPts val="1200"/>
              </a:spcAft>
            </a:pPr>
            <a:r>
              <a:rPr lang="en-GB" sz="1800" b="0" i="0" dirty="0">
                <a:solidFill>
                  <a:srgbClr val="000000"/>
                </a:solidFill>
                <a:effectLst/>
                <a:latin typeface="Yeseva One" panose="020B0604020202020204" charset="0"/>
              </a:rPr>
              <a:t>Gardner, H. (1983) </a:t>
            </a:r>
            <a:r>
              <a:rPr lang="en-GB" sz="1800" b="0" i="1" dirty="0">
                <a:solidFill>
                  <a:srgbClr val="000000"/>
                </a:solidFill>
                <a:effectLst/>
                <a:latin typeface="Yeseva One" panose="020B0604020202020204" charset="0"/>
              </a:rPr>
              <a:t>Frames of mind: the theory of multiple intelligences</a:t>
            </a:r>
            <a:r>
              <a:rPr lang="en-GB" sz="1800" b="0" i="0" dirty="0">
                <a:solidFill>
                  <a:srgbClr val="000000"/>
                </a:solidFill>
                <a:effectLst/>
                <a:latin typeface="Yeseva One" panose="020B0604020202020204" charset="0"/>
              </a:rPr>
              <a:t>. New York: Basic Books. </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Hislop, M.D. (2017) ‘Reducing musculoskeletal injury and concussion risk in schoolboy rugby players with a pre-activity movement control exercise programme: a cluster randomised controlled trial’, </a:t>
            </a:r>
            <a:r>
              <a:rPr lang="en-GB" sz="1600" i="1" dirty="0">
                <a:effectLst/>
                <a:latin typeface="Yeseva One" panose="020B0604020202020204" charset="0"/>
                <a:ea typeface="Times New Roman" panose="02020603050405020304" pitchFamily="18" charset="0"/>
              </a:rPr>
              <a:t>British Journal of  Sports Medicine,</a:t>
            </a:r>
            <a:r>
              <a:rPr lang="en-GB" sz="1600" dirty="0">
                <a:effectLst/>
                <a:latin typeface="Yeseva One" panose="020B0604020202020204" charset="0"/>
                <a:ea typeface="Times New Roman" panose="02020603050405020304" pitchFamily="18" charset="0"/>
              </a:rPr>
              <a:t> 1(15), pp. 1140-1146.</a:t>
            </a:r>
          </a:p>
          <a:p>
            <a:pPr>
              <a:lnSpc>
                <a:spcPct val="200000"/>
              </a:lnSpc>
              <a:spcAft>
                <a:spcPts val="1200"/>
              </a:spcAft>
              <a:tabLst>
                <a:tab pos="2819400" algn="l"/>
              </a:tabLst>
            </a:pPr>
            <a:r>
              <a:rPr lang="en-GB" sz="1600" dirty="0">
                <a:effectLst/>
                <a:latin typeface="Yeseva One" panose="020B0604020202020204" charset="0"/>
                <a:ea typeface="Aptos" panose="020B0004020202020204" pitchFamily="34" charset="0"/>
              </a:rPr>
              <a:t>Jeffreys, I. (2007)</a:t>
            </a:r>
            <a:r>
              <a:rPr lang="en-GB" sz="1600" dirty="0">
                <a:effectLst/>
                <a:latin typeface="Yeseva One" panose="020B0604020202020204" charset="0"/>
                <a:ea typeface="Times New Roman" panose="02020603050405020304" pitchFamily="18" charset="0"/>
              </a:rPr>
              <a:t> ‘</a:t>
            </a:r>
            <a:r>
              <a:rPr lang="en-GB" sz="1600" dirty="0">
                <a:effectLst/>
                <a:latin typeface="Yeseva One" panose="020B0604020202020204" charset="0"/>
                <a:ea typeface="Aptos" panose="020B0004020202020204" pitchFamily="34" charset="0"/>
              </a:rPr>
              <a:t>Warm-up revisited: The ramp method of optimizing warm-ups</a:t>
            </a:r>
            <a:r>
              <a:rPr lang="en-GB" sz="1600" dirty="0">
                <a:effectLst/>
                <a:latin typeface="Yeseva One" panose="020B0604020202020204" charset="0"/>
                <a:ea typeface="Times New Roman" panose="02020603050405020304" pitchFamily="18" charset="0"/>
              </a:rPr>
              <a:t>’,</a:t>
            </a:r>
            <a:r>
              <a:rPr lang="en-GB" sz="1600" dirty="0">
                <a:effectLst/>
                <a:latin typeface="Yeseva One" panose="020B0604020202020204" charset="0"/>
                <a:ea typeface="Aptos" panose="020B0004020202020204" pitchFamily="34" charset="0"/>
              </a:rPr>
              <a:t> </a:t>
            </a:r>
            <a:r>
              <a:rPr lang="en-GB" sz="1600" i="1" dirty="0">
                <a:effectLst/>
                <a:latin typeface="Yeseva One" panose="020B0604020202020204" charset="0"/>
                <a:ea typeface="Aptos" panose="020B0004020202020204" pitchFamily="34" charset="0"/>
              </a:rPr>
              <a:t>Professional Strength and Conditioning</a:t>
            </a:r>
            <a:r>
              <a:rPr lang="en-GB" sz="1600" i="1" dirty="0">
                <a:effectLst/>
                <a:latin typeface="Yeseva One" panose="020B0604020202020204" charset="0"/>
                <a:ea typeface="Times New Roman" panose="02020603050405020304" pitchFamily="18" charset="0"/>
              </a:rPr>
              <a:t>,</a:t>
            </a:r>
            <a:r>
              <a:rPr lang="en-GB" sz="1600" dirty="0">
                <a:effectLst/>
                <a:latin typeface="Yeseva One" panose="020B0604020202020204" charset="0"/>
                <a:ea typeface="Aptos" panose="020B0004020202020204" pitchFamily="34" charset="0"/>
              </a:rPr>
              <a:t> 6</a:t>
            </a:r>
            <a:r>
              <a:rPr lang="en-GB" sz="1600" dirty="0">
                <a:effectLst/>
                <a:latin typeface="Yeseva One" panose="020B0604020202020204" charset="0"/>
                <a:ea typeface="Times New Roman" panose="02020603050405020304" pitchFamily="18" charset="0"/>
              </a:rPr>
              <a:t>, pp. </a:t>
            </a:r>
            <a:r>
              <a:rPr lang="en-GB" sz="1600" dirty="0">
                <a:effectLst/>
                <a:latin typeface="Yeseva One" panose="020B0604020202020204" charset="0"/>
                <a:ea typeface="Aptos" panose="020B0004020202020204" pitchFamily="34" charset="0"/>
              </a:rPr>
              <a:t>12-18.</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Johnson, S. R. et al. (1997) ‘The effects of group versus individual goal setting on bowling performance’, </a:t>
            </a:r>
            <a:r>
              <a:rPr lang="en-GB" sz="1600" i="1" dirty="0">
                <a:effectLst/>
                <a:latin typeface="Yeseva One" panose="020B0604020202020204" charset="0"/>
                <a:ea typeface="Times New Roman" panose="02020603050405020304" pitchFamily="18" charset="0"/>
              </a:rPr>
              <a:t>The Sport Psychologist, </a:t>
            </a:r>
            <a:r>
              <a:rPr lang="en-GB" sz="1600" dirty="0">
                <a:effectLst/>
                <a:latin typeface="Yeseva One" panose="020B0604020202020204" charset="0"/>
                <a:ea typeface="Times New Roman" panose="02020603050405020304" pitchFamily="18" charset="0"/>
              </a:rPr>
              <a:t>11(2), pp. 190–200. </a:t>
            </a:r>
          </a:p>
          <a:p>
            <a:pPr>
              <a:lnSpc>
                <a:spcPct val="200000"/>
              </a:lnSpc>
              <a:spcAft>
                <a:spcPts val="1200"/>
              </a:spcAft>
            </a:pPr>
            <a:r>
              <a:rPr lang="en-GB" sz="1600" dirty="0">
                <a:effectLst/>
                <a:latin typeface="Yeseva One" panose="020B0604020202020204" charset="0"/>
                <a:ea typeface="Aptos" panose="020B0004020202020204" pitchFamily="34" charset="0"/>
              </a:rPr>
              <a:t>Larson, R. W. (2000) ‘Toward a psychology of positive youth development’, </a:t>
            </a:r>
            <a:r>
              <a:rPr lang="en-GB" sz="1600" i="1" dirty="0">
                <a:effectLst/>
                <a:latin typeface="Yeseva One" panose="020B0604020202020204" charset="0"/>
                <a:ea typeface="Aptos" panose="020B0004020202020204" pitchFamily="34" charset="0"/>
              </a:rPr>
              <a:t>American Psychologist, 55</a:t>
            </a:r>
            <a:r>
              <a:rPr lang="en-GB" sz="1600" dirty="0">
                <a:effectLst/>
                <a:latin typeface="Yeseva One" panose="020B0604020202020204" charset="0"/>
                <a:ea typeface="Aptos" panose="020B0004020202020204" pitchFamily="34" charset="0"/>
              </a:rPr>
              <a:t>(1), pp. 170–183.</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Aptos" panose="020B0004020202020204" pitchFamily="34" charset="0"/>
              </a:rPr>
              <a:t>Lee, C. (1988) ‘The effects of goal setting and monetary incentives on self-efficacy and performance’,  </a:t>
            </a:r>
            <a:r>
              <a:rPr lang="en-GB" sz="1600" i="1" dirty="0">
                <a:effectLst/>
                <a:latin typeface="Yeseva One" panose="020B0604020202020204" charset="0"/>
                <a:ea typeface="Aptos" panose="020B0004020202020204" pitchFamily="34" charset="0"/>
              </a:rPr>
              <a:t>Journal of Business and Psychology, </a:t>
            </a:r>
            <a:r>
              <a:rPr lang="en-GB" sz="1600" dirty="0">
                <a:effectLst/>
                <a:latin typeface="Yeseva One" panose="020B0604020202020204" charset="0"/>
                <a:ea typeface="Aptos" panose="020B0004020202020204" pitchFamily="34" charset="0"/>
              </a:rPr>
              <a:t>2(4), pp. 366–372.</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Aptos" panose="020B0004020202020204" pitchFamily="34" charset="0"/>
              </a:rPr>
              <a:t>Locke, E. A. </a:t>
            </a:r>
            <a:r>
              <a:rPr lang="en-US" sz="1600" i="1" dirty="0">
                <a:effectLst/>
                <a:latin typeface="Yeseva One" panose="020B0604020202020204" charset="0"/>
                <a:ea typeface="Aptos" panose="020B0004020202020204" pitchFamily="34" charset="0"/>
              </a:rPr>
              <a:t>et al.</a:t>
            </a:r>
            <a:r>
              <a:rPr lang="en-GB" sz="1600" dirty="0">
                <a:effectLst/>
                <a:latin typeface="Yeseva One" panose="020B0604020202020204" charset="0"/>
                <a:ea typeface="Aptos" panose="020B0004020202020204" pitchFamily="34" charset="0"/>
              </a:rPr>
              <a:t> (1981) ‘Goal setting and task performance: 1969–1980’, </a:t>
            </a:r>
            <a:r>
              <a:rPr lang="en-GB" sz="1600" i="1" dirty="0">
                <a:effectLst/>
                <a:latin typeface="Yeseva One" panose="020B0604020202020204" charset="0"/>
                <a:ea typeface="Aptos" panose="020B0004020202020204" pitchFamily="34" charset="0"/>
              </a:rPr>
              <a:t>Psychological Bulletin, </a:t>
            </a:r>
            <a:r>
              <a:rPr lang="en-GB" sz="1600" dirty="0">
                <a:effectLst/>
                <a:latin typeface="Yeseva One" panose="020B0604020202020204" charset="0"/>
                <a:ea typeface="Aptos" panose="020B0004020202020204" pitchFamily="34" charset="0"/>
              </a:rPr>
              <a:t>90(1), pp. 125–152.</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Aptos" panose="020B0004020202020204" pitchFamily="34" charset="0"/>
              </a:rPr>
              <a:t>Magill, R. A. (2010) ‘Systematically Increasing Contextual Interference Is Beneficial for Learning Sport Skills’, </a:t>
            </a:r>
            <a:r>
              <a:rPr lang="en-GB" sz="1600" i="1" dirty="0">
                <a:effectLst/>
                <a:latin typeface="Yeseva One" panose="020B0604020202020204" charset="0"/>
                <a:ea typeface="Aptos" panose="020B0004020202020204" pitchFamily="34" charset="0"/>
              </a:rPr>
              <a:t>Journal of Sports Sciences</a:t>
            </a:r>
            <a:r>
              <a:rPr lang="en-GB" sz="1600" dirty="0">
                <a:effectLst/>
                <a:latin typeface="Yeseva One" panose="020B0604020202020204" charset="0"/>
                <a:ea typeface="Aptos" panose="020B0004020202020204" pitchFamily="34" charset="0"/>
              </a:rPr>
              <a:t>, 28, pp. 1277-1285.</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US" sz="1600" dirty="0" err="1">
                <a:effectLst/>
                <a:latin typeface="Yeseva One" panose="020B0604020202020204" charset="0"/>
                <a:ea typeface="Times New Roman" panose="02020603050405020304" pitchFamily="18" charset="0"/>
              </a:rPr>
              <a:t>Marteniuk</a:t>
            </a:r>
            <a:r>
              <a:rPr lang="en-US" sz="1600" dirty="0">
                <a:effectLst/>
                <a:latin typeface="Yeseva One" panose="020B0604020202020204" charset="0"/>
                <a:ea typeface="Times New Roman" panose="02020603050405020304" pitchFamily="18" charset="0"/>
              </a:rPr>
              <a:t>, R, G. (1976) ‘</a:t>
            </a:r>
            <a:r>
              <a:rPr lang="en-GB" sz="1600" dirty="0">
                <a:effectLst/>
                <a:latin typeface="Yeseva One" panose="020B0604020202020204" charset="0"/>
                <a:ea typeface="Times New Roman" panose="02020603050405020304" pitchFamily="18" charset="0"/>
              </a:rPr>
              <a:t>Cognitive Information Processes in Motor Short-Term Memory and Movement Production’, </a:t>
            </a:r>
            <a:r>
              <a:rPr lang="en-GB" sz="1600" i="1" dirty="0">
                <a:effectLst/>
                <a:latin typeface="Yeseva One" panose="020B0604020202020204" charset="0"/>
                <a:ea typeface="Times New Roman" panose="02020603050405020304" pitchFamily="18" charset="0"/>
              </a:rPr>
              <a:t>Motor Control Academic Press</a:t>
            </a:r>
            <a:r>
              <a:rPr lang="en-GB" sz="1600" dirty="0">
                <a:effectLst/>
                <a:latin typeface="Yeseva One" panose="020B0604020202020204" charset="0"/>
                <a:ea typeface="Times New Roman" panose="02020603050405020304" pitchFamily="18" charset="0"/>
              </a:rPr>
              <a:t>, pp. 175-186.</a:t>
            </a:r>
          </a:p>
          <a:p>
            <a:pPr>
              <a:lnSpc>
                <a:spcPct val="200000"/>
              </a:lnSpc>
              <a:spcAft>
                <a:spcPts val="1200"/>
              </a:spcAft>
              <a:tabLst>
                <a:tab pos="2819400" algn="l"/>
              </a:tabLst>
            </a:pPr>
            <a:endParaRPr lang="en-GB" sz="1400" dirty="0">
              <a:effectLst/>
              <a:latin typeface="Yeseva One" panose="020B0604020202020204" charset="0"/>
              <a:ea typeface="Times New Roman" panose="02020603050405020304" pitchFamily="18" charset="0"/>
            </a:endParaRPr>
          </a:p>
        </p:txBody>
      </p:sp>
      <p:sp>
        <p:nvSpPr>
          <p:cNvPr id="3" name="TextBox 3">
            <a:extLst>
              <a:ext uri="{FF2B5EF4-FFF2-40B4-BE49-F238E27FC236}">
                <a16:creationId xmlns:a16="http://schemas.microsoft.com/office/drawing/2014/main" id="{A6F2E1EC-B86D-4A8F-D426-E2F18BEEE48B}"/>
              </a:ext>
            </a:extLst>
          </p:cNvPr>
          <p:cNvSpPr txBox="1"/>
          <p:nvPr/>
        </p:nvSpPr>
        <p:spPr>
          <a:xfrm>
            <a:off x="593421" y="266700"/>
            <a:ext cx="17101157" cy="845937"/>
          </a:xfrm>
          <a:prstGeom prst="rect">
            <a:avLst/>
          </a:prstGeom>
        </p:spPr>
        <p:txBody>
          <a:bodyPr lIns="0" tIns="0" rIns="0" bIns="0" rtlCol="0" anchor="t">
            <a:spAutoFit/>
          </a:bodyPr>
          <a:lstStyle/>
          <a:p>
            <a:pPr algn="ctr">
              <a:lnSpc>
                <a:spcPts val="6999"/>
              </a:lnSpc>
            </a:pPr>
            <a:r>
              <a:rPr lang="en-US" sz="5400" dirty="0">
                <a:solidFill>
                  <a:srgbClr val="000000"/>
                </a:solidFill>
                <a:latin typeface="Yeseva One"/>
                <a:ea typeface="Yeseva One"/>
                <a:cs typeface="Yeseva One"/>
                <a:sym typeface="Yeseva One"/>
              </a:rPr>
              <a:t>References</a:t>
            </a:r>
          </a:p>
        </p:txBody>
      </p:sp>
    </p:spTree>
    <p:extLst>
      <p:ext uri="{BB962C8B-B14F-4D97-AF65-F5344CB8AC3E}">
        <p14:creationId xmlns:p14="http://schemas.microsoft.com/office/powerpoint/2010/main" val="1887833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8DDE0-3B30-CA53-D9A3-DA60D8D6FE26}"/>
            </a:ext>
          </a:extLst>
        </p:cNvPr>
        <p:cNvGrpSpPr/>
        <p:nvPr/>
      </p:nvGrpSpPr>
      <p:grpSpPr>
        <a:xfrm>
          <a:off x="0" y="0"/>
          <a:ext cx="0" cy="0"/>
          <a:chOff x="0" y="0"/>
          <a:chExt cx="0" cy="0"/>
        </a:xfrm>
      </p:grpSpPr>
      <p:grpSp>
        <p:nvGrpSpPr>
          <p:cNvPr id="4" name="Group 7">
            <a:extLst>
              <a:ext uri="{FF2B5EF4-FFF2-40B4-BE49-F238E27FC236}">
                <a16:creationId xmlns:a16="http://schemas.microsoft.com/office/drawing/2014/main" id="{79C5DF14-6C5E-E391-44F6-64089D7FD924}"/>
              </a:ext>
            </a:extLst>
          </p:cNvPr>
          <p:cNvGrpSpPr/>
          <p:nvPr/>
        </p:nvGrpSpPr>
        <p:grpSpPr>
          <a:xfrm>
            <a:off x="381000" y="1548008"/>
            <a:ext cx="17495990" cy="8327629"/>
            <a:chOff x="0" y="0"/>
            <a:chExt cx="4209219" cy="2004933"/>
          </a:xfrm>
          <a:solidFill>
            <a:schemeClr val="bg1"/>
          </a:solidFill>
        </p:grpSpPr>
        <p:sp>
          <p:nvSpPr>
            <p:cNvPr id="5" name="Freeform 8">
              <a:extLst>
                <a:ext uri="{FF2B5EF4-FFF2-40B4-BE49-F238E27FC236}">
                  <a16:creationId xmlns:a16="http://schemas.microsoft.com/office/drawing/2014/main" id="{5EB9FBAD-12BB-8318-ACD8-929DFC290D40}"/>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6" name="TextBox 9">
              <a:extLst>
                <a:ext uri="{FF2B5EF4-FFF2-40B4-BE49-F238E27FC236}">
                  <a16:creationId xmlns:a16="http://schemas.microsoft.com/office/drawing/2014/main" id="{EF4F6974-E7DB-9061-2F4C-AA6B4F0FAEA3}"/>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2" name="TextBox 2">
            <a:extLst>
              <a:ext uri="{FF2B5EF4-FFF2-40B4-BE49-F238E27FC236}">
                <a16:creationId xmlns:a16="http://schemas.microsoft.com/office/drawing/2014/main" id="{0B0A91DF-84D9-75DB-FD25-A1A4F565A8F9}"/>
              </a:ext>
            </a:extLst>
          </p:cNvPr>
          <p:cNvSpPr txBox="1"/>
          <p:nvPr/>
        </p:nvSpPr>
        <p:spPr>
          <a:xfrm>
            <a:off x="685800" y="1548008"/>
            <a:ext cx="16962591" cy="8308557"/>
          </a:xfrm>
          <a:prstGeom prst="rect">
            <a:avLst/>
          </a:prstGeom>
        </p:spPr>
        <p:txBody>
          <a:bodyPr wrap="square" lIns="0" tIns="0" rIns="0" bIns="0" rtlCol="0" anchor="t">
            <a:spAutoFit/>
          </a:bodyPr>
          <a:lstStyle/>
          <a:p>
            <a:pPr>
              <a:lnSpc>
                <a:spcPct val="200000"/>
              </a:lnSpc>
              <a:spcAft>
                <a:spcPts val="1200"/>
              </a:spcAft>
            </a:pPr>
            <a:r>
              <a:rPr lang="en-GB" sz="1600" dirty="0">
                <a:effectLst/>
                <a:latin typeface="Yeseva One" panose="020B0604020202020204" charset="0"/>
                <a:ea typeface="MS PGothic" panose="020B0600070205080204" pitchFamily="34" charset="-128"/>
              </a:rPr>
              <a:t>Miller, G. A. (1956) ‘The magical number seven, plus or minus two: Some limits on our capacity for processing information’, </a:t>
            </a:r>
            <a:r>
              <a:rPr lang="en-GB" sz="1600" i="1" dirty="0">
                <a:effectLst/>
                <a:latin typeface="Yeseva One" panose="020B0604020202020204" charset="0"/>
                <a:ea typeface="MS PGothic" panose="020B0600070205080204" pitchFamily="34" charset="-128"/>
              </a:rPr>
              <a:t>Psychological Review, </a:t>
            </a:r>
            <a:r>
              <a:rPr lang="en-GB" sz="1600" dirty="0">
                <a:effectLst/>
                <a:latin typeface="Yeseva One" panose="020B0604020202020204" charset="0"/>
                <a:ea typeface="MS PGothic" panose="020B0600070205080204" pitchFamily="34" charset="-128"/>
              </a:rPr>
              <a:t>63(2), pp. 81–97.</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US" sz="1600" dirty="0" err="1">
                <a:effectLst/>
                <a:latin typeface="Yeseva One" panose="020B0604020202020204" charset="0"/>
                <a:ea typeface="Aptos" panose="020B0004020202020204" pitchFamily="34" charset="0"/>
              </a:rPr>
              <a:t>Mosston</a:t>
            </a:r>
            <a:r>
              <a:rPr lang="en-US" sz="1600" dirty="0">
                <a:effectLst/>
                <a:latin typeface="Yeseva One" panose="020B0604020202020204" charset="0"/>
                <a:ea typeface="Aptos" panose="020B0004020202020204" pitchFamily="34" charset="0"/>
              </a:rPr>
              <a:t>, M. and Ashworth, S. (2002) </a:t>
            </a:r>
            <a:r>
              <a:rPr lang="en-US" sz="1600" i="1" dirty="0">
                <a:effectLst/>
                <a:latin typeface="Yeseva One" panose="020B0604020202020204" charset="0"/>
                <a:ea typeface="Aptos" panose="020B0004020202020204" pitchFamily="34" charset="0"/>
              </a:rPr>
              <a:t>Teaching Physical Education. </a:t>
            </a:r>
            <a:r>
              <a:rPr lang="en-US" sz="1600" dirty="0">
                <a:effectLst/>
                <a:latin typeface="Yeseva One" panose="020B0604020202020204" charset="0"/>
                <a:ea typeface="Aptos" panose="020B0004020202020204" pitchFamily="34" charset="0"/>
              </a:rPr>
              <a:t>San Francisco: Pearson Education.</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Newell, K. M. (1986) </a:t>
            </a:r>
            <a:r>
              <a:rPr lang="en-GB" sz="1600" i="1" dirty="0">
                <a:effectLst/>
                <a:latin typeface="Yeseva One" panose="020B0604020202020204" charset="0"/>
                <a:ea typeface="Times New Roman" panose="02020603050405020304" pitchFamily="18" charset="0"/>
              </a:rPr>
              <a:t>Motor Development in Children: Aspects of Coordination and Control. </a:t>
            </a:r>
            <a:r>
              <a:rPr lang="en-GB" sz="1600" dirty="0">
                <a:effectLst/>
                <a:latin typeface="Yeseva One" panose="020B0604020202020204" charset="0"/>
                <a:ea typeface="Times New Roman" panose="02020603050405020304" pitchFamily="18" charset="0"/>
              </a:rPr>
              <a:t>Dordrecht: Springer.</a:t>
            </a:r>
          </a:p>
          <a:p>
            <a:pPr>
              <a:lnSpc>
                <a:spcPct val="200000"/>
              </a:lnSpc>
              <a:spcAft>
                <a:spcPts val="1200"/>
              </a:spcAft>
              <a:tabLst>
                <a:tab pos="2819400" algn="l"/>
              </a:tabLst>
            </a:pPr>
            <a:r>
              <a:rPr lang="en-US" sz="1600" dirty="0">
                <a:effectLst/>
                <a:latin typeface="Yeseva One" panose="020B0604020202020204" charset="0"/>
                <a:ea typeface="Aptos" panose="020B0004020202020204" pitchFamily="34" charset="0"/>
              </a:rPr>
              <a:t>Renshaw,</a:t>
            </a:r>
            <a:r>
              <a:rPr lang="en-US" sz="1600" dirty="0">
                <a:effectLst/>
                <a:latin typeface="Yeseva One" panose="020B0604020202020204" charset="0"/>
                <a:ea typeface="Times New Roman" panose="02020603050405020304" pitchFamily="18" charset="0"/>
              </a:rPr>
              <a:t> I.</a:t>
            </a:r>
            <a:r>
              <a:rPr lang="en-US" sz="1600" dirty="0">
                <a:effectLst/>
                <a:latin typeface="Yeseva One" panose="020B0604020202020204" charset="0"/>
                <a:ea typeface="Aptos" panose="020B0004020202020204" pitchFamily="34" charset="0"/>
              </a:rPr>
              <a:t> </a:t>
            </a:r>
            <a:r>
              <a:rPr lang="en-US" sz="1600" dirty="0">
                <a:effectLst/>
                <a:latin typeface="Yeseva One" panose="020B0604020202020204" charset="0"/>
                <a:ea typeface="Times New Roman" panose="02020603050405020304" pitchFamily="18" charset="0"/>
              </a:rPr>
              <a:t>et al</a:t>
            </a:r>
            <a:r>
              <a:rPr lang="en-US" sz="1600" dirty="0">
                <a:effectLst/>
                <a:latin typeface="Yeseva One" panose="020B0604020202020204" charset="0"/>
                <a:ea typeface="Aptos" panose="020B0004020202020204" pitchFamily="34" charset="0"/>
              </a:rPr>
              <a:t>. (2010) </a:t>
            </a:r>
            <a:r>
              <a:rPr lang="en-US" sz="1600" dirty="0">
                <a:effectLst/>
                <a:latin typeface="Yeseva One" panose="020B0604020202020204" charset="0"/>
                <a:ea typeface="Times New Roman" panose="02020603050405020304" pitchFamily="18" charset="0"/>
              </a:rPr>
              <a:t>‘</a:t>
            </a:r>
            <a:r>
              <a:rPr lang="en-US" sz="1600" dirty="0">
                <a:effectLst/>
                <a:latin typeface="Yeseva One" panose="020B0604020202020204" charset="0"/>
                <a:ea typeface="Aptos" panose="020B0004020202020204" pitchFamily="34" charset="0"/>
              </a:rPr>
              <a:t>A constraints-led perspective to understanding skill acquisition and game play: a basis for integration of motor learning theory and physical education praxis?</a:t>
            </a:r>
            <a:r>
              <a:rPr lang="en-US" sz="1600" dirty="0">
                <a:effectLst/>
                <a:latin typeface="Yeseva One" panose="020B0604020202020204" charset="0"/>
                <a:ea typeface="Times New Roman" panose="02020603050405020304" pitchFamily="18" charset="0"/>
              </a:rPr>
              <a:t>’</a:t>
            </a:r>
            <a:r>
              <a:rPr lang="en-US" sz="1600" dirty="0">
                <a:effectLst/>
                <a:latin typeface="Yeseva One" panose="020B0604020202020204" charset="0"/>
                <a:ea typeface="Aptos" panose="020B0004020202020204" pitchFamily="34" charset="0"/>
              </a:rPr>
              <a:t> </a:t>
            </a:r>
            <a:r>
              <a:rPr lang="en-US" sz="1600" i="1" dirty="0">
                <a:effectLst/>
                <a:latin typeface="Yeseva One" panose="020B0604020202020204" charset="0"/>
                <a:ea typeface="Aptos" panose="020B0004020202020204" pitchFamily="34" charset="0"/>
              </a:rPr>
              <a:t>Physical Education &amp; Sport Pedagogy.</a:t>
            </a:r>
            <a:r>
              <a:rPr lang="en-US" sz="1600" dirty="0">
                <a:effectLst/>
                <a:latin typeface="Yeseva One" panose="020B0604020202020204" charset="0"/>
                <a:ea typeface="Aptos" panose="020B0004020202020204" pitchFamily="34" charset="0"/>
              </a:rPr>
              <a:t> 15(2), p</a:t>
            </a:r>
            <a:r>
              <a:rPr lang="en-US" sz="1600" dirty="0">
                <a:effectLst/>
                <a:latin typeface="Yeseva One" panose="020B0604020202020204" charset="0"/>
                <a:ea typeface="Times New Roman" panose="02020603050405020304" pitchFamily="18" charset="0"/>
              </a:rPr>
              <a:t>p</a:t>
            </a:r>
            <a:r>
              <a:rPr lang="en-US" sz="1600" dirty="0">
                <a:effectLst/>
                <a:latin typeface="Yeseva One" panose="020B0604020202020204" charset="0"/>
                <a:ea typeface="Aptos" panose="020B0004020202020204" pitchFamily="34" charset="0"/>
              </a:rPr>
              <a:t>.117-137.</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Rogers, C. R. (1986) ‘Carl Rogers on the development of the person-</a:t>
            </a:r>
            <a:r>
              <a:rPr lang="en-GB" sz="1600" dirty="0" err="1">
                <a:effectLst/>
                <a:latin typeface="Yeseva One" panose="020B0604020202020204" charset="0"/>
                <a:ea typeface="Times New Roman" panose="02020603050405020304" pitchFamily="18" charset="0"/>
              </a:rPr>
              <a:t>centered</a:t>
            </a:r>
            <a:r>
              <a:rPr lang="en-GB" sz="1600" dirty="0">
                <a:effectLst/>
                <a:latin typeface="Yeseva One" panose="020B0604020202020204" charset="0"/>
                <a:ea typeface="Times New Roman" panose="02020603050405020304" pitchFamily="18" charset="0"/>
              </a:rPr>
              <a:t> approach’, </a:t>
            </a:r>
            <a:r>
              <a:rPr lang="en-GB" sz="1600" i="1" dirty="0">
                <a:effectLst/>
                <a:latin typeface="Yeseva One" panose="020B0604020202020204" charset="0"/>
                <a:ea typeface="Times New Roman" panose="02020603050405020304" pitchFamily="18" charset="0"/>
              </a:rPr>
              <a:t>Person-</a:t>
            </a:r>
            <a:r>
              <a:rPr lang="en-GB" sz="1600" i="1" dirty="0" err="1">
                <a:effectLst/>
                <a:latin typeface="Yeseva One" panose="020B0604020202020204" charset="0"/>
                <a:ea typeface="Times New Roman" panose="02020603050405020304" pitchFamily="18" charset="0"/>
              </a:rPr>
              <a:t>Centered</a:t>
            </a:r>
            <a:r>
              <a:rPr lang="en-GB" sz="1600" i="1" dirty="0">
                <a:effectLst/>
                <a:latin typeface="Yeseva One" panose="020B0604020202020204" charset="0"/>
                <a:ea typeface="Times New Roman" panose="02020603050405020304" pitchFamily="18" charset="0"/>
              </a:rPr>
              <a:t> Review, </a:t>
            </a:r>
            <a:r>
              <a:rPr lang="en-GB" sz="1600" dirty="0">
                <a:effectLst/>
                <a:latin typeface="Yeseva One" panose="020B0604020202020204" charset="0"/>
                <a:ea typeface="Times New Roman" panose="02020603050405020304" pitchFamily="18" charset="0"/>
              </a:rPr>
              <a:t>1(3), pp. 257–259.</a:t>
            </a:r>
          </a:p>
          <a:p>
            <a:pPr>
              <a:lnSpc>
                <a:spcPct val="200000"/>
              </a:lnSpc>
              <a:spcAft>
                <a:spcPts val="1200"/>
              </a:spcAft>
            </a:pPr>
            <a:r>
              <a:rPr lang="en-GB" sz="1600" dirty="0" err="1">
                <a:effectLst/>
                <a:latin typeface="Yeseva One" panose="020B0604020202020204" charset="0"/>
                <a:ea typeface="Times New Roman" panose="02020603050405020304" pitchFamily="18" charset="0"/>
              </a:rPr>
              <a:t>Sadigursky</a:t>
            </a:r>
            <a:r>
              <a:rPr lang="en-GB" sz="1600" dirty="0">
                <a:effectLst/>
                <a:latin typeface="Yeseva One" panose="020B0604020202020204" charset="0"/>
                <a:ea typeface="Times New Roman" panose="02020603050405020304" pitchFamily="18" charset="0"/>
              </a:rPr>
              <a:t>, D. et al. (2017) ‘The FIFA 11+ injury prevention program for soccer players: A systematic review’, </a:t>
            </a:r>
            <a:r>
              <a:rPr lang="en-GB" sz="1600" i="1" dirty="0">
                <a:effectLst/>
                <a:latin typeface="Yeseva One" panose="020B0604020202020204" charset="0"/>
                <a:ea typeface="Times New Roman" panose="02020603050405020304" pitchFamily="18" charset="0"/>
              </a:rPr>
              <a:t>BMC Sports Science Medicine and Rehabilitation</a:t>
            </a:r>
            <a:r>
              <a:rPr lang="en-GB" sz="1600" dirty="0">
                <a:effectLst/>
                <a:latin typeface="Yeseva One" panose="020B0604020202020204" charset="0"/>
                <a:ea typeface="Times New Roman" panose="02020603050405020304" pitchFamily="18" charset="0"/>
              </a:rPr>
              <a:t>, 28, pp. 9-18.</a:t>
            </a:r>
          </a:p>
          <a:p>
            <a:pPr>
              <a:lnSpc>
                <a:spcPct val="200000"/>
              </a:lnSpc>
              <a:spcAft>
                <a:spcPts val="1200"/>
              </a:spcAft>
            </a:pPr>
            <a:r>
              <a:rPr lang="en-GB" sz="1600" dirty="0" err="1">
                <a:effectLst/>
                <a:latin typeface="Yeseva One" panose="020B0604020202020204" charset="0"/>
                <a:ea typeface="MS PGothic" panose="020B0600070205080204" pitchFamily="34" charset="-128"/>
              </a:rPr>
              <a:t>Salmoni</a:t>
            </a:r>
            <a:r>
              <a:rPr lang="en-GB" sz="1600" dirty="0">
                <a:effectLst/>
                <a:latin typeface="Yeseva One" panose="020B0604020202020204" charset="0"/>
                <a:ea typeface="MS PGothic" panose="020B0600070205080204" pitchFamily="34" charset="-128"/>
              </a:rPr>
              <a:t>, A. W., et al. (1984) ‘Knowledge of results and motor learning: A review and critical reappraisal’, </a:t>
            </a:r>
            <a:r>
              <a:rPr lang="en-GB" sz="1600" i="1" dirty="0">
                <a:effectLst/>
                <a:latin typeface="Yeseva One" panose="020B0604020202020204" charset="0"/>
                <a:ea typeface="MS PGothic" panose="020B0600070205080204" pitchFamily="34" charset="-128"/>
              </a:rPr>
              <a:t>Psychological Bulletin, </a:t>
            </a:r>
            <a:r>
              <a:rPr lang="en-GB" sz="1600" dirty="0">
                <a:effectLst/>
                <a:latin typeface="Yeseva One" panose="020B0604020202020204" charset="0"/>
                <a:ea typeface="MS PGothic" panose="020B0600070205080204" pitchFamily="34" charset="-128"/>
              </a:rPr>
              <a:t>95(3), pp. 355–386.</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Schmidt, R. A. (1975) ‘A schema theory of discrete motor skill learning’, </a:t>
            </a:r>
            <a:r>
              <a:rPr lang="en-GB" sz="1600" i="1" dirty="0">
                <a:effectLst/>
                <a:latin typeface="Yeseva One" panose="020B0604020202020204" charset="0"/>
                <a:ea typeface="Times New Roman" panose="02020603050405020304" pitchFamily="18" charset="0"/>
              </a:rPr>
              <a:t>Psychological Review, </a:t>
            </a:r>
            <a:r>
              <a:rPr lang="en-GB" sz="1600" dirty="0">
                <a:effectLst/>
                <a:latin typeface="Yeseva One" panose="020B0604020202020204" charset="0"/>
                <a:ea typeface="Times New Roman" panose="02020603050405020304" pitchFamily="18" charset="0"/>
              </a:rPr>
              <a:t>82(4), pp. 225–260. </a:t>
            </a:r>
          </a:p>
          <a:p>
            <a:pPr>
              <a:lnSpc>
                <a:spcPct val="200000"/>
              </a:lnSpc>
              <a:spcAft>
                <a:spcPts val="1200"/>
              </a:spcAft>
              <a:tabLst>
                <a:tab pos="2819400" algn="l"/>
              </a:tabLst>
            </a:pPr>
            <a:r>
              <a:rPr lang="en-GB" sz="1600" dirty="0">
                <a:effectLst/>
                <a:latin typeface="Yeseva One" panose="020B0604020202020204" charset="0"/>
                <a:ea typeface="Times New Roman" panose="02020603050405020304" pitchFamily="18" charset="0"/>
              </a:rPr>
              <a:t>Schmidt, R. A., and Bjork, R. A. (1992) ‘New Conceptualizations of Practice: Common Principles in Three Paradigms Suggest New Concepts for Training’, </a:t>
            </a:r>
            <a:r>
              <a:rPr lang="en-GB" sz="1600" i="1" dirty="0">
                <a:effectLst/>
                <a:latin typeface="Yeseva One" panose="020B0604020202020204" charset="0"/>
                <a:ea typeface="Times New Roman" panose="02020603050405020304" pitchFamily="18" charset="0"/>
              </a:rPr>
              <a:t>Psychological Science</a:t>
            </a:r>
            <a:r>
              <a:rPr lang="en-GB" sz="1600" dirty="0">
                <a:effectLst/>
                <a:latin typeface="Yeseva One" panose="020B0604020202020204" charset="0"/>
                <a:ea typeface="Times New Roman" panose="02020603050405020304" pitchFamily="18" charset="0"/>
              </a:rPr>
              <a:t>, 3(4), pp. 207-218.</a:t>
            </a:r>
          </a:p>
          <a:p>
            <a:pPr>
              <a:lnSpc>
                <a:spcPct val="200000"/>
              </a:lnSpc>
              <a:spcAft>
                <a:spcPts val="1200"/>
              </a:spcAft>
            </a:pPr>
            <a:r>
              <a:rPr lang="en-GB" sz="1600" dirty="0">
                <a:effectLst/>
                <a:latin typeface="Yeseva One" panose="020B0604020202020204" charset="0"/>
                <a:ea typeface="Aptos" panose="020B0004020202020204" pitchFamily="34" charset="0"/>
              </a:rPr>
              <a:t>Schmidt, R.A. and Lee, C. (2014) </a:t>
            </a:r>
            <a:r>
              <a:rPr lang="en-GB" sz="1600" i="1" dirty="0">
                <a:effectLst/>
                <a:latin typeface="Yeseva One" panose="020B0604020202020204" charset="0"/>
                <a:ea typeface="Aptos" panose="020B0004020202020204" pitchFamily="34" charset="0"/>
              </a:rPr>
              <a:t>The psychology of learning</a:t>
            </a:r>
            <a:r>
              <a:rPr lang="en-GB" sz="1600" dirty="0">
                <a:effectLst/>
                <a:latin typeface="Yeseva One" panose="020B0604020202020204" charset="0"/>
                <a:ea typeface="Aptos" panose="020B0004020202020204" pitchFamily="34" charset="0"/>
              </a:rPr>
              <a:t>. New York: Harper Collins.</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tabLst>
                <a:tab pos="2819400" algn="l"/>
              </a:tabLst>
            </a:pPr>
            <a:endParaRPr lang="en-GB" sz="1200" dirty="0">
              <a:effectLst/>
              <a:latin typeface="Yeseva One" panose="020B0604020202020204" charset="0"/>
              <a:ea typeface="Times New Roman" panose="02020603050405020304" pitchFamily="18" charset="0"/>
            </a:endParaRPr>
          </a:p>
        </p:txBody>
      </p:sp>
      <p:sp>
        <p:nvSpPr>
          <p:cNvPr id="3" name="TextBox 3">
            <a:extLst>
              <a:ext uri="{FF2B5EF4-FFF2-40B4-BE49-F238E27FC236}">
                <a16:creationId xmlns:a16="http://schemas.microsoft.com/office/drawing/2014/main" id="{5B3651DE-3BCC-22A2-1418-F9D86CC33E76}"/>
              </a:ext>
            </a:extLst>
          </p:cNvPr>
          <p:cNvSpPr txBox="1"/>
          <p:nvPr/>
        </p:nvSpPr>
        <p:spPr>
          <a:xfrm>
            <a:off x="593421" y="266700"/>
            <a:ext cx="17101157" cy="845937"/>
          </a:xfrm>
          <a:prstGeom prst="rect">
            <a:avLst/>
          </a:prstGeom>
        </p:spPr>
        <p:txBody>
          <a:bodyPr lIns="0" tIns="0" rIns="0" bIns="0" rtlCol="0" anchor="t">
            <a:spAutoFit/>
          </a:bodyPr>
          <a:lstStyle/>
          <a:p>
            <a:pPr algn="ctr">
              <a:lnSpc>
                <a:spcPts val="6999"/>
              </a:lnSpc>
            </a:pPr>
            <a:r>
              <a:rPr lang="en-US" sz="5400" dirty="0">
                <a:solidFill>
                  <a:srgbClr val="000000"/>
                </a:solidFill>
                <a:latin typeface="Yeseva One"/>
                <a:ea typeface="Yeseva One"/>
                <a:cs typeface="Yeseva One"/>
                <a:sym typeface="Yeseva One"/>
              </a:rPr>
              <a:t>References</a:t>
            </a:r>
          </a:p>
        </p:txBody>
      </p:sp>
    </p:spTree>
    <p:extLst>
      <p:ext uri="{BB962C8B-B14F-4D97-AF65-F5344CB8AC3E}">
        <p14:creationId xmlns:p14="http://schemas.microsoft.com/office/powerpoint/2010/main" val="765537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D2BD-8476-AB2A-EE65-CDE200BD54E8}"/>
            </a:ext>
          </a:extLst>
        </p:cNvPr>
        <p:cNvGrpSpPr/>
        <p:nvPr/>
      </p:nvGrpSpPr>
      <p:grpSpPr>
        <a:xfrm>
          <a:off x="0" y="0"/>
          <a:ext cx="0" cy="0"/>
          <a:chOff x="0" y="0"/>
          <a:chExt cx="0" cy="0"/>
        </a:xfrm>
      </p:grpSpPr>
      <p:grpSp>
        <p:nvGrpSpPr>
          <p:cNvPr id="4" name="Group 7">
            <a:extLst>
              <a:ext uri="{FF2B5EF4-FFF2-40B4-BE49-F238E27FC236}">
                <a16:creationId xmlns:a16="http://schemas.microsoft.com/office/drawing/2014/main" id="{16CFAC94-3E58-AE23-7FEE-2D540B0A45C9}"/>
              </a:ext>
            </a:extLst>
          </p:cNvPr>
          <p:cNvGrpSpPr/>
          <p:nvPr/>
        </p:nvGrpSpPr>
        <p:grpSpPr>
          <a:xfrm>
            <a:off x="381000" y="1337573"/>
            <a:ext cx="17495990" cy="8694537"/>
            <a:chOff x="0" y="0"/>
            <a:chExt cx="4209219" cy="2004933"/>
          </a:xfrm>
          <a:solidFill>
            <a:schemeClr val="bg1"/>
          </a:solidFill>
        </p:grpSpPr>
        <p:sp>
          <p:nvSpPr>
            <p:cNvPr id="5" name="Freeform 8">
              <a:extLst>
                <a:ext uri="{FF2B5EF4-FFF2-40B4-BE49-F238E27FC236}">
                  <a16:creationId xmlns:a16="http://schemas.microsoft.com/office/drawing/2014/main" id="{66571046-92DE-4E6B-36D6-3DCB04F81DC3}"/>
                </a:ext>
              </a:extLst>
            </p:cNvPr>
            <p:cNvSpPr/>
            <p:nvPr/>
          </p:nvSpPr>
          <p:spPr>
            <a:xfrm>
              <a:off x="0" y="0"/>
              <a:ext cx="4209219" cy="2004933"/>
            </a:xfrm>
            <a:custGeom>
              <a:avLst/>
              <a:gdLst/>
              <a:ahLst/>
              <a:cxnLst/>
              <a:rect l="l" t="t" r="r" b="b"/>
              <a:pathLst>
                <a:path w="4209219" h="2004933">
                  <a:moveTo>
                    <a:pt x="25639" y="0"/>
                  </a:moveTo>
                  <a:lnTo>
                    <a:pt x="4183581" y="0"/>
                  </a:lnTo>
                  <a:cubicBezTo>
                    <a:pt x="4190380" y="0"/>
                    <a:pt x="4196902" y="2701"/>
                    <a:pt x="4201710" y="7509"/>
                  </a:cubicBezTo>
                  <a:cubicBezTo>
                    <a:pt x="4206518" y="12318"/>
                    <a:pt x="4209219" y="18839"/>
                    <a:pt x="4209219" y="25639"/>
                  </a:cubicBezTo>
                  <a:lnTo>
                    <a:pt x="4209219" y="1979294"/>
                  </a:lnTo>
                  <a:cubicBezTo>
                    <a:pt x="4209219" y="1986094"/>
                    <a:pt x="4206518" y="1992615"/>
                    <a:pt x="4201710" y="1997424"/>
                  </a:cubicBezTo>
                  <a:cubicBezTo>
                    <a:pt x="4196902" y="2002232"/>
                    <a:pt x="4190380" y="2004933"/>
                    <a:pt x="4183581" y="2004933"/>
                  </a:cubicBezTo>
                  <a:lnTo>
                    <a:pt x="25639" y="2004933"/>
                  </a:lnTo>
                  <a:cubicBezTo>
                    <a:pt x="18839" y="2004933"/>
                    <a:pt x="12318" y="2002232"/>
                    <a:pt x="7509" y="1997424"/>
                  </a:cubicBezTo>
                  <a:cubicBezTo>
                    <a:pt x="2701" y="1992615"/>
                    <a:pt x="0" y="1986094"/>
                    <a:pt x="0" y="1979294"/>
                  </a:cubicBezTo>
                  <a:lnTo>
                    <a:pt x="0" y="25639"/>
                  </a:lnTo>
                  <a:cubicBezTo>
                    <a:pt x="0" y="18839"/>
                    <a:pt x="2701" y="12318"/>
                    <a:pt x="7509" y="7509"/>
                  </a:cubicBezTo>
                  <a:cubicBezTo>
                    <a:pt x="12318" y="2701"/>
                    <a:pt x="18839" y="0"/>
                    <a:pt x="25639" y="0"/>
                  </a:cubicBezTo>
                  <a:close/>
                </a:path>
              </a:pathLst>
            </a:custGeom>
            <a:grpFill/>
            <a:ln w="19050" cap="rnd">
              <a:solidFill>
                <a:srgbClr val="B6B2AF"/>
              </a:solidFill>
              <a:prstDash val="solid"/>
              <a:round/>
            </a:ln>
          </p:spPr>
          <p:txBody>
            <a:bodyPr/>
            <a:lstStyle/>
            <a:p>
              <a:endParaRPr lang="en-GB" dirty="0"/>
            </a:p>
          </p:txBody>
        </p:sp>
        <p:sp>
          <p:nvSpPr>
            <p:cNvPr id="6" name="TextBox 9">
              <a:extLst>
                <a:ext uri="{FF2B5EF4-FFF2-40B4-BE49-F238E27FC236}">
                  <a16:creationId xmlns:a16="http://schemas.microsoft.com/office/drawing/2014/main" id="{6531F354-71A4-FB7B-DB7C-F56972374907}"/>
                </a:ext>
              </a:extLst>
            </p:cNvPr>
            <p:cNvSpPr txBox="1"/>
            <p:nvPr/>
          </p:nvSpPr>
          <p:spPr>
            <a:xfrm>
              <a:off x="0" y="-38100"/>
              <a:ext cx="4209219" cy="2043033"/>
            </a:xfrm>
            <a:prstGeom prst="rect">
              <a:avLst/>
            </a:prstGeom>
            <a:grpFill/>
          </p:spPr>
          <p:txBody>
            <a:bodyPr lIns="50800" tIns="50800" rIns="50800" bIns="50800" rtlCol="0" anchor="ctr"/>
            <a:lstStyle/>
            <a:p>
              <a:pPr algn="ctr">
                <a:lnSpc>
                  <a:spcPts val="2659"/>
                </a:lnSpc>
                <a:spcBef>
                  <a:spcPct val="0"/>
                </a:spcBef>
              </a:pPr>
              <a:endParaRPr/>
            </a:p>
          </p:txBody>
        </p:sp>
      </p:grpSp>
      <p:sp>
        <p:nvSpPr>
          <p:cNvPr id="2" name="TextBox 2">
            <a:extLst>
              <a:ext uri="{FF2B5EF4-FFF2-40B4-BE49-F238E27FC236}">
                <a16:creationId xmlns:a16="http://schemas.microsoft.com/office/drawing/2014/main" id="{191E2CB0-5B85-43BA-602D-8602CC0350DA}"/>
              </a:ext>
            </a:extLst>
          </p:cNvPr>
          <p:cNvSpPr txBox="1"/>
          <p:nvPr/>
        </p:nvSpPr>
        <p:spPr>
          <a:xfrm>
            <a:off x="685800" y="1108973"/>
            <a:ext cx="16962591" cy="9368527"/>
          </a:xfrm>
          <a:prstGeom prst="rect">
            <a:avLst/>
          </a:prstGeom>
        </p:spPr>
        <p:txBody>
          <a:bodyPr wrap="square" lIns="0" tIns="0" rIns="0" bIns="0" rtlCol="0" anchor="t">
            <a:spAutoFit/>
          </a:bodyPr>
          <a:lstStyle/>
          <a:p>
            <a:pPr>
              <a:lnSpc>
                <a:spcPct val="200000"/>
              </a:lnSpc>
              <a:spcAft>
                <a:spcPts val="1200"/>
              </a:spcAft>
            </a:pPr>
            <a:r>
              <a:rPr lang="en-GB" sz="1600" dirty="0">
                <a:effectLst/>
                <a:latin typeface="Yeseva One" panose="020B0604020202020204" charset="0"/>
                <a:ea typeface="Times New Roman" panose="02020603050405020304" pitchFamily="18" charset="0"/>
              </a:rPr>
              <a:t>Schon, D. (1983) </a:t>
            </a:r>
            <a:r>
              <a:rPr lang="en-GB" sz="1600" i="1" dirty="0">
                <a:effectLst/>
                <a:latin typeface="Yeseva One" panose="020B0604020202020204" charset="0"/>
                <a:ea typeface="Times New Roman" panose="02020603050405020304" pitchFamily="18" charset="0"/>
              </a:rPr>
              <a:t>The reflective practitioner</a:t>
            </a:r>
            <a:r>
              <a:rPr lang="en-GB" sz="1600" dirty="0">
                <a:effectLst/>
                <a:latin typeface="Yeseva One" panose="020B0604020202020204" charset="0"/>
                <a:ea typeface="Times New Roman" panose="02020603050405020304" pitchFamily="18" charset="0"/>
              </a:rPr>
              <a:t>. London: Temple Smith.</a:t>
            </a:r>
          </a:p>
          <a:p>
            <a:pPr>
              <a:lnSpc>
                <a:spcPct val="200000"/>
              </a:lnSpc>
              <a:spcAft>
                <a:spcPts val="1200"/>
              </a:spcAft>
            </a:pPr>
            <a:r>
              <a:rPr lang="en-GB" sz="1600" dirty="0">
                <a:effectLst/>
                <a:latin typeface="Yeseva One" panose="020B0604020202020204" charset="0"/>
                <a:ea typeface="Times New Roman" panose="02020603050405020304" pitchFamily="18" charset="0"/>
              </a:rPr>
              <a:t>Skinner, B. F. (1953) </a:t>
            </a:r>
            <a:r>
              <a:rPr lang="en-GB" sz="1600" i="1" dirty="0">
                <a:effectLst/>
                <a:latin typeface="Yeseva One" panose="020B0604020202020204" charset="0"/>
                <a:ea typeface="Times New Roman" panose="02020603050405020304" pitchFamily="18" charset="0"/>
              </a:rPr>
              <a:t>Science and human behaviour. </a:t>
            </a:r>
            <a:r>
              <a:rPr lang="en-GB" sz="1600" dirty="0">
                <a:effectLst/>
                <a:latin typeface="Yeseva One" panose="020B0604020202020204" charset="0"/>
                <a:ea typeface="Times New Roman" panose="02020603050405020304" pitchFamily="18" charset="0"/>
              </a:rPr>
              <a:t>London</a:t>
            </a:r>
            <a:r>
              <a:rPr lang="en-GB" sz="1600" i="1" dirty="0">
                <a:effectLst/>
                <a:latin typeface="Yeseva One" panose="020B0604020202020204" charset="0"/>
                <a:ea typeface="Times New Roman" panose="02020603050405020304" pitchFamily="18" charset="0"/>
              </a:rPr>
              <a:t>:</a:t>
            </a:r>
            <a:r>
              <a:rPr lang="en-GB" sz="1600" dirty="0">
                <a:effectLst/>
                <a:latin typeface="Yeseva One" panose="020B0604020202020204" charset="0"/>
                <a:ea typeface="Times New Roman" panose="02020603050405020304" pitchFamily="18" charset="0"/>
              </a:rPr>
              <a:t> Macmillan.</a:t>
            </a:r>
          </a:p>
          <a:p>
            <a:pPr>
              <a:lnSpc>
                <a:spcPct val="200000"/>
              </a:lnSpc>
              <a:spcAft>
                <a:spcPts val="1200"/>
              </a:spcAft>
            </a:pPr>
            <a:r>
              <a:rPr lang="en-GB" sz="1600" dirty="0">
                <a:effectLst/>
                <a:latin typeface="Yeseva One" panose="020B0604020202020204" charset="0"/>
                <a:ea typeface="Aptos" panose="020B0004020202020204" pitchFamily="34" charset="0"/>
              </a:rPr>
              <a:t>Slavin, R. (2003) </a:t>
            </a:r>
            <a:r>
              <a:rPr lang="en-GB" sz="1600" i="1" dirty="0">
                <a:effectLst/>
                <a:latin typeface="Yeseva One" panose="020B0604020202020204" charset="0"/>
                <a:ea typeface="Aptos" panose="020B0004020202020204" pitchFamily="34" charset="0"/>
              </a:rPr>
              <a:t>Handbook of psychology: Educational psychology. </a:t>
            </a:r>
            <a:r>
              <a:rPr lang="en-GB" sz="1600" dirty="0">
                <a:effectLst/>
                <a:latin typeface="Yeseva One" panose="020B0604020202020204" charset="0"/>
                <a:ea typeface="Aptos" panose="020B0004020202020204" pitchFamily="34" charset="0"/>
              </a:rPr>
              <a:t>New York: John Wiley &amp; Sons.</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tabLst>
                <a:tab pos="2819400" algn="l"/>
              </a:tabLst>
            </a:pPr>
            <a:r>
              <a:rPr lang="en-GB" sz="1600" dirty="0">
                <a:effectLst/>
                <a:latin typeface="Yeseva One" panose="020B0604020202020204" charset="0"/>
                <a:ea typeface="Times New Roman" panose="02020603050405020304" pitchFamily="18" charset="0"/>
              </a:rPr>
              <a:t>Sports Coach UK (2015) </a:t>
            </a:r>
            <a:r>
              <a:rPr lang="en-GB" sz="1600" i="1" dirty="0">
                <a:effectLst/>
                <a:latin typeface="Yeseva One" panose="020B0604020202020204" charset="0"/>
                <a:ea typeface="Times New Roman" panose="02020603050405020304" pitchFamily="18" charset="0"/>
              </a:rPr>
              <a:t>Self-determination Theory Guide for Coaches.</a:t>
            </a:r>
            <a:r>
              <a:rPr lang="en-GB" sz="1600" dirty="0">
                <a:effectLst/>
                <a:latin typeface="Yeseva One" panose="020B0604020202020204" charset="0"/>
                <a:ea typeface="Times New Roman" panose="02020603050405020304" pitchFamily="18" charset="0"/>
              </a:rPr>
              <a:t> Available at: https://moodle.uwtsd.ac.uk/course/format/tiles/mod_view.php?cmid=595839 (Accessed 23rd February 2025).</a:t>
            </a:r>
          </a:p>
          <a:p>
            <a:pPr>
              <a:lnSpc>
                <a:spcPct val="200000"/>
              </a:lnSpc>
              <a:spcAft>
                <a:spcPts val="1200"/>
              </a:spcAft>
              <a:tabLst>
                <a:tab pos="2819400" algn="l"/>
              </a:tabLst>
            </a:pPr>
            <a:r>
              <a:rPr lang="en-GB" sz="1600" b="0" i="0" dirty="0">
                <a:effectLst/>
                <a:latin typeface="Yeseva One" panose="020B0604020202020204" charset="0"/>
              </a:rPr>
              <a:t>Thomas, G. (2007)  ‘Skill instruction in outdoor leadership: A comparison of a direct instruction model and a discovery-learning model’,  </a:t>
            </a:r>
            <a:r>
              <a:rPr lang="en-GB" sz="1600" b="0" i="1" dirty="0">
                <a:effectLst/>
                <a:latin typeface="Yeseva One" panose="020B0604020202020204" charset="0"/>
              </a:rPr>
              <a:t>Journal of Outdoor and Environmental Education</a:t>
            </a:r>
            <a:r>
              <a:rPr lang="en-GB" sz="1600" i="1" dirty="0">
                <a:effectLst/>
                <a:latin typeface="Yeseva One" panose="020B0604020202020204" charset="0"/>
              </a:rPr>
              <a:t>,</a:t>
            </a:r>
            <a:r>
              <a:rPr lang="en-GB" sz="1600" i="0" dirty="0">
                <a:effectLst/>
                <a:latin typeface="Yeseva One" panose="020B0604020202020204" charset="0"/>
              </a:rPr>
              <a:t> 11,  </a:t>
            </a:r>
            <a:r>
              <a:rPr lang="en-GB" sz="1600" b="0" i="0" dirty="0">
                <a:effectLst/>
                <a:latin typeface="Yeseva One" panose="020B0604020202020204" charset="0"/>
              </a:rPr>
              <a:t>pp. 10–18.</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tabLst>
                <a:tab pos="3089275" algn="l"/>
              </a:tabLst>
            </a:pPr>
            <a:r>
              <a:rPr lang="en-GB" sz="1600" dirty="0">
                <a:effectLst/>
                <a:latin typeface="Yeseva One" panose="020B0604020202020204" charset="0"/>
                <a:ea typeface="Times New Roman" panose="02020603050405020304" pitchFamily="18" charset="0"/>
              </a:rPr>
              <a:t>Tompsett, C. et al. (2014) ‘Pedagogical Approaches to and Effects of Fundamental Movement Skill Interventions on Health Outcomes: A Systematic Review’, </a:t>
            </a:r>
            <a:r>
              <a:rPr lang="en-GB" sz="1600" i="1" dirty="0">
                <a:effectLst/>
                <a:latin typeface="Yeseva One" panose="020B0604020202020204" charset="0"/>
                <a:ea typeface="Times New Roman" panose="02020603050405020304" pitchFamily="18" charset="0"/>
              </a:rPr>
              <a:t>Sports Medicine</a:t>
            </a:r>
            <a:r>
              <a:rPr lang="en-GB" sz="1600" dirty="0">
                <a:effectLst/>
                <a:latin typeface="Yeseva One" panose="020B0604020202020204" charset="0"/>
                <a:ea typeface="Times New Roman" panose="02020603050405020304" pitchFamily="18" charset="0"/>
              </a:rPr>
              <a:t>, 47(9), pp. 1795-1819.</a:t>
            </a:r>
          </a:p>
          <a:p>
            <a:pPr>
              <a:lnSpc>
                <a:spcPct val="200000"/>
              </a:lnSpc>
              <a:spcAft>
                <a:spcPts val="1200"/>
              </a:spcAft>
            </a:pPr>
            <a:r>
              <a:rPr lang="en-GB" sz="1600" dirty="0">
                <a:effectLst/>
                <a:latin typeface="Yeseva One" panose="020B0604020202020204" charset="0"/>
                <a:ea typeface="Aptos" panose="020B0004020202020204" pitchFamily="34" charset="0"/>
              </a:rPr>
              <a:t>Vygotsky, L. S. (1978) </a:t>
            </a:r>
            <a:r>
              <a:rPr lang="en-GB" sz="1600" i="1" dirty="0">
                <a:effectLst/>
                <a:latin typeface="Yeseva One" panose="020B0604020202020204" charset="0"/>
                <a:ea typeface="Aptos" panose="020B0004020202020204" pitchFamily="34" charset="0"/>
              </a:rPr>
              <a:t>Mind in society</a:t>
            </a:r>
            <a:r>
              <a:rPr lang="en-GB" sz="1600" dirty="0">
                <a:effectLst/>
                <a:latin typeface="Yeseva One" panose="020B0604020202020204" charset="0"/>
                <a:ea typeface="Aptos" panose="020B0004020202020204" pitchFamily="34" charset="0"/>
              </a:rPr>
              <a:t>. Cambridge Massachusetts: Harvard University Press.</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Aptos" panose="020B0004020202020204" pitchFamily="34" charset="0"/>
              </a:rPr>
              <a:t>Weldon, E. and Weingart, L. R. (1993) ‘Group goals and group performance’, </a:t>
            </a:r>
            <a:r>
              <a:rPr lang="en-GB" sz="1600" i="1" dirty="0">
                <a:effectLst/>
                <a:latin typeface="Yeseva One" panose="020B0604020202020204" charset="0"/>
                <a:ea typeface="Aptos" panose="020B0004020202020204" pitchFamily="34" charset="0"/>
              </a:rPr>
              <a:t>British Journal of Social Psychology, 32</a:t>
            </a:r>
            <a:r>
              <a:rPr lang="en-GB" sz="1600" dirty="0">
                <a:effectLst/>
                <a:latin typeface="Yeseva One" panose="020B0604020202020204" charset="0"/>
                <a:ea typeface="Aptos" panose="020B0004020202020204" pitchFamily="34" charset="0"/>
              </a:rPr>
              <a:t>(4), pp. 307–334.</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a:effectLst/>
                <a:latin typeface="Yeseva One" panose="020B0604020202020204" charset="0"/>
                <a:ea typeface="Times New Roman" panose="02020603050405020304" pitchFamily="18" charset="0"/>
              </a:rPr>
              <a:t>Willingham</a:t>
            </a:r>
            <a:r>
              <a:rPr lang="en-GB" sz="1600" dirty="0">
                <a:effectLst/>
                <a:latin typeface="Yeseva One" panose="020B0604020202020204" charset="0"/>
                <a:ea typeface="Aptos" panose="020B0004020202020204" pitchFamily="34" charset="0"/>
              </a:rPr>
              <a:t>, D (2008) </a:t>
            </a:r>
            <a:r>
              <a:rPr lang="en-GB" sz="1600" i="1" dirty="0">
                <a:effectLst/>
                <a:latin typeface="Yeseva One" panose="020B0604020202020204" charset="0"/>
                <a:ea typeface="Aptos" panose="020B0004020202020204" pitchFamily="34" charset="0"/>
              </a:rPr>
              <a:t>Learning Styles Don't Exist </a:t>
            </a:r>
            <a:r>
              <a:rPr lang="en-GB" sz="1600" dirty="0">
                <a:effectLst/>
                <a:latin typeface="Yeseva One" panose="020B0604020202020204" charset="0"/>
                <a:ea typeface="Aptos" panose="020B0004020202020204" pitchFamily="34" charset="0"/>
              </a:rPr>
              <a:t>[video]. Available at: https://www.youtube.com/watch?v=sIv9rz2NTUk (Accessed 23</a:t>
            </a:r>
            <a:r>
              <a:rPr lang="en-GB" sz="1600" baseline="30000" dirty="0">
                <a:effectLst/>
                <a:latin typeface="Yeseva One" panose="020B0604020202020204" charset="0"/>
                <a:ea typeface="Aptos" panose="020B0004020202020204" pitchFamily="34" charset="0"/>
              </a:rPr>
              <a:t>rd</a:t>
            </a:r>
            <a:r>
              <a:rPr lang="en-GB" sz="1600" dirty="0">
                <a:effectLst/>
                <a:latin typeface="Yeseva One" panose="020B0604020202020204" charset="0"/>
                <a:ea typeface="Aptos" panose="020B0004020202020204" pitchFamily="34" charset="0"/>
              </a:rPr>
              <a:t> February 2025). </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GB" sz="1600" dirty="0" err="1">
                <a:effectLst/>
                <a:latin typeface="Yeseva One" panose="020B0604020202020204" charset="0"/>
                <a:ea typeface="MS PGothic" panose="020B0600070205080204" pitchFamily="34" charset="-128"/>
              </a:rPr>
              <a:t>Winstein</a:t>
            </a:r>
            <a:r>
              <a:rPr lang="en-GB" sz="1600" dirty="0">
                <a:effectLst/>
                <a:latin typeface="Yeseva One" panose="020B0604020202020204" charset="0"/>
                <a:ea typeface="MS PGothic" panose="020B0600070205080204" pitchFamily="34" charset="-128"/>
              </a:rPr>
              <a:t>, C. J. and Schmidt, R. A. (1990) ‘Reduced frequency of knowledge of results enhances motor skill learning’, </a:t>
            </a:r>
            <a:r>
              <a:rPr lang="en-GB" sz="1600" i="1" dirty="0">
                <a:effectLst/>
                <a:latin typeface="Yeseva One" panose="020B0604020202020204" charset="0"/>
                <a:ea typeface="MS PGothic" panose="020B0600070205080204" pitchFamily="34" charset="-128"/>
              </a:rPr>
              <a:t>Journal of Experimental Psychology: Learning, Memory, and Cognition, </a:t>
            </a:r>
            <a:r>
              <a:rPr lang="en-GB" sz="1600" dirty="0">
                <a:effectLst/>
                <a:latin typeface="Yeseva One" panose="020B0604020202020204" charset="0"/>
                <a:ea typeface="MS PGothic" panose="020B0600070205080204" pitchFamily="34" charset="-128"/>
              </a:rPr>
              <a:t>16(4), pp. 677–691.</a:t>
            </a:r>
            <a:endParaRPr lang="en-GB" sz="1600" dirty="0">
              <a:effectLst/>
              <a:latin typeface="Yeseva One" panose="020B0604020202020204" charset="0"/>
              <a:ea typeface="Times New Roman" panose="02020603050405020304" pitchFamily="18" charset="0"/>
            </a:endParaRPr>
          </a:p>
          <a:p>
            <a:pPr>
              <a:lnSpc>
                <a:spcPct val="200000"/>
              </a:lnSpc>
              <a:spcAft>
                <a:spcPts val="1200"/>
              </a:spcAft>
            </a:pPr>
            <a:r>
              <a:rPr lang="en-US" sz="1600" dirty="0">
                <a:effectLst/>
                <a:latin typeface="Yeseva One" panose="020B0604020202020204" charset="0"/>
                <a:ea typeface="Times New Roman" panose="02020603050405020304" pitchFamily="18" charset="0"/>
              </a:rPr>
              <a:t>Wulf et al., (2000) ‘</a:t>
            </a:r>
            <a:r>
              <a:rPr lang="en-GB" sz="1600" dirty="0">
                <a:effectLst/>
                <a:latin typeface="Yeseva One" panose="020B0604020202020204" charset="0"/>
                <a:ea typeface="Times New Roman" panose="02020603050405020304" pitchFamily="18" charset="0"/>
              </a:rPr>
              <a:t>Enhancing the learning of sport skills through external-focus feedback’, </a:t>
            </a:r>
            <a:r>
              <a:rPr lang="en-GB" sz="1600" i="1" dirty="0">
                <a:effectLst/>
                <a:latin typeface="Yeseva One" panose="020B0604020202020204" charset="0"/>
                <a:ea typeface="Times New Roman" panose="02020603050405020304" pitchFamily="18" charset="0"/>
              </a:rPr>
              <a:t>Journal of Motivational Behaviour</a:t>
            </a:r>
            <a:r>
              <a:rPr lang="en-GB" sz="1600" dirty="0">
                <a:effectLst/>
                <a:latin typeface="Yeseva One" panose="020B0604020202020204" charset="0"/>
                <a:ea typeface="Times New Roman" panose="02020603050405020304" pitchFamily="18" charset="0"/>
              </a:rPr>
              <a:t>, 34(2), pp. 171-182.</a:t>
            </a:r>
          </a:p>
          <a:p>
            <a:pPr>
              <a:lnSpc>
                <a:spcPct val="200000"/>
              </a:lnSpc>
              <a:spcAft>
                <a:spcPts val="1200"/>
              </a:spcAft>
            </a:pPr>
            <a:endParaRPr lang="en-GB" sz="1100" dirty="0">
              <a:effectLst/>
              <a:latin typeface="Yeseva One" panose="020B0604020202020204" charset="0"/>
              <a:ea typeface="Times New Roman" panose="02020603050405020304" pitchFamily="18" charset="0"/>
            </a:endParaRPr>
          </a:p>
        </p:txBody>
      </p:sp>
      <p:sp>
        <p:nvSpPr>
          <p:cNvPr id="3" name="TextBox 3">
            <a:extLst>
              <a:ext uri="{FF2B5EF4-FFF2-40B4-BE49-F238E27FC236}">
                <a16:creationId xmlns:a16="http://schemas.microsoft.com/office/drawing/2014/main" id="{2311609F-A62A-B978-91AF-08F67F770360}"/>
              </a:ext>
            </a:extLst>
          </p:cNvPr>
          <p:cNvSpPr txBox="1"/>
          <p:nvPr/>
        </p:nvSpPr>
        <p:spPr>
          <a:xfrm>
            <a:off x="593421" y="182763"/>
            <a:ext cx="17101157" cy="845937"/>
          </a:xfrm>
          <a:prstGeom prst="rect">
            <a:avLst/>
          </a:prstGeom>
        </p:spPr>
        <p:txBody>
          <a:bodyPr lIns="0" tIns="0" rIns="0" bIns="0" rtlCol="0" anchor="t">
            <a:spAutoFit/>
          </a:bodyPr>
          <a:lstStyle/>
          <a:p>
            <a:pPr algn="ctr">
              <a:lnSpc>
                <a:spcPts val="6999"/>
              </a:lnSpc>
            </a:pPr>
            <a:r>
              <a:rPr lang="en-US" sz="5400" dirty="0">
                <a:solidFill>
                  <a:srgbClr val="000000"/>
                </a:solidFill>
                <a:latin typeface="Yeseva One"/>
                <a:ea typeface="Yeseva One"/>
                <a:cs typeface="Yeseva One"/>
                <a:sym typeface="Yeseva One"/>
              </a:rPr>
              <a:t>References</a:t>
            </a:r>
          </a:p>
        </p:txBody>
      </p:sp>
    </p:spTree>
    <p:extLst>
      <p:ext uri="{BB962C8B-B14F-4D97-AF65-F5344CB8AC3E}">
        <p14:creationId xmlns:p14="http://schemas.microsoft.com/office/powerpoint/2010/main" val="3080779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4" ma:contentTypeDescription="Create a new document." ma:contentTypeScope="" ma:versionID="008c8f9c045a61a1d0719fbad698b9c8">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f5a3ef61d7ed8d313b984a9e200db8d2"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_activity" ma:index="13"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86C52775-2B2A-450C-8E2D-F94035B63C92}">
  <ds:schemaRefs>
    <ds:schemaRef ds:uri="http://schemas.microsoft.com/sharepoint/v3/contenttype/forms"/>
  </ds:schemaRefs>
</ds:datastoreItem>
</file>

<file path=customXml/itemProps2.xml><?xml version="1.0" encoding="utf-8"?>
<ds:datastoreItem xmlns:ds="http://schemas.openxmlformats.org/officeDocument/2006/customXml" ds:itemID="{0D2F0FE4-3380-4385-A1BB-F41D7BB80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5E9E9DF-634F-47BC-9EE1-8246BBF4AB9A}">
  <ds:schemaRefs>
    <ds:schemaRef ds:uri="http://schemas.openxmlformats.org/package/2006/metadata/core-properties"/>
    <ds:schemaRef ds:uri="http://schemas.microsoft.com/office/2006/documentManagement/types"/>
    <ds:schemaRef ds:uri="0338428b-3fc8-4989-9d03-78e16c931d9f"/>
    <ds:schemaRef ds:uri="http://purl.org/dc/dcmitype/"/>
    <ds:schemaRef ds:uri="4055ddc6-ee7b-4b5b-b8fb-52871646f80e"/>
    <ds:schemaRef ds:uri="http://purl.org/dc/elements/1.1/"/>
    <ds:schemaRef ds:uri="http://purl.org/dc/terms/"/>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4128</TotalTime>
  <Words>4905</Words>
  <Application>Microsoft Office PowerPoint</Application>
  <PresentationFormat>Custom</PresentationFormat>
  <Paragraphs>340</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Emily Spencer-Jones</dc:creator>
  <cp:lastModifiedBy>Emily Spencer-Jones</cp:lastModifiedBy>
  <cp:revision>4</cp:revision>
  <dcterms:created xsi:type="dcterms:W3CDTF">2006-08-16T00:00:00Z</dcterms:created>
  <dcterms:modified xsi:type="dcterms:W3CDTF">2025-02-26T14:25:17Z</dcterms:modified>
  <dc:identifier>DAGf8aJWxjI</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