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8" y="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3554B-4565-44D0-AAC3-D065762E3C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D0CC8B-CC9C-46BE-95B3-24A90E1E7E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EB182E-8FD5-450F-94FA-6C1A53753B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03/07/2021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EB30B2-1C3F-47CF-A763-27173F0A0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E86BEA-2BAC-4F92-8A50-CAD0B0CD5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773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55E00-31F2-40ED-99B2-1C387B45F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9EFA8-6744-4082-871E-FBF93DDF2F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45FF5D-DF16-414D-8AFF-A61E49508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03/07/2021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F8C48A-15B8-42A1-AECE-3EDDF1557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5B1F4F-D5A8-467F-AB37-E8E731C1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666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461E4-1861-4ED8-B47B-A87F3718C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D6660C-579C-4C2B-877C-67D7F07C6B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2C9FA-8B2E-473B-BD13-229A4994E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03/07/2021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ECFBB-D644-4574-9BA7-E080F6AEE7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AE7F8B-F0F7-46E5-A191-3090B633D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123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07ACA-5629-41B2-B08F-7A02AA6909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E0C19-96CF-4F77-999E-A194E94528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1D8FF4-A4DF-40F4-B473-14C8327ECD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3E34F4-B5FF-4447-9A97-51260C949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03/07/2021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00F8BA-F794-4756-8D02-57DEBDC407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D60C28-2C58-49BE-B3AE-E3DC62E40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248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1973D-9780-4880-9579-AAF194F45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B76F2-977D-45A6-B2B7-D78911633A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399E1E-C5EE-4207-B666-41F7E15EE1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1322C9-FBB4-42BB-B104-75DEA0E34E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507DF6-73F0-4C25-B6F1-4BF831A0A4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9A4E99E-8A94-41C6-B442-E31C187D2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03/07/2021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E67144-C98E-45D3-A5E4-CDE3DC435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6771F1-492F-41F2-A1AA-3AF025728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1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4BD34-25F5-4247-BDA7-1909E0A8F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822C94-54DF-4417-BCC4-ACD4094CD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03/07/2021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70B70D-7155-40EC-95C9-F95E403B7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35F4CD-74EF-4F3F-A0F3-9F731E172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721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45B168-BB77-41E5-A030-3CC60D094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03/07/2021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18E696B-9D27-4AD1-8872-F908FE83B1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74F8F6-B196-418A-BE5B-838B44C42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321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92B28-11C8-4FF0-8720-BE64E9C75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6FF56-5E4B-4015-BD11-FCE88C520E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537A04-9820-4B0C-A838-2C71524DC8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6E2DC1-06FB-4FE6-810B-19CCECAF1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03/07/2021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AE7142-3484-43AA-9217-B1D70E5F18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955D2E-9403-4AF3-ABBD-EA364B76E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876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5A41A-1E75-42D8-B330-C2CBB8602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54EC8E-113D-4768-9552-106705A942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083408-878A-4AAE-9697-2A2061AD7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8B28C1-BDB1-4014-BDB0-3ACB71CA91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03/07/2021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618C5C-2A12-4695-93AD-672D68869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995B57-9266-40C2-B31C-FAD755E81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950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FA826-E85E-4FC7-A90D-B547A61CE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4926CB-2431-435B-B7BD-AE1CE78201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4C24E7-5F64-4788-A4F4-0634BB4AA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03/07/2021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8A8905-90E3-4C78-B5B0-BA37EDFC35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175F4-8B64-49F2-A6B6-1CC3AA8B8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776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6BF936-CBCA-4BCB-87D4-9983203ABC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E831F8-F91A-4CC2-A407-B30BBD30EA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2CAC6C-A6CF-4615-B80A-BE6CFBD28B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33C60-51BE-41E0-B30F-FEFB196D63BF}" type="datetimeFigureOut">
              <a:rPr lang="en-GB" smtClean="0"/>
              <a:t>03/07/2021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0DA0E4-0DC3-436C-A232-92D2EC91F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ADF0F9-72C5-4810-B6C4-497F381E6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000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9C5D12-16F0-4DBB-8F4A-F375B82F0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2859E7-7AA7-4A41-AE30-3B059D1834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FBD1C6-A1BA-4494-8270-98746EAC18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33C60-51BE-41E0-B30F-FEFB196D63BF}" type="datetimeFigureOut">
              <a:rPr lang="en-GB" smtClean="0"/>
              <a:t>03/07/2021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54F81E-76FB-45E1-8330-DA2FDA03A4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0C25D-4802-499B-94BA-B171E1C760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EA59E6-CF6B-4117-A939-E29384BA9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160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1F9E5-B90B-4CC2-9721-DD81D5AC76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117917"/>
          </a:xfrm>
        </p:spPr>
        <p:txBody>
          <a:bodyPr/>
          <a:lstStyle/>
          <a:p>
            <a:r>
              <a:rPr lang="en-GB" dirty="0"/>
              <a:t>Introduction to Kinematics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C16907-A8AD-4850-90D3-822B282CFAA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800" i="1" dirty="0"/>
              <a:t>Rob Goodson</a:t>
            </a:r>
          </a:p>
        </p:txBody>
      </p:sp>
    </p:spTree>
    <p:extLst>
      <p:ext uri="{BB962C8B-B14F-4D97-AF65-F5344CB8AC3E}">
        <p14:creationId xmlns:p14="http://schemas.microsoft.com/office/powerpoint/2010/main" val="752241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CDB7D-595D-45C0-A53E-567FA8BF1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15010"/>
          </a:xfrm>
        </p:spPr>
        <p:txBody>
          <a:bodyPr/>
          <a:lstStyle/>
          <a:p>
            <a:pPr algn="ctr"/>
            <a:r>
              <a:rPr lang="en-GB" dirty="0"/>
              <a:t>Put simply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C93C80B-4EF3-4E7F-8EAC-84210F22BA4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080136"/>
                <a:ext cx="10515600" cy="5274944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en-GB" dirty="0"/>
                  <a:t>Kinematics is study of movement where </a:t>
                </a:r>
                <a:r>
                  <a:rPr lang="en-GB" i="1" dirty="0"/>
                  <a:t>forces</a:t>
                </a:r>
                <a:r>
                  <a:rPr lang="en-GB" dirty="0"/>
                  <a:t> that cause motion are </a:t>
                </a:r>
                <a:r>
                  <a:rPr lang="en-GB" i="1" dirty="0"/>
                  <a:t>not considered</a:t>
                </a:r>
              </a:p>
              <a:p>
                <a:pPr marL="0" indent="0">
                  <a:buNone/>
                </a:pPr>
                <a:r>
                  <a:rPr lang="en-GB" dirty="0"/>
                  <a:t>Good example is a passenger lift: acceleration, velocity, displacement, 					    time.</a:t>
                </a:r>
              </a:p>
              <a:p>
                <a:pPr marL="0" indent="0">
                  <a:buNone/>
                </a:pPr>
                <a:r>
                  <a:rPr lang="en-GB" i="1" dirty="0"/>
                  <a:t>Displacement</a:t>
                </a:r>
                <a:r>
                  <a:rPr lang="en-GB" dirty="0"/>
                  <a:t> is distance travelled by object in given direction, and simply, </a:t>
                </a:r>
                <a:r>
                  <a:rPr lang="en-GB" i="1" dirty="0"/>
                  <a:t>average velocity </a:t>
                </a:r>
                <a:r>
                  <a:rPr lang="en-GB" dirty="0"/>
                  <a:t>(or speed) is total distance covered during elapsed </a:t>
                </a:r>
                <a:r>
                  <a:rPr lang="en-GB" i="1" dirty="0"/>
                  <a:t>time</a:t>
                </a:r>
                <a:r>
                  <a:rPr lang="en-GB" dirty="0"/>
                  <a:t>.  Hence,	 </a:t>
                </a:r>
                <a14:m>
                  <m:oMath xmlns:m="http://schemas.openxmlformats.org/officeDocument/2006/math"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𝑣</m:t>
                    </m:r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type m:val="skw"/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en-GB" dirty="0"/>
                  <a:t>   (</a:t>
                </a:r>
                <a:r>
                  <a:rPr lang="en-GB" i="1" dirty="0"/>
                  <a:t>m/s</a:t>
                </a:r>
                <a:r>
                  <a:rPr lang="en-GB" dirty="0"/>
                  <a:t>)</a:t>
                </a:r>
              </a:p>
              <a:p>
                <a:pPr marL="0" indent="0">
                  <a:buNone/>
                </a:pPr>
                <a:endParaRPr lang="en-GB" sz="1200" dirty="0"/>
              </a:p>
              <a:p>
                <a:pPr marL="0" indent="0">
                  <a:buNone/>
                </a:pPr>
                <a:r>
                  <a:rPr lang="en-GB" dirty="0"/>
                  <a:t>Acceleration is simply </a:t>
                </a:r>
                <a:r>
                  <a:rPr lang="en-GB" i="1" dirty="0"/>
                  <a:t>rate</a:t>
                </a:r>
                <a:r>
                  <a:rPr lang="en-GB" dirty="0"/>
                  <a:t> at which velocity is changing with respect to time, so has units of metres per second divided by seconds, or </a:t>
                </a:r>
                <a:r>
                  <a:rPr lang="en-GB" i="1" dirty="0"/>
                  <a:t>m/s</a:t>
                </a:r>
                <a:r>
                  <a:rPr lang="en-GB" i="1" baseline="30000" dirty="0"/>
                  <a:t>2</a:t>
                </a:r>
                <a:r>
                  <a:rPr lang="en-GB" dirty="0"/>
                  <a:t>.</a:t>
                </a:r>
              </a:p>
              <a:p>
                <a:pPr marL="0" indent="0">
                  <a:buNone/>
                </a:pPr>
                <a:endParaRPr lang="en-GB" sz="1200" dirty="0"/>
              </a:p>
              <a:p>
                <a:pPr marL="0" indent="0">
                  <a:buNone/>
                </a:pPr>
                <a:r>
                  <a:rPr lang="en-GB" dirty="0"/>
                  <a:t>Uniform or </a:t>
                </a:r>
                <a:r>
                  <a:rPr lang="en-GB" i="1" dirty="0"/>
                  <a:t>constant linear acceleration</a:t>
                </a:r>
                <a:r>
                  <a:rPr lang="en-GB" dirty="0"/>
                  <a:t> generally assigned as ‘</a:t>
                </a:r>
                <a:r>
                  <a:rPr lang="en-GB" i="1" dirty="0"/>
                  <a:t>a</a:t>
                </a:r>
                <a:r>
                  <a:rPr lang="en-GB" dirty="0"/>
                  <a:t>’.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C93C80B-4EF3-4E7F-8EAC-84210F22BA4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080136"/>
                <a:ext cx="10515600" cy="5274944"/>
              </a:xfrm>
              <a:blipFill>
                <a:blip r:embed="rId2"/>
                <a:stretch>
                  <a:fillRect l="-1217" t="-1848" r="-8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041562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F3B9B-04E0-4AE6-9998-F00057C1B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9499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Displacement-time graphs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C965C-2983-4358-86FC-C43C45197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34415"/>
            <a:ext cx="10515600" cy="514254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9EB1ABB9-CE9E-4E34-ADD5-F12AC667E820}"/>
              </a:ext>
            </a:extLst>
          </p:cNvPr>
          <p:cNvGrpSpPr/>
          <p:nvPr/>
        </p:nvGrpSpPr>
        <p:grpSpPr>
          <a:xfrm>
            <a:off x="548640" y="1223869"/>
            <a:ext cx="6669402" cy="3698533"/>
            <a:chOff x="1508760" y="1103854"/>
            <a:chExt cx="6669402" cy="3698533"/>
          </a:xfrm>
        </p:grpSpPr>
        <p:cxnSp>
          <p:nvCxnSpPr>
            <p:cNvPr id="5" name="Straight Arrow Connector 4">
              <a:extLst>
                <a:ext uri="{FF2B5EF4-FFF2-40B4-BE49-F238E27FC236}">
                  <a16:creationId xmlns:a16="http://schemas.microsoft.com/office/drawing/2014/main" id="{7FF02EB9-C675-44D4-BF8C-1DCF2D82195A}"/>
                </a:ext>
              </a:extLst>
            </p:cNvPr>
            <p:cNvCxnSpPr/>
            <p:nvPr/>
          </p:nvCxnSpPr>
          <p:spPr>
            <a:xfrm flipV="1">
              <a:off x="2223135" y="1257300"/>
              <a:ext cx="0" cy="3091815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A8E8735C-2B49-4AC8-AEE8-F831D9AC8050}"/>
                </a:ext>
              </a:extLst>
            </p:cNvPr>
            <p:cNvCxnSpPr/>
            <p:nvPr/>
          </p:nvCxnSpPr>
          <p:spPr>
            <a:xfrm>
              <a:off x="2223135" y="4349115"/>
              <a:ext cx="5892165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13331B4-5A68-4AE6-8635-578FD6ABABA8}"/>
                </a:ext>
              </a:extLst>
            </p:cNvPr>
            <p:cNvCxnSpPr/>
            <p:nvPr/>
          </p:nvCxnSpPr>
          <p:spPr>
            <a:xfrm flipV="1">
              <a:off x="2223135" y="2331720"/>
              <a:ext cx="1520190" cy="2017395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D861604-0108-472C-907C-76A465C3FEDF}"/>
                </a:ext>
              </a:extLst>
            </p:cNvPr>
            <p:cNvCxnSpPr/>
            <p:nvPr/>
          </p:nvCxnSpPr>
          <p:spPr>
            <a:xfrm>
              <a:off x="3743324" y="2331721"/>
              <a:ext cx="45721" cy="2017393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530BAFD-AA6C-4D7B-AE21-9B48743448A4}"/>
                </a:ext>
              </a:extLst>
            </p:cNvPr>
            <p:cNvCxnSpPr/>
            <p:nvPr/>
          </p:nvCxnSpPr>
          <p:spPr>
            <a:xfrm flipH="1">
              <a:off x="2223135" y="2331720"/>
              <a:ext cx="1520189" cy="0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sp>
          <p:nvSpPr>
            <p:cNvPr id="14" name="Arc 13">
              <a:extLst>
                <a:ext uri="{FF2B5EF4-FFF2-40B4-BE49-F238E27FC236}">
                  <a16:creationId xmlns:a16="http://schemas.microsoft.com/office/drawing/2014/main" id="{221271B8-C4F4-435F-BF4B-8C8033305831}"/>
                </a:ext>
              </a:extLst>
            </p:cNvPr>
            <p:cNvSpPr/>
            <p:nvPr/>
          </p:nvSpPr>
          <p:spPr>
            <a:xfrm rot="18539031">
              <a:off x="2838527" y="2017395"/>
              <a:ext cx="3108932" cy="1691639"/>
            </a:xfrm>
            <a:prstGeom prst="arc">
              <a:avLst>
                <a:gd name="adj1" fmla="val 16200000"/>
                <a:gd name="adj2" fmla="val 20674155"/>
              </a:avLst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AF07DD06-6618-4492-8CB7-F429955DB89D}"/>
                </a:ext>
              </a:extLst>
            </p:cNvPr>
            <p:cNvCxnSpPr>
              <a:stCxn id="14" idx="2"/>
            </p:cNvCxnSpPr>
            <p:nvPr/>
          </p:nvCxnSpPr>
          <p:spPr>
            <a:xfrm>
              <a:off x="4967671" y="1544890"/>
              <a:ext cx="3044759" cy="959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D23DF57B-8F83-4F86-A8CC-034771AAAD3D}"/>
                </a:ext>
              </a:extLst>
            </p:cNvPr>
            <p:cNvCxnSpPr/>
            <p:nvPr/>
          </p:nvCxnSpPr>
          <p:spPr>
            <a:xfrm flipV="1">
              <a:off x="3486150" y="1257300"/>
              <a:ext cx="1805940" cy="94869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597F7E06-3DA5-4639-8E2E-5C9DA0B540F3}"/>
                </a:ext>
              </a:extLst>
            </p:cNvPr>
            <p:cNvSpPr txBox="1"/>
            <p:nvPr/>
          </p:nvSpPr>
          <p:spPr>
            <a:xfrm>
              <a:off x="7463790" y="4433055"/>
              <a:ext cx="7143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i="1" dirty="0"/>
                <a:t>t</a:t>
              </a:r>
              <a:r>
                <a:rPr lang="en-GB" dirty="0"/>
                <a:t> (s)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A5E5CFD4-CA5A-4E62-8125-FFD06F649D97}"/>
                </a:ext>
              </a:extLst>
            </p:cNvPr>
            <p:cNvSpPr txBox="1"/>
            <p:nvPr/>
          </p:nvSpPr>
          <p:spPr>
            <a:xfrm>
              <a:off x="2043229" y="4387334"/>
              <a:ext cx="7143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0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15360B28-AB45-499D-856C-5C932200B6CB}"/>
                </a:ext>
              </a:extLst>
            </p:cNvPr>
            <p:cNvSpPr txBox="1"/>
            <p:nvPr/>
          </p:nvSpPr>
          <p:spPr>
            <a:xfrm>
              <a:off x="1508760" y="1494471"/>
              <a:ext cx="7143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i="1" dirty="0"/>
                <a:t>S</a:t>
              </a:r>
              <a:r>
                <a:rPr lang="en-GB" dirty="0"/>
                <a:t> (m)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16392EFC-E62D-472D-A4CB-8E2026578CA8}"/>
                </a:ext>
              </a:extLst>
            </p:cNvPr>
            <p:cNvSpPr txBox="1"/>
            <p:nvPr/>
          </p:nvSpPr>
          <p:spPr>
            <a:xfrm>
              <a:off x="5314012" y="1103854"/>
              <a:ext cx="197832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i="1" dirty="0"/>
                <a:t>Slope = ds/dt</a:t>
              </a:r>
              <a:endParaRPr lang="en-GB" dirty="0"/>
            </a:p>
          </p:txBody>
        </p: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E20F974C-55C7-4EA9-96D1-D4F9F6D2F780}"/>
              </a:ext>
            </a:extLst>
          </p:cNvPr>
          <p:cNvSpPr txBox="1"/>
          <p:nvPr/>
        </p:nvSpPr>
        <p:spPr>
          <a:xfrm>
            <a:off x="7362826" y="1427856"/>
            <a:ext cx="432053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Velocity </a:t>
            </a:r>
            <a:r>
              <a:rPr lang="en-GB" sz="2400" dirty="0"/>
              <a:t>is rate at which a object’s displacement is changing with time.</a:t>
            </a:r>
          </a:p>
          <a:p>
            <a:endParaRPr lang="en-GB" sz="2400" dirty="0"/>
          </a:p>
          <a:p>
            <a:r>
              <a:rPr lang="en-GB" sz="2400" dirty="0"/>
              <a:t>So, from displacement-time graph we can distinguish regions of constant or uniform velocity and zero velocity.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FCFFC482-2179-449D-BA29-1F816A7B70CB}"/>
              </a:ext>
            </a:extLst>
          </p:cNvPr>
          <p:cNvGrpSpPr/>
          <p:nvPr/>
        </p:nvGrpSpPr>
        <p:grpSpPr>
          <a:xfrm>
            <a:off x="3395612" y="1664905"/>
            <a:ext cx="679183" cy="2804224"/>
            <a:chOff x="3395612" y="1664905"/>
            <a:chExt cx="679183" cy="2804224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720FAAD-CC74-4416-AF38-6C3157559B6A}"/>
                </a:ext>
              </a:extLst>
            </p:cNvPr>
            <p:cNvCxnSpPr>
              <a:stCxn id="14" idx="2"/>
            </p:cNvCxnSpPr>
            <p:nvPr/>
          </p:nvCxnSpPr>
          <p:spPr>
            <a:xfrm>
              <a:off x="4007551" y="1664905"/>
              <a:ext cx="67244" cy="2804224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sp>
          <p:nvSpPr>
            <p:cNvPr id="31" name="Flowchart: Connector 30">
              <a:extLst>
                <a:ext uri="{FF2B5EF4-FFF2-40B4-BE49-F238E27FC236}">
                  <a16:creationId xmlns:a16="http://schemas.microsoft.com/office/drawing/2014/main" id="{BD7B53D4-84D2-45BE-8FFC-CE4E7CC9BF2B}"/>
                </a:ext>
              </a:extLst>
            </p:cNvPr>
            <p:cNvSpPr/>
            <p:nvPr/>
          </p:nvSpPr>
          <p:spPr>
            <a:xfrm>
              <a:off x="3395612" y="1834515"/>
              <a:ext cx="67244" cy="45719"/>
            </a:xfrm>
            <a:prstGeom prst="flowChartConnector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740F6062-23BC-4592-8A52-06AE92C88B66}"/>
              </a:ext>
            </a:extLst>
          </p:cNvPr>
          <p:cNvSpPr txBox="1"/>
          <p:nvPr/>
        </p:nvSpPr>
        <p:spPr>
          <a:xfrm>
            <a:off x="917256" y="5077566"/>
            <a:ext cx="1086993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instantaneous slope, or tangent to the curve, at a particular point is:  </a:t>
            </a:r>
            <a:r>
              <a:rPr lang="en-GB" sz="2400" i="1" dirty="0"/>
              <a:t>ds/dt</a:t>
            </a:r>
            <a:r>
              <a:rPr lang="en-GB" sz="2400" dirty="0"/>
              <a:t>.</a:t>
            </a:r>
          </a:p>
          <a:p>
            <a:r>
              <a:rPr lang="en-GB" sz="2400" dirty="0"/>
              <a:t>This is rate at which displacement is changing, which is by definition velocity, so</a:t>
            </a:r>
          </a:p>
          <a:p>
            <a:r>
              <a:rPr lang="en-GB" sz="2800" i="1" dirty="0"/>
              <a:t>		</a:t>
            </a:r>
            <a:r>
              <a:rPr lang="en-GB" sz="2400" i="1" dirty="0"/>
              <a:t>Velocity, v = ds/dt, </a:t>
            </a:r>
            <a:r>
              <a:rPr lang="en-GB" sz="2400" dirty="0"/>
              <a:t>and by extension, </a:t>
            </a:r>
            <a:r>
              <a:rPr lang="en-GB" sz="2400" i="1" dirty="0"/>
              <a:t>acceleration, a = d</a:t>
            </a:r>
            <a:r>
              <a:rPr lang="en-GB" sz="2400" i="1" baseline="30000" dirty="0"/>
              <a:t>2</a:t>
            </a:r>
            <a:r>
              <a:rPr lang="en-GB" sz="2400" i="1" dirty="0"/>
              <a:t>s/dt</a:t>
            </a:r>
            <a:r>
              <a:rPr lang="en-GB" sz="2400" i="1" baseline="30000" dirty="0"/>
              <a:t>2</a:t>
            </a:r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1232852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0C9D1-F631-4E9A-8DF0-A511AAA6D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6642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Velocity-time graphs</a:t>
            </a: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F4A90336-50CE-49F9-AC8E-A55B7021BC1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37040" y="4759556"/>
            <a:ext cx="1171567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400" i="1" dirty="0"/>
              <a:t>time</a:t>
            </a:r>
            <a:r>
              <a:rPr lang="en-GB" sz="2400" dirty="0"/>
              <a:t> (s)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766F4FE-F71D-4DE4-8F98-7793D7FF8F89}"/>
              </a:ext>
            </a:extLst>
          </p:cNvPr>
          <p:cNvGrpSpPr/>
          <p:nvPr/>
        </p:nvGrpSpPr>
        <p:grpSpPr>
          <a:xfrm>
            <a:off x="311470" y="1181459"/>
            <a:ext cx="7440923" cy="3996606"/>
            <a:chOff x="1243011" y="1051560"/>
            <a:chExt cx="7440923" cy="3996606"/>
          </a:xfrm>
        </p:grpSpPr>
        <p:cxnSp>
          <p:nvCxnSpPr>
            <p:cNvPr id="5" name="Straight Arrow Connector 4">
              <a:extLst>
                <a:ext uri="{FF2B5EF4-FFF2-40B4-BE49-F238E27FC236}">
                  <a16:creationId xmlns:a16="http://schemas.microsoft.com/office/drawing/2014/main" id="{5FF3C51B-5F79-4293-9F19-A3376329E4D4}"/>
                </a:ext>
              </a:extLst>
            </p:cNvPr>
            <p:cNvCxnSpPr/>
            <p:nvPr/>
          </p:nvCxnSpPr>
          <p:spPr>
            <a:xfrm flipV="1">
              <a:off x="2274570" y="1051560"/>
              <a:ext cx="0" cy="3451860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3FAB1F40-DA0B-4B09-B655-996E9923E2E4}"/>
                </a:ext>
              </a:extLst>
            </p:cNvPr>
            <p:cNvCxnSpPr/>
            <p:nvPr/>
          </p:nvCxnSpPr>
          <p:spPr>
            <a:xfrm>
              <a:off x="2251710" y="4531995"/>
              <a:ext cx="6012180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397BD4D-5FB0-4FCB-B765-E85E78618BB4}"/>
                </a:ext>
              </a:extLst>
            </p:cNvPr>
            <p:cNvCxnSpPr/>
            <p:nvPr/>
          </p:nvCxnSpPr>
          <p:spPr>
            <a:xfrm>
              <a:off x="2251710" y="3166110"/>
              <a:ext cx="6012180" cy="0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C382140-B8EF-4CBB-A67D-F57DCB0F11DB}"/>
                </a:ext>
              </a:extLst>
            </p:cNvPr>
            <p:cNvCxnSpPr/>
            <p:nvPr/>
          </p:nvCxnSpPr>
          <p:spPr>
            <a:xfrm flipV="1">
              <a:off x="2274570" y="1628775"/>
              <a:ext cx="4909185" cy="153162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1ED7C0F-222D-48CC-B46A-E5F3E8407523}"/>
                </a:ext>
              </a:extLst>
            </p:cNvPr>
            <p:cNvCxnSpPr/>
            <p:nvPr/>
          </p:nvCxnSpPr>
          <p:spPr>
            <a:xfrm>
              <a:off x="7183754" y="1628776"/>
              <a:ext cx="0" cy="2874644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7D77C65-1114-4625-B73C-B4BB57A4B446}"/>
                </a:ext>
              </a:extLst>
            </p:cNvPr>
            <p:cNvCxnSpPr/>
            <p:nvPr/>
          </p:nvCxnSpPr>
          <p:spPr>
            <a:xfrm>
              <a:off x="7183755" y="1628775"/>
              <a:ext cx="1080135" cy="0"/>
            </a:xfrm>
            <a:prstGeom prst="line">
              <a:avLst/>
            </a:prstGeom>
            <a:ln w="9525" cap="flat" cmpd="sng" algn="ctr">
              <a:solidFill>
                <a:schemeClr val="dk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ED3E6319-D891-450E-8C28-D120E123C284}"/>
                </a:ext>
              </a:extLst>
            </p:cNvPr>
            <p:cNvCxnSpPr/>
            <p:nvPr/>
          </p:nvCxnSpPr>
          <p:spPr>
            <a:xfrm>
              <a:off x="2611755" y="3160395"/>
              <a:ext cx="0" cy="1343025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2736F286-7C09-415A-B3BB-8E4BD8F28588}"/>
                </a:ext>
              </a:extLst>
            </p:cNvPr>
            <p:cNvCxnSpPr/>
            <p:nvPr/>
          </p:nvCxnSpPr>
          <p:spPr>
            <a:xfrm>
              <a:off x="7932420" y="1628775"/>
              <a:ext cx="0" cy="153162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C98F83DE-6E64-4779-AEEC-15B02B40BA7D}"/>
                </a:ext>
              </a:extLst>
            </p:cNvPr>
            <p:cNvCxnSpPr>
              <a:cxnSpLocks/>
            </p:cNvCxnSpPr>
            <p:nvPr/>
          </p:nvCxnSpPr>
          <p:spPr>
            <a:xfrm>
              <a:off x="7326630" y="1628775"/>
              <a:ext cx="0" cy="2874645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DA7E24B7-95B2-47FE-BE64-CBB1EE4815F0}"/>
                </a:ext>
              </a:extLst>
            </p:cNvPr>
            <p:cNvSpPr txBox="1"/>
            <p:nvPr/>
          </p:nvSpPr>
          <p:spPr>
            <a:xfrm>
              <a:off x="1243011" y="1064876"/>
              <a:ext cx="108298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i="1" dirty="0"/>
                <a:t>v</a:t>
              </a:r>
              <a:r>
                <a:rPr lang="en-GB" sz="2400" dirty="0"/>
                <a:t> (m/s)</a:t>
              </a:r>
            </a:p>
          </p:txBody>
        </p:sp>
        <p:sp>
          <p:nvSpPr>
            <p:cNvPr id="26" name="Content Placeholder 24">
              <a:extLst>
                <a:ext uri="{FF2B5EF4-FFF2-40B4-BE49-F238E27FC236}">
                  <a16:creationId xmlns:a16="http://schemas.microsoft.com/office/drawing/2014/main" id="{E5FF5872-34F0-4AB6-9F60-6F4BD64B329A}"/>
                </a:ext>
              </a:extLst>
            </p:cNvPr>
            <p:cNvSpPr txBox="1">
              <a:spLocks/>
            </p:cNvSpPr>
            <p:nvPr/>
          </p:nvSpPr>
          <p:spPr>
            <a:xfrm>
              <a:off x="2109787" y="4623434"/>
              <a:ext cx="381953" cy="42473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>
              <a:sp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Font typeface="Arial" panose="020B0604020202020204" pitchFamily="34" charset="0"/>
                <a:buNone/>
              </a:pPr>
              <a:r>
                <a:rPr lang="en-GB" sz="2400" dirty="0"/>
                <a:t>0</a:t>
              </a:r>
            </a:p>
          </p:txBody>
        </p:sp>
        <p:sp>
          <p:nvSpPr>
            <p:cNvPr id="28" name="Content Placeholder 24">
              <a:extLst>
                <a:ext uri="{FF2B5EF4-FFF2-40B4-BE49-F238E27FC236}">
                  <a16:creationId xmlns:a16="http://schemas.microsoft.com/office/drawing/2014/main" id="{749FC063-9D28-45FF-8C10-CA66FB8D0CE0}"/>
                </a:ext>
              </a:extLst>
            </p:cNvPr>
            <p:cNvSpPr txBox="1">
              <a:spLocks/>
            </p:cNvSpPr>
            <p:nvPr/>
          </p:nvSpPr>
          <p:spPr>
            <a:xfrm>
              <a:off x="2611754" y="3571895"/>
              <a:ext cx="422909" cy="42473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>
              <a:sp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Font typeface="Arial" panose="020B0604020202020204" pitchFamily="34" charset="0"/>
                <a:buNone/>
              </a:pPr>
              <a:r>
                <a:rPr lang="en-GB" sz="2400" dirty="0"/>
                <a:t>u</a:t>
              </a:r>
            </a:p>
          </p:txBody>
        </p:sp>
        <p:sp>
          <p:nvSpPr>
            <p:cNvPr id="30" name="Content Placeholder 24">
              <a:extLst>
                <a:ext uri="{FF2B5EF4-FFF2-40B4-BE49-F238E27FC236}">
                  <a16:creationId xmlns:a16="http://schemas.microsoft.com/office/drawing/2014/main" id="{5C1D1B8C-4E8F-48AE-94E1-653665D8FBE8}"/>
                </a:ext>
              </a:extLst>
            </p:cNvPr>
            <p:cNvSpPr txBox="1">
              <a:spLocks/>
            </p:cNvSpPr>
            <p:nvPr/>
          </p:nvSpPr>
          <p:spPr>
            <a:xfrm>
              <a:off x="7300912" y="2602271"/>
              <a:ext cx="422909" cy="42473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>
              <a:sp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Font typeface="Arial" panose="020B0604020202020204" pitchFamily="34" charset="0"/>
                <a:buNone/>
              </a:pPr>
              <a:r>
                <a:rPr lang="en-GB" sz="2400" dirty="0"/>
                <a:t>v</a:t>
              </a:r>
            </a:p>
          </p:txBody>
        </p:sp>
        <p:sp>
          <p:nvSpPr>
            <p:cNvPr id="32" name="Content Placeholder 24">
              <a:extLst>
                <a:ext uri="{FF2B5EF4-FFF2-40B4-BE49-F238E27FC236}">
                  <a16:creationId xmlns:a16="http://schemas.microsoft.com/office/drawing/2014/main" id="{796E9B78-286D-4865-8696-951AC257FBCB}"/>
                </a:ext>
              </a:extLst>
            </p:cNvPr>
            <p:cNvSpPr txBox="1">
              <a:spLocks/>
            </p:cNvSpPr>
            <p:nvPr/>
          </p:nvSpPr>
          <p:spPr>
            <a:xfrm>
              <a:off x="7932420" y="2133961"/>
              <a:ext cx="751514" cy="42473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>
              <a:sp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Font typeface="Arial" panose="020B0604020202020204" pitchFamily="34" charset="0"/>
                <a:buNone/>
              </a:pPr>
              <a:r>
                <a:rPr lang="en-GB" sz="2400" dirty="0"/>
                <a:t>v - u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1D79A7A1-C94B-4868-A191-FB8081A512B0}"/>
                </a:ext>
              </a:extLst>
            </p:cNvPr>
            <p:cNvSpPr txBox="1"/>
            <p:nvPr/>
          </p:nvSpPr>
          <p:spPr>
            <a:xfrm rot="20480130" flipH="1">
              <a:off x="3531972" y="2007215"/>
              <a:ext cx="147627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/>
                <a:t>Slope = a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8103F8FC-8C63-4B0C-9650-BFD318791EEB}"/>
                </a:ext>
              </a:extLst>
            </p:cNvPr>
            <p:cNvSpPr txBox="1"/>
            <p:nvPr/>
          </p:nvSpPr>
          <p:spPr>
            <a:xfrm>
              <a:off x="2908936" y="3288741"/>
              <a:ext cx="421195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/>
                <a:t>Total area under graph = displacement</a:t>
              </a:r>
            </a:p>
          </p:txBody>
        </p:sp>
        <p:sp>
          <p:nvSpPr>
            <p:cNvPr id="36" name="Content Placeholder 24">
              <a:extLst>
                <a:ext uri="{FF2B5EF4-FFF2-40B4-BE49-F238E27FC236}">
                  <a16:creationId xmlns:a16="http://schemas.microsoft.com/office/drawing/2014/main" id="{08C6619F-4DF5-46D5-95CB-42ED7D37AC9A}"/>
                </a:ext>
              </a:extLst>
            </p:cNvPr>
            <p:cNvSpPr txBox="1">
              <a:spLocks/>
            </p:cNvSpPr>
            <p:nvPr/>
          </p:nvSpPr>
          <p:spPr>
            <a:xfrm>
              <a:off x="7040879" y="4587598"/>
              <a:ext cx="422909" cy="42473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>
              <a:sp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Font typeface="Arial" panose="020B0604020202020204" pitchFamily="34" charset="0"/>
                <a:buNone/>
              </a:pPr>
              <a:r>
                <a:rPr lang="en-GB" sz="2400" dirty="0"/>
                <a:t>t</a:t>
              </a:r>
            </a:p>
          </p:txBody>
        </p: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03365519-0104-4BEC-A952-FADD59E65FDC}"/>
              </a:ext>
            </a:extLst>
          </p:cNvPr>
          <p:cNvSpPr txBox="1"/>
          <p:nvPr/>
        </p:nvSpPr>
        <p:spPr>
          <a:xfrm>
            <a:off x="7938138" y="2082889"/>
            <a:ext cx="4164333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Now,  </a:t>
            </a:r>
            <a:r>
              <a:rPr lang="en-GB" sz="2200" i="1" dirty="0"/>
              <a:t>a</a:t>
            </a:r>
            <a:r>
              <a:rPr lang="en-GB" sz="2200" dirty="0"/>
              <a:t> = change in velocity / time </a:t>
            </a:r>
          </a:p>
          <a:p>
            <a:endParaRPr lang="en-GB" sz="1000" dirty="0"/>
          </a:p>
          <a:p>
            <a:r>
              <a:rPr lang="en-GB" sz="2200" dirty="0"/>
              <a:t>Therefore, </a:t>
            </a:r>
            <a:r>
              <a:rPr lang="en-GB" sz="2200" i="1" dirty="0"/>
              <a:t>a = (v – u) / t</a:t>
            </a:r>
          </a:p>
          <a:p>
            <a:endParaRPr lang="en-GB" sz="1000" dirty="0"/>
          </a:p>
          <a:p>
            <a:r>
              <a:rPr lang="en-GB" sz="2200" dirty="0"/>
              <a:t>Multiply through by </a:t>
            </a:r>
            <a:r>
              <a:rPr lang="en-GB" sz="2200" i="1" dirty="0"/>
              <a:t>t</a:t>
            </a:r>
            <a:r>
              <a:rPr lang="en-GB" sz="2200" dirty="0"/>
              <a:t> so that;</a:t>
            </a:r>
          </a:p>
          <a:p>
            <a:endParaRPr lang="en-GB" sz="1000" dirty="0"/>
          </a:p>
          <a:p>
            <a:r>
              <a:rPr lang="en-GB" sz="2200" dirty="0"/>
              <a:t>	</a:t>
            </a:r>
            <a:r>
              <a:rPr lang="en-GB" sz="2400" i="1" dirty="0"/>
              <a:t>at = v - u</a:t>
            </a:r>
          </a:p>
          <a:p>
            <a:endParaRPr lang="en-GB" sz="1000" dirty="0"/>
          </a:p>
          <a:p>
            <a:r>
              <a:rPr lang="en-GB" sz="2200" dirty="0"/>
              <a:t>and by rearranging for final velocity;</a:t>
            </a:r>
          </a:p>
          <a:p>
            <a:endParaRPr lang="en-GB" sz="1000" dirty="0"/>
          </a:p>
          <a:p>
            <a:r>
              <a:rPr lang="en-GB" sz="2200" dirty="0"/>
              <a:t>	</a:t>
            </a:r>
            <a:r>
              <a:rPr lang="en-GB" sz="2800" i="1" dirty="0"/>
              <a:t>v = u + at</a:t>
            </a:r>
            <a:r>
              <a:rPr lang="en-GB" sz="2400" i="1" dirty="0"/>
              <a:t>	Eqn. 1</a:t>
            </a:r>
          </a:p>
          <a:p>
            <a:endParaRPr lang="en-GB" sz="2400" i="1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CBB7F0D-D7E8-4481-BDCA-830E39BDF011}"/>
              </a:ext>
            </a:extLst>
          </p:cNvPr>
          <p:cNvSpPr txBox="1"/>
          <p:nvPr/>
        </p:nvSpPr>
        <p:spPr>
          <a:xfrm>
            <a:off x="1177294" y="5520690"/>
            <a:ext cx="92811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Equation 1 is first of four equations which are collectively known as the </a:t>
            </a:r>
          </a:p>
          <a:p>
            <a:r>
              <a:rPr lang="en-GB" sz="2400" dirty="0"/>
              <a:t>		</a:t>
            </a:r>
            <a:r>
              <a:rPr lang="en-GB" sz="2400" i="1" dirty="0"/>
              <a:t>equations of constant linear acceleration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49A1DD5-A05C-4533-AD7F-D8F17C84B56E}"/>
              </a:ext>
            </a:extLst>
          </p:cNvPr>
          <p:cNvSpPr txBox="1"/>
          <p:nvPr/>
        </p:nvSpPr>
        <p:spPr>
          <a:xfrm>
            <a:off x="8052435" y="1194775"/>
            <a:ext cx="36903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Where, </a:t>
            </a:r>
            <a:r>
              <a:rPr lang="en-GB" sz="2200" i="1" dirty="0"/>
              <a:t>u</a:t>
            </a:r>
            <a:r>
              <a:rPr lang="en-GB" sz="2200" dirty="0"/>
              <a:t> is initial velocity and,</a:t>
            </a:r>
          </a:p>
          <a:p>
            <a:r>
              <a:rPr lang="en-GB" sz="2200" i="1" dirty="0"/>
              <a:t>v</a:t>
            </a:r>
            <a:r>
              <a:rPr lang="en-GB" sz="2200" dirty="0"/>
              <a:t> is final velocity (m/s).</a:t>
            </a:r>
          </a:p>
        </p:txBody>
      </p:sp>
    </p:spTree>
    <p:extLst>
      <p:ext uri="{BB962C8B-B14F-4D97-AF65-F5344CB8AC3E}">
        <p14:creationId xmlns:p14="http://schemas.microsoft.com/office/powerpoint/2010/main" val="25007407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16D3D-D801-48EE-B606-EEA087DF4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4355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Velocity-time graphs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6E42429-6C24-43A9-8E6F-1C094B34254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908684"/>
                <a:ext cx="10515600" cy="5492115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en-GB" dirty="0"/>
                  <a:t>From previous velocity-time graph, distance travelled is composed of rectangle &amp; triangle, hence;</a:t>
                </a:r>
              </a:p>
              <a:p>
                <a:pPr marL="0" indent="0">
                  <a:buNone/>
                </a:pPr>
                <a:r>
                  <a:rPr lang="en-GB" dirty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𝑢𝑡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  </m:t>
                    </m:r>
                  </m:oMath>
                </a14:m>
                <a:r>
                  <a:rPr lang="en-GB" dirty="0"/>
                  <a:t>and,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𝑎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/>
                  <a:t>  so adding two distances gives total;</a:t>
                </a:r>
              </a:p>
              <a:p>
                <a:pPr marL="0" indent="0">
                  <a:buNone/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𝑢𝑡</m:t>
                    </m:r>
                  </m:oMath>
                </a14:m>
                <a:r>
                  <a:rPr lang="en-GB" dirty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𝑎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/>
                  <a:t> 		</a:t>
                </a:r>
                <a:r>
                  <a:rPr lang="en-GB" i="1" dirty="0"/>
                  <a:t>Eqn. 2</a:t>
                </a:r>
              </a:p>
              <a:p>
                <a:pPr marL="0" indent="0">
                  <a:buNone/>
                </a:pPr>
                <a:endParaRPr lang="en-GB" sz="1200" i="1" dirty="0"/>
              </a:p>
              <a:p>
                <a:pPr marL="0" indent="0">
                  <a:buNone/>
                </a:pPr>
                <a:r>
                  <a:rPr lang="en-GB" dirty="0"/>
                  <a:t>If we consider previous total area replaced by simple </a:t>
                </a:r>
                <a:r>
                  <a:rPr lang="en-GB" dirty="0" err="1"/>
                  <a:t>reactangle</a:t>
                </a:r>
                <a:r>
                  <a:rPr lang="en-GB" dirty="0"/>
                  <a:t> of same width, but mean height of (u + v)/2, then distance will be;</a:t>
                </a:r>
              </a:p>
              <a:p>
                <a:pPr marL="0" indent="0">
                  <a:buNone/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𝑢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		</a:t>
                </a:r>
                <a:r>
                  <a:rPr lang="en-GB" i="1" dirty="0"/>
                  <a:t>Eqn. 4</a:t>
                </a:r>
                <a:endParaRPr lang="en-GB" dirty="0"/>
              </a:p>
              <a:p>
                <a:pPr marL="0" indent="0">
                  <a:buNone/>
                </a:pPr>
                <a:endParaRPr lang="en-GB" sz="1200" i="1" dirty="0"/>
              </a:p>
              <a:p>
                <a:pPr marL="0" indent="0">
                  <a:buNone/>
                </a:pPr>
                <a:r>
                  <a:rPr lang="en-GB" dirty="0"/>
                  <a:t>If not necessary to consider time explicitly, then by substitution;</a:t>
                </a:r>
              </a:p>
              <a:p>
                <a:pPr marL="0" indent="0">
                  <a:buNone/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𝑢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+2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𝑎𝑠</m:t>
                    </m:r>
                  </m:oMath>
                </a14:m>
                <a:r>
                  <a:rPr lang="en-GB" dirty="0"/>
                  <a:t>		</a:t>
                </a:r>
                <a:r>
                  <a:rPr lang="en-GB" i="1" dirty="0"/>
                  <a:t>Eqn. 3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6E42429-6C24-43A9-8E6F-1C094B34254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908684"/>
                <a:ext cx="10515600" cy="5492115"/>
              </a:xfrm>
              <a:blipFill>
                <a:blip r:embed="rId2"/>
                <a:stretch>
                  <a:fillRect l="-1217" t="-1776" b="-9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35794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D7DB6-7B77-4EAF-97B5-AF1FAF5A6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207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/>
              <a:t>Kinematics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EC5AD-69E5-4742-A7D6-F57D949D46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85826"/>
            <a:ext cx="10515600" cy="57435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An electric golf cart is used in a large airport to transport elderly persons between 2 terminals.  It is capable of accelerating at a constant rate of 1.8 m/s</a:t>
            </a:r>
            <a:r>
              <a:rPr lang="en-GB" sz="2400" baseline="30000" dirty="0"/>
              <a:t>2</a:t>
            </a:r>
            <a:r>
              <a:rPr lang="en-GB" sz="2400" dirty="0"/>
              <a:t>, and uniform deceleration of 2.4 m/s</a:t>
            </a:r>
            <a:r>
              <a:rPr lang="en-GB" sz="2400" baseline="30000" dirty="0"/>
              <a:t>2</a:t>
            </a:r>
            <a:r>
              <a:rPr lang="en-GB" sz="2400" dirty="0"/>
              <a:t>, with maximum speed of 4 m/s.  Determine fastest time cart can travel distance of 350m between terminals.  What assumptions are made in analysis?</a:t>
            </a:r>
          </a:p>
          <a:p>
            <a:pPr marL="0" indent="0">
              <a:buNone/>
            </a:pPr>
            <a:endParaRPr lang="en-GB" sz="2400" dirty="0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AC003296-2308-428D-9BB5-0B53F65EF4F3}"/>
              </a:ext>
            </a:extLst>
          </p:cNvPr>
          <p:cNvGrpSpPr/>
          <p:nvPr/>
        </p:nvGrpSpPr>
        <p:grpSpPr>
          <a:xfrm>
            <a:off x="271465" y="2783205"/>
            <a:ext cx="7499982" cy="3492775"/>
            <a:chOff x="642940" y="2691765"/>
            <a:chExt cx="7499982" cy="3492775"/>
          </a:xfrm>
        </p:grpSpPr>
        <p:sp>
          <p:nvSpPr>
            <p:cNvPr id="22" name="Content Placeholder 24">
              <a:extLst>
                <a:ext uri="{FF2B5EF4-FFF2-40B4-BE49-F238E27FC236}">
                  <a16:creationId xmlns:a16="http://schemas.microsoft.com/office/drawing/2014/main" id="{2CBD8C95-DC1F-40A3-8D58-1ED2D40C48CC}"/>
                </a:ext>
              </a:extLst>
            </p:cNvPr>
            <p:cNvSpPr txBox="1">
              <a:spLocks/>
            </p:cNvSpPr>
            <p:nvPr/>
          </p:nvSpPr>
          <p:spPr>
            <a:xfrm>
              <a:off x="6971355" y="5759808"/>
              <a:ext cx="1171567" cy="42473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>
              <a:sp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Font typeface="Arial" panose="020B0604020202020204" pitchFamily="34" charset="0"/>
                <a:buNone/>
              </a:pPr>
              <a:r>
                <a:rPr lang="en-GB" sz="2400" i="1"/>
                <a:t>time</a:t>
              </a:r>
              <a:r>
                <a:rPr lang="en-GB" sz="2400"/>
                <a:t> (s)</a:t>
              </a:r>
              <a:endParaRPr lang="en-GB" sz="2400" dirty="0"/>
            </a:p>
          </p:txBody>
        </p: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877E2C82-B69E-42F0-A92A-B4FDA797AA9D}"/>
                </a:ext>
              </a:extLst>
            </p:cNvPr>
            <p:cNvGrpSpPr/>
            <p:nvPr/>
          </p:nvGrpSpPr>
          <p:grpSpPr>
            <a:xfrm>
              <a:off x="642940" y="2691765"/>
              <a:ext cx="6746555" cy="3441340"/>
              <a:chOff x="614365" y="2743200"/>
              <a:chExt cx="6746555" cy="3441340"/>
            </a:xfrm>
          </p:grpSpPr>
          <p:cxnSp>
            <p:nvCxnSpPr>
              <p:cNvPr id="5" name="Straight Arrow Connector 4">
                <a:extLst>
                  <a:ext uri="{FF2B5EF4-FFF2-40B4-BE49-F238E27FC236}">
                    <a16:creationId xmlns:a16="http://schemas.microsoft.com/office/drawing/2014/main" id="{00C14456-8A40-41E6-9A85-3FC96A6A733A}"/>
                  </a:ext>
                </a:extLst>
              </p:cNvPr>
              <p:cNvCxnSpPr/>
              <p:nvPr/>
            </p:nvCxnSpPr>
            <p:spPr>
              <a:xfrm flipV="1">
                <a:off x="1588770" y="2743200"/>
                <a:ext cx="0" cy="3000375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" name="Straight Arrow Connector 6">
                <a:extLst>
                  <a:ext uri="{FF2B5EF4-FFF2-40B4-BE49-F238E27FC236}">
                    <a16:creationId xmlns:a16="http://schemas.microsoft.com/office/drawing/2014/main" id="{B0BF1648-1469-46AC-83F3-9A6D0F93B386}"/>
                  </a:ext>
                </a:extLst>
              </p:cNvPr>
              <p:cNvCxnSpPr/>
              <p:nvPr/>
            </p:nvCxnSpPr>
            <p:spPr>
              <a:xfrm>
                <a:off x="1565910" y="5726430"/>
                <a:ext cx="5795010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Straight Connector 8">
                <a:extLst>
                  <a:ext uri="{FF2B5EF4-FFF2-40B4-BE49-F238E27FC236}">
                    <a16:creationId xmlns:a16="http://schemas.microsoft.com/office/drawing/2014/main" id="{CA0C1510-B001-4D60-BD33-C815BC195472}"/>
                  </a:ext>
                </a:extLst>
              </p:cNvPr>
              <p:cNvCxnSpPr/>
              <p:nvPr/>
            </p:nvCxnSpPr>
            <p:spPr>
              <a:xfrm flipV="1">
                <a:off x="1588770" y="3743325"/>
                <a:ext cx="1102995" cy="2000250"/>
              </a:xfrm>
              <a:prstGeom prst="line">
                <a:avLst/>
              </a:prstGeom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>
                <a:extLst>
                  <a:ext uri="{FF2B5EF4-FFF2-40B4-BE49-F238E27FC236}">
                    <a16:creationId xmlns:a16="http://schemas.microsoft.com/office/drawing/2014/main" id="{AADBAC2B-42C7-441E-8D9B-CD42A8E726FA}"/>
                  </a:ext>
                </a:extLst>
              </p:cNvPr>
              <p:cNvCxnSpPr/>
              <p:nvPr/>
            </p:nvCxnSpPr>
            <p:spPr>
              <a:xfrm>
                <a:off x="2691764" y="3743326"/>
                <a:ext cx="3103246" cy="0"/>
              </a:xfrm>
              <a:prstGeom prst="line">
                <a:avLst/>
              </a:prstGeom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>
                <a:extLst>
                  <a:ext uri="{FF2B5EF4-FFF2-40B4-BE49-F238E27FC236}">
                    <a16:creationId xmlns:a16="http://schemas.microsoft.com/office/drawing/2014/main" id="{925DCE0D-AAA2-42E4-A184-1B55EB4DFE54}"/>
                  </a:ext>
                </a:extLst>
              </p:cNvPr>
              <p:cNvCxnSpPr/>
              <p:nvPr/>
            </p:nvCxnSpPr>
            <p:spPr>
              <a:xfrm>
                <a:off x="5812155" y="3743325"/>
                <a:ext cx="954405" cy="1983105"/>
              </a:xfrm>
              <a:prstGeom prst="line">
                <a:avLst/>
              </a:prstGeom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D66E1986-BA66-4005-82F4-44AD9D8B9470}"/>
                  </a:ext>
                </a:extLst>
              </p:cNvPr>
              <p:cNvCxnSpPr/>
              <p:nvPr/>
            </p:nvCxnSpPr>
            <p:spPr>
              <a:xfrm>
                <a:off x="2691764" y="3743325"/>
                <a:ext cx="45721" cy="1983105"/>
              </a:xfrm>
              <a:prstGeom prst="line">
                <a:avLst/>
              </a:prstGeom>
              <a:ln w="9525" cap="flat" cmpd="sng" algn="ctr">
                <a:solidFill>
                  <a:schemeClr val="dk1"/>
                </a:solidFill>
                <a:prstDash val="dash"/>
                <a:round/>
                <a:headEnd type="none" w="med" len="med"/>
                <a:tailEnd type="none" w="med" len="med"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>
                <a:extLst>
                  <a:ext uri="{FF2B5EF4-FFF2-40B4-BE49-F238E27FC236}">
                    <a16:creationId xmlns:a16="http://schemas.microsoft.com/office/drawing/2014/main" id="{0575FEC8-B1F9-40E4-9C65-1B74A4946115}"/>
                  </a:ext>
                </a:extLst>
              </p:cNvPr>
              <p:cNvCxnSpPr/>
              <p:nvPr/>
            </p:nvCxnSpPr>
            <p:spPr>
              <a:xfrm>
                <a:off x="5795010" y="3757613"/>
                <a:ext cx="74295" cy="1968817"/>
              </a:xfrm>
              <a:prstGeom prst="line">
                <a:avLst/>
              </a:prstGeom>
              <a:ln w="9525" cap="flat" cmpd="sng" algn="ctr">
                <a:solidFill>
                  <a:schemeClr val="dk1"/>
                </a:solidFill>
                <a:prstDash val="dash"/>
                <a:round/>
                <a:headEnd type="none" w="med" len="med"/>
                <a:tailEnd type="none" w="med" len="med"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tx1"/>
              </a:fontRef>
            </p:style>
          </p:cxnSp>
          <p:sp>
            <p:nvSpPr>
              <p:cNvPr id="19" name="Content Placeholder 24">
                <a:extLst>
                  <a:ext uri="{FF2B5EF4-FFF2-40B4-BE49-F238E27FC236}">
                    <a16:creationId xmlns:a16="http://schemas.microsoft.com/office/drawing/2014/main" id="{354D2806-87BE-4A73-A0C2-73768F4D019A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412556" y="5726430"/>
                <a:ext cx="381953" cy="424732"/>
              </a:xfrm>
              <a:prstGeom prst="rect">
                <a:avLst/>
              </a:prstGeom>
              <a:noFill/>
            </p:spPr>
            <p:txBody>
              <a:bodyPr vert="horz" wrap="square" lIns="91440" tIns="45720" rIns="91440" bIns="45720" rtlCol="0">
                <a:sp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GB" sz="2400" dirty="0"/>
                  <a:t>0</a:t>
                </a:r>
              </a:p>
            </p:txBody>
          </p: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79DD1C3C-E34F-4E62-924A-4CBA1B960DA5}"/>
                  </a:ext>
                </a:extLst>
              </p:cNvPr>
              <p:cNvSpPr txBox="1"/>
              <p:nvPr/>
            </p:nvSpPr>
            <p:spPr>
              <a:xfrm>
                <a:off x="614365" y="2743200"/>
                <a:ext cx="108298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i="1" dirty="0"/>
                  <a:t>v</a:t>
                </a:r>
                <a:r>
                  <a:rPr lang="en-GB" sz="2400" dirty="0"/>
                  <a:t> (m/s)</a:t>
                </a:r>
              </a:p>
            </p:txBody>
          </p:sp>
          <p:cxnSp>
            <p:nvCxnSpPr>
              <p:cNvPr id="24" name="Straight Connector 23">
                <a:extLst>
                  <a:ext uri="{FF2B5EF4-FFF2-40B4-BE49-F238E27FC236}">
                    <a16:creationId xmlns:a16="http://schemas.microsoft.com/office/drawing/2014/main" id="{CF2922B9-80D3-4A50-ADF1-7A1405C95FC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88769" y="3736182"/>
                <a:ext cx="1102995" cy="7143"/>
              </a:xfrm>
              <a:prstGeom prst="line">
                <a:avLst/>
              </a:prstGeom>
              <a:ln w="9525" cap="flat" cmpd="sng" algn="ctr">
                <a:solidFill>
                  <a:schemeClr val="dk1"/>
                </a:solidFill>
                <a:prstDash val="dash"/>
                <a:round/>
                <a:headEnd type="none" w="med" len="med"/>
                <a:tailEnd type="none" w="med" len="med"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tx1"/>
              </a:fontRef>
            </p:style>
          </p:cxnSp>
          <p:sp>
            <p:nvSpPr>
              <p:cNvPr id="27" name="Content Placeholder 24">
                <a:extLst>
                  <a:ext uri="{FF2B5EF4-FFF2-40B4-BE49-F238E27FC236}">
                    <a16:creationId xmlns:a16="http://schemas.microsoft.com/office/drawing/2014/main" id="{C9E28626-3F0D-4101-A198-B723DEBB0D75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118711" y="3530959"/>
                <a:ext cx="381953" cy="424732"/>
              </a:xfrm>
              <a:prstGeom prst="rect">
                <a:avLst/>
              </a:prstGeom>
              <a:noFill/>
            </p:spPr>
            <p:txBody>
              <a:bodyPr vert="horz" wrap="square" lIns="91440" tIns="45720" rIns="91440" bIns="45720" rtlCol="0">
                <a:sp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GB" sz="2400" dirty="0"/>
                  <a:t>4</a:t>
                </a:r>
              </a:p>
            </p:txBody>
          </p: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836D75DB-18D3-4517-A1E1-52A17FE22E6D}"/>
                  </a:ext>
                </a:extLst>
              </p:cNvPr>
              <p:cNvSpPr txBox="1"/>
              <p:nvPr/>
            </p:nvSpPr>
            <p:spPr>
              <a:xfrm rot="17751111" flipH="1">
                <a:off x="1065871" y="4341665"/>
                <a:ext cx="194999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/>
                  <a:t>Slope = 1.8 m/s</a:t>
                </a:r>
                <a:r>
                  <a:rPr lang="en-GB" sz="2000" baseline="30000" dirty="0"/>
                  <a:t>2</a:t>
                </a:r>
                <a:endParaRPr lang="en-GB" sz="2000" dirty="0"/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615C3B4F-FE3C-488E-92C2-15A90F807D08}"/>
                  </a:ext>
                </a:extLst>
              </p:cNvPr>
              <p:cNvSpPr txBox="1"/>
              <p:nvPr/>
            </p:nvSpPr>
            <p:spPr>
              <a:xfrm rot="3819700" flipH="1">
                <a:off x="5600112" y="4498667"/>
                <a:ext cx="194999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/>
                  <a:t>Slope = -2.4 m/s</a:t>
                </a:r>
                <a:r>
                  <a:rPr lang="en-GB" sz="2000" baseline="30000" dirty="0"/>
                  <a:t>2</a:t>
                </a:r>
                <a:endParaRPr lang="en-GB" sz="2000" dirty="0"/>
              </a:p>
            </p:txBody>
          </p: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6CB09141-724B-41A1-BD49-B060EEDFC568}"/>
                  </a:ext>
                </a:extLst>
              </p:cNvPr>
              <p:cNvSpPr txBox="1"/>
              <p:nvPr/>
            </p:nvSpPr>
            <p:spPr>
              <a:xfrm flipH="1">
                <a:off x="3289133" y="4014729"/>
                <a:ext cx="234856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/>
                  <a:t>Total Area = 350 m</a:t>
                </a:r>
              </a:p>
            </p:txBody>
          </p:sp>
          <p:sp>
            <p:nvSpPr>
              <p:cNvPr id="35" name="Content Placeholder 24">
                <a:extLst>
                  <a:ext uri="{FF2B5EF4-FFF2-40B4-BE49-F238E27FC236}">
                    <a16:creationId xmlns:a16="http://schemas.microsoft.com/office/drawing/2014/main" id="{9EDF591F-A35C-4254-A780-03B1D0A93EE8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2563414" y="5759808"/>
                <a:ext cx="481488" cy="424732"/>
              </a:xfrm>
              <a:prstGeom prst="rect">
                <a:avLst/>
              </a:prstGeom>
              <a:noFill/>
            </p:spPr>
            <p:txBody>
              <a:bodyPr vert="horz" wrap="square" lIns="91440" tIns="45720" rIns="91440" bIns="45720" rtlCol="0">
                <a:sp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GB" sz="2400" baseline="-25000" dirty="0"/>
                  <a:t>t1</a:t>
                </a:r>
                <a:endParaRPr lang="en-GB" sz="2400" dirty="0"/>
              </a:p>
            </p:txBody>
          </p:sp>
          <p:sp>
            <p:nvSpPr>
              <p:cNvPr id="37" name="Content Placeholder 24">
                <a:extLst>
                  <a:ext uri="{FF2B5EF4-FFF2-40B4-BE49-F238E27FC236}">
                    <a16:creationId xmlns:a16="http://schemas.microsoft.com/office/drawing/2014/main" id="{FBEEB6DC-747B-4778-B7C1-7F1AEDF9C36C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4013957" y="4779901"/>
                <a:ext cx="481488" cy="424732"/>
              </a:xfrm>
              <a:prstGeom prst="rect">
                <a:avLst/>
              </a:prstGeom>
              <a:noFill/>
            </p:spPr>
            <p:txBody>
              <a:bodyPr vert="horz" wrap="square" lIns="91440" tIns="45720" rIns="91440" bIns="45720" rtlCol="0">
                <a:sp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GB" sz="2400" dirty="0"/>
                  <a:t>s</a:t>
                </a:r>
                <a:r>
                  <a:rPr lang="en-GB" sz="2400" baseline="-25000" dirty="0"/>
                  <a:t>2</a:t>
                </a:r>
                <a:endParaRPr lang="en-GB" sz="2400" dirty="0"/>
              </a:p>
            </p:txBody>
          </p:sp>
          <p:sp>
            <p:nvSpPr>
              <p:cNvPr id="39" name="Content Placeholder 24">
                <a:extLst>
                  <a:ext uri="{FF2B5EF4-FFF2-40B4-BE49-F238E27FC236}">
                    <a16:creationId xmlns:a16="http://schemas.microsoft.com/office/drawing/2014/main" id="{515C8300-3021-4C72-B7BA-6D0EFC6639CA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901690" y="4738097"/>
                <a:ext cx="481488" cy="424732"/>
              </a:xfrm>
              <a:prstGeom prst="rect">
                <a:avLst/>
              </a:prstGeom>
              <a:noFill/>
            </p:spPr>
            <p:txBody>
              <a:bodyPr vert="horz" wrap="square" lIns="91440" tIns="45720" rIns="91440" bIns="45720" rtlCol="0">
                <a:sp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GB" sz="2400" dirty="0"/>
                  <a:t>s</a:t>
                </a:r>
                <a:r>
                  <a:rPr lang="en-GB" sz="2400" baseline="-25000" dirty="0"/>
                  <a:t>3</a:t>
                </a:r>
                <a:endParaRPr lang="en-GB" sz="2400" dirty="0"/>
              </a:p>
            </p:txBody>
          </p:sp>
          <p:sp>
            <p:nvSpPr>
              <p:cNvPr id="41" name="Content Placeholder 24">
                <a:extLst>
                  <a:ext uri="{FF2B5EF4-FFF2-40B4-BE49-F238E27FC236}">
                    <a16:creationId xmlns:a16="http://schemas.microsoft.com/office/drawing/2014/main" id="{EB170BE3-B359-4466-85EB-0E505CCEDD72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2196941" y="4807532"/>
                <a:ext cx="481488" cy="424732"/>
              </a:xfrm>
              <a:prstGeom prst="rect">
                <a:avLst/>
              </a:prstGeom>
              <a:noFill/>
            </p:spPr>
            <p:txBody>
              <a:bodyPr vert="horz" wrap="square" lIns="91440" tIns="45720" rIns="91440" bIns="45720" rtlCol="0">
                <a:sp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GB" sz="2400" dirty="0"/>
                  <a:t>s</a:t>
                </a:r>
                <a:r>
                  <a:rPr lang="en-GB" sz="2400" baseline="-25000" dirty="0"/>
                  <a:t>1</a:t>
                </a:r>
                <a:endParaRPr lang="en-GB" sz="2400" dirty="0"/>
              </a:p>
            </p:txBody>
          </p:sp>
          <p:sp>
            <p:nvSpPr>
              <p:cNvPr id="43" name="Content Placeholder 24">
                <a:extLst>
                  <a:ext uri="{FF2B5EF4-FFF2-40B4-BE49-F238E27FC236}">
                    <a16:creationId xmlns:a16="http://schemas.microsoft.com/office/drawing/2014/main" id="{4DA2EAE9-9B2B-4C4B-8A30-160D3FBCE3F1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063854" y="5169972"/>
                <a:ext cx="481488" cy="424732"/>
              </a:xfrm>
              <a:prstGeom prst="rect">
                <a:avLst/>
              </a:prstGeom>
              <a:noFill/>
            </p:spPr>
            <p:txBody>
              <a:bodyPr vert="horz" wrap="square" lIns="91440" tIns="45720" rIns="91440" bIns="45720" rtlCol="0">
                <a:sp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GB" sz="2400" baseline="-25000" dirty="0"/>
                  <a:t>t3</a:t>
                </a:r>
                <a:endParaRPr lang="en-GB" sz="2400" dirty="0"/>
              </a:p>
            </p:txBody>
          </p:sp>
          <p:sp>
            <p:nvSpPr>
              <p:cNvPr id="45" name="Content Placeholder 24">
                <a:extLst>
                  <a:ext uri="{FF2B5EF4-FFF2-40B4-BE49-F238E27FC236}">
                    <a16:creationId xmlns:a16="http://schemas.microsoft.com/office/drawing/2014/main" id="{61839EF9-E878-4C43-8B15-66FD9BB6A259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4221184" y="5262774"/>
                <a:ext cx="481488" cy="424732"/>
              </a:xfrm>
              <a:prstGeom prst="rect">
                <a:avLst/>
              </a:prstGeom>
              <a:noFill/>
            </p:spPr>
            <p:txBody>
              <a:bodyPr vert="horz" wrap="square" lIns="91440" tIns="45720" rIns="91440" bIns="45720" rtlCol="0">
                <a:sp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GB" sz="2400" baseline="-25000" dirty="0"/>
                  <a:t>t2</a:t>
                </a:r>
                <a:endParaRPr lang="en-GB" sz="2400" dirty="0"/>
              </a:p>
            </p:txBody>
          </p:sp>
        </p:grpSp>
      </p:grpSp>
      <p:sp>
        <p:nvSpPr>
          <p:cNvPr id="71" name="TextBox 70">
            <a:extLst>
              <a:ext uri="{FF2B5EF4-FFF2-40B4-BE49-F238E27FC236}">
                <a16:creationId xmlns:a16="http://schemas.microsoft.com/office/drawing/2014/main" id="{25AF2A46-7E31-46EF-895F-D4B1177D0D7A}"/>
              </a:ext>
            </a:extLst>
          </p:cNvPr>
          <p:cNvSpPr txBox="1"/>
          <p:nvPr/>
        </p:nvSpPr>
        <p:spPr>
          <a:xfrm>
            <a:off x="7693818" y="2398960"/>
            <a:ext cx="4083368" cy="41729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To find t</a:t>
            </a:r>
            <a:r>
              <a:rPr lang="en-GB" sz="2200" baseline="-25000" dirty="0"/>
              <a:t>1</a:t>
            </a:r>
            <a:r>
              <a:rPr lang="en-GB" sz="2200" dirty="0"/>
              <a:t> we could use: </a:t>
            </a:r>
            <a:r>
              <a:rPr lang="en-GB" sz="2200" i="1" dirty="0"/>
              <a:t>v = u + at</a:t>
            </a:r>
          </a:p>
          <a:p>
            <a:endParaRPr lang="en-GB" sz="1050" i="1" dirty="0"/>
          </a:p>
          <a:p>
            <a:r>
              <a:rPr lang="en-GB" sz="2200" dirty="0"/>
              <a:t>So that,  4 = 0 + 1.8 t</a:t>
            </a:r>
            <a:r>
              <a:rPr lang="en-GB" sz="2200" baseline="-25000" dirty="0"/>
              <a:t>1</a:t>
            </a:r>
            <a:r>
              <a:rPr lang="en-GB" sz="2200" dirty="0"/>
              <a:t> </a:t>
            </a:r>
          </a:p>
          <a:p>
            <a:endParaRPr lang="en-GB" sz="1000" dirty="0"/>
          </a:p>
          <a:p>
            <a:r>
              <a:rPr lang="en-GB" sz="2200" dirty="0"/>
              <a:t>Hence, t</a:t>
            </a:r>
            <a:r>
              <a:rPr lang="en-GB" sz="2200" baseline="-25000" dirty="0"/>
              <a:t>1</a:t>
            </a:r>
            <a:r>
              <a:rPr lang="en-GB" sz="2200" dirty="0"/>
              <a:t> = 2.22 s</a:t>
            </a:r>
          </a:p>
          <a:p>
            <a:endParaRPr lang="en-GB" sz="1000" dirty="0"/>
          </a:p>
          <a:p>
            <a:r>
              <a:rPr lang="en-GB" sz="2200" dirty="0"/>
              <a:t>And for t</a:t>
            </a:r>
            <a:r>
              <a:rPr lang="en-GB" sz="2200" baseline="-25000" dirty="0"/>
              <a:t>3</a:t>
            </a:r>
            <a:r>
              <a:rPr lang="en-GB" sz="2200" dirty="0"/>
              <a:t> using same equation;</a:t>
            </a:r>
          </a:p>
          <a:p>
            <a:endParaRPr lang="en-GB" sz="1000" dirty="0"/>
          </a:p>
          <a:p>
            <a:r>
              <a:rPr lang="en-GB" sz="2200" dirty="0"/>
              <a:t>	0 = 4 – 2.4 t</a:t>
            </a:r>
            <a:r>
              <a:rPr lang="en-GB" sz="2200" baseline="-25000" dirty="0"/>
              <a:t>3</a:t>
            </a:r>
          </a:p>
          <a:p>
            <a:endParaRPr lang="en-GB" sz="1000" baseline="-25000" dirty="0"/>
          </a:p>
          <a:p>
            <a:r>
              <a:rPr lang="en-GB" sz="2200" dirty="0"/>
              <a:t>Hence, t</a:t>
            </a:r>
            <a:r>
              <a:rPr lang="en-GB" sz="2200" baseline="-25000" dirty="0"/>
              <a:t>3</a:t>
            </a:r>
            <a:r>
              <a:rPr lang="en-GB" sz="2200" dirty="0"/>
              <a:t> = 1.67 s</a:t>
            </a:r>
          </a:p>
          <a:p>
            <a:endParaRPr lang="en-GB" sz="1000" dirty="0"/>
          </a:p>
          <a:p>
            <a:r>
              <a:rPr lang="en-GB" sz="2200" dirty="0"/>
              <a:t>Can you now find t</a:t>
            </a:r>
            <a:r>
              <a:rPr lang="en-GB" sz="2200" baseline="-25000" dirty="0"/>
              <a:t>2</a:t>
            </a:r>
            <a:r>
              <a:rPr lang="en-GB" sz="2200" dirty="0"/>
              <a:t>.</a:t>
            </a:r>
          </a:p>
          <a:p>
            <a:endParaRPr lang="en-GB" sz="1000" dirty="0"/>
          </a:p>
          <a:p>
            <a:r>
              <a:rPr lang="en-GB" sz="2200" u="sng" dirty="0"/>
              <a:t>Hint:</a:t>
            </a:r>
            <a:r>
              <a:rPr lang="en-GB" sz="2200" dirty="0"/>
              <a:t> if you can find </a:t>
            </a:r>
            <a:r>
              <a:rPr lang="en-GB" sz="2400" dirty="0"/>
              <a:t>s</a:t>
            </a:r>
            <a:r>
              <a:rPr lang="en-GB" sz="2400" baseline="-25000" dirty="0"/>
              <a:t>2</a:t>
            </a:r>
            <a:r>
              <a:rPr lang="en-GB" sz="2200" baseline="-25000" dirty="0"/>
              <a:t> </a:t>
            </a:r>
            <a:r>
              <a:rPr lang="en-GB" sz="2200" dirty="0"/>
              <a:t>first, this will help.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289181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7ADD3-5CDA-4A35-849C-02AF4D5E6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60705"/>
          </a:xfrm>
        </p:spPr>
        <p:txBody>
          <a:bodyPr/>
          <a:lstStyle/>
          <a:p>
            <a:pPr algn="ctr"/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Kinematics example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C8AF3E7-ABBB-451B-9EA5-9CF7C2F63B6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925830"/>
                <a:ext cx="10515600" cy="556704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400" dirty="0"/>
                  <a:t>A bluff body is fired from a launcher at a velocity of 100 ms</a:t>
                </a:r>
                <a:r>
                  <a:rPr lang="en-GB" sz="2400" baseline="30000" dirty="0"/>
                  <a:t>-1</a:t>
                </a:r>
                <a:r>
                  <a:rPr lang="en-GB" sz="2400" dirty="0"/>
                  <a:t> and at 1.5m above ground level.  Assuming the body acts as a particle, the ground is horizontal and there is no air resistance, how long does the body take to hit the ground, and how long does it travel horizontally?</a:t>
                </a:r>
              </a:p>
              <a:p>
                <a:pPr marL="0" indent="0">
                  <a:buNone/>
                </a:pPr>
                <a:endParaRPr lang="en-GB" sz="1000" dirty="0"/>
              </a:p>
              <a:p>
                <a:pPr marL="0" indent="0">
                  <a:buNone/>
                </a:pPr>
                <a:r>
                  <a:rPr lang="en-GB" sz="2400" dirty="0"/>
                  <a:t>Consider </a:t>
                </a:r>
                <a:r>
                  <a:rPr lang="en-GB" sz="2400" i="1" dirty="0"/>
                  <a:t>vertical</a:t>
                </a:r>
                <a:r>
                  <a:rPr lang="en-GB" sz="2400" dirty="0"/>
                  <a:t> motion first;  constant acceleration due to gravity, and u = 0.</a:t>
                </a:r>
              </a:p>
              <a:p>
                <a:pPr marL="0" indent="0">
                  <a:buNone/>
                </a:pPr>
                <a:r>
                  <a:rPr lang="en-GB" sz="2400" dirty="0"/>
                  <a:t>Now, s = - 1.5m and, a = - 9.81 ms</a:t>
                </a:r>
                <a:r>
                  <a:rPr lang="en-GB" sz="2400" baseline="30000" dirty="0"/>
                  <a:t>-2   </a:t>
                </a:r>
                <a:r>
                  <a:rPr lang="en-GB" sz="2400" dirty="0"/>
                  <a:t>so to find t; using  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𝑢𝑡</m:t>
                    </m:r>
                  </m:oMath>
                </a14:m>
                <a:r>
                  <a:rPr lang="en-GB" sz="2400" dirty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𝑎</m:t>
                    </m:r>
                    <m:sSup>
                      <m:sSup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buNone/>
                </a:pPr>
                <a:r>
                  <a:rPr lang="en-GB" sz="2400" dirty="0"/>
                  <a:t>By rearranging for t; 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𝑠</m:t>
                            </m:r>
                          </m:num>
                          <m:den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𝑎</m:t>
                            </m:r>
                          </m:den>
                        </m:f>
                      </m:e>
                    </m:ra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 =</m:t>
                    </m:r>
                    <m:rad>
                      <m:radPr>
                        <m:degHide m:val="on"/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2 </m:t>
                            </m:r>
                            <m:r>
                              <a:rPr lang="en-GB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×−1.5</m:t>
                            </m:r>
                          </m:num>
                          <m:den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−9.81</m:t>
                            </m:r>
                          </m:den>
                        </m:f>
                      </m:e>
                    </m:ra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=0.553 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 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3 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𝑑𝑝</m:t>
                        </m:r>
                      </m:e>
                    </m:d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;  </m:t>
                    </m:r>
                  </m:oMath>
                </a14:m>
                <a:r>
                  <a:rPr lang="en-GB" sz="2400" dirty="0"/>
                  <a:t>so time to hit ground is </a:t>
                </a:r>
                <a:r>
                  <a:rPr lang="en-GB" sz="2400" i="1" dirty="0"/>
                  <a:t>0.55s</a:t>
                </a:r>
              </a:p>
              <a:p>
                <a:pPr marL="0" indent="0">
                  <a:buNone/>
                </a:pPr>
                <a:endParaRPr lang="en-GB" sz="1000" dirty="0"/>
              </a:p>
              <a:p>
                <a:pPr marL="0" indent="0">
                  <a:buNone/>
                </a:pPr>
                <a:r>
                  <a:rPr lang="en-GB" sz="2400" dirty="0"/>
                  <a:t>Consider horizontal motion; not affected by gravity nor friction, so moves at constant velocity.  So simply, velocity = distance/time;</a:t>
                </a:r>
              </a:p>
              <a:p>
                <a:pPr marL="0" indent="0">
                  <a:buNone/>
                </a:pPr>
                <a:endParaRPr lang="en-GB" sz="1000" dirty="0"/>
              </a:p>
              <a:p>
                <a:pPr marL="0" indent="0">
                  <a:buNone/>
                </a:pPr>
                <a:r>
                  <a:rPr lang="en-GB" sz="2400" dirty="0"/>
                  <a:t>So, distance = velocity x time = 100 x 0.553 = </a:t>
                </a:r>
                <a:r>
                  <a:rPr lang="en-GB" sz="2400" i="1" dirty="0"/>
                  <a:t>55.3m</a:t>
                </a:r>
                <a:r>
                  <a:rPr lang="en-GB" sz="2400" dirty="0"/>
                  <a:t> (1 </a:t>
                </a:r>
                <a:r>
                  <a:rPr lang="en-GB" sz="2400" dirty="0" err="1"/>
                  <a:t>dp</a:t>
                </a:r>
                <a:r>
                  <a:rPr lang="en-GB" sz="2400" dirty="0"/>
                  <a:t>)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C8AF3E7-ABBB-451B-9EA5-9CF7C2F63B6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925830"/>
                <a:ext cx="10515600" cy="5567045"/>
              </a:xfrm>
              <a:blipFill>
                <a:blip r:embed="rId2"/>
                <a:stretch>
                  <a:fillRect l="-928" t="-1533" r="-1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866588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C8BA3-8887-4517-B8DF-8101B8E7B7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97256"/>
            <a:ext cx="10515600" cy="525779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1.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train passes station A with a speed of 80 kph and acceleration 3 m/s</a:t>
            </a:r>
            <a:r>
              <a:rPr lang="en-GB" baseline="30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After a time of 30s the train passes a signal which instructs the driver to slow down to a halt.  The driver decelerates the train at 2.4 m/s</a:t>
            </a:r>
            <a:r>
              <a:rPr lang="en-GB" baseline="30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until it eventually stops as instructed.  Find the total time and total distance covered from station A until the point where it comes to rest.  Sketch a velocity-time graph to depict the journey and the given information.  Also determine the average velocity (in kph) of the entire journey as described.</a:t>
            </a:r>
            <a:endParaRPr lang="en-GB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2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2.</a:t>
            </a: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vehicle is capable of a maximum acceleration of 5.2 m/s</a:t>
            </a:r>
            <a:r>
              <a:rPr lang="en-GB" sz="2800" baseline="30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a maximum retardation of 7.2 m/s</a:t>
            </a:r>
            <a:r>
              <a:rPr lang="en-GB" sz="2800" baseline="30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Calculate the maximum distance it can travel in 10s, starting from rest, and finishing at rest, assuming there is no upper limit to its speed.  Also sketch a 	velocity-time graph of the journey, showing all given information.  What other assumptions have been made in the analysis?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0120252-8DE5-4EDB-B085-906E935EF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32130"/>
          </a:xfrm>
        </p:spPr>
        <p:txBody>
          <a:bodyPr/>
          <a:lstStyle/>
          <a:p>
            <a:pPr algn="ctr"/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Kinematics Problems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12301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1433</TotalTime>
  <Words>987</Words>
  <Application>Microsoft Office PowerPoint</Application>
  <PresentationFormat>Widescreen</PresentationFormat>
  <Paragraphs>100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Cambria Math</vt:lpstr>
      <vt:lpstr>Office Theme</vt:lpstr>
      <vt:lpstr>Introduction to Kinematics</vt:lpstr>
      <vt:lpstr>Put simply</vt:lpstr>
      <vt:lpstr>Displacement-time graphs</vt:lpstr>
      <vt:lpstr>Velocity-time graphs</vt:lpstr>
      <vt:lpstr>Velocity-time graphs</vt:lpstr>
      <vt:lpstr>Kinematics example</vt:lpstr>
      <vt:lpstr>Kinematics example</vt:lpstr>
      <vt:lpstr>Kinematics Problems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Kinematics</dc:title>
  <dc:creator>Robert Goodson</dc:creator>
  <cp:lastModifiedBy>Robert Goodson</cp:lastModifiedBy>
  <cp:revision>26</cp:revision>
  <dcterms:created xsi:type="dcterms:W3CDTF">2020-06-25T14:58:16Z</dcterms:created>
  <dcterms:modified xsi:type="dcterms:W3CDTF">2021-07-03T10:26:19Z</dcterms:modified>
</cp:coreProperties>
</file>