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handoutMasterIdLst>
    <p:handoutMasterId r:id="rId25"/>
  </p:handoutMasterIdLst>
  <p:sldIdLst>
    <p:sldId id="256" r:id="rId2"/>
    <p:sldId id="257" r:id="rId3"/>
    <p:sldId id="259" r:id="rId4"/>
    <p:sldId id="258" r:id="rId5"/>
    <p:sldId id="280" r:id="rId6"/>
    <p:sldId id="278" r:id="rId7"/>
    <p:sldId id="281" r:id="rId8"/>
    <p:sldId id="279" r:id="rId9"/>
    <p:sldId id="260" r:id="rId10"/>
    <p:sldId id="261" r:id="rId11"/>
    <p:sldId id="262" r:id="rId12"/>
    <p:sldId id="263" r:id="rId13"/>
    <p:sldId id="265" r:id="rId14"/>
    <p:sldId id="284" r:id="rId15"/>
    <p:sldId id="266" r:id="rId16"/>
    <p:sldId id="267" r:id="rId17"/>
    <p:sldId id="268" r:id="rId18"/>
    <p:sldId id="270" r:id="rId19"/>
    <p:sldId id="275" r:id="rId20"/>
    <p:sldId id="271" r:id="rId21"/>
    <p:sldId id="272" r:id="rId22"/>
    <p:sldId id="276" r:id="rId23"/>
    <p:sldId id="283" r:id="rId2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2B3D04-DCB1-D620-78A7-B5EC57AF2973}" v="13" dt="2020-01-27T09:34:32.080"/>
    <p1510:client id="{F6EEF648-492E-6011-D2E7-D7D940C92FEB}" v="84" dt="2019-12-23T10:54:26.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F6EEF648-492E-6011-D2E7-D7D940C92FEB}"/>
    <pc:docChg chg="modSld">
      <pc:chgData name="Peter Doyle" userId="S::p.doyle@uwtsd.ac.uk::9eb13c6d-8f51-46c9-bcaf-0558aa31b953" providerId="AD" clId="Web-{F6EEF648-492E-6011-D2E7-D7D940C92FEB}" dt="2019-12-23T10:54:26.360" v="83" actId="20577"/>
      <pc:docMkLst>
        <pc:docMk/>
      </pc:docMkLst>
      <pc:sldChg chg="modSp">
        <pc:chgData name="Peter Doyle" userId="S::p.doyle@uwtsd.ac.uk::9eb13c6d-8f51-46c9-bcaf-0558aa31b953" providerId="AD" clId="Web-{F6EEF648-492E-6011-D2E7-D7D940C92FEB}" dt="2019-12-23T10:54:00.563" v="75" actId="20577"/>
        <pc:sldMkLst>
          <pc:docMk/>
          <pc:sldMk cId="1698852150" sldId="257"/>
        </pc:sldMkLst>
        <pc:spChg chg="mod">
          <ac:chgData name="Peter Doyle" userId="S::p.doyle@uwtsd.ac.uk::9eb13c6d-8f51-46c9-bcaf-0558aa31b953" providerId="AD" clId="Web-{F6EEF648-492E-6011-D2E7-D7D940C92FEB}" dt="2019-12-23T10:54:00.563" v="75" actId="20577"/>
          <ac:spMkLst>
            <pc:docMk/>
            <pc:sldMk cId="1698852150" sldId="257"/>
            <ac:spMk id="6147" creationId="{00000000-0000-0000-0000-000000000000}"/>
          </ac:spMkLst>
        </pc:spChg>
      </pc:sldChg>
      <pc:sldChg chg="modSp">
        <pc:chgData name="Peter Doyle" userId="S::p.doyle@uwtsd.ac.uk::9eb13c6d-8f51-46c9-bcaf-0558aa31b953" providerId="AD" clId="Web-{F6EEF648-492E-6011-D2E7-D7D940C92FEB}" dt="2019-12-23T10:54:08.703" v="78" actId="20577"/>
        <pc:sldMkLst>
          <pc:docMk/>
          <pc:sldMk cId="2925153883" sldId="259"/>
        </pc:sldMkLst>
        <pc:spChg chg="mod">
          <ac:chgData name="Peter Doyle" userId="S::p.doyle@uwtsd.ac.uk::9eb13c6d-8f51-46c9-bcaf-0558aa31b953" providerId="AD" clId="Web-{F6EEF648-492E-6011-D2E7-D7D940C92FEB}" dt="2019-12-23T10:54:08.703" v="78" actId="20577"/>
          <ac:spMkLst>
            <pc:docMk/>
            <pc:sldMk cId="2925153883" sldId="259"/>
            <ac:spMk id="8195" creationId="{00000000-0000-0000-0000-000000000000}"/>
          </ac:spMkLst>
        </pc:spChg>
      </pc:sldChg>
      <pc:sldChg chg="modSp">
        <pc:chgData name="Peter Doyle" userId="S::p.doyle@uwtsd.ac.uk::9eb13c6d-8f51-46c9-bcaf-0558aa31b953" providerId="AD" clId="Web-{F6EEF648-492E-6011-D2E7-D7D940C92FEB}" dt="2019-12-23T10:54:25.375" v="81" actId="20577"/>
        <pc:sldMkLst>
          <pc:docMk/>
          <pc:sldMk cId="847943660" sldId="278"/>
        </pc:sldMkLst>
        <pc:spChg chg="mod">
          <ac:chgData name="Peter Doyle" userId="S::p.doyle@uwtsd.ac.uk::9eb13c6d-8f51-46c9-bcaf-0558aa31b953" providerId="AD" clId="Web-{F6EEF648-492E-6011-D2E7-D7D940C92FEB}" dt="2019-12-23T10:54:25.375" v="81" actId="20577"/>
          <ac:spMkLst>
            <pc:docMk/>
            <pc:sldMk cId="847943660" sldId="278"/>
            <ac:spMk id="7171" creationId="{00000000-0000-0000-0000-000000000000}"/>
          </ac:spMkLst>
        </pc:spChg>
      </pc:sldChg>
    </pc:docChg>
  </pc:docChgLst>
  <pc:docChgLst>
    <pc:chgData name="Peter Doyle" userId="S::p.doyle@uwtsd.ac.uk::9eb13c6d-8f51-46c9-bcaf-0558aa31b953" providerId="AD" clId="Web-{252B3D04-DCB1-D620-78A7-B5EC57AF2973}"/>
    <pc:docChg chg="addSld modSld">
      <pc:chgData name="Peter Doyle" userId="S::p.doyle@uwtsd.ac.uk::9eb13c6d-8f51-46c9-bcaf-0558aa31b953" providerId="AD" clId="Web-{252B3D04-DCB1-D620-78A7-B5EC57AF2973}" dt="2020-01-27T09:34:32.080" v="12" actId="14100"/>
      <pc:docMkLst>
        <pc:docMk/>
      </pc:docMkLst>
      <pc:sldChg chg="modSp">
        <pc:chgData name="Peter Doyle" userId="S::p.doyle@uwtsd.ac.uk::9eb13c6d-8f51-46c9-bcaf-0558aa31b953" providerId="AD" clId="Web-{252B3D04-DCB1-D620-78A7-B5EC57AF2973}" dt="2020-01-27T09:33:47.815" v="2" actId="20577"/>
        <pc:sldMkLst>
          <pc:docMk/>
          <pc:sldMk cId="1014372241" sldId="279"/>
        </pc:sldMkLst>
        <pc:spChg chg="mod">
          <ac:chgData name="Peter Doyle" userId="S::p.doyle@uwtsd.ac.uk::9eb13c6d-8f51-46c9-bcaf-0558aa31b953" providerId="AD" clId="Web-{252B3D04-DCB1-D620-78A7-B5EC57AF2973}" dt="2020-01-27T09:33:47.815" v="2" actId="20577"/>
          <ac:spMkLst>
            <pc:docMk/>
            <pc:sldMk cId="1014372241" sldId="279"/>
            <ac:spMk id="3" creationId="{00000000-0000-0000-0000-000000000000}"/>
          </ac:spMkLst>
        </pc:spChg>
      </pc:sldChg>
      <pc:sldChg chg="addSp delSp modSp new">
        <pc:chgData name="Peter Doyle" userId="S::p.doyle@uwtsd.ac.uk::9eb13c6d-8f51-46c9-bcaf-0558aa31b953" providerId="AD" clId="Web-{252B3D04-DCB1-D620-78A7-B5EC57AF2973}" dt="2020-01-27T09:34:32.080" v="12" actId="14100"/>
        <pc:sldMkLst>
          <pc:docMk/>
          <pc:sldMk cId="2672328985" sldId="284"/>
        </pc:sldMkLst>
        <pc:spChg chg="del">
          <ac:chgData name="Peter Doyle" userId="S::p.doyle@uwtsd.ac.uk::9eb13c6d-8f51-46c9-bcaf-0558aa31b953" providerId="AD" clId="Web-{252B3D04-DCB1-D620-78A7-B5EC57AF2973}" dt="2020-01-27T09:34:05.689" v="5"/>
          <ac:spMkLst>
            <pc:docMk/>
            <pc:sldMk cId="2672328985" sldId="284"/>
            <ac:spMk id="3" creationId="{A4F3377A-EEAD-412D-A0E6-310FDDC4E873}"/>
          </ac:spMkLst>
        </pc:spChg>
        <pc:picChg chg="add mod ord">
          <ac:chgData name="Peter Doyle" userId="S::p.doyle@uwtsd.ac.uk::9eb13c6d-8f51-46c9-bcaf-0558aa31b953" providerId="AD" clId="Web-{252B3D04-DCB1-D620-78A7-B5EC57AF2973}" dt="2020-01-27T09:34:32.080" v="12" actId="14100"/>
          <ac:picMkLst>
            <pc:docMk/>
            <pc:sldMk cId="2672328985" sldId="284"/>
            <ac:picMk id="4" creationId="{AB6A2AC2-0AB5-466C-884C-DD7F2A0BEE9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FEA2452-0A78-42BC-93F3-BB4861AF0D16}" type="datetimeFigureOut">
              <a:rPr lang="en-GB" smtClean="0"/>
              <a:t>27/01/2020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A078A27D-0B0D-484F-B316-9F31E4B8EB52}" type="slidenum">
              <a:rPr lang="en-GB" smtClean="0"/>
              <a:t>‹#›</a:t>
            </a:fld>
            <a:endParaRPr lang="en-GB"/>
          </a:p>
        </p:txBody>
      </p:sp>
    </p:spTree>
    <p:extLst>
      <p:ext uri="{BB962C8B-B14F-4D97-AF65-F5344CB8AC3E}">
        <p14:creationId xmlns:p14="http://schemas.microsoft.com/office/powerpoint/2010/main" val="133204514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1699475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3275026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822315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532514-3DBC-4AEA-9CB0-EEB0CB43E5AE}"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354318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532514-3DBC-4AEA-9CB0-EEB0CB43E5AE}" type="datetimeFigureOut">
              <a:rPr lang="en-GB" smtClean="0"/>
              <a:t>27/01/2020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3510190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D532514-3DBC-4AEA-9CB0-EEB0CB43E5AE}" type="datetimeFigureOut">
              <a:rPr lang="en-GB" smtClean="0"/>
              <a:t>27/01/2020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2543472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532514-3DBC-4AEA-9CB0-EEB0CB43E5AE}" type="datetimeFigureOut">
              <a:rPr lang="en-GB" smtClean="0"/>
              <a:t>27/01/2020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4162690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532514-3DBC-4AEA-9CB0-EEB0CB43E5AE}"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3701302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E8FD27-130A-4523-9170-8CB70D34AFA7}" type="slidenum">
              <a:rPr lang="en-GB" smtClean="0"/>
              <a:t>‹#›</a:t>
            </a:fld>
            <a:endParaRPr lang="en-GB"/>
          </a:p>
        </p:txBody>
      </p:sp>
      <p:sp>
        <p:nvSpPr>
          <p:cNvPr id="5" name="Date Placeholder 4"/>
          <p:cNvSpPr>
            <a:spLocks noGrp="1"/>
          </p:cNvSpPr>
          <p:nvPr>
            <p:ph type="dt" sz="half" idx="10"/>
          </p:nvPr>
        </p:nvSpPr>
        <p:spPr/>
        <p:txBody>
          <a:bodyPr/>
          <a:lstStyle/>
          <a:p>
            <a:fld id="{3D532514-3DBC-4AEA-9CB0-EEB0CB43E5AE}" type="datetimeFigureOut">
              <a:rPr lang="en-GB" smtClean="0"/>
              <a:t>27/01/2020</a:t>
            </a:fld>
            <a:endParaRPr lang="en-GB"/>
          </a:p>
        </p:txBody>
      </p:sp>
    </p:spTree>
    <p:extLst>
      <p:ext uri="{BB962C8B-B14F-4D97-AF65-F5344CB8AC3E}">
        <p14:creationId xmlns:p14="http://schemas.microsoft.com/office/powerpoint/2010/main" val="361622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1999974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06164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3791838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468343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65065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697260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532514-3DBC-4AEA-9CB0-EEB0CB43E5AE}"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E8FD27-130A-4523-9170-8CB70D34AFA7}" type="slidenum">
              <a:rPr lang="en-GB" smtClean="0"/>
              <a:t>‹#›</a:t>
            </a:fld>
            <a:endParaRPr lang="en-GB"/>
          </a:p>
        </p:txBody>
      </p:sp>
    </p:spTree>
    <p:extLst>
      <p:ext uri="{BB962C8B-B14F-4D97-AF65-F5344CB8AC3E}">
        <p14:creationId xmlns:p14="http://schemas.microsoft.com/office/powerpoint/2010/main" val="565715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D532514-3DBC-4AEA-9CB0-EEB0CB43E5AE}" type="datetimeFigureOut">
              <a:rPr lang="en-GB" smtClean="0"/>
              <a:t>27/01/2020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AE8FD27-130A-4523-9170-8CB70D34AFA7}" type="slidenum">
              <a:rPr lang="en-GB" smtClean="0"/>
              <a:t>‹#›</a:t>
            </a:fld>
            <a:endParaRPr lang="en-GB"/>
          </a:p>
        </p:txBody>
      </p:sp>
    </p:spTree>
    <p:extLst>
      <p:ext uri="{BB962C8B-B14F-4D97-AF65-F5344CB8AC3E}">
        <p14:creationId xmlns:p14="http://schemas.microsoft.com/office/powerpoint/2010/main" val="3732754010"/>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businessmajors.about.com/od/casestudies/ht/HowToCaseStudy.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btUY6jTt2Ys?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Assignment Revision</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220307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2935959" y="0"/>
            <a:ext cx="8672945" cy="1143000"/>
          </a:xfrm>
        </p:spPr>
        <p:txBody>
          <a:bodyPr/>
          <a:lstStyle/>
          <a:p>
            <a:r>
              <a:rPr lang="en-GB" altLang="en-US" b="1" dirty="0">
                <a:solidFill>
                  <a:schemeClr val="tx1"/>
                </a:solidFill>
              </a:rPr>
              <a:t>Assignment requirements </a:t>
            </a:r>
          </a:p>
        </p:txBody>
      </p:sp>
      <p:sp>
        <p:nvSpPr>
          <p:cNvPr id="6147" name="Content Placeholder 2"/>
          <p:cNvSpPr>
            <a:spLocks noGrp="1"/>
          </p:cNvSpPr>
          <p:nvPr>
            <p:ph idx="1"/>
          </p:nvPr>
        </p:nvSpPr>
        <p:spPr>
          <a:xfrm>
            <a:off x="515850" y="1143000"/>
            <a:ext cx="10515600" cy="4879975"/>
          </a:xfrm>
        </p:spPr>
        <p:txBody>
          <a:bodyPr vert="horz" lIns="91440" tIns="45720" rIns="91440" bIns="45720" rtlCol="0" anchor="t">
            <a:normAutofit fontScale="85000" lnSpcReduction="20000"/>
          </a:bodyPr>
          <a:lstStyle/>
          <a:p>
            <a:pPr>
              <a:buNone/>
            </a:pPr>
            <a:r>
              <a:rPr lang="en-GB" sz="1900" b="1" dirty="0">
                <a:ea typeface="+mn-lt"/>
                <a:cs typeface="+mn-lt"/>
              </a:rPr>
              <a:t>As the public sector continues to recover from the effects of austerity and increasing demand for public services the principles of accountable “Best Value and Value for Money” are  important to meet the needs of stakeholders.</a:t>
            </a:r>
          </a:p>
          <a:p>
            <a:pPr>
              <a:buNone/>
            </a:pPr>
            <a:endParaRPr lang="en-GB" sz="1900" b="1" dirty="0">
              <a:ea typeface="+mn-lt"/>
              <a:cs typeface="+mn-lt"/>
            </a:endParaRPr>
          </a:p>
          <a:p>
            <a:pPr>
              <a:buFont typeface="Wingdings 3"/>
            </a:pPr>
            <a:r>
              <a:rPr lang="en-GB" sz="1900" b="1" dirty="0">
                <a:ea typeface="+mn-lt"/>
                <a:cs typeface="+mn-lt"/>
              </a:rPr>
              <a:t>Why is accountability Important?</a:t>
            </a:r>
          </a:p>
          <a:p>
            <a:pPr indent="0">
              <a:buNone/>
            </a:pPr>
            <a:endParaRPr lang="en-GB" sz="1900" b="1" dirty="0">
              <a:ea typeface="+mn-lt"/>
              <a:cs typeface="+mn-lt"/>
            </a:endParaRPr>
          </a:p>
          <a:p>
            <a:pPr>
              <a:buFont typeface="Wingdings 3"/>
            </a:pPr>
            <a:r>
              <a:rPr lang="en-GB" sz="1900" b="1" dirty="0">
                <a:ea typeface="+mn-lt"/>
                <a:cs typeface="+mn-lt"/>
              </a:rPr>
              <a:t>Define Best Value and Value for Money within the public sector and the key principles.</a:t>
            </a:r>
          </a:p>
          <a:p>
            <a:pPr indent="0">
              <a:buNone/>
            </a:pPr>
            <a:endParaRPr lang="en-GB" sz="1900" b="1" dirty="0">
              <a:ea typeface="+mn-lt"/>
              <a:cs typeface="+mn-lt"/>
            </a:endParaRPr>
          </a:p>
          <a:p>
            <a:pPr>
              <a:buFont typeface="Wingdings 3"/>
            </a:pPr>
            <a:r>
              <a:rPr lang="en-GB" sz="1900" b="1" dirty="0">
                <a:ea typeface="+mn-lt"/>
                <a:cs typeface="+mn-lt"/>
              </a:rPr>
              <a:t>Choose </a:t>
            </a:r>
            <a:r>
              <a:rPr lang="en-GB" sz="1900" b="1" u="sng" dirty="0">
                <a:solidFill>
                  <a:srgbClr val="FF0000"/>
                </a:solidFill>
                <a:ea typeface="+mn-lt"/>
                <a:cs typeface="+mn-lt"/>
              </a:rPr>
              <a:t>ONE</a:t>
            </a:r>
            <a:r>
              <a:rPr lang="en-GB" sz="1900" b="1" dirty="0">
                <a:ea typeface="+mn-lt"/>
                <a:cs typeface="+mn-lt"/>
              </a:rPr>
              <a:t> public service in order to provide an example of accountable best value in practice and highlight the impact this has on stakeholders.</a:t>
            </a:r>
          </a:p>
          <a:p>
            <a:pPr indent="0">
              <a:buNone/>
            </a:pPr>
            <a:endParaRPr lang="en-GB" sz="1900" b="1" dirty="0">
              <a:ea typeface="+mn-lt"/>
              <a:cs typeface="+mn-lt"/>
            </a:endParaRPr>
          </a:p>
          <a:p>
            <a:pPr>
              <a:buFont typeface="Wingdings 3"/>
            </a:pPr>
            <a:r>
              <a:rPr lang="en-GB" sz="1900" b="1" dirty="0">
                <a:ea typeface="+mn-lt"/>
                <a:cs typeface="+mn-lt"/>
              </a:rPr>
              <a:t>List at least 3 recommendations on how best value principles could be improved</a:t>
            </a:r>
          </a:p>
          <a:p>
            <a:pPr indent="0">
              <a:buNone/>
            </a:pPr>
            <a:endParaRPr lang="en-GB" sz="1900" b="1" dirty="0">
              <a:ea typeface="+mn-lt"/>
              <a:cs typeface="+mn-lt"/>
            </a:endParaRPr>
          </a:p>
          <a:p>
            <a:pPr>
              <a:buNone/>
            </a:pPr>
            <a:endParaRPr lang="en-GB" dirty="0">
              <a:ea typeface="+mn-lt"/>
              <a:cs typeface="+mn-lt"/>
            </a:endParaRPr>
          </a:p>
          <a:p>
            <a:pPr marL="0" indent="0">
              <a:buNone/>
            </a:pPr>
            <a:endParaRPr lang="en-GB" dirty="0"/>
          </a:p>
          <a:p>
            <a:pPr algn="r">
              <a:buFont typeface="Arial" panose="020B0604020202020204" pitchFamily="34" charset="0"/>
              <a:buNone/>
            </a:pPr>
            <a:r>
              <a:rPr lang="en-GB" altLang="en-US" dirty="0"/>
              <a:t>(2500 words) </a:t>
            </a:r>
          </a:p>
        </p:txBody>
      </p:sp>
    </p:spTree>
    <p:extLst>
      <p:ext uri="{BB962C8B-B14F-4D97-AF65-F5344CB8AC3E}">
        <p14:creationId xmlns:p14="http://schemas.microsoft.com/office/powerpoint/2010/main" val="1698852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147">
                                            <p:txEl>
                                              <p:pRg st="2" end="2"/>
                                            </p:txEl>
                                          </p:spTgt>
                                        </p:tgtEl>
                                        <p:attrNameLst>
                                          <p:attrName>style.visibility</p:attrName>
                                        </p:attrNameLst>
                                      </p:cBhvr>
                                      <p:to>
                                        <p:strVal val="visible"/>
                                      </p:to>
                                    </p:set>
                                    <p:animEffect transition="in" filter="fade">
                                      <p:cBhvr>
                                        <p:cTn id="7" dur="1000"/>
                                        <p:tgtEl>
                                          <p:spTgt spid="6147">
                                            <p:txEl>
                                              <p:pRg st="2" end="2"/>
                                            </p:txEl>
                                          </p:spTgt>
                                        </p:tgtEl>
                                      </p:cBhvr>
                                    </p:animEffect>
                                    <p:anim calcmode="lin" valueType="num">
                                      <p:cBhvr>
                                        <p:cTn id="8" dur="1000" fill="hold"/>
                                        <p:tgtEl>
                                          <p:spTgt spid="6147">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61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147">
                                            <p:txEl>
                                              <p:pRg st="4" end="4"/>
                                            </p:txEl>
                                          </p:spTgt>
                                        </p:tgtEl>
                                        <p:attrNameLst>
                                          <p:attrName>style.visibility</p:attrName>
                                        </p:attrNameLst>
                                      </p:cBhvr>
                                      <p:to>
                                        <p:strVal val="visible"/>
                                      </p:to>
                                    </p:set>
                                    <p:animEffect transition="in" filter="fade">
                                      <p:cBhvr>
                                        <p:cTn id="14" dur="1000"/>
                                        <p:tgtEl>
                                          <p:spTgt spid="6147">
                                            <p:txEl>
                                              <p:pRg st="4" end="4"/>
                                            </p:txEl>
                                          </p:spTgt>
                                        </p:tgtEl>
                                      </p:cBhvr>
                                    </p:animEffect>
                                    <p:anim calcmode="lin" valueType="num">
                                      <p:cBhvr>
                                        <p:cTn id="15" dur="1000" fill="hold"/>
                                        <p:tgtEl>
                                          <p:spTgt spid="6147">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614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147">
                                            <p:txEl>
                                              <p:pRg st="6" end="6"/>
                                            </p:txEl>
                                          </p:spTgt>
                                        </p:tgtEl>
                                        <p:attrNameLst>
                                          <p:attrName>style.visibility</p:attrName>
                                        </p:attrNameLst>
                                      </p:cBhvr>
                                      <p:to>
                                        <p:strVal val="visible"/>
                                      </p:to>
                                    </p:set>
                                    <p:animEffect transition="in" filter="fade">
                                      <p:cBhvr>
                                        <p:cTn id="21" dur="1000"/>
                                        <p:tgtEl>
                                          <p:spTgt spid="6147">
                                            <p:txEl>
                                              <p:pRg st="6" end="6"/>
                                            </p:txEl>
                                          </p:spTgt>
                                        </p:tgtEl>
                                      </p:cBhvr>
                                    </p:animEffect>
                                    <p:anim calcmode="lin" valueType="num">
                                      <p:cBhvr>
                                        <p:cTn id="22" dur="1000" fill="hold"/>
                                        <p:tgtEl>
                                          <p:spTgt spid="6147">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614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147">
                                            <p:txEl>
                                              <p:pRg st="8" end="8"/>
                                            </p:txEl>
                                          </p:spTgt>
                                        </p:tgtEl>
                                        <p:attrNameLst>
                                          <p:attrName>style.visibility</p:attrName>
                                        </p:attrNameLst>
                                      </p:cBhvr>
                                      <p:to>
                                        <p:strVal val="visible"/>
                                      </p:to>
                                    </p:set>
                                    <p:animEffect transition="in" filter="fade">
                                      <p:cBhvr>
                                        <p:cTn id="28" dur="1000"/>
                                        <p:tgtEl>
                                          <p:spTgt spid="6147">
                                            <p:txEl>
                                              <p:pRg st="8" end="8"/>
                                            </p:txEl>
                                          </p:spTgt>
                                        </p:tgtEl>
                                      </p:cBhvr>
                                    </p:animEffect>
                                    <p:anim calcmode="lin" valueType="num">
                                      <p:cBhvr>
                                        <p:cTn id="29" dur="1000" fill="hold"/>
                                        <p:tgtEl>
                                          <p:spTgt spid="6147">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614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147">
                                            <p:txEl>
                                              <p:pRg st="12" end="12"/>
                                            </p:txEl>
                                          </p:spTgt>
                                        </p:tgtEl>
                                        <p:attrNameLst>
                                          <p:attrName>style.visibility</p:attrName>
                                        </p:attrNameLst>
                                      </p:cBhvr>
                                      <p:to>
                                        <p:strVal val="visible"/>
                                      </p:to>
                                    </p:set>
                                    <p:animEffect transition="in" filter="fade">
                                      <p:cBhvr>
                                        <p:cTn id="35" dur="1000"/>
                                        <p:tgtEl>
                                          <p:spTgt spid="6147">
                                            <p:txEl>
                                              <p:pRg st="12" end="12"/>
                                            </p:txEl>
                                          </p:spTgt>
                                        </p:tgtEl>
                                      </p:cBhvr>
                                    </p:animEffect>
                                    <p:anim calcmode="lin" valueType="num">
                                      <p:cBhvr>
                                        <p:cTn id="36" dur="1000" fill="hold"/>
                                        <p:tgtEl>
                                          <p:spTgt spid="6147">
                                            <p:txEl>
                                              <p:pRg st="12" end="12"/>
                                            </p:txEl>
                                          </p:spTgt>
                                        </p:tgtEl>
                                        <p:attrNameLst>
                                          <p:attrName>ppt_x</p:attrName>
                                        </p:attrNameLst>
                                      </p:cBhvr>
                                      <p:tavLst>
                                        <p:tav tm="0">
                                          <p:val>
                                            <p:strVal val="#ppt_x"/>
                                          </p:val>
                                        </p:tav>
                                        <p:tav tm="100000">
                                          <p:val>
                                            <p:strVal val="#ppt_x"/>
                                          </p:val>
                                        </p:tav>
                                      </p:tavLst>
                                    </p:anim>
                                    <p:anim calcmode="lin" valueType="num">
                                      <p:cBhvr>
                                        <p:cTn id="37" dur="1000" fill="hold"/>
                                        <p:tgtEl>
                                          <p:spTgt spid="6147">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563824" y="0"/>
            <a:ext cx="10018713" cy="1752599"/>
          </a:xfrm>
        </p:spPr>
        <p:txBody>
          <a:bodyPr/>
          <a:lstStyle/>
          <a:p>
            <a:r>
              <a:rPr lang="en-GB" altLang="en-US" sz="4000" b="1" dirty="0">
                <a:solidFill>
                  <a:srgbClr val="002060"/>
                </a:solidFill>
              </a:rPr>
              <a:t>Purpose of this assignment </a:t>
            </a:r>
          </a:p>
        </p:txBody>
      </p:sp>
      <p:sp>
        <p:nvSpPr>
          <p:cNvPr id="8195" name="Content Placeholder 2"/>
          <p:cNvSpPr>
            <a:spLocks noGrp="1"/>
          </p:cNvSpPr>
          <p:nvPr>
            <p:ph idx="1"/>
          </p:nvPr>
        </p:nvSpPr>
        <p:spPr>
          <a:xfrm>
            <a:off x="594564" y="1335332"/>
            <a:ext cx="10823713" cy="4343607"/>
          </a:xfrm>
        </p:spPr>
        <p:txBody>
          <a:bodyPr vert="horz" lIns="91440" tIns="45720" rIns="91440" bIns="45720" rtlCol="0" anchor="t">
            <a:normAutofit/>
          </a:bodyPr>
          <a:lstStyle/>
          <a:p>
            <a:r>
              <a:rPr lang="en-GB" altLang="en-US" b="1" dirty="0"/>
              <a:t>To encourage evaluation of a current real life scenario affecting the public sector. Creating an opportunity for debate – however must be justified and based on fact!!</a:t>
            </a:r>
          </a:p>
          <a:p>
            <a:endParaRPr lang="en-GB" altLang="en-US" b="1" dirty="0"/>
          </a:p>
          <a:p>
            <a:r>
              <a:rPr lang="en-GB" altLang="en-US" b="1" dirty="0"/>
              <a:t>Encourage active learning and develop key management skills – through researching and sourcing own information.</a:t>
            </a:r>
          </a:p>
          <a:p>
            <a:endParaRPr lang="en-GB" altLang="en-US" b="1" dirty="0"/>
          </a:p>
          <a:p>
            <a:r>
              <a:rPr lang="en-GB" altLang="en-US" b="1" dirty="0"/>
              <a:t>To show off your knowledge and your ability to apply it to the ‘real world’ organisation</a:t>
            </a:r>
          </a:p>
          <a:p>
            <a:pPr>
              <a:buFont typeface="Arial" panose="020B0604020202020204" pitchFamily="34" charset="0"/>
              <a:buNone/>
            </a:pPr>
            <a:endParaRPr lang="en-GB" altLang="en-US" b="1" dirty="0"/>
          </a:p>
        </p:txBody>
      </p:sp>
    </p:spTree>
    <p:extLst>
      <p:ext uri="{BB962C8B-B14F-4D97-AF65-F5344CB8AC3E}">
        <p14:creationId xmlns:p14="http://schemas.microsoft.com/office/powerpoint/2010/main" val="2925153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fade">
                                      <p:cBhvr>
                                        <p:cTn id="14" dur="1000"/>
                                        <p:tgtEl>
                                          <p:spTgt spid="8195">
                                            <p:txEl>
                                              <p:pRg st="2" end="2"/>
                                            </p:txEl>
                                          </p:spTgt>
                                        </p:tgtEl>
                                      </p:cBhvr>
                                    </p:animEffect>
                                    <p:anim calcmode="lin" valueType="num">
                                      <p:cBhvr>
                                        <p:cTn id="15"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819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195">
                                            <p:txEl>
                                              <p:pRg st="4" end="4"/>
                                            </p:txEl>
                                          </p:spTgt>
                                        </p:tgtEl>
                                        <p:attrNameLst>
                                          <p:attrName>style.visibility</p:attrName>
                                        </p:attrNameLst>
                                      </p:cBhvr>
                                      <p:to>
                                        <p:strVal val="visible"/>
                                      </p:to>
                                    </p:set>
                                    <p:animEffect transition="in" filter="fade">
                                      <p:cBhvr>
                                        <p:cTn id="21" dur="1000"/>
                                        <p:tgtEl>
                                          <p:spTgt spid="8195">
                                            <p:txEl>
                                              <p:pRg st="4" end="4"/>
                                            </p:txEl>
                                          </p:spTgt>
                                        </p:tgtEl>
                                      </p:cBhvr>
                                    </p:animEffect>
                                    <p:anim calcmode="lin" valueType="num">
                                      <p:cBhvr>
                                        <p:cTn id="22"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81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524067" y="0"/>
            <a:ext cx="10018713" cy="1752599"/>
          </a:xfrm>
        </p:spPr>
        <p:txBody>
          <a:bodyPr/>
          <a:lstStyle/>
          <a:p>
            <a:r>
              <a:rPr lang="en-GB" altLang="en-US" b="1" dirty="0">
                <a:solidFill>
                  <a:schemeClr val="tx1"/>
                </a:solidFill>
              </a:rPr>
              <a:t>Assignment Part 1 </a:t>
            </a:r>
          </a:p>
        </p:txBody>
      </p:sp>
      <p:sp>
        <p:nvSpPr>
          <p:cNvPr id="7171" name="Content Placeholder 2"/>
          <p:cNvSpPr>
            <a:spLocks noGrp="1"/>
          </p:cNvSpPr>
          <p:nvPr>
            <p:ph idx="1"/>
          </p:nvPr>
        </p:nvSpPr>
        <p:spPr>
          <a:xfrm>
            <a:off x="457583" y="1049225"/>
            <a:ext cx="10850216" cy="5237784"/>
          </a:xfrm>
        </p:spPr>
        <p:txBody>
          <a:bodyPr>
            <a:normAutofit/>
          </a:bodyPr>
          <a:lstStyle/>
          <a:p>
            <a:pPr>
              <a:buFont typeface="Arial" panose="020B0604020202020204" pitchFamily="34" charset="0"/>
              <a:buNone/>
            </a:pPr>
            <a:endParaRPr lang="en-GB" altLang="en-US" sz="2000" dirty="0"/>
          </a:p>
          <a:p>
            <a:pPr marL="0" indent="0">
              <a:buNone/>
            </a:pPr>
            <a:r>
              <a:rPr lang="en-GB" dirty="0"/>
              <a:t>Define Best Value and Value for Money within the public sector and the key principles.</a:t>
            </a:r>
          </a:p>
          <a:p>
            <a:endParaRPr lang="en-GB" dirty="0"/>
          </a:p>
          <a:p>
            <a:r>
              <a:rPr lang="en-GB" dirty="0"/>
              <a:t>Define Best Value – Find a good definition of Best Value and what it means in the Public Sector.</a:t>
            </a:r>
          </a:p>
          <a:p>
            <a:r>
              <a:rPr lang="en-GB" dirty="0"/>
              <a:t>List the Key Principles with an explanation of their meaning.</a:t>
            </a:r>
          </a:p>
          <a:p>
            <a:r>
              <a:rPr lang="en-GB" dirty="0"/>
              <a:t>Define Value for Money – Find a good definition and what it means in the public sector.</a:t>
            </a:r>
          </a:p>
          <a:p>
            <a:r>
              <a:rPr lang="en-GB" dirty="0"/>
              <a:t>List the Key Principles with an explanation of their meaning.</a:t>
            </a:r>
          </a:p>
          <a:p>
            <a:pPr marL="0" indent="0" algn="r">
              <a:buNone/>
            </a:pPr>
            <a:endParaRPr lang="en-GB" dirty="0"/>
          </a:p>
          <a:p>
            <a:pPr marL="0" indent="0" algn="r">
              <a:buNone/>
            </a:pPr>
            <a:r>
              <a:rPr lang="en-GB" dirty="0"/>
              <a:t>1000 words</a:t>
            </a:r>
            <a:endParaRPr lang="en-GB" sz="1800" dirty="0"/>
          </a:p>
          <a:p>
            <a:endParaRPr lang="en-GB" altLang="en-US" dirty="0"/>
          </a:p>
        </p:txBody>
      </p:sp>
    </p:spTree>
    <p:extLst>
      <p:ext uri="{BB962C8B-B14F-4D97-AF65-F5344CB8AC3E}">
        <p14:creationId xmlns:p14="http://schemas.microsoft.com/office/powerpoint/2010/main" val="1859551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animEffect transition="in" filter="fade">
                                      <p:cBhvr>
                                        <p:cTn id="7" dur="1000"/>
                                        <p:tgtEl>
                                          <p:spTgt spid="7171">
                                            <p:txEl>
                                              <p:pRg st="1" end="1"/>
                                            </p:txEl>
                                          </p:spTgt>
                                        </p:tgtEl>
                                      </p:cBhvr>
                                    </p:animEffect>
                                    <p:anim calcmode="lin" valueType="num">
                                      <p:cBhvr>
                                        <p:cTn id="8"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3" end="3"/>
                                            </p:txEl>
                                          </p:spTgt>
                                        </p:tgtEl>
                                        <p:attrNameLst>
                                          <p:attrName>style.visibility</p:attrName>
                                        </p:attrNameLst>
                                      </p:cBhvr>
                                      <p:to>
                                        <p:strVal val="visible"/>
                                      </p:to>
                                    </p:set>
                                    <p:animEffect transition="in" filter="fade">
                                      <p:cBhvr>
                                        <p:cTn id="14" dur="1000"/>
                                        <p:tgtEl>
                                          <p:spTgt spid="7171">
                                            <p:txEl>
                                              <p:pRg st="3" end="3"/>
                                            </p:txEl>
                                          </p:spTgt>
                                        </p:tgtEl>
                                      </p:cBhvr>
                                    </p:animEffect>
                                    <p:anim calcmode="lin" valueType="num">
                                      <p:cBhvr>
                                        <p:cTn id="15" dur="1000" fill="hold"/>
                                        <p:tgtEl>
                                          <p:spTgt spid="7171">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1">
                                            <p:txEl>
                                              <p:pRg st="4" end="4"/>
                                            </p:txEl>
                                          </p:spTgt>
                                        </p:tgtEl>
                                        <p:attrNameLst>
                                          <p:attrName>style.visibility</p:attrName>
                                        </p:attrNameLst>
                                      </p:cBhvr>
                                      <p:to>
                                        <p:strVal val="visible"/>
                                      </p:to>
                                    </p:set>
                                    <p:animEffect transition="in" filter="fade">
                                      <p:cBhvr>
                                        <p:cTn id="21" dur="1000"/>
                                        <p:tgtEl>
                                          <p:spTgt spid="7171">
                                            <p:txEl>
                                              <p:pRg st="4" end="4"/>
                                            </p:txEl>
                                          </p:spTgt>
                                        </p:tgtEl>
                                      </p:cBhvr>
                                    </p:animEffect>
                                    <p:anim calcmode="lin" valueType="num">
                                      <p:cBhvr>
                                        <p:cTn id="22" dur="1000" fill="hold"/>
                                        <p:tgtEl>
                                          <p:spTgt spid="717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717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1">
                                            <p:txEl>
                                              <p:pRg st="5" end="5"/>
                                            </p:txEl>
                                          </p:spTgt>
                                        </p:tgtEl>
                                        <p:attrNameLst>
                                          <p:attrName>style.visibility</p:attrName>
                                        </p:attrNameLst>
                                      </p:cBhvr>
                                      <p:to>
                                        <p:strVal val="visible"/>
                                      </p:to>
                                    </p:set>
                                    <p:animEffect transition="in" filter="fade">
                                      <p:cBhvr>
                                        <p:cTn id="28" dur="1000"/>
                                        <p:tgtEl>
                                          <p:spTgt spid="7171">
                                            <p:txEl>
                                              <p:pRg st="5" end="5"/>
                                            </p:txEl>
                                          </p:spTgt>
                                        </p:tgtEl>
                                      </p:cBhvr>
                                    </p:animEffect>
                                    <p:anim calcmode="lin" valueType="num">
                                      <p:cBhvr>
                                        <p:cTn id="29" dur="1000" fill="hold"/>
                                        <p:tgtEl>
                                          <p:spTgt spid="7171">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717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1">
                                            <p:txEl>
                                              <p:pRg st="6" end="6"/>
                                            </p:txEl>
                                          </p:spTgt>
                                        </p:tgtEl>
                                        <p:attrNameLst>
                                          <p:attrName>style.visibility</p:attrName>
                                        </p:attrNameLst>
                                      </p:cBhvr>
                                      <p:to>
                                        <p:strVal val="visible"/>
                                      </p:to>
                                    </p:set>
                                    <p:animEffect transition="in" filter="fade">
                                      <p:cBhvr>
                                        <p:cTn id="35" dur="1000"/>
                                        <p:tgtEl>
                                          <p:spTgt spid="7171">
                                            <p:txEl>
                                              <p:pRg st="6" end="6"/>
                                            </p:txEl>
                                          </p:spTgt>
                                        </p:tgtEl>
                                      </p:cBhvr>
                                    </p:animEffect>
                                    <p:anim calcmode="lin" valueType="num">
                                      <p:cBhvr>
                                        <p:cTn id="36" dur="1000" fill="hold"/>
                                        <p:tgtEl>
                                          <p:spTgt spid="7171">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717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1">
                                            <p:txEl>
                                              <p:pRg st="8" end="8"/>
                                            </p:txEl>
                                          </p:spTgt>
                                        </p:tgtEl>
                                        <p:attrNameLst>
                                          <p:attrName>style.visibility</p:attrName>
                                        </p:attrNameLst>
                                      </p:cBhvr>
                                      <p:to>
                                        <p:strVal val="visible"/>
                                      </p:to>
                                    </p:set>
                                    <p:animEffect transition="in" filter="fade">
                                      <p:cBhvr>
                                        <p:cTn id="42" dur="1000"/>
                                        <p:tgtEl>
                                          <p:spTgt spid="7171">
                                            <p:txEl>
                                              <p:pRg st="8" end="8"/>
                                            </p:txEl>
                                          </p:spTgt>
                                        </p:tgtEl>
                                      </p:cBhvr>
                                    </p:animEffect>
                                    <p:anim calcmode="lin" valueType="num">
                                      <p:cBhvr>
                                        <p:cTn id="43" dur="1000" fill="hold"/>
                                        <p:tgtEl>
                                          <p:spTgt spid="7171">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717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294" y="0"/>
            <a:ext cx="10018713" cy="1752599"/>
          </a:xfrm>
        </p:spPr>
        <p:txBody>
          <a:bodyPr/>
          <a:lstStyle/>
          <a:p>
            <a:r>
              <a:rPr lang="en-GB" b="1" dirty="0">
                <a:solidFill>
                  <a:schemeClr val="tx1"/>
                </a:solidFill>
              </a:rPr>
              <a:t>Expectations:</a:t>
            </a:r>
          </a:p>
        </p:txBody>
      </p:sp>
      <p:sp>
        <p:nvSpPr>
          <p:cNvPr id="3" name="Content Placeholder 2"/>
          <p:cNvSpPr>
            <a:spLocks noGrp="1"/>
          </p:cNvSpPr>
          <p:nvPr>
            <p:ph idx="1"/>
          </p:nvPr>
        </p:nvSpPr>
        <p:spPr>
          <a:xfrm>
            <a:off x="633372" y="1263773"/>
            <a:ext cx="8596668" cy="3880773"/>
          </a:xfrm>
        </p:spPr>
        <p:txBody>
          <a:bodyPr/>
          <a:lstStyle/>
          <a:p>
            <a:r>
              <a:rPr lang="en-GB" dirty="0"/>
              <a:t>What is accountability?</a:t>
            </a:r>
          </a:p>
          <a:p>
            <a:endParaRPr lang="en-GB" dirty="0"/>
          </a:p>
          <a:p>
            <a:r>
              <a:rPr lang="en-GB" dirty="0"/>
              <a:t>What is Best Value/Value for Money?</a:t>
            </a:r>
          </a:p>
          <a:p>
            <a:endParaRPr lang="en-GB" dirty="0"/>
          </a:p>
          <a:p>
            <a:r>
              <a:rPr lang="en-GB" dirty="0"/>
              <a:t>What are their Principles?</a:t>
            </a:r>
          </a:p>
          <a:p>
            <a:endParaRPr lang="en-GB" dirty="0"/>
          </a:p>
          <a:p>
            <a:r>
              <a:rPr lang="en-GB" dirty="0"/>
              <a:t>How is it delivered?</a:t>
            </a:r>
          </a:p>
          <a:p>
            <a:endParaRPr lang="en-GB" dirty="0"/>
          </a:p>
          <a:p>
            <a:r>
              <a:rPr lang="en-GB" dirty="0"/>
              <a:t>How is it evidenced?</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676692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43335" y="73026"/>
            <a:ext cx="10018713" cy="1752599"/>
          </a:xfrm>
        </p:spPr>
        <p:txBody>
          <a:bodyPr/>
          <a:lstStyle/>
          <a:p>
            <a:r>
              <a:rPr lang="en-GB" altLang="en-US" b="1" dirty="0">
                <a:solidFill>
                  <a:schemeClr val="tx1"/>
                </a:solidFill>
              </a:rPr>
              <a:t>Assignment Part 2 </a:t>
            </a:r>
          </a:p>
        </p:txBody>
      </p:sp>
      <p:sp>
        <p:nvSpPr>
          <p:cNvPr id="7171" name="Content Placeholder 2"/>
          <p:cNvSpPr>
            <a:spLocks noGrp="1"/>
          </p:cNvSpPr>
          <p:nvPr>
            <p:ph idx="1"/>
          </p:nvPr>
        </p:nvSpPr>
        <p:spPr>
          <a:xfrm>
            <a:off x="519488" y="1431641"/>
            <a:ext cx="10865204" cy="4351338"/>
          </a:xfrm>
        </p:spPr>
        <p:txBody>
          <a:bodyPr vert="horz" lIns="91440" tIns="45720" rIns="91440" bIns="45720" rtlCol="0" anchor="t">
            <a:normAutofit/>
          </a:bodyPr>
          <a:lstStyle/>
          <a:p>
            <a:r>
              <a:rPr lang="en-GB" b="1" dirty="0"/>
              <a:t>Choose one public service in order to provide an example of Best Value/Value for Money in practice, and highlight the importance of this accountability and the impact this has on stakeholders.</a:t>
            </a:r>
          </a:p>
          <a:p>
            <a:endParaRPr lang="en-GB" b="1" dirty="0"/>
          </a:p>
          <a:p>
            <a:r>
              <a:rPr lang="en-GB" b="1" dirty="0"/>
              <a:t>Make at least 3 recommendations on how matters could be improved in this area?</a:t>
            </a:r>
          </a:p>
          <a:p>
            <a:pPr marL="0" indent="0">
              <a:buNone/>
            </a:pPr>
            <a:endParaRPr lang="en-GB" b="1" dirty="0"/>
          </a:p>
          <a:p>
            <a:pPr>
              <a:buFont typeface="Arial" panose="020B0604020202020204" pitchFamily="34" charset="0"/>
              <a:buNone/>
            </a:pPr>
            <a:endParaRPr lang="en-GB" altLang="en-US" sz="2000" dirty="0"/>
          </a:p>
          <a:p>
            <a:pPr marL="0" indent="0" algn="r">
              <a:buNone/>
            </a:pPr>
            <a:r>
              <a:rPr lang="en-GB" dirty="0"/>
              <a:t>1500 words</a:t>
            </a:r>
          </a:p>
          <a:p>
            <a:endParaRPr lang="en-GB" altLang="en-US" dirty="0"/>
          </a:p>
        </p:txBody>
      </p:sp>
    </p:spTree>
    <p:extLst>
      <p:ext uri="{BB962C8B-B14F-4D97-AF65-F5344CB8AC3E}">
        <p14:creationId xmlns:p14="http://schemas.microsoft.com/office/powerpoint/2010/main" val="847943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1000"/>
                                        <p:tgtEl>
                                          <p:spTgt spid="7171">
                                            <p:txEl>
                                              <p:pRg st="0" end="0"/>
                                            </p:txEl>
                                          </p:spTgt>
                                        </p:tgtEl>
                                      </p:cBhvr>
                                    </p:animEffect>
                                    <p:anim calcmode="lin" valueType="num">
                                      <p:cBhvr>
                                        <p:cTn id="8"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2" end="2"/>
                                            </p:txEl>
                                          </p:spTgt>
                                        </p:tgtEl>
                                        <p:attrNameLst>
                                          <p:attrName>style.visibility</p:attrName>
                                        </p:attrNameLst>
                                      </p:cBhvr>
                                      <p:to>
                                        <p:strVal val="visible"/>
                                      </p:to>
                                    </p:set>
                                    <p:animEffect transition="in" filter="fade">
                                      <p:cBhvr>
                                        <p:cTn id="14" dur="1000"/>
                                        <p:tgtEl>
                                          <p:spTgt spid="7171">
                                            <p:txEl>
                                              <p:pRg st="2" end="2"/>
                                            </p:txEl>
                                          </p:spTgt>
                                        </p:tgtEl>
                                      </p:cBhvr>
                                    </p:animEffect>
                                    <p:anim calcmode="lin" valueType="num">
                                      <p:cBhvr>
                                        <p:cTn id="15"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1">
                                            <p:txEl>
                                              <p:pRg st="5" end="5"/>
                                            </p:txEl>
                                          </p:spTgt>
                                        </p:tgtEl>
                                        <p:attrNameLst>
                                          <p:attrName>style.visibility</p:attrName>
                                        </p:attrNameLst>
                                      </p:cBhvr>
                                      <p:to>
                                        <p:strVal val="visible"/>
                                      </p:to>
                                    </p:set>
                                    <p:animEffect transition="in" filter="fade">
                                      <p:cBhvr>
                                        <p:cTn id="21" dur="1000"/>
                                        <p:tgtEl>
                                          <p:spTgt spid="7171">
                                            <p:txEl>
                                              <p:pRg st="5" end="5"/>
                                            </p:txEl>
                                          </p:spTgt>
                                        </p:tgtEl>
                                      </p:cBhvr>
                                    </p:animEffect>
                                    <p:anim calcmode="lin" valueType="num">
                                      <p:cBhvr>
                                        <p:cTn id="22" dur="1000" fill="hold"/>
                                        <p:tgtEl>
                                          <p:spTgt spid="7171">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717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0"/>
            <a:ext cx="10018713" cy="1752599"/>
          </a:xfrm>
        </p:spPr>
        <p:txBody>
          <a:bodyPr/>
          <a:lstStyle/>
          <a:p>
            <a:r>
              <a:rPr lang="en-GB" b="1" dirty="0">
                <a:solidFill>
                  <a:schemeClr val="tx1"/>
                </a:solidFill>
              </a:rPr>
              <a:t>Expectations:</a:t>
            </a:r>
          </a:p>
        </p:txBody>
      </p:sp>
      <p:sp>
        <p:nvSpPr>
          <p:cNvPr id="3" name="Content Placeholder 2"/>
          <p:cNvSpPr>
            <a:spLocks noGrp="1"/>
          </p:cNvSpPr>
          <p:nvPr>
            <p:ph idx="1"/>
          </p:nvPr>
        </p:nvSpPr>
        <p:spPr>
          <a:xfrm>
            <a:off x="589756" y="1403954"/>
            <a:ext cx="10515600" cy="4597545"/>
          </a:xfrm>
        </p:spPr>
        <p:txBody>
          <a:bodyPr>
            <a:normAutofit/>
          </a:bodyPr>
          <a:lstStyle/>
          <a:p>
            <a:r>
              <a:rPr lang="en-GB" dirty="0"/>
              <a:t>Evaluate the processes and procedures – good/bad; incomplete?; appropriate? successful/failing…</a:t>
            </a:r>
          </a:p>
          <a:p>
            <a:r>
              <a:rPr lang="en-GB" dirty="0"/>
              <a:t>What were the accountability issues?</a:t>
            </a:r>
          </a:p>
          <a:p>
            <a:r>
              <a:rPr lang="en-GB" dirty="0"/>
              <a:t>What were the strategies to deliver?</a:t>
            </a:r>
          </a:p>
          <a:p>
            <a:r>
              <a:rPr lang="en-GB" dirty="0"/>
              <a:t>Training/qualifications of those involved?</a:t>
            </a:r>
          </a:p>
          <a:p>
            <a:r>
              <a:rPr lang="en-GB" dirty="0"/>
              <a:t>What were the shortcomings?</a:t>
            </a:r>
          </a:p>
          <a:p>
            <a:r>
              <a:rPr lang="en-GB" dirty="0"/>
              <a:t>How did it affect all stakeholders?</a:t>
            </a:r>
          </a:p>
          <a:p>
            <a:r>
              <a:rPr lang="en-GB" dirty="0"/>
              <a:t>Actions taken to overcome areas of concern</a:t>
            </a:r>
          </a:p>
          <a:p>
            <a:r>
              <a:rPr lang="en-GB" dirty="0"/>
              <a:t>Appraisal of changes</a:t>
            </a:r>
          </a:p>
          <a:p>
            <a:endParaRPr lang="en-GB" dirty="0"/>
          </a:p>
        </p:txBody>
      </p:sp>
    </p:spTree>
    <p:extLst>
      <p:ext uri="{BB962C8B-B14F-4D97-AF65-F5344CB8AC3E}">
        <p14:creationId xmlns:p14="http://schemas.microsoft.com/office/powerpoint/2010/main" val="275564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638" y="238897"/>
            <a:ext cx="10018713" cy="1752599"/>
          </a:xfrm>
        </p:spPr>
        <p:txBody>
          <a:bodyPr/>
          <a:lstStyle/>
          <a:p>
            <a:r>
              <a:rPr lang="en-GB" b="1" dirty="0">
                <a:solidFill>
                  <a:schemeClr val="tx1"/>
                </a:solidFill>
              </a:rPr>
              <a:t>Additional Notes</a:t>
            </a:r>
          </a:p>
        </p:txBody>
      </p:sp>
      <p:sp>
        <p:nvSpPr>
          <p:cNvPr id="3" name="Content Placeholder 2"/>
          <p:cNvSpPr>
            <a:spLocks noGrp="1"/>
          </p:cNvSpPr>
          <p:nvPr>
            <p:ph idx="1"/>
          </p:nvPr>
        </p:nvSpPr>
        <p:spPr>
          <a:xfrm>
            <a:off x="463638" y="1586692"/>
            <a:ext cx="10018713" cy="3124201"/>
          </a:xfrm>
        </p:spPr>
        <p:txBody>
          <a:bodyPr vert="horz" lIns="91440" tIns="45720" rIns="91440" bIns="45720" rtlCol="0" anchor="t">
            <a:normAutofit fontScale="92500" lnSpcReduction="10000"/>
          </a:bodyPr>
          <a:lstStyle/>
          <a:p>
            <a:r>
              <a:rPr lang="en-GB" dirty="0"/>
              <a:t>Include a relevant bibliography which must include text books and journals as well as on-line references.</a:t>
            </a:r>
          </a:p>
          <a:p>
            <a:endParaRPr lang="en-GB" dirty="0"/>
          </a:p>
          <a:p>
            <a:endParaRPr lang="en-GB" dirty="0"/>
          </a:p>
          <a:p>
            <a:r>
              <a:rPr lang="en-GB" dirty="0"/>
              <a:t>Make sure you follow the specification you have been given</a:t>
            </a:r>
          </a:p>
          <a:p>
            <a:endParaRPr lang="en-GB" dirty="0"/>
          </a:p>
          <a:p>
            <a:pPr marL="0" indent="0" algn="ctr">
              <a:buNone/>
            </a:pPr>
            <a:endParaRPr lang="en-GB" b="1" dirty="0">
              <a:solidFill>
                <a:srgbClr val="FF0000"/>
              </a:solidFill>
            </a:endParaRPr>
          </a:p>
          <a:p>
            <a:pPr marL="0" indent="0" algn="ctr">
              <a:buNone/>
            </a:pPr>
            <a:endParaRPr lang="en-GB" b="1" dirty="0">
              <a:solidFill>
                <a:srgbClr val="FF0000"/>
              </a:solidFill>
            </a:endParaRPr>
          </a:p>
          <a:p>
            <a:pPr marL="0" indent="0" algn="ctr">
              <a:buNone/>
            </a:pPr>
            <a:r>
              <a:rPr lang="en-GB" b="1" dirty="0">
                <a:solidFill>
                  <a:srgbClr val="FF0000"/>
                </a:solidFill>
              </a:rPr>
              <a:t>Be Careful about the quality of your sources</a:t>
            </a:r>
          </a:p>
          <a:p>
            <a:endParaRPr lang="en-GB" dirty="0"/>
          </a:p>
        </p:txBody>
      </p:sp>
    </p:spTree>
    <p:extLst>
      <p:ext uri="{BB962C8B-B14F-4D97-AF65-F5344CB8AC3E}">
        <p14:creationId xmlns:p14="http://schemas.microsoft.com/office/powerpoint/2010/main" val="101437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wipe(down)">
                                      <p:cBhvr>
                                        <p:cTn id="7" dur="580">
                                          <p:stCondLst>
                                            <p:cond delay="0"/>
                                          </p:stCondLst>
                                        </p:cTn>
                                        <p:tgtEl>
                                          <p:spTgt spid="3">
                                            <p:txEl>
                                              <p:pRg st="7" end="7"/>
                                            </p:txEl>
                                          </p:spTgt>
                                        </p:tgtEl>
                                      </p:cBhvr>
                                    </p:animEffect>
                                    <p:anim calcmode="lin" valueType="num">
                                      <p:cBhvr>
                                        <p:cTn id="8"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7" end="7"/>
                                            </p:txEl>
                                          </p:spTgt>
                                        </p:tgtEl>
                                      </p:cBhvr>
                                      <p:to x="100000" y="60000"/>
                                    </p:animScale>
                                    <p:animScale>
                                      <p:cBhvr>
                                        <p:cTn id="14" dur="166" decel="50000">
                                          <p:stCondLst>
                                            <p:cond delay="676"/>
                                          </p:stCondLst>
                                        </p:cTn>
                                        <p:tgtEl>
                                          <p:spTgt spid="3">
                                            <p:txEl>
                                              <p:pRg st="7" end="7"/>
                                            </p:txEl>
                                          </p:spTgt>
                                        </p:tgtEl>
                                      </p:cBhvr>
                                      <p:to x="100000" y="100000"/>
                                    </p:animScale>
                                    <p:animScale>
                                      <p:cBhvr>
                                        <p:cTn id="15" dur="26">
                                          <p:stCondLst>
                                            <p:cond delay="1312"/>
                                          </p:stCondLst>
                                        </p:cTn>
                                        <p:tgtEl>
                                          <p:spTgt spid="3">
                                            <p:txEl>
                                              <p:pRg st="7" end="7"/>
                                            </p:txEl>
                                          </p:spTgt>
                                        </p:tgtEl>
                                      </p:cBhvr>
                                      <p:to x="100000" y="80000"/>
                                    </p:animScale>
                                    <p:animScale>
                                      <p:cBhvr>
                                        <p:cTn id="16" dur="166" decel="50000">
                                          <p:stCondLst>
                                            <p:cond delay="1338"/>
                                          </p:stCondLst>
                                        </p:cTn>
                                        <p:tgtEl>
                                          <p:spTgt spid="3">
                                            <p:txEl>
                                              <p:pRg st="7" end="7"/>
                                            </p:txEl>
                                          </p:spTgt>
                                        </p:tgtEl>
                                      </p:cBhvr>
                                      <p:to x="100000" y="100000"/>
                                    </p:animScale>
                                    <p:animScale>
                                      <p:cBhvr>
                                        <p:cTn id="17" dur="26">
                                          <p:stCondLst>
                                            <p:cond delay="1642"/>
                                          </p:stCondLst>
                                        </p:cTn>
                                        <p:tgtEl>
                                          <p:spTgt spid="3">
                                            <p:txEl>
                                              <p:pRg st="7" end="7"/>
                                            </p:txEl>
                                          </p:spTgt>
                                        </p:tgtEl>
                                      </p:cBhvr>
                                      <p:to x="100000" y="90000"/>
                                    </p:animScale>
                                    <p:animScale>
                                      <p:cBhvr>
                                        <p:cTn id="18" dur="166" decel="50000">
                                          <p:stCondLst>
                                            <p:cond delay="1668"/>
                                          </p:stCondLst>
                                        </p:cTn>
                                        <p:tgtEl>
                                          <p:spTgt spid="3">
                                            <p:txEl>
                                              <p:pRg st="7" end="7"/>
                                            </p:txEl>
                                          </p:spTgt>
                                        </p:tgtEl>
                                      </p:cBhvr>
                                      <p:to x="100000" y="100000"/>
                                    </p:animScale>
                                    <p:animScale>
                                      <p:cBhvr>
                                        <p:cTn id="19" dur="26">
                                          <p:stCondLst>
                                            <p:cond delay="1808"/>
                                          </p:stCondLst>
                                        </p:cTn>
                                        <p:tgtEl>
                                          <p:spTgt spid="3">
                                            <p:txEl>
                                              <p:pRg st="7" end="7"/>
                                            </p:txEl>
                                          </p:spTgt>
                                        </p:tgtEl>
                                      </p:cBhvr>
                                      <p:to x="100000" y="95000"/>
                                    </p:animScale>
                                    <p:animScale>
                                      <p:cBhvr>
                                        <p:cTn id="20"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933092" y="407990"/>
            <a:ext cx="10018713" cy="1752599"/>
          </a:xfrm>
        </p:spPr>
        <p:txBody>
          <a:bodyPr/>
          <a:lstStyle/>
          <a:p>
            <a:r>
              <a:rPr lang="en-GB" altLang="en-US" b="1" dirty="0">
                <a:solidFill>
                  <a:schemeClr val="tx1"/>
                </a:solidFill>
              </a:rPr>
              <a:t>Research!!</a:t>
            </a:r>
          </a:p>
        </p:txBody>
      </p:sp>
      <p:sp>
        <p:nvSpPr>
          <p:cNvPr id="9219" name="Content Placeholder 2"/>
          <p:cNvSpPr>
            <a:spLocks noGrp="1"/>
          </p:cNvSpPr>
          <p:nvPr>
            <p:ph idx="1"/>
          </p:nvPr>
        </p:nvSpPr>
        <p:spPr/>
        <p:txBody>
          <a:bodyPr/>
          <a:lstStyle/>
          <a:p>
            <a:r>
              <a:rPr lang="en-GB" altLang="en-US" sz="2800" dirty="0"/>
              <a:t>Fundamental to the success of this assignment! </a:t>
            </a:r>
          </a:p>
          <a:p>
            <a:endParaRPr lang="en-GB" altLang="en-US" dirty="0"/>
          </a:p>
          <a:p>
            <a:r>
              <a:rPr lang="en-GB" altLang="en-US" sz="2800" dirty="0"/>
              <a:t>Credible and up to date sources</a:t>
            </a:r>
          </a:p>
          <a:p>
            <a:endParaRPr lang="en-GB" altLang="en-US" sz="2800" dirty="0"/>
          </a:p>
          <a:p>
            <a:r>
              <a:rPr lang="en-GB" altLang="en-US" sz="2800" dirty="0"/>
              <a:t>Quality of Sources</a:t>
            </a:r>
          </a:p>
        </p:txBody>
      </p:sp>
    </p:spTree>
    <p:extLst>
      <p:ext uri="{BB962C8B-B14F-4D97-AF65-F5344CB8AC3E}">
        <p14:creationId xmlns:p14="http://schemas.microsoft.com/office/powerpoint/2010/main" val="2137164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219">
                                            <p:txEl>
                                              <p:pRg st="2" end="2"/>
                                            </p:txEl>
                                          </p:spTgt>
                                        </p:tgtEl>
                                        <p:attrNameLst>
                                          <p:attrName>style.visibility</p:attrName>
                                        </p:attrNameLst>
                                      </p:cBhvr>
                                      <p:to>
                                        <p:strVal val="visible"/>
                                      </p:to>
                                    </p:set>
                                    <p:animEffect transition="in" filter="fade">
                                      <p:cBhvr>
                                        <p:cTn id="14" dur="1000"/>
                                        <p:tgtEl>
                                          <p:spTgt spid="9219">
                                            <p:txEl>
                                              <p:pRg st="2" end="2"/>
                                            </p:txEl>
                                          </p:spTgt>
                                        </p:tgtEl>
                                      </p:cBhvr>
                                    </p:animEffect>
                                    <p:anim calcmode="lin" valueType="num">
                                      <p:cBhvr>
                                        <p:cTn id="15"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219">
                                            <p:txEl>
                                              <p:pRg st="4" end="4"/>
                                            </p:txEl>
                                          </p:spTgt>
                                        </p:tgtEl>
                                        <p:attrNameLst>
                                          <p:attrName>style.visibility</p:attrName>
                                        </p:attrNameLst>
                                      </p:cBhvr>
                                      <p:to>
                                        <p:strVal val="visible"/>
                                      </p:to>
                                    </p:set>
                                    <p:animEffect transition="in" filter="fade">
                                      <p:cBhvr>
                                        <p:cTn id="21" dur="1000"/>
                                        <p:tgtEl>
                                          <p:spTgt spid="9219">
                                            <p:txEl>
                                              <p:pRg st="4" end="4"/>
                                            </p:txEl>
                                          </p:spTgt>
                                        </p:tgtEl>
                                      </p:cBhvr>
                                    </p:animEffect>
                                    <p:anim calcmode="lin" valueType="num">
                                      <p:cBhvr>
                                        <p:cTn id="22"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algn="l"/>
            <a:r>
              <a:rPr lang="en-GB" altLang="en-US" b="1" dirty="0">
                <a:solidFill>
                  <a:schemeClr val="tx1"/>
                </a:solidFill>
              </a:rPr>
              <a:t>When you are reading</a:t>
            </a:r>
          </a:p>
        </p:txBody>
      </p:sp>
      <p:sp>
        <p:nvSpPr>
          <p:cNvPr id="10243" name="Content Placeholder 2"/>
          <p:cNvSpPr>
            <a:spLocks noGrp="1"/>
          </p:cNvSpPr>
          <p:nvPr>
            <p:ph idx="1"/>
          </p:nvPr>
        </p:nvSpPr>
        <p:spPr/>
        <p:txBody>
          <a:bodyPr/>
          <a:lstStyle/>
          <a:p>
            <a:r>
              <a:rPr lang="en-GB" altLang="en-US" dirty="0"/>
              <a:t>Make notes</a:t>
            </a:r>
          </a:p>
          <a:p>
            <a:endParaRPr lang="en-GB" altLang="en-US" dirty="0"/>
          </a:p>
          <a:p>
            <a:r>
              <a:rPr lang="en-GB" altLang="en-US" dirty="0"/>
              <a:t>Summarise key points</a:t>
            </a:r>
          </a:p>
          <a:p>
            <a:endParaRPr lang="en-GB" altLang="en-US" dirty="0"/>
          </a:p>
          <a:p>
            <a:r>
              <a:rPr lang="en-GB" altLang="en-US" dirty="0"/>
              <a:t>Understand the key issues within public sector organisations </a:t>
            </a:r>
          </a:p>
          <a:p>
            <a:endParaRPr lang="en-GB" altLang="en-US" dirty="0"/>
          </a:p>
          <a:p>
            <a:r>
              <a:rPr lang="en-GB" altLang="en-US" dirty="0"/>
              <a:t>Select appropriate academic theories/research </a:t>
            </a:r>
          </a:p>
          <a:p>
            <a:endParaRPr lang="en-GB" altLang="en-US" dirty="0"/>
          </a:p>
        </p:txBody>
      </p:sp>
    </p:spTree>
    <p:extLst>
      <p:ext uri="{BB962C8B-B14F-4D97-AF65-F5344CB8AC3E}">
        <p14:creationId xmlns:p14="http://schemas.microsoft.com/office/powerpoint/2010/main" val="304261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1000"/>
                                        <p:tgtEl>
                                          <p:spTgt spid="10243">
                                            <p:txEl>
                                              <p:pRg st="0" end="0"/>
                                            </p:txEl>
                                          </p:spTgt>
                                        </p:tgtEl>
                                      </p:cBhvr>
                                    </p:animEffect>
                                    <p:anim calcmode="lin" valueType="num">
                                      <p:cBhvr>
                                        <p:cTn id="8" dur="1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3">
                                            <p:txEl>
                                              <p:pRg st="2" end="2"/>
                                            </p:txEl>
                                          </p:spTgt>
                                        </p:tgtEl>
                                        <p:attrNameLst>
                                          <p:attrName>style.visibility</p:attrName>
                                        </p:attrNameLst>
                                      </p:cBhvr>
                                      <p:to>
                                        <p:strVal val="visible"/>
                                      </p:to>
                                    </p:set>
                                    <p:animEffect transition="in" filter="fade">
                                      <p:cBhvr>
                                        <p:cTn id="14" dur="1000"/>
                                        <p:tgtEl>
                                          <p:spTgt spid="10243">
                                            <p:txEl>
                                              <p:pRg st="2" end="2"/>
                                            </p:txEl>
                                          </p:spTgt>
                                        </p:tgtEl>
                                      </p:cBhvr>
                                    </p:animEffect>
                                    <p:anim calcmode="lin" valueType="num">
                                      <p:cBhvr>
                                        <p:cTn id="15"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243">
                                            <p:txEl>
                                              <p:pRg st="4" end="4"/>
                                            </p:txEl>
                                          </p:spTgt>
                                        </p:tgtEl>
                                        <p:attrNameLst>
                                          <p:attrName>style.visibility</p:attrName>
                                        </p:attrNameLst>
                                      </p:cBhvr>
                                      <p:to>
                                        <p:strVal val="visible"/>
                                      </p:to>
                                    </p:set>
                                    <p:animEffect transition="in" filter="fade">
                                      <p:cBhvr>
                                        <p:cTn id="21" dur="1000"/>
                                        <p:tgtEl>
                                          <p:spTgt spid="10243">
                                            <p:txEl>
                                              <p:pRg st="4" end="4"/>
                                            </p:txEl>
                                          </p:spTgt>
                                        </p:tgtEl>
                                      </p:cBhvr>
                                    </p:animEffect>
                                    <p:anim calcmode="lin" valueType="num">
                                      <p:cBhvr>
                                        <p:cTn id="22" dur="1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024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243">
                                            <p:txEl>
                                              <p:pRg st="6" end="6"/>
                                            </p:txEl>
                                          </p:spTgt>
                                        </p:tgtEl>
                                        <p:attrNameLst>
                                          <p:attrName>style.visibility</p:attrName>
                                        </p:attrNameLst>
                                      </p:cBhvr>
                                      <p:to>
                                        <p:strVal val="visible"/>
                                      </p:to>
                                    </p:set>
                                    <p:animEffect transition="in" filter="fade">
                                      <p:cBhvr>
                                        <p:cTn id="28" dur="1000"/>
                                        <p:tgtEl>
                                          <p:spTgt spid="10243">
                                            <p:txEl>
                                              <p:pRg st="6" end="6"/>
                                            </p:txEl>
                                          </p:spTgt>
                                        </p:tgtEl>
                                      </p:cBhvr>
                                    </p:animEffect>
                                    <p:anim calcmode="lin" valueType="num">
                                      <p:cBhvr>
                                        <p:cTn id="29" dur="10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024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l"/>
            <a:r>
              <a:rPr lang="en-GB" altLang="en-US" b="1" dirty="0">
                <a:solidFill>
                  <a:srgbClr val="002060"/>
                </a:solidFill>
              </a:rPr>
              <a:t>Top Tips:</a:t>
            </a:r>
          </a:p>
        </p:txBody>
      </p:sp>
      <p:sp>
        <p:nvSpPr>
          <p:cNvPr id="3" name="Content Placeholder 2"/>
          <p:cNvSpPr>
            <a:spLocks noGrp="1"/>
          </p:cNvSpPr>
          <p:nvPr>
            <p:ph idx="1"/>
          </p:nvPr>
        </p:nvSpPr>
        <p:spPr>
          <a:xfrm>
            <a:off x="439885" y="1748675"/>
            <a:ext cx="10384633" cy="4967287"/>
          </a:xfrm>
        </p:spPr>
        <p:txBody>
          <a:bodyPr>
            <a:normAutofit/>
          </a:bodyPr>
          <a:lstStyle/>
          <a:p>
            <a:pPr>
              <a:buFont typeface="Arial" charset="0"/>
              <a:buChar char="•"/>
              <a:defRPr/>
            </a:pPr>
            <a:r>
              <a:rPr lang="en-GB" dirty="0"/>
              <a:t>Know the key issues before you begin your analysis.</a:t>
            </a:r>
          </a:p>
          <a:p>
            <a:pPr>
              <a:buFont typeface="Arial" charset="0"/>
              <a:buChar char="•"/>
              <a:defRPr/>
            </a:pPr>
            <a:r>
              <a:rPr lang="en-GB" dirty="0"/>
              <a:t>Give yourself enough time to write the assignment. You don't want to rush through it.</a:t>
            </a:r>
          </a:p>
          <a:p>
            <a:pPr>
              <a:buFont typeface="Arial" charset="0"/>
              <a:buChar char="•"/>
              <a:defRPr/>
            </a:pPr>
            <a:r>
              <a:rPr lang="en-GB" dirty="0"/>
              <a:t>Be honest in your evaluations. Don't let personal issues and opinions cloud your judgement.</a:t>
            </a:r>
          </a:p>
          <a:p>
            <a:pPr>
              <a:buFont typeface="Arial" charset="0"/>
              <a:buChar char="•"/>
              <a:defRPr/>
            </a:pPr>
            <a:r>
              <a:rPr lang="en-GB" dirty="0"/>
              <a:t>Be concise and analytical</a:t>
            </a:r>
          </a:p>
          <a:p>
            <a:pPr>
              <a:buFont typeface="Arial" charset="0"/>
              <a:buChar char="•"/>
              <a:defRPr/>
            </a:pPr>
            <a:r>
              <a:rPr lang="en-GB" dirty="0"/>
              <a:t>Do not describe – write critically</a:t>
            </a:r>
          </a:p>
          <a:p>
            <a:pPr>
              <a:buFont typeface="Arial" charset="0"/>
              <a:buChar char="•"/>
              <a:defRPr/>
            </a:pPr>
            <a:r>
              <a:rPr lang="en-GB" dirty="0"/>
              <a:t>Proofread your work!</a:t>
            </a:r>
          </a:p>
          <a:p>
            <a:pPr>
              <a:buFont typeface="Arial" charset="0"/>
              <a:buChar char="•"/>
              <a:defRPr/>
            </a:pPr>
            <a:endParaRPr lang="en-GB" dirty="0"/>
          </a:p>
          <a:p>
            <a:pPr>
              <a:buFont typeface="Arial" charset="0"/>
              <a:buNone/>
              <a:defRPr/>
            </a:pPr>
            <a:r>
              <a:rPr lang="en-GB" sz="1200" dirty="0"/>
              <a:t>Source:  </a:t>
            </a:r>
            <a:r>
              <a:rPr lang="en-GB" sz="1200" dirty="0">
                <a:hlinkClick r:id="rId2"/>
              </a:rPr>
              <a:t>http://businessmajors.about.com/od/casestudies/ht/HowToCaseStudy.htm</a:t>
            </a:r>
            <a:endParaRPr lang="en-GB" sz="1200" dirty="0"/>
          </a:p>
          <a:p>
            <a:pPr>
              <a:buFont typeface="Arial" charset="0"/>
              <a:buNone/>
              <a:defRPr/>
            </a:pPr>
            <a:endParaRPr lang="en-GB" sz="1200" dirty="0"/>
          </a:p>
          <a:p>
            <a:pPr>
              <a:buFont typeface="Arial" charset="0"/>
              <a:buNone/>
              <a:defRPr/>
            </a:pPr>
            <a:endParaRPr lang="en-GB" sz="1200" dirty="0"/>
          </a:p>
          <a:p>
            <a:pPr algn="ctr">
              <a:buFont typeface="Arial" charset="0"/>
              <a:buNone/>
              <a:defRPr/>
            </a:pPr>
            <a:r>
              <a:rPr lang="en-GB" sz="3600" b="1" dirty="0">
                <a:solidFill>
                  <a:srgbClr val="FF0000"/>
                </a:solidFill>
              </a:rPr>
              <a:t>Does it make sense to you?</a:t>
            </a:r>
          </a:p>
          <a:p>
            <a:pPr>
              <a:buFont typeface="Arial" charset="0"/>
              <a:buChar char="•"/>
              <a:defRPr/>
            </a:pPr>
            <a:endParaRPr lang="en-GB" dirty="0"/>
          </a:p>
          <a:p>
            <a:pPr>
              <a:buFont typeface="Arial" charset="0"/>
              <a:buChar char="•"/>
              <a:defRPr/>
            </a:pPr>
            <a:endParaRPr lang="en-GB" dirty="0"/>
          </a:p>
        </p:txBody>
      </p:sp>
    </p:spTree>
    <p:extLst>
      <p:ext uri="{BB962C8B-B14F-4D97-AF65-F5344CB8AC3E}">
        <p14:creationId xmlns:p14="http://schemas.microsoft.com/office/powerpoint/2010/main" val="2576425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6" presetClass="entr" presetSubtype="0" fill="hold" nodeType="clickEffect">
                                  <p:stCondLst>
                                    <p:cond delay="0"/>
                                  </p:stCondLst>
                                  <p:childTnLst>
                                    <p:set>
                                      <p:cBhvr>
                                        <p:cTn id="55" dur="1" fill="hold">
                                          <p:stCondLst>
                                            <p:cond delay="0"/>
                                          </p:stCondLst>
                                        </p:cTn>
                                        <p:tgtEl>
                                          <p:spTgt spid="3">
                                            <p:txEl>
                                              <p:pRg st="10" end="10"/>
                                            </p:txEl>
                                          </p:spTgt>
                                        </p:tgtEl>
                                        <p:attrNameLst>
                                          <p:attrName>style.visibility</p:attrName>
                                        </p:attrNameLst>
                                      </p:cBhvr>
                                      <p:to>
                                        <p:strVal val="visible"/>
                                      </p:to>
                                    </p:set>
                                    <p:animEffect transition="in" filter="wipe(down)">
                                      <p:cBhvr>
                                        <p:cTn id="56" dur="580">
                                          <p:stCondLst>
                                            <p:cond delay="0"/>
                                          </p:stCondLst>
                                        </p:cTn>
                                        <p:tgtEl>
                                          <p:spTgt spid="3">
                                            <p:txEl>
                                              <p:pRg st="10" end="10"/>
                                            </p:txEl>
                                          </p:spTgt>
                                        </p:tgtEl>
                                      </p:cBhvr>
                                    </p:animEffect>
                                    <p:anim calcmode="lin" valueType="num">
                                      <p:cBhvr>
                                        <p:cTn id="57" dur="1822" tmFilter="0,0; 0.14,0.36; 0.43,0.73; 0.71,0.91; 1.0,1.0">
                                          <p:stCondLst>
                                            <p:cond delay="0"/>
                                          </p:stCondLst>
                                        </p:cTn>
                                        <p:tgtEl>
                                          <p:spTgt spid="3">
                                            <p:txEl>
                                              <p:pRg st="10" end="10"/>
                                            </p:txEl>
                                          </p:spTgt>
                                        </p:tgtEl>
                                        <p:attrNameLst>
                                          <p:attrName>ppt_x</p:attrName>
                                        </p:attrNameLst>
                                      </p:cBhvr>
                                      <p:tavLst>
                                        <p:tav tm="0">
                                          <p:val>
                                            <p:strVal val="#ppt_x-0.25"/>
                                          </p:val>
                                        </p:tav>
                                        <p:tav tm="100000">
                                          <p:val>
                                            <p:strVal val="#ppt_x"/>
                                          </p:val>
                                        </p:tav>
                                      </p:tavLst>
                                    </p:anim>
                                    <p:anim calcmode="lin" valueType="num">
                                      <p:cBhvr>
                                        <p:cTn id="58" dur="664" tmFilter="0.0,0.0; 0.25,0.07; 0.50,0.2; 0.75,0.467; 1.0,1.0">
                                          <p:stCondLst>
                                            <p:cond delay="0"/>
                                          </p:stCondLst>
                                        </p:cTn>
                                        <p:tgtEl>
                                          <p:spTgt spid="3">
                                            <p:txEl>
                                              <p:pRg st="10" end="10"/>
                                            </p:txEl>
                                          </p:spTgt>
                                        </p:tgtEl>
                                        <p:attrNameLst>
                                          <p:attrName>ppt_y</p:attrName>
                                        </p:attrNameLst>
                                      </p:cBhvr>
                                      <p:tavLst>
                                        <p:tav tm="0" fmla="#ppt_y-sin(pi*$)/3">
                                          <p:val>
                                            <p:fltVal val="0.5"/>
                                          </p:val>
                                        </p:tav>
                                        <p:tav tm="100000">
                                          <p:val>
                                            <p:fltVal val="1"/>
                                          </p:val>
                                        </p:tav>
                                      </p:tavLst>
                                    </p:anim>
                                    <p:anim calcmode="lin" valueType="num">
                                      <p:cBhvr>
                                        <p:cTn id="59" dur="664" tmFilter="0, 0; 0.125,0.2665; 0.25,0.4; 0.375,0.465; 0.5,0.5;  0.625,0.535; 0.75,0.6; 0.875,0.7335; 1,1">
                                          <p:stCondLst>
                                            <p:cond delay="664"/>
                                          </p:stCondLst>
                                        </p:cTn>
                                        <p:tgtEl>
                                          <p:spTgt spid="3">
                                            <p:txEl>
                                              <p:pRg st="10" end="10"/>
                                            </p:txEl>
                                          </p:spTgt>
                                        </p:tgtEl>
                                        <p:attrNameLst>
                                          <p:attrName>ppt_y</p:attrName>
                                        </p:attrNameLst>
                                      </p:cBhvr>
                                      <p:tavLst>
                                        <p:tav tm="0" fmla="#ppt_y-sin(pi*$)/9">
                                          <p:val>
                                            <p:fltVal val="0"/>
                                          </p:val>
                                        </p:tav>
                                        <p:tav tm="100000">
                                          <p:val>
                                            <p:fltVal val="1"/>
                                          </p:val>
                                        </p:tav>
                                      </p:tavLst>
                                    </p:anim>
                                    <p:anim calcmode="lin" valueType="num">
                                      <p:cBhvr>
                                        <p:cTn id="60" dur="332" tmFilter="0, 0; 0.125,0.2665; 0.25,0.4; 0.375,0.465; 0.5,0.5;  0.625,0.535; 0.75,0.6; 0.875,0.7335; 1,1">
                                          <p:stCondLst>
                                            <p:cond delay="1324"/>
                                          </p:stCondLst>
                                        </p:cTn>
                                        <p:tgtEl>
                                          <p:spTgt spid="3">
                                            <p:txEl>
                                              <p:pRg st="10" end="10"/>
                                            </p:txEl>
                                          </p:spTgt>
                                        </p:tgtEl>
                                        <p:attrNameLst>
                                          <p:attrName>ppt_y</p:attrName>
                                        </p:attrNameLst>
                                      </p:cBhvr>
                                      <p:tavLst>
                                        <p:tav tm="0" fmla="#ppt_y-sin(pi*$)/27">
                                          <p:val>
                                            <p:fltVal val="0"/>
                                          </p:val>
                                        </p:tav>
                                        <p:tav tm="100000">
                                          <p:val>
                                            <p:fltVal val="1"/>
                                          </p:val>
                                        </p:tav>
                                      </p:tavLst>
                                    </p:anim>
                                    <p:anim calcmode="lin" valueType="num">
                                      <p:cBhvr>
                                        <p:cTn id="61" dur="164" tmFilter="0, 0; 0.125,0.2665; 0.25,0.4; 0.375,0.465; 0.5,0.5;  0.625,0.535; 0.75,0.6; 0.875,0.7335; 1,1">
                                          <p:stCondLst>
                                            <p:cond delay="1656"/>
                                          </p:stCondLst>
                                        </p:cTn>
                                        <p:tgtEl>
                                          <p:spTgt spid="3">
                                            <p:txEl>
                                              <p:pRg st="10" end="10"/>
                                            </p:txEl>
                                          </p:spTgt>
                                        </p:tgtEl>
                                        <p:attrNameLst>
                                          <p:attrName>ppt_y</p:attrName>
                                        </p:attrNameLst>
                                      </p:cBhvr>
                                      <p:tavLst>
                                        <p:tav tm="0" fmla="#ppt_y-sin(pi*$)/81">
                                          <p:val>
                                            <p:fltVal val="0"/>
                                          </p:val>
                                        </p:tav>
                                        <p:tav tm="100000">
                                          <p:val>
                                            <p:fltVal val="1"/>
                                          </p:val>
                                        </p:tav>
                                      </p:tavLst>
                                    </p:anim>
                                    <p:animScale>
                                      <p:cBhvr>
                                        <p:cTn id="62" dur="26">
                                          <p:stCondLst>
                                            <p:cond delay="650"/>
                                          </p:stCondLst>
                                        </p:cTn>
                                        <p:tgtEl>
                                          <p:spTgt spid="3">
                                            <p:txEl>
                                              <p:pRg st="10" end="10"/>
                                            </p:txEl>
                                          </p:spTgt>
                                        </p:tgtEl>
                                      </p:cBhvr>
                                      <p:to x="100000" y="60000"/>
                                    </p:animScale>
                                    <p:animScale>
                                      <p:cBhvr>
                                        <p:cTn id="63" dur="166" decel="50000">
                                          <p:stCondLst>
                                            <p:cond delay="676"/>
                                          </p:stCondLst>
                                        </p:cTn>
                                        <p:tgtEl>
                                          <p:spTgt spid="3">
                                            <p:txEl>
                                              <p:pRg st="10" end="10"/>
                                            </p:txEl>
                                          </p:spTgt>
                                        </p:tgtEl>
                                      </p:cBhvr>
                                      <p:to x="100000" y="100000"/>
                                    </p:animScale>
                                    <p:animScale>
                                      <p:cBhvr>
                                        <p:cTn id="64" dur="26">
                                          <p:stCondLst>
                                            <p:cond delay="1312"/>
                                          </p:stCondLst>
                                        </p:cTn>
                                        <p:tgtEl>
                                          <p:spTgt spid="3">
                                            <p:txEl>
                                              <p:pRg st="10" end="10"/>
                                            </p:txEl>
                                          </p:spTgt>
                                        </p:tgtEl>
                                      </p:cBhvr>
                                      <p:to x="100000" y="80000"/>
                                    </p:animScale>
                                    <p:animScale>
                                      <p:cBhvr>
                                        <p:cTn id="65" dur="166" decel="50000">
                                          <p:stCondLst>
                                            <p:cond delay="1338"/>
                                          </p:stCondLst>
                                        </p:cTn>
                                        <p:tgtEl>
                                          <p:spTgt spid="3">
                                            <p:txEl>
                                              <p:pRg st="10" end="10"/>
                                            </p:txEl>
                                          </p:spTgt>
                                        </p:tgtEl>
                                      </p:cBhvr>
                                      <p:to x="100000" y="100000"/>
                                    </p:animScale>
                                    <p:animScale>
                                      <p:cBhvr>
                                        <p:cTn id="66" dur="26">
                                          <p:stCondLst>
                                            <p:cond delay="1642"/>
                                          </p:stCondLst>
                                        </p:cTn>
                                        <p:tgtEl>
                                          <p:spTgt spid="3">
                                            <p:txEl>
                                              <p:pRg st="10" end="10"/>
                                            </p:txEl>
                                          </p:spTgt>
                                        </p:tgtEl>
                                      </p:cBhvr>
                                      <p:to x="100000" y="90000"/>
                                    </p:animScale>
                                    <p:animScale>
                                      <p:cBhvr>
                                        <p:cTn id="67" dur="166" decel="50000">
                                          <p:stCondLst>
                                            <p:cond delay="1668"/>
                                          </p:stCondLst>
                                        </p:cTn>
                                        <p:tgtEl>
                                          <p:spTgt spid="3">
                                            <p:txEl>
                                              <p:pRg st="10" end="10"/>
                                            </p:txEl>
                                          </p:spTgt>
                                        </p:tgtEl>
                                      </p:cBhvr>
                                      <p:to x="100000" y="100000"/>
                                    </p:animScale>
                                    <p:animScale>
                                      <p:cBhvr>
                                        <p:cTn id="68" dur="26">
                                          <p:stCondLst>
                                            <p:cond delay="1808"/>
                                          </p:stCondLst>
                                        </p:cTn>
                                        <p:tgtEl>
                                          <p:spTgt spid="3">
                                            <p:txEl>
                                              <p:pRg st="10" end="10"/>
                                            </p:txEl>
                                          </p:spTgt>
                                        </p:tgtEl>
                                      </p:cBhvr>
                                      <p:to x="100000" y="95000"/>
                                    </p:animScale>
                                    <p:animScale>
                                      <p:cBhvr>
                                        <p:cTn id="69" dur="166" decel="50000">
                                          <p:stCondLst>
                                            <p:cond delay="1834"/>
                                          </p:stCondLst>
                                        </p:cTn>
                                        <p:tgtEl>
                                          <p:spTgt spid="3">
                                            <p:txEl>
                                              <p:pRg st="10" end="1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algn="l"/>
            <a:r>
              <a:rPr lang="en-GB" altLang="en-US" b="1">
                <a:solidFill>
                  <a:srgbClr val="002060"/>
                </a:solidFill>
              </a:rPr>
              <a:t>How</a:t>
            </a:r>
            <a:r>
              <a:rPr lang="en-GB" altLang="en-US">
                <a:solidFill>
                  <a:srgbClr val="002060"/>
                </a:solidFill>
              </a:rPr>
              <a:t> to do it.....</a:t>
            </a:r>
          </a:p>
        </p:txBody>
      </p:sp>
      <p:sp>
        <p:nvSpPr>
          <p:cNvPr id="12291" name="Content Placeholder 2"/>
          <p:cNvSpPr>
            <a:spLocks noGrp="1"/>
          </p:cNvSpPr>
          <p:nvPr>
            <p:ph idx="1"/>
          </p:nvPr>
        </p:nvSpPr>
        <p:spPr>
          <a:xfrm>
            <a:off x="677334" y="1733972"/>
            <a:ext cx="9544916" cy="4040187"/>
          </a:xfrm>
        </p:spPr>
        <p:txBody>
          <a:bodyPr/>
          <a:lstStyle/>
          <a:p>
            <a:r>
              <a:rPr lang="en-GB" altLang="en-US" dirty="0"/>
              <a:t>Investigate, analyse and evaluate  </a:t>
            </a:r>
          </a:p>
          <a:p>
            <a:endParaRPr lang="en-GB" altLang="en-US" dirty="0"/>
          </a:p>
          <a:p>
            <a:r>
              <a:rPr lang="en-GB" altLang="en-US" dirty="0"/>
              <a:t>Gather relevant information – key definitions/theories</a:t>
            </a:r>
          </a:p>
          <a:p>
            <a:endParaRPr lang="en-GB" altLang="en-US" dirty="0"/>
          </a:p>
          <a:p>
            <a:r>
              <a:rPr lang="en-GB" altLang="en-US" dirty="0"/>
              <a:t>Key books/articles</a:t>
            </a:r>
          </a:p>
          <a:p>
            <a:endParaRPr lang="en-GB" altLang="en-US" dirty="0"/>
          </a:p>
          <a:p>
            <a:r>
              <a:rPr lang="en-GB" altLang="en-US" dirty="0"/>
              <a:t>Answer the tasks set  </a:t>
            </a:r>
          </a:p>
          <a:p>
            <a:endParaRPr lang="en-GB" altLang="en-US" dirty="0"/>
          </a:p>
          <a:p>
            <a:pPr marL="0" indent="0" algn="ctr">
              <a:buNone/>
            </a:pPr>
            <a:endParaRPr lang="en-GB" altLang="en-US" b="1" dirty="0">
              <a:solidFill>
                <a:srgbClr val="FF0000"/>
              </a:solidFill>
            </a:endParaRPr>
          </a:p>
          <a:p>
            <a:pPr marL="0" indent="0" algn="ctr">
              <a:buNone/>
            </a:pPr>
            <a:r>
              <a:rPr lang="en-GB" altLang="en-US" b="1" dirty="0">
                <a:solidFill>
                  <a:srgbClr val="FF0000"/>
                </a:solidFill>
              </a:rPr>
              <a:t>Consider the counter point of view/argument</a:t>
            </a:r>
          </a:p>
          <a:p>
            <a:pPr marL="0" indent="0">
              <a:buNone/>
            </a:pPr>
            <a:endParaRPr lang="en-GB" altLang="en-US" dirty="0"/>
          </a:p>
        </p:txBody>
      </p:sp>
    </p:spTree>
    <p:extLst>
      <p:ext uri="{BB962C8B-B14F-4D97-AF65-F5344CB8AC3E}">
        <p14:creationId xmlns:p14="http://schemas.microsoft.com/office/powerpoint/2010/main" val="3880941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1000"/>
                                        <p:tgtEl>
                                          <p:spTgt spid="12291">
                                            <p:txEl>
                                              <p:pRg st="0" end="0"/>
                                            </p:txEl>
                                          </p:spTgt>
                                        </p:tgtEl>
                                      </p:cBhvr>
                                    </p:animEffect>
                                    <p:anim calcmode="lin" valueType="num">
                                      <p:cBhvr>
                                        <p:cTn id="8" dur="10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291">
                                            <p:txEl>
                                              <p:pRg st="2" end="2"/>
                                            </p:txEl>
                                          </p:spTgt>
                                        </p:tgtEl>
                                        <p:attrNameLst>
                                          <p:attrName>style.visibility</p:attrName>
                                        </p:attrNameLst>
                                      </p:cBhvr>
                                      <p:to>
                                        <p:strVal val="visible"/>
                                      </p:to>
                                    </p:set>
                                    <p:animEffect transition="in" filter="fade">
                                      <p:cBhvr>
                                        <p:cTn id="14" dur="1000"/>
                                        <p:tgtEl>
                                          <p:spTgt spid="12291">
                                            <p:txEl>
                                              <p:pRg st="2" end="2"/>
                                            </p:txEl>
                                          </p:spTgt>
                                        </p:tgtEl>
                                      </p:cBhvr>
                                    </p:animEffect>
                                    <p:anim calcmode="lin" valueType="num">
                                      <p:cBhvr>
                                        <p:cTn id="15" dur="10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229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2291">
                                            <p:txEl>
                                              <p:pRg st="4" end="4"/>
                                            </p:txEl>
                                          </p:spTgt>
                                        </p:tgtEl>
                                        <p:attrNameLst>
                                          <p:attrName>style.visibility</p:attrName>
                                        </p:attrNameLst>
                                      </p:cBhvr>
                                      <p:to>
                                        <p:strVal val="visible"/>
                                      </p:to>
                                    </p:set>
                                    <p:animEffect transition="in" filter="fade">
                                      <p:cBhvr>
                                        <p:cTn id="21" dur="1000"/>
                                        <p:tgtEl>
                                          <p:spTgt spid="12291">
                                            <p:txEl>
                                              <p:pRg st="4" end="4"/>
                                            </p:txEl>
                                          </p:spTgt>
                                        </p:tgtEl>
                                      </p:cBhvr>
                                    </p:animEffect>
                                    <p:anim calcmode="lin" valueType="num">
                                      <p:cBhvr>
                                        <p:cTn id="22" dur="10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229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2291">
                                            <p:txEl>
                                              <p:pRg st="6" end="6"/>
                                            </p:txEl>
                                          </p:spTgt>
                                        </p:tgtEl>
                                        <p:attrNameLst>
                                          <p:attrName>style.visibility</p:attrName>
                                        </p:attrNameLst>
                                      </p:cBhvr>
                                      <p:to>
                                        <p:strVal val="visible"/>
                                      </p:to>
                                    </p:set>
                                    <p:animEffect transition="in" filter="fade">
                                      <p:cBhvr>
                                        <p:cTn id="28" dur="1000"/>
                                        <p:tgtEl>
                                          <p:spTgt spid="12291">
                                            <p:txEl>
                                              <p:pRg st="6" end="6"/>
                                            </p:txEl>
                                          </p:spTgt>
                                        </p:tgtEl>
                                      </p:cBhvr>
                                    </p:animEffect>
                                    <p:anim calcmode="lin" valueType="num">
                                      <p:cBhvr>
                                        <p:cTn id="29" dur="10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229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6" presetClass="entr" presetSubtype="0" fill="hold" nodeType="clickEffect">
                                  <p:stCondLst>
                                    <p:cond delay="0"/>
                                  </p:stCondLst>
                                  <p:childTnLst>
                                    <p:set>
                                      <p:cBhvr>
                                        <p:cTn id="34" dur="1" fill="hold">
                                          <p:stCondLst>
                                            <p:cond delay="0"/>
                                          </p:stCondLst>
                                        </p:cTn>
                                        <p:tgtEl>
                                          <p:spTgt spid="12291">
                                            <p:txEl>
                                              <p:pRg st="9" end="9"/>
                                            </p:txEl>
                                          </p:spTgt>
                                        </p:tgtEl>
                                        <p:attrNameLst>
                                          <p:attrName>style.visibility</p:attrName>
                                        </p:attrNameLst>
                                      </p:cBhvr>
                                      <p:to>
                                        <p:strVal val="visible"/>
                                      </p:to>
                                    </p:set>
                                    <p:animEffect transition="in" filter="wipe(down)">
                                      <p:cBhvr>
                                        <p:cTn id="35" dur="580">
                                          <p:stCondLst>
                                            <p:cond delay="0"/>
                                          </p:stCondLst>
                                        </p:cTn>
                                        <p:tgtEl>
                                          <p:spTgt spid="12291">
                                            <p:txEl>
                                              <p:pRg st="9" end="9"/>
                                            </p:txEl>
                                          </p:spTgt>
                                        </p:tgtEl>
                                      </p:cBhvr>
                                    </p:animEffect>
                                    <p:anim calcmode="lin" valueType="num">
                                      <p:cBhvr>
                                        <p:cTn id="36" dur="1822" tmFilter="0,0; 0.14,0.36; 0.43,0.73; 0.71,0.91; 1.0,1.0">
                                          <p:stCondLst>
                                            <p:cond delay="0"/>
                                          </p:stCondLst>
                                        </p:cTn>
                                        <p:tgtEl>
                                          <p:spTgt spid="12291">
                                            <p:txEl>
                                              <p:pRg st="9" end="9"/>
                                            </p:txEl>
                                          </p:spTgt>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12291">
                                            <p:txEl>
                                              <p:pRg st="9" end="9"/>
                                            </p:txEl>
                                          </p:spTgt>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12291">
                                            <p:txEl>
                                              <p:pRg st="9" end="9"/>
                                            </p:txEl>
                                          </p:spTgt>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12291">
                                            <p:txEl>
                                              <p:pRg st="9" end="9"/>
                                            </p:txEl>
                                          </p:spTgt>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12291">
                                            <p:txEl>
                                              <p:pRg st="9" end="9"/>
                                            </p:txEl>
                                          </p:spTgt>
                                        </p:tgtEl>
                                        <p:attrNameLst>
                                          <p:attrName>ppt_y</p:attrName>
                                        </p:attrNameLst>
                                      </p:cBhvr>
                                      <p:tavLst>
                                        <p:tav tm="0" fmla="#ppt_y-sin(pi*$)/81">
                                          <p:val>
                                            <p:fltVal val="0"/>
                                          </p:val>
                                        </p:tav>
                                        <p:tav tm="100000">
                                          <p:val>
                                            <p:fltVal val="1"/>
                                          </p:val>
                                        </p:tav>
                                      </p:tavLst>
                                    </p:anim>
                                    <p:animScale>
                                      <p:cBhvr>
                                        <p:cTn id="41" dur="26">
                                          <p:stCondLst>
                                            <p:cond delay="650"/>
                                          </p:stCondLst>
                                        </p:cTn>
                                        <p:tgtEl>
                                          <p:spTgt spid="12291">
                                            <p:txEl>
                                              <p:pRg st="9" end="9"/>
                                            </p:txEl>
                                          </p:spTgt>
                                        </p:tgtEl>
                                      </p:cBhvr>
                                      <p:to x="100000" y="60000"/>
                                    </p:animScale>
                                    <p:animScale>
                                      <p:cBhvr>
                                        <p:cTn id="42" dur="166" decel="50000">
                                          <p:stCondLst>
                                            <p:cond delay="676"/>
                                          </p:stCondLst>
                                        </p:cTn>
                                        <p:tgtEl>
                                          <p:spTgt spid="12291">
                                            <p:txEl>
                                              <p:pRg st="9" end="9"/>
                                            </p:txEl>
                                          </p:spTgt>
                                        </p:tgtEl>
                                      </p:cBhvr>
                                      <p:to x="100000" y="100000"/>
                                    </p:animScale>
                                    <p:animScale>
                                      <p:cBhvr>
                                        <p:cTn id="43" dur="26">
                                          <p:stCondLst>
                                            <p:cond delay="1312"/>
                                          </p:stCondLst>
                                        </p:cTn>
                                        <p:tgtEl>
                                          <p:spTgt spid="12291">
                                            <p:txEl>
                                              <p:pRg st="9" end="9"/>
                                            </p:txEl>
                                          </p:spTgt>
                                        </p:tgtEl>
                                      </p:cBhvr>
                                      <p:to x="100000" y="80000"/>
                                    </p:animScale>
                                    <p:animScale>
                                      <p:cBhvr>
                                        <p:cTn id="44" dur="166" decel="50000">
                                          <p:stCondLst>
                                            <p:cond delay="1338"/>
                                          </p:stCondLst>
                                        </p:cTn>
                                        <p:tgtEl>
                                          <p:spTgt spid="12291">
                                            <p:txEl>
                                              <p:pRg st="9" end="9"/>
                                            </p:txEl>
                                          </p:spTgt>
                                        </p:tgtEl>
                                      </p:cBhvr>
                                      <p:to x="100000" y="100000"/>
                                    </p:animScale>
                                    <p:animScale>
                                      <p:cBhvr>
                                        <p:cTn id="45" dur="26">
                                          <p:stCondLst>
                                            <p:cond delay="1642"/>
                                          </p:stCondLst>
                                        </p:cTn>
                                        <p:tgtEl>
                                          <p:spTgt spid="12291">
                                            <p:txEl>
                                              <p:pRg st="9" end="9"/>
                                            </p:txEl>
                                          </p:spTgt>
                                        </p:tgtEl>
                                      </p:cBhvr>
                                      <p:to x="100000" y="90000"/>
                                    </p:animScale>
                                    <p:animScale>
                                      <p:cBhvr>
                                        <p:cTn id="46" dur="166" decel="50000">
                                          <p:stCondLst>
                                            <p:cond delay="1668"/>
                                          </p:stCondLst>
                                        </p:cTn>
                                        <p:tgtEl>
                                          <p:spTgt spid="12291">
                                            <p:txEl>
                                              <p:pRg st="9" end="9"/>
                                            </p:txEl>
                                          </p:spTgt>
                                        </p:tgtEl>
                                      </p:cBhvr>
                                      <p:to x="100000" y="100000"/>
                                    </p:animScale>
                                    <p:animScale>
                                      <p:cBhvr>
                                        <p:cTn id="47" dur="26">
                                          <p:stCondLst>
                                            <p:cond delay="1808"/>
                                          </p:stCondLst>
                                        </p:cTn>
                                        <p:tgtEl>
                                          <p:spTgt spid="12291">
                                            <p:txEl>
                                              <p:pRg st="9" end="9"/>
                                            </p:txEl>
                                          </p:spTgt>
                                        </p:tgtEl>
                                      </p:cBhvr>
                                      <p:to x="100000" y="95000"/>
                                    </p:animScale>
                                    <p:animScale>
                                      <p:cBhvr>
                                        <p:cTn id="48" dur="166" decel="50000">
                                          <p:stCondLst>
                                            <p:cond delay="1834"/>
                                          </p:stCondLst>
                                        </p:cTn>
                                        <p:tgtEl>
                                          <p:spTgt spid="12291">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defRPr/>
            </a:pPr>
            <a:r>
              <a:rPr lang="en-GB" sz="3600" b="1" dirty="0">
                <a:solidFill>
                  <a:srgbClr val="002060"/>
                </a:solidFill>
                <a:latin typeface="+mn-lt"/>
              </a:rPr>
              <a:t>Being Critical</a:t>
            </a:r>
            <a:br>
              <a:rPr lang="en-GB" sz="3600" dirty="0">
                <a:solidFill>
                  <a:srgbClr val="002060"/>
                </a:solidFill>
                <a:latin typeface="+mn-lt"/>
              </a:rPr>
            </a:br>
            <a:endParaRPr lang="en-GB" sz="3600" dirty="0">
              <a:solidFill>
                <a:srgbClr val="002060"/>
              </a:solidFill>
              <a:latin typeface="+mn-lt"/>
            </a:endParaRPr>
          </a:p>
        </p:txBody>
      </p:sp>
      <p:sp>
        <p:nvSpPr>
          <p:cNvPr id="31747" name="Content Placeholder 2"/>
          <p:cNvSpPr>
            <a:spLocks noGrp="1"/>
          </p:cNvSpPr>
          <p:nvPr>
            <p:ph idx="1"/>
          </p:nvPr>
        </p:nvSpPr>
        <p:spPr>
          <a:xfrm>
            <a:off x="745481" y="1475946"/>
            <a:ext cx="9518073" cy="5073650"/>
          </a:xfrm>
        </p:spPr>
        <p:txBody>
          <a:bodyPr/>
          <a:lstStyle/>
          <a:p>
            <a:r>
              <a:rPr lang="en-GB" altLang="en-US" dirty="0"/>
              <a:t>Analysis - not description</a:t>
            </a:r>
          </a:p>
          <a:p>
            <a:endParaRPr lang="en-GB" altLang="en-US" dirty="0"/>
          </a:p>
          <a:p>
            <a:r>
              <a:rPr lang="en-GB" altLang="en-US" dirty="0"/>
              <a:t>Evidence of thought and reflection</a:t>
            </a:r>
          </a:p>
          <a:p>
            <a:endParaRPr lang="en-GB" altLang="en-US" dirty="0"/>
          </a:p>
          <a:p>
            <a:r>
              <a:rPr lang="en-GB" altLang="en-US" dirty="0"/>
              <a:t>Arguments supported by evidence</a:t>
            </a:r>
          </a:p>
          <a:p>
            <a:endParaRPr lang="en-GB" altLang="en-US" dirty="0"/>
          </a:p>
          <a:p>
            <a:r>
              <a:rPr lang="en-GB" altLang="en-US" dirty="0"/>
              <a:t>Discussion of issues and ideas - not just a reporting of facts</a:t>
            </a:r>
          </a:p>
          <a:p>
            <a:endParaRPr lang="en-GB" altLang="en-US" dirty="0"/>
          </a:p>
          <a:p>
            <a:r>
              <a:rPr lang="en-GB" altLang="en-US" dirty="0"/>
              <a:t>An understanding of why the topic is significant and interesting</a:t>
            </a:r>
          </a:p>
          <a:p>
            <a:endParaRPr lang="en-GB" altLang="en-US" dirty="0"/>
          </a:p>
          <a:p>
            <a:r>
              <a:rPr lang="en-GB" altLang="en-US" dirty="0"/>
              <a:t>An attempt to relate the topic to broader issues - to see the bigger picture</a:t>
            </a:r>
          </a:p>
          <a:p>
            <a:endParaRPr lang="en-GB" altLang="en-US" dirty="0"/>
          </a:p>
        </p:txBody>
      </p:sp>
    </p:spTree>
    <p:extLst>
      <p:ext uri="{BB962C8B-B14F-4D97-AF65-F5344CB8AC3E}">
        <p14:creationId xmlns:p14="http://schemas.microsoft.com/office/powerpoint/2010/main" val="3708517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1747">
                                            <p:txEl>
                                              <p:pRg st="2" end="2"/>
                                            </p:txEl>
                                          </p:spTgt>
                                        </p:tgtEl>
                                        <p:attrNameLst>
                                          <p:attrName>style.visibility</p:attrName>
                                        </p:attrNameLst>
                                      </p:cBhvr>
                                      <p:to>
                                        <p:strVal val="visible"/>
                                      </p:to>
                                    </p:set>
                                    <p:animEffect transition="in" filter="fade">
                                      <p:cBhvr>
                                        <p:cTn id="14" dur="1000"/>
                                        <p:tgtEl>
                                          <p:spTgt spid="31747">
                                            <p:txEl>
                                              <p:pRg st="2" end="2"/>
                                            </p:txEl>
                                          </p:spTgt>
                                        </p:tgtEl>
                                      </p:cBhvr>
                                    </p:animEffect>
                                    <p:anim calcmode="lin" valueType="num">
                                      <p:cBhvr>
                                        <p:cTn id="15"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17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1747">
                                            <p:txEl>
                                              <p:pRg st="4" end="4"/>
                                            </p:txEl>
                                          </p:spTgt>
                                        </p:tgtEl>
                                        <p:attrNameLst>
                                          <p:attrName>style.visibility</p:attrName>
                                        </p:attrNameLst>
                                      </p:cBhvr>
                                      <p:to>
                                        <p:strVal val="visible"/>
                                      </p:to>
                                    </p:set>
                                    <p:animEffect transition="in" filter="fade">
                                      <p:cBhvr>
                                        <p:cTn id="21" dur="1000"/>
                                        <p:tgtEl>
                                          <p:spTgt spid="31747">
                                            <p:txEl>
                                              <p:pRg st="4" end="4"/>
                                            </p:txEl>
                                          </p:spTgt>
                                        </p:tgtEl>
                                      </p:cBhvr>
                                    </p:animEffect>
                                    <p:anim calcmode="lin" valueType="num">
                                      <p:cBhvr>
                                        <p:cTn id="22" dur="1000" fill="hold"/>
                                        <p:tgtEl>
                                          <p:spTgt spid="3174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174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1747">
                                            <p:txEl>
                                              <p:pRg st="6" end="6"/>
                                            </p:txEl>
                                          </p:spTgt>
                                        </p:tgtEl>
                                        <p:attrNameLst>
                                          <p:attrName>style.visibility</p:attrName>
                                        </p:attrNameLst>
                                      </p:cBhvr>
                                      <p:to>
                                        <p:strVal val="visible"/>
                                      </p:to>
                                    </p:set>
                                    <p:animEffect transition="in" filter="fade">
                                      <p:cBhvr>
                                        <p:cTn id="28" dur="1000"/>
                                        <p:tgtEl>
                                          <p:spTgt spid="31747">
                                            <p:txEl>
                                              <p:pRg st="6" end="6"/>
                                            </p:txEl>
                                          </p:spTgt>
                                        </p:tgtEl>
                                      </p:cBhvr>
                                    </p:animEffect>
                                    <p:anim calcmode="lin" valueType="num">
                                      <p:cBhvr>
                                        <p:cTn id="29" dur="1000" fill="hold"/>
                                        <p:tgtEl>
                                          <p:spTgt spid="31747">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174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1747">
                                            <p:txEl>
                                              <p:pRg st="8" end="8"/>
                                            </p:txEl>
                                          </p:spTgt>
                                        </p:tgtEl>
                                        <p:attrNameLst>
                                          <p:attrName>style.visibility</p:attrName>
                                        </p:attrNameLst>
                                      </p:cBhvr>
                                      <p:to>
                                        <p:strVal val="visible"/>
                                      </p:to>
                                    </p:set>
                                    <p:animEffect transition="in" filter="fade">
                                      <p:cBhvr>
                                        <p:cTn id="35" dur="1000"/>
                                        <p:tgtEl>
                                          <p:spTgt spid="31747">
                                            <p:txEl>
                                              <p:pRg st="8" end="8"/>
                                            </p:txEl>
                                          </p:spTgt>
                                        </p:tgtEl>
                                      </p:cBhvr>
                                    </p:animEffect>
                                    <p:anim calcmode="lin" valueType="num">
                                      <p:cBhvr>
                                        <p:cTn id="36" dur="1000" fill="hold"/>
                                        <p:tgtEl>
                                          <p:spTgt spid="31747">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174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1747">
                                            <p:txEl>
                                              <p:pRg st="10" end="10"/>
                                            </p:txEl>
                                          </p:spTgt>
                                        </p:tgtEl>
                                        <p:attrNameLst>
                                          <p:attrName>style.visibility</p:attrName>
                                        </p:attrNameLst>
                                      </p:cBhvr>
                                      <p:to>
                                        <p:strVal val="visible"/>
                                      </p:to>
                                    </p:set>
                                    <p:animEffect transition="in" filter="fade">
                                      <p:cBhvr>
                                        <p:cTn id="42" dur="1000"/>
                                        <p:tgtEl>
                                          <p:spTgt spid="31747">
                                            <p:txEl>
                                              <p:pRg st="10" end="10"/>
                                            </p:txEl>
                                          </p:spTgt>
                                        </p:tgtEl>
                                      </p:cBhvr>
                                    </p:animEffect>
                                    <p:anim calcmode="lin" valueType="num">
                                      <p:cBhvr>
                                        <p:cTn id="43" dur="1000" fill="hold"/>
                                        <p:tgtEl>
                                          <p:spTgt spid="31747">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1747">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EFB0C-46CD-4B1A-866D-F675A76512F3}"/>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AB6A2AC2-0AB5-466C-884C-DD7F2A0BEE96}"/>
              </a:ext>
            </a:extLst>
          </p:cNvPr>
          <p:cNvPicPr>
            <a:picLocks noGrp="1" noRot="1" noChangeAspect="1"/>
          </p:cNvPicPr>
          <p:nvPr>
            <p:ph idx="1"/>
            <a:videoFile r:link="rId1"/>
          </p:nvPr>
        </p:nvPicPr>
        <p:blipFill>
          <a:blip r:embed="rId3"/>
          <a:stretch>
            <a:fillRect/>
          </a:stretch>
        </p:blipFill>
        <p:spPr>
          <a:xfrm>
            <a:off x="1852" y="-5027"/>
            <a:ext cx="12191999" cy="6815666"/>
          </a:xfrm>
        </p:spPr>
      </p:pic>
    </p:spTree>
    <p:extLst>
      <p:ext uri="{BB962C8B-B14F-4D97-AF65-F5344CB8AC3E}">
        <p14:creationId xmlns:p14="http://schemas.microsoft.com/office/powerpoint/2010/main" val="2672328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484310" y="454509"/>
            <a:ext cx="9184698" cy="1143000"/>
          </a:xfrm>
        </p:spPr>
        <p:txBody>
          <a:bodyPr/>
          <a:lstStyle/>
          <a:p>
            <a:pPr algn="l"/>
            <a:r>
              <a:rPr lang="en-GB" altLang="en-US" sz="3600" dirty="0">
                <a:solidFill>
                  <a:srgbClr val="002060"/>
                </a:solidFill>
              </a:rPr>
              <a:t>Assessing and evaluating</a:t>
            </a:r>
          </a:p>
        </p:txBody>
      </p:sp>
      <p:sp>
        <p:nvSpPr>
          <p:cNvPr id="32771" name="Content Placeholder 2"/>
          <p:cNvSpPr>
            <a:spLocks noGrp="1"/>
          </p:cNvSpPr>
          <p:nvPr>
            <p:ph idx="1"/>
          </p:nvPr>
        </p:nvSpPr>
        <p:spPr>
          <a:xfrm>
            <a:off x="474785" y="1433147"/>
            <a:ext cx="8799217" cy="4608216"/>
          </a:xfrm>
        </p:spPr>
        <p:txBody>
          <a:bodyPr/>
          <a:lstStyle/>
          <a:p>
            <a:endParaRPr lang="en-GB" altLang="en-US" dirty="0"/>
          </a:p>
          <a:p>
            <a:r>
              <a:rPr lang="en-GB" altLang="en-US" dirty="0"/>
              <a:t>Judge the quality and strength of your argument/view point</a:t>
            </a:r>
          </a:p>
          <a:p>
            <a:endParaRPr lang="en-GB" altLang="en-US" dirty="0"/>
          </a:p>
          <a:p>
            <a:r>
              <a:rPr lang="en-GB" altLang="en-US" dirty="0"/>
              <a:t>Judge the quality and strength of the opposing argument/view point</a:t>
            </a:r>
          </a:p>
          <a:p>
            <a:pPr>
              <a:buFont typeface="Arial" panose="020B0604020202020204" pitchFamily="34" charset="0"/>
              <a:buNone/>
            </a:pPr>
            <a:endParaRPr lang="en-GB" altLang="en-US" dirty="0"/>
          </a:p>
          <a:p>
            <a:pPr>
              <a:buFont typeface="Arial" panose="020B0604020202020204" pitchFamily="34" charset="0"/>
              <a:buNone/>
            </a:pPr>
            <a:endParaRPr lang="en-GB" altLang="en-US" dirty="0"/>
          </a:p>
        </p:txBody>
      </p:sp>
    </p:spTree>
    <p:extLst>
      <p:ext uri="{BB962C8B-B14F-4D97-AF65-F5344CB8AC3E}">
        <p14:creationId xmlns:p14="http://schemas.microsoft.com/office/powerpoint/2010/main" val="957297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2771">
                                            <p:txEl>
                                              <p:pRg st="1" end="1"/>
                                            </p:txEl>
                                          </p:spTgt>
                                        </p:tgtEl>
                                        <p:attrNameLst>
                                          <p:attrName>style.visibility</p:attrName>
                                        </p:attrNameLst>
                                      </p:cBhvr>
                                      <p:to>
                                        <p:strVal val="visible"/>
                                      </p:to>
                                    </p:set>
                                    <p:animEffect transition="in" filter="fade">
                                      <p:cBhvr>
                                        <p:cTn id="7" dur="1000"/>
                                        <p:tgtEl>
                                          <p:spTgt spid="32771">
                                            <p:txEl>
                                              <p:pRg st="1" end="1"/>
                                            </p:txEl>
                                          </p:spTgt>
                                        </p:tgtEl>
                                      </p:cBhvr>
                                    </p:animEffect>
                                    <p:anim calcmode="lin" valueType="num">
                                      <p:cBhvr>
                                        <p:cTn id="8" dur="10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27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2771">
                                            <p:txEl>
                                              <p:pRg st="3" end="3"/>
                                            </p:txEl>
                                          </p:spTgt>
                                        </p:tgtEl>
                                        <p:attrNameLst>
                                          <p:attrName>style.visibility</p:attrName>
                                        </p:attrNameLst>
                                      </p:cBhvr>
                                      <p:to>
                                        <p:strVal val="visible"/>
                                      </p:to>
                                    </p:set>
                                    <p:animEffect transition="in" filter="fade">
                                      <p:cBhvr>
                                        <p:cTn id="14" dur="1000"/>
                                        <p:tgtEl>
                                          <p:spTgt spid="32771">
                                            <p:txEl>
                                              <p:pRg st="3" end="3"/>
                                            </p:txEl>
                                          </p:spTgt>
                                        </p:tgtEl>
                                      </p:cBhvr>
                                    </p:animEffect>
                                    <p:anim calcmode="lin" valueType="num">
                                      <p:cBhvr>
                                        <p:cTn id="15" dur="1000" fill="hold"/>
                                        <p:tgtEl>
                                          <p:spTgt spid="32771">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277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9749" y="115613"/>
            <a:ext cx="9545782" cy="922337"/>
          </a:xfrm>
        </p:spPr>
        <p:txBody>
          <a:bodyPr>
            <a:normAutofit/>
          </a:bodyPr>
          <a:lstStyle/>
          <a:p>
            <a:pPr algn="l">
              <a:defRPr/>
            </a:pPr>
            <a:r>
              <a:rPr lang="en-GB" sz="4000" dirty="0">
                <a:solidFill>
                  <a:srgbClr val="002060"/>
                </a:solidFill>
                <a:latin typeface="+mn-lt"/>
              </a:rPr>
              <a:t>Spot the difference ........   </a:t>
            </a:r>
            <a:endParaRPr lang="en-GB" sz="4000" b="1" dirty="0">
              <a:solidFill>
                <a:srgbClr val="002060"/>
              </a:solidFill>
              <a:latin typeface="+mn-lt"/>
            </a:endParaRPr>
          </a:p>
        </p:txBody>
      </p:sp>
      <p:sp>
        <p:nvSpPr>
          <p:cNvPr id="3" name="Content Placeholder 2"/>
          <p:cNvSpPr>
            <a:spLocks noGrp="1"/>
          </p:cNvSpPr>
          <p:nvPr>
            <p:ph idx="1"/>
          </p:nvPr>
        </p:nvSpPr>
        <p:spPr>
          <a:xfrm>
            <a:off x="447180" y="967702"/>
            <a:ext cx="9670473" cy="5183187"/>
          </a:xfrm>
        </p:spPr>
        <p:txBody>
          <a:bodyPr>
            <a:normAutofit/>
          </a:bodyPr>
          <a:lstStyle/>
          <a:p>
            <a:pPr>
              <a:buFont typeface="Arial" charset="0"/>
              <a:buNone/>
              <a:defRPr/>
            </a:pPr>
            <a:r>
              <a:rPr lang="en-GB" b="1" dirty="0"/>
              <a:t>Assumption</a:t>
            </a:r>
          </a:p>
          <a:p>
            <a:pPr>
              <a:buFont typeface="Arial" charset="0"/>
              <a:buNone/>
              <a:defRPr/>
            </a:pPr>
            <a:r>
              <a:rPr lang="en-GB" dirty="0"/>
              <a:t>	Accepting without proof</a:t>
            </a:r>
          </a:p>
          <a:p>
            <a:pPr>
              <a:buFont typeface="Arial" charset="0"/>
              <a:buNone/>
              <a:defRPr/>
            </a:pPr>
            <a:endParaRPr lang="en-GB" b="1" dirty="0"/>
          </a:p>
          <a:p>
            <a:pPr>
              <a:buFont typeface="Arial" charset="0"/>
              <a:buNone/>
              <a:defRPr/>
            </a:pPr>
            <a:r>
              <a:rPr lang="en-GB" b="1" dirty="0"/>
              <a:t>Inference</a:t>
            </a:r>
          </a:p>
          <a:p>
            <a:pPr>
              <a:buFont typeface="Arial" charset="0"/>
              <a:buNone/>
              <a:defRPr/>
            </a:pPr>
            <a:r>
              <a:rPr lang="en-GB" b="1" dirty="0"/>
              <a:t>	</a:t>
            </a:r>
            <a:r>
              <a:rPr lang="en-GB" dirty="0"/>
              <a:t>Forming a conclusion from previous statement which was implied</a:t>
            </a:r>
          </a:p>
          <a:p>
            <a:pPr>
              <a:buFont typeface="Arial" charset="0"/>
              <a:buNone/>
              <a:defRPr/>
            </a:pPr>
            <a:endParaRPr lang="en-GB" b="1" dirty="0"/>
          </a:p>
          <a:p>
            <a:pPr>
              <a:buFont typeface="Arial" charset="0"/>
              <a:buNone/>
              <a:defRPr/>
            </a:pPr>
            <a:r>
              <a:rPr lang="en-GB" b="1" dirty="0"/>
              <a:t>Implication</a:t>
            </a:r>
          </a:p>
          <a:p>
            <a:pPr>
              <a:buFont typeface="Arial" charset="0"/>
              <a:buNone/>
              <a:defRPr/>
            </a:pPr>
            <a:r>
              <a:rPr lang="en-GB" b="1" dirty="0"/>
              <a:t>	</a:t>
            </a:r>
            <a:r>
              <a:rPr lang="en-GB" dirty="0"/>
              <a:t>what is suggested but not explicitly stated</a:t>
            </a:r>
          </a:p>
          <a:p>
            <a:pPr>
              <a:buFont typeface="Arial" charset="0"/>
              <a:buNone/>
              <a:defRPr/>
            </a:pPr>
            <a:endParaRPr lang="en-GB" dirty="0"/>
          </a:p>
          <a:p>
            <a:pPr>
              <a:buFont typeface="Arial" charset="0"/>
              <a:buNone/>
              <a:defRPr/>
            </a:pPr>
            <a:r>
              <a:rPr lang="en-GB" b="1" dirty="0"/>
              <a:t>Fact</a:t>
            </a:r>
          </a:p>
          <a:p>
            <a:pPr>
              <a:buFont typeface="Arial" charset="0"/>
              <a:buNone/>
              <a:defRPr/>
            </a:pPr>
            <a:r>
              <a:rPr lang="en-GB" dirty="0"/>
              <a:t>	a thing that is known to have occurred, to exist or to be true</a:t>
            </a:r>
          </a:p>
          <a:p>
            <a:pPr>
              <a:buFont typeface="Arial" charset="0"/>
              <a:buNone/>
              <a:defRPr/>
            </a:pPr>
            <a:endParaRPr lang="en-GB" dirty="0"/>
          </a:p>
          <a:p>
            <a:pPr>
              <a:buFont typeface="Arial" charset="0"/>
              <a:buNone/>
              <a:defRPr/>
            </a:pPr>
            <a:endParaRPr lang="en-GB" dirty="0"/>
          </a:p>
        </p:txBody>
      </p:sp>
    </p:spTree>
    <p:extLst>
      <p:ext uri="{BB962C8B-B14F-4D97-AF65-F5344CB8AC3E}">
        <p14:creationId xmlns:p14="http://schemas.microsoft.com/office/powerpoint/2010/main" val="370722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10" end="10"/>
                                            </p:txEl>
                                          </p:spTgt>
                                        </p:tgtEl>
                                        <p:attrNameLst>
                                          <p:attrName>style.visibility</p:attrName>
                                        </p:attrNameLst>
                                      </p:cBhvr>
                                      <p:to>
                                        <p:strVal val="visible"/>
                                      </p:to>
                                    </p:set>
                                    <p:animEffect transition="in" filter="fade">
                                      <p:cBhvr>
                                        <p:cTn id="56" dur="1000"/>
                                        <p:tgtEl>
                                          <p:spTgt spid="3">
                                            <p:txEl>
                                              <p:pRg st="10" end="10"/>
                                            </p:txEl>
                                          </p:spTgt>
                                        </p:tgtEl>
                                      </p:cBhvr>
                                    </p:animEffect>
                                    <p:anim calcmode="lin" valueType="num">
                                      <p:cBhvr>
                                        <p:cTn id="5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2290" y="188914"/>
            <a:ext cx="9446058" cy="1368425"/>
          </a:xfrm>
        </p:spPr>
        <p:txBody>
          <a:bodyPr>
            <a:normAutofit/>
          </a:bodyPr>
          <a:lstStyle/>
          <a:p>
            <a:pPr algn="l">
              <a:defRPr/>
            </a:pPr>
            <a:r>
              <a:rPr lang="en-GB" sz="3600" b="1" dirty="0">
                <a:solidFill>
                  <a:srgbClr val="002060"/>
                </a:solidFill>
              </a:rPr>
              <a:t>QUESTION YOUR OWN ASSUMPTIONS</a:t>
            </a:r>
            <a:br>
              <a:rPr lang="en-GB" sz="2400" b="1" dirty="0"/>
            </a:br>
            <a:endParaRPr lang="en-GB" sz="2400" dirty="0"/>
          </a:p>
        </p:txBody>
      </p:sp>
      <p:sp>
        <p:nvSpPr>
          <p:cNvPr id="3" name="Content Placeholder 2"/>
          <p:cNvSpPr>
            <a:spLocks noGrp="1"/>
          </p:cNvSpPr>
          <p:nvPr>
            <p:ph idx="1"/>
          </p:nvPr>
        </p:nvSpPr>
        <p:spPr>
          <a:xfrm>
            <a:off x="477937" y="873126"/>
            <a:ext cx="9434945" cy="5000625"/>
          </a:xfrm>
        </p:spPr>
        <p:txBody>
          <a:bodyPr>
            <a:normAutofit/>
          </a:bodyPr>
          <a:lstStyle/>
          <a:p>
            <a:pPr>
              <a:buFont typeface="Arial" charset="0"/>
              <a:buNone/>
              <a:defRPr/>
            </a:pPr>
            <a:endParaRPr lang="en-GB" sz="1800" b="1" dirty="0"/>
          </a:p>
          <a:p>
            <a:pPr>
              <a:buFont typeface="Arial" charset="0"/>
              <a:buChar char="•"/>
              <a:defRPr/>
            </a:pPr>
            <a:r>
              <a:rPr lang="en-GB" dirty="0"/>
              <a:t>What are my own views on this issue?</a:t>
            </a:r>
          </a:p>
          <a:p>
            <a:pPr>
              <a:buFont typeface="Arial" charset="0"/>
              <a:buChar char="•"/>
              <a:defRPr/>
            </a:pPr>
            <a:r>
              <a:rPr lang="en-GB" dirty="0"/>
              <a:t>What would the opposite view be?</a:t>
            </a:r>
          </a:p>
          <a:p>
            <a:pPr>
              <a:buFont typeface="Arial" charset="0"/>
              <a:buChar char="•"/>
              <a:defRPr/>
            </a:pPr>
            <a:r>
              <a:rPr lang="en-GB" dirty="0"/>
              <a:t>What stance do I want to take on this issue?</a:t>
            </a:r>
          </a:p>
          <a:p>
            <a:pPr>
              <a:buFont typeface="Arial" charset="0"/>
              <a:buChar char="•"/>
              <a:defRPr/>
            </a:pPr>
            <a:r>
              <a:rPr lang="en-GB" dirty="0"/>
              <a:t>Whose side am I on?</a:t>
            </a:r>
          </a:p>
          <a:p>
            <a:pPr>
              <a:buFont typeface="Arial" charset="0"/>
              <a:buChar char="•"/>
              <a:defRPr/>
            </a:pPr>
            <a:r>
              <a:rPr lang="en-GB" dirty="0"/>
              <a:t>Are any values or political issues involved?</a:t>
            </a:r>
          </a:p>
          <a:p>
            <a:pPr>
              <a:buFont typeface="Arial" charset="0"/>
              <a:buChar char="•"/>
              <a:defRPr/>
            </a:pPr>
            <a:r>
              <a:rPr lang="en-GB" dirty="0"/>
              <a:t>What conclusions do I want to come to/want my reader to come to?</a:t>
            </a:r>
          </a:p>
          <a:p>
            <a:pPr>
              <a:buFont typeface="Arial" charset="0"/>
              <a:buChar char="•"/>
              <a:defRPr/>
            </a:pPr>
            <a:endParaRPr lang="en-GB" dirty="0"/>
          </a:p>
          <a:p>
            <a:pPr marL="0" indent="0" algn="ctr">
              <a:buNone/>
              <a:defRPr/>
            </a:pPr>
            <a:endParaRPr lang="en-GB" b="1" dirty="0">
              <a:solidFill>
                <a:srgbClr val="FF0000"/>
              </a:solidFill>
            </a:endParaRPr>
          </a:p>
          <a:p>
            <a:pPr marL="0" indent="0" algn="ctr">
              <a:buNone/>
              <a:defRPr/>
            </a:pPr>
            <a:endParaRPr lang="en-GB" b="1" dirty="0">
              <a:solidFill>
                <a:srgbClr val="FF0000"/>
              </a:solidFill>
            </a:endParaRPr>
          </a:p>
          <a:p>
            <a:pPr marL="0" indent="0" algn="ctr">
              <a:buNone/>
              <a:defRPr/>
            </a:pPr>
            <a:r>
              <a:rPr lang="en-GB" b="1" dirty="0">
                <a:solidFill>
                  <a:srgbClr val="FF0000"/>
                </a:solidFill>
              </a:rPr>
              <a:t>Remember to write your essay as if the reader is unaware of the subject</a:t>
            </a:r>
          </a:p>
          <a:p>
            <a:pPr algn="ctr">
              <a:buFont typeface="Arial" charset="0"/>
              <a:buNone/>
              <a:defRPr/>
            </a:pPr>
            <a:endParaRPr lang="en-GB" b="1" dirty="0">
              <a:solidFill>
                <a:srgbClr val="FF0000"/>
              </a:solidFill>
            </a:endParaRPr>
          </a:p>
        </p:txBody>
      </p:sp>
    </p:spTree>
    <p:extLst>
      <p:ext uri="{BB962C8B-B14F-4D97-AF65-F5344CB8AC3E}">
        <p14:creationId xmlns:p14="http://schemas.microsoft.com/office/powerpoint/2010/main" val="1784092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fade">
                                      <p:cBhvr>
                                        <p:cTn id="49" dur="1000"/>
                                        <p:tgtEl>
                                          <p:spTgt spid="3">
                                            <p:txEl>
                                              <p:pRg st="10" end="10"/>
                                            </p:txEl>
                                          </p:spTgt>
                                        </p:tgtEl>
                                      </p:cBhvr>
                                    </p:animEffect>
                                    <p:anim calcmode="lin" valueType="num">
                                      <p:cBhvr>
                                        <p:cTn id="50"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6657" y="-76200"/>
            <a:ext cx="8596668" cy="1320800"/>
          </a:xfrm>
        </p:spPr>
        <p:txBody>
          <a:bodyPr>
            <a:normAutofit fontScale="90000"/>
          </a:bodyPr>
          <a:lstStyle/>
          <a:p>
            <a:pPr algn="l">
              <a:defRPr/>
            </a:pPr>
            <a:br>
              <a:rPr lang="en-GB" sz="2400" b="1" u="sng" dirty="0"/>
            </a:br>
            <a:br>
              <a:rPr lang="en-GB" sz="2400" b="1" dirty="0"/>
            </a:br>
            <a:r>
              <a:rPr lang="en-GB" sz="4000" b="1" dirty="0">
                <a:solidFill>
                  <a:srgbClr val="002060"/>
                </a:solidFill>
              </a:rPr>
              <a:t>Presenting Arguments</a:t>
            </a:r>
            <a:br>
              <a:rPr lang="en-GB" sz="4000" b="1" dirty="0">
                <a:solidFill>
                  <a:srgbClr val="002060"/>
                </a:solidFill>
              </a:rPr>
            </a:br>
            <a:r>
              <a:rPr lang="en-GB" sz="2400" b="1" dirty="0"/>
              <a:t> </a:t>
            </a:r>
            <a:br>
              <a:rPr lang="en-GB" sz="2400" b="1" dirty="0"/>
            </a:br>
            <a:r>
              <a:rPr lang="en-GB" sz="2400" b="1" dirty="0"/>
              <a:t> </a:t>
            </a:r>
            <a:br>
              <a:rPr lang="en-GB" sz="2400" b="1" dirty="0"/>
            </a:br>
            <a:endParaRPr lang="en-GB" sz="2400" dirty="0"/>
          </a:p>
        </p:txBody>
      </p:sp>
      <p:sp>
        <p:nvSpPr>
          <p:cNvPr id="3" name="Content Placeholder 2"/>
          <p:cNvSpPr>
            <a:spLocks noGrp="1"/>
          </p:cNvSpPr>
          <p:nvPr>
            <p:ph idx="1"/>
          </p:nvPr>
        </p:nvSpPr>
        <p:spPr>
          <a:xfrm>
            <a:off x="376479" y="1770183"/>
            <a:ext cx="10018713" cy="3800062"/>
          </a:xfrm>
        </p:spPr>
        <p:txBody>
          <a:bodyPr>
            <a:normAutofit/>
          </a:bodyPr>
          <a:lstStyle/>
          <a:p>
            <a:pPr>
              <a:buFont typeface="Arial" charset="0"/>
              <a:buChar char="•"/>
              <a:defRPr/>
            </a:pPr>
            <a:r>
              <a:rPr lang="en-GB" b="1" dirty="0"/>
              <a:t>State</a:t>
            </a:r>
            <a:r>
              <a:rPr lang="en-GB" dirty="0"/>
              <a:t> a point of view and trace a clear line of reasoning to support it.</a:t>
            </a:r>
            <a:endParaRPr lang="en-GB" b="1" dirty="0"/>
          </a:p>
          <a:p>
            <a:pPr>
              <a:buFont typeface="Arial" charset="0"/>
              <a:buChar char="•"/>
              <a:defRPr/>
            </a:pPr>
            <a:r>
              <a:rPr lang="en-GB" b="1" dirty="0"/>
              <a:t>Offer</a:t>
            </a:r>
            <a:r>
              <a:rPr lang="en-GB" dirty="0"/>
              <a:t> evidence or examples to support your argument.</a:t>
            </a:r>
            <a:endParaRPr lang="en-GB" b="1" dirty="0"/>
          </a:p>
          <a:p>
            <a:pPr>
              <a:buFont typeface="Arial" charset="0"/>
              <a:buChar char="•"/>
              <a:defRPr/>
            </a:pPr>
            <a:r>
              <a:rPr lang="en-GB" b="1" dirty="0"/>
              <a:t>Show</a:t>
            </a:r>
            <a:r>
              <a:rPr lang="en-GB" dirty="0"/>
              <a:t> where the evidence comes from and that it is reliable (i.e., not from personal experience/hearsay).</a:t>
            </a:r>
            <a:endParaRPr lang="en-GB" b="1" dirty="0"/>
          </a:p>
          <a:p>
            <a:pPr>
              <a:buFont typeface="Arial" charset="0"/>
              <a:buChar char="•"/>
              <a:defRPr/>
            </a:pPr>
            <a:r>
              <a:rPr lang="en-GB" b="1" dirty="0"/>
              <a:t>Show</a:t>
            </a:r>
            <a:r>
              <a:rPr lang="en-GB" dirty="0"/>
              <a:t> that you have considered the opposing argument/point of view.</a:t>
            </a:r>
            <a:endParaRPr lang="en-GB" b="1" dirty="0"/>
          </a:p>
          <a:p>
            <a:pPr>
              <a:buFont typeface="Arial" charset="0"/>
              <a:buChar char="•"/>
              <a:defRPr/>
            </a:pPr>
            <a:r>
              <a:rPr lang="en-GB" b="1" dirty="0"/>
              <a:t>Convince</a:t>
            </a:r>
            <a:r>
              <a:rPr lang="en-GB" dirty="0"/>
              <a:t> your reader that your argument/position is sound.</a:t>
            </a:r>
            <a:endParaRPr lang="en-GB" b="1" dirty="0"/>
          </a:p>
          <a:p>
            <a:pPr>
              <a:buFont typeface="Arial" charset="0"/>
              <a:buChar char="•"/>
              <a:defRPr/>
            </a:pPr>
            <a:r>
              <a:rPr lang="en-GB" b="1" dirty="0"/>
              <a:t>Back up</a:t>
            </a:r>
            <a:r>
              <a:rPr lang="en-GB" dirty="0"/>
              <a:t> points of argument with evidence (dates, names, statistics; examples, arguments from other writers).</a:t>
            </a:r>
            <a:endParaRPr lang="en-GB" b="1" dirty="0"/>
          </a:p>
          <a:p>
            <a:pPr>
              <a:buFont typeface="Arial" charset="0"/>
              <a:buChar char="•"/>
              <a:defRPr/>
            </a:pPr>
            <a:r>
              <a:rPr lang="en-GB" b="1" dirty="0"/>
              <a:t>Ask yourself</a:t>
            </a:r>
            <a:r>
              <a:rPr lang="en-GB" dirty="0"/>
              <a:t>: ‘Would the evidence stand up in court?’</a:t>
            </a:r>
            <a:endParaRPr lang="en-GB" b="1" dirty="0"/>
          </a:p>
          <a:p>
            <a:pPr>
              <a:buFont typeface="Arial" charset="0"/>
              <a:buChar char="•"/>
              <a:defRPr/>
            </a:pPr>
            <a:endParaRPr lang="en-GB" dirty="0"/>
          </a:p>
        </p:txBody>
      </p:sp>
    </p:spTree>
    <p:extLst>
      <p:ext uri="{BB962C8B-B14F-4D97-AF65-F5344CB8AC3E}">
        <p14:creationId xmlns:p14="http://schemas.microsoft.com/office/powerpoint/2010/main" val="384322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868045" y="221449"/>
            <a:ext cx="8229600" cy="1143000"/>
          </a:xfrm>
        </p:spPr>
        <p:txBody>
          <a:bodyPr>
            <a:normAutofit/>
          </a:bodyPr>
          <a:lstStyle/>
          <a:p>
            <a:r>
              <a:rPr lang="en-GB" altLang="en-US" b="1" dirty="0">
                <a:solidFill>
                  <a:schemeClr val="tx1"/>
                </a:solidFill>
              </a:rPr>
              <a:t>Where should you be researching?</a:t>
            </a:r>
          </a:p>
        </p:txBody>
      </p:sp>
      <p:sp>
        <p:nvSpPr>
          <p:cNvPr id="58371" name="Content Placeholder 2"/>
          <p:cNvSpPr>
            <a:spLocks noGrp="1"/>
          </p:cNvSpPr>
          <p:nvPr>
            <p:ph idx="1"/>
          </p:nvPr>
        </p:nvSpPr>
        <p:spPr>
          <a:xfrm>
            <a:off x="618026" y="1487978"/>
            <a:ext cx="9036719" cy="4113752"/>
          </a:xfrm>
        </p:spPr>
        <p:txBody>
          <a:bodyPr>
            <a:normAutofit fontScale="32500" lnSpcReduction="20000"/>
          </a:bodyPr>
          <a:lstStyle/>
          <a:p>
            <a:r>
              <a:rPr lang="en-GB" altLang="en-US" sz="5600" dirty="0"/>
              <a:t>By Reading relevant books</a:t>
            </a:r>
          </a:p>
          <a:p>
            <a:endParaRPr lang="en-GB" altLang="en-US" sz="5600" dirty="0"/>
          </a:p>
          <a:p>
            <a:r>
              <a:rPr lang="en-GB" altLang="en-US" sz="5600" dirty="0"/>
              <a:t>Moodle</a:t>
            </a:r>
          </a:p>
          <a:p>
            <a:endParaRPr lang="en-GB" altLang="en-US" sz="5600" dirty="0"/>
          </a:p>
          <a:p>
            <a:r>
              <a:rPr lang="en-GB" altLang="en-US" sz="5600" dirty="0"/>
              <a:t>Your lecture notes</a:t>
            </a:r>
          </a:p>
          <a:p>
            <a:endParaRPr lang="en-GB" altLang="en-US" sz="5600" dirty="0"/>
          </a:p>
          <a:p>
            <a:r>
              <a:rPr lang="en-GB" altLang="en-US" sz="5600" dirty="0"/>
              <a:t>Core module texts </a:t>
            </a:r>
          </a:p>
          <a:p>
            <a:endParaRPr lang="en-GB" altLang="en-US" sz="5600" dirty="0"/>
          </a:p>
          <a:p>
            <a:r>
              <a:rPr lang="en-GB" altLang="en-US" sz="5600" dirty="0"/>
              <a:t>Government websites </a:t>
            </a:r>
          </a:p>
          <a:p>
            <a:endParaRPr lang="en-GB" altLang="en-US" sz="5600" dirty="0"/>
          </a:p>
          <a:p>
            <a:r>
              <a:rPr lang="en-GB" altLang="en-US" sz="5600" dirty="0"/>
              <a:t>Credible media sources</a:t>
            </a:r>
          </a:p>
          <a:p>
            <a:endParaRPr lang="en-GB" altLang="en-US" dirty="0"/>
          </a:p>
        </p:txBody>
      </p:sp>
    </p:spTree>
    <p:extLst>
      <p:ext uri="{BB962C8B-B14F-4D97-AF65-F5344CB8AC3E}">
        <p14:creationId xmlns:p14="http://schemas.microsoft.com/office/powerpoint/2010/main" val="2684144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animEffect transition="in" filter="fade">
                                      <p:cBhvr>
                                        <p:cTn id="7" dur="1000"/>
                                        <p:tgtEl>
                                          <p:spTgt spid="58371">
                                            <p:txEl>
                                              <p:pRg st="0" end="0"/>
                                            </p:txEl>
                                          </p:spTgt>
                                        </p:tgtEl>
                                      </p:cBhvr>
                                    </p:animEffect>
                                    <p:anim calcmode="lin" valueType="num">
                                      <p:cBhvr>
                                        <p:cTn id="8" dur="1000" fill="hold"/>
                                        <p:tgtEl>
                                          <p:spTgt spid="583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83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8371">
                                            <p:txEl>
                                              <p:pRg st="2" end="2"/>
                                            </p:txEl>
                                          </p:spTgt>
                                        </p:tgtEl>
                                        <p:attrNameLst>
                                          <p:attrName>style.visibility</p:attrName>
                                        </p:attrNameLst>
                                      </p:cBhvr>
                                      <p:to>
                                        <p:strVal val="visible"/>
                                      </p:to>
                                    </p:set>
                                    <p:animEffect transition="in" filter="fade">
                                      <p:cBhvr>
                                        <p:cTn id="14" dur="1000"/>
                                        <p:tgtEl>
                                          <p:spTgt spid="58371">
                                            <p:txEl>
                                              <p:pRg st="2" end="2"/>
                                            </p:txEl>
                                          </p:spTgt>
                                        </p:tgtEl>
                                      </p:cBhvr>
                                    </p:animEffect>
                                    <p:anim calcmode="lin" valueType="num">
                                      <p:cBhvr>
                                        <p:cTn id="15" dur="1000" fill="hold"/>
                                        <p:tgtEl>
                                          <p:spTgt spid="5837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83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8371">
                                            <p:txEl>
                                              <p:pRg st="4" end="4"/>
                                            </p:txEl>
                                          </p:spTgt>
                                        </p:tgtEl>
                                        <p:attrNameLst>
                                          <p:attrName>style.visibility</p:attrName>
                                        </p:attrNameLst>
                                      </p:cBhvr>
                                      <p:to>
                                        <p:strVal val="visible"/>
                                      </p:to>
                                    </p:set>
                                    <p:animEffect transition="in" filter="fade">
                                      <p:cBhvr>
                                        <p:cTn id="21" dur="1000"/>
                                        <p:tgtEl>
                                          <p:spTgt spid="58371">
                                            <p:txEl>
                                              <p:pRg st="4" end="4"/>
                                            </p:txEl>
                                          </p:spTgt>
                                        </p:tgtEl>
                                      </p:cBhvr>
                                    </p:animEffect>
                                    <p:anim calcmode="lin" valueType="num">
                                      <p:cBhvr>
                                        <p:cTn id="22" dur="1000" fill="hold"/>
                                        <p:tgtEl>
                                          <p:spTgt spid="5837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837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8371">
                                            <p:txEl>
                                              <p:pRg st="6" end="6"/>
                                            </p:txEl>
                                          </p:spTgt>
                                        </p:tgtEl>
                                        <p:attrNameLst>
                                          <p:attrName>style.visibility</p:attrName>
                                        </p:attrNameLst>
                                      </p:cBhvr>
                                      <p:to>
                                        <p:strVal val="visible"/>
                                      </p:to>
                                    </p:set>
                                    <p:animEffect transition="in" filter="fade">
                                      <p:cBhvr>
                                        <p:cTn id="28" dur="1000"/>
                                        <p:tgtEl>
                                          <p:spTgt spid="58371">
                                            <p:txEl>
                                              <p:pRg st="6" end="6"/>
                                            </p:txEl>
                                          </p:spTgt>
                                        </p:tgtEl>
                                      </p:cBhvr>
                                    </p:animEffect>
                                    <p:anim calcmode="lin" valueType="num">
                                      <p:cBhvr>
                                        <p:cTn id="29" dur="1000" fill="hold"/>
                                        <p:tgtEl>
                                          <p:spTgt spid="58371">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5837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8371">
                                            <p:txEl>
                                              <p:pRg st="8" end="8"/>
                                            </p:txEl>
                                          </p:spTgt>
                                        </p:tgtEl>
                                        <p:attrNameLst>
                                          <p:attrName>style.visibility</p:attrName>
                                        </p:attrNameLst>
                                      </p:cBhvr>
                                      <p:to>
                                        <p:strVal val="visible"/>
                                      </p:to>
                                    </p:set>
                                    <p:animEffect transition="in" filter="fade">
                                      <p:cBhvr>
                                        <p:cTn id="35" dur="1000"/>
                                        <p:tgtEl>
                                          <p:spTgt spid="58371">
                                            <p:txEl>
                                              <p:pRg st="8" end="8"/>
                                            </p:txEl>
                                          </p:spTgt>
                                        </p:tgtEl>
                                      </p:cBhvr>
                                    </p:animEffect>
                                    <p:anim calcmode="lin" valueType="num">
                                      <p:cBhvr>
                                        <p:cTn id="36" dur="1000" fill="hold"/>
                                        <p:tgtEl>
                                          <p:spTgt spid="58371">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5837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8371">
                                            <p:txEl>
                                              <p:pRg st="10" end="10"/>
                                            </p:txEl>
                                          </p:spTgt>
                                        </p:tgtEl>
                                        <p:attrNameLst>
                                          <p:attrName>style.visibility</p:attrName>
                                        </p:attrNameLst>
                                      </p:cBhvr>
                                      <p:to>
                                        <p:strVal val="visible"/>
                                      </p:to>
                                    </p:set>
                                    <p:animEffect transition="in" filter="fade">
                                      <p:cBhvr>
                                        <p:cTn id="42" dur="1000"/>
                                        <p:tgtEl>
                                          <p:spTgt spid="58371">
                                            <p:txEl>
                                              <p:pRg st="10" end="10"/>
                                            </p:txEl>
                                          </p:spTgt>
                                        </p:tgtEl>
                                      </p:cBhvr>
                                    </p:animEffect>
                                    <p:anim calcmode="lin" valueType="num">
                                      <p:cBhvr>
                                        <p:cTn id="43" dur="1000" fill="hold"/>
                                        <p:tgtEl>
                                          <p:spTgt spid="58371">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5837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1961389" y="0"/>
            <a:ext cx="10018713" cy="1752599"/>
          </a:xfrm>
        </p:spPr>
        <p:txBody>
          <a:bodyPr/>
          <a:lstStyle/>
          <a:p>
            <a:pPr algn="l"/>
            <a:r>
              <a:rPr lang="en-GB" altLang="en-US" dirty="0">
                <a:solidFill>
                  <a:srgbClr val="002060"/>
                </a:solidFill>
              </a:rPr>
              <a:t>Key skills being tested </a:t>
            </a:r>
          </a:p>
        </p:txBody>
      </p:sp>
      <p:sp>
        <p:nvSpPr>
          <p:cNvPr id="55299" name="Content Placeholder 2"/>
          <p:cNvSpPr>
            <a:spLocks noGrp="1"/>
          </p:cNvSpPr>
          <p:nvPr>
            <p:ph idx="1"/>
          </p:nvPr>
        </p:nvSpPr>
        <p:spPr>
          <a:xfrm>
            <a:off x="566852" y="1411011"/>
            <a:ext cx="10018713" cy="3124201"/>
          </a:xfrm>
        </p:spPr>
        <p:txBody>
          <a:bodyPr>
            <a:normAutofit fontScale="92500" lnSpcReduction="20000"/>
          </a:bodyPr>
          <a:lstStyle/>
          <a:p>
            <a:r>
              <a:rPr lang="en-GB" altLang="en-US" dirty="0"/>
              <a:t>Knowledge</a:t>
            </a:r>
          </a:p>
          <a:p>
            <a:r>
              <a:rPr lang="en-GB" altLang="en-US" dirty="0"/>
              <a:t>Comprehension			=  PASS</a:t>
            </a:r>
          </a:p>
          <a:p>
            <a:r>
              <a:rPr lang="en-GB" altLang="en-US" dirty="0"/>
              <a:t>Application</a:t>
            </a:r>
          </a:p>
          <a:p>
            <a:pPr>
              <a:buFont typeface="Arial" panose="020B0604020202020204" pitchFamily="34" charset="0"/>
              <a:buNone/>
            </a:pPr>
            <a:endParaRPr lang="en-GB" altLang="en-US" dirty="0"/>
          </a:p>
          <a:p>
            <a:endParaRPr lang="en-GB" altLang="en-US" dirty="0"/>
          </a:p>
          <a:p>
            <a:endParaRPr lang="en-GB" altLang="en-US" dirty="0"/>
          </a:p>
          <a:p>
            <a:r>
              <a:rPr lang="en-GB" altLang="en-US" dirty="0"/>
              <a:t>Analysis</a:t>
            </a:r>
          </a:p>
          <a:p>
            <a:r>
              <a:rPr lang="en-GB" altLang="en-US" dirty="0"/>
              <a:t>Synthesis				=  HIGHER 	</a:t>
            </a:r>
          </a:p>
          <a:p>
            <a:r>
              <a:rPr lang="en-GB" altLang="en-US" dirty="0"/>
              <a:t>Evaluation				    MARKS</a:t>
            </a:r>
          </a:p>
        </p:txBody>
      </p:sp>
      <p:pic>
        <p:nvPicPr>
          <p:cNvPr id="55300" name="Picture 2" descr="C:\Documents and Settings\bus-ad1\Local Settings\Temporary Internet Files\Content.IE5\JU0VP0U6\MP900399544[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5831" y="659423"/>
            <a:ext cx="3943562"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309209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animEffect transition="in" filter="fade">
                                      <p:cBhvr>
                                        <p:cTn id="7" dur="1000"/>
                                        <p:tgtEl>
                                          <p:spTgt spid="55299">
                                            <p:txEl>
                                              <p:pRg st="0" end="0"/>
                                            </p:txEl>
                                          </p:spTgt>
                                        </p:tgtEl>
                                      </p:cBhvr>
                                    </p:animEffect>
                                    <p:anim calcmode="lin" valueType="num">
                                      <p:cBhvr>
                                        <p:cTn id="8" dur="1000" fill="hold"/>
                                        <p:tgtEl>
                                          <p:spTgt spid="5529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529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5299">
                                            <p:txEl>
                                              <p:pRg st="1" end="1"/>
                                            </p:txEl>
                                          </p:spTgt>
                                        </p:tgtEl>
                                        <p:attrNameLst>
                                          <p:attrName>style.visibility</p:attrName>
                                        </p:attrNameLst>
                                      </p:cBhvr>
                                      <p:to>
                                        <p:strVal val="visible"/>
                                      </p:to>
                                    </p:set>
                                    <p:animEffect transition="in" filter="fade">
                                      <p:cBhvr>
                                        <p:cTn id="14" dur="1000"/>
                                        <p:tgtEl>
                                          <p:spTgt spid="55299">
                                            <p:txEl>
                                              <p:pRg st="1" end="1"/>
                                            </p:txEl>
                                          </p:spTgt>
                                        </p:tgtEl>
                                      </p:cBhvr>
                                    </p:animEffect>
                                    <p:anim calcmode="lin" valueType="num">
                                      <p:cBhvr>
                                        <p:cTn id="15" dur="1000" fill="hold"/>
                                        <p:tgtEl>
                                          <p:spTgt spid="5529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529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5299">
                                            <p:txEl>
                                              <p:pRg st="2" end="2"/>
                                            </p:txEl>
                                          </p:spTgt>
                                        </p:tgtEl>
                                        <p:attrNameLst>
                                          <p:attrName>style.visibility</p:attrName>
                                        </p:attrNameLst>
                                      </p:cBhvr>
                                      <p:to>
                                        <p:strVal val="visible"/>
                                      </p:to>
                                    </p:set>
                                    <p:animEffect transition="in" filter="fade">
                                      <p:cBhvr>
                                        <p:cTn id="21" dur="1000"/>
                                        <p:tgtEl>
                                          <p:spTgt spid="55299">
                                            <p:txEl>
                                              <p:pRg st="2" end="2"/>
                                            </p:txEl>
                                          </p:spTgt>
                                        </p:tgtEl>
                                      </p:cBhvr>
                                    </p:animEffect>
                                    <p:anim calcmode="lin" valueType="num">
                                      <p:cBhvr>
                                        <p:cTn id="22" dur="1000" fill="hold"/>
                                        <p:tgtEl>
                                          <p:spTgt spid="5529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529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5299">
                                            <p:txEl>
                                              <p:pRg st="6" end="6"/>
                                            </p:txEl>
                                          </p:spTgt>
                                        </p:tgtEl>
                                        <p:attrNameLst>
                                          <p:attrName>style.visibility</p:attrName>
                                        </p:attrNameLst>
                                      </p:cBhvr>
                                      <p:to>
                                        <p:strVal val="visible"/>
                                      </p:to>
                                    </p:set>
                                    <p:animEffect transition="in" filter="fade">
                                      <p:cBhvr>
                                        <p:cTn id="28" dur="1000"/>
                                        <p:tgtEl>
                                          <p:spTgt spid="55299">
                                            <p:txEl>
                                              <p:pRg st="6" end="6"/>
                                            </p:txEl>
                                          </p:spTgt>
                                        </p:tgtEl>
                                      </p:cBhvr>
                                    </p:animEffect>
                                    <p:anim calcmode="lin" valueType="num">
                                      <p:cBhvr>
                                        <p:cTn id="29" dur="1000" fill="hold"/>
                                        <p:tgtEl>
                                          <p:spTgt spid="55299">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5529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5299">
                                            <p:txEl>
                                              <p:pRg st="7" end="7"/>
                                            </p:txEl>
                                          </p:spTgt>
                                        </p:tgtEl>
                                        <p:attrNameLst>
                                          <p:attrName>style.visibility</p:attrName>
                                        </p:attrNameLst>
                                      </p:cBhvr>
                                      <p:to>
                                        <p:strVal val="visible"/>
                                      </p:to>
                                    </p:set>
                                    <p:animEffect transition="in" filter="fade">
                                      <p:cBhvr>
                                        <p:cTn id="35" dur="1000"/>
                                        <p:tgtEl>
                                          <p:spTgt spid="55299">
                                            <p:txEl>
                                              <p:pRg st="7" end="7"/>
                                            </p:txEl>
                                          </p:spTgt>
                                        </p:tgtEl>
                                      </p:cBhvr>
                                    </p:animEffect>
                                    <p:anim calcmode="lin" valueType="num">
                                      <p:cBhvr>
                                        <p:cTn id="36" dur="1000" fill="hold"/>
                                        <p:tgtEl>
                                          <p:spTgt spid="55299">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5529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5299">
                                            <p:txEl>
                                              <p:pRg st="8" end="8"/>
                                            </p:txEl>
                                          </p:spTgt>
                                        </p:tgtEl>
                                        <p:attrNameLst>
                                          <p:attrName>style.visibility</p:attrName>
                                        </p:attrNameLst>
                                      </p:cBhvr>
                                      <p:to>
                                        <p:strVal val="visible"/>
                                      </p:to>
                                    </p:set>
                                    <p:animEffect transition="in" filter="fade">
                                      <p:cBhvr>
                                        <p:cTn id="42" dur="1000"/>
                                        <p:tgtEl>
                                          <p:spTgt spid="55299">
                                            <p:txEl>
                                              <p:pRg st="8" end="8"/>
                                            </p:txEl>
                                          </p:spTgt>
                                        </p:tgtEl>
                                      </p:cBhvr>
                                    </p:animEffect>
                                    <p:anim calcmode="lin" valueType="num">
                                      <p:cBhvr>
                                        <p:cTn id="43" dur="1000" fill="hold"/>
                                        <p:tgtEl>
                                          <p:spTgt spid="55299">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55299">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pPr algn="l"/>
            <a:r>
              <a:rPr lang="en-GB" altLang="en-US">
                <a:solidFill>
                  <a:srgbClr val="002060"/>
                </a:solidFill>
              </a:rPr>
              <a:t>For better marks....</a:t>
            </a:r>
          </a:p>
        </p:txBody>
      </p:sp>
      <p:sp>
        <p:nvSpPr>
          <p:cNvPr id="56323" name="Content Placeholder 2"/>
          <p:cNvSpPr>
            <a:spLocks noGrp="1"/>
          </p:cNvSpPr>
          <p:nvPr>
            <p:ph idx="1"/>
          </p:nvPr>
        </p:nvSpPr>
        <p:spPr>
          <a:xfrm>
            <a:off x="588829" y="1787259"/>
            <a:ext cx="9372600" cy="3773488"/>
          </a:xfrm>
        </p:spPr>
        <p:txBody>
          <a:bodyPr/>
          <a:lstStyle/>
          <a:p>
            <a:r>
              <a:rPr lang="en-GB" altLang="en-US" dirty="0"/>
              <a:t>Be critical and analytical</a:t>
            </a:r>
          </a:p>
          <a:p>
            <a:r>
              <a:rPr lang="en-GB" altLang="en-US" dirty="0"/>
              <a:t>It could be argued that.....</a:t>
            </a:r>
          </a:p>
          <a:p>
            <a:r>
              <a:rPr lang="en-GB" altLang="en-US" dirty="0"/>
              <a:t>Get a debate going – on the other hand....</a:t>
            </a:r>
          </a:p>
          <a:p>
            <a:r>
              <a:rPr lang="en-GB" altLang="en-US" dirty="0"/>
              <a:t>Show evidence of wider reading </a:t>
            </a:r>
          </a:p>
          <a:p>
            <a:r>
              <a:rPr lang="en-GB" altLang="en-US" dirty="0"/>
              <a:t>Read the grade descriptors in the brief for guidance</a:t>
            </a:r>
          </a:p>
        </p:txBody>
      </p:sp>
    </p:spTree>
    <p:extLst>
      <p:ext uri="{BB962C8B-B14F-4D97-AF65-F5344CB8AC3E}">
        <p14:creationId xmlns:p14="http://schemas.microsoft.com/office/powerpoint/2010/main" val="249399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animEffect transition="in" filter="fade">
                                      <p:cBhvr>
                                        <p:cTn id="7" dur="1000"/>
                                        <p:tgtEl>
                                          <p:spTgt spid="56323">
                                            <p:txEl>
                                              <p:pRg st="0" end="0"/>
                                            </p:txEl>
                                          </p:spTgt>
                                        </p:tgtEl>
                                      </p:cBhvr>
                                    </p:animEffect>
                                    <p:anim calcmode="lin" valueType="num">
                                      <p:cBhvr>
                                        <p:cTn id="8" dur="1000" fill="hold"/>
                                        <p:tgtEl>
                                          <p:spTgt spid="563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63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6323">
                                            <p:txEl>
                                              <p:pRg st="1" end="1"/>
                                            </p:txEl>
                                          </p:spTgt>
                                        </p:tgtEl>
                                        <p:attrNameLst>
                                          <p:attrName>style.visibility</p:attrName>
                                        </p:attrNameLst>
                                      </p:cBhvr>
                                      <p:to>
                                        <p:strVal val="visible"/>
                                      </p:to>
                                    </p:set>
                                    <p:animEffect transition="in" filter="fade">
                                      <p:cBhvr>
                                        <p:cTn id="14" dur="1000"/>
                                        <p:tgtEl>
                                          <p:spTgt spid="56323">
                                            <p:txEl>
                                              <p:pRg st="1" end="1"/>
                                            </p:txEl>
                                          </p:spTgt>
                                        </p:tgtEl>
                                      </p:cBhvr>
                                    </p:animEffect>
                                    <p:anim calcmode="lin" valueType="num">
                                      <p:cBhvr>
                                        <p:cTn id="15" dur="1000" fill="hold"/>
                                        <p:tgtEl>
                                          <p:spTgt spid="5632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63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6323">
                                            <p:txEl>
                                              <p:pRg st="2" end="2"/>
                                            </p:txEl>
                                          </p:spTgt>
                                        </p:tgtEl>
                                        <p:attrNameLst>
                                          <p:attrName>style.visibility</p:attrName>
                                        </p:attrNameLst>
                                      </p:cBhvr>
                                      <p:to>
                                        <p:strVal val="visible"/>
                                      </p:to>
                                    </p:set>
                                    <p:animEffect transition="in" filter="fade">
                                      <p:cBhvr>
                                        <p:cTn id="21" dur="1000"/>
                                        <p:tgtEl>
                                          <p:spTgt spid="56323">
                                            <p:txEl>
                                              <p:pRg st="2" end="2"/>
                                            </p:txEl>
                                          </p:spTgt>
                                        </p:tgtEl>
                                      </p:cBhvr>
                                    </p:animEffect>
                                    <p:anim calcmode="lin" valueType="num">
                                      <p:cBhvr>
                                        <p:cTn id="22" dur="1000" fill="hold"/>
                                        <p:tgtEl>
                                          <p:spTgt spid="5632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63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6323">
                                            <p:txEl>
                                              <p:pRg st="3" end="3"/>
                                            </p:txEl>
                                          </p:spTgt>
                                        </p:tgtEl>
                                        <p:attrNameLst>
                                          <p:attrName>style.visibility</p:attrName>
                                        </p:attrNameLst>
                                      </p:cBhvr>
                                      <p:to>
                                        <p:strVal val="visible"/>
                                      </p:to>
                                    </p:set>
                                    <p:animEffect transition="in" filter="fade">
                                      <p:cBhvr>
                                        <p:cTn id="28" dur="1000"/>
                                        <p:tgtEl>
                                          <p:spTgt spid="56323">
                                            <p:txEl>
                                              <p:pRg st="3" end="3"/>
                                            </p:txEl>
                                          </p:spTgt>
                                        </p:tgtEl>
                                      </p:cBhvr>
                                    </p:animEffect>
                                    <p:anim calcmode="lin" valueType="num">
                                      <p:cBhvr>
                                        <p:cTn id="29" dur="1000" fill="hold"/>
                                        <p:tgtEl>
                                          <p:spTgt spid="5632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63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6323">
                                            <p:txEl>
                                              <p:pRg st="4" end="4"/>
                                            </p:txEl>
                                          </p:spTgt>
                                        </p:tgtEl>
                                        <p:attrNameLst>
                                          <p:attrName>style.visibility</p:attrName>
                                        </p:attrNameLst>
                                      </p:cBhvr>
                                      <p:to>
                                        <p:strVal val="visible"/>
                                      </p:to>
                                    </p:set>
                                    <p:animEffect transition="in" filter="fade">
                                      <p:cBhvr>
                                        <p:cTn id="35" dur="1000"/>
                                        <p:tgtEl>
                                          <p:spTgt spid="56323">
                                            <p:txEl>
                                              <p:pRg st="4" end="4"/>
                                            </p:txEl>
                                          </p:spTgt>
                                        </p:tgtEl>
                                      </p:cBhvr>
                                    </p:animEffect>
                                    <p:anim calcmode="lin" valueType="num">
                                      <p:cBhvr>
                                        <p:cTn id="36" dur="1000" fill="hold"/>
                                        <p:tgtEl>
                                          <p:spTgt spid="5632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63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2"/>
          <p:cNvSpPr>
            <a:spLocks noGrp="1"/>
          </p:cNvSpPr>
          <p:nvPr>
            <p:ph idx="1"/>
          </p:nvPr>
        </p:nvSpPr>
        <p:spPr>
          <a:xfrm>
            <a:off x="1020234" y="1167059"/>
            <a:ext cx="8596668" cy="3880773"/>
          </a:xfrm>
        </p:spPr>
        <p:txBody>
          <a:bodyPr/>
          <a:lstStyle/>
          <a:p>
            <a:pPr>
              <a:buFont typeface="Arial" panose="020B0604020202020204" pitchFamily="34" charset="0"/>
              <a:buNone/>
            </a:pPr>
            <a:endParaRPr lang="en-GB" altLang="en-US" dirty="0"/>
          </a:p>
          <a:p>
            <a:pPr>
              <a:buFont typeface="Arial" panose="020B0604020202020204" pitchFamily="34" charset="0"/>
              <a:buNone/>
            </a:pPr>
            <a:r>
              <a:rPr lang="en-GB" altLang="en-US" dirty="0"/>
              <a:t>	</a:t>
            </a:r>
            <a:r>
              <a:rPr lang="en-GB" altLang="en-US" sz="4400" dirty="0"/>
              <a:t>Think about what the question is asking and how you are going to answer it!</a:t>
            </a:r>
          </a:p>
        </p:txBody>
      </p:sp>
    </p:spTree>
    <p:extLst>
      <p:ext uri="{BB962C8B-B14F-4D97-AF65-F5344CB8AC3E}">
        <p14:creationId xmlns:p14="http://schemas.microsoft.com/office/powerpoint/2010/main" val="1609008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7346">
                                            <p:txEl>
                                              <p:pRg st="1" end="1"/>
                                            </p:txEl>
                                          </p:spTgt>
                                        </p:tgtEl>
                                        <p:attrNameLst>
                                          <p:attrName>style.visibility</p:attrName>
                                        </p:attrNameLst>
                                      </p:cBhvr>
                                      <p:to>
                                        <p:strVal val="visible"/>
                                      </p:to>
                                    </p:set>
                                    <p:animEffect transition="in" filter="fade">
                                      <p:cBhvr>
                                        <p:cTn id="7" dur="1000"/>
                                        <p:tgtEl>
                                          <p:spTgt spid="57346">
                                            <p:txEl>
                                              <p:pRg st="1" end="1"/>
                                            </p:txEl>
                                          </p:spTgt>
                                        </p:tgtEl>
                                      </p:cBhvr>
                                    </p:animEffect>
                                    <p:anim calcmode="lin" valueType="num">
                                      <p:cBhvr>
                                        <p:cTn id="8" dur="1000" fill="hold"/>
                                        <p:tgtEl>
                                          <p:spTgt spid="5734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734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gn="ctr">
              <a:buNone/>
            </a:pPr>
            <a:endParaRPr lang="en-GB" sz="5400" dirty="0"/>
          </a:p>
          <a:p>
            <a:pPr marL="0" indent="0" algn="ctr">
              <a:buNone/>
            </a:pPr>
            <a:r>
              <a:rPr lang="en-GB" sz="5400" dirty="0">
                <a:solidFill>
                  <a:srgbClr val="FF0000"/>
                </a:solidFill>
              </a:rPr>
              <a:t>Good Luck &amp; </a:t>
            </a:r>
            <a:r>
              <a:rPr lang="en-GB" sz="5400">
                <a:solidFill>
                  <a:srgbClr val="FF0000"/>
                </a:solidFill>
              </a:rPr>
              <a:t>Any Questions</a:t>
            </a:r>
            <a:endParaRPr lang="en-GB" sz="5400" dirty="0">
              <a:solidFill>
                <a:srgbClr val="FF0000"/>
              </a:solidFill>
            </a:endParaRPr>
          </a:p>
        </p:txBody>
      </p:sp>
    </p:spTree>
    <p:extLst>
      <p:ext uri="{BB962C8B-B14F-4D97-AF65-F5344CB8AC3E}">
        <p14:creationId xmlns:p14="http://schemas.microsoft.com/office/powerpoint/2010/main" val="243945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1798</TotalTime>
  <Words>895</Words>
  <Application>Microsoft Office PowerPoint</Application>
  <PresentationFormat>Widescreen</PresentationFormat>
  <Paragraphs>182</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Facet</vt:lpstr>
      <vt:lpstr>Assignment Revision</vt:lpstr>
      <vt:lpstr>Assignment requirements </vt:lpstr>
      <vt:lpstr>Purpose of this assignment </vt:lpstr>
      <vt:lpstr>Assignment Part 1 </vt:lpstr>
      <vt:lpstr>Expectations:</vt:lpstr>
      <vt:lpstr>Assignment Part 2 </vt:lpstr>
      <vt:lpstr>Expectations:</vt:lpstr>
      <vt:lpstr>Additional Notes</vt:lpstr>
      <vt:lpstr>Research!!</vt:lpstr>
      <vt:lpstr>When you are reading</vt:lpstr>
      <vt:lpstr>Top Tips:</vt:lpstr>
      <vt:lpstr>How to do it.....</vt:lpstr>
      <vt:lpstr>Being Critical </vt:lpstr>
      <vt:lpstr>PowerPoint Presentation</vt:lpstr>
      <vt:lpstr>Assessing and evaluating</vt:lpstr>
      <vt:lpstr>Spot the difference ........   </vt:lpstr>
      <vt:lpstr>QUESTION YOUR OWN ASSUMPTIONS </vt:lpstr>
      <vt:lpstr>  Presenting Arguments     </vt:lpstr>
      <vt:lpstr>Where should you be researching?</vt:lpstr>
      <vt:lpstr>Key skills being tested </vt:lpstr>
      <vt:lpstr>For better marks....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REVISION</dc:title>
  <dc:creator>Liz Moffat</dc:creator>
  <cp:lastModifiedBy>Peter Doyle</cp:lastModifiedBy>
  <cp:revision>52</cp:revision>
  <cp:lastPrinted>2018-02-02T14:16:41Z</cp:lastPrinted>
  <dcterms:created xsi:type="dcterms:W3CDTF">2016-02-27T17:43:00Z</dcterms:created>
  <dcterms:modified xsi:type="dcterms:W3CDTF">2020-01-27T09:34:32Z</dcterms:modified>
</cp:coreProperties>
</file>