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Raleway"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22a4f6bb6a_0_2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22a4f6bb6a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22a4f6bb6a_0_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22a4f6bb6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rPr>
              <a:t>The overall context of the business environment suggests the sum or the proposed collection of the respective external and internal aspects like the “employees”, “customers' needs”, “expectations”, “supply and demand” and many more of that. There are various types of environmental aspects which can be depicted as the “Economical environment”, “Political environment”, “Social environment” and many more of that. </a:t>
            </a:r>
            <a:endParaRPr sz="120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22a4f6bb6a_0_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22a4f6bb6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As the country is having less amount of diversification in business opportunities, the challenges are comparatively greater than the opportunities in the specific country. Now considering the challenges part, there are numerous challenges which are being faced by the organisations operating in Vietnam. There are various types of that like “Starting a Business”, “Dealing with Construction Permits”, “Registering Property” and many more of that.</a:t>
            </a:r>
            <a:endParaRPr sz="120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22a4f6bb6a_0_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22a4f6bb6a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Considering the business initiation aspect, there is a total of “10” procedures which have to be undertaken while starting a business in Vietnam. It makes the business procedures more complex in nature and the organisation or the company also faces the same consequences. There are also startups which come from different cities. Those startups initiate to open start-ups in Vietnam and they also face more complexities while operating as they are new to the business environment of Vietnam.</a:t>
            </a:r>
            <a:endParaRPr sz="12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22a4f6bb6a_0_1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22a4f6bb6a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Registering any business in Vietnam needs approximately “57 days” to get completed. It is far more than the norms of “OECD” which is located in East Asia and also in the Pacific area (Cerna, 2019). The proposed contract between the transferor and the transferee is acknowledged before the period of taxation and also it is paid to the overall registration process.</a:t>
            </a:r>
            <a:endParaRPr sz="12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22a4f6bb6a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22a4f6bb6a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There has been a large population of “98 million” who have got job opportunities in their specific field. So, the rate of job opportunities is higher than in majority of the countries like the United Kingdom, the United States and many more of that. This technology aspects also help to develop the respective infrastructure which enables the better ongoing of the overall process. This infrastructure helps to build the proposed work environment in the organisation.</a:t>
            </a:r>
            <a:endParaRPr sz="12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22a4f6bb6a_0_1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22a4f6bb6a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The aspect of sales equipment and technologies has influenced the sales and the architecture of Vietnam. There are various industries where technology is having a major impact on regulating the tasks and the proposed jobs. There are various types of systems which are being used for more efficiency and transparency during the task assignment.</a:t>
            </a:r>
            <a:endParaRPr sz="12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22a4f6bb6a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22a4f6bb6a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Specifying the Hofstede measurement, the power distance is a concerning factor regarding the business issues that are persisted in Vietnam (Hofstede-insight, 2023). The employees in the same organisation as well as in different organisations are having a communication gap while interacting with each other. It intensively reduces the efficiency and transparency in the work process of each and every individual and the proposed company also faces negative consequences. The respective employees are unable to understand the needs or the requirements of the proposed customer. Hence, the customer does not get the service which they expect from that particular company and they switch to other companies later on. It limits the overall sales and margin of Spectris PLC and prevents the company from reaching its ultimate goal. </a:t>
            </a:r>
            <a:endParaRPr sz="120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22a4f6bb6a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22a4f6bb6a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In Vietnam, people are having more acceptance of maintaining quality assurance and also achieving specific goals or sets of goals. While having those sets of beliefs, people expect more quality assurance rather than maintaining quantity measurement. So, the desired companies or organisations in Vietnam also have to be focused and determined about the quality providence through the products or the services. It increases the faith and dependencies of the customer on the particular company like Spectris PLC and also the sustainable framework is built alongside.</a:t>
            </a:r>
            <a:endParaRPr sz="1200">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22a4f6bb6a_0_1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22a4f6bb6a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As the Hofstede model suggests there is a delegate need of improving the communication process between each other. So, the employees will also be having the same problem while understanding the needs of the proposed organisation or the company. There are various situations which come to the employees while working in the organisation. The employees are required to take various decisions at a critical time when the situation is directly related to the consequences of the decisions. Taking the proper decision at the proper time is needed a basic understanding of the organisational goal or the motive. Without proper communication with the proposed organisation or the company, the employees or the workers are not able to understand the need of that particular organisation or the company. So, the value network model is utilised to determine the requirement of the organisation which will help it to touch the ultimate goal with the best possible efficiency and also the best possible profitability. For a small-scale organisation like Spectris PLC where our activities are based on material usage and manufacturing aspects, a proper positive relationship is needed to be built between the organisation and also also the proposed employees who are working for it.</a:t>
            </a:r>
            <a:endParaRPr sz="1200">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22a4f6bb6a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22a4f6bb6a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For a small-scale organisation like Spectris PLC where our activities are based on material usage and manufacturing aspects, a proper positive relationship is needed to be built between the organisation and also also the proposed employees who are working for it.</a:t>
            </a:r>
            <a:endParaRPr sz="1200">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22a4f6bb6a_0_1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22a4f6bb6a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So, the employees will also be having the same problem while understanding the needs of the proposed organisation or the company. There are various situations which come to the employees while working in the organisation. </a:t>
            </a:r>
            <a:endParaRPr sz="1200">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22a4f6bb6a_0_1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22a4f6bb6a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chemeClr val="dk1"/>
                </a:solidFill>
              </a:rPr>
              <a:t>There are a certain amount of limitations which can be observed in the material supply and the finding of the proper and suitable environment regarding the organisational business aspect. So, entering into the business market is slightly complex but when the same will reach its optimum level like the stable condition, then a huge number of profitability can be gained on a monthly basis and also on a yearly basis.</a:t>
            </a:r>
            <a:endParaRPr sz="1200">
              <a:solidFill>
                <a:schemeClr val="dk1"/>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222a4f6bb6a_0_1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222a4f6bb6a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endParaRPr sz="1200">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222a4f6bb6a_0_1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222a4f6bb6a_0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endParaRPr sz="1200">
              <a:solidFill>
                <a:schemeClr val="dk1"/>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1314725" y="198352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000"/>
              <a:t>Global Business Environment</a:t>
            </a:r>
            <a:endParaRPr sz="3000"/>
          </a:p>
        </p:txBody>
      </p:sp>
      <p:sp>
        <p:nvSpPr>
          <p:cNvPr id="87" name="Google Shape;87;p13"/>
          <p:cNvSpPr txBox="1">
            <a:spLocks noGrp="1"/>
          </p:cNvSpPr>
          <p:nvPr>
            <p:ph type="subTitle" idx="1"/>
          </p:nvPr>
        </p:nvSpPr>
        <p:spPr>
          <a:xfrm>
            <a:off x="5079702" y="2726625"/>
            <a:ext cx="2348400" cy="5412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dirty="0"/>
              <a:t>Created by Elena Raluca Diana Simion</a:t>
            </a:r>
          </a:p>
          <a:p>
            <a:pPr marL="0" lvl="0" indent="0" algn="l"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ctrTitle"/>
          </p:nvPr>
        </p:nvSpPr>
        <p:spPr>
          <a:xfrm>
            <a:off x="727950" y="149662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000"/>
              <a:t>Table of Contents</a:t>
            </a:r>
            <a:endParaRPr sz="3000"/>
          </a:p>
        </p:txBody>
      </p:sp>
      <p:sp>
        <p:nvSpPr>
          <p:cNvPr id="93" name="Google Shape;93;p14"/>
          <p:cNvSpPr txBox="1">
            <a:spLocks noGrp="1"/>
          </p:cNvSpPr>
          <p:nvPr>
            <p:ph type="subTitle" idx="1"/>
          </p:nvPr>
        </p:nvSpPr>
        <p:spPr>
          <a:xfrm>
            <a:off x="727950" y="2301150"/>
            <a:ext cx="5709600" cy="2280600"/>
          </a:xfrm>
          <a:prstGeom prst="rect">
            <a:avLst/>
          </a:prstGeom>
        </p:spPr>
        <p:txBody>
          <a:bodyPr spcFirstLastPara="1" wrap="square" lIns="91425" tIns="91425" rIns="91425" bIns="91425" anchor="t" anchorCtr="0">
            <a:normAutofit fontScale="92500" lnSpcReduction="20000"/>
          </a:bodyPr>
          <a:lstStyle/>
          <a:p>
            <a:pPr marL="0" lvl="0" indent="0" algn="just" rtl="0">
              <a:lnSpc>
                <a:spcPct val="150000"/>
              </a:lnSpc>
              <a:spcBef>
                <a:spcPts val="0"/>
              </a:spcBef>
              <a:spcAft>
                <a:spcPts val="0"/>
              </a:spcAft>
              <a:buNone/>
            </a:pPr>
            <a:r>
              <a:rPr lang="en-GB">
                <a:latin typeface="Raleway"/>
                <a:ea typeface="Raleway"/>
                <a:cs typeface="Raleway"/>
                <a:sym typeface="Raleway"/>
              </a:rPr>
              <a:t>Introduction (Slide 3)</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Key business challenges in Vietnam (Slide 4 - 6)</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Key business opportunities in Vietnam (Slide 7 - 8)</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Key issue faced by the company (Slide 9 - 13)</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Conclusion (Slide 14)</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Reference List (Slide 15)</a:t>
            </a:r>
            <a:endParaRPr>
              <a:latin typeface="Raleway"/>
              <a:ea typeface="Raleway"/>
              <a:cs typeface="Raleway"/>
              <a:sym typeface="Raleway"/>
            </a:endParaRPr>
          </a:p>
          <a:p>
            <a:pPr marL="0" lvl="0" indent="0" algn="just" rtl="0">
              <a:lnSpc>
                <a:spcPct val="150000"/>
              </a:lnSpc>
              <a:spcBef>
                <a:spcPts val="0"/>
              </a:spcBef>
              <a:spcAft>
                <a:spcPts val="0"/>
              </a:spcAft>
              <a:buNone/>
            </a:pPr>
            <a:r>
              <a:rPr lang="en-GB">
                <a:latin typeface="Raleway"/>
                <a:ea typeface="Raleway"/>
                <a:cs typeface="Raleway"/>
                <a:sym typeface="Raleway"/>
              </a:rPr>
              <a:t>Thank You (Slide 16)</a:t>
            </a:r>
            <a:endParaRPr>
              <a:latin typeface="Raleway"/>
              <a:ea typeface="Raleway"/>
              <a:cs typeface="Raleway"/>
              <a:sym typeface="Ralewa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000"/>
              <a:t>Introduction</a:t>
            </a:r>
            <a:endParaRPr sz="3000"/>
          </a:p>
        </p:txBody>
      </p:sp>
      <p:sp>
        <p:nvSpPr>
          <p:cNvPr id="99" name="Google Shape;99;p15"/>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The overall context of the business environment suggests the sum or the proposed collection of the respective external and internal aspects like the “employees”, “customers' needs”, “expectations”, “supply and demand” and many more of that</a:t>
            </a:r>
            <a:endParaRPr>
              <a:latin typeface="Raleway"/>
              <a:ea typeface="Raleway"/>
              <a:cs typeface="Raleway"/>
              <a:sym typeface="Raleway"/>
            </a:endParaRPr>
          </a:p>
        </p:txBody>
      </p:sp>
      <p:pic>
        <p:nvPicPr>
          <p:cNvPr id="100" name="Google Shape;100;p15"/>
          <p:cNvPicPr preferRelativeResize="0"/>
          <p:nvPr/>
        </p:nvPicPr>
        <p:blipFill>
          <a:blip r:embed="rId3">
            <a:alphaModFix/>
          </a:blip>
          <a:stretch>
            <a:fillRect/>
          </a:stretch>
        </p:blipFill>
        <p:spPr>
          <a:xfrm>
            <a:off x="5224125" y="2193150"/>
            <a:ext cx="3556099" cy="2000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000"/>
              <a:t>Key business challenges in Vietnam</a:t>
            </a:r>
            <a:endParaRPr sz="3000"/>
          </a:p>
        </p:txBody>
      </p:sp>
      <p:sp>
        <p:nvSpPr>
          <p:cNvPr id="106" name="Google Shape;106;p16"/>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There are various types of opportunities and challenges which have to be faced by large-scale and small-scale organisations in Vietnam.</a:t>
            </a:r>
            <a:endParaRPr>
              <a:latin typeface="Raleway"/>
              <a:ea typeface="Raleway"/>
              <a:cs typeface="Raleway"/>
              <a:sym typeface="Raleway"/>
            </a:endParaRPr>
          </a:p>
        </p:txBody>
      </p:sp>
      <p:pic>
        <p:nvPicPr>
          <p:cNvPr id="107" name="Google Shape;107;p16"/>
          <p:cNvPicPr preferRelativeResize="0"/>
          <p:nvPr/>
        </p:nvPicPr>
        <p:blipFill>
          <a:blip r:embed="rId3">
            <a:alphaModFix/>
          </a:blip>
          <a:stretch>
            <a:fillRect/>
          </a:stretch>
        </p:blipFill>
        <p:spPr>
          <a:xfrm>
            <a:off x="5681900" y="2700450"/>
            <a:ext cx="3227374" cy="215023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7"/>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600"/>
              <a:t>Key business challenges in Vietnam (Cont. 1)</a:t>
            </a:r>
            <a:endParaRPr sz="2600"/>
          </a:p>
        </p:txBody>
      </p:sp>
      <p:sp>
        <p:nvSpPr>
          <p:cNvPr id="113" name="Google Shape;113;p17"/>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Considering the business initiation aspect, there is a total of “10” procedures which have to be undertaken while starting a business in Vietnam.</a:t>
            </a:r>
            <a:endParaRPr>
              <a:latin typeface="Raleway"/>
              <a:ea typeface="Raleway"/>
              <a:cs typeface="Raleway"/>
              <a:sym typeface="Raleway"/>
            </a:endParaRPr>
          </a:p>
        </p:txBody>
      </p:sp>
      <p:pic>
        <p:nvPicPr>
          <p:cNvPr id="114" name="Google Shape;114;p17"/>
          <p:cNvPicPr preferRelativeResize="0"/>
          <p:nvPr/>
        </p:nvPicPr>
        <p:blipFill>
          <a:blip r:embed="rId3">
            <a:alphaModFix/>
          </a:blip>
          <a:stretch>
            <a:fillRect/>
          </a:stretch>
        </p:blipFill>
        <p:spPr>
          <a:xfrm>
            <a:off x="5369250" y="3161750"/>
            <a:ext cx="3774750" cy="198174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600"/>
              <a:t>Key business challenges in Vietnam (Cont. 2)</a:t>
            </a:r>
            <a:endParaRPr sz="2600"/>
          </a:p>
        </p:txBody>
      </p:sp>
      <p:sp>
        <p:nvSpPr>
          <p:cNvPr id="120" name="Google Shape;120;p18"/>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Registering any business in Vietnam needs approximately “57 days” to get completed</a:t>
            </a:r>
            <a:endParaRPr>
              <a:latin typeface="Raleway"/>
              <a:ea typeface="Raleway"/>
              <a:cs typeface="Raleway"/>
              <a:sym typeface="Raleway"/>
            </a:endParaRPr>
          </a:p>
        </p:txBody>
      </p:sp>
      <p:pic>
        <p:nvPicPr>
          <p:cNvPr id="121" name="Google Shape;121;p18"/>
          <p:cNvPicPr preferRelativeResize="0"/>
          <p:nvPr/>
        </p:nvPicPr>
        <p:blipFill>
          <a:blip r:embed="rId3">
            <a:alphaModFix/>
          </a:blip>
          <a:stretch>
            <a:fillRect/>
          </a:stretch>
        </p:blipFill>
        <p:spPr>
          <a:xfrm>
            <a:off x="5511150" y="2618525"/>
            <a:ext cx="2592500" cy="178622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600"/>
              <a:t>Key business Opportunities in Vietnam</a:t>
            </a:r>
            <a:endParaRPr sz="2600"/>
          </a:p>
        </p:txBody>
      </p:sp>
      <p:sp>
        <p:nvSpPr>
          <p:cNvPr id="127" name="Google Shape;127;p19"/>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fontScale="85000"/>
          </a:bodyPr>
          <a:lstStyle/>
          <a:p>
            <a:pPr marL="0" lvl="0" indent="0" algn="just" rtl="0">
              <a:lnSpc>
                <a:spcPct val="150000"/>
              </a:lnSpc>
              <a:spcBef>
                <a:spcPts val="0"/>
              </a:spcBef>
              <a:spcAft>
                <a:spcPts val="0"/>
              </a:spcAft>
              <a:buNone/>
            </a:pPr>
            <a:r>
              <a:rPr lang="en-GB">
                <a:latin typeface="Raleway"/>
                <a:ea typeface="Raleway"/>
                <a:cs typeface="Raleway"/>
                <a:sym typeface="Raleway"/>
              </a:rPr>
              <a:t>Now talking about the opportunities, there are various aspects which are aligned with this opportunity like the “Currency”, “Taxes”, “Payments and the banking system”, “Bureaucracy and transparency” and also the other aspects.</a:t>
            </a:r>
            <a:endParaRPr>
              <a:latin typeface="Raleway"/>
              <a:ea typeface="Raleway"/>
              <a:cs typeface="Raleway"/>
              <a:sym typeface="Raleway"/>
            </a:endParaRPr>
          </a:p>
          <a:p>
            <a:pPr marL="0" lvl="0" indent="0" algn="just" rtl="0">
              <a:lnSpc>
                <a:spcPct val="115000"/>
              </a:lnSpc>
              <a:spcBef>
                <a:spcPts val="0"/>
              </a:spcBef>
              <a:spcAft>
                <a:spcPts val="0"/>
              </a:spcAft>
              <a:buNone/>
            </a:pPr>
            <a:endParaRPr>
              <a:latin typeface="Raleway"/>
              <a:ea typeface="Raleway"/>
              <a:cs typeface="Raleway"/>
              <a:sym typeface="Raleway"/>
            </a:endParaRPr>
          </a:p>
          <a:p>
            <a:pPr marL="0" lvl="0" indent="0" algn="just" rtl="0">
              <a:lnSpc>
                <a:spcPct val="115000"/>
              </a:lnSpc>
              <a:spcBef>
                <a:spcPts val="0"/>
              </a:spcBef>
              <a:spcAft>
                <a:spcPts val="0"/>
              </a:spcAft>
              <a:buNone/>
            </a:pPr>
            <a:endParaRPr>
              <a:latin typeface="Raleway"/>
              <a:ea typeface="Raleway"/>
              <a:cs typeface="Raleway"/>
              <a:sym typeface="Raleway"/>
            </a:endParaRPr>
          </a:p>
        </p:txBody>
      </p:sp>
      <p:pic>
        <p:nvPicPr>
          <p:cNvPr id="128" name="Google Shape;128;p19"/>
          <p:cNvPicPr preferRelativeResize="0"/>
          <p:nvPr/>
        </p:nvPicPr>
        <p:blipFill>
          <a:blip r:embed="rId3">
            <a:alphaModFix/>
          </a:blip>
          <a:stretch>
            <a:fillRect/>
          </a:stretch>
        </p:blipFill>
        <p:spPr>
          <a:xfrm>
            <a:off x="5586350" y="2635150"/>
            <a:ext cx="3317400" cy="2211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600"/>
              <a:t>Key business Opportunities in Vietnam (Cont. 1)</a:t>
            </a:r>
            <a:endParaRPr sz="2600"/>
          </a:p>
        </p:txBody>
      </p:sp>
      <p:sp>
        <p:nvSpPr>
          <p:cNvPr id="134" name="Google Shape;134;p20"/>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Vietnam has witnessed massive economic growth and also the reformation in various industries like the retail sectors, tourism sectors and many more of that (Tien and Ngoc, 2019).</a:t>
            </a:r>
            <a:endParaRPr>
              <a:latin typeface="Raleway"/>
              <a:ea typeface="Raleway"/>
              <a:cs typeface="Raleway"/>
              <a:sym typeface="Raleway"/>
            </a:endParaRPr>
          </a:p>
        </p:txBody>
      </p:sp>
      <p:pic>
        <p:nvPicPr>
          <p:cNvPr id="135" name="Google Shape;135;p20"/>
          <p:cNvPicPr preferRelativeResize="0"/>
          <p:nvPr/>
        </p:nvPicPr>
        <p:blipFill>
          <a:blip r:embed="rId3">
            <a:alphaModFix/>
          </a:blip>
          <a:stretch>
            <a:fillRect/>
          </a:stretch>
        </p:blipFill>
        <p:spPr>
          <a:xfrm>
            <a:off x="5637700" y="2703675"/>
            <a:ext cx="3199200" cy="213428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1"/>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600"/>
              <a:t>The key issue that will be faced the company</a:t>
            </a:r>
            <a:endParaRPr sz="2600"/>
          </a:p>
        </p:txBody>
      </p:sp>
      <p:sp>
        <p:nvSpPr>
          <p:cNvPr id="141" name="Google Shape;141;p21"/>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There is various key issues which the company has to face depending on the social, economic and environmental aspects of Vietnam. Those issues can be determined by the Hofstede analysis, Porter's diamond and the value network model.</a:t>
            </a:r>
            <a:endParaRPr>
              <a:latin typeface="Raleway"/>
              <a:ea typeface="Raleway"/>
              <a:cs typeface="Raleway"/>
              <a:sym typeface="Raleway"/>
            </a:endParaRPr>
          </a:p>
        </p:txBody>
      </p:sp>
      <p:pic>
        <p:nvPicPr>
          <p:cNvPr id="142" name="Google Shape;142;p21"/>
          <p:cNvPicPr preferRelativeResize="0"/>
          <p:nvPr/>
        </p:nvPicPr>
        <p:blipFill>
          <a:blip r:embed="rId3">
            <a:alphaModFix/>
          </a:blip>
          <a:stretch>
            <a:fillRect/>
          </a:stretch>
        </p:blipFill>
        <p:spPr>
          <a:xfrm>
            <a:off x="5598050" y="3802025"/>
            <a:ext cx="3163176" cy="1054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2"/>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240"/>
              <a:t>The key issue that will be faced the company (Cont. 1)</a:t>
            </a:r>
            <a:endParaRPr sz="2240"/>
          </a:p>
        </p:txBody>
      </p:sp>
      <p:sp>
        <p:nvSpPr>
          <p:cNvPr id="148" name="Google Shape;148;p22"/>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Another aspect which can be drawn from the proposed Hofstede analysis is the interdependence between masculinity and femininity.</a:t>
            </a:r>
            <a:endParaRPr>
              <a:latin typeface="Raleway"/>
              <a:ea typeface="Raleway"/>
              <a:cs typeface="Raleway"/>
              <a:sym typeface="Raleway"/>
            </a:endParaRPr>
          </a:p>
        </p:txBody>
      </p:sp>
      <p:pic>
        <p:nvPicPr>
          <p:cNvPr id="149" name="Google Shape;149;p22"/>
          <p:cNvPicPr preferRelativeResize="0"/>
          <p:nvPr/>
        </p:nvPicPr>
        <p:blipFill>
          <a:blip r:embed="rId3">
            <a:alphaModFix/>
          </a:blip>
          <a:stretch>
            <a:fillRect/>
          </a:stretch>
        </p:blipFill>
        <p:spPr>
          <a:xfrm>
            <a:off x="5699050" y="2977925"/>
            <a:ext cx="3149750" cy="183632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3"/>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240"/>
              <a:t>The key issue that will be faced the company (Cont. 2)</a:t>
            </a:r>
            <a:endParaRPr sz="2240"/>
          </a:p>
        </p:txBody>
      </p:sp>
      <p:sp>
        <p:nvSpPr>
          <p:cNvPr id="155" name="Google Shape;155;p23"/>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Now, considering the value network model provides the concept of mutual understanding between the organisations and the employees who are working in it.</a:t>
            </a:r>
            <a:endParaRPr>
              <a:latin typeface="Raleway"/>
              <a:ea typeface="Raleway"/>
              <a:cs typeface="Raleway"/>
              <a:sym typeface="Raleway"/>
            </a:endParaRPr>
          </a:p>
        </p:txBody>
      </p:sp>
      <p:pic>
        <p:nvPicPr>
          <p:cNvPr id="156" name="Google Shape;156;p23"/>
          <p:cNvPicPr preferRelativeResize="0"/>
          <p:nvPr/>
        </p:nvPicPr>
        <p:blipFill>
          <a:blip r:embed="rId3">
            <a:alphaModFix/>
          </a:blip>
          <a:stretch>
            <a:fillRect/>
          </a:stretch>
        </p:blipFill>
        <p:spPr>
          <a:xfrm>
            <a:off x="5277500" y="2818350"/>
            <a:ext cx="3594451" cy="20218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4"/>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240"/>
              <a:t>The key issue that will be faced the company (Cont. 3)</a:t>
            </a:r>
            <a:endParaRPr sz="2240"/>
          </a:p>
        </p:txBody>
      </p:sp>
      <p:sp>
        <p:nvSpPr>
          <p:cNvPr id="162" name="Google Shape;162;p24"/>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The value network model is utilised to determine the requirement of the organisation which will help it to touch the ultimate goal with the best possible efficiency and also the best possible profitability.</a:t>
            </a:r>
            <a:endParaRPr>
              <a:latin typeface="Raleway"/>
              <a:ea typeface="Raleway"/>
              <a:cs typeface="Raleway"/>
              <a:sym typeface="Raleway"/>
            </a:endParaRPr>
          </a:p>
        </p:txBody>
      </p:sp>
      <p:pic>
        <p:nvPicPr>
          <p:cNvPr id="163" name="Google Shape;163;p24"/>
          <p:cNvPicPr preferRelativeResize="0"/>
          <p:nvPr/>
        </p:nvPicPr>
        <p:blipFill>
          <a:blip r:embed="rId3">
            <a:alphaModFix/>
          </a:blip>
          <a:stretch>
            <a:fillRect/>
          </a:stretch>
        </p:blipFill>
        <p:spPr>
          <a:xfrm>
            <a:off x="5619725" y="2571750"/>
            <a:ext cx="3305475" cy="22896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240"/>
              <a:t>The key issue that will be faced the company (Cont. 4)</a:t>
            </a:r>
            <a:endParaRPr sz="2240"/>
          </a:p>
        </p:txBody>
      </p:sp>
      <p:sp>
        <p:nvSpPr>
          <p:cNvPr id="169" name="Google Shape;169;p25"/>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As the Hofstede model suggests there is a delegate need of improving the communication process between each other.</a:t>
            </a:r>
            <a:endParaRPr>
              <a:latin typeface="Raleway"/>
              <a:ea typeface="Raleway"/>
              <a:cs typeface="Raleway"/>
              <a:sym typeface="Raleway"/>
            </a:endParaRPr>
          </a:p>
        </p:txBody>
      </p:sp>
      <p:pic>
        <p:nvPicPr>
          <p:cNvPr id="170" name="Google Shape;170;p25"/>
          <p:cNvPicPr preferRelativeResize="0"/>
          <p:nvPr/>
        </p:nvPicPr>
        <p:blipFill>
          <a:blip r:embed="rId3">
            <a:alphaModFix/>
          </a:blip>
          <a:stretch>
            <a:fillRect/>
          </a:stretch>
        </p:blipFill>
        <p:spPr>
          <a:xfrm>
            <a:off x="6140700" y="2571750"/>
            <a:ext cx="2628950" cy="22116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6"/>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640"/>
              <a:t>Conclusion</a:t>
            </a:r>
            <a:endParaRPr sz="2640"/>
          </a:p>
        </p:txBody>
      </p:sp>
      <p:sp>
        <p:nvSpPr>
          <p:cNvPr id="176" name="Google Shape;176;p26"/>
          <p:cNvSpPr txBox="1">
            <a:spLocks noGrp="1"/>
          </p:cNvSpPr>
          <p:nvPr>
            <p:ph type="subTitle" idx="1"/>
          </p:nvPr>
        </p:nvSpPr>
        <p:spPr>
          <a:xfrm>
            <a:off x="727950" y="2193150"/>
            <a:ext cx="4336500" cy="2211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0"/>
              </a:spcAft>
              <a:buNone/>
            </a:pPr>
            <a:r>
              <a:rPr lang="en-GB">
                <a:latin typeface="Raleway"/>
                <a:ea typeface="Raleway"/>
                <a:cs typeface="Raleway"/>
                <a:sym typeface="Raleway"/>
              </a:rPr>
              <a:t>Vietnam is considered to be a developing country on a worldwide basis. There are a certain amount of limitations which can be observed in the material supply and the finding of the proper and suitable environment regarding the organisational business aspect</a:t>
            </a:r>
            <a:endParaRPr>
              <a:latin typeface="Raleway"/>
              <a:ea typeface="Raleway"/>
              <a:cs typeface="Raleway"/>
              <a:sym typeface="Raleway"/>
            </a:endParaRPr>
          </a:p>
        </p:txBody>
      </p:sp>
      <p:pic>
        <p:nvPicPr>
          <p:cNvPr id="177" name="Google Shape;177;p26"/>
          <p:cNvPicPr preferRelativeResize="0"/>
          <p:nvPr/>
        </p:nvPicPr>
        <p:blipFill>
          <a:blip r:embed="rId3">
            <a:alphaModFix/>
          </a:blip>
          <a:stretch>
            <a:fillRect/>
          </a:stretch>
        </p:blipFill>
        <p:spPr>
          <a:xfrm>
            <a:off x="5713725" y="3014975"/>
            <a:ext cx="3036776" cy="17122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7"/>
          <p:cNvSpPr txBox="1">
            <a:spLocks noGrp="1"/>
          </p:cNvSpPr>
          <p:nvPr>
            <p:ph type="ctrTitle"/>
          </p:nvPr>
        </p:nvSpPr>
        <p:spPr>
          <a:xfrm>
            <a:off x="727950" y="1340575"/>
            <a:ext cx="7688100" cy="7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891"/>
              <a:buNone/>
            </a:pPr>
            <a:r>
              <a:rPr lang="en-GB" sz="2640"/>
              <a:t>Reference List</a:t>
            </a:r>
            <a:endParaRPr sz="2640"/>
          </a:p>
        </p:txBody>
      </p:sp>
      <p:sp>
        <p:nvSpPr>
          <p:cNvPr id="183" name="Google Shape;183;p27"/>
          <p:cNvSpPr txBox="1">
            <a:spLocks noGrp="1"/>
          </p:cNvSpPr>
          <p:nvPr>
            <p:ph type="subTitle" idx="1"/>
          </p:nvPr>
        </p:nvSpPr>
        <p:spPr>
          <a:xfrm>
            <a:off x="727950" y="2193150"/>
            <a:ext cx="7401600" cy="2211600"/>
          </a:xfrm>
          <a:prstGeom prst="rect">
            <a:avLst/>
          </a:prstGeom>
        </p:spPr>
        <p:txBody>
          <a:bodyPr spcFirstLastPara="1" wrap="square" lIns="91425" tIns="91425" rIns="91425" bIns="91425" anchor="t" anchorCtr="0">
            <a:normAutofit/>
          </a:bodyPr>
          <a:lstStyle/>
          <a:p>
            <a:pPr marL="457200" lvl="0" indent="-330200" algn="just" rtl="0">
              <a:lnSpc>
                <a:spcPct val="115000"/>
              </a:lnSpc>
              <a:spcBef>
                <a:spcPts val="0"/>
              </a:spcBef>
              <a:spcAft>
                <a:spcPts val="0"/>
              </a:spcAft>
              <a:buSzPts val="1600"/>
              <a:buFont typeface="Raleway"/>
              <a:buChar char="●"/>
            </a:pPr>
            <a:r>
              <a:rPr lang="en-GB">
                <a:latin typeface="Raleway"/>
                <a:ea typeface="Raleway"/>
                <a:cs typeface="Raleway"/>
                <a:sym typeface="Raleway"/>
              </a:rPr>
              <a:t>Hofstede-insight, 2023. UNLOCK YOUR FULL POTENTIAL. Online available at: &lt; https://www.hofstede-insights.com/ &gt; (Accessed on: 6th May 2023)</a:t>
            </a:r>
            <a:endParaRPr>
              <a:latin typeface="Raleway"/>
              <a:ea typeface="Raleway"/>
              <a:cs typeface="Raleway"/>
              <a:sym typeface="Raleway"/>
            </a:endParaRPr>
          </a:p>
          <a:p>
            <a:pPr marL="457200" lvl="0" indent="-330200" algn="just" rtl="0">
              <a:lnSpc>
                <a:spcPct val="115000"/>
              </a:lnSpc>
              <a:spcBef>
                <a:spcPts val="0"/>
              </a:spcBef>
              <a:spcAft>
                <a:spcPts val="0"/>
              </a:spcAft>
              <a:buSzPts val="1600"/>
              <a:buFont typeface="Raleway"/>
              <a:buChar char="●"/>
            </a:pPr>
            <a:r>
              <a:rPr lang="en-GB">
                <a:latin typeface="Raleway"/>
                <a:ea typeface="Raleway"/>
                <a:cs typeface="Raleway"/>
                <a:sym typeface="Raleway"/>
              </a:rPr>
              <a:t>Vlados, C., 2019. Porter’s diamond approaches and the competitiveness web. International Journal of Business Administration, 10(5), pp.33-52.</a:t>
            </a:r>
            <a:endParaRPr>
              <a:latin typeface="Raleway"/>
              <a:ea typeface="Raleway"/>
              <a:cs typeface="Raleway"/>
              <a:sym typeface="Raleway"/>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8"/>
          <p:cNvSpPr txBox="1">
            <a:spLocks noGrp="1"/>
          </p:cNvSpPr>
          <p:nvPr>
            <p:ph type="ctrTitle"/>
          </p:nvPr>
        </p:nvSpPr>
        <p:spPr>
          <a:xfrm>
            <a:off x="2393400" y="2200200"/>
            <a:ext cx="4357200" cy="743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891"/>
              <a:buNone/>
            </a:pPr>
            <a:r>
              <a:rPr lang="en-GB" sz="4040"/>
              <a:t>THANK YOU…!</a:t>
            </a:r>
            <a:endParaRPr sz="4040"/>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1639</Words>
  <Application>Microsoft Office PowerPoint</Application>
  <PresentationFormat>On-screen Show (16:9)</PresentationFormat>
  <Paragraphs>50</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Lato</vt:lpstr>
      <vt:lpstr>Raleway</vt:lpstr>
      <vt:lpstr>Arial</vt:lpstr>
      <vt:lpstr>Streamline</vt:lpstr>
      <vt:lpstr>Global Business Environment</vt:lpstr>
      <vt:lpstr>Table of Contents</vt:lpstr>
      <vt:lpstr>Introduction</vt:lpstr>
      <vt:lpstr>Key business challenges in Vietnam</vt:lpstr>
      <vt:lpstr>Key business challenges in Vietnam (Cont. 1)</vt:lpstr>
      <vt:lpstr>Key business challenges in Vietnam (Cont. 2)</vt:lpstr>
      <vt:lpstr>Key business Opportunities in Vietnam</vt:lpstr>
      <vt:lpstr>Key business Opportunities in Vietnam (Cont. 1)</vt:lpstr>
      <vt:lpstr>The key issue that will be faced the company</vt:lpstr>
      <vt:lpstr>The key issue that will be faced the company (Cont. 1)</vt:lpstr>
      <vt:lpstr>The key issue that will be faced the company (Cont. 2)</vt:lpstr>
      <vt:lpstr>The key issue that will be faced the company (Cont. 3)</vt:lpstr>
      <vt:lpstr>The key issue that will be faced the company (Cont. 4)</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cp:lastModifiedBy>Elena Raluca Diana Simion</cp:lastModifiedBy>
  <cp:revision>1</cp:revision>
  <dcterms:modified xsi:type="dcterms:W3CDTF">2023-05-09T00:58:30Z</dcterms:modified>
</cp:coreProperties>
</file>