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61" r:id="rId2"/>
    <p:sldId id="257" r:id="rId3"/>
    <p:sldId id="271" r:id="rId4"/>
    <p:sldId id="272" r:id="rId5"/>
    <p:sldId id="273" r:id="rId6"/>
    <p:sldId id="274" r:id="rId7"/>
    <p:sldId id="275" r:id="rId8"/>
    <p:sldId id="276" r:id="rId9"/>
    <p:sldId id="277" r:id="rId10"/>
    <p:sldId id="278" r:id="rId11"/>
    <p:sldId id="279" r:id="rId12"/>
    <p:sldId id="280" r:id="rId13"/>
  </p:sldIdLst>
  <p:sldSz cx="18288000" cy="10287000"/>
  <p:notesSz cx="6858000" cy="9144000"/>
  <p:embeddedFontLst>
    <p:embeddedFont>
      <p:font typeface="Calibri" panose="020F0502020204030204" pitchFamily="34" charset="0"/>
      <p:regular r:id="rId15"/>
      <p:bold r:id="rId16"/>
      <p:italic r:id="rId17"/>
      <p:boldItalic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autoAdjust="0"/>
    <p:restoredTop sz="94595" autoAdjust="0"/>
  </p:normalViewPr>
  <p:slideViewPr>
    <p:cSldViewPr>
      <p:cViewPr varScale="1">
        <p:scale>
          <a:sx n="60" d="100"/>
          <a:sy n="60" d="100"/>
        </p:scale>
        <p:origin x="200" y="5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45210C-CD74-AF43-911D-E4D53D5E541F}" type="datetimeFigureOut">
              <a:rPr lang="en-GB" smtClean="0"/>
              <a:t>12/11/2023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F5803B-DB5D-254C-8E5F-1079DF1EBB13}" type="slidenum">
              <a:rPr lang="en-GB" smtClean="0"/>
              <a:t>‹#›</a:t>
            </a:fld>
            <a:endParaRPr lang="en-GB"/>
          </a:p>
        </p:txBody>
      </p:sp>
    </p:spTree>
    <p:extLst>
      <p:ext uri="{BB962C8B-B14F-4D97-AF65-F5344CB8AC3E}">
        <p14:creationId xmlns:p14="http://schemas.microsoft.com/office/powerpoint/2010/main" val="15577069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Introduction to Training</a:t>
            </a:r>
            <a:endParaRPr lang="en-BD"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Greetings and welcome to the training session for the cleaning staff of the Novotel Birmingham. The purpose of this workshop is to improve how to clean the rooms so that the visitors' expectations are not only fulfilled, but surpassed. A key component of Novotel's reputation is housekeeping, which has a direct influence on the experience of our visitors and, in turn, the brand image (Leiter and Bakker, 2010). The presentation is going to take a tour of the new room cleaning checklist today, see how it fits with the standards of our brand, and learn how important it is for everyone to participate in this process. After this training, the staff will have the information necessary to regularly apply these criteria, which will help our prestigious property succeed as a whole.</a:t>
            </a:r>
            <a:endParaRPr lang="en-BD"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FF5803B-DB5D-254C-8E5F-1079DF1EBB13}" type="slidenum">
              <a:rPr lang="en-GB" smtClean="0"/>
              <a:t>2</a:t>
            </a:fld>
            <a:endParaRPr lang="en-GB"/>
          </a:p>
        </p:txBody>
      </p:sp>
    </p:spTree>
    <p:extLst>
      <p:ext uri="{BB962C8B-B14F-4D97-AF65-F5344CB8AC3E}">
        <p14:creationId xmlns:p14="http://schemas.microsoft.com/office/powerpoint/2010/main" val="3179078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Room Cleaning Checklist </a:t>
            </a:r>
            <a:endParaRPr lang="en-BD"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Novotel Birmingham is pleased to present the updated room cleaning checklist, a tactical instrument designed to encapsulate Novotel Birmingham's meticulous attention to detail and unwavering dedication to quality. This checklist is more than just a list of things to do; it serves as a guide for us as we strive to be the best hosts every day. All of the personnel contributed to its creation, making it thorough and functional for our hotel's operations (Raghubalan and Raghubalan., 2016). The checklist protects the brand standards by making sure every room we serve lives up to the high standards that have come to be associated with the Novotel name. It's evidence of the commitment to excellence and the high standards our visitors have grown to know and appreciate.</a:t>
            </a:r>
            <a:endParaRPr lang="en-BD"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FF5803B-DB5D-254C-8E5F-1079DF1EBB13}" type="slidenum">
              <a:rPr lang="en-GB" smtClean="0"/>
              <a:t>3</a:t>
            </a:fld>
            <a:endParaRPr lang="en-GB"/>
          </a:p>
        </p:txBody>
      </p:sp>
    </p:spTree>
    <p:extLst>
      <p:ext uri="{BB962C8B-B14F-4D97-AF65-F5344CB8AC3E}">
        <p14:creationId xmlns:p14="http://schemas.microsoft.com/office/powerpoint/2010/main" val="4961690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Brand Standards and Guest Satisfaction</a:t>
            </a:r>
            <a:endParaRPr lang="en-BD"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Novotel Birmingham's brand guidelines are the cornerstone of our commitment to our visitors. These requirements include every facet of room hygiene, from the cleanliness of the bathroom fixtures to the crispness of the linens (Quick, 2020). These meticulously chosen standards represent the calibre and level of service our visitors may anticipate from their visit. These accommodation requirements and visitor satisfaction ratings are directly correlated; this relationship is both empirical and clear. Our success in a cutthroat industry depends on the loyalty and recommendations that guests give us in exchange for our dedication to excellence (Casado, 2012). By following these brand guidelines, we help to create an unforgettable guest experience that will make them want to return, in addition to upholding the integrity of Novotel Birmingham.</a:t>
            </a:r>
            <a:endParaRPr lang="en-BD"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FF5803B-DB5D-254C-8E5F-1079DF1EBB13}" type="slidenum">
              <a:rPr lang="en-GB" smtClean="0"/>
              <a:t>4</a:t>
            </a:fld>
            <a:endParaRPr lang="en-GB"/>
          </a:p>
        </p:txBody>
      </p:sp>
    </p:spTree>
    <p:extLst>
      <p:ext uri="{BB962C8B-B14F-4D97-AF65-F5344CB8AC3E}">
        <p14:creationId xmlns:p14="http://schemas.microsoft.com/office/powerpoint/2010/main" val="15600300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Health and Safety Procedures</a:t>
            </a:r>
            <a:endParaRPr lang="en-BD"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Novotel Birmingham, we place a high priority on offering a secure environment for both visitors and employees. Strict health and safety requirements guarantee that every step in the cleaning process complies with the most recent laws and industry standards (Fallon and Rutherford, 2010). These include following hygiene guidelines, using cleaning products appropriately, and managing garbage and linens appropriately. The Novotel Birmingham has protocols in place that include frequent hand washing, wearing personal protective equipment, and reporting any safety issues right once. Maintaining everyone's health and safety within the hotel depends on these health and safety protocols being followed.</a:t>
            </a:r>
            <a:endParaRPr lang="en-BD"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FF5803B-DB5D-254C-8E5F-1079DF1EBB13}" type="slidenum">
              <a:rPr lang="en-GB" smtClean="0"/>
              <a:t>5</a:t>
            </a:fld>
            <a:endParaRPr lang="en-GB"/>
          </a:p>
        </p:txBody>
      </p:sp>
    </p:spTree>
    <p:extLst>
      <p:ext uri="{BB962C8B-B14F-4D97-AF65-F5344CB8AC3E}">
        <p14:creationId xmlns:p14="http://schemas.microsoft.com/office/powerpoint/2010/main" val="15351093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Employee Engagement Model Introduction</a:t>
            </a:r>
            <a:endParaRPr lang="en-BD"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We are also introducing today the employee engagement approach that Novotel Birmingham has implemented, which is essential to improving the performance of our workforce. The goal of this strategy is to create a work atmosphere where each employee feels important, heard, and essential to our success (Quick, 2020). Through employee engagement, we hope to create a workforce that is more dedicated to upholding our brand values and more motivated overall. Employees that are more engaged tend to take more satisfaction in what they do, which improves service and strengthens adherence to the high standards Novotel Birmingham is recognised for.</a:t>
            </a:r>
            <a:endParaRPr lang="en-BD"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FF5803B-DB5D-254C-8E5F-1079DF1EBB13}" type="slidenum">
              <a:rPr lang="en-GB" smtClean="0"/>
              <a:t>6</a:t>
            </a:fld>
            <a:endParaRPr lang="en-GB"/>
          </a:p>
        </p:txBody>
      </p:sp>
    </p:spTree>
    <p:extLst>
      <p:ext uri="{BB962C8B-B14F-4D97-AF65-F5344CB8AC3E}">
        <p14:creationId xmlns:p14="http://schemas.microsoft.com/office/powerpoint/2010/main" val="15664917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Engagement in Action</a:t>
            </a:r>
            <a:endParaRPr lang="en-BD"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Establishing a culture where accomplishments are recognised and criticism is welcomed is essential to incorporating the employee engagement model into our everyday operations. We put this into practise at Novotel Birmingham by holding frequent team meetings where we talk about objectives, exchange ideas, and recognise individual accomplishments according to </a:t>
            </a:r>
            <a:r>
              <a:rPr lang="en-GB"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Sainaghi</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(2010). In addition, we implement tactics like as 'Employee of the Month' awards and offer professional development opportunities that are customised to fit the distinct dynamics of our team. These tactics have been chosen because they have a track record of increasing employee engagement, which guarantees that our staff is productive and has a sincere sense of belonging to both the Novotel brand and its job.</a:t>
            </a:r>
            <a:endParaRPr lang="en-BD"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FF5803B-DB5D-254C-8E5F-1079DF1EBB13}" type="slidenum">
              <a:rPr lang="en-GB" smtClean="0"/>
              <a:t>7</a:t>
            </a:fld>
            <a:endParaRPr lang="en-GB"/>
          </a:p>
        </p:txBody>
      </p:sp>
    </p:spTree>
    <p:extLst>
      <p:ext uri="{BB962C8B-B14F-4D97-AF65-F5344CB8AC3E}">
        <p14:creationId xmlns:p14="http://schemas.microsoft.com/office/powerpoint/2010/main" val="3481349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Best Industry Practices</a:t>
            </a:r>
            <a:endParaRPr lang="en-BD"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standards for quality and effectiveness in housekeeping are determined by the hotel industry's best practises. These methods include using eco-friendly products, streamlining the cleaning procedures for rooms, and providing personnel with up-to-date hygiene trends training. The Novotel Birmingham is dedicated to including these procedures in its guidelines (Leiter and Bakker, 2010). By ensuring that the hotel not only meets but frequently surpasses standards for cleanliness and service, this integration helps the hotel maintain its position as a leader in the hospitality industry.</a:t>
            </a:r>
            <a:endParaRPr lang="en-BD"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FF5803B-DB5D-254C-8E5F-1079DF1EBB13}" type="slidenum">
              <a:rPr lang="en-GB" smtClean="0"/>
              <a:t>8</a:t>
            </a:fld>
            <a:endParaRPr lang="en-GB"/>
          </a:p>
        </p:txBody>
      </p:sp>
    </p:spTree>
    <p:extLst>
      <p:ext uri="{BB962C8B-B14F-4D97-AF65-F5344CB8AC3E}">
        <p14:creationId xmlns:p14="http://schemas.microsoft.com/office/powerpoint/2010/main" val="25218687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Using the Checklist – A Step-by-Step Guide</a:t>
            </a:r>
            <a:endParaRPr lang="en-BD"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Upholding Novotel Birmingham's high standards during room cleaning requires a detailed explanation on how to use the checklist. This book will outline the steps to take, the right way to do each cleaning operation, and the results you can expect, all with the help of visual aids. Staff members benefit from having a clear and useful tool in the form of visual representations of the checklist in operation, which enhances comprehension and increases the efficacy and efficiency of the housekeeping team's daily tasks (Mullins and </a:t>
            </a:r>
            <a:r>
              <a:rPr lang="en-GB"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Dossor</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2013).</a:t>
            </a:r>
            <a:endParaRPr lang="en-BD"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FF5803B-DB5D-254C-8E5F-1079DF1EBB13}" type="slidenum">
              <a:rPr lang="en-GB" smtClean="0"/>
              <a:t>9</a:t>
            </a:fld>
            <a:endParaRPr lang="en-GB"/>
          </a:p>
        </p:txBody>
      </p:sp>
    </p:spTree>
    <p:extLst>
      <p:ext uri="{BB962C8B-B14F-4D97-AF65-F5344CB8AC3E}">
        <p14:creationId xmlns:p14="http://schemas.microsoft.com/office/powerpoint/2010/main" val="36217426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Monitoring and Feedback</a:t>
            </a:r>
            <a:endParaRPr lang="en-BD"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Through a mix of spot checks, room inspections, and guest comments, adherence to the checklist is tracked. Novotel Birmingham has set up procedures for requesting and accepting input about the calibre of room cleaning (Bridger, 2018). These systems are made to make sure that the checklist is followed, but they also promote an ongoing feedback loop, which is necessary for continual development. The housekeeping department's culture of excellence and accountability is supported by the monitoring techniques and feedback systems in place.</a:t>
            </a:r>
            <a:endParaRPr lang="en-BD"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FF5803B-DB5D-254C-8E5F-1079DF1EBB13}" type="slidenum">
              <a:rPr lang="en-GB" smtClean="0"/>
              <a:t>10</a:t>
            </a:fld>
            <a:endParaRPr lang="en-GB"/>
          </a:p>
        </p:txBody>
      </p:sp>
    </p:spTree>
    <p:extLst>
      <p:ext uri="{BB962C8B-B14F-4D97-AF65-F5344CB8AC3E}">
        <p14:creationId xmlns:p14="http://schemas.microsoft.com/office/powerpoint/2010/main" val="37375851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Conclusion</a:t>
            </a:r>
            <a:endParaRPr lang="en-BD"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To sum up, this training has shown how important the room cleaning checklist is to maintaining the high standards of the Novotel Birmingham. The session has brought to light the complex relationship that exists between the general reputation of the business, guest pleasure, and thorough room cleaning. The use of industry best practises and the employee engagement model is another step towards improving team performance. The floor is now open for questions and more discussion to guarantee clarity, resolve any issues, and promote a coherent approach to our common objective of service excellence since each team member's input is vital to this endeavour.</a:t>
            </a:r>
            <a:endParaRPr lang="en-BD"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FF5803B-DB5D-254C-8E5F-1079DF1EBB13}" type="slidenum">
              <a:rPr lang="en-GB" smtClean="0"/>
              <a:t>11</a:t>
            </a:fld>
            <a:endParaRPr lang="en-GB"/>
          </a:p>
        </p:txBody>
      </p:sp>
    </p:spTree>
    <p:extLst>
      <p:ext uri="{BB962C8B-B14F-4D97-AF65-F5344CB8AC3E}">
        <p14:creationId xmlns:p14="http://schemas.microsoft.com/office/powerpoint/2010/main" val="40059549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endParaRPr lang="en-BD"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FF5803B-DB5D-254C-8E5F-1079DF1EBB13}" type="slidenum">
              <a:rPr lang="en-GB" smtClean="0"/>
              <a:t>12</a:t>
            </a:fld>
            <a:endParaRPr lang="en-GB"/>
          </a:p>
        </p:txBody>
      </p:sp>
    </p:spTree>
    <p:extLst>
      <p:ext uri="{BB962C8B-B14F-4D97-AF65-F5344CB8AC3E}">
        <p14:creationId xmlns:p14="http://schemas.microsoft.com/office/powerpoint/2010/main" val="13807546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11/12/23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11/12/23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11/12/23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11/12/23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11/12/23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271117"/>
        </a:solidFill>
        <a:effectLst/>
      </p:bgPr>
    </p:bg>
    <p:spTree>
      <p:nvGrpSpPr>
        <p:cNvPr id="1" name=""/>
        <p:cNvGrpSpPr/>
        <p:nvPr/>
      </p:nvGrpSpPr>
      <p:grpSpPr>
        <a:xfrm>
          <a:off x="0" y="0"/>
          <a:ext cx="0" cy="0"/>
          <a:chOff x="0" y="0"/>
          <a:chExt cx="0" cy="0"/>
        </a:xfrm>
      </p:grpSpPr>
      <p:grpSp>
        <p:nvGrpSpPr>
          <p:cNvPr id="31" name="Group 5">
            <a:extLst>
              <a:ext uri="{FF2B5EF4-FFF2-40B4-BE49-F238E27FC236}">
                <a16:creationId xmlns:a16="http://schemas.microsoft.com/office/drawing/2014/main" id="{245B89AB-9A2D-0689-03F8-622E183BBBE4}"/>
              </a:ext>
            </a:extLst>
          </p:cNvPr>
          <p:cNvGrpSpPr/>
          <p:nvPr/>
        </p:nvGrpSpPr>
        <p:grpSpPr>
          <a:xfrm>
            <a:off x="9753600" y="1218952"/>
            <a:ext cx="7734300" cy="3921617"/>
            <a:chOff x="0" y="0"/>
            <a:chExt cx="21640800" cy="10972800"/>
          </a:xfrm>
        </p:grpSpPr>
        <p:pic>
          <p:nvPicPr>
            <p:cNvPr id="32" name="Picture 6">
              <a:extLst>
                <a:ext uri="{FF2B5EF4-FFF2-40B4-BE49-F238E27FC236}">
                  <a16:creationId xmlns:a16="http://schemas.microsoft.com/office/drawing/2014/main" id="{52A4F0AC-B432-66D6-3803-D265BE3FEA94}"/>
                </a:ext>
              </a:extLst>
            </p:cNvPr>
            <p:cNvPicPr>
              <a:picLocks noChangeAspect="1"/>
            </p:cNvPicPr>
            <p:nvPr/>
          </p:nvPicPr>
          <p:blipFill>
            <a:blip r:embed="rId2"/>
            <a:srcRect t="13266" b="5606"/>
            <a:stretch>
              <a:fillRect/>
            </a:stretch>
          </p:blipFill>
          <p:spPr>
            <a:xfrm>
              <a:off x="0" y="0"/>
              <a:ext cx="21640800" cy="10972800"/>
            </a:xfrm>
            <a:prstGeom prst="rect">
              <a:avLst/>
            </a:prstGeom>
          </p:spPr>
        </p:pic>
      </p:grpSp>
      <p:pic>
        <p:nvPicPr>
          <p:cNvPr id="1026" name="Picture 2" descr="Novotel - Birmingham">
            <a:extLst>
              <a:ext uri="{FF2B5EF4-FFF2-40B4-BE49-F238E27FC236}">
                <a16:creationId xmlns:a16="http://schemas.microsoft.com/office/drawing/2014/main" id="{37F6AD06-14C7-4273-E920-46394D6DF6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82908" y="5676900"/>
            <a:ext cx="7704992" cy="3880485"/>
          </a:xfrm>
          <a:prstGeom prst="rect">
            <a:avLst/>
          </a:prstGeom>
          <a:noFill/>
          <a:extLst>
            <a:ext uri="{909E8E84-426E-40DD-AFC4-6F175D3DCCD1}">
              <a14:hiddenFill xmlns:a14="http://schemas.microsoft.com/office/drawing/2010/main">
                <a:solidFill>
                  <a:srgbClr val="FFFFFF"/>
                </a:solidFill>
              </a14:hiddenFill>
            </a:ext>
          </a:extLst>
        </p:spPr>
      </p:pic>
      <p:sp>
        <p:nvSpPr>
          <p:cNvPr id="33" name="TextBox 20">
            <a:extLst>
              <a:ext uri="{FF2B5EF4-FFF2-40B4-BE49-F238E27FC236}">
                <a16:creationId xmlns:a16="http://schemas.microsoft.com/office/drawing/2014/main" id="{809FF9B7-1FD9-6D6B-E781-C82B4F1537A2}"/>
              </a:ext>
            </a:extLst>
          </p:cNvPr>
          <p:cNvSpPr txBox="1"/>
          <p:nvPr/>
        </p:nvSpPr>
        <p:spPr>
          <a:xfrm>
            <a:off x="1600200" y="1666612"/>
            <a:ext cx="6546825" cy="2712987"/>
          </a:xfrm>
          <a:prstGeom prst="rect">
            <a:avLst/>
          </a:prstGeom>
        </p:spPr>
        <p:txBody>
          <a:bodyPr lIns="0" tIns="0" rIns="0" bIns="0" rtlCol="0" anchor="t">
            <a:spAutoFit/>
          </a:bodyPr>
          <a:lstStyle/>
          <a:p>
            <a:pPr algn="ctr">
              <a:lnSpc>
                <a:spcPct val="150000"/>
              </a:lnSpc>
            </a:pPr>
            <a:r>
              <a:rPr lang="en-US" sz="2000" b="1" dirty="0">
                <a:solidFill>
                  <a:schemeClr val="bg1"/>
                </a:solidFill>
                <a:latin typeface="Arial" panose="020B0604020202020204" pitchFamily="34" charset="0"/>
                <a:cs typeface="Arial" panose="020B0604020202020204" pitchFamily="34" charset="0"/>
              </a:rPr>
              <a:t>Yaqoob </a:t>
            </a:r>
            <a:r>
              <a:rPr lang="en-US" sz="2000" b="1" dirty="0" err="1">
                <a:solidFill>
                  <a:schemeClr val="bg1"/>
                </a:solidFill>
                <a:latin typeface="Arial" panose="020B0604020202020204" pitchFamily="34" charset="0"/>
                <a:cs typeface="Arial" panose="020B0604020202020204" pitchFamily="34" charset="0"/>
              </a:rPr>
              <a:t>Talukdaar</a:t>
            </a:r>
            <a:endParaRPr lang="en-US" sz="2000" b="1" dirty="0">
              <a:solidFill>
                <a:schemeClr val="bg1"/>
              </a:solidFill>
              <a:latin typeface="Arial" panose="020B0604020202020204" pitchFamily="34" charset="0"/>
              <a:cs typeface="Arial" panose="020B0604020202020204" pitchFamily="34" charset="0"/>
            </a:endParaRPr>
          </a:p>
          <a:p>
            <a:pPr algn="ctr">
              <a:lnSpc>
                <a:spcPct val="150000"/>
              </a:lnSpc>
            </a:pPr>
            <a:r>
              <a:rPr lang="en-US" sz="2000" b="1" dirty="0">
                <a:solidFill>
                  <a:schemeClr val="bg1"/>
                </a:solidFill>
                <a:latin typeface="Arial" panose="020B0604020202020204" pitchFamily="34" charset="0"/>
                <a:cs typeface="Arial" panose="020B0604020202020204" pitchFamily="34" charset="0"/>
              </a:rPr>
              <a:t>Student: 2126722</a:t>
            </a:r>
          </a:p>
          <a:p>
            <a:pPr algn="ctr">
              <a:lnSpc>
                <a:spcPct val="150000"/>
              </a:lnSpc>
            </a:pPr>
            <a:r>
              <a:rPr lang="en-US" sz="2000" b="1" dirty="0">
                <a:solidFill>
                  <a:schemeClr val="bg1"/>
                </a:solidFill>
                <a:latin typeface="Arial" panose="020B0604020202020204" pitchFamily="34" charset="0"/>
                <a:cs typeface="Arial" panose="020B0604020202020204" pitchFamily="34" charset="0"/>
              </a:rPr>
              <a:t>Module Code: BMIH4006</a:t>
            </a:r>
          </a:p>
          <a:p>
            <a:pPr algn="ctr">
              <a:lnSpc>
                <a:spcPct val="150000"/>
              </a:lnSpc>
            </a:pPr>
            <a:r>
              <a:rPr lang="en-US" sz="2000" b="1" dirty="0">
                <a:solidFill>
                  <a:schemeClr val="bg1"/>
                </a:solidFill>
                <a:latin typeface="Arial" panose="020B0604020202020204" pitchFamily="34" charset="0"/>
                <a:cs typeface="Arial" panose="020B0604020202020204" pitchFamily="34" charset="0"/>
              </a:rPr>
              <a:t>Module Title:</a:t>
            </a:r>
          </a:p>
          <a:p>
            <a:pPr algn="ctr">
              <a:lnSpc>
                <a:spcPct val="150000"/>
              </a:lnSpc>
            </a:pPr>
            <a:r>
              <a:rPr lang="en-US" sz="2000" b="1" dirty="0">
                <a:solidFill>
                  <a:schemeClr val="bg1"/>
                </a:solidFill>
                <a:latin typeface="Arial" panose="020B0604020202020204" pitchFamily="34" charset="0"/>
                <a:cs typeface="Arial" panose="020B0604020202020204" pitchFamily="34" charset="0"/>
              </a:rPr>
              <a:t>Operating Hotel Facilities</a:t>
            </a:r>
          </a:p>
          <a:p>
            <a:pPr algn="ctr">
              <a:lnSpc>
                <a:spcPct val="150000"/>
              </a:lnSpc>
            </a:pPr>
            <a:r>
              <a:rPr lang="en-US" sz="2000" b="1" dirty="0">
                <a:solidFill>
                  <a:schemeClr val="bg1"/>
                </a:solidFill>
                <a:latin typeface="Arial" panose="020B0604020202020204" pitchFamily="34" charset="0"/>
                <a:cs typeface="Arial" panose="020B0604020202020204" pitchFamily="34" charset="0"/>
              </a:rPr>
              <a:t>Tutor: Muhammad </a:t>
            </a:r>
            <a:r>
              <a:rPr lang="en-US" sz="2000" b="1" dirty="0" err="1">
                <a:solidFill>
                  <a:schemeClr val="bg1"/>
                </a:solidFill>
                <a:latin typeface="Arial" panose="020B0604020202020204" pitchFamily="34" charset="0"/>
                <a:cs typeface="Arial" panose="020B0604020202020204" pitchFamily="34" charset="0"/>
              </a:rPr>
              <a:t>Cassamo</a:t>
            </a:r>
            <a:endParaRPr lang="en-US" sz="2000" b="1" dirty="0">
              <a:solidFill>
                <a:schemeClr val="bg1"/>
              </a:solidFill>
              <a:latin typeface="Arial" panose="020B0604020202020204" pitchFamily="34" charset="0"/>
              <a:cs typeface="Arial" panose="020B0604020202020204" pitchFamily="34" charset="0"/>
            </a:endParaRPr>
          </a:p>
        </p:txBody>
      </p:sp>
      <p:sp>
        <p:nvSpPr>
          <p:cNvPr id="34" name="TextBox 20">
            <a:extLst>
              <a:ext uri="{FF2B5EF4-FFF2-40B4-BE49-F238E27FC236}">
                <a16:creationId xmlns:a16="http://schemas.microsoft.com/office/drawing/2014/main" id="{0E3BDC96-3E96-5524-B3B7-7E11B89BF2CE}"/>
              </a:ext>
            </a:extLst>
          </p:cNvPr>
          <p:cNvSpPr txBox="1"/>
          <p:nvPr/>
        </p:nvSpPr>
        <p:spPr>
          <a:xfrm>
            <a:off x="1600199" y="6134100"/>
            <a:ext cx="6546825" cy="890180"/>
          </a:xfrm>
          <a:prstGeom prst="rect">
            <a:avLst/>
          </a:prstGeom>
        </p:spPr>
        <p:txBody>
          <a:bodyPr lIns="0" tIns="0" rIns="0" bIns="0" rtlCol="0" anchor="t">
            <a:spAutoFit/>
          </a:bodyPr>
          <a:lstStyle/>
          <a:p>
            <a:pPr algn="ctr">
              <a:lnSpc>
                <a:spcPct val="150000"/>
              </a:lnSpc>
            </a:pPr>
            <a:r>
              <a:rPr lang="en-US" sz="4400" dirty="0">
                <a:solidFill>
                  <a:schemeClr val="bg1"/>
                </a:solidFill>
                <a:latin typeface="Arial" panose="020B0604020202020204" pitchFamily="34" charset="0"/>
                <a:cs typeface="Arial" panose="020B0604020202020204" pitchFamily="34" charset="0"/>
              </a:rPr>
              <a:t>Presentation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4F2F1"/>
        </a:solidFill>
        <a:effectLst/>
      </p:bgPr>
    </p:bg>
    <p:spTree>
      <p:nvGrpSpPr>
        <p:cNvPr id="1" name=""/>
        <p:cNvGrpSpPr/>
        <p:nvPr/>
      </p:nvGrpSpPr>
      <p:grpSpPr>
        <a:xfrm>
          <a:off x="0" y="0"/>
          <a:ext cx="0" cy="0"/>
          <a:chOff x="0" y="0"/>
          <a:chExt cx="0" cy="0"/>
        </a:xfrm>
      </p:grpSpPr>
      <p:grpSp>
        <p:nvGrpSpPr>
          <p:cNvPr id="6" name="Group 6"/>
          <p:cNvGrpSpPr/>
          <p:nvPr/>
        </p:nvGrpSpPr>
        <p:grpSpPr>
          <a:xfrm>
            <a:off x="0" y="2075700"/>
            <a:ext cx="8053090" cy="6135599"/>
            <a:chOff x="0" y="0"/>
            <a:chExt cx="10737453" cy="8180799"/>
          </a:xfrm>
        </p:grpSpPr>
        <p:pic>
          <p:nvPicPr>
            <p:cNvPr id="7" name="Picture 7"/>
            <p:cNvPicPr>
              <a:picLocks noChangeAspect="1"/>
            </p:cNvPicPr>
            <p:nvPr/>
          </p:nvPicPr>
          <p:blipFill>
            <a:blip r:embed="rId3"/>
            <a:srcRect t="19304" b="4506"/>
            <a:stretch>
              <a:fillRect/>
            </a:stretch>
          </p:blipFill>
          <p:spPr>
            <a:xfrm>
              <a:off x="0" y="0"/>
              <a:ext cx="10737453" cy="8180799"/>
            </a:xfrm>
            <a:prstGeom prst="rect">
              <a:avLst/>
            </a:prstGeom>
          </p:spPr>
        </p:pic>
      </p:grpSp>
      <p:grpSp>
        <p:nvGrpSpPr>
          <p:cNvPr id="8" name="Group 8"/>
          <p:cNvGrpSpPr/>
          <p:nvPr/>
        </p:nvGrpSpPr>
        <p:grpSpPr>
          <a:xfrm>
            <a:off x="9606097" y="2075700"/>
            <a:ext cx="1245141" cy="47625"/>
            <a:chOff x="0" y="0"/>
            <a:chExt cx="327938" cy="12543"/>
          </a:xfrm>
        </p:grpSpPr>
        <p:sp>
          <p:nvSpPr>
            <p:cNvPr id="9" name="Freeform 9"/>
            <p:cNvSpPr/>
            <p:nvPr/>
          </p:nvSpPr>
          <p:spPr>
            <a:xfrm>
              <a:off x="0" y="0"/>
              <a:ext cx="327938" cy="12543"/>
            </a:xfrm>
            <a:custGeom>
              <a:avLst/>
              <a:gdLst/>
              <a:ahLst/>
              <a:cxnLst/>
              <a:rect l="l" t="t" r="r" b="b"/>
              <a:pathLst>
                <a:path w="327938" h="12543">
                  <a:moveTo>
                    <a:pt x="0" y="0"/>
                  </a:moveTo>
                  <a:lnTo>
                    <a:pt x="327938" y="0"/>
                  </a:lnTo>
                  <a:lnTo>
                    <a:pt x="327938" y="12543"/>
                  </a:lnTo>
                  <a:lnTo>
                    <a:pt x="0" y="12543"/>
                  </a:lnTo>
                  <a:close/>
                </a:path>
              </a:pathLst>
            </a:custGeom>
            <a:solidFill>
              <a:srgbClr val="8F5B69"/>
            </a:solidFill>
          </p:spPr>
        </p:sp>
        <p:sp>
          <p:nvSpPr>
            <p:cNvPr id="10" name="TextBox 10"/>
            <p:cNvSpPr txBox="1"/>
            <p:nvPr/>
          </p:nvSpPr>
          <p:spPr>
            <a:xfrm>
              <a:off x="0" y="-57150"/>
              <a:ext cx="327938" cy="69693"/>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10968144" y="2075700"/>
            <a:ext cx="325026" cy="47625"/>
            <a:chOff x="0" y="0"/>
            <a:chExt cx="85604" cy="12543"/>
          </a:xfrm>
        </p:grpSpPr>
        <p:sp>
          <p:nvSpPr>
            <p:cNvPr id="12" name="Freeform 12"/>
            <p:cNvSpPr/>
            <p:nvPr/>
          </p:nvSpPr>
          <p:spPr>
            <a:xfrm>
              <a:off x="0" y="0"/>
              <a:ext cx="85604" cy="12543"/>
            </a:xfrm>
            <a:custGeom>
              <a:avLst/>
              <a:gdLst/>
              <a:ahLst/>
              <a:cxnLst/>
              <a:rect l="l" t="t" r="r" b="b"/>
              <a:pathLst>
                <a:path w="85604" h="12543">
                  <a:moveTo>
                    <a:pt x="0" y="0"/>
                  </a:moveTo>
                  <a:lnTo>
                    <a:pt x="85604" y="0"/>
                  </a:lnTo>
                  <a:lnTo>
                    <a:pt x="85604" y="12543"/>
                  </a:lnTo>
                  <a:lnTo>
                    <a:pt x="0" y="12543"/>
                  </a:lnTo>
                  <a:close/>
                </a:path>
              </a:pathLst>
            </a:custGeom>
            <a:solidFill>
              <a:srgbClr val="8F5B69"/>
            </a:solidFill>
          </p:spPr>
        </p:sp>
        <p:sp>
          <p:nvSpPr>
            <p:cNvPr id="13" name="TextBox 13"/>
            <p:cNvSpPr txBox="1"/>
            <p:nvPr/>
          </p:nvSpPr>
          <p:spPr>
            <a:xfrm>
              <a:off x="0" y="-57150"/>
              <a:ext cx="85604" cy="69693"/>
            </a:xfrm>
            <a:prstGeom prst="rect">
              <a:avLst/>
            </a:prstGeom>
          </p:spPr>
          <p:txBody>
            <a:bodyPr lIns="50800" tIns="50800" rIns="50800" bIns="50800" rtlCol="0" anchor="ctr"/>
            <a:lstStyle/>
            <a:p>
              <a:pPr algn="ctr">
                <a:lnSpc>
                  <a:spcPts val="2659"/>
                </a:lnSpc>
                <a:spcBef>
                  <a:spcPct val="0"/>
                </a:spcBef>
              </a:pPr>
              <a:endParaRPr/>
            </a:p>
          </p:txBody>
        </p:sp>
      </p:grpSp>
      <p:sp>
        <p:nvSpPr>
          <p:cNvPr id="20" name="TextBox 20"/>
          <p:cNvSpPr txBox="1"/>
          <p:nvPr/>
        </p:nvSpPr>
        <p:spPr>
          <a:xfrm>
            <a:off x="9606097" y="2324595"/>
            <a:ext cx="6546825" cy="840166"/>
          </a:xfrm>
          <a:prstGeom prst="rect">
            <a:avLst/>
          </a:prstGeom>
        </p:spPr>
        <p:txBody>
          <a:bodyPr lIns="0" tIns="0" rIns="0" bIns="0" rtlCol="0" anchor="t">
            <a:spAutoFit/>
          </a:bodyPr>
          <a:lstStyle/>
          <a:p>
            <a:pPr>
              <a:lnSpc>
                <a:spcPts val="7440"/>
              </a:lnSpc>
            </a:pPr>
            <a:r>
              <a:rPr lang="en-US" sz="4400" b="1" dirty="0">
                <a:solidFill>
                  <a:srgbClr val="000000"/>
                </a:solidFill>
                <a:latin typeface="Arial" panose="020B0604020202020204" pitchFamily="34" charset="0"/>
                <a:cs typeface="Arial" panose="020B0604020202020204" pitchFamily="34" charset="0"/>
              </a:rPr>
              <a:t>Introduction</a:t>
            </a:r>
          </a:p>
        </p:txBody>
      </p:sp>
      <p:sp>
        <p:nvSpPr>
          <p:cNvPr id="21" name="TextBox 21"/>
          <p:cNvSpPr txBox="1"/>
          <p:nvPr/>
        </p:nvSpPr>
        <p:spPr>
          <a:xfrm>
            <a:off x="9604542" y="3498660"/>
            <a:ext cx="7316230" cy="5523372"/>
          </a:xfrm>
          <a:prstGeom prst="rect">
            <a:avLst/>
          </a:prstGeom>
        </p:spPr>
        <p:txBody>
          <a:bodyPr lIns="0" tIns="0" rIns="0" bIns="0" rtlCol="0" anchor="t">
            <a:spAutoFit/>
          </a:bodyPr>
          <a:lstStyle/>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Purpose of workshop: Improve room cleaning at Novotel Birmingham to exceed visitor expectations and enhance the brand's reputation (Leiter and Bakker, 2010).</a:t>
            </a:r>
          </a:p>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Focus on the new room cleaning checklist and its alignment with brand standards. </a:t>
            </a:r>
          </a:p>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Empower staff to apply these criteria consistently for the success of the prestigious property.</a:t>
            </a:r>
          </a:p>
          <a:p>
            <a:pPr marL="342900" indent="-342900" algn="just">
              <a:lnSpc>
                <a:spcPct val="150000"/>
              </a:lnSpc>
              <a:spcBef>
                <a:spcPct val="0"/>
              </a:spcBef>
              <a:buFont typeface="Arial" panose="020B0604020202020204" pitchFamily="34" charset="0"/>
              <a:buChar char="•"/>
            </a:pPr>
            <a:endParaRPr lang="en-US" sz="2200" dirty="0">
              <a:solidFill>
                <a:srgbClr val="201E1E"/>
              </a:solidFill>
              <a:latin typeface="Arial" panose="020B0604020202020204" pitchFamily="34" charset="0"/>
              <a:cs typeface="Arial" panose="020B0604020202020204" pitchFamily="34" charset="0"/>
            </a:endParaRPr>
          </a:p>
          <a:p>
            <a:pPr marL="342900" indent="-342900" algn="just">
              <a:lnSpc>
                <a:spcPct val="150000"/>
              </a:lnSpc>
              <a:spcBef>
                <a:spcPct val="0"/>
              </a:spcBef>
              <a:buFont typeface="Arial" panose="020B0604020202020204" pitchFamily="34" charset="0"/>
              <a:buChar char="•"/>
            </a:pPr>
            <a:endParaRPr lang="en-US" sz="2200" dirty="0">
              <a:solidFill>
                <a:srgbClr val="201E1E"/>
              </a:solidFill>
              <a:latin typeface="Arial" panose="020B0604020202020204" pitchFamily="34" charset="0"/>
              <a:cs typeface="Arial" panose="020B0604020202020204" pitchFamily="34" charset="0"/>
            </a:endParaRPr>
          </a:p>
          <a:p>
            <a:pPr marL="342900" indent="-342900" algn="just">
              <a:lnSpc>
                <a:spcPct val="150000"/>
              </a:lnSpc>
              <a:spcBef>
                <a:spcPct val="0"/>
              </a:spcBef>
              <a:buFont typeface="Arial" panose="020B0604020202020204" pitchFamily="34" charset="0"/>
              <a:buChar char="•"/>
            </a:pPr>
            <a:endParaRPr lang="en-US" sz="2200" dirty="0">
              <a:solidFill>
                <a:srgbClr val="201E1E"/>
              </a:solidFill>
              <a:latin typeface="Arial" panose="020B0604020202020204" pitchFamily="34" charset="0"/>
              <a:cs typeface="Arial" panose="020B0604020202020204" pitchFamily="34" charset="0"/>
            </a:endParaRPr>
          </a:p>
          <a:p>
            <a:pPr marL="342900" indent="-342900" algn="just">
              <a:lnSpc>
                <a:spcPct val="150000"/>
              </a:lnSpc>
              <a:spcBef>
                <a:spcPct val="0"/>
              </a:spcBef>
              <a:buFont typeface="Arial" panose="020B0604020202020204" pitchFamily="34" charset="0"/>
              <a:buChar char="•"/>
            </a:pPr>
            <a:endParaRPr lang="en-US" sz="2200" dirty="0">
              <a:solidFill>
                <a:srgbClr val="201E1E"/>
              </a:solidFill>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4F2F1"/>
        </a:solidFill>
        <a:effectLst/>
      </p:bgPr>
    </p:bg>
    <p:spTree>
      <p:nvGrpSpPr>
        <p:cNvPr id="1" name=""/>
        <p:cNvGrpSpPr/>
        <p:nvPr/>
      </p:nvGrpSpPr>
      <p:grpSpPr>
        <a:xfrm>
          <a:off x="0" y="0"/>
          <a:ext cx="0" cy="0"/>
          <a:chOff x="0" y="0"/>
          <a:chExt cx="0" cy="0"/>
        </a:xfrm>
      </p:grpSpPr>
      <p:grpSp>
        <p:nvGrpSpPr>
          <p:cNvPr id="8" name="Group 8"/>
          <p:cNvGrpSpPr/>
          <p:nvPr/>
        </p:nvGrpSpPr>
        <p:grpSpPr>
          <a:xfrm>
            <a:off x="9606097" y="2075700"/>
            <a:ext cx="1245141" cy="47625"/>
            <a:chOff x="0" y="0"/>
            <a:chExt cx="327938" cy="12543"/>
          </a:xfrm>
        </p:grpSpPr>
        <p:sp>
          <p:nvSpPr>
            <p:cNvPr id="9" name="Freeform 9"/>
            <p:cNvSpPr/>
            <p:nvPr/>
          </p:nvSpPr>
          <p:spPr>
            <a:xfrm>
              <a:off x="0" y="0"/>
              <a:ext cx="327938" cy="12543"/>
            </a:xfrm>
            <a:custGeom>
              <a:avLst/>
              <a:gdLst/>
              <a:ahLst/>
              <a:cxnLst/>
              <a:rect l="l" t="t" r="r" b="b"/>
              <a:pathLst>
                <a:path w="327938" h="12543">
                  <a:moveTo>
                    <a:pt x="0" y="0"/>
                  </a:moveTo>
                  <a:lnTo>
                    <a:pt x="327938" y="0"/>
                  </a:lnTo>
                  <a:lnTo>
                    <a:pt x="327938" y="12543"/>
                  </a:lnTo>
                  <a:lnTo>
                    <a:pt x="0" y="12543"/>
                  </a:lnTo>
                  <a:close/>
                </a:path>
              </a:pathLst>
            </a:custGeom>
            <a:solidFill>
              <a:srgbClr val="8F5B69"/>
            </a:solidFill>
          </p:spPr>
        </p:sp>
        <p:sp>
          <p:nvSpPr>
            <p:cNvPr id="10" name="TextBox 10"/>
            <p:cNvSpPr txBox="1"/>
            <p:nvPr/>
          </p:nvSpPr>
          <p:spPr>
            <a:xfrm>
              <a:off x="0" y="-57150"/>
              <a:ext cx="327938" cy="69693"/>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10968144" y="2075700"/>
            <a:ext cx="325026" cy="47625"/>
            <a:chOff x="0" y="0"/>
            <a:chExt cx="85604" cy="12543"/>
          </a:xfrm>
        </p:grpSpPr>
        <p:sp>
          <p:nvSpPr>
            <p:cNvPr id="12" name="Freeform 12"/>
            <p:cNvSpPr/>
            <p:nvPr/>
          </p:nvSpPr>
          <p:spPr>
            <a:xfrm>
              <a:off x="0" y="0"/>
              <a:ext cx="85604" cy="12543"/>
            </a:xfrm>
            <a:custGeom>
              <a:avLst/>
              <a:gdLst/>
              <a:ahLst/>
              <a:cxnLst/>
              <a:rect l="l" t="t" r="r" b="b"/>
              <a:pathLst>
                <a:path w="85604" h="12543">
                  <a:moveTo>
                    <a:pt x="0" y="0"/>
                  </a:moveTo>
                  <a:lnTo>
                    <a:pt x="85604" y="0"/>
                  </a:lnTo>
                  <a:lnTo>
                    <a:pt x="85604" y="12543"/>
                  </a:lnTo>
                  <a:lnTo>
                    <a:pt x="0" y="12543"/>
                  </a:lnTo>
                  <a:close/>
                </a:path>
              </a:pathLst>
            </a:custGeom>
            <a:solidFill>
              <a:srgbClr val="8F5B69"/>
            </a:solidFill>
          </p:spPr>
        </p:sp>
        <p:sp>
          <p:nvSpPr>
            <p:cNvPr id="13" name="TextBox 13"/>
            <p:cNvSpPr txBox="1"/>
            <p:nvPr/>
          </p:nvSpPr>
          <p:spPr>
            <a:xfrm>
              <a:off x="0" y="-57150"/>
              <a:ext cx="85604" cy="69693"/>
            </a:xfrm>
            <a:prstGeom prst="rect">
              <a:avLst/>
            </a:prstGeom>
          </p:spPr>
          <p:txBody>
            <a:bodyPr lIns="50800" tIns="50800" rIns="50800" bIns="50800" rtlCol="0" anchor="ctr"/>
            <a:lstStyle/>
            <a:p>
              <a:pPr algn="ctr">
                <a:lnSpc>
                  <a:spcPts val="2659"/>
                </a:lnSpc>
                <a:spcBef>
                  <a:spcPct val="0"/>
                </a:spcBef>
              </a:pPr>
              <a:endParaRPr/>
            </a:p>
          </p:txBody>
        </p:sp>
      </p:grpSp>
      <p:sp>
        <p:nvSpPr>
          <p:cNvPr id="20" name="TextBox 20"/>
          <p:cNvSpPr txBox="1"/>
          <p:nvPr/>
        </p:nvSpPr>
        <p:spPr>
          <a:xfrm>
            <a:off x="9606097" y="2324595"/>
            <a:ext cx="8072303" cy="840166"/>
          </a:xfrm>
          <a:prstGeom prst="rect">
            <a:avLst/>
          </a:prstGeom>
        </p:spPr>
        <p:txBody>
          <a:bodyPr wrap="square" lIns="0" tIns="0" rIns="0" bIns="0" rtlCol="0" anchor="t">
            <a:spAutoFit/>
          </a:bodyPr>
          <a:lstStyle/>
          <a:p>
            <a:pPr>
              <a:lnSpc>
                <a:spcPts val="7440"/>
              </a:lnSpc>
            </a:pPr>
            <a:r>
              <a:rPr lang="en-US" sz="4400" b="1" dirty="0">
                <a:solidFill>
                  <a:srgbClr val="000000"/>
                </a:solidFill>
                <a:latin typeface="Arial" panose="020B0604020202020204" pitchFamily="34" charset="0"/>
                <a:cs typeface="Arial" panose="020B0604020202020204" pitchFamily="34" charset="0"/>
              </a:rPr>
              <a:t>The Room Cleaning Checklist</a:t>
            </a:r>
          </a:p>
        </p:txBody>
      </p:sp>
      <p:sp>
        <p:nvSpPr>
          <p:cNvPr id="21" name="TextBox 21"/>
          <p:cNvSpPr txBox="1"/>
          <p:nvPr/>
        </p:nvSpPr>
        <p:spPr>
          <a:xfrm>
            <a:off x="9604542" y="3498660"/>
            <a:ext cx="7316230" cy="3999878"/>
          </a:xfrm>
          <a:prstGeom prst="rect">
            <a:avLst/>
          </a:prstGeom>
        </p:spPr>
        <p:txBody>
          <a:bodyPr lIns="0" tIns="0" rIns="0" bIns="0" rtlCol="0" anchor="t">
            <a:spAutoFit/>
          </a:bodyPr>
          <a:lstStyle/>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Updated room cleaning checklist reflects Novotel Birmingham's commitment to quality and attention to detail (Raghubalan and Raghubalan, 2016).</a:t>
            </a:r>
          </a:p>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Collaboration from all personnel ensures the checklist's thoroughness and functionality.</a:t>
            </a:r>
          </a:p>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The checklist upholds Novotel's brand standards, demonstrating the hotel's dedication to excellence and visitor satisfaction.</a:t>
            </a:r>
          </a:p>
        </p:txBody>
      </p:sp>
      <p:grpSp>
        <p:nvGrpSpPr>
          <p:cNvPr id="2" name="Group 9">
            <a:extLst>
              <a:ext uri="{FF2B5EF4-FFF2-40B4-BE49-F238E27FC236}">
                <a16:creationId xmlns:a16="http://schemas.microsoft.com/office/drawing/2014/main" id="{5E429CFC-E55B-9EAD-8086-CD862FB623C3}"/>
              </a:ext>
            </a:extLst>
          </p:cNvPr>
          <p:cNvGrpSpPr/>
          <p:nvPr/>
        </p:nvGrpSpPr>
        <p:grpSpPr>
          <a:xfrm>
            <a:off x="1524000" y="1622950"/>
            <a:ext cx="5058211" cy="7041100"/>
            <a:chOff x="0" y="0"/>
            <a:chExt cx="6744282" cy="9388133"/>
          </a:xfrm>
        </p:grpSpPr>
        <p:pic>
          <p:nvPicPr>
            <p:cNvPr id="3" name="Picture 10">
              <a:extLst>
                <a:ext uri="{FF2B5EF4-FFF2-40B4-BE49-F238E27FC236}">
                  <a16:creationId xmlns:a16="http://schemas.microsoft.com/office/drawing/2014/main" id="{5D967C37-A07A-941D-8D8B-E149CB3581DB}"/>
                </a:ext>
              </a:extLst>
            </p:cNvPr>
            <p:cNvPicPr>
              <a:picLocks noChangeAspect="1"/>
            </p:cNvPicPr>
            <p:nvPr/>
          </p:nvPicPr>
          <p:blipFill>
            <a:blip r:embed="rId3"/>
            <a:srcRect l="857" r="48810"/>
            <a:stretch>
              <a:fillRect/>
            </a:stretch>
          </p:blipFill>
          <p:spPr>
            <a:xfrm>
              <a:off x="0" y="0"/>
              <a:ext cx="6744282" cy="9388133"/>
            </a:xfrm>
            <a:prstGeom prst="rect">
              <a:avLst/>
            </a:prstGeom>
          </p:spPr>
        </p:pic>
      </p:grpSp>
    </p:spTree>
    <p:extLst>
      <p:ext uri="{BB962C8B-B14F-4D97-AF65-F5344CB8AC3E}">
        <p14:creationId xmlns:p14="http://schemas.microsoft.com/office/powerpoint/2010/main" val="3445093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4F2F1"/>
        </a:solidFill>
        <a:effectLst/>
      </p:bgPr>
    </p:bg>
    <p:spTree>
      <p:nvGrpSpPr>
        <p:cNvPr id="1" name=""/>
        <p:cNvGrpSpPr/>
        <p:nvPr/>
      </p:nvGrpSpPr>
      <p:grpSpPr>
        <a:xfrm>
          <a:off x="0" y="0"/>
          <a:ext cx="0" cy="0"/>
          <a:chOff x="0" y="0"/>
          <a:chExt cx="0" cy="0"/>
        </a:xfrm>
      </p:grpSpPr>
      <p:grpSp>
        <p:nvGrpSpPr>
          <p:cNvPr id="8" name="Group 8"/>
          <p:cNvGrpSpPr/>
          <p:nvPr/>
        </p:nvGrpSpPr>
        <p:grpSpPr>
          <a:xfrm>
            <a:off x="9606097" y="2075700"/>
            <a:ext cx="1245141" cy="47625"/>
            <a:chOff x="0" y="0"/>
            <a:chExt cx="327938" cy="12543"/>
          </a:xfrm>
        </p:grpSpPr>
        <p:sp>
          <p:nvSpPr>
            <p:cNvPr id="9" name="Freeform 9"/>
            <p:cNvSpPr/>
            <p:nvPr/>
          </p:nvSpPr>
          <p:spPr>
            <a:xfrm>
              <a:off x="0" y="0"/>
              <a:ext cx="327938" cy="12543"/>
            </a:xfrm>
            <a:custGeom>
              <a:avLst/>
              <a:gdLst/>
              <a:ahLst/>
              <a:cxnLst/>
              <a:rect l="l" t="t" r="r" b="b"/>
              <a:pathLst>
                <a:path w="327938" h="12543">
                  <a:moveTo>
                    <a:pt x="0" y="0"/>
                  </a:moveTo>
                  <a:lnTo>
                    <a:pt x="327938" y="0"/>
                  </a:lnTo>
                  <a:lnTo>
                    <a:pt x="327938" y="12543"/>
                  </a:lnTo>
                  <a:lnTo>
                    <a:pt x="0" y="12543"/>
                  </a:lnTo>
                  <a:close/>
                </a:path>
              </a:pathLst>
            </a:custGeom>
            <a:solidFill>
              <a:srgbClr val="8F5B69"/>
            </a:solidFill>
          </p:spPr>
        </p:sp>
        <p:sp>
          <p:nvSpPr>
            <p:cNvPr id="10" name="TextBox 10"/>
            <p:cNvSpPr txBox="1"/>
            <p:nvPr/>
          </p:nvSpPr>
          <p:spPr>
            <a:xfrm>
              <a:off x="0" y="-57150"/>
              <a:ext cx="327938" cy="69693"/>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10968144" y="2075700"/>
            <a:ext cx="325026" cy="47625"/>
            <a:chOff x="0" y="0"/>
            <a:chExt cx="85604" cy="12543"/>
          </a:xfrm>
        </p:grpSpPr>
        <p:sp>
          <p:nvSpPr>
            <p:cNvPr id="12" name="Freeform 12"/>
            <p:cNvSpPr/>
            <p:nvPr/>
          </p:nvSpPr>
          <p:spPr>
            <a:xfrm>
              <a:off x="0" y="0"/>
              <a:ext cx="85604" cy="12543"/>
            </a:xfrm>
            <a:custGeom>
              <a:avLst/>
              <a:gdLst/>
              <a:ahLst/>
              <a:cxnLst/>
              <a:rect l="l" t="t" r="r" b="b"/>
              <a:pathLst>
                <a:path w="85604" h="12543">
                  <a:moveTo>
                    <a:pt x="0" y="0"/>
                  </a:moveTo>
                  <a:lnTo>
                    <a:pt x="85604" y="0"/>
                  </a:lnTo>
                  <a:lnTo>
                    <a:pt x="85604" y="12543"/>
                  </a:lnTo>
                  <a:lnTo>
                    <a:pt x="0" y="12543"/>
                  </a:lnTo>
                  <a:close/>
                </a:path>
              </a:pathLst>
            </a:custGeom>
            <a:solidFill>
              <a:srgbClr val="8F5B69"/>
            </a:solidFill>
          </p:spPr>
        </p:sp>
        <p:sp>
          <p:nvSpPr>
            <p:cNvPr id="13" name="TextBox 13"/>
            <p:cNvSpPr txBox="1"/>
            <p:nvPr/>
          </p:nvSpPr>
          <p:spPr>
            <a:xfrm>
              <a:off x="0" y="-57150"/>
              <a:ext cx="85604" cy="69693"/>
            </a:xfrm>
            <a:prstGeom prst="rect">
              <a:avLst/>
            </a:prstGeom>
          </p:spPr>
          <p:txBody>
            <a:bodyPr lIns="50800" tIns="50800" rIns="50800" bIns="50800" rtlCol="0" anchor="ctr"/>
            <a:lstStyle/>
            <a:p>
              <a:pPr algn="ctr">
                <a:lnSpc>
                  <a:spcPts val="2659"/>
                </a:lnSpc>
                <a:spcBef>
                  <a:spcPct val="0"/>
                </a:spcBef>
              </a:pPr>
              <a:endParaRPr/>
            </a:p>
          </p:txBody>
        </p:sp>
      </p:grpSp>
      <p:sp>
        <p:nvSpPr>
          <p:cNvPr id="20" name="TextBox 20"/>
          <p:cNvSpPr txBox="1"/>
          <p:nvPr/>
        </p:nvSpPr>
        <p:spPr>
          <a:xfrm>
            <a:off x="9606097" y="2324595"/>
            <a:ext cx="8072303" cy="1789144"/>
          </a:xfrm>
          <a:prstGeom prst="rect">
            <a:avLst/>
          </a:prstGeom>
        </p:spPr>
        <p:txBody>
          <a:bodyPr wrap="square" lIns="0" tIns="0" rIns="0" bIns="0" rtlCol="0" anchor="t">
            <a:spAutoFit/>
          </a:bodyPr>
          <a:lstStyle/>
          <a:p>
            <a:pPr>
              <a:lnSpc>
                <a:spcPts val="7440"/>
              </a:lnSpc>
            </a:pPr>
            <a:r>
              <a:rPr lang="en-US" sz="4400" b="1" dirty="0">
                <a:solidFill>
                  <a:srgbClr val="000000"/>
                </a:solidFill>
                <a:latin typeface="Arial" panose="020B0604020202020204" pitchFamily="34" charset="0"/>
                <a:cs typeface="Arial" panose="020B0604020202020204" pitchFamily="34" charset="0"/>
              </a:rPr>
              <a:t>Brand Standards and Guest Satisfaction </a:t>
            </a:r>
          </a:p>
        </p:txBody>
      </p:sp>
      <p:sp>
        <p:nvSpPr>
          <p:cNvPr id="21" name="TextBox 21"/>
          <p:cNvSpPr txBox="1"/>
          <p:nvPr/>
        </p:nvSpPr>
        <p:spPr>
          <a:xfrm>
            <a:off x="9606097" y="4211422"/>
            <a:ext cx="7316230" cy="5015540"/>
          </a:xfrm>
          <a:prstGeom prst="rect">
            <a:avLst/>
          </a:prstGeom>
        </p:spPr>
        <p:txBody>
          <a:bodyPr lIns="0" tIns="0" rIns="0" bIns="0" rtlCol="0" anchor="t">
            <a:spAutoFit/>
          </a:bodyPr>
          <a:lstStyle/>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Novotel Birmingham's brand guidelines encompass all aspects of room hygiene, reflecting our commitment to visitor satisfaction (Quick, 2020).</a:t>
            </a:r>
          </a:p>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These meticulously chosen standards set expectations for the level of service guests can anticipate during their stay.</a:t>
            </a:r>
          </a:p>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Following these guidelines not only enhances the guest experience but also contributes to guest loyalty and recommendations, crucial for success in a competitive industry (Casado, 2012).</a:t>
            </a:r>
          </a:p>
        </p:txBody>
      </p:sp>
      <p:grpSp>
        <p:nvGrpSpPr>
          <p:cNvPr id="4" name="Group 11">
            <a:extLst>
              <a:ext uri="{FF2B5EF4-FFF2-40B4-BE49-F238E27FC236}">
                <a16:creationId xmlns:a16="http://schemas.microsoft.com/office/drawing/2014/main" id="{A6291BA7-165C-9A13-7F88-858E5907EA4B}"/>
              </a:ext>
            </a:extLst>
          </p:cNvPr>
          <p:cNvGrpSpPr/>
          <p:nvPr/>
        </p:nvGrpSpPr>
        <p:grpSpPr>
          <a:xfrm>
            <a:off x="1808574" y="1117535"/>
            <a:ext cx="5638800" cy="8572500"/>
            <a:chOff x="0" y="0"/>
            <a:chExt cx="4927188" cy="10853746"/>
          </a:xfrm>
        </p:grpSpPr>
        <p:pic>
          <p:nvPicPr>
            <p:cNvPr id="5" name="Picture 12">
              <a:extLst>
                <a:ext uri="{FF2B5EF4-FFF2-40B4-BE49-F238E27FC236}">
                  <a16:creationId xmlns:a16="http://schemas.microsoft.com/office/drawing/2014/main" id="{9CEA3F72-496B-1D1D-4846-3EE8FA56942A}"/>
                </a:ext>
              </a:extLst>
            </p:cNvPr>
            <p:cNvPicPr>
              <a:picLocks noChangeAspect="1"/>
            </p:cNvPicPr>
            <p:nvPr/>
          </p:nvPicPr>
          <p:blipFill>
            <a:blip r:embed="rId3"/>
            <a:srcRect l="69735"/>
            <a:stretch>
              <a:fillRect/>
            </a:stretch>
          </p:blipFill>
          <p:spPr>
            <a:xfrm>
              <a:off x="0" y="0"/>
              <a:ext cx="4927188" cy="10853746"/>
            </a:xfrm>
            <a:prstGeom prst="rect">
              <a:avLst/>
            </a:prstGeom>
          </p:spPr>
        </p:pic>
      </p:grpSp>
    </p:spTree>
    <p:extLst>
      <p:ext uri="{BB962C8B-B14F-4D97-AF65-F5344CB8AC3E}">
        <p14:creationId xmlns:p14="http://schemas.microsoft.com/office/powerpoint/2010/main" val="1827250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4F2F1"/>
        </a:solidFill>
        <a:effectLst/>
      </p:bgPr>
    </p:bg>
    <p:spTree>
      <p:nvGrpSpPr>
        <p:cNvPr id="1" name=""/>
        <p:cNvGrpSpPr/>
        <p:nvPr/>
      </p:nvGrpSpPr>
      <p:grpSpPr>
        <a:xfrm>
          <a:off x="0" y="0"/>
          <a:ext cx="0" cy="0"/>
          <a:chOff x="0" y="0"/>
          <a:chExt cx="0" cy="0"/>
        </a:xfrm>
      </p:grpSpPr>
      <p:grpSp>
        <p:nvGrpSpPr>
          <p:cNvPr id="8" name="Group 8"/>
          <p:cNvGrpSpPr/>
          <p:nvPr/>
        </p:nvGrpSpPr>
        <p:grpSpPr>
          <a:xfrm>
            <a:off x="9606097" y="2075700"/>
            <a:ext cx="1245141" cy="47625"/>
            <a:chOff x="0" y="0"/>
            <a:chExt cx="327938" cy="12543"/>
          </a:xfrm>
        </p:grpSpPr>
        <p:sp>
          <p:nvSpPr>
            <p:cNvPr id="9" name="Freeform 9"/>
            <p:cNvSpPr/>
            <p:nvPr/>
          </p:nvSpPr>
          <p:spPr>
            <a:xfrm>
              <a:off x="0" y="0"/>
              <a:ext cx="327938" cy="12543"/>
            </a:xfrm>
            <a:custGeom>
              <a:avLst/>
              <a:gdLst/>
              <a:ahLst/>
              <a:cxnLst/>
              <a:rect l="l" t="t" r="r" b="b"/>
              <a:pathLst>
                <a:path w="327938" h="12543">
                  <a:moveTo>
                    <a:pt x="0" y="0"/>
                  </a:moveTo>
                  <a:lnTo>
                    <a:pt x="327938" y="0"/>
                  </a:lnTo>
                  <a:lnTo>
                    <a:pt x="327938" y="12543"/>
                  </a:lnTo>
                  <a:lnTo>
                    <a:pt x="0" y="12543"/>
                  </a:lnTo>
                  <a:close/>
                </a:path>
              </a:pathLst>
            </a:custGeom>
            <a:solidFill>
              <a:srgbClr val="8F5B69"/>
            </a:solidFill>
          </p:spPr>
        </p:sp>
        <p:sp>
          <p:nvSpPr>
            <p:cNvPr id="10" name="TextBox 10"/>
            <p:cNvSpPr txBox="1"/>
            <p:nvPr/>
          </p:nvSpPr>
          <p:spPr>
            <a:xfrm>
              <a:off x="0" y="-57150"/>
              <a:ext cx="327938" cy="69693"/>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10968144" y="2075700"/>
            <a:ext cx="325026" cy="47625"/>
            <a:chOff x="0" y="0"/>
            <a:chExt cx="85604" cy="12543"/>
          </a:xfrm>
        </p:grpSpPr>
        <p:sp>
          <p:nvSpPr>
            <p:cNvPr id="12" name="Freeform 12"/>
            <p:cNvSpPr/>
            <p:nvPr/>
          </p:nvSpPr>
          <p:spPr>
            <a:xfrm>
              <a:off x="0" y="0"/>
              <a:ext cx="85604" cy="12543"/>
            </a:xfrm>
            <a:custGeom>
              <a:avLst/>
              <a:gdLst/>
              <a:ahLst/>
              <a:cxnLst/>
              <a:rect l="l" t="t" r="r" b="b"/>
              <a:pathLst>
                <a:path w="85604" h="12543">
                  <a:moveTo>
                    <a:pt x="0" y="0"/>
                  </a:moveTo>
                  <a:lnTo>
                    <a:pt x="85604" y="0"/>
                  </a:lnTo>
                  <a:lnTo>
                    <a:pt x="85604" y="12543"/>
                  </a:lnTo>
                  <a:lnTo>
                    <a:pt x="0" y="12543"/>
                  </a:lnTo>
                  <a:close/>
                </a:path>
              </a:pathLst>
            </a:custGeom>
            <a:solidFill>
              <a:srgbClr val="8F5B69"/>
            </a:solidFill>
          </p:spPr>
        </p:sp>
        <p:sp>
          <p:nvSpPr>
            <p:cNvPr id="13" name="TextBox 13"/>
            <p:cNvSpPr txBox="1"/>
            <p:nvPr/>
          </p:nvSpPr>
          <p:spPr>
            <a:xfrm>
              <a:off x="0" y="-57150"/>
              <a:ext cx="85604" cy="69693"/>
            </a:xfrm>
            <a:prstGeom prst="rect">
              <a:avLst/>
            </a:prstGeom>
          </p:spPr>
          <p:txBody>
            <a:bodyPr lIns="50800" tIns="50800" rIns="50800" bIns="50800" rtlCol="0" anchor="ctr"/>
            <a:lstStyle/>
            <a:p>
              <a:pPr algn="ctr">
                <a:lnSpc>
                  <a:spcPts val="2659"/>
                </a:lnSpc>
                <a:spcBef>
                  <a:spcPct val="0"/>
                </a:spcBef>
              </a:pPr>
              <a:endParaRPr/>
            </a:p>
          </p:txBody>
        </p:sp>
      </p:grpSp>
      <p:sp>
        <p:nvSpPr>
          <p:cNvPr id="20" name="TextBox 20"/>
          <p:cNvSpPr txBox="1"/>
          <p:nvPr/>
        </p:nvSpPr>
        <p:spPr>
          <a:xfrm>
            <a:off x="9606097" y="2324595"/>
            <a:ext cx="8072303" cy="840166"/>
          </a:xfrm>
          <a:prstGeom prst="rect">
            <a:avLst/>
          </a:prstGeom>
        </p:spPr>
        <p:txBody>
          <a:bodyPr wrap="square" lIns="0" tIns="0" rIns="0" bIns="0" rtlCol="0" anchor="t">
            <a:spAutoFit/>
          </a:bodyPr>
          <a:lstStyle/>
          <a:p>
            <a:pPr>
              <a:lnSpc>
                <a:spcPts val="7440"/>
              </a:lnSpc>
            </a:pPr>
            <a:r>
              <a:rPr lang="en-US" sz="4400" b="1" dirty="0">
                <a:solidFill>
                  <a:srgbClr val="000000"/>
                </a:solidFill>
                <a:latin typeface="Arial" panose="020B0604020202020204" pitchFamily="34" charset="0"/>
                <a:cs typeface="Arial" panose="020B0604020202020204" pitchFamily="34" charset="0"/>
              </a:rPr>
              <a:t>Health and Safety Procedures </a:t>
            </a:r>
          </a:p>
        </p:txBody>
      </p:sp>
      <p:sp>
        <p:nvSpPr>
          <p:cNvPr id="21" name="TextBox 21"/>
          <p:cNvSpPr txBox="1"/>
          <p:nvPr/>
        </p:nvSpPr>
        <p:spPr>
          <a:xfrm>
            <a:off x="9606097" y="3424418"/>
            <a:ext cx="7316230" cy="4507709"/>
          </a:xfrm>
          <a:prstGeom prst="rect">
            <a:avLst/>
          </a:prstGeom>
        </p:spPr>
        <p:txBody>
          <a:bodyPr lIns="0" tIns="0" rIns="0" bIns="0" rtlCol="0" anchor="t">
            <a:spAutoFit/>
          </a:bodyPr>
          <a:lstStyle/>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Novotel Birmingham upholds health and safety regulations and places a high priority on guest and staff safety (Fallon and Rutherford, 2010).</a:t>
            </a:r>
          </a:p>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Protocols cover things like hygiene, how to </a:t>
            </a:r>
            <a:r>
              <a:rPr lang="en-US" sz="2200" dirty="0" err="1">
                <a:solidFill>
                  <a:srgbClr val="201E1E"/>
                </a:solidFill>
                <a:latin typeface="Arial" panose="020B0604020202020204" pitchFamily="34" charset="0"/>
                <a:cs typeface="Arial" panose="020B0604020202020204" pitchFamily="34" charset="0"/>
              </a:rPr>
              <a:t>utilise</a:t>
            </a:r>
            <a:r>
              <a:rPr lang="en-US" sz="2200" dirty="0">
                <a:solidFill>
                  <a:srgbClr val="201E1E"/>
                </a:solidFill>
                <a:latin typeface="Arial" panose="020B0604020202020204" pitchFamily="34" charset="0"/>
                <a:cs typeface="Arial" panose="020B0604020202020204" pitchFamily="34" charset="0"/>
              </a:rPr>
              <a:t> cleaning supplies correctly, and how to dispose of trash and linens efficiently.</a:t>
            </a:r>
          </a:p>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To ensure wellbeing within the hotel, health and safety measures include frequent handwashing, wearing PPE, and reporting safety problems right away.</a:t>
            </a:r>
          </a:p>
        </p:txBody>
      </p:sp>
      <p:grpSp>
        <p:nvGrpSpPr>
          <p:cNvPr id="4" name="Group 11">
            <a:extLst>
              <a:ext uri="{FF2B5EF4-FFF2-40B4-BE49-F238E27FC236}">
                <a16:creationId xmlns:a16="http://schemas.microsoft.com/office/drawing/2014/main" id="{99321FAE-F35A-5D2E-DDF5-3E483435E0E5}"/>
              </a:ext>
            </a:extLst>
          </p:cNvPr>
          <p:cNvGrpSpPr/>
          <p:nvPr/>
        </p:nvGrpSpPr>
        <p:grpSpPr>
          <a:xfrm>
            <a:off x="1524000" y="2744678"/>
            <a:ext cx="6705007" cy="4324643"/>
            <a:chOff x="0" y="0"/>
            <a:chExt cx="8940010" cy="5766191"/>
          </a:xfrm>
        </p:grpSpPr>
        <p:pic>
          <p:nvPicPr>
            <p:cNvPr id="5" name="Picture 12">
              <a:extLst>
                <a:ext uri="{FF2B5EF4-FFF2-40B4-BE49-F238E27FC236}">
                  <a16:creationId xmlns:a16="http://schemas.microsoft.com/office/drawing/2014/main" id="{79AC8805-7D43-5FD2-F638-1934CD08479D}"/>
                </a:ext>
              </a:extLst>
            </p:cNvPr>
            <p:cNvPicPr>
              <a:picLocks noChangeAspect="1"/>
            </p:cNvPicPr>
            <p:nvPr/>
          </p:nvPicPr>
          <p:blipFill>
            <a:blip r:embed="rId3"/>
            <a:srcRect l="10917" t="14674" r="888"/>
            <a:stretch>
              <a:fillRect/>
            </a:stretch>
          </p:blipFill>
          <p:spPr>
            <a:xfrm>
              <a:off x="0" y="0"/>
              <a:ext cx="8940010" cy="5766191"/>
            </a:xfrm>
            <a:prstGeom prst="rect">
              <a:avLst/>
            </a:prstGeom>
          </p:spPr>
        </p:pic>
      </p:grpSp>
    </p:spTree>
    <p:extLst>
      <p:ext uri="{BB962C8B-B14F-4D97-AF65-F5344CB8AC3E}">
        <p14:creationId xmlns:p14="http://schemas.microsoft.com/office/powerpoint/2010/main" val="4009675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4F2F1"/>
        </a:solidFill>
        <a:effectLst/>
      </p:bgPr>
    </p:bg>
    <p:spTree>
      <p:nvGrpSpPr>
        <p:cNvPr id="1" name=""/>
        <p:cNvGrpSpPr/>
        <p:nvPr/>
      </p:nvGrpSpPr>
      <p:grpSpPr>
        <a:xfrm>
          <a:off x="0" y="0"/>
          <a:ext cx="0" cy="0"/>
          <a:chOff x="0" y="0"/>
          <a:chExt cx="0" cy="0"/>
        </a:xfrm>
      </p:grpSpPr>
      <p:grpSp>
        <p:nvGrpSpPr>
          <p:cNvPr id="8" name="Group 8"/>
          <p:cNvGrpSpPr/>
          <p:nvPr/>
        </p:nvGrpSpPr>
        <p:grpSpPr>
          <a:xfrm>
            <a:off x="9606097" y="2075700"/>
            <a:ext cx="1245141" cy="47625"/>
            <a:chOff x="0" y="0"/>
            <a:chExt cx="327938" cy="12543"/>
          </a:xfrm>
        </p:grpSpPr>
        <p:sp>
          <p:nvSpPr>
            <p:cNvPr id="9" name="Freeform 9"/>
            <p:cNvSpPr/>
            <p:nvPr/>
          </p:nvSpPr>
          <p:spPr>
            <a:xfrm>
              <a:off x="0" y="0"/>
              <a:ext cx="327938" cy="12543"/>
            </a:xfrm>
            <a:custGeom>
              <a:avLst/>
              <a:gdLst/>
              <a:ahLst/>
              <a:cxnLst/>
              <a:rect l="l" t="t" r="r" b="b"/>
              <a:pathLst>
                <a:path w="327938" h="12543">
                  <a:moveTo>
                    <a:pt x="0" y="0"/>
                  </a:moveTo>
                  <a:lnTo>
                    <a:pt x="327938" y="0"/>
                  </a:lnTo>
                  <a:lnTo>
                    <a:pt x="327938" y="12543"/>
                  </a:lnTo>
                  <a:lnTo>
                    <a:pt x="0" y="12543"/>
                  </a:lnTo>
                  <a:close/>
                </a:path>
              </a:pathLst>
            </a:custGeom>
            <a:solidFill>
              <a:srgbClr val="8F5B69"/>
            </a:solidFill>
          </p:spPr>
        </p:sp>
        <p:sp>
          <p:nvSpPr>
            <p:cNvPr id="10" name="TextBox 10"/>
            <p:cNvSpPr txBox="1"/>
            <p:nvPr/>
          </p:nvSpPr>
          <p:spPr>
            <a:xfrm>
              <a:off x="0" y="-57150"/>
              <a:ext cx="327938" cy="69693"/>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10968144" y="2075700"/>
            <a:ext cx="325026" cy="47625"/>
            <a:chOff x="0" y="0"/>
            <a:chExt cx="85604" cy="12543"/>
          </a:xfrm>
        </p:grpSpPr>
        <p:sp>
          <p:nvSpPr>
            <p:cNvPr id="12" name="Freeform 12"/>
            <p:cNvSpPr/>
            <p:nvPr/>
          </p:nvSpPr>
          <p:spPr>
            <a:xfrm>
              <a:off x="0" y="0"/>
              <a:ext cx="85604" cy="12543"/>
            </a:xfrm>
            <a:custGeom>
              <a:avLst/>
              <a:gdLst/>
              <a:ahLst/>
              <a:cxnLst/>
              <a:rect l="l" t="t" r="r" b="b"/>
              <a:pathLst>
                <a:path w="85604" h="12543">
                  <a:moveTo>
                    <a:pt x="0" y="0"/>
                  </a:moveTo>
                  <a:lnTo>
                    <a:pt x="85604" y="0"/>
                  </a:lnTo>
                  <a:lnTo>
                    <a:pt x="85604" y="12543"/>
                  </a:lnTo>
                  <a:lnTo>
                    <a:pt x="0" y="12543"/>
                  </a:lnTo>
                  <a:close/>
                </a:path>
              </a:pathLst>
            </a:custGeom>
            <a:solidFill>
              <a:srgbClr val="8F5B69"/>
            </a:solidFill>
          </p:spPr>
        </p:sp>
        <p:sp>
          <p:nvSpPr>
            <p:cNvPr id="13" name="TextBox 13"/>
            <p:cNvSpPr txBox="1"/>
            <p:nvPr/>
          </p:nvSpPr>
          <p:spPr>
            <a:xfrm>
              <a:off x="0" y="-57150"/>
              <a:ext cx="85604" cy="69693"/>
            </a:xfrm>
            <a:prstGeom prst="rect">
              <a:avLst/>
            </a:prstGeom>
          </p:spPr>
          <p:txBody>
            <a:bodyPr lIns="50800" tIns="50800" rIns="50800" bIns="50800" rtlCol="0" anchor="ctr"/>
            <a:lstStyle/>
            <a:p>
              <a:pPr algn="ctr">
                <a:lnSpc>
                  <a:spcPts val="2659"/>
                </a:lnSpc>
                <a:spcBef>
                  <a:spcPct val="0"/>
                </a:spcBef>
              </a:pPr>
              <a:endParaRPr/>
            </a:p>
          </p:txBody>
        </p:sp>
      </p:grpSp>
      <p:sp>
        <p:nvSpPr>
          <p:cNvPr id="20" name="TextBox 20"/>
          <p:cNvSpPr txBox="1"/>
          <p:nvPr/>
        </p:nvSpPr>
        <p:spPr>
          <a:xfrm>
            <a:off x="9606097" y="2324595"/>
            <a:ext cx="8072303" cy="840166"/>
          </a:xfrm>
          <a:prstGeom prst="rect">
            <a:avLst/>
          </a:prstGeom>
        </p:spPr>
        <p:txBody>
          <a:bodyPr wrap="square" lIns="0" tIns="0" rIns="0" bIns="0" rtlCol="0" anchor="t">
            <a:spAutoFit/>
          </a:bodyPr>
          <a:lstStyle/>
          <a:p>
            <a:pPr>
              <a:lnSpc>
                <a:spcPts val="7440"/>
              </a:lnSpc>
            </a:pPr>
            <a:r>
              <a:rPr lang="en-US" sz="4400" b="1" dirty="0">
                <a:solidFill>
                  <a:srgbClr val="000000"/>
                </a:solidFill>
                <a:latin typeface="Arial" panose="020B0604020202020204" pitchFamily="34" charset="0"/>
                <a:cs typeface="Arial" panose="020B0604020202020204" pitchFamily="34" charset="0"/>
              </a:rPr>
              <a:t>Employee Engagement Model </a:t>
            </a:r>
          </a:p>
        </p:txBody>
      </p:sp>
      <p:sp>
        <p:nvSpPr>
          <p:cNvPr id="21" name="TextBox 21"/>
          <p:cNvSpPr txBox="1"/>
          <p:nvPr/>
        </p:nvSpPr>
        <p:spPr>
          <a:xfrm>
            <a:off x="9606097" y="3424418"/>
            <a:ext cx="7316230" cy="4507709"/>
          </a:xfrm>
          <a:prstGeom prst="rect">
            <a:avLst/>
          </a:prstGeom>
        </p:spPr>
        <p:txBody>
          <a:bodyPr lIns="0" tIns="0" rIns="0" bIns="0" rtlCol="0" anchor="t">
            <a:spAutoFit/>
          </a:bodyPr>
          <a:lstStyle/>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Novotel Birmingham implements an employee engagement approach to enhance workforce performance (Quick, 2020).</a:t>
            </a:r>
          </a:p>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The strategy aims to foster a work environment where employees feel valued, heard, and integral to the hotel's success.</a:t>
            </a:r>
          </a:p>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Employee engagement leads to greater job satisfaction, improved service quality, and stronger adherence to Novotel Birmingham's high standards.</a:t>
            </a:r>
          </a:p>
        </p:txBody>
      </p:sp>
      <p:grpSp>
        <p:nvGrpSpPr>
          <p:cNvPr id="4" name="Group 9">
            <a:extLst>
              <a:ext uri="{FF2B5EF4-FFF2-40B4-BE49-F238E27FC236}">
                <a16:creationId xmlns:a16="http://schemas.microsoft.com/office/drawing/2014/main" id="{6B502A43-C052-D5E8-CED8-9511D253DEAA}"/>
              </a:ext>
            </a:extLst>
          </p:cNvPr>
          <p:cNvGrpSpPr/>
          <p:nvPr/>
        </p:nvGrpSpPr>
        <p:grpSpPr>
          <a:xfrm>
            <a:off x="1981200" y="1466025"/>
            <a:ext cx="5029200" cy="7354949"/>
            <a:chOff x="0" y="0"/>
            <a:chExt cx="4927188" cy="10853746"/>
          </a:xfrm>
        </p:grpSpPr>
        <p:pic>
          <p:nvPicPr>
            <p:cNvPr id="5" name="Picture 10">
              <a:extLst>
                <a:ext uri="{FF2B5EF4-FFF2-40B4-BE49-F238E27FC236}">
                  <a16:creationId xmlns:a16="http://schemas.microsoft.com/office/drawing/2014/main" id="{27A46C02-F38A-05CD-D8C2-0CDC8A0551D9}"/>
                </a:ext>
              </a:extLst>
            </p:cNvPr>
            <p:cNvPicPr>
              <a:picLocks noChangeAspect="1"/>
            </p:cNvPicPr>
            <p:nvPr/>
          </p:nvPicPr>
          <p:blipFill>
            <a:blip r:embed="rId3"/>
            <a:srcRect l="62043" r="7711"/>
            <a:stretch>
              <a:fillRect/>
            </a:stretch>
          </p:blipFill>
          <p:spPr>
            <a:xfrm>
              <a:off x="0" y="0"/>
              <a:ext cx="4927188" cy="10853746"/>
            </a:xfrm>
            <a:prstGeom prst="rect">
              <a:avLst/>
            </a:prstGeom>
          </p:spPr>
        </p:pic>
      </p:grpSp>
    </p:spTree>
    <p:extLst>
      <p:ext uri="{BB962C8B-B14F-4D97-AF65-F5344CB8AC3E}">
        <p14:creationId xmlns:p14="http://schemas.microsoft.com/office/powerpoint/2010/main" val="1330673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4F2F1"/>
        </a:solidFill>
        <a:effectLst/>
      </p:bgPr>
    </p:bg>
    <p:spTree>
      <p:nvGrpSpPr>
        <p:cNvPr id="1" name=""/>
        <p:cNvGrpSpPr/>
        <p:nvPr/>
      </p:nvGrpSpPr>
      <p:grpSpPr>
        <a:xfrm>
          <a:off x="0" y="0"/>
          <a:ext cx="0" cy="0"/>
          <a:chOff x="0" y="0"/>
          <a:chExt cx="0" cy="0"/>
        </a:xfrm>
      </p:grpSpPr>
      <p:grpSp>
        <p:nvGrpSpPr>
          <p:cNvPr id="8" name="Group 8"/>
          <p:cNvGrpSpPr/>
          <p:nvPr/>
        </p:nvGrpSpPr>
        <p:grpSpPr>
          <a:xfrm>
            <a:off x="9606097" y="2075700"/>
            <a:ext cx="1245141" cy="47625"/>
            <a:chOff x="0" y="0"/>
            <a:chExt cx="327938" cy="12543"/>
          </a:xfrm>
        </p:grpSpPr>
        <p:sp>
          <p:nvSpPr>
            <p:cNvPr id="9" name="Freeform 9"/>
            <p:cNvSpPr/>
            <p:nvPr/>
          </p:nvSpPr>
          <p:spPr>
            <a:xfrm>
              <a:off x="0" y="0"/>
              <a:ext cx="327938" cy="12543"/>
            </a:xfrm>
            <a:custGeom>
              <a:avLst/>
              <a:gdLst/>
              <a:ahLst/>
              <a:cxnLst/>
              <a:rect l="l" t="t" r="r" b="b"/>
              <a:pathLst>
                <a:path w="327938" h="12543">
                  <a:moveTo>
                    <a:pt x="0" y="0"/>
                  </a:moveTo>
                  <a:lnTo>
                    <a:pt x="327938" y="0"/>
                  </a:lnTo>
                  <a:lnTo>
                    <a:pt x="327938" y="12543"/>
                  </a:lnTo>
                  <a:lnTo>
                    <a:pt x="0" y="12543"/>
                  </a:lnTo>
                  <a:close/>
                </a:path>
              </a:pathLst>
            </a:custGeom>
            <a:solidFill>
              <a:srgbClr val="8F5B69"/>
            </a:solidFill>
          </p:spPr>
        </p:sp>
        <p:sp>
          <p:nvSpPr>
            <p:cNvPr id="10" name="TextBox 10"/>
            <p:cNvSpPr txBox="1"/>
            <p:nvPr/>
          </p:nvSpPr>
          <p:spPr>
            <a:xfrm>
              <a:off x="0" y="-57150"/>
              <a:ext cx="327938" cy="69693"/>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10968144" y="2075700"/>
            <a:ext cx="325026" cy="47625"/>
            <a:chOff x="0" y="0"/>
            <a:chExt cx="85604" cy="12543"/>
          </a:xfrm>
        </p:grpSpPr>
        <p:sp>
          <p:nvSpPr>
            <p:cNvPr id="12" name="Freeform 12"/>
            <p:cNvSpPr/>
            <p:nvPr/>
          </p:nvSpPr>
          <p:spPr>
            <a:xfrm>
              <a:off x="0" y="0"/>
              <a:ext cx="85604" cy="12543"/>
            </a:xfrm>
            <a:custGeom>
              <a:avLst/>
              <a:gdLst/>
              <a:ahLst/>
              <a:cxnLst/>
              <a:rect l="l" t="t" r="r" b="b"/>
              <a:pathLst>
                <a:path w="85604" h="12543">
                  <a:moveTo>
                    <a:pt x="0" y="0"/>
                  </a:moveTo>
                  <a:lnTo>
                    <a:pt x="85604" y="0"/>
                  </a:lnTo>
                  <a:lnTo>
                    <a:pt x="85604" y="12543"/>
                  </a:lnTo>
                  <a:lnTo>
                    <a:pt x="0" y="12543"/>
                  </a:lnTo>
                  <a:close/>
                </a:path>
              </a:pathLst>
            </a:custGeom>
            <a:solidFill>
              <a:srgbClr val="8F5B69"/>
            </a:solidFill>
          </p:spPr>
        </p:sp>
        <p:sp>
          <p:nvSpPr>
            <p:cNvPr id="13" name="TextBox 13"/>
            <p:cNvSpPr txBox="1"/>
            <p:nvPr/>
          </p:nvSpPr>
          <p:spPr>
            <a:xfrm>
              <a:off x="0" y="-57150"/>
              <a:ext cx="85604" cy="69693"/>
            </a:xfrm>
            <a:prstGeom prst="rect">
              <a:avLst/>
            </a:prstGeom>
          </p:spPr>
          <p:txBody>
            <a:bodyPr lIns="50800" tIns="50800" rIns="50800" bIns="50800" rtlCol="0" anchor="ctr"/>
            <a:lstStyle/>
            <a:p>
              <a:pPr algn="ctr">
                <a:lnSpc>
                  <a:spcPts val="2659"/>
                </a:lnSpc>
                <a:spcBef>
                  <a:spcPct val="0"/>
                </a:spcBef>
              </a:pPr>
              <a:endParaRPr/>
            </a:p>
          </p:txBody>
        </p:sp>
      </p:grpSp>
      <p:sp>
        <p:nvSpPr>
          <p:cNvPr id="20" name="TextBox 20"/>
          <p:cNvSpPr txBox="1"/>
          <p:nvPr/>
        </p:nvSpPr>
        <p:spPr>
          <a:xfrm>
            <a:off x="9606097" y="2324595"/>
            <a:ext cx="8072303" cy="840166"/>
          </a:xfrm>
          <a:prstGeom prst="rect">
            <a:avLst/>
          </a:prstGeom>
        </p:spPr>
        <p:txBody>
          <a:bodyPr wrap="square" lIns="0" tIns="0" rIns="0" bIns="0" rtlCol="0" anchor="t">
            <a:spAutoFit/>
          </a:bodyPr>
          <a:lstStyle/>
          <a:p>
            <a:pPr>
              <a:lnSpc>
                <a:spcPts val="7440"/>
              </a:lnSpc>
            </a:pPr>
            <a:r>
              <a:rPr lang="en-US" sz="4400" b="1" dirty="0">
                <a:solidFill>
                  <a:srgbClr val="000000"/>
                </a:solidFill>
                <a:latin typeface="Arial" panose="020B0604020202020204" pitchFamily="34" charset="0"/>
                <a:cs typeface="Arial" panose="020B0604020202020204" pitchFamily="34" charset="0"/>
              </a:rPr>
              <a:t>Engagement in Action </a:t>
            </a:r>
          </a:p>
        </p:txBody>
      </p:sp>
      <p:sp>
        <p:nvSpPr>
          <p:cNvPr id="21" name="TextBox 21"/>
          <p:cNvSpPr txBox="1"/>
          <p:nvPr/>
        </p:nvSpPr>
        <p:spPr>
          <a:xfrm>
            <a:off x="9606097" y="3424418"/>
            <a:ext cx="7316230" cy="7046866"/>
          </a:xfrm>
          <a:prstGeom prst="rect">
            <a:avLst/>
          </a:prstGeom>
        </p:spPr>
        <p:txBody>
          <a:bodyPr lIns="0" tIns="0" rIns="0" bIns="0" rtlCol="0" anchor="t">
            <a:spAutoFit/>
          </a:bodyPr>
          <a:lstStyle/>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Novotel Birmingham fosters a culture of recognition and constructive feedback to support the employee engagement model (</a:t>
            </a:r>
            <a:r>
              <a:rPr lang="en-US" sz="2200" dirty="0" err="1">
                <a:solidFill>
                  <a:srgbClr val="201E1E"/>
                </a:solidFill>
                <a:latin typeface="Arial" panose="020B0604020202020204" pitchFamily="34" charset="0"/>
                <a:cs typeface="Arial" panose="020B0604020202020204" pitchFamily="34" charset="0"/>
              </a:rPr>
              <a:t>Sainaghi</a:t>
            </a:r>
            <a:r>
              <a:rPr lang="en-US" sz="2200" dirty="0">
                <a:solidFill>
                  <a:srgbClr val="201E1E"/>
                </a:solidFill>
                <a:latin typeface="Arial" panose="020B0604020202020204" pitchFamily="34" charset="0"/>
                <a:cs typeface="Arial" panose="020B0604020202020204" pitchFamily="34" charset="0"/>
              </a:rPr>
              <a:t>, 2010).</a:t>
            </a:r>
          </a:p>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Team meetings, goal discussions, and individual achievements are acknowledged as part of this approach.</a:t>
            </a:r>
          </a:p>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Initiatives such as 'Employee of the Month' awards and tailored professional development opportunities contribute to increased employee engagement and a strong sense of belonging to the Novotel brand and job.</a:t>
            </a:r>
          </a:p>
          <a:p>
            <a:pPr marL="342900" indent="-342900" algn="just">
              <a:lnSpc>
                <a:spcPct val="150000"/>
              </a:lnSpc>
              <a:spcBef>
                <a:spcPct val="0"/>
              </a:spcBef>
              <a:buFont typeface="Arial" panose="020B0604020202020204" pitchFamily="34" charset="0"/>
              <a:buChar char="•"/>
            </a:pPr>
            <a:endParaRPr lang="en-US" sz="2200" dirty="0">
              <a:solidFill>
                <a:srgbClr val="201E1E"/>
              </a:solidFill>
              <a:latin typeface="Arial" panose="020B0604020202020204" pitchFamily="34" charset="0"/>
              <a:cs typeface="Arial" panose="020B0604020202020204" pitchFamily="34" charset="0"/>
            </a:endParaRPr>
          </a:p>
          <a:p>
            <a:pPr marL="342900" indent="-342900" algn="just">
              <a:lnSpc>
                <a:spcPct val="150000"/>
              </a:lnSpc>
              <a:spcBef>
                <a:spcPct val="0"/>
              </a:spcBef>
              <a:buFont typeface="Arial" panose="020B0604020202020204" pitchFamily="34" charset="0"/>
              <a:buChar char="•"/>
            </a:pPr>
            <a:endParaRPr lang="en-US" sz="2200" dirty="0">
              <a:solidFill>
                <a:srgbClr val="201E1E"/>
              </a:solidFill>
              <a:latin typeface="Arial" panose="020B0604020202020204" pitchFamily="34" charset="0"/>
              <a:cs typeface="Arial" panose="020B0604020202020204" pitchFamily="34" charset="0"/>
            </a:endParaRPr>
          </a:p>
          <a:p>
            <a:pPr marL="342900" indent="-342900" algn="just">
              <a:lnSpc>
                <a:spcPct val="150000"/>
              </a:lnSpc>
              <a:spcBef>
                <a:spcPct val="0"/>
              </a:spcBef>
              <a:buFont typeface="Arial" panose="020B0604020202020204" pitchFamily="34" charset="0"/>
              <a:buChar char="•"/>
            </a:pPr>
            <a:endParaRPr lang="en-US" sz="2200" dirty="0">
              <a:solidFill>
                <a:srgbClr val="201E1E"/>
              </a:solidFill>
              <a:latin typeface="Arial" panose="020B0604020202020204" pitchFamily="34" charset="0"/>
              <a:cs typeface="Arial" panose="020B0604020202020204" pitchFamily="34" charset="0"/>
            </a:endParaRPr>
          </a:p>
          <a:p>
            <a:pPr marL="342900" indent="-342900" algn="just">
              <a:lnSpc>
                <a:spcPct val="150000"/>
              </a:lnSpc>
              <a:spcBef>
                <a:spcPct val="0"/>
              </a:spcBef>
              <a:buFont typeface="Arial" panose="020B0604020202020204" pitchFamily="34" charset="0"/>
              <a:buChar char="•"/>
            </a:pPr>
            <a:endParaRPr lang="en-US" sz="2200" dirty="0">
              <a:solidFill>
                <a:srgbClr val="201E1E"/>
              </a:solidFill>
              <a:latin typeface="Arial" panose="020B0604020202020204" pitchFamily="34" charset="0"/>
              <a:cs typeface="Arial" panose="020B0604020202020204" pitchFamily="34" charset="0"/>
            </a:endParaRPr>
          </a:p>
        </p:txBody>
      </p:sp>
      <p:grpSp>
        <p:nvGrpSpPr>
          <p:cNvPr id="6" name="Group 12">
            <a:extLst>
              <a:ext uri="{FF2B5EF4-FFF2-40B4-BE49-F238E27FC236}">
                <a16:creationId xmlns:a16="http://schemas.microsoft.com/office/drawing/2014/main" id="{80E7F406-9E5F-EAB8-E0A9-28AE9A87A280}"/>
              </a:ext>
            </a:extLst>
          </p:cNvPr>
          <p:cNvGrpSpPr/>
          <p:nvPr/>
        </p:nvGrpSpPr>
        <p:grpSpPr>
          <a:xfrm>
            <a:off x="762000" y="3695700"/>
            <a:ext cx="3377426" cy="3377426"/>
            <a:chOff x="0" y="0"/>
            <a:chExt cx="4503234" cy="4503234"/>
          </a:xfrm>
        </p:grpSpPr>
        <p:pic>
          <p:nvPicPr>
            <p:cNvPr id="7" name="Picture 13">
              <a:extLst>
                <a:ext uri="{FF2B5EF4-FFF2-40B4-BE49-F238E27FC236}">
                  <a16:creationId xmlns:a16="http://schemas.microsoft.com/office/drawing/2014/main" id="{5A6434B8-3072-417C-8052-58A6F39CEB65}"/>
                </a:ext>
              </a:extLst>
            </p:cNvPr>
            <p:cNvPicPr>
              <a:picLocks noChangeAspect="1"/>
            </p:cNvPicPr>
            <p:nvPr/>
          </p:nvPicPr>
          <p:blipFill>
            <a:blip r:embed="rId3"/>
            <a:srcRect l="16656" r="16656"/>
            <a:stretch>
              <a:fillRect/>
            </a:stretch>
          </p:blipFill>
          <p:spPr>
            <a:xfrm>
              <a:off x="0" y="0"/>
              <a:ext cx="4503234" cy="4503234"/>
            </a:xfrm>
            <a:prstGeom prst="rect">
              <a:avLst/>
            </a:prstGeom>
          </p:spPr>
        </p:pic>
      </p:grpSp>
      <p:grpSp>
        <p:nvGrpSpPr>
          <p:cNvPr id="14" name="Group 14">
            <a:extLst>
              <a:ext uri="{FF2B5EF4-FFF2-40B4-BE49-F238E27FC236}">
                <a16:creationId xmlns:a16="http://schemas.microsoft.com/office/drawing/2014/main" id="{B1B96D66-0097-B94C-A3C9-7FED0286AE7C}"/>
              </a:ext>
            </a:extLst>
          </p:cNvPr>
          <p:cNvGrpSpPr/>
          <p:nvPr/>
        </p:nvGrpSpPr>
        <p:grpSpPr>
          <a:xfrm>
            <a:off x="4597300" y="3695700"/>
            <a:ext cx="3377426" cy="3377426"/>
            <a:chOff x="0" y="0"/>
            <a:chExt cx="4503234" cy="4503234"/>
          </a:xfrm>
        </p:grpSpPr>
        <p:pic>
          <p:nvPicPr>
            <p:cNvPr id="15" name="Picture 15">
              <a:extLst>
                <a:ext uri="{FF2B5EF4-FFF2-40B4-BE49-F238E27FC236}">
                  <a16:creationId xmlns:a16="http://schemas.microsoft.com/office/drawing/2014/main" id="{E3F6C51F-88E6-A86A-B088-9C9F6466B934}"/>
                </a:ext>
              </a:extLst>
            </p:cNvPr>
            <p:cNvPicPr>
              <a:picLocks noChangeAspect="1"/>
            </p:cNvPicPr>
            <p:nvPr/>
          </p:nvPicPr>
          <p:blipFill>
            <a:blip r:embed="rId4"/>
            <a:srcRect l="16750" r="16750"/>
            <a:stretch>
              <a:fillRect/>
            </a:stretch>
          </p:blipFill>
          <p:spPr>
            <a:xfrm>
              <a:off x="0" y="0"/>
              <a:ext cx="4503234" cy="4503234"/>
            </a:xfrm>
            <a:prstGeom prst="rect">
              <a:avLst/>
            </a:prstGeom>
          </p:spPr>
        </p:pic>
      </p:grpSp>
    </p:spTree>
    <p:extLst>
      <p:ext uri="{BB962C8B-B14F-4D97-AF65-F5344CB8AC3E}">
        <p14:creationId xmlns:p14="http://schemas.microsoft.com/office/powerpoint/2010/main" val="19248590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4F2F1"/>
        </a:solidFill>
        <a:effectLst/>
      </p:bgPr>
    </p:bg>
    <p:spTree>
      <p:nvGrpSpPr>
        <p:cNvPr id="1" name=""/>
        <p:cNvGrpSpPr/>
        <p:nvPr/>
      </p:nvGrpSpPr>
      <p:grpSpPr>
        <a:xfrm>
          <a:off x="0" y="0"/>
          <a:ext cx="0" cy="0"/>
          <a:chOff x="0" y="0"/>
          <a:chExt cx="0" cy="0"/>
        </a:xfrm>
      </p:grpSpPr>
      <p:grpSp>
        <p:nvGrpSpPr>
          <p:cNvPr id="8" name="Group 8"/>
          <p:cNvGrpSpPr/>
          <p:nvPr/>
        </p:nvGrpSpPr>
        <p:grpSpPr>
          <a:xfrm>
            <a:off x="9606097" y="2075700"/>
            <a:ext cx="1245141" cy="47625"/>
            <a:chOff x="0" y="0"/>
            <a:chExt cx="327938" cy="12543"/>
          </a:xfrm>
        </p:grpSpPr>
        <p:sp>
          <p:nvSpPr>
            <p:cNvPr id="9" name="Freeform 9"/>
            <p:cNvSpPr/>
            <p:nvPr/>
          </p:nvSpPr>
          <p:spPr>
            <a:xfrm>
              <a:off x="0" y="0"/>
              <a:ext cx="327938" cy="12543"/>
            </a:xfrm>
            <a:custGeom>
              <a:avLst/>
              <a:gdLst/>
              <a:ahLst/>
              <a:cxnLst/>
              <a:rect l="l" t="t" r="r" b="b"/>
              <a:pathLst>
                <a:path w="327938" h="12543">
                  <a:moveTo>
                    <a:pt x="0" y="0"/>
                  </a:moveTo>
                  <a:lnTo>
                    <a:pt x="327938" y="0"/>
                  </a:lnTo>
                  <a:lnTo>
                    <a:pt x="327938" y="12543"/>
                  </a:lnTo>
                  <a:lnTo>
                    <a:pt x="0" y="12543"/>
                  </a:lnTo>
                  <a:close/>
                </a:path>
              </a:pathLst>
            </a:custGeom>
            <a:solidFill>
              <a:srgbClr val="8F5B69"/>
            </a:solidFill>
          </p:spPr>
        </p:sp>
        <p:sp>
          <p:nvSpPr>
            <p:cNvPr id="10" name="TextBox 10"/>
            <p:cNvSpPr txBox="1"/>
            <p:nvPr/>
          </p:nvSpPr>
          <p:spPr>
            <a:xfrm>
              <a:off x="0" y="-57150"/>
              <a:ext cx="327938" cy="69693"/>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10968144" y="2075700"/>
            <a:ext cx="325026" cy="47625"/>
            <a:chOff x="0" y="0"/>
            <a:chExt cx="85604" cy="12543"/>
          </a:xfrm>
        </p:grpSpPr>
        <p:sp>
          <p:nvSpPr>
            <p:cNvPr id="12" name="Freeform 12"/>
            <p:cNvSpPr/>
            <p:nvPr/>
          </p:nvSpPr>
          <p:spPr>
            <a:xfrm>
              <a:off x="0" y="0"/>
              <a:ext cx="85604" cy="12543"/>
            </a:xfrm>
            <a:custGeom>
              <a:avLst/>
              <a:gdLst/>
              <a:ahLst/>
              <a:cxnLst/>
              <a:rect l="l" t="t" r="r" b="b"/>
              <a:pathLst>
                <a:path w="85604" h="12543">
                  <a:moveTo>
                    <a:pt x="0" y="0"/>
                  </a:moveTo>
                  <a:lnTo>
                    <a:pt x="85604" y="0"/>
                  </a:lnTo>
                  <a:lnTo>
                    <a:pt x="85604" y="12543"/>
                  </a:lnTo>
                  <a:lnTo>
                    <a:pt x="0" y="12543"/>
                  </a:lnTo>
                  <a:close/>
                </a:path>
              </a:pathLst>
            </a:custGeom>
            <a:solidFill>
              <a:srgbClr val="8F5B69"/>
            </a:solidFill>
          </p:spPr>
        </p:sp>
        <p:sp>
          <p:nvSpPr>
            <p:cNvPr id="13" name="TextBox 13"/>
            <p:cNvSpPr txBox="1"/>
            <p:nvPr/>
          </p:nvSpPr>
          <p:spPr>
            <a:xfrm>
              <a:off x="0" y="-57150"/>
              <a:ext cx="85604" cy="69693"/>
            </a:xfrm>
            <a:prstGeom prst="rect">
              <a:avLst/>
            </a:prstGeom>
          </p:spPr>
          <p:txBody>
            <a:bodyPr lIns="50800" tIns="50800" rIns="50800" bIns="50800" rtlCol="0" anchor="ctr"/>
            <a:lstStyle/>
            <a:p>
              <a:pPr algn="ctr">
                <a:lnSpc>
                  <a:spcPts val="2659"/>
                </a:lnSpc>
                <a:spcBef>
                  <a:spcPct val="0"/>
                </a:spcBef>
              </a:pPr>
              <a:endParaRPr/>
            </a:p>
          </p:txBody>
        </p:sp>
      </p:grpSp>
      <p:sp>
        <p:nvSpPr>
          <p:cNvPr id="20" name="TextBox 20"/>
          <p:cNvSpPr txBox="1"/>
          <p:nvPr/>
        </p:nvSpPr>
        <p:spPr>
          <a:xfrm>
            <a:off x="9606097" y="2324595"/>
            <a:ext cx="8072303" cy="840166"/>
          </a:xfrm>
          <a:prstGeom prst="rect">
            <a:avLst/>
          </a:prstGeom>
        </p:spPr>
        <p:txBody>
          <a:bodyPr wrap="square" lIns="0" tIns="0" rIns="0" bIns="0" rtlCol="0" anchor="t">
            <a:spAutoFit/>
          </a:bodyPr>
          <a:lstStyle/>
          <a:p>
            <a:pPr>
              <a:lnSpc>
                <a:spcPts val="7440"/>
              </a:lnSpc>
            </a:pPr>
            <a:r>
              <a:rPr lang="en-US" sz="4400" b="1" dirty="0">
                <a:solidFill>
                  <a:srgbClr val="000000"/>
                </a:solidFill>
                <a:latin typeface="Arial" panose="020B0604020202020204" pitchFamily="34" charset="0"/>
                <a:cs typeface="Arial" panose="020B0604020202020204" pitchFamily="34" charset="0"/>
              </a:rPr>
              <a:t>Best Industry Practices</a:t>
            </a:r>
          </a:p>
        </p:txBody>
      </p:sp>
      <p:sp>
        <p:nvSpPr>
          <p:cNvPr id="21" name="TextBox 21"/>
          <p:cNvSpPr txBox="1"/>
          <p:nvPr/>
        </p:nvSpPr>
        <p:spPr>
          <a:xfrm>
            <a:off x="9606097" y="3424418"/>
            <a:ext cx="7316230" cy="3999878"/>
          </a:xfrm>
          <a:prstGeom prst="rect">
            <a:avLst/>
          </a:prstGeom>
        </p:spPr>
        <p:txBody>
          <a:bodyPr lIns="0" tIns="0" rIns="0" bIns="0" rtlCol="0" anchor="t">
            <a:spAutoFit/>
          </a:bodyPr>
          <a:lstStyle/>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Novotel Birmingham adopts industry best practices, including eco-friendly products and streamlined cleaning procedures, to enhance quality and effectiveness (Leiter and Bakker, 2010).</a:t>
            </a:r>
          </a:p>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Ongoing training in hygiene trends is provided to staff.</a:t>
            </a:r>
          </a:p>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Integration of these practices ensures the hotel consistently exceeds cleanliness and service standards, maintaining its leadership in the hospitality industry.</a:t>
            </a:r>
          </a:p>
        </p:txBody>
      </p:sp>
      <p:grpSp>
        <p:nvGrpSpPr>
          <p:cNvPr id="4" name="Group 8">
            <a:extLst>
              <a:ext uri="{FF2B5EF4-FFF2-40B4-BE49-F238E27FC236}">
                <a16:creationId xmlns:a16="http://schemas.microsoft.com/office/drawing/2014/main" id="{EE6FA6E9-FA8D-9520-D080-F77CC08156A5}"/>
              </a:ext>
            </a:extLst>
          </p:cNvPr>
          <p:cNvGrpSpPr/>
          <p:nvPr/>
        </p:nvGrpSpPr>
        <p:grpSpPr>
          <a:xfrm>
            <a:off x="529831" y="876300"/>
            <a:ext cx="8614169" cy="8229600"/>
            <a:chOff x="0" y="0"/>
            <a:chExt cx="11485558" cy="10972800"/>
          </a:xfrm>
        </p:grpSpPr>
        <p:pic>
          <p:nvPicPr>
            <p:cNvPr id="5" name="Picture 9">
              <a:extLst>
                <a:ext uri="{FF2B5EF4-FFF2-40B4-BE49-F238E27FC236}">
                  <a16:creationId xmlns:a16="http://schemas.microsoft.com/office/drawing/2014/main" id="{DD174350-DD52-D550-0B1A-F4B9B3B471D6}"/>
                </a:ext>
              </a:extLst>
            </p:cNvPr>
            <p:cNvPicPr>
              <a:picLocks noChangeAspect="1"/>
            </p:cNvPicPr>
            <p:nvPr/>
          </p:nvPicPr>
          <p:blipFill>
            <a:blip r:embed="rId3"/>
            <a:srcRect r="26663"/>
            <a:stretch>
              <a:fillRect/>
            </a:stretch>
          </p:blipFill>
          <p:spPr>
            <a:xfrm>
              <a:off x="0" y="0"/>
              <a:ext cx="11485558" cy="10972800"/>
            </a:xfrm>
            <a:prstGeom prst="rect">
              <a:avLst/>
            </a:prstGeom>
          </p:spPr>
        </p:pic>
      </p:grpSp>
    </p:spTree>
    <p:extLst>
      <p:ext uri="{BB962C8B-B14F-4D97-AF65-F5344CB8AC3E}">
        <p14:creationId xmlns:p14="http://schemas.microsoft.com/office/powerpoint/2010/main" val="22014681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4F2F1"/>
        </a:solidFill>
        <a:effectLst/>
      </p:bgPr>
    </p:bg>
    <p:spTree>
      <p:nvGrpSpPr>
        <p:cNvPr id="1" name=""/>
        <p:cNvGrpSpPr/>
        <p:nvPr/>
      </p:nvGrpSpPr>
      <p:grpSpPr>
        <a:xfrm>
          <a:off x="0" y="0"/>
          <a:ext cx="0" cy="0"/>
          <a:chOff x="0" y="0"/>
          <a:chExt cx="0" cy="0"/>
        </a:xfrm>
      </p:grpSpPr>
      <p:grpSp>
        <p:nvGrpSpPr>
          <p:cNvPr id="8" name="Group 8"/>
          <p:cNvGrpSpPr/>
          <p:nvPr/>
        </p:nvGrpSpPr>
        <p:grpSpPr>
          <a:xfrm>
            <a:off x="9606097" y="2075700"/>
            <a:ext cx="1245141" cy="47625"/>
            <a:chOff x="0" y="0"/>
            <a:chExt cx="327938" cy="12543"/>
          </a:xfrm>
        </p:grpSpPr>
        <p:sp>
          <p:nvSpPr>
            <p:cNvPr id="9" name="Freeform 9"/>
            <p:cNvSpPr/>
            <p:nvPr/>
          </p:nvSpPr>
          <p:spPr>
            <a:xfrm>
              <a:off x="0" y="0"/>
              <a:ext cx="327938" cy="12543"/>
            </a:xfrm>
            <a:custGeom>
              <a:avLst/>
              <a:gdLst/>
              <a:ahLst/>
              <a:cxnLst/>
              <a:rect l="l" t="t" r="r" b="b"/>
              <a:pathLst>
                <a:path w="327938" h="12543">
                  <a:moveTo>
                    <a:pt x="0" y="0"/>
                  </a:moveTo>
                  <a:lnTo>
                    <a:pt x="327938" y="0"/>
                  </a:lnTo>
                  <a:lnTo>
                    <a:pt x="327938" y="12543"/>
                  </a:lnTo>
                  <a:lnTo>
                    <a:pt x="0" y="12543"/>
                  </a:lnTo>
                  <a:close/>
                </a:path>
              </a:pathLst>
            </a:custGeom>
            <a:solidFill>
              <a:srgbClr val="8F5B69"/>
            </a:solidFill>
          </p:spPr>
        </p:sp>
        <p:sp>
          <p:nvSpPr>
            <p:cNvPr id="10" name="TextBox 10"/>
            <p:cNvSpPr txBox="1"/>
            <p:nvPr/>
          </p:nvSpPr>
          <p:spPr>
            <a:xfrm>
              <a:off x="0" y="-57150"/>
              <a:ext cx="327938" cy="69693"/>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10968144" y="2075700"/>
            <a:ext cx="325026" cy="47625"/>
            <a:chOff x="0" y="0"/>
            <a:chExt cx="85604" cy="12543"/>
          </a:xfrm>
        </p:grpSpPr>
        <p:sp>
          <p:nvSpPr>
            <p:cNvPr id="12" name="Freeform 12"/>
            <p:cNvSpPr/>
            <p:nvPr/>
          </p:nvSpPr>
          <p:spPr>
            <a:xfrm>
              <a:off x="0" y="0"/>
              <a:ext cx="85604" cy="12543"/>
            </a:xfrm>
            <a:custGeom>
              <a:avLst/>
              <a:gdLst/>
              <a:ahLst/>
              <a:cxnLst/>
              <a:rect l="l" t="t" r="r" b="b"/>
              <a:pathLst>
                <a:path w="85604" h="12543">
                  <a:moveTo>
                    <a:pt x="0" y="0"/>
                  </a:moveTo>
                  <a:lnTo>
                    <a:pt x="85604" y="0"/>
                  </a:lnTo>
                  <a:lnTo>
                    <a:pt x="85604" y="12543"/>
                  </a:lnTo>
                  <a:lnTo>
                    <a:pt x="0" y="12543"/>
                  </a:lnTo>
                  <a:close/>
                </a:path>
              </a:pathLst>
            </a:custGeom>
            <a:solidFill>
              <a:srgbClr val="8F5B69"/>
            </a:solidFill>
          </p:spPr>
        </p:sp>
        <p:sp>
          <p:nvSpPr>
            <p:cNvPr id="13" name="TextBox 13"/>
            <p:cNvSpPr txBox="1"/>
            <p:nvPr/>
          </p:nvSpPr>
          <p:spPr>
            <a:xfrm>
              <a:off x="0" y="-57150"/>
              <a:ext cx="85604" cy="69693"/>
            </a:xfrm>
            <a:prstGeom prst="rect">
              <a:avLst/>
            </a:prstGeom>
          </p:spPr>
          <p:txBody>
            <a:bodyPr lIns="50800" tIns="50800" rIns="50800" bIns="50800" rtlCol="0" anchor="ctr"/>
            <a:lstStyle/>
            <a:p>
              <a:pPr algn="ctr">
                <a:lnSpc>
                  <a:spcPts val="2659"/>
                </a:lnSpc>
                <a:spcBef>
                  <a:spcPct val="0"/>
                </a:spcBef>
              </a:pPr>
              <a:endParaRPr/>
            </a:p>
          </p:txBody>
        </p:sp>
      </p:grpSp>
      <p:sp>
        <p:nvSpPr>
          <p:cNvPr id="20" name="TextBox 20"/>
          <p:cNvSpPr txBox="1"/>
          <p:nvPr/>
        </p:nvSpPr>
        <p:spPr>
          <a:xfrm>
            <a:off x="9606097" y="2324595"/>
            <a:ext cx="8072303" cy="1789144"/>
          </a:xfrm>
          <a:prstGeom prst="rect">
            <a:avLst/>
          </a:prstGeom>
        </p:spPr>
        <p:txBody>
          <a:bodyPr wrap="square" lIns="0" tIns="0" rIns="0" bIns="0" rtlCol="0" anchor="t">
            <a:spAutoFit/>
          </a:bodyPr>
          <a:lstStyle/>
          <a:p>
            <a:pPr>
              <a:lnSpc>
                <a:spcPts val="7440"/>
              </a:lnSpc>
            </a:pPr>
            <a:r>
              <a:rPr lang="en-US" sz="4400" b="1" dirty="0">
                <a:solidFill>
                  <a:srgbClr val="000000"/>
                </a:solidFill>
                <a:latin typeface="Arial" panose="020B0604020202020204" pitchFamily="34" charset="0"/>
                <a:cs typeface="Arial" panose="020B0604020202020204" pitchFamily="34" charset="0"/>
              </a:rPr>
              <a:t>Using the Checklist – A Step-by-Step Guide </a:t>
            </a:r>
          </a:p>
        </p:txBody>
      </p:sp>
      <p:sp>
        <p:nvSpPr>
          <p:cNvPr id="21" name="TextBox 21"/>
          <p:cNvSpPr txBox="1"/>
          <p:nvPr/>
        </p:nvSpPr>
        <p:spPr>
          <a:xfrm>
            <a:off x="9606097" y="4428417"/>
            <a:ext cx="7316230" cy="4507709"/>
          </a:xfrm>
          <a:prstGeom prst="rect">
            <a:avLst/>
          </a:prstGeom>
        </p:spPr>
        <p:txBody>
          <a:bodyPr lIns="0" tIns="0" rIns="0" bIns="0" rtlCol="0" anchor="t">
            <a:spAutoFit/>
          </a:bodyPr>
          <a:lstStyle/>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Clear explanation of room cleaning procedures, including checklist usage, will be provided with detailed steps and visual aids (Mullins and </a:t>
            </a:r>
            <a:r>
              <a:rPr lang="en-US" sz="2200" dirty="0" err="1">
                <a:solidFill>
                  <a:srgbClr val="201E1E"/>
                </a:solidFill>
                <a:latin typeface="Arial" panose="020B0604020202020204" pitchFamily="34" charset="0"/>
                <a:cs typeface="Arial" panose="020B0604020202020204" pitchFamily="34" charset="0"/>
              </a:rPr>
              <a:t>Dossor</a:t>
            </a:r>
            <a:r>
              <a:rPr lang="en-US" sz="2200" dirty="0">
                <a:solidFill>
                  <a:srgbClr val="201E1E"/>
                </a:solidFill>
                <a:latin typeface="Arial" panose="020B0604020202020204" pitchFamily="34" charset="0"/>
                <a:cs typeface="Arial" panose="020B0604020202020204" pitchFamily="34" charset="0"/>
              </a:rPr>
              <a:t>, 2013).</a:t>
            </a:r>
          </a:p>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Visual representations of the checklist in action will aid staff in better understanding and performing their daily tasks.</a:t>
            </a:r>
          </a:p>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This approach enhances comprehension, increases efficiency, and maintains Novotel Birmingham's high cleaning standards.</a:t>
            </a:r>
          </a:p>
        </p:txBody>
      </p:sp>
      <p:grpSp>
        <p:nvGrpSpPr>
          <p:cNvPr id="4" name="Group 10">
            <a:extLst>
              <a:ext uri="{FF2B5EF4-FFF2-40B4-BE49-F238E27FC236}">
                <a16:creationId xmlns:a16="http://schemas.microsoft.com/office/drawing/2014/main" id="{49747E17-CEFF-B138-E24F-83286BEB05DC}"/>
              </a:ext>
            </a:extLst>
          </p:cNvPr>
          <p:cNvGrpSpPr/>
          <p:nvPr/>
        </p:nvGrpSpPr>
        <p:grpSpPr>
          <a:xfrm>
            <a:off x="2819400" y="2016113"/>
            <a:ext cx="4325763" cy="6825926"/>
            <a:chOff x="0" y="0"/>
            <a:chExt cx="5767684" cy="9101235"/>
          </a:xfrm>
        </p:grpSpPr>
        <p:pic>
          <p:nvPicPr>
            <p:cNvPr id="5" name="Picture 11">
              <a:extLst>
                <a:ext uri="{FF2B5EF4-FFF2-40B4-BE49-F238E27FC236}">
                  <a16:creationId xmlns:a16="http://schemas.microsoft.com/office/drawing/2014/main" id="{C27EC7E7-A717-47D5-1547-5ACC58CF058D}"/>
                </a:ext>
              </a:extLst>
            </p:cNvPr>
            <p:cNvPicPr>
              <a:picLocks noChangeAspect="1"/>
            </p:cNvPicPr>
            <p:nvPr/>
          </p:nvPicPr>
          <p:blipFill>
            <a:blip r:embed="rId3"/>
            <a:srcRect l="29978" t="11856" r="32852" b="277"/>
            <a:stretch>
              <a:fillRect/>
            </a:stretch>
          </p:blipFill>
          <p:spPr>
            <a:xfrm>
              <a:off x="0" y="0"/>
              <a:ext cx="5767684" cy="9101235"/>
            </a:xfrm>
            <a:prstGeom prst="rect">
              <a:avLst/>
            </a:prstGeom>
          </p:spPr>
        </p:pic>
      </p:grpSp>
    </p:spTree>
    <p:extLst>
      <p:ext uri="{BB962C8B-B14F-4D97-AF65-F5344CB8AC3E}">
        <p14:creationId xmlns:p14="http://schemas.microsoft.com/office/powerpoint/2010/main" val="2388457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4F2F1"/>
        </a:solidFill>
        <a:effectLst/>
      </p:bgPr>
    </p:bg>
    <p:spTree>
      <p:nvGrpSpPr>
        <p:cNvPr id="1" name=""/>
        <p:cNvGrpSpPr/>
        <p:nvPr/>
      </p:nvGrpSpPr>
      <p:grpSpPr>
        <a:xfrm>
          <a:off x="0" y="0"/>
          <a:ext cx="0" cy="0"/>
          <a:chOff x="0" y="0"/>
          <a:chExt cx="0" cy="0"/>
        </a:xfrm>
      </p:grpSpPr>
      <p:grpSp>
        <p:nvGrpSpPr>
          <p:cNvPr id="8" name="Group 8"/>
          <p:cNvGrpSpPr/>
          <p:nvPr/>
        </p:nvGrpSpPr>
        <p:grpSpPr>
          <a:xfrm>
            <a:off x="9606097" y="2075700"/>
            <a:ext cx="1245141" cy="47625"/>
            <a:chOff x="0" y="0"/>
            <a:chExt cx="327938" cy="12543"/>
          </a:xfrm>
        </p:grpSpPr>
        <p:sp>
          <p:nvSpPr>
            <p:cNvPr id="9" name="Freeform 9"/>
            <p:cNvSpPr/>
            <p:nvPr/>
          </p:nvSpPr>
          <p:spPr>
            <a:xfrm>
              <a:off x="0" y="0"/>
              <a:ext cx="327938" cy="12543"/>
            </a:xfrm>
            <a:custGeom>
              <a:avLst/>
              <a:gdLst/>
              <a:ahLst/>
              <a:cxnLst/>
              <a:rect l="l" t="t" r="r" b="b"/>
              <a:pathLst>
                <a:path w="327938" h="12543">
                  <a:moveTo>
                    <a:pt x="0" y="0"/>
                  </a:moveTo>
                  <a:lnTo>
                    <a:pt x="327938" y="0"/>
                  </a:lnTo>
                  <a:lnTo>
                    <a:pt x="327938" y="12543"/>
                  </a:lnTo>
                  <a:lnTo>
                    <a:pt x="0" y="12543"/>
                  </a:lnTo>
                  <a:close/>
                </a:path>
              </a:pathLst>
            </a:custGeom>
            <a:solidFill>
              <a:srgbClr val="8F5B69"/>
            </a:solidFill>
          </p:spPr>
        </p:sp>
        <p:sp>
          <p:nvSpPr>
            <p:cNvPr id="10" name="TextBox 10"/>
            <p:cNvSpPr txBox="1"/>
            <p:nvPr/>
          </p:nvSpPr>
          <p:spPr>
            <a:xfrm>
              <a:off x="0" y="-57150"/>
              <a:ext cx="327938" cy="69693"/>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10968144" y="2075700"/>
            <a:ext cx="325026" cy="47625"/>
            <a:chOff x="0" y="0"/>
            <a:chExt cx="85604" cy="12543"/>
          </a:xfrm>
        </p:grpSpPr>
        <p:sp>
          <p:nvSpPr>
            <p:cNvPr id="12" name="Freeform 12"/>
            <p:cNvSpPr/>
            <p:nvPr/>
          </p:nvSpPr>
          <p:spPr>
            <a:xfrm>
              <a:off x="0" y="0"/>
              <a:ext cx="85604" cy="12543"/>
            </a:xfrm>
            <a:custGeom>
              <a:avLst/>
              <a:gdLst/>
              <a:ahLst/>
              <a:cxnLst/>
              <a:rect l="l" t="t" r="r" b="b"/>
              <a:pathLst>
                <a:path w="85604" h="12543">
                  <a:moveTo>
                    <a:pt x="0" y="0"/>
                  </a:moveTo>
                  <a:lnTo>
                    <a:pt x="85604" y="0"/>
                  </a:lnTo>
                  <a:lnTo>
                    <a:pt x="85604" y="12543"/>
                  </a:lnTo>
                  <a:lnTo>
                    <a:pt x="0" y="12543"/>
                  </a:lnTo>
                  <a:close/>
                </a:path>
              </a:pathLst>
            </a:custGeom>
            <a:solidFill>
              <a:srgbClr val="8F5B69"/>
            </a:solidFill>
          </p:spPr>
        </p:sp>
        <p:sp>
          <p:nvSpPr>
            <p:cNvPr id="13" name="TextBox 13"/>
            <p:cNvSpPr txBox="1"/>
            <p:nvPr/>
          </p:nvSpPr>
          <p:spPr>
            <a:xfrm>
              <a:off x="0" y="-57150"/>
              <a:ext cx="85604" cy="69693"/>
            </a:xfrm>
            <a:prstGeom prst="rect">
              <a:avLst/>
            </a:prstGeom>
          </p:spPr>
          <p:txBody>
            <a:bodyPr lIns="50800" tIns="50800" rIns="50800" bIns="50800" rtlCol="0" anchor="ctr"/>
            <a:lstStyle/>
            <a:p>
              <a:pPr algn="ctr">
                <a:lnSpc>
                  <a:spcPts val="2659"/>
                </a:lnSpc>
                <a:spcBef>
                  <a:spcPct val="0"/>
                </a:spcBef>
              </a:pPr>
              <a:endParaRPr/>
            </a:p>
          </p:txBody>
        </p:sp>
      </p:grpSp>
      <p:sp>
        <p:nvSpPr>
          <p:cNvPr id="20" name="TextBox 20"/>
          <p:cNvSpPr txBox="1"/>
          <p:nvPr/>
        </p:nvSpPr>
        <p:spPr>
          <a:xfrm>
            <a:off x="9606097" y="2324595"/>
            <a:ext cx="8072303" cy="840166"/>
          </a:xfrm>
          <a:prstGeom prst="rect">
            <a:avLst/>
          </a:prstGeom>
        </p:spPr>
        <p:txBody>
          <a:bodyPr wrap="square" lIns="0" tIns="0" rIns="0" bIns="0" rtlCol="0" anchor="t">
            <a:spAutoFit/>
          </a:bodyPr>
          <a:lstStyle/>
          <a:p>
            <a:pPr>
              <a:lnSpc>
                <a:spcPts val="7440"/>
              </a:lnSpc>
            </a:pPr>
            <a:r>
              <a:rPr lang="en-US" sz="4400" b="1" dirty="0">
                <a:solidFill>
                  <a:srgbClr val="000000"/>
                </a:solidFill>
                <a:latin typeface="Arial" panose="020B0604020202020204" pitchFamily="34" charset="0"/>
                <a:cs typeface="Arial" panose="020B0604020202020204" pitchFamily="34" charset="0"/>
              </a:rPr>
              <a:t>Monitoring and Feedback </a:t>
            </a:r>
          </a:p>
        </p:txBody>
      </p:sp>
      <p:sp>
        <p:nvSpPr>
          <p:cNvPr id="21" name="TextBox 21"/>
          <p:cNvSpPr txBox="1"/>
          <p:nvPr/>
        </p:nvSpPr>
        <p:spPr>
          <a:xfrm>
            <a:off x="9606097" y="3430592"/>
            <a:ext cx="7316230" cy="4507709"/>
          </a:xfrm>
          <a:prstGeom prst="rect">
            <a:avLst/>
          </a:prstGeom>
        </p:spPr>
        <p:txBody>
          <a:bodyPr lIns="0" tIns="0" rIns="0" bIns="0" rtlCol="0" anchor="t">
            <a:spAutoFit/>
          </a:bodyPr>
          <a:lstStyle/>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Adherence to the checklist is monitored through spot checks, room inspections, and guest feedback (Bridger, 2018).</a:t>
            </a:r>
          </a:p>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Procedures for soliciting and accepting input on room cleaning quality are established to ensure checklist compliance and foster a feedback loop.</a:t>
            </a:r>
          </a:p>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Monitoring techniques and feedback systems reinforce a culture of excellence and accountability within Novotel Birmingham's housekeeping department.</a:t>
            </a:r>
          </a:p>
        </p:txBody>
      </p:sp>
      <p:grpSp>
        <p:nvGrpSpPr>
          <p:cNvPr id="4" name="Group 10">
            <a:extLst>
              <a:ext uri="{FF2B5EF4-FFF2-40B4-BE49-F238E27FC236}">
                <a16:creationId xmlns:a16="http://schemas.microsoft.com/office/drawing/2014/main" id="{6DC46CA1-397F-3CC1-CC2B-67CD27C12A7E}"/>
              </a:ext>
            </a:extLst>
          </p:cNvPr>
          <p:cNvGrpSpPr/>
          <p:nvPr/>
        </p:nvGrpSpPr>
        <p:grpSpPr>
          <a:xfrm>
            <a:off x="428971" y="1547514"/>
            <a:ext cx="3959002" cy="7191971"/>
            <a:chOff x="0" y="0"/>
            <a:chExt cx="5278669" cy="9589295"/>
          </a:xfrm>
        </p:grpSpPr>
        <p:pic>
          <p:nvPicPr>
            <p:cNvPr id="5" name="Picture 11">
              <a:extLst>
                <a:ext uri="{FF2B5EF4-FFF2-40B4-BE49-F238E27FC236}">
                  <a16:creationId xmlns:a16="http://schemas.microsoft.com/office/drawing/2014/main" id="{25C6E00D-7284-2B4A-B7D6-71988FA215AF}"/>
                </a:ext>
              </a:extLst>
            </p:cNvPr>
            <p:cNvPicPr>
              <a:picLocks noChangeAspect="1"/>
            </p:cNvPicPr>
            <p:nvPr/>
          </p:nvPicPr>
          <p:blipFill>
            <a:blip r:embed="rId3"/>
            <a:srcRect l="31650" r="31650"/>
            <a:stretch>
              <a:fillRect/>
            </a:stretch>
          </p:blipFill>
          <p:spPr>
            <a:xfrm>
              <a:off x="0" y="0"/>
              <a:ext cx="5278669" cy="9589295"/>
            </a:xfrm>
            <a:prstGeom prst="rect">
              <a:avLst/>
            </a:prstGeom>
          </p:spPr>
        </p:pic>
      </p:grpSp>
      <p:grpSp>
        <p:nvGrpSpPr>
          <p:cNvPr id="6" name="Group 12">
            <a:extLst>
              <a:ext uri="{FF2B5EF4-FFF2-40B4-BE49-F238E27FC236}">
                <a16:creationId xmlns:a16="http://schemas.microsoft.com/office/drawing/2014/main" id="{88CD9644-4CC4-487E-8211-E2AE64304290}"/>
              </a:ext>
            </a:extLst>
          </p:cNvPr>
          <p:cNvGrpSpPr/>
          <p:nvPr/>
        </p:nvGrpSpPr>
        <p:grpSpPr>
          <a:xfrm>
            <a:off x="4721347" y="1547514"/>
            <a:ext cx="3959002" cy="7191971"/>
            <a:chOff x="0" y="0"/>
            <a:chExt cx="5278669" cy="9589295"/>
          </a:xfrm>
        </p:grpSpPr>
        <p:pic>
          <p:nvPicPr>
            <p:cNvPr id="7" name="Picture 13">
              <a:extLst>
                <a:ext uri="{FF2B5EF4-FFF2-40B4-BE49-F238E27FC236}">
                  <a16:creationId xmlns:a16="http://schemas.microsoft.com/office/drawing/2014/main" id="{85C944AF-623A-B3D9-21E4-10588D69B6F0}"/>
                </a:ext>
              </a:extLst>
            </p:cNvPr>
            <p:cNvPicPr>
              <a:picLocks noChangeAspect="1"/>
            </p:cNvPicPr>
            <p:nvPr/>
          </p:nvPicPr>
          <p:blipFill>
            <a:blip r:embed="rId4"/>
            <a:srcRect l="54359" r="8930"/>
            <a:stretch>
              <a:fillRect/>
            </a:stretch>
          </p:blipFill>
          <p:spPr>
            <a:xfrm>
              <a:off x="0" y="0"/>
              <a:ext cx="5278669" cy="9589295"/>
            </a:xfrm>
            <a:prstGeom prst="rect">
              <a:avLst/>
            </a:prstGeom>
          </p:spPr>
        </p:pic>
      </p:grpSp>
    </p:spTree>
    <p:extLst>
      <p:ext uri="{BB962C8B-B14F-4D97-AF65-F5344CB8AC3E}">
        <p14:creationId xmlns:p14="http://schemas.microsoft.com/office/powerpoint/2010/main" val="41577102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4F2F1"/>
        </a:solidFill>
        <a:effectLst/>
      </p:bgPr>
    </p:bg>
    <p:spTree>
      <p:nvGrpSpPr>
        <p:cNvPr id="1" name=""/>
        <p:cNvGrpSpPr/>
        <p:nvPr/>
      </p:nvGrpSpPr>
      <p:grpSpPr>
        <a:xfrm>
          <a:off x="0" y="0"/>
          <a:ext cx="0" cy="0"/>
          <a:chOff x="0" y="0"/>
          <a:chExt cx="0" cy="0"/>
        </a:xfrm>
      </p:grpSpPr>
      <p:grpSp>
        <p:nvGrpSpPr>
          <p:cNvPr id="8" name="Group 8"/>
          <p:cNvGrpSpPr/>
          <p:nvPr/>
        </p:nvGrpSpPr>
        <p:grpSpPr>
          <a:xfrm>
            <a:off x="9606097" y="2075700"/>
            <a:ext cx="1245141" cy="47625"/>
            <a:chOff x="0" y="0"/>
            <a:chExt cx="327938" cy="12543"/>
          </a:xfrm>
        </p:grpSpPr>
        <p:sp>
          <p:nvSpPr>
            <p:cNvPr id="9" name="Freeform 9"/>
            <p:cNvSpPr/>
            <p:nvPr/>
          </p:nvSpPr>
          <p:spPr>
            <a:xfrm>
              <a:off x="0" y="0"/>
              <a:ext cx="327938" cy="12543"/>
            </a:xfrm>
            <a:custGeom>
              <a:avLst/>
              <a:gdLst/>
              <a:ahLst/>
              <a:cxnLst/>
              <a:rect l="l" t="t" r="r" b="b"/>
              <a:pathLst>
                <a:path w="327938" h="12543">
                  <a:moveTo>
                    <a:pt x="0" y="0"/>
                  </a:moveTo>
                  <a:lnTo>
                    <a:pt x="327938" y="0"/>
                  </a:lnTo>
                  <a:lnTo>
                    <a:pt x="327938" y="12543"/>
                  </a:lnTo>
                  <a:lnTo>
                    <a:pt x="0" y="12543"/>
                  </a:lnTo>
                  <a:close/>
                </a:path>
              </a:pathLst>
            </a:custGeom>
            <a:solidFill>
              <a:srgbClr val="8F5B69"/>
            </a:solidFill>
          </p:spPr>
        </p:sp>
        <p:sp>
          <p:nvSpPr>
            <p:cNvPr id="10" name="TextBox 10"/>
            <p:cNvSpPr txBox="1"/>
            <p:nvPr/>
          </p:nvSpPr>
          <p:spPr>
            <a:xfrm>
              <a:off x="0" y="-57150"/>
              <a:ext cx="327938" cy="69693"/>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10968144" y="2075700"/>
            <a:ext cx="325026" cy="47625"/>
            <a:chOff x="0" y="0"/>
            <a:chExt cx="85604" cy="12543"/>
          </a:xfrm>
        </p:grpSpPr>
        <p:sp>
          <p:nvSpPr>
            <p:cNvPr id="12" name="Freeform 12"/>
            <p:cNvSpPr/>
            <p:nvPr/>
          </p:nvSpPr>
          <p:spPr>
            <a:xfrm>
              <a:off x="0" y="0"/>
              <a:ext cx="85604" cy="12543"/>
            </a:xfrm>
            <a:custGeom>
              <a:avLst/>
              <a:gdLst/>
              <a:ahLst/>
              <a:cxnLst/>
              <a:rect l="l" t="t" r="r" b="b"/>
              <a:pathLst>
                <a:path w="85604" h="12543">
                  <a:moveTo>
                    <a:pt x="0" y="0"/>
                  </a:moveTo>
                  <a:lnTo>
                    <a:pt x="85604" y="0"/>
                  </a:lnTo>
                  <a:lnTo>
                    <a:pt x="85604" y="12543"/>
                  </a:lnTo>
                  <a:lnTo>
                    <a:pt x="0" y="12543"/>
                  </a:lnTo>
                  <a:close/>
                </a:path>
              </a:pathLst>
            </a:custGeom>
            <a:solidFill>
              <a:srgbClr val="8F5B69"/>
            </a:solidFill>
          </p:spPr>
        </p:sp>
        <p:sp>
          <p:nvSpPr>
            <p:cNvPr id="13" name="TextBox 13"/>
            <p:cNvSpPr txBox="1"/>
            <p:nvPr/>
          </p:nvSpPr>
          <p:spPr>
            <a:xfrm>
              <a:off x="0" y="-57150"/>
              <a:ext cx="85604" cy="69693"/>
            </a:xfrm>
            <a:prstGeom prst="rect">
              <a:avLst/>
            </a:prstGeom>
          </p:spPr>
          <p:txBody>
            <a:bodyPr lIns="50800" tIns="50800" rIns="50800" bIns="50800" rtlCol="0" anchor="ctr"/>
            <a:lstStyle/>
            <a:p>
              <a:pPr algn="ctr">
                <a:lnSpc>
                  <a:spcPts val="2659"/>
                </a:lnSpc>
                <a:spcBef>
                  <a:spcPct val="0"/>
                </a:spcBef>
              </a:pPr>
              <a:endParaRPr/>
            </a:p>
          </p:txBody>
        </p:sp>
      </p:grpSp>
      <p:sp>
        <p:nvSpPr>
          <p:cNvPr id="20" name="TextBox 20"/>
          <p:cNvSpPr txBox="1"/>
          <p:nvPr/>
        </p:nvSpPr>
        <p:spPr>
          <a:xfrm>
            <a:off x="9606097" y="2324595"/>
            <a:ext cx="8072303" cy="840166"/>
          </a:xfrm>
          <a:prstGeom prst="rect">
            <a:avLst/>
          </a:prstGeom>
        </p:spPr>
        <p:txBody>
          <a:bodyPr wrap="square" lIns="0" tIns="0" rIns="0" bIns="0" rtlCol="0" anchor="t">
            <a:spAutoFit/>
          </a:bodyPr>
          <a:lstStyle/>
          <a:p>
            <a:pPr>
              <a:lnSpc>
                <a:spcPts val="7440"/>
              </a:lnSpc>
            </a:pPr>
            <a:r>
              <a:rPr lang="en-US" sz="4400" b="1" dirty="0">
                <a:solidFill>
                  <a:srgbClr val="000000"/>
                </a:solidFill>
                <a:latin typeface="Arial" panose="020B0604020202020204" pitchFamily="34" charset="0"/>
                <a:cs typeface="Arial" panose="020B0604020202020204" pitchFamily="34" charset="0"/>
              </a:rPr>
              <a:t>Conclusion</a:t>
            </a:r>
          </a:p>
        </p:txBody>
      </p:sp>
      <p:sp>
        <p:nvSpPr>
          <p:cNvPr id="21" name="TextBox 21"/>
          <p:cNvSpPr txBox="1"/>
          <p:nvPr/>
        </p:nvSpPr>
        <p:spPr>
          <a:xfrm>
            <a:off x="9606097" y="3430592"/>
            <a:ext cx="7316230" cy="5523372"/>
          </a:xfrm>
          <a:prstGeom prst="rect">
            <a:avLst/>
          </a:prstGeom>
        </p:spPr>
        <p:txBody>
          <a:bodyPr lIns="0" tIns="0" rIns="0" bIns="0" rtlCol="0" anchor="t">
            <a:spAutoFit/>
          </a:bodyPr>
          <a:lstStyle/>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The room cleaning checklist is vital for maintaining Novotel Birmingham's high standards and the connection between business reputation, guest satisfaction, and thorough cleaning is emphasized.</a:t>
            </a:r>
          </a:p>
          <a:p>
            <a:pPr marL="342900" indent="-342900" algn="just">
              <a:lnSpc>
                <a:spcPct val="150000"/>
              </a:lnSpc>
              <a:spcBef>
                <a:spcPct val="0"/>
              </a:spcBef>
              <a:buFont typeface="Arial" panose="020B0604020202020204" pitchFamily="34" charset="0"/>
              <a:buChar char="•"/>
            </a:pPr>
            <a:r>
              <a:rPr lang="en-US" sz="2200" dirty="0" err="1">
                <a:solidFill>
                  <a:srgbClr val="201E1E"/>
                </a:solidFill>
                <a:latin typeface="Arial" panose="020B0604020202020204" pitchFamily="34" charset="0"/>
                <a:cs typeface="Arial" panose="020B0604020202020204" pitchFamily="34" charset="0"/>
              </a:rPr>
              <a:t>Utilising</a:t>
            </a:r>
            <a:r>
              <a:rPr lang="en-US" sz="2200" dirty="0">
                <a:solidFill>
                  <a:srgbClr val="201E1E"/>
                </a:solidFill>
                <a:latin typeface="Arial" panose="020B0604020202020204" pitchFamily="34" charset="0"/>
                <a:cs typeface="Arial" panose="020B0604020202020204" pitchFamily="34" charset="0"/>
              </a:rPr>
              <a:t> industry best practices and the employee engagement model enhances team performance.</a:t>
            </a:r>
          </a:p>
          <a:p>
            <a:pPr marL="342900" indent="-342900" algn="just">
              <a:lnSpc>
                <a:spcPct val="150000"/>
              </a:lnSpc>
              <a:spcBef>
                <a:spcPct val="0"/>
              </a:spcBef>
              <a:buFont typeface="Arial" panose="020B0604020202020204" pitchFamily="34" charset="0"/>
              <a:buChar char="•"/>
            </a:pPr>
            <a:r>
              <a:rPr lang="en-US" sz="2200" dirty="0">
                <a:solidFill>
                  <a:srgbClr val="201E1E"/>
                </a:solidFill>
                <a:latin typeface="Arial" panose="020B0604020202020204" pitchFamily="34" charset="0"/>
                <a:cs typeface="Arial" panose="020B0604020202020204" pitchFamily="34" charset="0"/>
              </a:rPr>
              <a:t>Open floor for questions and discussion to ensure clarity, address concerns, and foster a unified approach toward the common goal of service excellence, acknowledging the importance of each team member's input</a:t>
            </a:r>
          </a:p>
        </p:txBody>
      </p:sp>
      <p:grpSp>
        <p:nvGrpSpPr>
          <p:cNvPr id="4" name="Group 6">
            <a:extLst>
              <a:ext uri="{FF2B5EF4-FFF2-40B4-BE49-F238E27FC236}">
                <a16:creationId xmlns:a16="http://schemas.microsoft.com/office/drawing/2014/main" id="{899FA1CF-1DA2-D8BA-5360-D8C23A2FFAFE}"/>
              </a:ext>
            </a:extLst>
          </p:cNvPr>
          <p:cNvGrpSpPr/>
          <p:nvPr/>
        </p:nvGrpSpPr>
        <p:grpSpPr>
          <a:xfrm>
            <a:off x="2438400" y="2134988"/>
            <a:ext cx="4989120" cy="3257585"/>
            <a:chOff x="0" y="0"/>
            <a:chExt cx="6652160" cy="4343447"/>
          </a:xfrm>
        </p:grpSpPr>
        <p:pic>
          <p:nvPicPr>
            <p:cNvPr id="5" name="Picture 7">
              <a:extLst>
                <a:ext uri="{FF2B5EF4-FFF2-40B4-BE49-F238E27FC236}">
                  <a16:creationId xmlns:a16="http://schemas.microsoft.com/office/drawing/2014/main" id="{D8FB3172-0FAC-CAC1-8359-1D91F3B51A21}"/>
                </a:ext>
              </a:extLst>
            </p:cNvPr>
            <p:cNvPicPr>
              <a:picLocks noChangeAspect="1"/>
            </p:cNvPicPr>
            <p:nvPr/>
          </p:nvPicPr>
          <p:blipFill>
            <a:blip r:embed="rId3"/>
            <a:srcRect l="3615" t="13105" r="3615"/>
            <a:stretch>
              <a:fillRect/>
            </a:stretch>
          </p:blipFill>
          <p:spPr>
            <a:xfrm>
              <a:off x="0" y="0"/>
              <a:ext cx="6652160" cy="4343447"/>
            </a:xfrm>
            <a:prstGeom prst="rect">
              <a:avLst/>
            </a:prstGeom>
          </p:spPr>
        </p:pic>
      </p:grpSp>
      <p:grpSp>
        <p:nvGrpSpPr>
          <p:cNvPr id="6" name="Group 10">
            <a:extLst>
              <a:ext uri="{FF2B5EF4-FFF2-40B4-BE49-F238E27FC236}">
                <a16:creationId xmlns:a16="http://schemas.microsoft.com/office/drawing/2014/main" id="{BA02CCBA-BD8F-3FAE-A4E4-FB227425DC85}"/>
              </a:ext>
            </a:extLst>
          </p:cNvPr>
          <p:cNvGrpSpPr/>
          <p:nvPr/>
        </p:nvGrpSpPr>
        <p:grpSpPr>
          <a:xfrm>
            <a:off x="2438400" y="5476689"/>
            <a:ext cx="5033644" cy="3257585"/>
            <a:chOff x="0" y="0"/>
            <a:chExt cx="6711526" cy="4343447"/>
          </a:xfrm>
        </p:grpSpPr>
        <p:pic>
          <p:nvPicPr>
            <p:cNvPr id="7" name="Picture 11">
              <a:extLst>
                <a:ext uri="{FF2B5EF4-FFF2-40B4-BE49-F238E27FC236}">
                  <a16:creationId xmlns:a16="http://schemas.microsoft.com/office/drawing/2014/main" id="{17D32752-C5BF-AF90-E632-DF70FBA4C829}"/>
                </a:ext>
              </a:extLst>
            </p:cNvPr>
            <p:cNvPicPr>
              <a:picLocks noChangeAspect="1"/>
            </p:cNvPicPr>
            <p:nvPr/>
          </p:nvPicPr>
          <p:blipFill>
            <a:blip r:embed="rId4"/>
            <a:srcRect l="2784" t="21003" r="15812"/>
            <a:stretch>
              <a:fillRect/>
            </a:stretch>
          </p:blipFill>
          <p:spPr>
            <a:xfrm>
              <a:off x="0" y="0"/>
              <a:ext cx="6711526" cy="4343447"/>
            </a:xfrm>
            <a:prstGeom prst="rect">
              <a:avLst/>
            </a:prstGeom>
          </p:spPr>
        </p:pic>
      </p:grpSp>
    </p:spTree>
    <p:extLst>
      <p:ext uri="{BB962C8B-B14F-4D97-AF65-F5344CB8AC3E}">
        <p14:creationId xmlns:p14="http://schemas.microsoft.com/office/powerpoint/2010/main" val="38898286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4F2F1"/>
        </a:solidFill>
        <a:effectLst/>
      </p:bgPr>
    </p:bg>
    <p:spTree>
      <p:nvGrpSpPr>
        <p:cNvPr id="1" name=""/>
        <p:cNvGrpSpPr/>
        <p:nvPr/>
      </p:nvGrpSpPr>
      <p:grpSpPr>
        <a:xfrm>
          <a:off x="0" y="0"/>
          <a:ext cx="0" cy="0"/>
          <a:chOff x="0" y="0"/>
          <a:chExt cx="0" cy="0"/>
        </a:xfrm>
      </p:grpSpPr>
      <p:sp>
        <p:nvSpPr>
          <p:cNvPr id="20" name="TextBox 20"/>
          <p:cNvSpPr txBox="1"/>
          <p:nvPr/>
        </p:nvSpPr>
        <p:spPr>
          <a:xfrm>
            <a:off x="1571116" y="723900"/>
            <a:ext cx="8072303" cy="840166"/>
          </a:xfrm>
          <a:prstGeom prst="rect">
            <a:avLst/>
          </a:prstGeom>
        </p:spPr>
        <p:txBody>
          <a:bodyPr wrap="square" lIns="0" tIns="0" rIns="0" bIns="0" rtlCol="0" anchor="t">
            <a:spAutoFit/>
          </a:bodyPr>
          <a:lstStyle/>
          <a:p>
            <a:pPr>
              <a:lnSpc>
                <a:spcPts val="7440"/>
              </a:lnSpc>
            </a:pPr>
            <a:r>
              <a:rPr lang="en-US" sz="4400" b="1" dirty="0">
                <a:solidFill>
                  <a:srgbClr val="000000"/>
                </a:solidFill>
                <a:latin typeface="Arial" panose="020B0604020202020204" pitchFamily="34" charset="0"/>
                <a:cs typeface="Arial" panose="020B0604020202020204" pitchFamily="34" charset="0"/>
              </a:rPr>
              <a:t>References</a:t>
            </a:r>
          </a:p>
        </p:txBody>
      </p:sp>
      <p:sp>
        <p:nvSpPr>
          <p:cNvPr id="21" name="TextBox 21"/>
          <p:cNvSpPr txBox="1"/>
          <p:nvPr/>
        </p:nvSpPr>
        <p:spPr>
          <a:xfrm>
            <a:off x="1571116" y="1943100"/>
            <a:ext cx="15421484" cy="7799828"/>
          </a:xfrm>
          <a:prstGeom prst="rect">
            <a:avLst/>
          </a:prstGeom>
        </p:spPr>
        <p:txBody>
          <a:bodyPr wrap="square" lIns="0" tIns="0" rIns="0" bIns="0" rtlCol="0" anchor="t">
            <a:spAutoFit/>
          </a:bodyPr>
          <a:lstStyle/>
          <a:p>
            <a:pPr algn="just">
              <a:lnSpc>
                <a:spcPct val="150000"/>
              </a:lnSpc>
              <a:spcBef>
                <a:spcPct val="0"/>
              </a:spcBef>
            </a:pPr>
            <a:r>
              <a:rPr lang="en-US" sz="1700" dirty="0" err="1">
                <a:solidFill>
                  <a:srgbClr val="201E1E"/>
                </a:solidFill>
                <a:latin typeface="Arial" panose="020B0604020202020204" pitchFamily="34" charset="0"/>
                <a:cs typeface="Arial" panose="020B0604020202020204" pitchFamily="34" charset="0"/>
              </a:rPr>
              <a:t>Bohdanowicz</a:t>
            </a:r>
            <a:r>
              <a:rPr lang="en-US" sz="1700" dirty="0">
                <a:solidFill>
                  <a:srgbClr val="201E1E"/>
                </a:solidFill>
                <a:latin typeface="Arial" panose="020B0604020202020204" pitchFamily="34" charset="0"/>
                <a:cs typeface="Arial" panose="020B0604020202020204" pitchFamily="34" charset="0"/>
              </a:rPr>
              <a:t>, P., </a:t>
            </a:r>
            <a:r>
              <a:rPr lang="en-US" sz="1700" dirty="0" err="1">
                <a:solidFill>
                  <a:srgbClr val="201E1E"/>
                </a:solidFill>
                <a:latin typeface="Arial" panose="020B0604020202020204" pitchFamily="34" charset="0"/>
                <a:cs typeface="Arial" panose="020B0604020202020204" pitchFamily="34" charset="0"/>
              </a:rPr>
              <a:t>Zientara</a:t>
            </a:r>
            <a:r>
              <a:rPr lang="en-US" sz="1700" dirty="0">
                <a:solidFill>
                  <a:srgbClr val="201E1E"/>
                </a:solidFill>
                <a:latin typeface="Arial" panose="020B0604020202020204" pitchFamily="34" charset="0"/>
                <a:cs typeface="Arial" panose="020B0604020202020204" pitchFamily="34" charset="0"/>
              </a:rPr>
              <a:t>, P. and Novotna, E., 2011. International hotel chains and environmental protection: an analysis of Hilton's we care! </a:t>
            </a:r>
            <a:r>
              <a:rPr lang="en-US" sz="1700" dirty="0" err="1">
                <a:solidFill>
                  <a:srgbClr val="201E1E"/>
                </a:solidFill>
                <a:latin typeface="Arial" panose="020B0604020202020204" pitchFamily="34" charset="0"/>
                <a:cs typeface="Arial" panose="020B0604020202020204" pitchFamily="34" charset="0"/>
              </a:rPr>
              <a:t>programme</a:t>
            </a:r>
            <a:r>
              <a:rPr lang="en-US" sz="1700" dirty="0">
                <a:solidFill>
                  <a:srgbClr val="201E1E"/>
                </a:solidFill>
                <a:latin typeface="Arial" panose="020B0604020202020204" pitchFamily="34" charset="0"/>
                <a:cs typeface="Arial" panose="020B0604020202020204" pitchFamily="34" charset="0"/>
              </a:rPr>
              <a:t> (Europe, 2006–2008). Journal of Sustainable Tourism, 19(7), pp.797-816.</a:t>
            </a:r>
          </a:p>
          <a:p>
            <a:pPr algn="just">
              <a:lnSpc>
                <a:spcPct val="150000"/>
              </a:lnSpc>
              <a:spcBef>
                <a:spcPct val="0"/>
              </a:spcBef>
            </a:pPr>
            <a:r>
              <a:rPr lang="en-US" sz="1700" dirty="0">
                <a:solidFill>
                  <a:srgbClr val="201E1E"/>
                </a:solidFill>
                <a:latin typeface="Arial" panose="020B0604020202020204" pitchFamily="34" charset="0"/>
                <a:cs typeface="Arial" panose="020B0604020202020204" pitchFamily="34" charset="0"/>
              </a:rPr>
              <a:t>Bridger, E., 2018. Employee engagement: a practical introduction. 2nd ed. HR Fundamentals. London: CIPD and Kogan Page.</a:t>
            </a:r>
          </a:p>
          <a:p>
            <a:pPr algn="just">
              <a:lnSpc>
                <a:spcPct val="150000"/>
              </a:lnSpc>
              <a:spcBef>
                <a:spcPct val="0"/>
              </a:spcBef>
            </a:pPr>
            <a:r>
              <a:rPr lang="en-US" sz="1700" dirty="0">
                <a:solidFill>
                  <a:srgbClr val="201E1E"/>
                </a:solidFill>
                <a:latin typeface="Arial" panose="020B0604020202020204" pitchFamily="34" charset="0"/>
                <a:cs typeface="Arial" panose="020B0604020202020204" pitchFamily="34" charset="0"/>
              </a:rPr>
              <a:t>Casado, M., 2012. Housekeeping Management. London: Wiley.</a:t>
            </a:r>
          </a:p>
          <a:p>
            <a:pPr algn="just">
              <a:lnSpc>
                <a:spcPct val="150000"/>
              </a:lnSpc>
              <a:spcBef>
                <a:spcPct val="0"/>
              </a:spcBef>
            </a:pPr>
            <a:r>
              <a:rPr lang="en-US" sz="1700" dirty="0">
                <a:solidFill>
                  <a:srgbClr val="201E1E"/>
                </a:solidFill>
                <a:latin typeface="Arial" panose="020B0604020202020204" pitchFamily="34" charset="0"/>
                <a:cs typeface="Arial" panose="020B0604020202020204" pitchFamily="34" charset="0"/>
              </a:rPr>
              <a:t>Cottrell, S., 2019. The Study Skills Handbook. 5th ed. London: Red Globe Press. </a:t>
            </a:r>
          </a:p>
          <a:p>
            <a:pPr algn="just">
              <a:lnSpc>
                <a:spcPct val="150000"/>
              </a:lnSpc>
              <a:spcBef>
                <a:spcPct val="0"/>
              </a:spcBef>
            </a:pPr>
            <a:r>
              <a:rPr lang="en-US" sz="1700" dirty="0">
                <a:solidFill>
                  <a:srgbClr val="201E1E"/>
                </a:solidFill>
                <a:latin typeface="Arial" panose="020B0604020202020204" pitchFamily="34" charset="0"/>
                <a:cs typeface="Arial" panose="020B0604020202020204" pitchFamily="34" charset="0"/>
              </a:rPr>
              <a:t>Fallon, M. and Rutherford, D., 2010. Hotel Management and Operations. London: Pearson.</a:t>
            </a:r>
          </a:p>
          <a:p>
            <a:pPr algn="just">
              <a:lnSpc>
                <a:spcPct val="150000"/>
              </a:lnSpc>
              <a:spcBef>
                <a:spcPct val="0"/>
              </a:spcBef>
            </a:pPr>
            <a:r>
              <a:rPr lang="en-US" sz="1700" dirty="0">
                <a:solidFill>
                  <a:srgbClr val="201E1E"/>
                </a:solidFill>
                <a:latin typeface="Arial" panose="020B0604020202020204" pitchFamily="34" charset="0"/>
                <a:cs typeface="Arial" panose="020B0604020202020204" pitchFamily="34" charset="0"/>
              </a:rPr>
              <a:t>Hayes, D.K., </a:t>
            </a:r>
            <a:r>
              <a:rPr lang="en-US" sz="1700" dirty="0" err="1">
                <a:solidFill>
                  <a:srgbClr val="201E1E"/>
                </a:solidFill>
                <a:latin typeface="Arial" panose="020B0604020202020204" pitchFamily="34" charset="0"/>
                <a:cs typeface="Arial" panose="020B0604020202020204" pitchFamily="34" charset="0"/>
              </a:rPr>
              <a:t>Ninemeier</a:t>
            </a:r>
            <a:r>
              <a:rPr lang="en-US" sz="1700" dirty="0">
                <a:solidFill>
                  <a:srgbClr val="201E1E"/>
                </a:solidFill>
                <a:latin typeface="Arial" panose="020B0604020202020204" pitchFamily="34" charset="0"/>
                <a:cs typeface="Arial" panose="020B0604020202020204" pitchFamily="34" charset="0"/>
              </a:rPr>
              <a:t>, J.D. and Miller, A.A., 2017. Hotel operations management. Pearson.</a:t>
            </a:r>
          </a:p>
          <a:p>
            <a:pPr algn="just">
              <a:lnSpc>
                <a:spcPct val="150000"/>
              </a:lnSpc>
              <a:spcBef>
                <a:spcPct val="0"/>
              </a:spcBef>
            </a:pPr>
            <a:r>
              <a:rPr lang="en-US" sz="1700" dirty="0">
                <a:solidFill>
                  <a:srgbClr val="201E1E"/>
                </a:solidFill>
                <a:latin typeface="Arial" panose="020B0604020202020204" pitchFamily="34" charset="0"/>
                <a:cs typeface="Arial" panose="020B0604020202020204" pitchFamily="34" charset="0"/>
              </a:rPr>
              <a:t>Hu, J.L., Chiu, C.N., Shieh, H.S. and Huang, C.H., 2010. A stochastic cost efficiency analysis of international tourist hotels in Taiwan. International Journal of Hospitality Management, 29(1), pp.99-107.</a:t>
            </a:r>
          </a:p>
          <a:p>
            <a:pPr algn="just">
              <a:lnSpc>
                <a:spcPct val="150000"/>
              </a:lnSpc>
              <a:spcBef>
                <a:spcPct val="0"/>
              </a:spcBef>
            </a:pPr>
            <a:r>
              <a:rPr lang="en-US" sz="1700" dirty="0">
                <a:solidFill>
                  <a:srgbClr val="201E1E"/>
                </a:solidFill>
                <a:latin typeface="Arial" panose="020B0604020202020204" pitchFamily="34" charset="0"/>
                <a:cs typeface="Arial" panose="020B0604020202020204" pitchFamily="34" charset="0"/>
              </a:rPr>
              <a:t>Ivanov, S. and </a:t>
            </a:r>
            <a:r>
              <a:rPr lang="en-US" sz="1700" dirty="0" err="1">
                <a:solidFill>
                  <a:srgbClr val="201E1E"/>
                </a:solidFill>
                <a:latin typeface="Arial" panose="020B0604020202020204" pitchFamily="34" charset="0"/>
                <a:cs typeface="Arial" panose="020B0604020202020204" pitchFamily="34" charset="0"/>
              </a:rPr>
              <a:t>Zhechev</a:t>
            </a:r>
            <a:r>
              <a:rPr lang="en-US" sz="1700" dirty="0">
                <a:solidFill>
                  <a:srgbClr val="201E1E"/>
                </a:solidFill>
                <a:latin typeface="Arial" panose="020B0604020202020204" pitchFamily="34" charset="0"/>
                <a:cs typeface="Arial" panose="020B0604020202020204" pitchFamily="34" charset="0"/>
              </a:rPr>
              <a:t>, V., 2012. Hotel revenue management–a critical literature review. Tourism: an international interdisciplinary journal, 60(2), pp.175-197.</a:t>
            </a:r>
          </a:p>
          <a:p>
            <a:pPr algn="just">
              <a:lnSpc>
                <a:spcPct val="150000"/>
              </a:lnSpc>
              <a:spcBef>
                <a:spcPct val="0"/>
              </a:spcBef>
            </a:pPr>
            <a:r>
              <a:rPr lang="en-US" sz="1700" dirty="0">
                <a:solidFill>
                  <a:srgbClr val="201E1E"/>
                </a:solidFill>
                <a:latin typeface="Arial" panose="020B0604020202020204" pitchFamily="34" charset="0"/>
                <a:cs typeface="Arial" panose="020B0604020202020204" pitchFamily="34" charset="0"/>
              </a:rPr>
              <a:t>Leiter, M. P. and Bakker, A. B., 2010. Work Engagement : A Handbook of Essential Theory and Research. Hove [England]: Psychology Press.</a:t>
            </a:r>
          </a:p>
          <a:p>
            <a:pPr algn="just">
              <a:lnSpc>
                <a:spcPct val="150000"/>
              </a:lnSpc>
              <a:spcBef>
                <a:spcPct val="0"/>
              </a:spcBef>
            </a:pPr>
            <a:r>
              <a:rPr lang="en-US" sz="1700" dirty="0" err="1">
                <a:solidFill>
                  <a:srgbClr val="201E1E"/>
                </a:solidFill>
                <a:latin typeface="Arial" panose="020B0604020202020204" pitchFamily="34" charset="0"/>
                <a:cs typeface="Arial" panose="020B0604020202020204" pitchFamily="34" charset="0"/>
              </a:rPr>
              <a:t>Melián</a:t>
            </a:r>
            <a:r>
              <a:rPr lang="en-US" sz="1700" dirty="0">
                <a:solidFill>
                  <a:srgbClr val="201E1E"/>
                </a:solidFill>
                <a:latin typeface="Arial" panose="020B0604020202020204" pitchFamily="34" charset="0"/>
                <a:cs typeface="Arial" panose="020B0604020202020204" pitchFamily="34" charset="0"/>
              </a:rPr>
              <a:t>-González, S. and </a:t>
            </a:r>
            <a:r>
              <a:rPr lang="en-US" sz="1700" dirty="0" err="1">
                <a:solidFill>
                  <a:srgbClr val="201E1E"/>
                </a:solidFill>
                <a:latin typeface="Arial" panose="020B0604020202020204" pitchFamily="34" charset="0"/>
                <a:cs typeface="Arial" panose="020B0604020202020204" pitchFamily="34" charset="0"/>
              </a:rPr>
              <a:t>Bulchand-Gidumal</a:t>
            </a:r>
            <a:r>
              <a:rPr lang="en-US" sz="1700" dirty="0">
                <a:solidFill>
                  <a:srgbClr val="201E1E"/>
                </a:solidFill>
                <a:latin typeface="Arial" panose="020B0604020202020204" pitchFamily="34" charset="0"/>
                <a:cs typeface="Arial" panose="020B0604020202020204" pitchFamily="34" charset="0"/>
              </a:rPr>
              <a:t>, J., 2016. A model that connects information technology and hotel performance. Tourism management, 53, pp.30-37.</a:t>
            </a:r>
          </a:p>
          <a:p>
            <a:pPr algn="just">
              <a:lnSpc>
                <a:spcPct val="150000"/>
              </a:lnSpc>
              <a:spcBef>
                <a:spcPct val="0"/>
              </a:spcBef>
            </a:pPr>
            <a:r>
              <a:rPr lang="en-US" sz="1700" dirty="0">
                <a:solidFill>
                  <a:srgbClr val="201E1E"/>
                </a:solidFill>
                <a:latin typeface="Arial" panose="020B0604020202020204" pitchFamily="34" charset="0"/>
                <a:cs typeface="Arial" panose="020B0604020202020204" pitchFamily="34" charset="0"/>
              </a:rPr>
              <a:t>Mullins, L. and </a:t>
            </a:r>
            <a:r>
              <a:rPr lang="en-US" sz="1700" dirty="0" err="1">
                <a:solidFill>
                  <a:srgbClr val="201E1E"/>
                </a:solidFill>
                <a:latin typeface="Arial" panose="020B0604020202020204" pitchFamily="34" charset="0"/>
                <a:cs typeface="Arial" panose="020B0604020202020204" pitchFamily="34" charset="0"/>
              </a:rPr>
              <a:t>Dossor</a:t>
            </a:r>
            <a:r>
              <a:rPr lang="en-US" sz="1700" dirty="0">
                <a:solidFill>
                  <a:srgbClr val="201E1E"/>
                </a:solidFill>
                <a:latin typeface="Arial" panose="020B0604020202020204" pitchFamily="34" charset="0"/>
                <a:cs typeface="Arial" panose="020B0604020202020204" pitchFamily="34" charset="0"/>
              </a:rPr>
              <a:t>, P., 2013. Hospitality Management and </a:t>
            </a:r>
            <a:r>
              <a:rPr lang="en-US" sz="1700" dirty="0" err="1">
                <a:solidFill>
                  <a:srgbClr val="201E1E"/>
                </a:solidFill>
                <a:latin typeface="Arial" panose="020B0604020202020204" pitchFamily="34" charset="0"/>
                <a:cs typeface="Arial" panose="020B0604020202020204" pitchFamily="34" charset="0"/>
              </a:rPr>
              <a:t>Organisational</a:t>
            </a:r>
            <a:r>
              <a:rPr lang="en-US" sz="1700" dirty="0">
                <a:solidFill>
                  <a:srgbClr val="201E1E"/>
                </a:solidFill>
                <a:latin typeface="Arial" panose="020B0604020202020204" pitchFamily="34" charset="0"/>
                <a:cs typeface="Arial" panose="020B0604020202020204" pitchFamily="34" charset="0"/>
              </a:rPr>
              <a:t> </a:t>
            </a:r>
            <a:r>
              <a:rPr lang="en-US" sz="1700" dirty="0" err="1">
                <a:solidFill>
                  <a:srgbClr val="201E1E"/>
                </a:solidFill>
                <a:latin typeface="Arial" panose="020B0604020202020204" pitchFamily="34" charset="0"/>
                <a:cs typeface="Arial" panose="020B0604020202020204" pitchFamily="34" charset="0"/>
              </a:rPr>
              <a:t>Behaviour</a:t>
            </a:r>
            <a:r>
              <a:rPr lang="en-US" sz="1700" dirty="0">
                <a:solidFill>
                  <a:srgbClr val="201E1E"/>
                </a:solidFill>
                <a:latin typeface="Arial" panose="020B0604020202020204" pitchFamily="34" charset="0"/>
                <a:cs typeface="Arial" panose="020B0604020202020204" pitchFamily="34" charset="0"/>
              </a:rPr>
              <a:t>. 5th ed. Harlow: Pearson.</a:t>
            </a:r>
          </a:p>
          <a:p>
            <a:pPr algn="just">
              <a:lnSpc>
                <a:spcPct val="150000"/>
              </a:lnSpc>
              <a:spcBef>
                <a:spcPct val="0"/>
              </a:spcBef>
            </a:pPr>
            <a:r>
              <a:rPr lang="en-US" sz="1700" dirty="0">
                <a:solidFill>
                  <a:srgbClr val="201E1E"/>
                </a:solidFill>
                <a:latin typeface="Arial" panose="020B0604020202020204" pitchFamily="34" charset="0"/>
                <a:cs typeface="Arial" panose="020B0604020202020204" pitchFamily="34" charset="0"/>
              </a:rPr>
              <a:t>Quick, L., 2020. Managing Events. Real Challenges, Real Outcomes. London: SAGE Publications Ltd.</a:t>
            </a:r>
          </a:p>
          <a:p>
            <a:pPr algn="just">
              <a:lnSpc>
                <a:spcPct val="150000"/>
              </a:lnSpc>
              <a:spcBef>
                <a:spcPct val="0"/>
              </a:spcBef>
            </a:pPr>
            <a:r>
              <a:rPr lang="en-US" sz="1700" dirty="0">
                <a:solidFill>
                  <a:srgbClr val="201E1E"/>
                </a:solidFill>
                <a:latin typeface="Arial" panose="020B0604020202020204" pitchFamily="34" charset="0"/>
                <a:cs typeface="Arial" panose="020B0604020202020204" pitchFamily="34" charset="0"/>
              </a:rPr>
              <a:t>Raghubalan, G. and Raghubalan, S., 2016. Hotel Housekeeping - Operations And Management. 3rd ed. India: Oxford University Press.</a:t>
            </a:r>
          </a:p>
          <a:p>
            <a:pPr algn="just">
              <a:lnSpc>
                <a:spcPct val="150000"/>
              </a:lnSpc>
              <a:spcBef>
                <a:spcPct val="0"/>
              </a:spcBef>
            </a:pPr>
            <a:r>
              <a:rPr lang="en-US" sz="1700" dirty="0">
                <a:solidFill>
                  <a:srgbClr val="201E1E"/>
                </a:solidFill>
                <a:latin typeface="Arial" panose="020B0604020202020204" pitchFamily="34" charset="0"/>
                <a:cs typeface="Arial" panose="020B0604020202020204" pitchFamily="34" charset="0"/>
              </a:rPr>
              <a:t>Rutherford, D.G., 2021. Hotel management and operations.</a:t>
            </a:r>
          </a:p>
          <a:p>
            <a:pPr algn="just">
              <a:lnSpc>
                <a:spcPct val="150000"/>
              </a:lnSpc>
              <a:spcBef>
                <a:spcPct val="0"/>
              </a:spcBef>
            </a:pPr>
            <a:r>
              <a:rPr lang="en-US" sz="1700" dirty="0" err="1">
                <a:solidFill>
                  <a:srgbClr val="201E1E"/>
                </a:solidFill>
                <a:latin typeface="Arial" panose="020B0604020202020204" pitchFamily="34" charset="0"/>
                <a:cs typeface="Arial" panose="020B0604020202020204" pitchFamily="34" charset="0"/>
              </a:rPr>
              <a:t>Sainaghi</a:t>
            </a:r>
            <a:r>
              <a:rPr lang="en-US" sz="1700" dirty="0">
                <a:solidFill>
                  <a:srgbClr val="201E1E"/>
                </a:solidFill>
                <a:latin typeface="Arial" panose="020B0604020202020204" pitchFamily="34" charset="0"/>
                <a:cs typeface="Arial" panose="020B0604020202020204" pitchFamily="34" charset="0"/>
              </a:rPr>
              <a:t>, R., 2010. Hotel performance: state of the art. International Journal of Contemporary Hospitality Management, 22(7), pp.920-952.</a:t>
            </a:r>
          </a:p>
          <a:p>
            <a:pPr algn="just">
              <a:lnSpc>
                <a:spcPct val="150000"/>
              </a:lnSpc>
              <a:spcBef>
                <a:spcPct val="0"/>
              </a:spcBef>
            </a:pPr>
            <a:r>
              <a:rPr lang="en-US" sz="1700" dirty="0">
                <a:solidFill>
                  <a:srgbClr val="201E1E"/>
                </a:solidFill>
                <a:latin typeface="Arial" panose="020B0604020202020204" pitchFamily="34" charset="0"/>
                <a:cs typeface="Arial" panose="020B0604020202020204" pitchFamily="34" charset="0"/>
              </a:rPr>
              <a:t>Yang, Y., Luo, H. and Law, R., 2014. Theoretical, empirical, and operational models in hotel location research. International Journal of Hospitality Management, 36, pp.209-220.</a:t>
            </a:r>
          </a:p>
          <a:p>
            <a:pPr algn="just">
              <a:lnSpc>
                <a:spcPct val="150000"/>
              </a:lnSpc>
              <a:spcBef>
                <a:spcPct val="0"/>
              </a:spcBef>
            </a:pPr>
            <a:endParaRPr lang="en-US" sz="1700" dirty="0">
              <a:solidFill>
                <a:srgbClr val="201E1E"/>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33073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TotalTime>
  <Words>2346</Words>
  <Application>Microsoft Macintosh PowerPoint</Application>
  <PresentationFormat>Custom</PresentationFormat>
  <Paragraphs>99</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Calibri</vt: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Brown Modern Hotel Presentation</dc:title>
  <cp:lastModifiedBy>abdul hoque</cp:lastModifiedBy>
  <cp:revision>5</cp:revision>
  <dcterms:created xsi:type="dcterms:W3CDTF">2006-08-16T00:00:00Z</dcterms:created>
  <dcterms:modified xsi:type="dcterms:W3CDTF">2023-11-12T23:08:53Z</dcterms:modified>
  <dc:identifier>DAFzm7k0n-k</dc:identifier>
</cp:coreProperties>
</file>