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2" r:id="rId7"/>
    <p:sldId id="263" r:id="rId8"/>
    <p:sldId id="264" r:id="rId9"/>
    <p:sldId id="265"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5D25A3-9960-4C31-B67E-BCABD4C9F52E}" v="28" dt="2026-06-22T23:21:15.8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8" d="100"/>
          <a:sy n="78" d="100"/>
        </p:scale>
        <p:origin x="1594" y="6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udiu Florea" userId="75dc6f0e9a7be90a" providerId="LiveId" clId="{F78F7D86-7863-474D-9906-4BE9A47945CE}"/>
    <pc:docChg chg="custSel delSld modSld">
      <pc:chgData name="Claudiu Florea" userId="75dc6f0e9a7be90a" providerId="LiveId" clId="{F78F7D86-7863-474D-9906-4BE9A47945CE}" dt="2026-06-22T23:18:18.915" v="31" actId="47"/>
      <pc:docMkLst>
        <pc:docMk/>
      </pc:docMkLst>
      <pc:sldChg chg="modNotesTx">
        <pc:chgData name="Claudiu Florea" userId="75dc6f0e9a7be90a" providerId="LiveId" clId="{F78F7D86-7863-474D-9906-4BE9A47945CE}" dt="2026-06-22T23:07:34.051" v="1" actId="20577"/>
        <pc:sldMkLst>
          <pc:docMk/>
          <pc:sldMk cId="0" sldId="257"/>
        </pc:sldMkLst>
      </pc:sldChg>
      <pc:sldChg chg="modNotesTx">
        <pc:chgData name="Claudiu Florea" userId="75dc6f0e9a7be90a" providerId="LiveId" clId="{F78F7D86-7863-474D-9906-4BE9A47945CE}" dt="2026-06-22T23:12:02.405" v="8" actId="20577"/>
        <pc:sldMkLst>
          <pc:docMk/>
          <pc:sldMk cId="0" sldId="258"/>
        </pc:sldMkLst>
      </pc:sldChg>
      <pc:sldChg chg="modSp mod modNotesTx">
        <pc:chgData name="Claudiu Florea" userId="75dc6f0e9a7be90a" providerId="LiveId" clId="{F78F7D86-7863-474D-9906-4BE9A47945CE}" dt="2026-06-22T23:18:10.768" v="30"/>
        <pc:sldMkLst>
          <pc:docMk/>
          <pc:sldMk cId="0" sldId="259"/>
        </pc:sldMkLst>
        <pc:graphicFrameChg chg="mod modGraphic">
          <ac:chgData name="Claudiu Florea" userId="75dc6f0e9a7be90a" providerId="LiveId" clId="{F78F7D86-7863-474D-9906-4BE9A47945CE}" dt="2026-06-22T23:18:10.768" v="30"/>
          <ac:graphicFrameMkLst>
            <pc:docMk/>
            <pc:sldMk cId="0" sldId="259"/>
            <ac:graphicFrameMk id="5" creationId="{28CFAFE3-A023-3A1B-ADE3-4A26A79389BC}"/>
          </ac:graphicFrameMkLst>
        </pc:graphicFrameChg>
      </pc:sldChg>
      <pc:sldChg chg="modSp modNotesTx">
        <pc:chgData name="Claudiu Florea" userId="75dc6f0e9a7be90a" providerId="LiveId" clId="{F78F7D86-7863-474D-9906-4BE9A47945CE}" dt="2026-06-22T23:17:08.461" v="25" actId="20577"/>
        <pc:sldMkLst>
          <pc:docMk/>
          <pc:sldMk cId="0" sldId="260"/>
        </pc:sldMkLst>
        <pc:graphicFrameChg chg="mod">
          <ac:chgData name="Claudiu Florea" userId="75dc6f0e9a7be90a" providerId="LiveId" clId="{F78F7D86-7863-474D-9906-4BE9A47945CE}" dt="2026-06-22T23:14:58.421" v="16"/>
          <ac:graphicFrameMkLst>
            <pc:docMk/>
            <pc:sldMk cId="0" sldId="260"/>
            <ac:graphicFrameMk id="5" creationId="{35A1B474-151B-8240-8674-71C8088EA80A}"/>
          </ac:graphicFrameMkLst>
        </pc:graphicFrameChg>
      </pc:sldChg>
      <pc:sldChg chg="del">
        <pc:chgData name="Claudiu Florea" userId="75dc6f0e9a7be90a" providerId="LiveId" clId="{F78F7D86-7863-474D-9906-4BE9A47945CE}" dt="2026-06-22T23:18:18.915" v="31" actId="47"/>
        <pc:sldMkLst>
          <pc:docMk/>
          <pc:sldMk cId="0" sldId="26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37B71E-04DC-44F2-BBFC-77F8CF8935E3}"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01E8253B-D1AB-4C5F-8239-66CD3CB7CEAB}">
      <dgm:prSet/>
      <dgm:spPr/>
      <dgm:t>
        <a:bodyPr/>
        <a:lstStyle/>
        <a:p>
          <a:r>
            <a:rPr lang="en-US" dirty="0"/>
            <a:t>Employee mental health affects productivity and retention (WHO, 2022); (</a:t>
          </a:r>
          <a:r>
            <a:rPr lang="en-US" dirty="0" err="1"/>
            <a:t>Apouey</a:t>
          </a:r>
          <a:r>
            <a:rPr lang="en-US" dirty="0"/>
            <a:t> et. al., 2020).</a:t>
          </a:r>
        </a:p>
      </dgm:t>
    </dgm:pt>
    <dgm:pt modelId="{DB117FB8-3100-4F7A-AD75-6F6903E35C57}" type="parTrans" cxnId="{10D753AA-D05B-463F-8194-3A5AC2ECA52B}">
      <dgm:prSet/>
      <dgm:spPr/>
      <dgm:t>
        <a:bodyPr/>
        <a:lstStyle/>
        <a:p>
          <a:endParaRPr lang="en-US"/>
        </a:p>
      </dgm:t>
    </dgm:pt>
    <dgm:pt modelId="{4E2E8A85-95B0-43EF-A014-B525A6255341}" type="sibTrans" cxnId="{10D753AA-D05B-463F-8194-3A5AC2ECA52B}">
      <dgm:prSet/>
      <dgm:spPr/>
      <dgm:t>
        <a:bodyPr/>
        <a:lstStyle/>
        <a:p>
          <a:endParaRPr lang="en-US"/>
        </a:p>
      </dgm:t>
    </dgm:pt>
    <dgm:pt modelId="{7575F8F4-6D52-4E2B-8E8D-C5D97AD39119}">
      <dgm:prSet/>
      <dgm:spPr/>
      <dgm:t>
        <a:bodyPr/>
        <a:lstStyle/>
        <a:p>
          <a:r>
            <a:rPr lang="en-US" dirty="0"/>
            <a:t>Aim: Investigate leadership and management practices influencing employee mental health.</a:t>
          </a:r>
        </a:p>
      </dgm:t>
    </dgm:pt>
    <dgm:pt modelId="{0C784E59-9C8D-4DA4-ABCC-E9C550AF45ED}" type="parTrans" cxnId="{37D73C4B-4749-4B18-BD95-1C102A3C18FF}">
      <dgm:prSet/>
      <dgm:spPr/>
      <dgm:t>
        <a:bodyPr/>
        <a:lstStyle/>
        <a:p>
          <a:endParaRPr lang="en-US"/>
        </a:p>
      </dgm:t>
    </dgm:pt>
    <dgm:pt modelId="{EA1BED45-BD7B-44EF-B8E0-11126BA434DB}" type="sibTrans" cxnId="{37D73C4B-4749-4B18-BD95-1C102A3C18FF}">
      <dgm:prSet/>
      <dgm:spPr/>
      <dgm:t>
        <a:bodyPr/>
        <a:lstStyle/>
        <a:p>
          <a:endParaRPr lang="en-US"/>
        </a:p>
      </dgm:t>
    </dgm:pt>
    <dgm:pt modelId="{EBE25DE0-7999-44C1-AFA5-1A9AAFB51D42}">
      <dgm:prSet/>
      <dgm:spPr/>
      <dgm:t>
        <a:bodyPr/>
        <a:lstStyle/>
        <a:p>
          <a:r>
            <a:rPr lang="en-US" dirty="0"/>
            <a:t>Research Question: How do leadership practices affect employee wellbeing at Amazon Swansea?</a:t>
          </a:r>
        </a:p>
      </dgm:t>
    </dgm:pt>
    <dgm:pt modelId="{94888FC6-B6CC-4C21-AEC0-A7AF24119B84}" type="parTrans" cxnId="{05CB1ED2-2C2B-41EE-988D-E9B71CD225CA}">
      <dgm:prSet/>
      <dgm:spPr/>
      <dgm:t>
        <a:bodyPr/>
        <a:lstStyle/>
        <a:p>
          <a:endParaRPr lang="en-US"/>
        </a:p>
      </dgm:t>
    </dgm:pt>
    <dgm:pt modelId="{090BE96A-2E0B-409C-83EB-FE80B31E9BD7}" type="sibTrans" cxnId="{05CB1ED2-2C2B-41EE-988D-E9B71CD225CA}">
      <dgm:prSet/>
      <dgm:spPr/>
      <dgm:t>
        <a:bodyPr/>
        <a:lstStyle/>
        <a:p>
          <a:endParaRPr lang="en-US"/>
        </a:p>
      </dgm:t>
    </dgm:pt>
    <dgm:pt modelId="{978FD967-0EBE-46C2-B983-4AC5888DF888}">
      <dgm:prSet/>
      <dgm:spPr/>
      <dgm:t>
        <a:bodyPr/>
        <a:lstStyle/>
        <a:p>
          <a:r>
            <a:rPr lang="en-US" dirty="0"/>
            <a:t>Importance: Addresses workplace wellbeing and research gaps.</a:t>
          </a:r>
        </a:p>
      </dgm:t>
    </dgm:pt>
    <dgm:pt modelId="{40E3251B-E6D7-4D25-8B77-574E5BA0BBD6}" type="parTrans" cxnId="{A1091022-69A6-4767-BD21-BFD8F5E17F19}">
      <dgm:prSet/>
      <dgm:spPr/>
      <dgm:t>
        <a:bodyPr/>
        <a:lstStyle/>
        <a:p>
          <a:endParaRPr lang="en-US"/>
        </a:p>
      </dgm:t>
    </dgm:pt>
    <dgm:pt modelId="{D599925D-62B7-40F3-AEAA-0BF99975A57A}" type="sibTrans" cxnId="{A1091022-69A6-4767-BD21-BFD8F5E17F19}">
      <dgm:prSet/>
      <dgm:spPr/>
      <dgm:t>
        <a:bodyPr/>
        <a:lstStyle/>
        <a:p>
          <a:endParaRPr lang="en-US"/>
        </a:p>
      </dgm:t>
    </dgm:pt>
    <dgm:pt modelId="{870B0249-F58A-4C2C-B37E-645BE410FDE6}" type="pres">
      <dgm:prSet presAssocID="{3937B71E-04DC-44F2-BBFC-77F8CF8935E3}" presName="linear" presStyleCnt="0">
        <dgm:presLayoutVars>
          <dgm:animLvl val="lvl"/>
          <dgm:resizeHandles val="exact"/>
        </dgm:presLayoutVars>
      </dgm:prSet>
      <dgm:spPr/>
    </dgm:pt>
    <dgm:pt modelId="{222C4272-57E1-4322-8208-435B38C2BC0D}" type="pres">
      <dgm:prSet presAssocID="{01E8253B-D1AB-4C5F-8239-66CD3CB7CEAB}" presName="parentText" presStyleLbl="node1" presStyleIdx="0" presStyleCnt="4">
        <dgm:presLayoutVars>
          <dgm:chMax val="0"/>
          <dgm:bulletEnabled val="1"/>
        </dgm:presLayoutVars>
      </dgm:prSet>
      <dgm:spPr/>
    </dgm:pt>
    <dgm:pt modelId="{CB539A10-0D10-4BB9-9E33-3E515C3778BD}" type="pres">
      <dgm:prSet presAssocID="{4E2E8A85-95B0-43EF-A014-B525A6255341}" presName="spacer" presStyleCnt="0"/>
      <dgm:spPr/>
    </dgm:pt>
    <dgm:pt modelId="{C0362283-795D-4A4E-8EEA-21A57C9FC2A3}" type="pres">
      <dgm:prSet presAssocID="{7575F8F4-6D52-4E2B-8E8D-C5D97AD39119}" presName="parentText" presStyleLbl="node1" presStyleIdx="1" presStyleCnt="4">
        <dgm:presLayoutVars>
          <dgm:chMax val="0"/>
          <dgm:bulletEnabled val="1"/>
        </dgm:presLayoutVars>
      </dgm:prSet>
      <dgm:spPr/>
    </dgm:pt>
    <dgm:pt modelId="{F2506F38-9327-4FED-A32A-C2FF6729A764}" type="pres">
      <dgm:prSet presAssocID="{EA1BED45-BD7B-44EF-B8E0-11126BA434DB}" presName="spacer" presStyleCnt="0"/>
      <dgm:spPr/>
    </dgm:pt>
    <dgm:pt modelId="{235F72E7-771F-4CA7-B214-06FA4EFAA7AF}" type="pres">
      <dgm:prSet presAssocID="{EBE25DE0-7999-44C1-AFA5-1A9AAFB51D42}" presName="parentText" presStyleLbl="node1" presStyleIdx="2" presStyleCnt="4">
        <dgm:presLayoutVars>
          <dgm:chMax val="0"/>
          <dgm:bulletEnabled val="1"/>
        </dgm:presLayoutVars>
      </dgm:prSet>
      <dgm:spPr/>
    </dgm:pt>
    <dgm:pt modelId="{CC1AE40C-700C-4AFE-B1BC-C168A907840E}" type="pres">
      <dgm:prSet presAssocID="{090BE96A-2E0B-409C-83EB-FE80B31E9BD7}" presName="spacer" presStyleCnt="0"/>
      <dgm:spPr/>
    </dgm:pt>
    <dgm:pt modelId="{120B794D-E51E-4CCC-8CD7-F566910FDF84}" type="pres">
      <dgm:prSet presAssocID="{978FD967-0EBE-46C2-B983-4AC5888DF888}" presName="parentText" presStyleLbl="node1" presStyleIdx="3" presStyleCnt="4">
        <dgm:presLayoutVars>
          <dgm:chMax val="0"/>
          <dgm:bulletEnabled val="1"/>
        </dgm:presLayoutVars>
      </dgm:prSet>
      <dgm:spPr/>
    </dgm:pt>
  </dgm:ptLst>
  <dgm:cxnLst>
    <dgm:cxn modelId="{00F88E03-B2D4-4A42-9733-051A1B8EA406}" type="presOf" srcId="{7575F8F4-6D52-4E2B-8E8D-C5D97AD39119}" destId="{C0362283-795D-4A4E-8EEA-21A57C9FC2A3}" srcOrd="0" destOrd="0" presId="urn:microsoft.com/office/officeart/2005/8/layout/vList2"/>
    <dgm:cxn modelId="{07C73A13-D39C-4DFF-9F30-4B8D850EE8CE}" type="presOf" srcId="{3937B71E-04DC-44F2-BBFC-77F8CF8935E3}" destId="{870B0249-F58A-4C2C-B37E-645BE410FDE6}" srcOrd="0" destOrd="0" presId="urn:microsoft.com/office/officeart/2005/8/layout/vList2"/>
    <dgm:cxn modelId="{A1091022-69A6-4767-BD21-BFD8F5E17F19}" srcId="{3937B71E-04DC-44F2-BBFC-77F8CF8935E3}" destId="{978FD967-0EBE-46C2-B983-4AC5888DF888}" srcOrd="3" destOrd="0" parTransId="{40E3251B-E6D7-4D25-8B77-574E5BA0BBD6}" sibTransId="{D599925D-62B7-40F3-AEAA-0BF99975A57A}"/>
    <dgm:cxn modelId="{37D73C4B-4749-4B18-BD95-1C102A3C18FF}" srcId="{3937B71E-04DC-44F2-BBFC-77F8CF8935E3}" destId="{7575F8F4-6D52-4E2B-8E8D-C5D97AD39119}" srcOrd="1" destOrd="0" parTransId="{0C784E59-9C8D-4DA4-ABCC-E9C550AF45ED}" sibTransId="{EA1BED45-BD7B-44EF-B8E0-11126BA434DB}"/>
    <dgm:cxn modelId="{10D753AA-D05B-463F-8194-3A5AC2ECA52B}" srcId="{3937B71E-04DC-44F2-BBFC-77F8CF8935E3}" destId="{01E8253B-D1AB-4C5F-8239-66CD3CB7CEAB}" srcOrd="0" destOrd="0" parTransId="{DB117FB8-3100-4F7A-AD75-6F6903E35C57}" sibTransId="{4E2E8A85-95B0-43EF-A014-B525A6255341}"/>
    <dgm:cxn modelId="{A0FBABB2-68A4-4725-96C1-BFEAD7AE6E11}" type="presOf" srcId="{01E8253B-D1AB-4C5F-8239-66CD3CB7CEAB}" destId="{222C4272-57E1-4322-8208-435B38C2BC0D}" srcOrd="0" destOrd="0" presId="urn:microsoft.com/office/officeart/2005/8/layout/vList2"/>
    <dgm:cxn modelId="{05CB1ED2-2C2B-41EE-988D-E9B71CD225CA}" srcId="{3937B71E-04DC-44F2-BBFC-77F8CF8935E3}" destId="{EBE25DE0-7999-44C1-AFA5-1A9AAFB51D42}" srcOrd="2" destOrd="0" parTransId="{94888FC6-B6CC-4C21-AEC0-A7AF24119B84}" sibTransId="{090BE96A-2E0B-409C-83EB-FE80B31E9BD7}"/>
    <dgm:cxn modelId="{BA7124E6-B311-4239-A4DC-AC07B629972B}" type="presOf" srcId="{EBE25DE0-7999-44C1-AFA5-1A9AAFB51D42}" destId="{235F72E7-771F-4CA7-B214-06FA4EFAA7AF}" srcOrd="0" destOrd="0" presId="urn:microsoft.com/office/officeart/2005/8/layout/vList2"/>
    <dgm:cxn modelId="{8D62E9FD-1375-461C-9AD0-FD2034245DE0}" type="presOf" srcId="{978FD967-0EBE-46C2-B983-4AC5888DF888}" destId="{120B794D-E51E-4CCC-8CD7-F566910FDF84}" srcOrd="0" destOrd="0" presId="urn:microsoft.com/office/officeart/2005/8/layout/vList2"/>
    <dgm:cxn modelId="{8B76CD26-60EA-43D0-8F37-C490FE3E94DE}" type="presParOf" srcId="{870B0249-F58A-4C2C-B37E-645BE410FDE6}" destId="{222C4272-57E1-4322-8208-435B38C2BC0D}" srcOrd="0" destOrd="0" presId="urn:microsoft.com/office/officeart/2005/8/layout/vList2"/>
    <dgm:cxn modelId="{88A27335-4F83-41EC-B33B-13C1113F99AA}" type="presParOf" srcId="{870B0249-F58A-4C2C-B37E-645BE410FDE6}" destId="{CB539A10-0D10-4BB9-9E33-3E515C3778BD}" srcOrd="1" destOrd="0" presId="urn:microsoft.com/office/officeart/2005/8/layout/vList2"/>
    <dgm:cxn modelId="{7666256C-4924-47DE-A9B3-7B1B8C0EFCFF}" type="presParOf" srcId="{870B0249-F58A-4C2C-B37E-645BE410FDE6}" destId="{C0362283-795D-4A4E-8EEA-21A57C9FC2A3}" srcOrd="2" destOrd="0" presId="urn:microsoft.com/office/officeart/2005/8/layout/vList2"/>
    <dgm:cxn modelId="{5E469B1A-0984-4F7E-9C9F-44221C8C4574}" type="presParOf" srcId="{870B0249-F58A-4C2C-B37E-645BE410FDE6}" destId="{F2506F38-9327-4FED-A32A-C2FF6729A764}" srcOrd="3" destOrd="0" presId="urn:microsoft.com/office/officeart/2005/8/layout/vList2"/>
    <dgm:cxn modelId="{037E6A86-CF73-42F6-9A0F-CF8B4DAD94C1}" type="presParOf" srcId="{870B0249-F58A-4C2C-B37E-645BE410FDE6}" destId="{235F72E7-771F-4CA7-B214-06FA4EFAA7AF}" srcOrd="4" destOrd="0" presId="urn:microsoft.com/office/officeart/2005/8/layout/vList2"/>
    <dgm:cxn modelId="{3AF4D216-190E-4E68-AFC3-C7F8DF3CD7F5}" type="presParOf" srcId="{870B0249-F58A-4C2C-B37E-645BE410FDE6}" destId="{CC1AE40C-700C-4AFE-B1BC-C168A907840E}" srcOrd="5" destOrd="0" presId="urn:microsoft.com/office/officeart/2005/8/layout/vList2"/>
    <dgm:cxn modelId="{4447A00A-B941-4D86-BF99-9CAACEC5788A}" type="presParOf" srcId="{870B0249-F58A-4C2C-B37E-645BE410FDE6}" destId="{120B794D-E51E-4CCC-8CD7-F566910FDF8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73655A-6D5B-42E3-B6ED-C2A1FF99F832}" type="doc">
      <dgm:prSet loTypeId="urn:microsoft.com/office/officeart/2005/8/layout/vList2" loCatId="list" qsTypeId="urn:microsoft.com/office/officeart/2005/8/quickstyle/simple2" qsCatId="simple" csTypeId="urn:microsoft.com/office/officeart/2005/8/colors/colorful5" csCatId="colorful" phldr="1"/>
      <dgm:spPr/>
      <dgm:t>
        <a:bodyPr/>
        <a:lstStyle/>
        <a:p>
          <a:endParaRPr lang="en-US"/>
        </a:p>
      </dgm:t>
    </dgm:pt>
    <dgm:pt modelId="{F07E6A33-9757-4296-9EB7-107CB0F83E14}">
      <dgm:prSet/>
      <dgm:spPr/>
      <dgm:t>
        <a:bodyPr/>
        <a:lstStyle/>
        <a:p>
          <a:r>
            <a:rPr lang="en-US" dirty="0"/>
            <a:t>Qualitative methodology (Braun and Clarke, 2006).</a:t>
          </a:r>
        </a:p>
      </dgm:t>
    </dgm:pt>
    <dgm:pt modelId="{101729AC-2C96-496D-8E8C-6C66D0DCF3D4}" type="parTrans" cxnId="{6213414E-0574-4AEF-82E2-00F43E20F0F2}">
      <dgm:prSet/>
      <dgm:spPr/>
      <dgm:t>
        <a:bodyPr/>
        <a:lstStyle/>
        <a:p>
          <a:endParaRPr lang="en-US"/>
        </a:p>
      </dgm:t>
    </dgm:pt>
    <dgm:pt modelId="{AD4EAE98-3F79-4BB6-B9FA-76D8982DA612}" type="sibTrans" cxnId="{6213414E-0574-4AEF-82E2-00F43E20F0F2}">
      <dgm:prSet/>
      <dgm:spPr/>
      <dgm:t>
        <a:bodyPr/>
        <a:lstStyle/>
        <a:p>
          <a:endParaRPr lang="en-US"/>
        </a:p>
      </dgm:t>
    </dgm:pt>
    <dgm:pt modelId="{2A35B002-7561-46D8-999B-153C1A4B47A6}">
      <dgm:prSet/>
      <dgm:spPr/>
      <dgm:t>
        <a:bodyPr/>
        <a:lstStyle/>
        <a:p>
          <a:r>
            <a:rPr lang="en-US" dirty="0"/>
            <a:t>Interpretivist philosophy and inductive approach (Saunders et. al., 2023).</a:t>
          </a:r>
        </a:p>
      </dgm:t>
    </dgm:pt>
    <dgm:pt modelId="{F8E02479-FDB7-4855-8929-CEA14410E638}" type="parTrans" cxnId="{3C13E984-3568-498C-A5B4-19C2F5833C10}">
      <dgm:prSet/>
      <dgm:spPr/>
      <dgm:t>
        <a:bodyPr/>
        <a:lstStyle/>
        <a:p>
          <a:endParaRPr lang="en-US"/>
        </a:p>
      </dgm:t>
    </dgm:pt>
    <dgm:pt modelId="{EE93BBB3-6CBC-45DD-A232-D5EFE601F573}" type="sibTrans" cxnId="{3C13E984-3568-498C-A5B4-19C2F5833C10}">
      <dgm:prSet/>
      <dgm:spPr/>
      <dgm:t>
        <a:bodyPr/>
        <a:lstStyle/>
        <a:p>
          <a:endParaRPr lang="en-US"/>
        </a:p>
      </dgm:t>
    </dgm:pt>
    <dgm:pt modelId="{FD558E51-4DEB-4235-9CCD-DC5DC05F0A20}">
      <dgm:prSet/>
      <dgm:spPr/>
      <dgm:t>
        <a:bodyPr/>
        <a:lstStyle/>
        <a:p>
          <a:r>
            <a:rPr lang="en-US" dirty="0"/>
            <a:t>Semi-structured interviews (Kallio et. al., 2016).</a:t>
          </a:r>
        </a:p>
      </dgm:t>
    </dgm:pt>
    <dgm:pt modelId="{3AC72335-04E7-492E-B3CE-090CC4DEDC45}" type="parTrans" cxnId="{FF407ECE-1B03-42E8-A1AC-46FF2356F939}">
      <dgm:prSet/>
      <dgm:spPr/>
      <dgm:t>
        <a:bodyPr/>
        <a:lstStyle/>
        <a:p>
          <a:endParaRPr lang="en-US"/>
        </a:p>
      </dgm:t>
    </dgm:pt>
    <dgm:pt modelId="{96AD27DD-395C-425E-9635-590A97DF67EC}" type="sibTrans" cxnId="{FF407ECE-1B03-42E8-A1AC-46FF2356F939}">
      <dgm:prSet/>
      <dgm:spPr/>
      <dgm:t>
        <a:bodyPr/>
        <a:lstStyle/>
        <a:p>
          <a:endParaRPr lang="en-US"/>
        </a:p>
      </dgm:t>
    </dgm:pt>
    <dgm:pt modelId="{735C74DD-0C94-451B-9845-A39F9A5D507F}">
      <dgm:prSet/>
      <dgm:spPr/>
      <dgm:t>
        <a:bodyPr/>
        <a:lstStyle/>
        <a:p>
          <a:r>
            <a:rPr lang="en-US" dirty="0"/>
            <a:t>Case study: Amazon Swansea Fulfilment Centre (CWL1).</a:t>
          </a:r>
        </a:p>
      </dgm:t>
    </dgm:pt>
    <dgm:pt modelId="{4EF0E749-DDE3-4163-86F0-C237DAE56747}" type="parTrans" cxnId="{023672CB-9973-4780-9990-888E72A662B9}">
      <dgm:prSet/>
      <dgm:spPr/>
      <dgm:t>
        <a:bodyPr/>
        <a:lstStyle/>
        <a:p>
          <a:endParaRPr lang="en-US"/>
        </a:p>
      </dgm:t>
    </dgm:pt>
    <dgm:pt modelId="{33AAAB61-781B-4F13-8377-F1CDC490493A}" type="sibTrans" cxnId="{023672CB-9973-4780-9990-888E72A662B9}">
      <dgm:prSet/>
      <dgm:spPr/>
      <dgm:t>
        <a:bodyPr/>
        <a:lstStyle/>
        <a:p>
          <a:endParaRPr lang="en-US"/>
        </a:p>
      </dgm:t>
    </dgm:pt>
    <dgm:pt modelId="{01DB7FFD-DC4C-4252-ABEA-87AB2EB74823}" type="pres">
      <dgm:prSet presAssocID="{EB73655A-6D5B-42E3-B6ED-C2A1FF99F832}" presName="linear" presStyleCnt="0">
        <dgm:presLayoutVars>
          <dgm:animLvl val="lvl"/>
          <dgm:resizeHandles val="exact"/>
        </dgm:presLayoutVars>
      </dgm:prSet>
      <dgm:spPr/>
    </dgm:pt>
    <dgm:pt modelId="{07B59AE0-77CF-439D-8D42-0E4763A30930}" type="pres">
      <dgm:prSet presAssocID="{F07E6A33-9757-4296-9EB7-107CB0F83E14}" presName="parentText" presStyleLbl="node1" presStyleIdx="0" presStyleCnt="4">
        <dgm:presLayoutVars>
          <dgm:chMax val="0"/>
          <dgm:bulletEnabled val="1"/>
        </dgm:presLayoutVars>
      </dgm:prSet>
      <dgm:spPr/>
    </dgm:pt>
    <dgm:pt modelId="{3B8C7DF8-5A5A-4EBB-A7EC-B123BC6B3ED4}" type="pres">
      <dgm:prSet presAssocID="{AD4EAE98-3F79-4BB6-B9FA-76D8982DA612}" presName="spacer" presStyleCnt="0"/>
      <dgm:spPr/>
    </dgm:pt>
    <dgm:pt modelId="{40143B38-0732-4A9D-84C3-434B1EF282D4}" type="pres">
      <dgm:prSet presAssocID="{2A35B002-7561-46D8-999B-153C1A4B47A6}" presName="parentText" presStyleLbl="node1" presStyleIdx="1" presStyleCnt="4">
        <dgm:presLayoutVars>
          <dgm:chMax val="0"/>
          <dgm:bulletEnabled val="1"/>
        </dgm:presLayoutVars>
      </dgm:prSet>
      <dgm:spPr/>
    </dgm:pt>
    <dgm:pt modelId="{E7504C60-20AB-498C-84D0-09A1B632C385}" type="pres">
      <dgm:prSet presAssocID="{EE93BBB3-6CBC-45DD-A232-D5EFE601F573}" presName="spacer" presStyleCnt="0"/>
      <dgm:spPr/>
    </dgm:pt>
    <dgm:pt modelId="{4C53835A-B1B2-4937-9943-007B45070C8A}" type="pres">
      <dgm:prSet presAssocID="{FD558E51-4DEB-4235-9CCD-DC5DC05F0A20}" presName="parentText" presStyleLbl="node1" presStyleIdx="2" presStyleCnt="4">
        <dgm:presLayoutVars>
          <dgm:chMax val="0"/>
          <dgm:bulletEnabled val="1"/>
        </dgm:presLayoutVars>
      </dgm:prSet>
      <dgm:spPr/>
    </dgm:pt>
    <dgm:pt modelId="{6268DE0D-91B4-4381-B950-947324F1A9F7}" type="pres">
      <dgm:prSet presAssocID="{96AD27DD-395C-425E-9635-590A97DF67EC}" presName="spacer" presStyleCnt="0"/>
      <dgm:spPr/>
    </dgm:pt>
    <dgm:pt modelId="{D47067DC-7B49-4C57-A3CF-4DC82EBAA351}" type="pres">
      <dgm:prSet presAssocID="{735C74DD-0C94-451B-9845-A39F9A5D507F}" presName="parentText" presStyleLbl="node1" presStyleIdx="3" presStyleCnt="4">
        <dgm:presLayoutVars>
          <dgm:chMax val="0"/>
          <dgm:bulletEnabled val="1"/>
        </dgm:presLayoutVars>
      </dgm:prSet>
      <dgm:spPr/>
    </dgm:pt>
  </dgm:ptLst>
  <dgm:cxnLst>
    <dgm:cxn modelId="{46EB3000-529B-4DFD-8352-EB6FC645797D}" type="presOf" srcId="{735C74DD-0C94-451B-9845-A39F9A5D507F}" destId="{D47067DC-7B49-4C57-A3CF-4DC82EBAA351}" srcOrd="0" destOrd="0" presId="urn:microsoft.com/office/officeart/2005/8/layout/vList2"/>
    <dgm:cxn modelId="{35EAD712-B1DA-4377-A1A9-B6656C9F6208}" type="presOf" srcId="{F07E6A33-9757-4296-9EB7-107CB0F83E14}" destId="{07B59AE0-77CF-439D-8D42-0E4763A30930}" srcOrd="0" destOrd="0" presId="urn:microsoft.com/office/officeart/2005/8/layout/vList2"/>
    <dgm:cxn modelId="{68DAFE2E-AFBE-49E9-8600-89B903CF1542}" type="presOf" srcId="{FD558E51-4DEB-4235-9CCD-DC5DC05F0A20}" destId="{4C53835A-B1B2-4937-9943-007B45070C8A}" srcOrd="0" destOrd="0" presId="urn:microsoft.com/office/officeart/2005/8/layout/vList2"/>
    <dgm:cxn modelId="{6213414E-0574-4AEF-82E2-00F43E20F0F2}" srcId="{EB73655A-6D5B-42E3-B6ED-C2A1FF99F832}" destId="{F07E6A33-9757-4296-9EB7-107CB0F83E14}" srcOrd="0" destOrd="0" parTransId="{101729AC-2C96-496D-8E8C-6C66D0DCF3D4}" sibTransId="{AD4EAE98-3F79-4BB6-B9FA-76D8982DA612}"/>
    <dgm:cxn modelId="{3C13E984-3568-498C-A5B4-19C2F5833C10}" srcId="{EB73655A-6D5B-42E3-B6ED-C2A1FF99F832}" destId="{2A35B002-7561-46D8-999B-153C1A4B47A6}" srcOrd="1" destOrd="0" parTransId="{F8E02479-FDB7-4855-8929-CEA14410E638}" sibTransId="{EE93BBB3-6CBC-45DD-A232-D5EFE601F573}"/>
    <dgm:cxn modelId="{C96E058F-5043-455A-BA4A-E431399BB439}" type="presOf" srcId="{2A35B002-7561-46D8-999B-153C1A4B47A6}" destId="{40143B38-0732-4A9D-84C3-434B1EF282D4}" srcOrd="0" destOrd="0" presId="urn:microsoft.com/office/officeart/2005/8/layout/vList2"/>
    <dgm:cxn modelId="{023672CB-9973-4780-9990-888E72A662B9}" srcId="{EB73655A-6D5B-42E3-B6ED-C2A1FF99F832}" destId="{735C74DD-0C94-451B-9845-A39F9A5D507F}" srcOrd="3" destOrd="0" parTransId="{4EF0E749-DDE3-4163-86F0-C237DAE56747}" sibTransId="{33AAAB61-781B-4F13-8377-F1CDC490493A}"/>
    <dgm:cxn modelId="{1269FACC-0854-4F0C-B55C-EFEB19434476}" type="presOf" srcId="{EB73655A-6D5B-42E3-B6ED-C2A1FF99F832}" destId="{01DB7FFD-DC4C-4252-ABEA-87AB2EB74823}" srcOrd="0" destOrd="0" presId="urn:microsoft.com/office/officeart/2005/8/layout/vList2"/>
    <dgm:cxn modelId="{FF407ECE-1B03-42E8-A1AC-46FF2356F939}" srcId="{EB73655A-6D5B-42E3-B6ED-C2A1FF99F832}" destId="{FD558E51-4DEB-4235-9CCD-DC5DC05F0A20}" srcOrd="2" destOrd="0" parTransId="{3AC72335-04E7-492E-B3CE-090CC4DEDC45}" sibTransId="{96AD27DD-395C-425E-9635-590A97DF67EC}"/>
    <dgm:cxn modelId="{425D46B8-CDD2-47F4-A14B-B3E7643637EC}" type="presParOf" srcId="{01DB7FFD-DC4C-4252-ABEA-87AB2EB74823}" destId="{07B59AE0-77CF-439D-8D42-0E4763A30930}" srcOrd="0" destOrd="0" presId="urn:microsoft.com/office/officeart/2005/8/layout/vList2"/>
    <dgm:cxn modelId="{28E2861D-AA2E-4DA9-BC58-B20DB622AE0E}" type="presParOf" srcId="{01DB7FFD-DC4C-4252-ABEA-87AB2EB74823}" destId="{3B8C7DF8-5A5A-4EBB-A7EC-B123BC6B3ED4}" srcOrd="1" destOrd="0" presId="urn:microsoft.com/office/officeart/2005/8/layout/vList2"/>
    <dgm:cxn modelId="{603F3D0B-95E7-4D85-89C2-57175DD8D50D}" type="presParOf" srcId="{01DB7FFD-DC4C-4252-ABEA-87AB2EB74823}" destId="{40143B38-0732-4A9D-84C3-434B1EF282D4}" srcOrd="2" destOrd="0" presId="urn:microsoft.com/office/officeart/2005/8/layout/vList2"/>
    <dgm:cxn modelId="{F7C8B29D-1588-45CB-8353-3B5E83A859A2}" type="presParOf" srcId="{01DB7FFD-DC4C-4252-ABEA-87AB2EB74823}" destId="{E7504C60-20AB-498C-84D0-09A1B632C385}" srcOrd="3" destOrd="0" presId="urn:microsoft.com/office/officeart/2005/8/layout/vList2"/>
    <dgm:cxn modelId="{C361DA14-45C8-4102-B980-9F63334CE12A}" type="presParOf" srcId="{01DB7FFD-DC4C-4252-ABEA-87AB2EB74823}" destId="{4C53835A-B1B2-4937-9943-007B45070C8A}" srcOrd="4" destOrd="0" presId="urn:microsoft.com/office/officeart/2005/8/layout/vList2"/>
    <dgm:cxn modelId="{47AF7CB3-30A3-47D2-A35D-F3CB61CFC80A}" type="presParOf" srcId="{01DB7FFD-DC4C-4252-ABEA-87AB2EB74823}" destId="{6268DE0D-91B4-4381-B950-947324F1A9F7}" srcOrd="5" destOrd="0" presId="urn:microsoft.com/office/officeart/2005/8/layout/vList2"/>
    <dgm:cxn modelId="{82319B9C-F1A5-44C0-B1A3-D443D1F371F7}" type="presParOf" srcId="{01DB7FFD-DC4C-4252-ABEA-87AB2EB74823}" destId="{D47067DC-7B49-4C57-A3CF-4DC82EBAA351}"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45E161-4C5D-49E2-AAE2-1A138ADBD67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1339BDF-E7AE-4EF5-AF78-2AED823E6DAA}">
      <dgm:prSet/>
      <dgm:spPr/>
      <dgm:t>
        <a:bodyPr/>
        <a:lstStyle/>
        <a:p>
          <a:r>
            <a:rPr lang="en-US" dirty="0"/>
            <a:t>Purposive and snowball sampling (Campbell et. al., 2020).</a:t>
          </a:r>
        </a:p>
      </dgm:t>
    </dgm:pt>
    <dgm:pt modelId="{A7F29DA2-2632-4052-95AD-9D69E6197FE8}" type="parTrans" cxnId="{2724FFAE-B672-480C-A430-2607075256BF}">
      <dgm:prSet/>
      <dgm:spPr/>
      <dgm:t>
        <a:bodyPr/>
        <a:lstStyle/>
        <a:p>
          <a:endParaRPr lang="en-US"/>
        </a:p>
      </dgm:t>
    </dgm:pt>
    <dgm:pt modelId="{09E87A89-32BD-4B7A-9203-E56408449774}" type="sibTrans" cxnId="{2724FFAE-B672-480C-A430-2607075256BF}">
      <dgm:prSet/>
      <dgm:spPr/>
      <dgm:t>
        <a:bodyPr/>
        <a:lstStyle/>
        <a:p>
          <a:endParaRPr lang="en-US"/>
        </a:p>
      </dgm:t>
    </dgm:pt>
    <dgm:pt modelId="{A11C4210-BC81-4A82-BFA5-BB73E15ACA9A}">
      <dgm:prSet/>
      <dgm:spPr/>
      <dgm:t>
        <a:bodyPr/>
        <a:lstStyle/>
        <a:p>
          <a:r>
            <a:rPr lang="en-US" dirty="0"/>
            <a:t>10–15 participants – data saturation (Saunders et. al., 2018).</a:t>
          </a:r>
        </a:p>
      </dgm:t>
    </dgm:pt>
    <dgm:pt modelId="{5C243E9F-C4F1-416A-AEFD-0AD454727C43}" type="parTrans" cxnId="{79BD989C-8BE4-4EB8-A1E4-E7973BA072DA}">
      <dgm:prSet/>
      <dgm:spPr/>
      <dgm:t>
        <a:bodyPr/>
        <a:lstStyle/>
        <a:p>
          <a:endParaRPr lang="en-US"/>
        </a:p>
      </dgm:t>
    </dgm:pt>
    <dgm:pt modelId="{8506FB6E-C387-41BA-A2EE-0A2E142ED907}" type="sibTrans" cxnId="{79BD989C-8BE4-4EB8-A1E4-E7973BA072DA}">
      <dgm:prSet/>
      <dgm:spPr/>
      <dgm:t>
        <a:bodyPr/>
        <a:lstStyle/>
        <a:p>
          <a:endParaRPr lang="en-US"/>
        </a:p>
      </dgm:t>
    </dgm:pt>
    <dgm:pt modelId="{40C2901E-9A8D-4555-B972-EEDF55B9FE92}">
      <dgm:prSet/>
      <dgm:spPr/>
      <dgm:t>
        <a:bodyPr/>
        <a:lstStyle/>
        <a:p>
          <a:r>
            <a:rPr lang="en-US" dirty="0"/>
            <a:t>Reliability through consistent interview procedures.</a:t>
          </a:r>
          <a:br>
            <a:rPr lang="en-US" dirty="0"/>
          </a:br>
          <a:br>
            <a:rPr lang="en-US" dirty="0"/>
          </a:br>
          <a:r>
            <a:rPr lang="en-US" dirty="0"/>
            <a:t>Reflexivity reduces researcher bias (Olmos-Vega et. al.,2022).</a:t>
          </a:r>
        </a:p>
      </dgm:t>
    </dgm:pt>
    <dgm:pt modelId="{613DB8B0-0869-44A1-9359-3CAFB96B80D0}" type="parTrans" cxnId="{F5C53C96-E547-4D27-B26B-7166CE440ABF}">
      <dgm:prSet/>
      <dgm:spPr/>
      <dgm:t>
        <a:bodyPr/>
        <a:lstStyle/>
        <a:p>
          <a:endParaRPr lang="en-US"/>
        </a:p>
      </dgm:t>
    </dgm:pt>
    <dgm:pt modelId="{DDC1F5D0-2C57-4412-AF72-D34DF4A2B9F4}" type="sibTrans" cxnId="{F5C53C96-E547-4D27-B26B-7166CE440ABF}">
      <dgm:prSet/>
      <dgm:spPr/>
      <dgm:t>
        <a:bodyPr/>
        <a:lstStyle/>
        <a:p>
          <a:endParaRPr lang="en-US"/>
        </a:p>
      </dgm:t>
    </dgm:pt>
    <dgm:pt modelId="{8B52B781-B2E8-4610-9E68-C6346549C20D}" type="pres">
      <dgm:prSet presAssocID="{1145E161-4C5D-49E2-AAE2-1A138ADBD67F}" presName="linear" presStyleCnt="0">
        <dgm:presLayoutVars>
          <dgm:animLvl val="lvl"/>
          <dgm:resizeHandles val="exact"/>
        </dgm:presLayoutVars>
      </dgm:prSet>
      <dgm:spPr/>
    </dgm:pt>
    <dgm:pt modelId="{9CE693A4-E6D9-402D-94B4-531978820D53}" type="pres">
      <dgm:prSet presAssocID="{C1339BDF-E7AE-4EF5-AF78-2AED823E6DAA}" presName="parentText" presStyleLbl="node1" presStyleIdx="0" presStyleCnt="3">
        <dgm:presLayoutVars>
          <dgm:chMax val="0"/>
          <dgm:bulletEnabled val="1"/>
        </dgm:presLayoutVars>
      </dgm:prSet>
      <dgm:spPr/>
    </dgm:pt>
    <dgm:pt modelId="{1AF24884-126A-4462-8706-7AA05BC94624}" type="pres">
      <dgm:prSet presAssocID="{09E87A89-32BD-4B7A-9203-E56408449774}" presName="spacer" presStyleCnt="0"/>
      <dgm:spPr/>
    </dgm:pt>
    <dgm:pt modelId="{72A8DED7-D039-4C14-80D3-9B1FC2D8DF08}" type="pres">
      <dgm:prSet presAssocID="{A11C4210-BC81-4A82-BFA5-BB73E15ACA9A}" presName="parentText" presStyleLbl="node1" presStyleIdx="1" presStyleCnt="3">
        <dgm:presLayoutVars>
          <dgm:chMax val="0"/>
          <dgm:bulletEnabled val="1"/>
        </dgm:presLayoutVars>
      </dgm:prSet>
      <dgm:spPr/>
    </dgm:pt>
    <dgm:pt modelId="{69F8FEA7-CCAC-4C61-A491-E78E863FBA41}" type="pres">
      <dgm:prSet presAssocID="{8506FB6E-C387-41BA-A2EE-0A2E142ED907}" presName="spacer" presStyleCnt="0"/>
      <dgm:spPr/>
    </dgm:pt>
    <dgm:pt modelId="{9C6433CD-1CFE-49D3-8C08-354926CEB1F0}" type="pres">
      <dgm:prSet presAssocID="{40C2901E-9A8D-4555-B972-EEDF55B9FE92}" presName="parentText" presStyleLbl="node1" presStyleIdx="2" presStyleCnt="3">
        <dgm:presLayoutVars>
          <dgm:chMax val="0"/>
          <dgm:bulletEnabled val="1"/>
        </dgm:presLayoutVars>
      </dgm:prSet>
      <dgm:spPr/>
    </dgm:pt>
  </dgm:ptLst>
  <dgm:cxnLst>
    <dgm:cxn modelId="{C2339127-DBDB-47A3-ACA6-3FB70FE9233F}" type="presOf" srcId="{1145E161-4C5D-49E2-AAE2-1A138ADBD67F}" destId="{8B52B781-B2E8-4610-9E68-C6346549C20D}" srcOrd="0" destOrd="0" presId="urn:microsoft.com/office/officeart/2005/8/layout/vList2"/>
    <dgm:cxn modelId="{6BC34D35-25E4-4F71-B483-57B47CC50D8F}" type="presOf" srcId="{C1339BDF-E7AE-4EF5-AF78-2AED823E6DAA}" destId="{9CE693A4-E6D9-402D-94B4-531978820D53}" srcOrd="0" destOrd="0" presId="urn:microsoft.com/office/officeart/2005/8/layout/vList2"/>
    <dgm:cxn modelId="{F5C53C96-E547-4D27-B26B-7166CE440ABF}" srcId="{1145E161-4C5D-49E2-AAE2-1A138ADBD67F}" destId="{40C2901E-9A8D-4555-B972-EEDF55B9FE92}" srcOrd="2" destOrd="0" parTransId="{613DB8B0-0869-44A1-9359-3CAFB96B80D0}" sibTransId="{DDC1F5D0-2C57-4412-AF72-D34DF4A2B9F4}"/>
    <dgm:cxn modelId="{79BD989C-8BE4-4EB8-A1E4-E7973BA072DA}" srcId="{1145E161-4C5D-49E2-AAE2-1A138ADBD67F}" destId="{A11C4210-BC81-4A82-BFA5-BB73E15ACA9A}" srcOrd="1" destOrd="0" parTransId="{5C243E9F-C4F1-416A-AEFD-0AD454727C43}" sibTransId="{8506FB6E-C387-41BA-A2EE-0A2E142ED907}"/>
    <dgm:cxn modelId="{2724FFAE-B672-480C-A430-2607075256BF}" srcId="{1145E161-4C5D-49E2-AAE2-1A138ADBD67F}" destId="{C1339BDF-E7AE-4EF5-AF78-2AED823E6DAA}" srcOrd="0" destOrd="0" parTransId="{A7F29DA2-2632-4052-95AD-9D69E6197FE8}" sibTransId="{09E87A89-32BD-4B7A-9203-E56408449774}"/>
    <dgm:cxn modelId="{053EE4C3-A168-4037-83F9-3343D337C1CD}" type="presOf" srcId="{40C2901E-9A8D-4555-B972-EEDF55B9FE92}" destId="{9C6433CD-1CFE-49D3-8C08-354926CEB1F0}" srcOrd="0" destOrd="0" presId="urn:microsoft.com/office/officeart/2005/8/layout/vList2"/>
    <dgm:cxn modelId="{03E216D7-65A2-4113-A008-EBE29C2726A3}" type="presOf" srcId="{A11C4210-BC81-4A82-BFA5-BB73E15ACA9A}" destId="{72A8DED7-D039-4C14-80D3-9B1FC2D8DF08}" srcOrd="0" destOrd="0" presId="urn:microsoft.com/office/officeart/2005/8/layout/vList2"/>
    <dgm:cxn modelId="{601B1BEC-019C-4E2F-BECE-1CD6F3D97F57}" type="presParOf" srcId="{8B52B781-B2E8-4610-9E68-C6346549C20D}" destId="{9CE693A4-E6D9-402D-94B4-531978820D53}" srcOrd="0" destOrd="0" presId="urn:microsoft.com/office/officeart/2005/8/layout/vList2"/>
    <dgm:cxn modelId="{868D05D9-8D88-4943-B4E2-A87795212C38}" type="presParOf" srcId="{8B52B781-B2E8-4610-9E68-C6346549C20D}" destId="{1AF24884-126A-4462-8706-7AA05BC94624}" srcOrd="1" destOrd="0" presId="urn:microsoft.com/office/officeart/2005/8/layout/vList2"/>
    <dgm:cxn modelId="{FBBFA0A9-6E6A-4CE2-9FDD-4BC4EE0AFAA4}" type="presParOf" srcId="{8B52B781-B2E8-4610-9E68-C6346549C20D}" destId="{72A8DED7-D039-4C14-80D3-9B1FC2D8DF08}" srcOrd="2" destOrd="0" presId="urn:microsoft.com/office/officeart/2005/8/layout/vList2"/>
    <dgm:cxn modelId="{3C38F5C2-5975-48C2-903B-A886C37D3688}" type="presParOf" srcId="{8B52B781-B2E8-4610-9E68-C6346549C20D}" destId="{69F8FEA7-CCAC-4C61-A491-E78E863FBA41}" srcOrd="3" destOrd="0" presId="urn:microsoft.com/office/officeart/2005/8/layout/vList2"/>
    <dgm:cxn modelId="{014256CE-D701-4B13-B7D0-267E9A31C915}" type="presParOf" srcId="{8B52B781-B2E8-4610-9E68-C6346549C20D}" destId="{9C6433CD-1CFE-49D3-8C08-354926CEB1F0}"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E8485C5-7D54-405E-9748-5631D4B980CE}" type="doc">
      <dgm:prSet loTypeId="urn:microsoft.com/office/officeart/2005/8/layout/matrix3" loCatId="matrix" qsTypeId="urn:microsoft.com/office/officeart/2005/8/quickstyle/simple1" qsCatId="simple" csTypeId="urn:microsoft.com/office/officeart/2005/8/colors/colorful5" csCatId="colorful" phldr="1"/>
      <dgm:spPr/>
      <dgm:t>
        <a:bodyPr/>
        <a:lstStyle/>
        <a:p>
          <a:endParaRPr lang="en-US"/>
        </a:p>
      </dgm:t>
    </dgm:pt>
    <dgm:pt modelId="{EF5042C2-88F8-4F4A-8711-6F4805866945}">
      <dgm:prSet/>
      <dgm:spPr/>
      <dgm:t>
        <a:bodyPr/>
        <a:lstStyle/>
        <a:p>
          <a:r>
            <a:rPr lang="en-US" dirty="0"/>
            <a:t>Informed consent obtained.</a:t>
          </a:r>
        </a:p>
      </dgm:t>
    </dgm:pt>
    <dgm:pt modelId="{F9AE1CB0-2F38-45FE-A0E4-E6F56171267F}" type="parTrans" cxnId="{8D4CEEED-445B-4079-8159-C2D053D175A2}">
      <dgm:prSet/>
      <dgm:spPr/>
      <dgm:t>
        <a:bodyPr/>
        <a:lstStyle/>
        <a:p>
          <a:endParaRPr lang="en-US"/>
        </a:p>
      </dgm:t>
    </dgm:pt>
    <dgm:pt modelId="{923AE23C-1F29-49B7-96DD-EAED606FA925}" type="sibTrans" cxnId="{8D4CEEED-445B-4079-8159-C2D053D175A2}">
      <dgm:prSet/>
      <dgm:spPr/>
      <dgm:t>
        <a:bodyPr/>
        <a:lstStyle/>
        <a:p>
          <a:endParaRPr lang="en-US"/>
        </a:p>
      </dgm:t>
    </dgm:pt>
    <dgm:pt modelId="{B0CA291E-32EC-4B4B-9CEC-9BA54BF43968}">
      <dgm:prSet/>
      <dgm:spPr/>
      <dgm:t>
        <a:bodyPr/>
        <a:lstStyle/>
        <a:p>
          <a:r>
            <a:rPr lang="en-US" dirty="0"/>
            <a:t> Confidentiality and anonymity maintained.</a:t>
          </a:r>
        </a:p>
      </dgm:t>
    </dgm:pt>
    <dgm:pt modelId="{69979E89-8EC5-4D0F-B08A-7BB53486F5BD}" type="parTrans" cxnId="{4DC08D07-F589-40B1-A155-B53159FD984F}">
      <dgm:prSet/>
      <dgm:spPr/>
      <dgm:t>
        <a:bodyPr/>
        <a:lstStyle/>
        <a:p>
          <a:endParaRPr lang="en-US"/>
        </a:p>
      </dgm:t>
    </dgm:pt>
    <dgm:pt modelId="{E8ADC1FE-2281-4887-BBD6-74527D163132}" type="sibTrans" cxnId="{4DC08D07-F589-40B1-A155-B53159FD984F}">
      <dgm:prSet/>
      <dgm:spPr/>
      <dgm:t>
        <a:bodyPr/>
        <a:lstStyle/>
        <a:p>
          <a:endParaRPr lang="en-US"/>
        </a:p>
      </dgm:t>
    </dgm:pt>
    <dgm:pt modelId="{8EA757B8-A13B-4B58-84C6-0122121000E9}">
      <dgm:prSet/>
      <dgm:spPr/>
      <dgm:t>
        <a:bodyPr/>
        <a:lstStyle/>
        <a:p>
          <a:r>
            <a:rPr lang="en-US" dirty="0"/>
            <a:t>GDPR compliance.</a:t>
          </a:r>
        </a:p>
      </dgm:t>
    </dgm:pt>
    <dgm:pt modelId="{830BB45D-6E86-4679-B28B-00C5B8942025}" type="parTrans" cxnId="{4F452249-8417-4951-82A6-148BB4EB4403}">
      <dgm:prSet/>
      <dgm:spPr/>
      <dgm:t>
        <a:bodyPr/>
        <a:lstStyle/>
        <a:p>
          <a:endParaRPr lang="en-US"/>
        </a:p>
      </dgm:t>
    </dgm:pt>
    <dgm:pt modelId="{6FF369D5-126A-4A54-915E-4333CABFBEA6}" type="sibTrans" cxnId="{4F452249-8417-4951-82A6-148BB4EB4403}">
      <dgm:prSet/>
      <dgm:spPr/>
      <dgm:t>
        <a:bodyPr/>
        <a:lstStyle/>
        <a:p>
          <a:endParaRPr lang="en-US"/>
        </a:p>
      </dgm:t>
    </dgm:pt>
    <dgm:pt modelId="{9194F2C2-B54C-4A70-9CF3-3ED28460D5A4}">
      <dgm:prSet/>
      <dgm:spPr/>
      <dgm:t>
        <a:bodyPr/>
        <a:lstStyle/>
        <a:p>
          <a:r>
            <a:rPr lang="en-US" dirty="0"/>
            <a:t>Participant wellbeing protected.</a:t>
          </a:r>
        </a:p>
      </dgm:t>
    </dgm:pt>
    <dgm:pt modelId="{7A87DEA2-48A5-474F-AA99-51BCA006870F}" type="parTrans" cxnId="{6E78A764-0C2A-413F-93B2-BB71E60E4C91}">
      <dgm:prSet/>
      <dgm:spPr/>
      <dgm:t>
        <a:bodyPr/>
        <a:lstStyle/>
        <a:p>
          <a:endParaRPr lang="en-US"/>
        </a:p>
      </dgm:t>
    </dgm:pt>
    <dgm:pt modelId="{7482C7CA-A434-43AF-A8BA-C2D36A9FD62D}" type="sibTrans" cxnId="{6E78A764-0C2A-413F-93B2-BB71E60E4C91}">
      <dgm:prSet/>
      <dgm:spPr/>
      <dgm:t>
        <a:bodyPr/>
        <a:lstStyle/>
        <a:p>
          <a:endParaRPr lang="en-US"/>
        </a:p>
      </dgm:t>
    </dgm:pt>
    <dgm:pt modelId="{A3D75A48-F381-4894-AC51-2AA47EFA6849}" type="pres">
      <dgm:prSet presAssocID="{CE8485C5-7D54-405E-9748-5631D4B980CE}" presName="matrix" presStyleCnt="0">
        <dgm:presLayoutVars>
          <dgm:chMax val="1"/>
          <dgm:dir/>
          <dgm:resizeHandles val="exact"/>
        </dgm:presLayoutVars>
      </dgm:prSet>
      <dgm:spPr/>
    </dgm:pt>
    <dgm:pt modelId="{333413C0-E600-4300-9971-0B08DEBDE5F8}" type="pres">
      <dgm:prSet presAssocID="{CE8485C5-7D54-405E-9748-5631D4B980CE}" presName="diamond" presStyleLbl="bgShp" presStyleIdx="0" presStyleCnt="1"/>
      <dgm:spPr/>
    </dgm:pt>
    <dgm:pt modelId="{893CEB70-CB35-46AC-8DFA-6DAB944313AA}" type="pres">
      <dgm:prSet presAssocID="{CE8485C5-7D54-405E-9748-5631D4B980CE}" presName="quad1" presStyleLbl="node1" presStyleIdx="0" presStyleCnt="4">
        <dgm:presLayoutVars>
          <dgm:chMax val="0"/>
          <dgm:chPref val="0"/>
          <dgm:bulletEnabled val="1"/>
        </dgm:presLayoutVars>
      </dgm:prSet>
      <dgm:spPr/>
    </dgm:pt>
    <dgm:pt modelId="{FE25518D-9189-4571-B47E-39F1CED0EFCB}" type="pres">
      <dgm:prSet presAssocID="{CE8485C5-7D54-405E-9748-5631D4B980CE}" presName="quad2" presStyleLbl="node1" presStyleIdx="1" presStyleCnt="4">
        <dgm:presLayoutVars>
          <dgm:chMax val="0"/>
          <dgm:chPref val="0"/>
          <dgm:bulletEnabled val="1"/>
        </dgm:presLayoutVars>
      </dgm:prSet>
      <dgm:spPr/>
    </dgm:pt>
    <dgm:pt modelId="{8283D5DB-BA72-4EA1-BB0F-BCD4F08117C7}" type="pres">
      <dgm:prSet presAssocID="{CE8485C5-7D54-405E-9748-5631D4B980CE}" presName="quad3" presStyleLbl="node1" presStyleIdx="2" presStyleCnt="4">
        <dgm:presLayoutVars>
          <dgm:chMax val="0"/>
          <dgm:chPref val="0"/>
          <dgm:bulletEnabled val="1"/>
        </dgm:presLayoutVars>
      </dgm:prSet>
      <dgm:spPr/>
    </dgm:pt>
    <dgm:pt modelId="{55EDCD4B-00AE-424F-BF4A-B9172561B1DA}" type="pres">
      <dgm:prSet presAssocID="{CE8485C5-7D54-405E-9748-5631D4B980CE}" presName="quad4" presStyleLbl="node1" presStyleIdx="3" presStyleCnt="4">
        <dgm:presLayoutVars>
          <dgm:chMax val="0"/>
          <dgm:chPref val="0"/>
          <dgm:bulletEnabled val="1"/>
        </dgm:presLayoutVars>
      </dgm:prSet>
      <dgm:spPr/>
    </dgm:pt>
  </dgm:ptLst>
  <dgm:cxnLst>
    <dgm:cxn modelId="{4DC08D07-F589-40B1-A155-B53159FD984F}" srcId="{CE8485C5-7D54-405E-9748-5631D4B980CE}" destId="{B0CA291E-32EC-4B4B-9CEC-9BA54BF43968}" srcOrd="1" destOrd="0" parTransId="{69979E89-8EC5-4D0F-B08A-7BB53486F5BD}" sibTransId="{E8ADC1FE-2281-4887-BBD6-74527D163132}"/>
    <dgm:cxn modelId="{6E78A764-0C2A-413F-93B2-BB71E60E4C91}" srcId="{CE8485C5-7D54-405E-9748-5631D4B980CE}" destId="{9194F2C2-B54C-4A70-9CF3-3ED28460D5A4}" srcOrd="3" destOrd="0" parTransId="{7A87DEA2-48A5-474F-AA99-51BCA006870F}" sibTransId="{7482C7CA-A434-43AF-A8BA-C2D36A9FD62D}"/>
    <dgm:cxn modelId="{4F452249-8417-4951-82A6-148BB4EB4403}" srcId="{CE8485C5-7D54-405E-9748-5631D4B980CE}" destId="{8EA757B8-A13B-4B58-84C6-0122121000E9}" srcOrd="2" destOrd="0" parTransId="{830BB45D-6E86-4679-B28B-00C5B8942025}" sibTransId="{6FF369D5-126A-4A54-915E-4333CABFBEA6}"/>
    <dgm:cxn modelId="{E66B107A-9C1A-4F3D-8A8B-C36426A7397D}" type="presOf" srcId="{CE8485C5-7D54-405E-9748-5631D4B980CE}" destId="{A3D75A48-F381-4894-AC51-2AA47EFA6849}" srcOrd="0" destOrd="0" presId="urn:microsoft.com/office/officeart/2005/8/layout/matrix3"/>
    <dgm:cxn modelId="{575CA9B7-0611-4988-84F1-17B6AEC7582F}" type="presOf" srcId="{EF5042C2-88F8-4F4A-8711-6F4805866945}" destId="{893CEB70-CB35-46AC-8DFA-6DAB944313AA}" srcOrd="0" destOrd="0" presId="urn:microsoft.com/office/officeart/2005/8/layout/matrix3"/>
    <dgm:cxn modelId="{4975EAB8-80FD-422F-9B99-066649705696}" type="presOf" srcId="{8EA757B8-A13B-4B58-84C6-0122121000E9}" destId="{8283D5DB-BA72-4EA1-BB0F-BCD4F08117C7}" srcOrd="0" destOrd="0" presId="urn:microsoft.com/office/officeart/2005/8/layout/matrix3"/>
    <dgm:cxn modelId="{FC245DDB-DFB6-4BB8-A584-3CFDDE094477}" type="presOf" srcId="{B0CA291E-32EC-4B4B-9CEC-9BA54BF43968}" destId="{FE25518D-9189-4571-B47E-39F1CED0EFCB}" srcOrd="0" destOrd="0" presId="urn:microsoft.com/office/officeart/2005/8/layout/matrix3"/>
    <dgm:cxn modelId="{8D4CEEED-445B-4079-8159-C2D053D175A2}" srcId="{CE8485C5-7D54-405E-9748-5631D4B980CE}" destId="{EF5042C2-88F8-4F4A-8711-6F4805866945}" srcOrd="0" destOrd="0" parTransId="{F9AE1CB0-2F38-45FE-A0E4-E6F56171267F}" sibTransId="{923AE23C-1F29-49B7-96DD-EAED606FA925}"/>
    <dgm:cxn modelId="{05F453F5-DC9B-4060-A532-8DDFF90FF71C}" type="presOf" srcId="{9194F2C2-B54C-4A70-9CF3-3ED28460D5A4}" destId="{55EDCD4B-00AE-424F-BF4A-B9172561B1DA}" srcOrd="0" destOrd="0" presId="urn:microsoft.com/office/officeart/2005/8/layout/matrix3"/>
    <dgm:cxn modelId="{9F24D97A-E404-410C-8FC5-B73450C5EDAB}" type="presParOf" srcId="{A3D75A48-F381-4894-AC51-2AA47EFA6849}" destId="{333413C0-E600-4300-9971-0B08DEBDE5F8}" srcOrd="0" destOrd="0" presId="urn:microsoft.com/office/officeart/2005/8/layout/matrix3"/>
    <dgm:cxn modelId="{667F111F-99D6-4802-804D-4134A86C77ED}" type="presParOf" srcId="{A3D75A48-F381-4894-AC51-2AA47EFA6849}" destId="{893CEB70-CB35-46AC-8DFA-6DAB944313AA}" srcOrd="1" destOrd="0" presId="urn:microsoft.com/office/officeart/2005/8/layout/matrix3"/>
    <dgm:cxn modelId="{EC7A5A70-9F54-4994-A12D-0D9AB940131E}" type="presParOf" srcId="{A3D75A48-F381-4894-AC51-2AA47EFA6849}" destId="{FE25518D-9189-4571-B47E-39F1CED0EFCB}" srcOrd="2" destOrd="0" presId="urn:microsoft.com/office/officeart/2005/8/layout/matrix3"/>
    <dgm:cxn modelId="{4C3E9FE4-21FC-4F8D-9D48-E25C7D56D556}" type="presParOf" srcId="{A3D75A48-F381-4894-AC51-2AA47EFA6849}" destId="{8283D5DB-BA72-4EA1-BB0F-BCD4F08117C7}" srcOrd="3" destOrd="0" presId="urn:microsoft.com/office/officeart/2005/8/layout/matrix3"/>
    <dgm:cxn modelId="{58FDC91D-ED58-47B8-B980-BBD66DF44E80}" type="presParOf" srcId="{A3D75A48-F381-4894-AC51-2AA47EFA6849}" destId="{55EDCD4B-00AE-424F-BF4A-B9172561B1DA}"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BF71D83-EA20-4F22-ADD6-F592C44E8A03}"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07AD690-EF97-48A2-A207-9179ADB743A0}">
      <dgm:prSet/>
      <dgm:spPr/>
      <dgm:t>
        <a:bodyPr/>
        <a:lstStyle/>
        <a:p>
          <a:r>
            <a:rPr lang="en-US" dirty="0"/>
            <a:t>Limitations:</a:t>
          </a:r>
        </a:p>
      </dgm:t>
    </dgm:pt>
    <dgm:pt modelId="{50B00141-D465-4677-872C-2273958FE4DD}" type="parTrans" cxnId="{D9DE2141-A32C-457E-B5CD-FDEC0A5E9674}">
      <dgm:prSet/>
      <dgm:spPr/>
      <dgm:t>
        <a:bodyPr/>
        <a:lstStyle/>
        <a:p>
          <a:endParaRPr lang="en-US"/>
        </a:p>
      </dgm:t>
    </dgm:pt>
    <dgm:pt modelId="{2A7E8A53-6D91-4D49-B916-928986AEEB8D}" type="sibTrans" cxnId="{D9DE2141-A32C-457E-B5CD-FDEC0A5E9674}">
      <dgm:prSet/>
      <dgm:spPr/>
      <dgm:t>
        <a:bodyPr/>
        <a:lstStyle/>
        <a:p>
          <a:endParaRPr lang="en-US"/>
        </a:p>
      </dgm:t>
    </dgm:pt>
    <dgm:pt modelId="{78EA2B6A-405B-4933-8859-5E245B982E7A}">
      <dgm:prSet/>
      <dgm:spPr/>
      <dgm:t>
        <a:bodyPr/>
        <a:lstStyle/>
        <a:p>
          <a:r>
            <a:rPr lang="en-US" dirty="0"/>
            <a:t>Small sample size.</a:t>
          </a:r>
        </a:p>
      </dgm:t>
    </dgm:pt>
    <dgm:pt modelId="{02B6ADD0-79B3-4B2F-B784-0812DC6D46F8}" type="parTrans" cxnId="{FE781989-98A1-43DE-BE52-C6A8858CBD79}">
      <dgm:prSet/>
      <dgm:spPr/>
      <dgm:t>
        <a:bodyPr/>
        <a:lstStyle/>
        <a:p>
          <a:endParaRPr lang="en-US"/>
        </a:p>
      </dgm:t>
    </dgm:pt>
    <dgm:pt modelId="{D2AB2153-E578-4F66-8263-5045EB77B895}" type="sibTrans" cxnId="{FE781989-98A1-43DE-BE52-C6A8858CBD79}">
      <dgm:prSet/>
      <dgm:spPr/>
      <dgm:t>
        <a:bodyPr/>
        <a:lstStyle/>
        <a:p>
          <a:endParaRPr lang="en-US"/>
        </a:p>
      </dgm:t>
    </dgm:pt>
    <dgm:pt modelId="{0FA14D4B-7E35-4E96-9059-936BE94B5F55}">
      <dgm:prSet/>
      <dgm:spPr/>
      <dgm:t>
        <a:bodyPr/>
        <a:lstStyle/>
        <a:p>
          <a:r>
            <a:rPr lang="en-US" dirty="0"/>
            <a:t>Access issues.</a:t>
          </a:r>
        </a:p>
      </dgm:t>
    </dgm:pt>
    <dgm:pt modelId="{D21C3E7A-3BF2-4D0F-BBC0-5FE3B2FD3410}" type="parTrans" cxnId="{68C9DB2D-8BAE-4893-B673-5EFEB23B9B30}">
      <dgm:prSet/>
      <dgm:spPr/>
      <dgm:t>
        <a:bodyPr/>
        <a:lstStyle/>
        <a:p>
          <a:endParaRPr lang="en-US"/>
        </a:p>
      </dgm:t>
    </dgm:pt>
    <dgm:pt modelId="{67760D20-5852-4BA4-A4A9-52A8CBC0C52B}" type="sibTrans" cxnId="{68C9DB2D-8BAE-4893-B673-5EFEB23B9B30}">
      <dgm:prSet/>
      <dgm:spPr/>
      <dgm:t>
        <a:bodyPr/>
        <a:lstStyle/>
        <a:p>
          <a:endParaRPr lang="en-US"/>
        </a:p>
      </dgm:t>
    </dgm:pt>
    <dgm:pt modelId="{404A5BC4-29F5-47D1-B00E-A23305ACC6B5}">
      <dgm:prSet/>
      <dgm:spPr/>
      <dgm:t>
        <a:bodyPr/>
        <a:lstStyle/>
        <a:p>
          <a:r>
            <a:rPr lang="en-US" dirty="0"/>
            <a:t> Time constraints.</a:t>
          </a:r>
        </a:p>
      </dgm:t>
    </dgm:pt>
    <dgm:pt modelId="{5E709F16-45F4-418A-8326-03C298A2F0F9}" type="parTrans" cxnId="{80AFA4BF-7183-4F7B-9A31-E3E0A1B84A60}">
      <dgm:prSet/>
      <dgm:spPr/>
      <dgm:t>
        <a:bodyPr/>
        <a:lstStyle/>
        <a:p>
          <a:endParaRPr lang="en-US"/>
        </a:p>
      </dgm:t>
    </dgm:pt>
    <dgm:pt modelId="{30378E50-FCEB-45A9-A026-0794731DF15F}" type="sibTrans" cxnId="{80AFA4BF-7183-4F7B-9A31-E3E0A1B84A60}">
      <dgm:prSet/>
      <dgm:spPr/>
      <dgm:t>
        <a:bodyPr/>
        <a:lstStyle/>
        <a:p>
          <a:endParaRPr lang="en-US"/>
        </a:p>
      </dgm:t>
    </dgm:pt>
    <dgm:pt modelId="{D57E5592-8923-4667-B122-C9B280BEF54F}">
      <dgm:prSet/>
      <dgm:spPr/>
      <dgm:t>
        <a:bodyPr/>
        <a:lstStyle/>
        <a:p>
          <a:r>
            <a:rPr lang="en-US" dirty="0"/>
            <a:t>Recommendations:</a:t>
          </a:r>
        </a:p>
      </dgm:t>
    </dgm:pt>
    <dgm:pt modelId="{3C662C98-35B2-4217-86A5-7EB67013E211}" type="parTrans" cxnId="{D02C7932-81CF-4D1B-BCE2-0DB9D6D2403B}">
      <dgm:prSet/>
      <dgm:spPr/>
      <dgm:t>
        <a:bodyPr/>
        <a:lstStyle/>
        <a:p>
          <a:endParaRPr lang="en-US"/>
        </a:p>
      </dgm:t>
    </dgm:pt>
    <dgm:pt modelId="{9C6E3D80-D0E3-4721-80A4-15AC5249B7AE}" type="sibTrans" cxnId="{D02C7932-81CF-4D1B-BCE2-0DB9D6D2403B}">
      <dgm:prSet/>
      <dgm:spPr/>
      <dgm:t>
        <a:bodyPr/>
        <a:lstStyle/>
        <a:p>
          <a:endParaRPr lang="en-US"/>
        </a:p>
      </dgm:t>
    </dgm:pt>
    <dgm:pt modelId="{D0D3439F-A8FF-4FA9-8A41-F2A02E6AB775}">
      <dgm:prSet/>
      <dgm:spPr/>
      <dgm:t>
        <a:bodyPr/>
        <a:lstStyle/>
        <a:p>
          <a:r>
            <a:rPr lang="en-US" dirty="0"/>
            <a:t>Larger sample.</a:t>
          </a:r>
        </a:p>
      </dgm:t>
    </dgm:pt>
    <dgm:pt modelId="{AD83EA9A-6F4D-4601-8EC0-3CAED97BBD2E}" type="parTrans" cxnId="{CE6A3E39-EE0B-4F5D-879E-84F4720DEA35}">
      <dgm:prSet/>
      <dgm:spPr/>
      <dgm:t>
        <a:bodyPr/>
        <a:lstStyle/>
        <a:p>
          <a:endParaRPr lang="en-US"/>
        </a:p>
      </dgm:t>
    </dgm:pt>
    <dgm:pt modelId="{44B6BAEE-C2DB-4614-AEBF-B7F94C1CB96C}" type="sibTrans" cxnId="{CE6A3E39-EE0B-4F5D-879E-84F4720DEA35}">
      <dgm:prSet/>
      <dgm:spPr/>
      <dgm:t>
        <a:bodyPr/>
        <a:lstStyle/>
        <a:p>
          <a:endParaRPr lang="en-US"/>
        </a:p>
      </dgm:t>
    </dgm:pt>
    <dgm:pt modelId="{5A663E7D-FA3C-47B6-ADEC-7B7735CEE4F8}">
      <dgm:prSet/>
      <dgm:spPr/>
      <dgm:t>
        <a:bodyPr/>
        <a:lstStyle/>
        <a:p>
          <a:r>
            <a:rPr lang="en-US" dirty="0"/>
            <a:t>Mixed methods.</a:t>
          </a:r>
        </a:p>
      </dgm:t>
    </dgm:pt>
    <dgm:pt modelId="{69112140-DB38-439C-B2A2-00C16D9249E7}" type="parTrans" cxnId="{BE3BA361-7152-4614-9C88-FC32D2085CBD}">
      <dgm:prSet/>
      <dgm:spPr/>
      <dgm:t>
        <a:bodyPr/>
        <a:lstStyle/>
        <a:p>
          <a:endParaRPr lang="en-US"/>
        </a:p>
      </dgm:t>
    </dgm:pt>
    <dgm:pt modelId="{132E349F-8248-4C88-B47C-983B47500488}" type="sibTrans" cxnId="{BE3BA361-7152-4614-9C88-FC32D2085CBD}">
      <dgm:prSet/>
      <dgm:spPr/>
      <dgm:t>
        <a:bodyPr/>
        <a:lstStyle/>
        <a:p>
          <a:endParaRPr lang="en-US"/>
        </a:p>
      </dgm:t>
    </dgm:pt>
    <dgm:pt modelId="{5C2D3C03-4B72-4964-BC14-2394DABC5ADE}">
      <dgm:prSet/>
      <dgm:spPr/>
      <dgm:t>
        <a:bodyPr/>
        <a:lstStyle/>
        <a:p>
          <a:r>
            <a:rPr lang="en-US" dirty="0"/>
            <a:t>Multi-site studies.</a:t>
          </a:r>
        </a:p>
      </dgm:t>
    </dgm:pt>
    <dgm:pt modelId="{2BAECAF7-713E-4FBC-95C9-3BA60F51108D}" type="parTrans" cxnId="{47EFFBAE-8288-4830-9521-71AD67943C33}">
      <dgm:prSet/>
      <dgm:spPr/>
      <dgm:t>
        <a:bodyPr/>
        <a:lstStyle/>
        <a:p>
          <a:endParaRPr lang="en-US"/>
        </a:p>
      </dgm:t>
    </dgm:pt>
    <dgm:pt modelId="{B37572C2-138C-48C2-BA7E-DD4B41EBB60C}" type="sibTrans" cxnId="{47EFFBAE-8288-4830-9521-71AD67943C33}">
      <dgm:prSet/>
      <dgm:spPr/>
      <dgm:t>
        <a:bodyPr/>
        <a:lstStyle/>
        <a:p>
          <a:endParaRPr lang="en-US"/>
        </a:p>
      </dgm:t>
    </dgm:pt>
    <dgm:pt modelId="{44152692-8635-438A-98D5-E5392A29B929}" type="pres">
      <dgm:prSet presAssocID="{0BF71D83-EA20-4F22-ADD6-F592C44E8A03}" presName="linear" presStyleCnt="0">
        <dgm:presLayoutVars>
          <dgm:animLvl val="lvl"/>
          <dgm:resizeHandles val="exact"/>
        </dgm:presLayoutVars>
      </dgm:prSet>
      <dgm:spPr/>
    </dgm:pt>
    <dgm:pt modelId="{0FBD31D8-29C6-4A10-A117-64DD99B162CB}" type="pres">
      <dgm:prSet presAssocID="{A07AD690-EF97-48A2-A207-9179ADB743A0}" presName="parentText" presStyleLbl="node1" presStyleIdx="0" presStyleCnt="8">
        <dgm:presLayoutVars>
          <dgm:chMax val="0"/>
          <dgm:bulletEnabled val="1"/>
        </dgm:presLayoutVars>
      </dgm:prSet>
      <dgm:spPr/>
    </dgm:pt>
    <dgm:pt modelId="{9B71493F-7C31-404B-9D6D-6960445C6D4F}" type="pres">
      <dgm:prSet presAssocID="{2A7E8A53-6D91-4D49-B916-928986AEEB8D}" presName="spacer" presStyleCnt="0"/>
      <dgm:spPr/>
    </dgm:pt>
    <dgm:pt modelId="{BDD810DC-CAEF-4421-9FF5-D11DD9134D50}" type="pres">
      <dgm:prSet presAssocID="{78EA2B6A-405B-4933-8859-5E245B982E7A}" presName="parentText" presStyleLbl="node1" presStyleIdx="1" presStyleCnt="8">
        <dgm:presLayoutVars>
          <dgm:chMax val="0"/>
          <dgm:bulletEnabled val="1"/>
        </dgm:presLayoutVars>
      </dgm:prSet>
      <dgm:spPr/>
    </dgm:pt>
    <dgm:pt modelId="{B321C000-7D68-4652-86AE-8AADD18D0A60}" type="pres">
      <dgm:prSet presAssocID="{D2AB2153-E578-4F66-8263-5045EB77B895}" presName="spacer" presStyleCnt="0"/>
      <dgm:spPr/>
    </dgm:pt>
    <dgm:pt modelId="{EB341B82-1F33-4EAF-AD61-B69BFD9B8A34}" type="pres">
      <dgm:prSet presAssocID="{0FA14D4B-7E35-4E96-9059-936BE94B5F55}" presName="parentText" presStyleLbl="node1" presStyleIdx="2" presStyleCnt="8">
        <dgm:presLayoutVars>
          <dgm:chMax val="0"/>
          <dgm:bulletEnabled val="1"/>
        </dgm:presLayoutVars>
      </dgm:prSet>
      <dgm:spPr/>
    </dgm:pt>
    <dgm:pt modelId="{3A02ED6B-50C5-4858-93AF-D93F946B0DB0}" type="pres">
      <dgm:prSet presAssocID="{67760D20-5852-4BA4-A4A9-52A8CBC0C52B}" presName="spacer" presStyleCnt="0"/>
      <dgm:spPr/>
    </dgm:pt>
    <dgm:pt modelId="{0621D45F-FB52-4C06-811E-BF4233C5A038}" type="pres">
      <dgm:prSet presAssocID="{404A5BC4-29F5-47D1-B00E-A23305ACC6B5}" presName="parentText" presStyleLbl="node1" presStyleIdx="3" presStyleCnt="8">
        <dgm:presLayoutVars>
          <dgm:chMax val="0"/>
          <dgm:bulletEnabled val="1"/>
        </dgm:presLayoutVars>
      </dgm:prSet>
      <dgm:spPr/>
    </dgm:pt>
    <dgm:pt modelId="{590579B9-8EFF-47C6-9572-6B8F3E9F19D0}" type="pres">
      <dgm:prSet presAssocID="{30378E50-FCEB-45A9-A026-0794731DF15F}" presName="spacer" presStyleCnt="0"/>
      <dgm:spPr/>
    </dgm:pt>
    <dgm:pt modelId="{7DD680CA-E355-4BB0-95DA-EEB8166D88E2}" type="pres">
      <dgm:prSet presAssocID="{D57E5592-8923-4667-B122-C9B280BEF54F}" presName="parentText" presStyleLbl="node1" presStyleIdx="4" presStyleCnt="8">
        <dgm:presLayoutVars>
          <dgm:chMax val="0"/>
          <dgm:bulletEnabled val="1"/>
        </dgm:presLayoutVars>
      </dgm:prSet>
      <dgm:spPr/>
    </dgm:pt>
    <dgm:pt modelId="{89A5E590-AA57-40A5-92FF-A5B45AB908C5}" type="pres">
      <dgm:prSet presAssocID="{9C6E3D80-D0E3-4721-80A4-15AC5249B7AE}" presName="spacer" presStyleCnt="0"/>
      <dgm:spPr/>
    </dgm:pt>
    <dgm:pt modelId="{B120FCAC-3DDD-4F19-BE73-AC8C5F439A16}" type="pres">
      <dgm:prSet presAssocID="{D0D3439F-A8FF-4FA9-8A41-F2A02E6AB775}" presName="parentText" presStyleLbl="node1" presStyleIdx="5" presStyleCnt="8">
        <dgm:presLayoutVars>
          <dgm:chMax val="0"/>
          <dgm:bulletEnabled val="1"/>
        </dgm:presLayoutVars>
      </dgm:prSet>
      <dgm:spPr/>
    </dgm:pt>
    <dgm:pt modelId="{371A031C-80EA-42EB-A90B-36FAAB20058D}" type="pres">
      <dgm:prSet presAssocID="{44B6BAEE-C2DB-4614-AEBF-B7F94C1CB96C}" presName="spacer" presStyleCnt="0"/>
      <dgm:spPr/>
    </dgm:pt>
    <dgm:pt modelId="{CEE5F489-DAB4-46CF-88AB-C48D12B40FC1}" type="pres">
      <dgm:prSet presAssocID="{5A663E7D-FA3C-47B6-ADEC-7B7735CEE4F8}" presName="parentText" presStyleLbl="node1" presStyleIdx="6" presStyleCnt="8">
        <dgm:presLayoutVars>
          <dgm:chMax val="0"/>
          <dgm:bulletEnabled val="1"/>
        </dgm:presLayoutVars>
      </dgm:prSet>
      <dgm:spPr/>
    </dgm:pt>
    <dgm:pt modelId="{DAF6CC2F-3DFA-47B8-9235-212695AC4FAB}" type="pres">
      <dgm:prSet presAssocID="{132E349F-8248-4C88-B47C-983B47500488}" presName="spacer" presStyleCnt="0"/>
      <dgm:spPr/>
    </dgm:pt>
    <dgm:pt modelId="{18E541AC-017F-40B7-B7D1-529A7DBD234C}" type="pres">
      <dgm:prSet presAssocID="{5C2D3C03-4B72-4964-BC14-2394DABC5ADE}" presName="parentText" presStyleLbl="node1" presStyleIdx="7" presStyleCnt="8">
        <dgm:presLayoutVars>
          <dgm:chMax val="0"/>
          <dgm:bulletEnabled val="1"/>
        </dgm:presLayoutVars>
      </dgm:prSet>
      <dgm:spPr/>
    </dgm:pt>
  </dgm:ptLst>
  <dgm:cxnLst>
    <dgm:cxn modelId="{1C1B3414-E77D-4CA3-9FDA-1911305DAD90}" type="presOf" srcId="{78EA2B6A-405B-4933-8859-5E245B982E7A}" destId="{BDD810DC-CAEF-4421-9FF5-D11DD9134D50}" srcOrd="0" destOrd="0" presId="urn:microsoft.com/office/officeart/2005/8/layout/vList2"/>
    <dgm:cxn modelId="{E716A41C-8354-43B5-82F6-914BC900C237}" type="presOf" srcId="{404A5BC4-29F5-47D1-B00E-A23305ACC6B5}" destId="{0621D45F-FB52-4C06-811E-BF4233C5A038}" srcOrd="0" destOrd="0" presId="urn:microsoft.com/office/officeart/2005/8/layout/vList2"/>
    <dgm:cxn modelId="{20F6EC1F-625B-4AD9-B734-A544E921F013}" type="presOf" srcId="{5A663E7D-FA3C-47B6-ADEC-7B7735CEE4F8}" destId="{CEE5F489-DAB4-46CF-88AB-C48D12B40FC1}" srcOrd="0" destOrd="0" presId="urn:microsoft.com/office/officeart/2005/8/layout/vList2"/>
    <dgm:cxn modelId="{68C9DB2D-8BAE-4893-B673-5EFEB23B9B30}" srcId="{0BF71D83-EA20-4F22-ADD6-F592C44E8A03}" destId="{0FA14D4B-7E35-4E96-9059-936BE94B5F55}" srcOrd="2" destOrd="0" parTransId="{D21C3E7A-3BF2-4D0F-BBC0-5FE3B2FD3410}" sibTransId="{67760D20-5852-4BA4-A4A9-52A8CBC0C52B}"/>
    <dgm:cxn modelId="{D02C7932-81CF-4D1B-BCE2-0DB9D6D2403B}" srcId="{0BF71D83-EA20-4F22-ADD6-F592C44E8A03}" destId="{D57E5592-8923-4667-B122-C9B280BEF54F}" srcOrd="4" destOrd="0" parTransId="{3C662C98-35B2-4217-86A5-7EB67013E211}" sibTransId="{9C6E3D80-D0E3-4721-80A4-15AC5249B7AE}"/>
    <dgm:cxn modelId="{CE6A3E39-EE0B-4F5D-879E-84F4720DEA35}" srcId="{0BF71D83-EA20-4F22-ADD6-F592C44E8A03}" destId="{D0D3439F-A8FF-4FA9-8A41-F2A02E6AB775}" srcOrd="5" destOrd="0" parTransId="{AD83EA9A-6F4D-4601-8EC0-3CAED97BBD2E}" sibTransId="{44B6BAEE-C2DB-4614-AEBF-B7F94C1CB96C}"/>
    <dgm:cxn modelId="{D9DE2141-A32C-457E-B5CD-FDEC0A5E9674}" srcId="{0BF71D83-EA20-4F22-ADD6-F592C44E8A03}" destId="{A07AD690-EF97-48A2-A207-9179ADB743A0}" srcOrd="0" destOrd="0" parTransId="{50B00141-D465-4677-872C-2273958FE4DD}" sibTransId="{2A7E8A53-6D91-4D49-B916-928986AEEB8D}"/>
    <dgm:cxn modelId="{BE3BA361-7152-4614-9C88-FC32D2085CBD}" srcId="{0BF71D83-EA20-4F22-ADD6-F592C44E8A03}" destId="{5A663E7D-FA3C-47B6-ADEC-7B7735CEE4F8}" srcOrd="6" destOrd="0" parTransId="{69112140-DB38-439C-B2A2-00C16D9249E7}" sibTransId="{132E349F-8248-4C88-B47C-983B47500488}"/>
    <dgm:cxn modelId="{14C71148-3C7B-40D2-80B1-9550BAC3A3EB}" type="presOf" srcId="{0BF71D83-EA20-4F22-ADD6-F592C44E8A03}" destId="{44152692-8635-438A-98D5-E5392A29B929}" srcOrd="0" destOrd="0" presId="urn:microsoft.com/office/officeart/2005/8/layout/vList2"/>
    <dgm:cxn modelId="{6B517156-4176-4985-9518-A719019803DA}" type="presOf" srcId="{0FA14D4B-7E35-4E96-9059-936BE94B5F55}" destId="{EB341B82-1F33-4EAF-AD61-B69BFD9B8A34}" srcOrd="0" destOrd="0" presId="urn:microsoft.com/office/officeart/2005/8/layout/vList2"/>
    <dgm:cxn modelId="{B5296678-6A84-4BF3-9D08-17DBB54C4F11}" type="presOf" srcId="{D0D3439F-A8FF-4FA9-8A41-F2A02E6AB775}" destId="{B120FCAC-3DDD-4F19-BE73-AC8C5F439A16}" srcOrd="0" destOrd="0" presId="urn:microsoft.com/office/officeart/2005/8/layout/vList2"/>
    <dgm:cxn modelId="{FE781989-98A1-43DE-BE52-C6A8858CBD79}" srcId="{0BF71D83-EA20-4F22-ADD6-F592C44E8A03}" destId="{78EA2B6A-405B-4933-8859-5E245B982E7A}" srcOrd="1" destOrd="0" parTransId="{02B6ADD0-79B3-4B2F-B784-0812DC6D46F8}" sibTransId="{D2AB2153-E578-4F66-8263-5045EB77B895}"/>
    <dgm:cxn modelId="{9564B78C-FFD5-4FCB-B868-E0C26167D46D}" type="presOf" srcId="{A07AD690-EF97-48A2-A207-9179ADB743A0}" destId="{0FBD31D8-29C6-4A10-A117-64DD99B162CB}" srcOrd="0" destOrd="0" presId="urn:microsoft.com/office/officeart/2005/8/layout/vList2"/>
    <dgm:cxn modelId="{47EFFBAE-8288-4830-9521-71AD67943C33}" srcId="{0BF71D83-EA20-4F22-ADD6-F592C44E8A03}" destId="{5C2D3C03-4B72-4964-BC14-2394DABC5ADE}" srcOrd="7" destOrd="0" parTransId="{2BAECAF7-713E-4FBC-95C9-3BA60F51108D}" sibTransId="{B37572C2-138C-48C2-BA7E-DD4B41EBB60C}"/>
    <dgm:cxn modelId="{80AFA4BF-7183-4F7B-9A31-E3E0A1B84A60}" srcId="{0BF71D83-EA20-4F22-ADD6-F592C44E8A03}" destId="{404A5BC4-29F5-47D1-B00E-A23305ACC6B5}" srcOrd="3" destOrd="0" parTransId="{5E709F16-45F4-418A-8326-03C298A2F0F9}" sibTransId="{30378E50-FCEB-45A9-A026-0794731DF15F}"/>
    <dgm:cxn modelId="{D290BACD-2A46-44C4-AD71-253AA768F9B9}" type="presOf" srcId="{D57E5592-8923-4667-B122-C9B280BEF54F}" destId="{7DD680CA-E355-4BB0-95DA-EEB8166D88E2}" srcOrd="0" destOrd="0" presId="urn:microsoft.com/office/officeart/2005/8/layout/vList2"/>
    <dgm:cxn modelId="{145150F1-B3EF-4CE4-A7A3-2D52F5B83363}" type="presOf" srcId="{5C2D3C03-4B72-4964-BC14-2394DABC5ADE}" destId="{18E541AC-017F-40B7-B7D1-529A7DBD234C}" srcOrd="0" destOrd="0" presId="urn:microsoft.com/office/officeart/2005/8/layout/vList2"/>
    <dgm:cxn modelId="{9DC67FBB-E908-4BC7-94A8-29D3DEA07B26}" type="presParOf" srcId="{44152692-8635-438A-98D5-E5392A29B929}" destId="{0FBD31D8-29C6-4A10-A117-64DD99B162CB}" srcOrd="0" destOrd="0" presId="urn:microsoft.com/office/officeart/2005/8/layout/vList2"/>
    <dgm:cxn modelId="{BF57B210-EB97-4971-96C2-7DF82AEACA02}" type="presParOf" srcId="{44152692-8635-438A-98D5-E5392A29B929}" destId="{9B71493F-7C31-404B-9D6D-6960445C6D4F}" srcOrd="1" destOrd="0" presId="urn:microsoft.com/office/officeart/2005/8/layout/vList2"/>
    <dgm:cxn modelId="{7E4192A3-74FB-4F7F-BC0F-D50066C2A1C5}" type="presParOf" srcId="{44152692-8635-438A-98D5-E5392A29B929}" destId="{BDD810DC-CAEF-4421-9FF5-D11DD9134D50}" srcOrd="2" destOrd="0" presId="urn:microsoft.com/office/officeart/2005/8/layout/vList2"/>
    <dgm:cxn modelId="{619F69BB-6ECD-4BE0-AD31-0A03A20B8670}" type="presParOf" srcId="{44152692-8635-438A-98D5-E5392A29B929}" destId="{B321C000-7D68-4652-86AE-8AADD18D0A60}" srcOrd="3" destOrd="0" presId="urn:microsoft.com/office/officeart/2005/8/layout/vList2"/>
    <dgm:cxn modelId="{99AAA964-E3F0-4E22-8BDE-86526E58DD85}" type="presParOf" srcId="{44152692-8635-438A-98D5-E5392A29B929}" destId="{EB341B82-1F33-4EAF-AD61-B69BFD9B8A34}" srcOrd="4" destOrd="0" presId="urn:microsoft.com/office/officeart/2005/8/layout/vList2"/>
    <dgm:cxn modelId="{5C0EE0E5-92F2-437D-B91A-04DB590DF8D2}" type="presParOf" srcId="{44152692-8635-438A-98D5-E5392A29B929}" destId="{3A02ED6B-50C5-4858-93AF-D93F946B0DB0}" srcOrd="5" destOrd="0" presId="urn:microsoft.com/office/officeart/2005/8/layout/vList2"/>
    <dgm:cxn modelId="{62D81733-C5F6-4567-AAD3-C2B2DADA28AD}" type="presParOf" srcId="{44152692-8635-438A-98D5-E5392A29B929}" destId="{0621D45F-FB52-4C06-811E-BF4233C5A038}" srcOrd="6" destOrd="0" presId="urn:microsoft.com/office/officeart/2005/8/layout/vList2"/>
    <dgm:cxn modelId="{9266FE52-BE0F-4A94-8EB4-73886E8D8852}" type="presParOf" srcId="{44152692-8635-438A-98D5-E5392A29B929}" destId="{590579B9-8EFF-47C6-9572-6B8F3E9F19D0}" srcOrd="7" destOrd="0" presId="urn:microsoft.com/office/officeart/2005/8/layout/vList2"/>
    <dgm:cxn modelId="{D2264C6E-1668-4095-A6C5-D39AFEA2077E}" type="presParOf" srcId="{44152692-8635-438A-98D5-E5392A29B929}" destId="{7DD680CA-E355-4BB0-95DA-EEB8166D88E2}" srcOrd="8" destOrd="0" presId="urn:microsoft.com/office/officeart/2005/8/layout/vList2"/>
    <dgm:cxn modelId="{C8336D7D-4991-4549-85C6-556883C6D82C}" type="presParOf" srcId="{44152692-8635-438A-98D5-E5392A29B929}" destId="{89A5E590-AA57-40A5-92FF-A5B45AB908C5}" srcOrd="9" destOrd="0" presId="urn:microsoft.com/office/officeart/2005/8/layout/vList2"/>
    <dgm:cxn modelId="{B2E6D1B8-9F01-495A-BC09-71099AD13279}" type="presParOf" srcId="{44152692-8635-438A-98D5-E5392A29B929}" destId="{B120FCAC-3DDD-4F19-BE73-AC8C5F439A16}" srcOrd="10" destOrd="0" presId="urn:microsoft.com/office/officeart/2005/8/layout/vList2"/>
    <dgm:cxn modelId="{31DED564-1163-4E0B-A19C-9E9E9DBA065D}" type="presParOf" srcId="{44152692-8635-438A-98D5-E5392A29B929}" destId="{371A031C-80EA-42EB-A90B-36FAAB20058D}" srcOrd="11" destOrd="0" presId="urn:microsoft.com/office/officeart/2005/8/layout/vList2"/>
    <dgm:cxn modelId="{7A5A3821-049C-4EDF-9DBB-6AB8E7861548}" type="presParOf" srcId="{44152692-8635-438A-98D5-E5392A29B929}" destId="{CEE5F489-DAB4-46CF-88AB-C48D12B40FC1}" srcOrd="12" destOrd="0" presId="urn:microsoft.com/office/officeart/2005/8/layout/vList2"/>
    <dgm:cxn modelId="{658F301F-F7AF-472F-B9C6-2C86101DFD4A}" type="presParOf" srcId="{44152692-8635-438A-98D5-E5392A29B929}" destId="{DAF6CC2F-3DFA-47B8-9235-212695AC4FAB}" srcOrd="13" destOrd="0" presId="urn:microsoft.com/office/officeart/2005/8/layout/vList2"/>
    <dgm:cxn modelId="{7EA6160A-0AC1-41EE-9EED-A764DCE14CF3}" type="presParOf" srcId="{44152692-8635-438A-98D5-E5392A29B929}" destId="{18E541AC-017F-40B7-B7D1-529A7DBD234C}"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10A0F58-BADF-4C86-A502-52E67374493D}" type="doc">
      <dgm:prSet loTypeId="urn:microsoft.com/office/officeart/2005/8/layout/list1" loCatId="list" qsTypeId="urn:microsoft.com/office/officeart/2005/8/quickstyle/simple4" qsCatId="simple" csTypeId="urn:microsoft.com/office/officeart/2005/8/colors/colorful5" csCatId="colorful" phldr="1"/>
      <dgm:spPr/>
      <dgm:t>
        <a:bodyPr/>
        <a:lstStyle/>
        <a:p>
          <a:endParaRPr lang="en-US"/>
        </a:p>
      </dgm:t>
    </dgm:pt>
    <dgm:pt modelId="{3A251996-AB68-489B-A063-EC1BEC2F0256}">
      <dgm:prSet/>
      <dgm:spPr/>
      <dgm:t>
        <a:bodyPr/>
        <a:lstStyle/>
        <a:p>
          <a:r>
            <a:rPr lang="en-US" dirty="0"/>
            <a:t>Qualitative case study approach.</a:t>
          </a:r>
        </a:p>
      </dgm:t>
    </dgm:pt>
    <dgm:pt modelId="{F6F3CF56-E5BD-4D1A-8E1D-13F730F9B0DD}" type="parTrans" cxnId="{6040F1BD-DBF1-4D1A-9DDC-09661FF4B149}">
      <dgm:prSet/>
      <dgm:spPr/>
      <dgm:t>
        <a:bodyPr/>
        <a:lstStyle/>
        <a:p>
          <a:endParaRPr lang="en-US"/>
        </a:p>
      </dgm:t>
    </dgm:pt>
    <dgm:pt modelId="{50958E7F-D264-4FF7-8CCC-A18398A0EC8A}" type="sibTrans" cxnId="{6040F1BD-DBF1-4D1A-9DDC-09661FF4B149}">
      <dgm:prSet/>
      <dgm:spPr/>
      <dgm:t>
        <a:bodyPr/>
        <a:lstStyle/>
        <a:p>
          <a:endParaRPr lang="en-US"/>
        </a:p>
      </dgm:t>
    </dgm:pt>
    <dgm:pt modelId="{F6E0C362-795D-4B57-9DC3-EE2E24977C09}">
      <dgm:prSet/>
      <dgm:spPr/>
      <dgm:t>
        <a:bodyPr/>
        <a:lstStyle/>
        <a:p>
          <a:r>
            <a:rPr lang="en-US" dirty="0"/>
            <a:t>Strong ethical considerations.</a:t>
          </a:r>
        </a:p>
      </dgm:t>
    </dgm:pt>
    <dgm:pt modelId="{563FDED4-1331-49C3-A863-7AAE2940AAEA}" type="parTrans" cxnId="{2122BE04-51BB-49A9-9C18-4D29814D6AA8}">
      <dgm:prSet/>
      <dgm:spPr/>
      <dgm:t>
        <a:bodyPr/>
        <a:lstStyle/>
        <a:p>
          <a:endParaRPr lang="en-US"/>
        </a:p>
      </dgm:t>
    </dgm:pt>
    <dgm:pt modelId="{0417806B-8549-4337-BE34-81FC9894FD5B}" type="sibTrans" cxnId="{2122BE04-51BB-49A9-9C18-4D29814D6AA8}">
      <dgm:prSet/>
      <dgm:spPr/>
      <dgm:t>
        <a:bodyPr/>
        <a:lstStyle/>
        <a:p>
          <a:endParaRPr lang="en-US"/>
        </a:p>
      </dgm:t>
    </dgm:pt>
    <dgm:pt modelId="{8F6CD562-495A-4655-94E7-CECB456BE310}">
      <dgm:prSet/>
      <dgm:spPr/>
      <dgm:t>
        <a:bodyPr/>
        <a:lstStyle/>
        <a:p>
          <a:r>
            <a:rPr lang="en-US" dirty="0"/>
            <a:t>Limitations acknowledged/aware.</a:t>
          </a:r>
        </a:p>
      </dgm:t>
    </dgm:pt>
    <dgm:pt modelId="{ED9B4886-1EE1-4530-864A-163FE6EF9824}" type="parTrans" cxnId="{C13B7FF0-AA5A-4EEB-A21B-B35EE4A65F5C}">
      <dgm:prSet/>
      <dgm:spPr/>
      <dgm:t>
        <a:bodyPr/>
        <a:lstStyle/>
        <a:p>
          <a:endParaRPr lang="en-US"/>
        </a:p>
      </dgm:t>
    </dgm:pt>
    <dgm:pt modelId="{4FBA4992-A8E9-47D2-8D08-9E73BF159D9D}" type="sibTrans" cxnId="{C13B7FF0-AA5A-4EEB-A21B-B35EE4A65F5C}">
      <dgm:prSet/>
      <dgm:spPr/>
      <dgm:t>
        <a:bodyPr/>
        <a:lstStyle/>
        <a:p>
          <a:endParaRPr lang="en-US"/>
        </a:p>
      </dgm:t>
    </dgm:pt>
    <dgm:pt modelId="{425E14DD-E5EE-4C8D-B102-33ABB9434DAE}">
      <dgm:prSet/>
      <dgm:spPr/>
      <dgm:t>
        <a:bodyPr/>
        <a:lstStyle/>
        <a:p>
          <a:r>
            <a:rPr lang="en-US" dirty="0"/>
            <a:t>Future studies should expand scope.</a:t>
          </a:r>
        </a:p>
      </dgm:t>
    </dgm:pt>
    <dgm:pt modelId="{3FA8F23D-4248-4188-BF9F-7AD777193EFA}" type="parTrans" cxnId="{6671FC5F-456C-40ED-A755-D3BE04196D9B}">
      <dgm:prSet/>
      <dgm:spPr/>
      <dgm:t>
        <a:bodyPr/>
        <a:lstStyle/>
        <a:p>
          <a:endParaRPr lang="en-US"/>
        </a:p>
      </dgm:t>
    </dgm:pt>
    <dgm:pt modelId="{E6FC1E6C-4747-4FB7-B888-49FEC0F430F2}" type="sibTrans" cxnId="{6671FC5F-456C-40ED-A755-D3BE04196D9B}">
      <dgm:prSet/>
      <dgm:spPr/>
      <dgm:t>
        <a:bodyPr/>
        <a:lstStyle/>
        <a:p>
          <a:endParaRPr lang="en-US"/>
        </a:p>
      </dgm:t>
    </dgm:pt>
    <dgm:pt modelId="{A247758F-C192-40BE-9653-070CDE71F6EE}" type="pres">
      <dgm:prSet presAssocID="{510A0F58-BADF-4C86-A502-52E67374493D}" presName="linear" presStyleCnt="0">
        <dgm:presLayoutVars>
          <dgm:dir/>
          <dgm:animLvl val="lvl"/>
          <dgm:resizeHandles val="exact"/>
        </dgm:presLayoutVars>
      </dgm:prSet>
      <dgm:spPr/>
    </dgm:pt>
    <dgm:pt modelId="{FE89DE44-7EFF-46D9-80F8-E71E1B47389C}" type="pres">
      <dgm:prSet presAssocID="{3A251996-AB68-489B-A063-EC1BEC2F0256}" presName="parentLin" presStyleCnt="0"/>
      <dgm:spPr/>
    </dgm:pt>
    <dgm:pt modelId="{E9CD99BE-E5E0-4490-91D7-0E6BC4558E72}" type="pres">
      <dgm:prSet presAssocID="{3A251996-AB68-489B-A063-EC1BEC2F0256}" presName="parentLeftMargin" presStyleLbl="node1" presStyleIdx="0" presStyleCnt="4"/>
      <dgm:spPr/>
    </dgm:pt>
    <dgm:pt modelId="{7DF81FDB-5CDD-4F0F-A39F-F10D4B6E0D23}" type="pres">
      <dgm:prSet presAssocID="{3A251996-AB68-489B-A063-EC1BEC2F0256}" presName="parentText" presStyleLbl="node1" presStyleIdx="0" presStyleCnt="4">
        <dgm:presLayoutVars>
          <dgm:chMax val="0"/>
          <dgm:bulletEnabled val="1"/>
        </dgm:presLayoutVars>
      </dgm:prSet>
      <dgm:spPr/>
    </dgm:pt>
    <dgm:pt modelId="{A8719142-4F7F-464C-8090-263BB0D2395C}" type="pres">
      <dgm:prSet presAssocID="{3A251996-AB68-489B-A063-EC1BEC2F0256}" presName="negativeSpace" presStyleCnt="0"/>
      <dgm:spPr/>
    </dgm:pt>
    <dgm:pt modelId="{DB916DF6-09FE-4445-82CE-3689EFFAB7C7}" type="pres">
      <dgm:prSet presAssocID="{3A251996-AB68-489B-A063-EC1BEC2F0256}" presName="childText" presStyleLbl="conFgAcc1" presStyleIdx="0" presStyleCnt="4">
        <dgm:presLayoutVars>
          <dgm:bulletEnabled val="1"/>
        </dgm:presLayoutVars>
      </dgm:prSet>
      <dgm:spPr/>
    </dgm:pt>
    <dgm:pt modelId="{8E1044F2-359F-4984-9EDA-8EA1B707CBFC}" type="pres">
      <dgm:prSet presAssocID="{50958E7F-D264-4FF7-8CCC-A18398A0EC8A}" presName="spaceBetweenRectangles" presStyleCnt="0"/>
      <dgm:spPr/>
    </dgm:pt>
    <dgm:pt modelId="{663BCE13-3924-4C73-AD29-7DC90B999475}" type="pres">
      <dgm:prSet presAssocID="{F6E0C362-795D-4B57-9DC3-EE2E24977C09}" presName="parentLin" presStyleCnt="0"/>
      <dgm:spPr/>
    </dgm:pt>
    <dgm:pt modelId="{94B75576-48F8-49CC-9A4D-AD3D21645055}" type="pres">
      <dgm:prSet presAssocID="{F6E0C362-795D-4B57-9DC3-EE2E24977C09}" presName="parentLeftMargin" presStyleLbl="node1" presStyleIdx="0" presStyleCnt="4"/>
      <dgm:spPr/>
    </dgm:pt>
    <dgm:pt modelId="{1E1DA8C9-77CA-4D07-9FA9-BAFFCD8FC45A}" type="pres">
      <dgm:prSet presAssocID="{F6E0C362-795D-4B57-9DC3-EE2E24977C09}" presName="parentText" presStyleLbl="node1" presStyleIdx="1" presStyleCnt="4">
        <dgm:presLayoutVars>
          <dgm:chMax val="0"/>
          <dgm:bulletEnabled val="1"/>
        </dgm:presLayoutVars>
      </dgm:prSet>
      <dgm:spPr/>
    </dgm:pt>
    <dgm:pt modelId="{6FDD2057-BE43-4791-9D3B-C1D2F3898DCB}" type="pres">
      <dgm:prSet presAssocID="{F6E0C362-795D-4B57-9DC3-EE2E24977C09}" presName="negativeSpace" presStyleCnt="0"/>
      <dgm:spPr/>
    </dgm:pt>
    <dgm:pt modelId="{471C4E6C-3976-4674-A7B8-14C552F5EBF6}" type="pres">
      <dgm:prSet presAssocID="{F6E0C362-795D-4B57-9DC3-EE2E24977C09}" presName="childText" presStyleLbl="conFgAcc1" presStyleIdx="1" presStyleCnt="4">
        <dgm:presLayoutVars>
          <dgm:bulletEnabled val="1"/>
        </dgm:presLayoutVars>
      </dgm:prSet>
      <dgm:spPr/>
    </dgm:pt>
    <dgm:pt modelId="{4F34D51C-F686-46C8-A9E7-8DC096BBDFDC}" type="pres">
      <dgm:prSet presAssocID="{0417806B-8549-4337-BE34-81FC9894FD5B}" presName="spaceBetweenRectangles" presStyleCnt="0"/>
      <dgm:spPr/>
    </dgm:pt>
    <dgm:pt modelId="{2E4D883D-FCF0-42C4-AD0E-E6A2491B2324}" type="pres">
      <dgm:prSet presAssocID="{8F6CD562-495A-4655-94E7-CECB456BE310}" presName="parentLin" presStyleCnt="0"/>
      <dgm:spPr/>
    </dgm:pt>
    <dgm:pt modelId="{8B7A3C17-5DA6-46EC-B59E-177EB593F3FC}" type="pres">
      <dgm:prSet presAssocID="{8F6CD562-495A-4655-94E7-CECB456BE310}" presName="parentLeftMargin" presStyleLbl="node1" presStyleIdx="1" presStyleCnt="4"/>
      <dgm:spPr/>
    </dgm:pt>
    <dgm:pt modelId="{5288A1FE-E762-4663-AAFA-A0218F1D26F1}" type="pres">
      <dgm:prSet presAssocID="{8F6CD562-495A-4655-94E7-CECB456BE310}" presName="parentText" presStyleLbl="node1" presStyleIdx="2" presStyleCnt="4">
        <dgm:presLayoutVars>
          <dgm:chMax val="0"/>
          <dgm:bulletEnabled val="1"/>
        </dgm:presLayoutVars>
      </dgm:prSet>
      <dgm:spPr/>
    </dgm:pt>
    <dgm:pt modelId="{EEB59AC5-D686-44DC-A99A-FB2851BAA2F6}" type="pres">
      <dgm:prSet presAssocID="{8F6CD562-495A-4655-94E7-CECB456BE310}" presName="negativeSpace" presStyleCnt="0"/>
      <dgm:spPr/>
    </dgm:pt>
    <dgm:pt modelId="{A3C140F5-C05F-46A8-A6C4-EDB4B558A92A}" type="pres">
      <dgm:prSet presAssocID="{8F6CD562-495A-4655-94E7-CECB456BE310}" presName="childText" presStyleLbl="conFgAcc1" presStyleIdx="2" presStyleCnt="4">
        <dgm:presLayoutVars>
          <dgm:bulletEnabled val="1"/>
        </dgm:presLayoutVars>
      </dgm:prSet>
      <dgm:spPr/>
    </dgm:pt>
    <dgm:pt modelId="{EB0BFB5D-7886-49B2-9773-2D65E568AF00}" type="pres">
      <dgm:prSet presAssocID="{4FBA4992-A8E9-47D2-8D08-9E73BF159D9D}" presName="spaceBetweenRectangles" presStyleCnt="0"/>
      <dgm:spPr/>
    </dgm:pt>
    <dgm:pt modelId="{18F5EDCA-F7BF-43A2-A7B0-63787DB35788}" type="pres">
      <dgm:prSet presAssocID="{425E14DD-E5EE-4C8D-B102-33ABB9434DAE}" presName="parentLin" presStyleCnt="0"/>
      <dgm:spPr/>
    </dgm:pt>
    <dgm:pt modelId="{E7351D68-C958-4083-A84A-7C87E8C81766}" type="pres">
      <dgm:prSet presAssocID="{425E14DD-E5EE-4C8D-B102-33ABB9434DAE}" presName="parentLeftMargin" presStyleLbl="node1" presStyleIdx="2" presStyleCnt="4"/>
      <dgm:spPr/>
    </dgm:pt>
    <dgm:pt modelId="{F6E4984F-C513-4264-B3DC-EFB0FACFED77}" type="pres">
      <dgm:prSet presAssocID="{425E14DD-E5EE-4C8D-B102-33ABB9434DAE}" presName="parentText" presStyleLbl="node1" presStyleIdx="3" presStyleCnt="4">
        <dgm:presLayoutVars>
          <dgm:chMax val="0"/>
          <dgm:bulletEnabled val="1"/>
        </dgm:presLayoutVars>
      </dgm:prSet>
      <dgm:spPr/>
    </dgm:pt>
    <dgm:pt modelId="{5111A685-7DED-47D7-8093-5C6CE5DCE83A}" type="pres">
      <dgm:prSet presAssocID="{425E14DD-E5EE-4C8D-B102-33ABB9434DAE}" presName="negativeSpace" presStyleCnt="0"/>
      <dgm:spPr/>
    </dgm:pt>
    <dgm:pt modelId="{8CF8A0AE-F555-4F2D-9919-0416C6EB9514}" type="pres">
      <dgm:prSet presAssocID="{425E14DD-E5EE-4C8D-B102-33ABB9434DAE}" presName="childText" presStyleLbl="conFgAcc1" presStyleIdx="3" presStyleCnt="4">
        <dgm:presLayoutVars>
          <dgm:bulletEnabled val="1"/>
        </dgm:presLayoutVars>
      </dgm:prSet>
      <dgm:spPr/>
    </dgm:pt>
  </dgm:ptLst>
  <dgm:cxnLst>
    <dgm:cxn modelId="{2122BE04-51BB-49A9-9C18-4D29814D6AA8}" srcId="{510A0F58-BADF-4C86-A502-52E67374493D}" destId="{F6E0C362-795D-4B57-9DC3-EE2E24977C09}" srcOrd="1" destOrd="0" parTransId="{563FDED4-1331-49C3-A863-7AAE2940AAEA}" sibTransId="{0417806B-8549-4337-BE34-81FC9894FD5B}"/>
    <dgm:cxn modelId="{2EE42B16-BB21-4D53-AFF0-5938835388DF}" type="presOf" srcId="{F6E0C362-795D-4B57-9DC3-EE2E24977C09}" destId="{94B75576-48F8-49CC-9A4D-AD3D21645055}" srcOrd="0" destOrd="0" presId="urn:microsoft.com/office/officeart/2005/8/layout/list1"/>
    <dgm:cxn modelId="{4B5DEF2A-1DDC-4C1C-990E-91B234B2291D}" type="presOf" srcId="{3A251996-AB68-489B-A063-EC1BEC2F0256}" destId="{E9CD99BE-E5E0-4490-91D7-0E6BC4558E72}" srcOrd="0" destOrd="0" presId="urn:microsoft.com/office/officeart/2005/8/layout/list1"/>
    <dgm:cxn modelId="{6671FC5F-456C-40ED-A755-D3BE04196D9B}" srcId="{510A0F58-BADF-4C86-A502-52E67374493D}" destId="{425E14DD-E5EE-4C8D-B102-33ABB9434DAE}" srcOrd="3" destOrd="0" parTransId="{3FA8F23D-4248-4188-BF9F-7AD777193EFA}" sibTransId="{E6FC1E6C-4747-4FB7-B888-49FEC0F430F2}"/>
    <dgm:cxn modelId="{D9DBD84A-974C-4666-ADCF-89151FD41D9F}" type="presOf" srcId="{425E14DD-E5EE-4C8D-B102-33ABB9434DAE}" destId="{E7351D68-C958-4083-A84A-7C87E8C81766}" srcOrd="0" destOrd="0" presId="urn:microsoft.com/office/officeart/2005/8/layout/list1"/>
    <dgm:cxn modelId="{B62AF04C-07EA-423B-BD62-FD01497B1AD8}" type="presOf" srcId="{8F6CD562-495A-4655-94E7-CECB456BE310}" destId="{8B7A3C17-5DA6-46EC-B59E-177EB593F3FC}" srcOrd="0" destOrd="0" presId="urn:microsoft.com/office/officeart/2005/8/layout/list1"/>
    <dgm:cxn modelId="{69942E56-99C2-4C66-AD65-12DCB42B21C0}" type="presOf" srcId="{510A0F58-BADF-4C86-A502-52E67374493D}" destId="{A247758F-C192-40BE-9653-070CDE71F6EE}" srcOrd="0" destOrd="0" presId="urn:microsoft.com/office/officeart/2005/8/layout/list1"/>
    <dgm:cxn modelId="{EF1B9256-381C-4359-9CD9-4C513A86E010}" type="presOf" srcId="{8F6CD562-495A-4655-94E7-CECB456BE310}" destId="{5288A1FE-E762-4663-AAFA-A0218F1D26F1}" srcOrd="1" destOrd="0" presId="urn:microsoft.com/office/officeart/2005/8/layout/list1"/>
    <dgm:cxn modelId="{7ADC907C-8030-4B7F-9082-2E85C480F68C}" type="presOf" srcId="{F6E0C362-795D-4B57-9DC3-EE2E24977C09}" destId="{1E1DA8C9-77CA-4D07-9FA9-BAFFCD8FC45A}" srcOrd="1" destOrd="0" presId="urn:microsoft.com/office/officeart/2005/8/layout/list1"/>
    <dgm:cxn modelId="{6040F1BD-DBF1-4D1A-9DDC-09661FF4B149}" srcId="{510A0F58-BADF-4C86-A502-52E67374493D}" destId="{3A251996-AB68-489B-A063-EC1BEC2F0256}" srcOrd="0" destOrd="0" parTransId="{F6F3CF56-E5BD-4D1A-8E1D-13F730F9B0DD}" sibTransId="{50958E7F-D264-4FF7-8CCC-A18398A0EC8A}"/>
    <dgm:cxn modelId="{2FEE49BF-21AF-49FF-B2AD-8BA652BC2386}" type="presOf" srcId="{425E14DD-E5EE-4C8D-B102-33ABB9434DAE}" destId="{F6E4984F-C513-4264-B3DC-EFB0FACFED77}" srcOrd="1" destOrd="0" presId="urn:microsoft.com/office/officeart/2005/8/layout/list1"/>
    <dgm:cxn modelId="{8F95BED8-5271-4904-B36E-7FC63CAB0F17}" type="presOf" srcId="{3A251996-AB68-489B-A063-EC1BEC2F0256}" destId="{7DF81FDB-5CDD-4F0F-A39F-F10D4B6E0D23}" srcOrd="1" destOrd="0" presId="urn:microsoft.com/office/officeart/2005/8/layout/list1"/>
    <dgm:cxn modelId="{C13B7FF0-AA5A-4EEB-A21B-B35EE4A65F5C}" srcId="{510A0F58-BADF-4C86-A502-52E67374493D}" destId="{8F6CD562-495A-4655-94E7-CECB456BE310}" srcOrd="2" destOrd="0" parTransId="{ED9B4886-1EE1-4530-864A-163FE6EF9824}" sibTransId="{4FBA4992-A8E9-47D2-8D08-9E73BF159D9D}"/>
    <dgm:cxn modelId="{E80974C1-1E55-4EB2-8116-230E36129461}" type="presParOf" srcId="{A247758F-C192-40BE-9653-070CDE71F6EE}" destId="{FE89DE44-7EFF-46D9-80F8-E71E1B47389C}" srcOrd="0" destOrd="0" presId="urn:microsoft.com/office/officeart/2005/8/layout/list1"/>
    <dgm:cxn modelId="{1EE6203A-4D78-4C18-8E79-CD6BEAC760C2}" type="presParOf" srcId="{FE89DE44-7EFF-46D9-80F8-E71E1B47389C}" destId="{E9CD99BE-E5E0-4490-91D7-0E6BC4558E72}" srcOrd="0" destOrd="0" presId="urn:microsoft.com/office/officeart/2005/8/layout/list1"/>
    <dgm:cxn modelId="{5C891BDD-9524-42CE-B60F-FF3DBCA5D979}" type="presParOf" srcId="{FE89DE44-7EFF-46D9-80F8-E71E1B47389C}" destId="{7DF81FDB-5CDD-4F0F-A39F-F10D4B6E0D23}" srcOrd="1" destOrd="0" presId="urn:microsoft.com/office/officeart/2005/8/layout/list1"/>
    <dgm:cxn modelId="{EAEFF282-EEC7-47DE-925B-C695FDC7E3A2}" type="presParOf" srcId="{A247758F-C192-40BE-9653-070CDE71F6EE}" destId="{A8719142-4F7F-464C-8090-263BB0D2395C}" srcOrd="1" destOrd="0" presId="urn:microsoft.com/office/officeart/2005/8/layout/list1"/>
    <dgm:cxn modelId="{9811C65D-6678-45BF-A2A6-4FE8C0BD629E}" type="presParOf" srcId="{A247758F-C192-40BE-9653-070CDE71F6EE}" destId="{DB916DF6-09FE-4445-82CE-3689EFFAB7C7}" srcOrd="2" destOrd="0" presId="urn:microsoft.com/office/officeart/2005/8/layout/list1"/>
    <dgm:cxn modelId="{727F476D-22A0-42B7-9EF8-712D833B6271}" type="presParOf" srcId="{A247758F-C192-40BE-9653-070CDE71F6EE}" destId="{8E1044F2-359F-4984-9EDA-8EA1B707CBFC}" srcOrd="3" destOrd="0" presId="urn:microsoft.com/office/officeart/2005/8/layout/list1"/>
    <dgm:cxn modelId="{A1F6AFE3-54BB-40B9-9F18-3D21B44D094F}" type="presParOf" srcId="{A247758F-C192-40BE-9653-070CDE71F6EE}" destId="{663BCE13-3924-4C73-AD29-7DC90B999475}" srcOrd="4" destOrd="0" presId="urn:microsoft.com/office/officeart/2005/8/layout/list1"/>
    <dgm:cxn modelId="{7E0B8D7F-D66F-4075-B74B-6AD98C5A5B67}" type="presParOf" srcId="{663BCE13-3924-4C73-AD29-7DC90B999475}" destId="{94B75576-48F8-49CC-9A4D-AD3D21645055}" srcOrd="0" destOrd="0" presId="urn:microsoft.com/office/officeart/2005/8/layout/list1"/>
    <dgm:cxn modelId="{56209D60-7319-49F4-A77D-E6F020529A19}" type="presParOf" srcId="{663BCE13-3924-4C73-AD29-7DC90B999475}" destId="{1E1DA8C9-77CA-4D07-9FA9-BAFFCD8FC45A}" srcOrd="1" destOrd="0" presId="urn:microsoft.com/office/officeart/2005/8/layout/list1"/>
    <dgm:cxn modelId="{ECFF1EB4-29F2-4C54-827D-280B438C328B}" type="presParOf" srcId="{A247758F-C192-40BE-9653-070CDE71F6EE}" destId="{6FDD2057-BE43-4791-9D3B-C1D2F3898DCB}" srcOrd="5" destOrd="0" presId="urn:microsoft.com/office/officeart/2005/8/layout/list1"/>
    <dgm:cxn modelId="{E144FCEA-B021-42AD-AF73-C402D69B62D4}" type="presParOf" srcId="{A247758F-C192-40BE-9653-070CDE71F6EE}" destId="{471C4E6C-3976-4674-A7B8-14C552F5EBF6}" srcOrd="6" destOrd="0" presId="urn:microsoft.com/office/officeart/2005/8/layout/list1"/>
    <dgm:cxn modelId="{6F894E25-3867-4F85-9CAE-2F083FFE0B70}" type="presParOf" srcId="{A247758F-C192-40BE-9653-070CDE71F6EE}" destId="{4F34D51C-F686-46C8-A9E7-8DC096BBDFDC}" srcOrd="7" destOrd="0" presId="urn:microsoft.com/office/officeart/2005/8/layout/list1"/>
    <dgm:cxn modelId="{2A1959DD-92DF-4AEC-A01B-BFFBF647B8C3}" type="presParOf" srcId="{A247758F-C192-40BE-9653-070CDE71F6EE}" destId="{2E4D883D-FCF0-42C4-AD0E-E6A2491B2324}" srcOrd="8" destOrd="0" presId="urn:microsoft.com/office/officeart/2005/8/layout/list1"/>
    <dgm:cxn modelId="{E3DBA5E9-AFCD-4906-9150-CC2987AFC535}" type="presParOf" srcId="{2E4D883D-FCF0-42C4-AD0E-E6A2491B2324}" destId="{8B7A3C17-5DA6-46EC-B59E-177EB593F3FC}" srcOrd="0" destOrd="0" presId="urn:microsoft.com/office/officeart/2005/8/layout/list1"/>
    <dgm:cxn modelId="{80BD9707-8A53-44B0-8F00-98AA225C09B8}" type="presParOf" srcId="{2E4D883D-FCF0-42C4-AD0E-E6A2491B2324}" destId="{5288A1FE-E762-4663-AAFA-A0218F1D26F1}" srcOrd="1" destOrd="0" presId="urn:microsoft.com/office/officeart/2005/8/layout/list1"/>
    <dgm:cxn modelId="{394C1697-4B4B-475E-86B2-0C1DCF780B08}" type="presParOf" srcId="{A247758F-C192-40BE-9653-070CDE71F6EE}" destId="{EEB59AC5-D686-44DC-A99A-FB2851BAA2F6}" srcOrd="9" destOrd="0" presId="urn:microsoft.com/office/officeart/2005/8/layout/list1"/>
    <dgm:cxn modelId="{C60EA725-DC21-4B3A-8DCE-1687E27259D9}" type="presParOf" srcId="{A247758F-C192-40BE-9653-070CDE71F6EE}" destId="{A3C140F5-C05F-46A8-A6C4-EDB4B558A92A}" srcOrd="10" destOrd="0" presId="urn:microsoft.com/office/officeart/2005/8/layout/list1"/>
    <dgm:cxn modelId="{40040F6C-3853-4A12-9FC5-F4D0AC4639D6}" type="presParOf" srcId="{A247758F-C192-40BE-9653-070CDE71F6EE}" destId="{EB0BFB5D-7886-49B2-9773-2D65E568AF00}" srcOrd="11" destOrd="0" presId="urn:microsoft.com/office/officeart/2005/8/layout/list1"/>
    <dgm:cxn modelId="{0152C95F-0C04-456A-B67E-BD5855229AF3}" type="presParOf" srcId="{A247758F-C192-40BE-9653-070CDE71F6EE}" destId="{18F5EDCA-F7BF-43A2-A7B0-63787DB35788}" srcOrd="12" destOrd="0" presId="urn:microsoft.com/office/officeart/2005/8/layout/list1"/>
    <dgm:cxn modelId="{BEC09C39-1A62-4252-81E5-1BF6EB1DB8D2}" type="presParOf" srcId="{18F5EDCA-F7BF-43A2-A7B0-63787DB35788}" destId="{E7351D68-C958-4083-A84A-7C87E8C81766}" srcOrd="0" destOrd="0" presId="urn:microsoft.com/office/officeart/2005/8/layout/list1"/>
    <dgm:cxn modelId="{E1149B5A-3CA2-4347-9BEE-C2FC6C1552D0}" type="presParOf" srcId="{18F5EDCA-F7BF-43A2-A7B0-63787DB35788}" destId="{F6E4984F-C513-4264-B3DC-EFB0FACFED77}" srcOrd="1" destOrd="0" presId="urn:microsoft.com/office/officeart/2005/8/layout/list1"/>
    <dgm:cxn modelId="{BCC7A665-0AF4-43F5-85B1-FDEBCFF7F3AB}" type="presParOf" srcId="{A247758F-C192-40BE-9653-070CDE71F6EE}" destId="{5111A685-7DED-47D7-8093-5C6CE5DCE83A}" srcOrd="13" destOrd="0" presId="urn:microsoft.com/office/officeart/2005/8/layout/list1"/>
    <dgm:cxn modelId="{96119DAF-C1A8-40A4-99CA-EC9BD9A75026}" type="presParOf" srcId="{A247758F-C192-40BE-9653-070CDE71F6EE}" destId="{8CF8A0AE-F555-4F2D-9919-0416C6EB9514}"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C4272-57E1-4322-8208-435B38C2BC0D}">
      <dsp:nvSpPr>
        <dsp:cNvPr id="0" name=""/>
        <dsp:cNvSpPr/>
      </dsp:nvSpPr>
      <dsp:spPr>
        <a:xfrm>
          <a:off x="0" y="98059"/>
          <a:ext cx="5000124" cy="1264770"/>
        </a:xfrm>
        <a:prstGeom prst="roundRect">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Employee mental health affects productivity and retention (WHO, 2022); (</a:t>
          </a:r>
          <a:r>
            <a:rPr lang="en-US" sz="2300" kern="1200" dirty="0" err="1"/>
            <a:t>Apouey</a:t>
          </a:r>
          <a:r>
            <a:rPr lang="en-US" sz="2300" kern="1200" dirty="0"/>
            <a:t> et. al., 2020).</a:t>
          </a:r>
        </a:p>
      </dsp:txBody>
      <dsp:txXfrm>
        <a:off x="61741" y="159800"/>
        <a:ext cx="4876642" cy="1141288"/>
      </dsp:txXfrm>
    </dsp:sp>
    <dsp:sp modelId="{C0362283-795D-4A4E-8EEA-21A57C9FC2A3}">
      <dsp:nvSpPr>
        <dsp:cNvPr id="0" name=""/>
        <dsp:cNvSpPr/>
      </dsp:nvSpPr>
      <dsp:spPr>
        <a:xfrm>
          <a:off x="0" y="1429069"/>
          <a:ext cx="5000124" cy="1264770"/>
        </a:xfrm>
        <a:prstGeom prst="roundRect">
          <a:avLst/>
        </a:prstGeom>
        <a:gradFill rotWithShape="0">
          <a:gsLst>
            <a:gs pos="0">
              <a:schemeClr val="accent5">
                <a:hueOff val="-3311292"/>
                <a:satOff val="13270"/>
                <a:lumOff val="2876"/>
                <a:alphaOff val="0"/>
                <a:tint val="100000"/>
                <a:shade val="100000"/>
                <a:satMod val="130000"/>
              </a:schemeClr>
            </a:gs>
            <a:gs pos="100000">
              <a:schemeClr val="accent5">
                <a:hueOff val="-3311292"/>
                <a:satOff val="13270"/>
                <a:lumOff val="2876"/>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Aim: Investigate leadership and management practices influencing employee mental health.</a:t>
          </a:r>
        </a:p>
      </dsp:txBody>
      <dsp:txXfrm>
        <a:off x="61741" y="1490810"/>
        <a:ext cx="4876642" cy="1141288"/>
      </dsp:txXfrm>
    </dsp:sp>
    <dsp:sp modelId="{235F72E7-771F-4CA7-B214-06FA4EFAA7AF}">
      <dsp:nvSpPr>
        <dsp:cNvPr id="0" name=""/>
        <dsp:cNvSpPr/>
      </dsp:nvSpPr>
      <dsp:spPr>
        <a:xfrm>
          <a:off x="0" y="2760080"/>
          <a:ext cx="5000124" cy="1264770"/>
        </a:xfrm>
        <a:prstGeom prst="roundRect">
          <a:avLst/>
        </a:prstGeom>
        <a:gradFill rotWithShape="0">
          <a:gsLst>
            <a:gs pos="0">
              <a:schemeClr val="accent5">
                <a:hueOff val="-6622584"/>
                <a:satOff val="26541"/>
                <a:lumOff val="5752"/>
                <a:alphaOff val="0"/>
                <a:tint val="100000"/>
                <a:shade val="100000"/>
                <a:satMod val="130000"/>
              </a:schemeClr>
            </a:gs>
            <a:gs pos="100000">
              <a:schemeClr val="accent5">
                <a:hueOff val="-6622584"/>
                <a:satOff val="26541"/>
                <a:lumOff val="5752"/>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Research Question: How do leadership practices affect employee wellbeing at Amazon Swansea?</a:t>
          </a:r>
        </a:p>
      </dsp:txBody>
      <dsp:txXfrm>
        <a:off x="61741" y="2821821"/>
        <a:ext cx="4876642" cy="1141288"/>
      </dsp:txXfrm>
    </dsp:sp>
    <dsp:sp modelId="{120B794D-E51E-4CCC-8CD7-F566910FDF84}">
      <dsp:nvSpPr>
        <dsp:cNvPr id="0" name=""/>
        <dsp:cNvSpPr/>
      </dsp:nvSpPr>
      <dsp:spPr>
        <a:xfrm>
          <a:off x="0" y="4091090"/>
          <a:ext cx="5000124" cy="1264770"/>
        </a:xfrm>
        <a:prstGeom prst="roundRect">
          <a:avLst/>
        </a:prstGeom>
        <a:gradFill rotWithShape="0">
          <a:gsLst>
            <a:gs pos="0">
              <a:schemeClr val="accent5">
                <a:hueOff val="-9933876"/>
                <a:satOff val="39811"/>
                <a:lumOff val="8628"/>
                <a:alphaOff val="0"/>
                <a:tint val="100000"/>
                <a:shade val="100000"/>
                <a:satMod val="130000"/>
              </a:schemeClr>
            </a:gs>
            <a:gs pos="100000">
              <a:schemeClr val="accent5">
                <a:hueOff val="-9933876"/>
                <a:satOff val="39811"/>
                <a:lumOff val="8628"/>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Importance: Addresses workplace wellbeing and research gaps.</a:t>
          </a:r>
        </a:p>
      </dsp:txBody>
      <dsp:txXfrm>
        <a:off x="61741" y="4152831"/>
        <a:ext cx="4876642" cy="11412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B59AE0-77CF-439D-8D42-0E4763A30930}">
      <dsp:nvSpPr>
        <dsp:cNvPr id="0" name=""/>
        <dsp:cNvSpPr/>
      </dsp:nvSpPr>
      <dsp:spPr>
        <a:xfrm>
          <a:off x="0" y="750356"/>
          <a:ext cx="4797062" cy="875160"/>
        </a:xfrm>
        <a:prstGeom prst="round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Qualitative methodology (Braun and Clarke, 2006).</a:t>
          </a:r>
        </a:p>
      </dsp:txBody>
      <dsp:txXfrm>
        <a:off x="42722" y="793078"/>
        <a:ext cx="4711618" cy="789716"/>
      </dsp:txXfrm>
    </dsp:sp>
    <dsp:sp modelId="{40143B38-0732-4A9D-84C3-434B1EF282D4}">
      <dsp:nvSpPr>
        <dsp:cNvPr id="0" name=""/>
        <dsp:cNvSpPr/>
      </dsp:nvSpPr>
      <dsp:spPr>
        <a:xfrm>
          <a:off x="0" y="1688876"/>
          <a:ext cx="4797062" cy="875160"/>
        </a:xfrm>
        <a:prstGeom prst="roundRect">
          <a:avLst/>
        </a:prstGeom>
        <a:solidFill>
          <a:schemeClr val="accent5">
            <a:hueOff val="-3311292"/>
            <a:satOff val="13270"/>
            <a:lumOff val="287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Interpretivist philosophy and inductive approach (Saunders et. al., 2023).</a:t>
          </a:r>
        </a:p>
      </dsp:txBody>
      <dsp:txXfrm>
        <a:off x="42722" y="1731598"/>
        <a:ext cx="4711618" cy="789716"/>
      </dsp:txXfrm>
    </dsp:sp>
    <dsp:sp modelId="{4C53835A-B1B2-4937-9943-007B45070C8A}">
      <dsp:nvSpPr>
        <dsp:cNvPr id="0" name=""/>
        <dsp:cNvSpPr/>
      </dsp:nvSpPr>
      <dsp:spPr>
        <a:xfrm>
          <a:off x="0" y="2627396"/>
          <a:ext cx="4797062" cy="875160"/>
        </a:xfrm>
        <a:prstGeom prst="roundRect">
          <a:avLst/>
        </a:prstGeom>
        <a:solidFill>
          <a:schemeClr val="accent5">
            <a:hueOff val="-6622584"/>
            <a:satOff val="26541"/>
            <a:lumOff val="5752"/>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Semi-structured interviews (Kallio et. al., 2016).</a:t>
          </a:r>
        </a:p>
      </dsp:txBody>
      <dsp:txXfrm>
        <a:off x="42722" y="2670118"/>
        <a:ext cx="4711618" cy="789716"/>
      </dsp:txXfrm>
    </dsp:sp>
    <dsp:sp modelId="{D47067DC-7B49-4C57-A3CF-4DC82EBAA351}">
      <dsp:nvSpPr>
        <dsp:cNvPr id="0" name=""/>
        <dsp:cNvSpPr/>
      </dsp:nvSpPr>
      <dsp:spPr>
        <a:xfrm>
          <a:off x="0" y="3565916"/>
          <a:ext cx="4797062" cy="875160"/>
        </a:xfrm>
        <a:prstGeom prst="roundRect">
          <a:avLst/>
        </a:prstGeom>
        <a:solidFill>
          <a:schemeClr val="accent5">
            <a:hueOff val="-9933876"/>
            <a:satOff val="39811"/>
            <a:lumOff val="862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Case study: Amazon Swansea Fulfilment Centre (CWL1).</a:t>
          </a:r>
        </a:p>
      </dsp:txBody>
      <dsp:txXfrm>
        <a:off x="42722" y="3608638"/>
        <a:ext cx="4711618" cy="7897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E693A4-E6D9-402D-94B4-531978820D53}">
      <dsp:nvSpPr>
        <dsp:cNvPr id="0" name=""/>
        <dsp:cNvSpPr/>
      </dsp:nvSpPr>
      <dsp:spPr>
        <a:xfrm>
          <a:off x="0" y="49743"/>
          <a:ext cx="7886700" cy="122023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Purposive and snowball sampling (Campbell et. al., 2020).</a:t>
          </a:r>
        </a:p>
      </dsp:txBody>
      <dsp:txXfrm>
        <a:off x="59567" y="109310"/>
        <a:ext cx="7767566" cy="1101102"/>
      </dsp:txXfrm>
    </dsp:sp>
    <dsp:sp modelId="{72A8DED7-D039-4C14-80D3-9B1FC2D8DF08}">
      <dsp:nvSpPr>
        <dsp:cNvPr id="0" name=""/>
        <dsp:cNvSpPr/>
      </dsp:nvSpPr>
      <dsp:spPr>
        <a:xfrm>
          <a:off x="0" y="1333340"/>
          <a:ext cx="7886700" cy="1220236"/>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10–15 participants – data saturation (Saunders et. al., 2018).</a:t>
          </a:r>
        </a:p>
      </dsp:txBody>
      <dsp:txXfrm>
        <a:off x="59567" y="1392907"/>
        <a:ext cx="7767566" cy="1101102"/>
      </dsp:txXfrm>
    </dsp:sp>
    <dsp:sp modelId="{9C6433CD-1CFE-49D3-8C08-354926CEB1F0}">
      <dsp:nvSpPr>
        <dsp:cNvPr id="0" name=""/>
        <dsp:cNvSpPr/>
      </dsp:nvSpPr>
      <dsp:spPr>
        <a:xfrm>
          <a:off x="0" y="2616937"/>
          <a:ext cx="7886700" cy="1220236"/>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Reliability through consistent interview procedures.</a:t>
          </a:r>
          <a:br>
            <a:rPr lang="en-US" sz="2200" kern="1200" dirty="0"/>
          </a:br>
          <a:br>
            <a:rPr lang="en-US" sz="2200" kern="1200" dirty="0"/>
          </a:br>
          <a:r>
            <a:rPr lang="en-US" sz="2200" kern="1200" dirty="0"/>
            <a:t>Reflexivity reduces researcher bias (Olmos-Vega et. al.,2022).</a:t>
          </a:r>
        </a:p>
      </dsp:txBody>
      <dsp:txXfrm>
        <a:off x="59567" y="2676504"/>
        <a:ext cx="7767566" cy="11011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3413C0-E600-4300-9971-0B08DEBDE5F8}">
      <dsp:nvSpPr>
        <dsp:cNvPr id="0" name=""/>
        <dsp:cNvSpPr/>
      </dsp:nvSpPr>
      <dsp:spPr>
        <a:xfrm>
          <a:off x="0" y="514940"/>
          <a:ext cx="5828119" cy="5828119"/>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3CEB70-CB35-46AC-8DFA-6DAB944313AA}">
      <dsp:nvSpPr>
        <dsp:cNvPr id="0" name=""/>
        <dsp:cNvSpPr/>
      </dsp:nvSpPr>
      <dsp:spPr>
        <a:xfrm>
          <a:off x="553671" y="1068611"/>
          <a:ext cx="2272966" cy="227296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Informed consent obtained.</a:t>
          </a:r>
        </a:p>
      </dsp:txBody>
      <dsp:txXfrm>
        <a:off x="664628" y="1179568"/>
        <a:ext cx="2051052" cy="2051052"/>
      </dsp:txXfrm>
    </dsp:sp>
    <dsp:sp modelId="{FE25518D-9189-4571-B47E-39F1CED0EFCB}">
      <dsp:nvSpPr>
        <dsp:cNvPr id="0" name=""/>
        <dsp:cNvSpPr/>
      </dsp:nvSpPr>
      <dsp:spPr>
        <a:xfrm>
          <a:off x="3001481" y="1068611"/>
          <a:ext cx="2272966" cy="2272966"/>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 Confidentiality and anonymity maintained.</a:t>
          </a:r>
        </a:p>
      </dsp:txBody>
      <dsp:txXfrm>
        <a:off x="3112438" y="1179568"/>
        <a:ext cx="2051052" cy="2051052"/>
      </dsp:txXfrm>
    </dsp:sp>
    <dsp:sp modelId="{8283D5DB-BA72-4EA1-BB0F-BCD4F08117C7}">
      <dsp:nvSpPr>
        <dsp:cNvPr id="0" name=""/>
        <dsp:cNvSpPr/>
      </dsp:nvSpPr>
      <dsp:spPr>
        <a:xfrm>
          <a:off x="553671" y="3516421"/>
          <a:ext cx="2272966" cy="2272966"/>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GDPR compliance.</a:t>
          </a:r>
        </a:p>
      </dsp:txBody>
      <dsp:txXfrm>
        <a:off x="664628" y="3627378"/>
        <a:ext cx="2051052" cy="2051052"/>
      </dsp:txXfrm>
    </dsp:sp>
    <dsp:sp modelId="{55EDCD4B-00AE-424F-BF4A-B9172561B1DA}">
      <dsp:nvSpPr>
        <dsp:cNvPr id="0" name=""/>
        <dsp:cNvSpPr/>
      </dsp:nvSpPr>
      <dsp:spPr>
        <a:xfrm>
          <a:off x="3001481" y="3516421"/>
          <a:ext cx="2272966" cy="2272966"/>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Participant wellbeing protected.</a:t>
          </a:r>
        </a:p>
      </dsp:txBody>
      <dsp:txXfrm>
        <a:off x="3112438" y="3627378"/>
        <a:ext cx="2051052" cy="20510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BD31D8-29C6-4A10-A117-64DD99B162CB}">
      <dsp:nvSpPr>
        <dsp:cNvPr id="0" name=""/>
        <dsp:cNvSpPr/>
      </dsp:nvSpPr>
      <dsp:spPr>
        <a:xfrm>
          <a:off x="0" y="85648"/>
          <a:ext cx="5702709" cy="57563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Limitations:</a:t>
          </a:r>
        </a:p>
      </dsp:txBody>
      <dsp:txXfrm>
        <a:off x="28100" y="113748"/>
        <a:ext cx="5646509" cy="519439"/>
      </dsp:txXfrm>
    </dsp:sp>
    <dsp:sp modelId="{BDD810DC-CAEF-4421-9FF5-D11DD9134D50}">
      <dsp:nvSpPr>
        <dsp:cNvPr id="0" name=""/>
        <dsp:cNvSpPr/>
      </dsp:nvSpPr>
      <dsp:spPr>
        <a:xfrm>
          <a:off x="0" y="730408"/>
          <a:ext cx="5702709" cy="575639"/>
        </a:xfrm>
        <a:prstGeom prst="roundRect">
          <a:avLst/>
        </a:prstGeom>
        <a:solidFill>
          <a:schemeClr val="accent5">
            <a:hueOff val="-1419125"/>
            <a:satOff val="5687"/>
            <a:lumOff val="123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Small sample size.</a:t>
          </a:r>
        </a:p>
      </dsp:txBody>
      <dsp:txXfrm>
        <a:off x="28100" y="758508"/>
        <a:ext cx="5646509" cy="519439"/>
      </dsp:txXfrm>
    </dsp:sp>
    <dsp:sp modelId="{EB341B82-1F33-4EAF-AD61-B69BFD9B8A34}">
      <dsp:nvSpPr>
        <dsp:cNvPr id="0" name=""/>
        <dsp:cNvSpPr/>
      </dsp:nvSpPr>
      <dsp:spPr>
        <a:xfrm>
          <a:off x="0" y="1375168"/>
          <a:ext cx="5702709" cy="575639"/>
        </a:xfrm>
        <a:prstGeom prst="roundRect">
          <a:avLst/>
        </a:prstGeom>
        <a:solidFill>
          <a:schemeClr val="accent5">
            <a:hueOff val="-2838251"/>
            <a:satOff val="11375"/>
            <a:lumOff val="246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Access issues.</a:t>
          </a:r>
        </a:p>
      </dsp:txBody>
      <dsp:txXfrm>
        <a:off x="28100" y="1403268"/>
        <a:ext cx="5646509" cy="519439"/>
      </dsp:txXfrm>
    </dsp:sp>
    <dsp:sp modelId="{0621D45F-FB52-4C06-811E-BF4233C5A038}">
      <dsp:nvSpPr>
        <dsp:cNvPr id="0" name=""/>
        <dsp:cNvSpPr/>
      </dsp:nvSpPr>
      <dsp:spPr>
        <a:xfrm>
          <a:off x="0" y="2019928"/>
          <a:ext cx="5702709" cy="575639"/>
        </a:xfrm>
        <a:prstGeom prst="roundRect">
          <a:avLst/>
        </a:prstGeom>
        <a:solidFill>
          <a:schemeClr val="accent5">
            <a:hueOff val="-4257376"/>
            <a:satOff val="17062"/>
            <a:lumOff val="36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 Time constraints.</a:t>
          </a:r>
        </a:p>
      </dsp:txBody>
      <dsp:txXfrm>
        <a:off x="28100" y="2048028"/>
        <a:ext cx="5646509" cy="519439"/>
      </dsp:txXfrm>
    </dsp:sp>
    <dsp:sp modelId="{7DD680CA-E355-4BB0-95DA-EEB8166D88E2}">
      <dsp:nvSpPr>
        <dsp:cNvPr id="0" name=""/>
        <dsp:cNvSpPr/>
      </dsp:nvSpPr>
      <dsp:spPr>
        <a:xfrm>
          <a:off x="0" y="2664688"/>
          <a:ext cx="5702709" cy="575639"/>
        </a:xfrm>
        <a:prstGeom prst="roundRect">
          <a:avLst/>
        </a:prstGeom>
        <a:solidFill>
          <a:schemeClr val="accent5">
            <a:hueOff val="-5676501"/>
            <a:satOff val="22749"/>
            <a:lumOff val="49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Recommendations:</a:t>
          </a:r>
        </a:p>
      </dsp:txBody>
      <dsp:txXfrm>
        <a:off x="28100" y="2692788"/>
        <a:ext cx="5646509" cy="519439"/>
      </dsp:txXfrm>
    </dsp:sp>
    <dsp:sp modelId="{B120FCAC-3DDD-4F19-BE73-AC8C5F439A16}">
      <dsp:nvSpPr>
        <dsp:cNvPr id="0" name=""/>
        <dsp:cNvSpPr/>
      </dsp:nvSpPr>
      <dsp:spPr>
        <a:xfrm>
          <a:off x="0" y="3309448"/>
          <a:ext cx="5702709" cy="575639"/>
        </a:xfrm>
        <a:prstGeom prst="roundRect">
          <a:avLst/>
        </a:prstGeom>
        <a:solidFill>
          <a:schemeClr val="accent5">
            <a:hueOff val="-7095626"/>
            <a:satOff val="28436"/>
            <a:lumOff val="616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Larger sample.</a:t>
          </a:r>
        </a:p>
      </dsp:txBody>
      <dsp:txXfrm>
        <a:off x="28100" y="3337548"/>
        <a:ext cx="5646509" cy="519439"/>
      </dsp:txXfrm>
    </dsp:sp>
    <dsp:sp modelId="{CEE5F489-DAB4-46CF-88AB-C48D12B40FC1}">
      <dsp:nvSpPr>
        <dsp:cNvPr id="0" name=""/>
        <dsp:cNvSpPr/>
      </dsp:nvSpPr>
      <dsp:spPr>
        <a:xfrm>
          <a:off x="0" y="3954208"/>
          <a:ext cx="5702709" cy="575639"/>
        </a:xfrm>
        <a:prstGeom prst="roundRect">
          <a:avLst/>
        </a:prstGeom>
        <a:solidFill>
          <a:schemeClr val="accent5">
            <a:hueOff val="-8514751"/>
            <a:satOff val="34124"/>
            <a:lumOff val="739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Mixed methods.</a:t>
          </a:r>
        </a:p>
      </dsp:txBody>
      <dsp:txXfrm>
        <a:off x="28100" y="3982308"/>
        <a:ext cx="5646509" cy="519439"/>
      </dsp:txXfrm>
    </dsp:sp>
    <dsp:sp modelId="{18E541AC-017F-40B7-B7D1-529A7DBD234C}">
      <dsp:nvSpPr>
        <dsp:cNvPr id="0" name=""/>
        <dsp:cNvSpPr/>
      </dsp:nvSpPr>
      <dsp:spPr>
        <a:xfrm>
          <a:off x="0" y="4598968"/>
          <a:ext cx="5702709" cy="575639"/>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Multi-site studies.</a:t>
          </a:r>
        </a:p>
      </dsp:txBody>
      <dsp:txXfrm>
        <a:off x="28100" y="4627068"/>
        <a:ext cx="5646509" cy="5194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916DF6-09FE-4445-82CE-3689EFFAB7C7}">
      <dsp:nvSpPr>
        <dsp:cNvPr id="0" name=""/>
        <dsp:cNvSpPr/>
      </dsp:nvSpPr>
      <dsp:spPr>
        <a:xfrm>
          <a:off x="0" y="1554800"/>
          <a:ext cx="5000124" cy="4032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7DF81FDB-5CDD-4F0F-A39F-F10D4B6E0D23}">
      <dsp:nvSpPr>
        <dsp:cNvPr id="0" name=""/>
        <dsp:cNvSpPr/>
      </dsp:nvSpPr>
      <dsp:spPr>
        <a:xfrm>
          <a:off x="250006" y="1318640"/>
          <a:ext cx="3500086" cy="472320"/>
        </a:xfrm>
        <a:prstGeom prst="roundRect">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2295" tIns="0" rIns="132295" bIns="0" numCol="1" spcCol="1270" anchor="ctr" anchorCtr="0">
          <a:noAutofit/>
        </a:bodyPr>
        <a:lstStyle/>
        <a:p>
          <a:pPr marL="0" lvl="0" indent="0" algn="l" defTabSz="711200">
            <a:lnSpc>
              <a:spcPct val="90000"/>
            </a:lnSpc>
            <a:spcBef>
              <a:spcPct val="0"/>
            </a:spcBef>
            <a:spcAft>
              <a:spcPct val="35000"/>
            </a:spcAft>
            <a:buNone/>
          </a:pPr>
          <a:r>
            <a:rPr lang="en-US" sz="1600" kern="1200" dirty="0"/>
            <a:t>Qualitative case study approach.</a:t>
          </a:r>
        </a:p>
      </dsp:txBody>
      <dsp:txXfrm>
        <a:off x="273063" y="1341697"/>
        <a:ext cx="3453972" cy="426206"/>
      </dsp:txXfrm>
    </dsp:sp>
    <dsp:sp modelId="{471C4E6C-3976-4674-A7B8-14C552F5EBF6}">
      <dsp:nvSpPr>
        <dsp:cNvPr id="0" name=""/>
        <dsp:cNvSpPr/>
      </dsp:nvSpPr>
      <dsp:spPr>
        <a:xfrm>
          <a:off x="0" y="2280560"/>
          <a:ext cx="5000124" cy="403200"/>
        </a:xfrm>
        <a:prstGeom prst="rect">
          <a:avLst/>
        </a:prstGeom>
        <a:solidFill>
          <a:schemeClr val="lt1">
            <a:alpha val="90000"/>
            <a:hueOff val="0"/>
            <a:satOff val="0"/>
            <a:lumOff val="0"/>
            <a:alphaOff val="0"/>
          </a:schemeClr>
        </a:solidFill>
        <a:ln w="9525" cap="flat" cmpd="sng" algn="ctr">
          <a:solidFill>
            <a:schemeClr val="accent5">
              <a:hueOff val="-3311292"/>
              <a:satOff val="13270"/>
              <a:lumOff val="2876"/>
              <a:alphaOff val="0"/>
            </a:schemeClr>
          </a:solidFill>
          <a:prstDash val="solid"/>
        </a:ln>
        <a:effectLst/>
      </dsp:spPr>
      <dsp:style>
        <a:lnRef idx="1">
          <a:scrgbClr r="0" g="0" b="0"/>
        </a:lnRef>
        <a:fillRef idx="1">
          <a:scrgbClr r="0" g="0" b="0"/>
        </a:fillRef>
        <a:effectRef idx="0">
          <a:scrgbClr r="0" g="0" b="0"/>
        </a:effectRef>
        <a:fontRef idx="minor"/>
      </dsp:style>
    </dsp:sp>
    <dsp:sp modelId="{1E1DA8C9-77CA-4D07-9FA9-BAFFCD8FC45A}">
      <dsp:nvSpPr>
        <dsp:cNvPr id="0" name=""/>
        <dsp:cNvSpPr/>
      </dsp:nvSpPr>
      <dsp:spPr>
        <a:xfrm>
          <a:off x="250006" y="2044400"/>
          <a:ext cx="3500086" cy="472320"/>
        </a:xfrm>
        <a:prstGeom prst="roundRect">
          <a:avLst/>
        </a:prstGeom>
        <a:gradFill rotWithShape="0">
          <a:gsLst>
            <a:gs pos="0">
              <a:schemeClr val="accent5">
                <a:hueOff val="-3311292"/>
                <a:satOff val="13270"/>
                <a:lumOff val="2876"/>
                <a:alphaOff val="0"/>
                <a:tint val="100000"/>
                <a:shade val="100000"/>
                <a:satMod val="130000"/>
              </a:schemeClr>
            </a:gs>
            <a:gs pos="100000">
              <a:schemeClr val="accent5">
                <a:hueOff val="-3311292"/>
                <a:satOff val="13270"/>
                <a:lumOff val="2876"/>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2295" tIns="0" rIns="132295" bIns="0" numCol="1" spcCol="1270" anchor="ctr" anchorCtr="0">
          <a:noAutofit/>
        </a:bodyPr>
        <a:lstStyle/>
        <a:p>
          <a:pPr marL="0" lvl="0" indent="0" algn="l" defTabSz="711200">
            <a:lnSpc>
              <a:spcPct val="90000"/>
            </a:lnSpc>
            <a:spcBef>
              <a:spcPct val="0"/>
            </a:spcBef>
            <a:spcAft>
              <a:spcPct val="35000"/>
            </a:spcAft>
            <a:buNone/>
          </a:pPr>
          <a:r>
            <a:rPr lang="en-US" sz="1600" kern="1200" dirty="0"/>
            <a:t>Strong ethical considerations.</a:t>
          </a:r>
        </a:p>
      </dsp:txBody>
      <dsp:txXfrm>
        <a:off x="273063" y="2067457"/>
        <a:ext cx="3453972" cy="426206"/>
      </dsp:txXfrm>
    </dsp:sp>
    <dsp:sp modelId="{A3C140F5-C05F-46A8-A6C4-EDB4B558A92A}">
      <dsp:nvSpPr>
        <dsp:cNvPr id="0" name=""/>
        <dsp:cNvSpPr/>
      </dsp:nvSpPr>
      <dsp:spPr>
        <a:xfrm>
          <a:off x="0" y="3006320"/>
          <a:ext cx="5000124" cy="403200"/>
        </a:xfrm>
        <a:prstGeom prst="rect">
          <a:avLst/>
        </a:prstGeom>
        <a:solidFill>
          <a:schemeClr val="lt1">
            <a:alpha val="90000"/>
            <a:hueOff val="0"/>
            <a:satOff val="0"/>
            <a:lumOff val="0"/>
            <a:alphaOff val="0"/>
          </a:schemeClr>
        </a:solidFill>
        <a:ln w="9525" cap="flat" cmpd="sng" algn="ctr">
          <a:solidFill>
            <a:schemeClr val="accent5">
              <a:hueOff val="-6622584"/>
              <a:satOff val="26541"/>
              <a:lumOff val="5752"/>
              <a:alphaOff val="0"/>
            </a:schemeClr>
          </a:solidFill>
          <a:prstDash val="solid"/>
        </a:ln>
        <a:effectLst/>
      </dsp:spPr>
      <dsp:style>
        <a:lnRef idx="1">
          <a:scrgbClr r="0" g="0" b="0"/>
        </a:lnRef>
        <a:fillRef idx="1">
          <a:scrgbClr r="0" g="0" b="0"/>
        </a:fillRef>
        <a:effectRef idx="0">
          <a:scrgbClr r="0" g="0" b="0"/>
        </a:effectRef>
        <a:fontRef idx="minor"/>
      </dsp:style>
    </dsp:sp>
    <dsp:sp modelId="{5288A1FE-E762-4663-AAFA-A0218F1D26F1}">
      <dsp:nvSpPr>
        <dsp:cNvPr id="0" name=""/>
        <dsp:cNvSpPr/>
      </dsp:nvSpPr>
      <dsp:spPr>
        <a:xfrm>
          <a:off x="250006" y="2770160"/>
          <a:ext cx="3500086" cy="472320"/>
        </a:xfrm>
        <a:prstGeom prst="roundRect">
          <a:avLst/>
        </a:prstGeom>
        <a:gradFill rotWithShape="0">
          <a:gsLst>
            <a:gs pos="0">
              <a:schemeClr val="accent5">
                <a:hueOff val="-6622584"/>
                <a:satOff val="26541"/>
                <a:lumOff val="5752"/>
                <a:alphaOff val="0"/>
                <a:tint val="100000"/>
                <a:shade val="100000"/>
                <a:satMod val="130000"/>
              </a:schemeClr>
            </a:gs>
            <a:gs pos="100000">
              <a:schemeClr val="accent5">
                <a:hueOff val="-6622584"/>
                <a:satOff val="26541"/>
                <a:lumOff val="5752"/>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2295" tIns="0" rIns="132295" bIns="0" numCol="1" spcCol="1270" anchor="ctr" anchorCtr="0">
          <a:noAutofit/>
        </a:bodyPr>
        <a:lstStyle/>
        <a:p>
          <a:pPr marL="0" lvl="0" indent="0" algn="l" defTabSz="711200">
            <a:lnSpc>
              <a:spcPct val="90000"/>
            </a:lnSpc>
            <a:spcBef>
              <a:spcPct val="0"/>
            </a:spcBef>
            <a:spcAft>
              <a:spcPct val="35000"/>
            </a:spcAft>
            <a:buNone/>
          </a:pPr>
          <a:r>
            <a:rPr lang="en-US" sz="1600" kern="1200" dirty="0"/>
            <a:t>Limitations acknowledged/aware.</a:t>
          </a:r>
        </a:p>
      </dsp:txBody>
      <dsp:txXfrm>
        <a:off x="273063" y="2793217"/>
        <a:ext cx="3453972" cy="426206"/>
      </dsp:txXfrm>
    </dsp:sp>
    <dsp:sp modelId="{8CF8A0AE-F555-4F2D-9919-0416C6EB9514}">
      <dsp:nvSpPr>
        <dsp:cNvPr id="0" name=""/>
        <dsp:cNvSpPr/>
      </dsp:nvSpPr>
      <dsp:spPr>
        <a:xfrm>
          <a:off x="0" y="3732080"/>
          <a:ext cx="5000124" cy="403200"/>
        </a:xfrm>
        <a:prstGeom prst="rect">
          <a:avLst/>
        </a:prstGeom>
        <a:solidFill>
          <a:schemeClr val="lt1">
            <a:alpha val="90000"/>
            <a:hueOff val="0"/>
            <a:satOff val="0"/>
            <a:lumOff val="0"/>
            <a:alphaOff val="0"/>
          </a:schemeClr>
        </a:solidFill>
        <a:ln w="9525" cap="flat" cmpd="sng" algn="ctr">
          <a:solidFill>
            <a:schemeClr val="accent5">
              <a:hueOff val="-9933876"/>
              <a:satOff val="39811"/>
              <a:lumOff val="8628"/>
              <a:alphaOff val="0"/>
            </a:schemeClr>
          </a:solidFill>
          <a:prstDash val="solid"/>
        </a:ln>
        <a:effectLst/>
      </dsp:spPr>
      <dsp:style>
        <a:lnRef idx="1">
          <a:scrgbClr r="0" g="0" b="0"/>
        </a:lnRef>
        <a:fillRef idx="1">
          <a:scrgbClr r="0" g="0" b="0"/>
        </a:fillRef>
        <a:effectRef idx="0">
          <a:scrgbClr r="0" g="0" b="0"/>
        </a:effectRef>
        <a:fontRef idx="minor"/>
      </dsp:style>
    </dsp:sp>
    <dsp:sp modelId="{F6E4984F-C513-4264-B3DC-EFB0FACFED77}">
      <dsp:nvSpPr>
        <dsp:cNvPr id="0" name=""/>
        <dsp:cNvSpPr/>
      </dsp:nvSpPr>
      <dsp:spPr>
        <a:xfrm>
          <a:off x="250006" y="3495920"/>
          <a:ext cx="3500086" cy="472320"/>
        </a:xfrm>
        <a:prstGeom prst="roundRect">
          <a:avLst/>
        </a:prstGeom>
        <a:gradFill rotWithShape="0">
          <a:gsLst>
            <a:gs pos="0">
              <a:schemeClr val="accent5">
                <a:hueOff val="-9933876"/>
                <a:satOff val="39811"/>
                <a:lumOff val="8628"/>
                <a:alphaOff val="0"/>
                <a:tint val="100000"/>
                <a:shade val="100000"/>
                <a:satMod val="130000"/>
              </a:schemeClr>
            </a:gs>
            <a:gs pos="100000">
              <a:schemeClr val="accent5">
                <a:hueOff val="-9933876"/>
                <a:satOff val="39811"/>
                <a:lumOff val="8628"/>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2295" tIns="0" rIns="132295" bIns="0" numCol="1" spcCol="1270" anchor="ctr" anchorCtr="0">
          <a:noAutofit/>
        </a:bodyPr>
        <a:lstStyle/>
        <a:p>
          <a:pPr marL="0" lvl="0" indent="0" algn="l" defTabSz="711200">
            <a:lnSpc>
              <a:spcPct val="90000"/>
            </a:lnSpc>
            <a:spcBef>
              <a:spcPct val="0"/>
            </a:spcBef>
            <a:spcAft>
              <a:spcPct val="35000"/>
            </a:spcAft>
            <a:buNone/>
          </a:pPr>
          <a:r>
            <a:rPr lang="en-US" sz="1600" kern="1200" dirty="0"/>
            <a:t>Future studies should expand scope.</a:t>
          </a:r>
        </a:p>
      </dsp:txBody>
      <dsp:txXfrm>
        <a:off x="273063" y="3518977"/>
        <a:ext cx="3453972" cy="4262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025F3-A01C-4A39-8B1C-296B524608B8}" type="datetimeFigureOut">
              <a:rPr lang="en-GB" smtClean="0"/>
              <a:t>23/06/2026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54197D-9BF3-47AB-A4FF-B34C669D7604}" type="slidenum">
              <a:rPr lang="en-GB" smtClean="0"/>
              <a:t>‹#›</a:t>
            </a:fld>
            <a:endParaRPr lang="en-GB"/>
          </a:p>
        </p:txBody>
      </p:sp>
    </p:spTree>
    <p:extLst>
      <p:ext uri="{BB962C8B-B14F-4D97-AF65-F5344CB8AC3E}">
        <p14:creationId xmlns:p14="http://schemas.microsoft.com/office/powerpoint/2010/main" val="1895936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mental health is closely linked to organisational performance. Poor psychological wellbeing can lead to lower productivity, higher absenteeism and increased staff turnover. Therefore, understanding how management practices influence employee wellbeing is essential for improving both employee outcomes and organisational success (WHO, 2022; </a:t>
            </a:r>
            <a:r>
              <a:rPr lang="en-GB" dirty="0" err="1"/>
              <a:t>Apouey</a:t>
            </a:r>
            <a:r>
              <a:rPr lang="en-GB" dirty="0"/>
              <a:t> et al., 2020).</a:t>
            </a:r>
          </a:p>
          <a:p>
            <a:endParaRPr lang="en-GB" dirty="0"/>
          </a:p>
          <a:p>
            <a:endParaRPr lang="en-GB" dirty="0"/>
          </a:p>
        </p:txBody>
      </p:sp>
      <p:sp>
        <p:nvSpPr>
          <p:cNvPr id="4" name="Slide Number Placeholder 3"/>
          <p:cNvSpPr>
            <a:spLocks noGrp="1"/>
          </p:cNvSpPr>
          <p:nvPr>
            <p:ph type="sldNum" sz="quarter" idx="5"/>
          </p:nvPr>
        </p:nvSpPr>
        <p:spPr/>
        <p:txBody>
          <a:bodyPr/>
          <a:lstStyle/>
          <a:p>
            <a:fld id="{2354197D-9BF3-47AB-A4FF-B34C669D7604}" type="slidenum">
              <a:rPr lang="en-GB" smtClean="0"/>
              <a:t>2</a:t>
            </a:fld>
            <a:endParaRPr lang="en-GB"/>
          </a:p>
        </p:txBody>
      </p:sp>
    </p:spTree>
    <p:extLst>
      <p:ext uri="{BB962C8B-B14F-4D97-AF65-F5344CB8AC3E}">
        <p14:creationId xmlns:p14="http://schemas.microsoft.com/office/powerpoint/2010/main" val="39929197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Methodology</a:t>
            </a:r>
            <a:r>
              <a:rPr lang="en-GB" dirty="0"/>
              <a:t> is the overall strategy and process used to conduct research. It explains </a:t>
            </a:r>
            <a:r>
              <a:rPr lang="en-GB" b="0" dirty="0"/>
              <a:t>how and why data will be collected and analysed </a:t>
            </a:r>
            <a:r>
              <a:rPr lang="en-GB" dirty="0"/>
              <a:t>to answer the research question</a:t>
            </a:r>
          </a:p>
          <a:p>
            <a:r>
              <a:rPr lang="en-GB" dirty="0"/>
              <a:t>A qualitative methodology focuses on understanding people's experiences, opinions and perceptions in depth.</a:t>
            </a:r>
          </a:p>
          <a:p>
            <a:r>
              <a:rPr lang="en-GB" b="1" dirty="0"/>
              <a:t>Interpretivism</a:t>
            </a:r>
            <a:r>
              <a:rPr lang="en-GB" dirty="0"/>
              <a:t> aims to understand how individuals interpret and make sense of their experiences. </a:t>
            </a:r>
            <a:br>
              <a:rPr lang="en-GB" dirty="0"/>
            </a:br>
            <a:r>
              <a:rPr lang="en-GB" b="1" dirty="0"/>
              <a:t>Induction</a:t>
            </a:r>
            <a:r>
              <a:rPr lang="en-GB" dirty="0"/>
              <a:t> develops themes and conclusions from the data rather than testing predetermined hypotheses.</a:t>
            </a:r>
          </a:p>
          <a:p>
            <a:r>
              <a:rPr lang="en-GB" dirty="0"/>
              <a:t>An interpretivist philosophy and inductive approach were chosen because the study seeks to understand employees' experiences and develop themes from their responses.</a:t>
            </a:r>
            <a:br>
              <a:rPr lang="en-GB" dirty="0"/>
            </a:br>
            <a:r>
              <a:rPr lang="en-GB" dirty="0"/>
              <a:t>Semi-structured interviews use prepared questions but allow flexibility for participants to discuss issues in greater depth. They provide detailed insights into how leadership practices influence stress, wellbeing and mental health.</a:t>
            </a:r>
          </a:p>
        </p:txBody>
      </p:sp>
      <p:sp>
        <p:nvSpPr>
          <p:cNvPr id="4" name="Slide Number Placeholder 3"/>
          <p:cNvSpPr>
            <a:spLocks noGrp="1"/>
          </p:cNvSpPr>
          <p:nvPr>
            <p:ph type="sldNum" sz="quarter" idx="5"/>
          </p:nvPr>
        </p:nvSpPr>
        <p:spPr/>
        <p:txBody>
          <a:bodyPr/>
          <a:lstStyle/>
          <a:p>
            <a:fld id="{2354197D-9BF3-47AB-A4FF-B34C669D7604}" type="slidenum">
              <a:rPr lang="en-GB" smtClean="0"/>
              <a:t>3</a:t>
            </a:fld>
            <a:endParaRPr lang="en-GB"/>
          </a:p>
        </p:txBody>
      </p:sp>
    </p:spTree>
    <p:extLst>
      <p:ext uri="{BB962C8B-B14F-4D97-AF65-F5344CB8AC3E}">
        <p14:creationId xmlns:p14="http://schemas.microsoft.com/office/powerpoint/2010/main" val="10722554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Snowball sampling</a:t>
            </a:r>
            <a:r>
              <a:rPr lang="en-GB" dirty="0"/>
              <a:t> allows existing participants to recommend others with similar experiences.</a:t>
            </a:r>
          </a:p>
          <a:p>
            <a:r>
              <a:rPr lang="en-GB" b="1" dirty="0"/>
              <a:t>Purposive sampling</a:t>
            </a:r>
            <a:r>
              <a:rPr lang="en-GB" dirty="0"/>
              <a:t> involves selecting participants with relevant knowledge or experience.</a:t>
            </a:r>
          </a:p>
          <a:p>
            <a:r>
              <a:rPr lang="en-GB" dirty="0"/>
              <a:t>Purposive and snowball sampling were used to recruit participants with direct experience of management practices at Amazon Swansea and to facilitate access to suitable individuals</a:t>
            </a:r>
          </a:p>
          <a:p>
            <a:r>
              <a:rPr lang="en-GB" dirty="0"/>
              <a:t>Data saturation occurs when no new themes or insights emerge from additional interviews. A sample of 10 to 15 participants is considered sufficient to gain a comprehensive understanding of employees' experiences and perceptions.</a:t>
            </a:r>
          </a:p>
          <a:p>
            <a:r>
              <a:rPr lang="en-GB" b="1" dirty="0"/>
              <a:t>Reliability</a:t>
            </a:r>
            <a:r>
              <a:rPr lang="en-GB" dirty="0"/>
              <a:t> refers to the consistency and dependability of the research process.</a:t>
            </a:r>
          </a:p>
          <a:p>
            <a:r>
              <a:rPr lang="en-GB" dirty="0"/>
              <a:t>Reliability will be enhanced by using consistent interview procedures and a standardised interview guide for all participants.</a:t>
            </a:r>
          </a:p>
        </p:txBody>
      </p:sp>
      <p:sp>
        <p:nvSpPr>
          <p:cNvPr id="4" name="Slide Number Placeholder 3"/>
          <p:cNvSpPr>
            <a:spLocks noGrp="1"/>
          </p:cNvSpPr>
          <p:nvPr>
            <p:ph type="sldNum" sz="quarter" idx="5"/>
          </p:nvPr>
        </p:nvSpPr>
        <p:spPr/>
        <p:txBody>
          <a:bodyPr/>
          <a:lstStyle/>
          <a:p>
            <a:fld id="{2354197D-9BF3-47AB-A4FF-B34C669D7604}" type="slidenum">
              <a:rPr lang="en-GB" smtClean="0"/>
              <a:t>4</a:t>
            </a:fld>
            <a:endParaRPr lang="en-GB"/>
          </a:p>
        </p:txBody>
      </p:sp>
    </p:spTree>
    <p:extLst>
      <p:ext uri="{BB962C8B-B14F-4D97-AF65-F5344CB8AC3E}">
        <p14:creationId xmlns:p14="http://schemas.microsoft.com/office/powerpoint/2010/main" val="19333506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Ethical considerations are important to ensure that the study is conducted responsibly. Informed consent will be obtained from all participants, while confidentiality and anonymity will protect their identities. Participant wellbeing will be safeguarded due to the sensitive nature of mental health, and all personal data will be handled securely in accordance with GDPR requirements and university ethical guidelines.</a:t>
            </a:r>
            <a:br>
              <a:rPr lang="en-GB" dirty="0"/>
            </a:br>
            <a:endParaRPr lang="en-GB" dirty="0"/>
          </a:p>
        </p:txBody>
      </p:sp>
      <p:sp>
        <p:nvSpPr>
          <p:cNvPr id="4" name="Slide Number Placeholder 3"/>
          <p:cNvSpPr>
            <a:spLocks noGrp="1"/>
          </p:cNvSpPr>
          <p:nvPr>
            <p:ph type="sldNum" sz="quarter" idx="5"/>
          </p:nvPr>
        </p:nvSpPr>
        <p:spPr/>
        <p:txBody>
          <a:bodyPr/>
          <a:lstStyle/>
          <a:p>
            <a:fld id="{2354197D-9BF3-47AB-A4FF-B34C669D7604}" type="slidenum">
              <a:rPr lang="en-GB" smtClean="0"/>
              <a:t>5</a:t>
            </a:fld>
            <a:endParaRPr lang="en-GB"/>
          </a:p>
        </p:txBody>
      </p:sp>
    </p:spTree>
    <p:extLst>
      <p:ext uri="{BB962C8B-B14F-4D97-AF65-F5344CB8AC3E}">
        <p14:creationId xmlns:p14="http://schemas.microsoft.com/office/powerpoint/2010/main" val="22422243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study has several limitations. Firstly, the relatively small sample size may limit the transferability of the findings. Secondly, gaining access to current and former Amazon employees may be challenging. In addition, time constraints could restrict the amount of data collected and analysed. To address these limitations, future research could involve a larger sample, adopt a mixed methods approach to provide both qualitative and quantitative insights, and investigate multiple fulfilment centres to improve the generalisability of the findings.</a:t>
            </a:r>
          </a:p>
        </p:txBody>
      </p:sp>
      <p:sp>
        <p:nvSpPr>
          <p:cNvPr id="4" name="Slide Number Placeholder 3"/>
          <p:cNvSpPr>
            <a:spLocks noGrp="1"/>
          </p:cNvSpPr>
          <p:nvPr>
            <p:ph type="sldNum" sz="quarter" idx="5"/>
          </p:nvPr>
        </p:nvSpPr>
        <p:spPr/>
        <p:txBody>
          <a:bodyPr/>
          <a:lstStyle/>
          <a:p>
            <a:fld id="{2354197D-9BF3-47AB-A4FF-B34C669D7604}" type="slidenum">
              <a:rPr lang="en-GB" smtClean="0"/>
              <a:t>6</a:t>
            </a:fld>
            <a:endParaRPr lang="en-GB"/>
          </a:p>
        </p:txBody>
      </p:sp>
    </p:spTree>
    <p:extLst>
      <p:ext uri="{BB962C8B-B14F-4D97-AF65-F5344CB8AC3E}">
        <p14:creationId xmlns:p14="http://schemas.microsoft.com/office/powerpoint/2010/main" val="3142199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this study uses a qualitative case study approach to explore employee mental health within Amazon Swansea Fulfilment Centre. Ethical principles have been carefully considered, and the study acknowledges limitations relating to sample size and access. Future research should broaden the scope by involving larger samples and multiple sites to provide more comprehensive findings.</a:t>
            </a:r>
          </a:p>
        </p:txBody>
      </p:sp>
      <p:sp>
        <p:nvSpPr>
          <p:cNvPr id="4" name="Slide Number Placeholder 3"/>
          <p:cNvSpPr>
            <a:spLocks noGrp="1"/>
          </p:cNvSpPr>
          <p:nvPr>
            <p:ph type="sldNum" sz="quarter" idx="5"/>
          </p:nvPr>
        </p:nvSpPr>
        <p:spPr/>
        <p:txBody>
          <a:bodyPr/>
          <a:lstStyle/>
          <a:p>
            <a:fld id="{2354197D-9BF3-47AB-A4FF-B34C669D7604}" type="slidenum">
              <a:rPr lang="en-GB" smtClean="0"/>
              <a:t>7</a:t>
            </a:fld>
            <a:endParaRPr lang="en-GB"/>
          </a:p>
        </p:txBody>
      </p:sp>
    </p:spTree>
    <p:extLst>
      <p:ext uri="{BB962C8B-B14F-4D97-AF65-F5344CB8AC3E}">
        <p14:creationId xmlns:p14="http://schemas.microsoft.com/office/powerpoint/2010/main" val="33935908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6/22/2026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6/22/2026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6/22/2026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jpe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4.jpeg"/><Relationship Id="rId7" Type="http://schemas.openxmlformats.org/officeDocument/2006/relationships/diagramColors" Target="../diagrams/colors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191/1478088706qp063oa" TargetMode="External"/><Relationship Id="rId2" Type="http://schemas.openxmlformats.org/officeDocument/2006/relationships/hyperlink" Target="https://doi.org/10.1007/s11524-020-00480-4" TargetMode="External"/><Relationship Id="rId1" Type="http://schemas.openxmlformats.org/officeDocument/2006/relationships/slideLayout" Target="../slideLayouts/slideLayout2.xml"/><Relationship Id="rId4" Type="http://schemas.openxmlformats.org/officeDocument/2006/relationships/hyperlink" Target="https://doi.org/10.1177/1744987120927206"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007/s11135-017-0574-8" TargetMode="External"/><Relationship Id="rId2" Type="http://schemas.openxmlformats.org/officeDocument/2006/relationships/hyperlink" Target="https://doi.org/10.1111/jan.13031" TargetMode="External"/><Relationship Id="rId1" Type="http://schemas.openxmlformats.org/officeDocument/2006/relationships/slideLayout" Target="../slideLayouts/slideLayout2.xml"/><Relationship Id="rId5" Type="http://schemas.openxmlformats.org/officeDocument/2006/relationships/hyperlink" Target="https://www.who.int/news-room/fact-sheets/detail/mental-health-at-work" TargetMode="External"/><Relationship Id="rId4" Type="http://schemas.openxmlformats.org/officeDocument/2006/relationships/hyperlink" Target="https://www.pearson.com/en-gb/subject-catalog/p/research-methods-for-business-students/P20000001008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Office Worker">
            <a:extLst>
              <a:ext uri="{FF2B5EF4-FFF2-40B4-BE49-F238E27FC236}">
                <a16:creationId xmlns:a16="http://schemas.microsoft.com/office/drawing/2014/main" id="{5633F78B-D9C6-81B8-F518-3396A13576D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73741" y="2165637"/>
            <a:ext cx="2526726" cy="2526726"/>
          </a:xfrm>
          <a:prstGeom prst="rect">
            <a:avLst/>
          </a:prstGeom>
        </p:spPr>
      </p:pic>
      <p:sp>
        <p:nvSpPr>
          <p:cNvPr id="19" name="Freeform: Shape 18">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2494" y="0"/>
            <a:ext cx="5671506"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p:cNvSpPr>
            <a:spLocks noGrp="1"/>
          </p:cNvSpPr>
          <p:nvPr>
            <p:ph type="ctrTitle"/>
          </p:nvPr>
        </p:nvSpPr>
        <p:spPr>
          <a:xfrm>
            <a:off x="4100051" y="631343"/>
            <a:ext cx="5139985" cy="2528268"/>
          </a:xfrm>
        </p:spPr>
        <p:txBody>
          <a:bodyPr anchor="b">
            <a:normAutofit/>
          </a:bodyPr>
          <a:lstStyle/>
          <a:p>
            <a:pPr algn="l">
              <a:lnSpc>
                <a:spcPct val="90000"/>
              </a:lnSpc>
            </a:pPr>
            <a:r>
              <a:rPr lang="en-US" sz="3200" b="1" dirty="0">
                <a:solidFill>
                  <a:srgbClr val="FFFFFF"/>
                </a:solidFill>
              </a:rPr>
              <a:t>The Impact of Leadership and Management Practices on Employee Mental Health: A Study of Amazon Swansea Fulfilment Centre (CWL1)</a:t>
            </a:r>
          </a:p>
        </p:txBody>
      </p:sp>
      <p:sp>
        <p:nvSpPr>
          <p:cNvPr id="3" name="Subtitle 2"/>
          <p:cNvSpPr>
            <a:spLocks noGrp="1"/>
          </p:cNvSpPr>
          <p:nvPr>
            <p:ph type="subTitle" idx="1"/>
          </p:nvPr>
        </p:nvSpPr>
        <p:spPr>
          <a:xfrm>
            <a:off x="4216545" y="4312561"/>
            <a:ext cx="4237012" cy="1687815"/>
          </a:xfrm>
        </p:spPr>
        <p:txBody>
          <a:bodyPr anchor="t">
            <a:normAutofit/>
          </a:bodyPr>
          <a:lstStyle/>
          <a:p>
            <a:pPr algn="l">
              <a:lnSpc>
                <a:spcPct val="90000"/>
              </a:lnSpc>
            </a:pPr>
            <a:r>
              <a:rPr lang="en-US" sz="2500" b="1" dirty="0">
                <a:solidFill>
                  <a:srgbClr val="FFFFFF"/>
                </a:solidFill>
              </a:rPr>
              <a:t>Student Name: Claudiu Florea</a:t>
            </a:r>
            <a:br>
              <a:rPr lang="en-US" sz="2500" b="1" dirty="0">
                <a:solidFill>
                  <a:srgbClr val="FFFFFF"/>
                </a:solidFill>
              </a:rPr>
            </a:br>
            <a:r>
              <a:rPr lang="en-US" sz="2500" b="1" dirty="0">
                <a:solidFill>
                  <a:srgbClr val="FFFFFF"/>
                </a:solidFill>
              </a:rPr>
              <a:t>Student ID: 2330390</a:t>
            </a:r>
            <a:br>
              <a:rPr lang="en-US" sz="2500" b="1" dirty="0">
                <a:solidFill>
                  <a:srgbClr val="FFFFFF"/>
                </a:solidFill>
              </a:rPr>
            </a:br>
            <a:r>
              <a:rPr lang="en-US" sz="2500" b="1" dirty="0">
                <a:solidFill>
                  <a:srgbClr val="FFFFFF"/>
                </a:solidFill>
              </a:rPr>
              <a:t>Module: BMWS5014 </a:t>
            </a:r>
            <a:br>
              <a:rPr lang="en-US" sz="2500" b="1" dirty="0">
                <a:solidFill>
                  <a:srgbClr val="FFFFFF"/>
                </a:solidFill>
              </a:rPr>
            </a:br>
            <a:r>
              <a:rPr lang="en-US" sz="2500" b="1" dirty="0">
                <a:solidFill>
                  <a:srgbClr val="FFFFFF"/>
                </a:solidFill>
              </a:rPr>
              <a:t>Date: 30/06/2026</a:t>
            </a:r>
          </a:p>
        </p:txBody>
      </p:sp>
      <p:sp>
        <p:nvSpPr>
          <p:cNvPr id="21"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8261" y="4043302"/>
            <a:ext cx="3977640" cy="18288"/>
          </a:xfrm>
          <a:custGeom>
            <a:avLst/>
            <a:gdLst>
              <a:gd name="csX0" fmla="*/ 0 w 3977640"/>
              <a:gd name="csY0" fmla="*/ 0 h 18288"/>
              <a:gd name="csX1" fmla="*/ 742493 w 3977640"/>
              <a:gd name="csY1" fmla="*/ 0 h 18288"/>
              <a:gd name="csX2" fmla="*/ 1445209 w 3977640"/>
              <a:gd name="csY2" fmla="*/ 0 h 18288"/>
              <a:gd name="csX3" fmla="*/ 2147926 w 3977640"/>
              <a:gd name="csY3" fmla="*/ 0 h 18288"/>
              <a:gd name="csX4" fmla="*/ 2691536 w 3977640"/>
              <a:gd name="csY4" fmla="*/ 0 h 18288"/>
              <a:gd name="csX5" fmla="*/ 3274924 w 3977640"/>
              <a:gd name="csY5" fmla="*/ 0 h 18288"/>
              <a:gd name="csX6" fmla="*/ 3977640 w 3977640"/>
              <a:gd name="csY6" fmla="*/ 0 h 18288"/>
              <a:gd name="csX7" fmla="*/ 3977640 w 3977640"/>
              <a:gd name="csY7" fmla="*/ 18288 h 18288"/>
              <a:gd name="csX8" fmla="*/ 3314700 w 3977640"/>
              <a:gd name="csY8" fmla="*/ 18288 h 18288"/>
              <a:gd name="csX9" fmla="*/ 2771089 w 3977640"/>
              <a:gd name="csY9" fmla="*/ 18288 h 18288"/>
              <a:gd name="csX10" fmla="*/ 2227478 w 3977640"/>
              <a:gd name="csY10" fmla="*/ 18288 h 18288"/>
              <a:gd name="csX11" fmla="*/ 1524762 w 3977640"/>
              <a:gd name="csY11" fmla="*/ 18288 h 18288"/>
              <a:gd name="csX12" fmla="*/ 941375 w 3977640"/>
              <a:gd name="csY12" fmla="*/ 18288 h 18288"/>
              <a:gd name="csX13" fmla="*/ 0 w 3977640"/>
              <a:gd name="csY13" fmla="*/ 18288 h 18288"/>
              <a:gd name="csX14" fmla="*/ 0 w 3977640"/>
              <a:gd name="csY1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77640" h="18288" fill="none" extrusionOk="0">
                <a:moveTo>
                  <a:pt x="0" y="0"/>
                </a:moveTo>
                <a:cubicBezTo>
                  <a:pt x="362724" y="-2785"/>
                  <a:pt x="438784" y="-35866"/>
                  <a:pt x="742493" y="0"/>
                </a:cubicBezTo>
                <a:cubicBezTo>
                  <a:pt x="1046202" y="35866"/>
                  <a:pt x="1214361" y="6330"/>
                  <a:pt x="1445209" y="0"/>
                </a:cubicBezTo>
                <a:cubicBezTo>
                  <a:pt x="1676057" y="-6330"/>
                  <a:pt x="1906372" y="-3266"/>
                  <a:pt x="2147926" y="0"/>
                </a:cubicBezTo>
                <a:cubicBezTo>
                  <a:pt x="2389480" y="3266"/>
                  <a:pt x="2520714" y="16824"/>
                  <a:pt x="2691536" y="0"/>
                </a:cubicBezTo>
                <a:cubicBezTo>
                  <a:pt x="2862358" y="-16824"/>
                  <a:pt x="3036508" y="-14038"/>
                  <a:pt x="3274924" y="0"/>
                </a:cubicBezTo>
                <a:cubicBezTo>
                  <a:pt x="3513340" y="14038"/>
                  <a:pt x="3634141" y="-18809"/>
                  <a:pt x="3977640" y="0"/>
                </a:cubicBezTo>
                <a:cubicBezTo>
                  <a:pt x="3977140" y="8855"/>
                  <a:pt x="3977749" y="14521"/>
                  <a:pt x="3977640" y="18288"/>
                </a:cubicBezTo>
                <a:cubicBezTo>
                  <a:pt x="3757007" y="32029"/>
                  <a:pt x="3469003" y="-5112"/>
                  <a:pt x="3314700" y="18288"/>
                </a:cubicBezTo>
                <a:cubicBezTo>
                  <a:pt x="3160397" y="41688"/>
                  <a:pt x="2914663" y="19512"/>
                  <a:pt x="2771089" y="18288"/>
                </a:cubicBezTo>
                <a:cubicBezTo>
                  <a:pt x="2627515" y="17064"/>
                  <a:pt x="2417576" y="42034"/>
                  <a:pt x="2227478" y="18288"/>
                </a:cubicBezTo>
                <a:cubicBezTo>
                  <a:pt x="2037380" y="-5458"/>
                  <a:pt x="1775246" y="-2032"/>
                  <a:pt x="1524762" y="18288"/>
                </a:cubicBezTo>
                <a:cubicBezTo>
                  <a:pt x="1274278" y="38608"/>
                  <a:pt x="1225405" y="46940"/>
                  <a:pt x="941375" y="18288"/>
                </a:cubicBezTo>
                <a:cubicBezTo>
                  <a:pt x="657345" y="-10364"/>
                  <a:pt x="468340" y="57851"/>
                  <a:pt x="0" y="18288"/>
                </a:cubicBezTo>
                <a:cubicBezTo>
                  <a:pt x="683" y="12014"/>
                  <a:pt x="724" y="5908"/>
                  <a:pt x="0" y="0"/>
                </a:cubicBezTo>
                <a:close/>
              </a:path>
              <a:path w="3977640" h="18288" stroke="0" extrusionOk="0">
                <a:moveTo>
                  <a:pt x="0" y="0"/>
                </a:moveTo>
                <a:cubicBezTo>
                  <a:pt x="167643" y="7540"/>
                  <a:pt x="416663" y="12011"/>
                  <a:pt x="623164" y="0"/>
                </a:cubicBezTo>
                <a:cubicBezTo>
                  <a:pt x="829665" y="-12011"/>
                  <a:pt x="908844" y="7531"/>
                  <a:pt x="1166774" y="0"/>
                </a:cubicBezTo>
                <a:cubicBezTo>
                  <a:pt x="1424704" y="-7531"/>
                  <a:pt x="1745729" y="22552"/>
                  <a:pt x="1909267" y="0"/>
                </a:cubicBezTo>
                <a:cubicBezTo>
                  <a:pt x="2072805" y="-22552"/>
                  <a:pt x="2313264" y="2550"/>
                  <a:pt x="2532431" y="0"/>
                </a:cubicBezTo>
                <a:cubicBezTo>
                  <a:pt x="2751598" y="-2550"/>
                  <a:pt x="2914229" y="-1772"/>
                  <a:pt x="3155594" y="0"/>
                </a:cubicBezTo>
                <a:cubicBezTo>
                  <a:pt x="3396959" y="1772"/>
                  <a:pt x="3603015" y="-38331"/>
                  <a:pt x="3977640" y="0"/>
                </a:cubicBezTo>
                <a:cubicBezTo>
                  <a:pt x="3976742" y="7180"/>
                  <a:pt x="3977809" y="13790"/>
                  <a:pt x="3977640" y="18288"/>
                </a:cubicBezTo>
                <a:cubicBezTo>
                  <a:pt x="3733612" y="44026"/>
                  <a:pt x="3504694" y="34704"/>
                  <a:pt x="3314700" y="18288"/>
                </a:cubicBezTo>
                <a:cubicBezTo>
                  <a:pt x="3124706" y="1872"/>
                  <a:pt x="2970848" y="41228"/>
                  <a:pt x="2771089" y="18288"/>
                </a:cubicBezTo>
                <a:cubicBezTo>
                  <a:pt x="2571330" y="-4652"/>
                  <a:pt x="2374617" y="32581"/>
                  <a:pt x="2108149" y="18288"/>
                </a:cubicBezTo>
                <a:cubicBezTo>
                  <a:pt x="1841681" y="3995"/>
                  <a:pt x="1730147" y="-7187"/>
                  <a:pt x="1445209" y="18288"/>
                </a:cubicBezTo>
                <a:cubicBezTo>
                  <a:pt x="1160271" y="43763"/>
                  <a:pt x="1128446" y="30981"/>
                  <a:pt x="822046" y="18288"/>
                </a:cubicBezTo>
                <a:cubicBezTo>
                  <a:pt x="515646" y="5595"/>
                  <a:pt x="401539" y="48208"/>
                  <a:pt x="0" y="18288"/>
                </a:cubicBezTo>
                <a:cubicBezTo>
                  <a:pt x="571" y="10093"/>
                  <a:pt x="-125" y="8407"/>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r>
              <a:rPr lang="en-GB" sz="3200">
                <a:solidFill>
                  <a:srgbClr val="FFFFFF"/>
                </a:solidFill>
              </a:rPr>
              <a:t>Introduction</a:t>
            </a:r>
          </a:p>
        </p:txBody>
      </p:sp>
      <p:graphicFrame>
        <p:nvGraphicFramePr>
          <p:cNvPr id="5" name="Content Placeholder 2">
            <a:extLst>
              <a:ext uri="{FF2B5EF4-FFF2-40B4-BE49-F238E27FC236}">
                <a16:creationId xmlns:a16="http://schemas.microsoft.com/office/drawing/2014/main" id="{966ADEF3-AEDC-5DA9-0BA5-1CFF83B6B3AF}"/>
              </a:ext>
            </a:extLst>
          </p:cNvPr>
          <p:cNvGraphicFramePr>
            <a:graphicFrameLocks noGrp="1"/>
          </p:cNvGraphicFramePr>
          <p:nvPr>
            <p:ph idx="1"/>
            <p:extLst>
              <p:ext uri="{D42A27DB-BD31-4B8C-83A1-F6EECF244321}">
                <p14:modId xmlns:p14="http://schemas.microsoft.com/office/powerpoint/2010/main" val="1734650081"/>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7" name="Rectangle 1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5039" y="35565"/>
            <a:ext cx="3485178" cy="1624520"/>
          </a:xfrm>
        </p:spPr>
        <p:txBody>
          <a:bodyPr anchor="ctr">
            <a:normAutofit/>
          </a:bodyPr>
          <a:lstStyle/>
          <a:p>
            <a:r>
              <a:rPr lang="en-GB" dirty="0"/>
              <a:t>Methodology</a:t>
            </a:r>
          </a:p>
        </p:txBody>
      </p:sp>
      <p:pic>
        <p:nvPicPr>
          <p:cNvPr id="6" name="Picture 5">
            <a:extLst>
              <a:ext uri="{FF2B5EF4-FFF2-40B4-BE49-F238E27FC236}">
                <a16:creationId xmlns:a16="http://schemas.microsoft.com/office/drawing/2014/main" id="{8F0693B1-3676-120F-4E66-645AFC8F2945}"/>
              </a:ext>
            </a:extLst>
          </p:cNvPr>
          <p:cNvPicPr>
            <a:picLocks noChangeAspect="1"/>
          </p:cNvPicPr>
          <p:nvPr/>
        </p:nvPicPr>
        <p:blipFill>
          <a:blip r:embed="rId3"/>
          <a:srcRect l="22226" r="33224" b="-2"/>
          <a:stretch>
            <a:fillRect/>
          </a:stretch>
        </p:blipFill>
        <p:spPr>
          <a:xfrm>
            <a:off x="5257869" y="1"/>
            <a:ext cx="5053781" cy="6858000"/>
          </a:xfrm>
          <a:prstGeom prst="rect">
            <a:avLst/>
          </a:prstGeom>
        </p:spPr>
      </p:pic>
      <p:graphicFrame>
        <p:nvGraphicFramePr>
          <p:cNvPr id="5" name="Content Placeholder 2">
            <a:extLst>
              <a:ext uri="{FF2B5EF4-FFF2-40B4-BE49-F238E27FC236}">
                <a16:creationId xmlns:a16="http://schemas.microsoft.com/office/drawing/2014/main" id="{25BDF87D-4C7D-ADF1-ABE4-06282EF3E325}"/>
              </a:ext>
            </a:extLst>
          </p:cNvPr>
          <p:cNvGraphicFramePr>
            <a:graphicFrameLocks noGrp="1"/>
          </p:cNvGraphicFramePr>
          <p:nvPr>
            <p:ph idx="1"/>
            <p:extLst>
              <p:ext uri="{D42A27DB-BD31-4B8C-83A1-F6EECF244321}">
                <p14:modId xmlns:p14="http://schemas.microsoft.com/office/powerpoint/2010/main" val="3784995126"/>
              </p:ext>
            </p:extLst>
          </p:nvPr>
        </p:nvGraphicFramePr>
        <p:xfrm>
          <a:off x="187893" y="1533832"/>
          <a:ext cx="4797062" cy="51914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20012EF-54A3-A0AA-C36F-7DAB2F717D47}"/>
              </a:ext>
            </a:extLst>
          </p:cNvPr>
          <p:cNvPicPr>
            <a:picLocks noChangeAspect="1"/>
          </p:cNvPicPr>
          <p:nvPr/>
        </p:nvPicPr>
        <p:blipFill>
          <a:blip r:embed="rId3">
            <a:duotone>
              <a:schemeClr val="bg2">
                <a:shade val="45000"/>
                <a:satMod val="135000"/>
              </a:schemeClr>
              <a:prstClr val="white"/>
            </a:duotone>
          </a:blip>
          <a:srcRect r="10999" b="-1"/>
          <a:stretch>
            <a:fill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t>Sampling, Reliability and Validity</a:t>
            </a:r>
          </a:p>
        </p:txBody>
      </p:sp>
      <p:graphicFrame>
        <p:nvGraphicFramePr>
          <p:cNvPr id="5" name="Content Placeholder 2">
            <a:extLst>
              <a:ext uri="{FF2B5EF4-FFF2-40B4-BE49-F238E27FC236}">
                <a16:creationId xmlns:a16="http://schemas.microsoft.com/office/drawing/2014/main" id="{28CFAFE3-A023-3A1B-ADE3-4A26A79389BC}"/>
              </a:ext>
            </a:extLst>
          </p:cNvPr>
          <p:cNvGraphicFramePr>
            <a:graphicFrameLocks noGrp="1"/>
          </p:cNvGraphicFramePr>
          <p:nvPr>
            <p:ph idx="1"/>
            <p:extLst>
              <p:ext uri="{D42A27DB-BD31-4B8C-83A1-F6EECF244321}">
                <p14:modId xmlns:p14="http://schemas.microsoft.com/office/powerpoint/2010/main" val="2255647620"/>
              </p:ext>
            </p:extLst>
          </p:nvPr>
        </p:nvGraphicFramePr>
        <p:xfrm>
          <a:off x="628650" y="1825625"/>
          <a:ext cx="7886700" cy="38869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19">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663619" cy="6858000"/>
            <a:chOff x="651279" y="598259"/>
            <a:chExt cx="10889442" cy="5680742"/>
          </a:xfrm>
        </p:grpSpPr>
        <p:sp>
          <p:nvSpPr>
            <p:cNvPr id="21"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4" name="Group 2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25" name="Freeform: Shape 2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589788" y="841248"/>
            <a:ext cx="3847200" cy="5340097"/>
          </a:xfrm>
        </p:spPr>
        <p:txBody>
          <a:bodyPr anchor="ctr">
            <a:normAutofit/>
          </a:bodyPr>
          <a:lstStyle/>
          <a:p>
            <a:pPr algn="l"/>
            <a:r>
              <a:rPr lang="en-GB" sz="4200" dirty="0">
                <a:solidFill>
                  <a:schemeClr val="bg1"/>
                </a:solidFill>
              </a:rPr>
              <a:t>Ethical Considerations</a:t>
            </a:r>
          </a:p>
        </p:txBody>
      </p:sp>
      <p:graphicFrame>
        <p:nvGraphicFramePr>
          <p:cNvPr id="5" name="Content Placeholder 2">
            <a:extLst>
              <a:ext uri="{FF2B5EF4-FFF2-40B4-BE49-F238E27FC236}">
                <a16:creationId xmlns:a16="http://schemas.microsoft.com/office/drawing/2014/main" id="{35A1B474-151B-8240-8674-71C8088EA80A}"/>
              </a:ext>
            </a:extLst>
          </p:cNvPr>
          <p:cNvGraphicFramePr>
            <a:graphicFrameLocks noGrp="1"/>
          </p:cNvGraphicFramePr>
          <p:nvPr>
            <p:ph idx="1"/>
            <p:extLst>
              <p:ext uri="{D42A27DB-BD31-4B8C-83A1-F6EECF244321}">
                <p14:modId xmlns:p14="http://schemas.microsoft.com/office/powerpoint/2010/main" val="2798914181"/>
              </p:ext>
            </p:extLst>
          </p:nvPr>
        </p:nvGraphicFramePr>
        <p:xfrm>
          <a:off x="4613738" y="0"/>
          <a:ext cx="5828119"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651" y="240890"/>
            <a:ext cx="7886700" cy="824578"/>
          </a:xfrm>
        </p:spPr>
        <p:txBody>
          <a:bodyPr>
            <a:normAutofit/>
          </a:bodyPr>
          <a:lstStyle/>
          <a:p>
            <a:r>
              <a:rPr lang="en-GB" sz="4000" dirty="0"/>
              <a:t>Limitations and Recommendations</a:t>
            </a:r>
          </a:p>
        </p:txBody>
      </p:sp>
      <p:pic>
        <p:nvPicPr>
          <p:cNvPr id="6" name="Picture 5">
            <a:extLst>
              <a:ext uri="{FF2B5EF4-FFF2-40B4-BE49-F238E27FC236}">
                <a16:creationId xmlns:a16="http://schemas.microsoft.com/office/drawing/2014/main" id="{EC028569-072D-E568-D796-67D5E6AB370C}"/>
              </a:ext>
            </a:extLst>
          </p:cNvPr>
          <p:cNvPicPr>
            <a:picLocks noChangeAspect="1"/>
          </p:cNvPicPr>
          <p:nvPr/>
        </p:nvPicPr>
        <p:blipFill>
          <a:blip r:embed="rId3"/>
          <a:srcRect l="49953" r="12675"/>
          <a:stretch>
            <a:fillRect/>
          </a:stretch>
        </p:blipFill>
        <p:spPr>
          <a:xfrm>
            <a:off x="5991969" y="1356853"/>
            <a:ext cx="2899980" cy="5260257"/>
          </a:xfrm>
          <a:prstGeom prst="rect">
            <a:avLst/>
          </a:prstGeom>
        </p:spPr>
      </p:pic>
      <p:graphicFrame>
        <p:nvGraphicFramePr>
          <p:cNvPr id="5" name="Content Placeholder 2">
            <a:extLst>
              <a:ext uri="{FF2B5EF4-FFF2-40B4-BE49-F238E27FC236}">
                <a16:creationId xmlns:a16="http://schemas.microsoft.com/office/drawing/2014/main" id="{8C31AA17-216C-CC5E-0065-CB74DBFCE6A8}"/>
              </a:ext>
            </a:extLst>
          </p:cNvPr>
          <p:cNvGraphicFramePr>
            <a:graphicFrameLocks noGrp="1"/>
          </p:cNvGraphicFramePr>
          <p:nvPr>
            <p:ph idx="1"/>
            <p:extLst>
              <p:ext uri="{D42A27DB-BD31-4B8C-83A1-F6EECF244321}">
                <p14:modId xmlns:p14="http://schemas.microsoft.com/office/powerpoint/2010/main" val="3770267676"/>
              </p:ext>
            </p:extLst>
          </p:nvPr>
        </p:nvGraphicFramePr>
        <p:xfrm>
          <a:off x="137651" y="1356852"/>
          <a:ext cx="5702709" cy="52602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r>
              <a:rPr lang="en-GB" sz="3500">
                <a:solidFill>
                  <a:srgbClr val="FFFFFF"/>
                </a:solidFill>
              </a:rPr>
              <a:t>Conclusion</a:t>
            </a:r>
          </a:p>
        </p:txBody>
      </p:sp>
      <p:graphicFrame>
        <p:nvGraphicFramePr>
          <p:cNvPr id="5" name="Content Placeholder 2">
            <a:extLst>
              <a:ext uri="{FF2B5EF4-FFF2-40B4-BE49-F238E27FC236}">
                <a16:creationId xmlns:a16="http://schemas.microsoft.com/office/drawing/2014/main" id="{5280C39F-CACC-98EA-05E8-675056C7E5D3}"/>
              </a:ext>
            </a:extLst>
          </p:cNvPr>
          <p:cNvGraphicFramePr>
            <a:graphicFrameLocks noGrp="1"/>
          </p:cNvGraphicFramePr>
          <p:nvPr>
            <p:ph idx="1"/>
            <p:extLst>
              <p:ext uri="{D42A27DB-BD31-4B8C-83A1-F6EECF244321}">
                <p14:modId xmlns:p14="http://schemas.microsoft.com/office/powerpoint/2010/main" val="3434400785"/>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1896"/>
            <a:ext cx="8229600" cy="1284006"/>
          </a:xfrm>
        </p:spPr>
        <p:txBody>
          <a:bodyPr>
            <a:normAutofit/>
          </a:bodyPr>
          <a:lstStyle/>
          <a:p>
            <a:r>
              <a:rPr sz="5400" dirty="0"/>
              <a:t>References</a:t>
            </a:r>
            <a:endParaRPr dirty="0"/>
          </a:p>
        </p:txBody>
      </p:sp>
      <p:sp>
        <p:nvSpPr>
          <p:cNvPr id="3" name="Content Placeholder 2"/>
          <p:cNvSpPr>
            <a:spLocks noGrp="1"/>
          </p:cNvSpPr>
          <p:nvPr>
            <p:ph idx="1"/>
          </p:nvPr>
        </p:nvSpPr>
        <p:spPr>
          <a:xfrm>
            <a:off x="0" y="833731"/>
            <a:ext cx="9144000" cy="5555227"/>
          </a:xfrm>
        </p:spPr>
        <p:txBody>
          <a:bodyPr>
            <a:normAutofit fontScale="85000" lnSpcReduction="20000"/>
          </a:bodyPr>
          <a:lstStyle/>
          <a:p>
            <a:endParaRPr lang="en-GB" sz="1600" dirty="0"/>
          </a:p>
          <a:p>
            <a:endParaRPr lang="en-GB" sz="1600" dirty="0"/>
          </a:p>
          <a:p>
            <a:endParaRPr lang="en-GB" sz="1600" dirty="0"/>
          </a:p>
          <a:p>
            <a:endParaRPr lang="en-GB" sz="1600" dirty="0"/>
          </a:p>
          <a:p>
            <a:endParaRPr lang="en-GB" sz="1600" dirty="0"/>
          </a:p>
          <a:p>
            <a:endParaRPr lang="en-GB" sz="1800" dirty="0"/>
          </a:p>
          <a:p>
            <a:r>
              <a:rPr lang="en-GB" sz="2600" dirty="0" err="1"/>
              <a:t>Apouey</a:t>
            </a:r>
            <a:r>
              <a:rPr lang="en-GB" sz="2600" dirty="0"/>
              <a:t>, B., Roulet, A., Solal, I. and Stabile, M. (2020). Gig Workers during the COVID-19 Crisis in France: Financial Precarity and Mental Well-Being. </a:t>
            </a:r>
            <a:r>
              <a:rPr lang="en-GB" sz="2600" i="1" dirty="0"/>
              <a:t>Journal of Urban Health</a:t>
            </a:r>
            <a:r>
              <a:rPr lang="en-GB" sz="2600" dirty="0"/>
              <a:t>, 97(6)</a:t>
            </a:r>
            <a:br>
              <a:rPr lang="en-GB" sz="2600" dirty="0"/>
            </a:br>
            <a:r>
              <a:rPr lang="en-GB" sz="2600" dirty="0"/>
              <a:t>Available at: </a:t>
            </a:r>
            <a:r>
              <a:rPr lang="en-GB" sz="2600" dirty="0">
                <a:hlinkClick r:id="rId2"/>
              </a:rPr>
              <a:t>https://doi.org/10.1007/s11524-020-00480-4</a:t>
            </a:r>
            <a:r>
              <a:rPr lang="en-GB" sz="2600" dirty="0"/>
              <a:t>.</a:t>
            </a:r>
            <a:br>
              <a:rPr lang="en-GB" sz="2600" dirty="0"/>
            </a:br>
            <a:br>
              <a:rPr lang="en-GB" sz="2600" dirty="0"/>
            </a:br>
            <a:r>
              <a:rPr lang="en-GB" sz="3100" dirty="0"/>
              <a:t>Braun, V. and Clarke, V. (2006). Using Thematic Analysis in Psychology. Qualitative Research in Psychology, 3(2), pp.77–101.</a:t>
            </a:r>
            <a:br>
              <a:rPr lang="en-GB" sz="3100" dirty="0"/>
            </a:br>
            <a:r>
              <a:rPr lang="en-GB" sz="3100" dirty="0"/>
              <a:t>Available at: </a:t>
            </a:r>
            <a:r>
              <a:rPr lang="en-GB" sz="3100" u="sng" dirty="0">
                <a:hlinkClick r:id="rId3"/>
              </a:rPr>
              <a:t>https://doi.org/10.1191/1478088706qp063oa</a:t>
            </a:r>
            <a:r>
              <a:rPr lang="en-GB" sz="3100" dirty="0"/>
              <a:t>.</a:t>
            </a:r>
          </a:p>
          <a:p>
            <a:br>
              <a:rPr lang="en-GB" sz="3100" dirty="0"/>
            </a:br>
            <a:r>
              <a:rPr lang="en-GB" sz="2600" dirty="0"/>
              <a:t>Campbell, S., Greenwood, M., Prior, S., Shearer, T., </a:t>
            </a:r>
            <a:r>
              <a:rPr lang="en-GB" sz="2600" dirty="0" err="1"/>
              <a:t>Walkem</a:t>
            </a:r>
            <a:r>
              <a:rPr lang="en-GB" sz="2600" dirty="0"/>
              <a:t>, K., Young, S., Bywaters, D. and Walker, K. (2020). Purposive Sampling: Complex or Simple? Research Case Examples. </a:t>
            </a:r>
            <a:r>
              <a:rPr lang="en-GB" sz="2600" i="1" dirty="0"/>
              <a:t>Journal of Research in Nursing</a:t>
            </a:r>
            <a:r>
              <a:rPr lang="en-GB" sz="2600" dirty="0"/>
              <a:t>, [online] 25(8), pp.652–661.</a:t>
            </a:r>
            <a:br>
              <a:rPr lang="en-GB" sz="2600" dirty="0"/>
            </a:br>
            <a:r>
              <a:rPr lang="en-GB" sz="2600" dirty="0"/>
              <a:t>Available at: </a:t>
            </a:r>
            <a:r>
              <a:rPr lang="en-GB" sz="2600" u="sng" dirty="0">
                <a:hlinkClick r:id="rId4"/>
              </a:rPr>
              <a:t>https://doi.org/10.1177/1744987120927206</a:t>
            </a:r>
            <a:r>
              <a:rPr lang="en-GB" sz="2600" dirty="0"/>
              <a:t>.</a:t>
            </a:r>
          </a:p>
          <a:p>
            <a:endParaRPr lang="en-GB" sz="1800" dirty="0"/>
          </a:p>
          <a:p>
            <a:endParaRPr lang="en-GB" sz="1800" dirty="0"/>
          </a:p>
          <a:p>
            <a:endParaRPr sz="1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E01352-67D1-2303-8453-36980E6ACD3A}"/>
              </a:ext>
            </a:extLst>
          </p:cNvPr>
          <p:cNvSpPr>
            <a:spLocks noGrp="1"/>
          </p:cNvSpPr>
          <p:nvPr>
            <p:ph idx="1"/>
          </p:nvPr>
        </p:nvSpPr>
        <p:spPr>
          <a:xfrm>
            <a:off x="0" y="393290"/>
            <a:ext cx="8686800" cy="6464710"/>
          </a:xfrm>
        </p:spPr>
        <p:txBody>
          <a:bodyPr>
            <a:normAutofit fontScale="92500" lnSpcReduction="20000"/>
          </a:bodyPr>
          <a:lstStyle/>
          <a:p>
            <a:endParaRPr lang="en-GB" sz="1400" dirty="0"/>
          </a:p>
          <a:p>
            <a:r>
              <a:rPr lang="en-GB" sz="2400" dirty="0"/>
              <a:t>Kallio, H., Pietilä, A.-M., Johnson, M. and Kangasniemi, M. (2016). Systematic Methodological review: Developing a Framework for a Qualitative semi-structured Interview Guide. </a:t>
            </a:r>
            <a:r>
              <a:rPr lang="en-GB" sz="2400" i="1" dirty="0"/>
              <a:t>Journal of Advanced Nursing</a:t>
            </a:r>
            <a:r>
              <a:rPr lang="en-GB" sz="2400" dirty="0"/>
              <a:t>, 72(12), pp.2954–2965.</a:t>
            </a:r>
            <a:br>
              <a:rPr lang="en-GB" sz="2400" dirty="0"/>
            </a:br>
            <a:r>
              <a:rPr lang="en-GB" sz="2400" dirty="0"/>
              <a:t>Available at: </a:t>
            </a:r>
            <a:r>
              <a:rPr lang="en-GB" sz="2400" u="sng" dirty="0">
                <a:hlinkClick r:id="rId2"/>
              </a:rPr>
              <a:t>https://doi.org/10.1111/jan.13031</a:t>
            </a:r>
            <a:r>
              <a:rPr lang="en-GB" sz="2400" dirty="0"/>
              <a:t>.</a:t>
            </a:r>
          </a:p>
          <a:p>
            <a:endParaRPr lang="en-GB" sz="2400" dirty="0"/>
          </a:p>
          <a:p>
            <a:r>
              <a:rPr lang="en-GB" sz="2000" dirty="0"/>
              <a:t>Saunders, B., Sim, J., Kingstone, T., Baker, S., Waterfield, J., Bartlam, B., Burroughs, H. and Jinks, C. (2018). Saturation in Qualitative Research: Exploring Its Conceptualization and Operationalization. Quality &amp; Quantity, 52(4), pp.1893–1907.</a:t>
            </a:r>
            <a:br>
              <a:rPr lang="en-GB" sz="2000" dirty="0"/>
            </a:br>
            <a:r>
              <a:rPr lang="en-GB" sz="2000" dirty="0"/>
              <a:t>Available at: </a:t>
            </a:r>
            <a:r>
              <a:rPr lang="en-GB" sz="2000" u="sng" dirty="0">
                <a:hlinkClick r:id="rId3"/>
              </a:rPr>
              <a:t>https://doi.org/10.1007/s11135-017-0574-8</a:t>
            </a:r>
            <a:r>
              <a:rPr lang="en-GB" sz="2000" dirty="0"/>
              <a:t>.</a:t>
            </a:r>
          </a:p>
          <a:p>
            <a:pPr marL="0" indent="0">
              <a:buNone/>
            </a:pPr>
            <a:endParaRPr lang="en-GB" sz="2400" dirty="0"/>
          </a:p>
          <a:p>
            <a:r>
              <a:rPr lang="en-GB" sz="2400" dirty="0"/>
              <a:t>Saunders, M., Lewis, P. and Thornhill, A. (2023). Research Methods for Business Students.</a:t>
            </a:r>
            <a:br>
              <a:rPr lang="en-GB" sz="2400" dirty="0"/>
            </a:br>
            <a:r>
              <a:rPr lang="en-GB" sz="2400" dirty="0"/>
              <a:t>Available at: </a:t>
            </a:r>
            <a:r>
              <a:rPr lang="en-GB" sz="2400" u="sng" dirty="0">
                <a:hlinkClick r:id="rId4"/>
              </a:rPr>
              <a:t>https://www.pearson.com/en-gb/subject-catalog/p/research-methods-for-business-students/P200000010080</a:t>
            </a:r>
            <a:r>
              <a:rPr lang="en-GB" sz="2400" dirty="0"/>
              <a:t>.</a:t>
            </a:r>
          </a:p>
          <a:p>
            <a:pPr marL="0" indent="0">
              <a:buNone/>
            </a:pPr>
            <a:endParaRPr lang="en-GB" sz="2400" dirty="0"/>
          </a:p>
          <a:p>
            <a:r>
              <a:rPr lang="en-GB" sz="2400" dirty="0"/>
              <a:t>World Health Organization (2022) Mental Health at Work. Geneva: WHO.</a:t>
            </a:r>
            <a:br>
              <a:rPr lang="en-GB" sz="2400" dirty="0"/>
            </a:br>
            <a:r>
              <a:rPr lang="en-GB" sz="2400" dirty="0"/>
              <a:t>Available at: </a:t>
            </a:r>
            <a:r>
              <a:rPr lang="en-GB" sz="2400" u="sng" dirty="0">
                <a:hlinkClick r:id="rId5"/>
              </a:rPr>
              <a:t>https://www.who.int/news-room/fact-sheets/detail/mental-health-at-work</a:t>
            </a:r>
            <a:endParaRPr lang="en-GB" sz="2400" dirty="0"/>
          </a:p>
          <a:p>
            <a:endParaRPr lang="en-GB" dirty="0"/>
          </a:p>
          <a:p>
            <a:endParaRPr lang="en-GB" dirty="0"/>
          </a:p>
        </p:txBody>
      </p:sp>
    </p:spTree>
    <p:extLst>
      <p:ext uri="{BB962C8B-B14F-4D97-AF65-F5344CB8AC3E}">
        <p14:creationId xmlns:p14="http://schemas.microsoft.com/office/powerpoint/2010/main" val="19139131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105</TotalTime>
  <Words>1162</Words>
  <Application>Microsoft Office PowerPoint</Application>
  <PresentationFormat>On-screen Show (4:3)</PresentationFormat>
  <Paragraphs>73</Paragraphs>
  <Slides>9</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Calibri</vt:lpstr>
      <vt:lpstr>Office Theme</vt:lpstr>
      <vt:lpstr>The Impact of Leadership and Management Practices on Employee Mental Health: A Study of Amazon Swansea Fulfilment Centre (CWL1)</vt:lpstr>
      <vt:lpstr>Introduction</vt:lpstr>
      <vt:lpstr>Methodology</vt:lpstr>
      <vt:lpstr>Sampling, Reliability and Validity</vt:lpstr>
      <vt:lpstr>Ethical Considerations</vt:lpstr>
      <vt:lpstr>Limitations and Recommendations</vt:lpstr>
      <vt:lpstr>Conclusion</vt:lpstr>
      <vt:lpstr>References</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Claudiu Florea</dc:creator>
  <cp:keywords/>
  <dc:description>generated using python-pptx</dc:description>
  <cp:lastModifiedBy>Claudiu Florea</cp:lastModifiedBy>
  <cp:revision>9</cp:revision>
  <dcterms:created xsi:type="dcterms:W3CDTF">2013-01-27T09:14:16Z</dcterms:created>
  <dcterms:modified xsi:type="dcterms:W3CDTF">2026-06-22T23:21:24Z</dcterms:modified>
  <cp:category/>
</cp:coreProperties>
</file>