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  <p:sldMasterId id="2147483666" r:id="rId8"/>
  </p:sldMasterIdLst>
  <p:notesMasterIdLst>
    <p:notesMasterId r:id="rId22"/>
  </p:notesMasterIdLst>
  <p:sldIdLst>
    <p:sldId id="259" r:id="rId9"/>
    <p:sldId id="260" r:id="rId10"/>
    <p:sldId id="263" r:id="rId11"/>
    <p:sldId id="264" r:id="rId12"/>
    <p:sldId id="261" r:id="rId13"/>
    <p:sldId id="265" r:id="rId14"/>
    <p:sldId id="258" r:id="rId15"/>
    <p:sldId id="266" r:id="rId16"/>
    <p:sldId id="267" r:id="rId17"/>
    <p:sldId id="268" r:id="rId18"/>
    <p:sldId id="269" r:id="rId19"/>
    <p:sldId id="257" r:id="rId20"/>
    <p:sldId id="25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F2238C-87BF-48AF-B4BB-00357C1B31FB}" v="4" dt="2026-09-19T06:35:45.492"/>
    <p1510:client id="{1D451023-863C-4175-906C-1A6B4C1384AB}" v="127" dt="2026-09-18T22:20:46.5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2403" autoAdjust="0"/>
  </p:normalViewPr>
  <p:slideViewPr>
    <p:cSldViewPr snapToGrid="0" snapToObjects="1">
      <p:cViewPr varScale="1">
        <p:scale>
          <a:sx n="55" d="100"/>
          <a:sy n="55" d="100"/>
        </p:scale>
        <p:origin x="96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custSel addSld modSld">
      <pc:chgData name="Beau Academic" userId="1c8f60c04643d64b" providerId="LiveId" clId="{08672D6D-4B5B-42D9-B5C7-2D554DBB9608}" dt="2026-09-19T06:36:13.648" v="49" actId="2711"/>
      <pc:docMkLst>
        <pc:docMk/>
      </pc:docMkLst>
      <pc:sldChg chg="addSp delSp modSp new mod modClrScheme chgLayout">
        <pc:chgData name="Beau Academic" userId="1c8f60c04643d64b" providerId="LiveId" clId="{08672D6D-4B5B-42D9-B5C7-2D554DBB9608}" dt="2026-09-19T06:36:13.648" v="49" actId="2711"/>
        <pc:sldMkLst>
          <pc:docMk/>
          <pc:sldMk cId="3182400615" sldId="269"/>
        </pc:sldMkLst>
        <pc:spChg chg="del">
          <ac:chgData name="Beau Academic" userId="1c8f60c04643d64b" providerId="LiveId" clId="{08672D6D-4B5B-42D9-B5C7-2D554DBB9608}" dt="2026-09-19T06:33:50.150" v="1" actId="700"/>
          <ac:spMkLst>
            <pc:docMk/>
            <pc:sldMk cId="3182400615" sldId="269"/>
            <ac:spMk id="2" creationId="{B3CD5895-6BBF-8B97-0366-213CEB8A270B}"/>
          </ac:spMkLst>
        </pc:spChg>
        <pc:spChg chg="del mod ord">
          <ac:chgData name="Beau Academic" userId="1c8f60c04643d64b" providerId="LiveId" clId="{08672D6D-4B5B-42D9-B5C7-2D554DBB9608}" dt="2026-09-19T06:33:50.150" v="1" actId="700"/>
          <ac:spMkLst>
            <pc:docMk/>
            <pc:sldMk cId="3182400615" sldId="269"/>
            <ac:spMk id="3" creationId="{D32D521A-7035-2658-C095-894F4EB8EDD1}"/>
          </ac:spMkLst>
        </pc:spChg>
        <pc:spChg chg="add mod ord">
          <ac:chgData name="Beau Academic" userId="1c8f60c04643d64b" providerId="LiveId" clId="{08672D6D-4B5B-42D9-B5C7-2D554DBB9608}" dt="2026-09-19T06:34:18.738" v="36" actId="5793"/>
          <ac:spMkLst>
            <pc:docMk/>
            <pc:sldMk cId="3182400615" sldId="269"/>
            <ac:spMk id="4" creationId="{A5459F02-C9EF-A2BC-7635-132600D47093}"/>
          </ac:spMkLst>
        </pc:spChg>
        <pc:spChg chg="add mod">
          <ac:chgData name="Beau Academic" userId="1c8f60c04643d64b" providerId="LiveId" clId="{08672D6D-4B5B-42D9-B5C7-2D554DBB9608}" dt="2026-09-19T06:36:13.648" v="49" actId="2711"/>
          <ac:spMkLst>
            <pc:docMk/>
            <pc:sldMk cId="3182400615" sldId="269"/>
            <ac:spMk id="5" creationId="{815E4085-91CD-45C2-7469-E75F8CF406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65B0D-16B7-481B-B645-7707CB837682}" type="datetimeFigureOut">
              <a:rPr lang="en-GB" smtClean="0"/>
              <a:t>19/09/2026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24441-D7FA-4352-87C2-B2717FEE9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activity is available as a PDF and requires printing and cutting up. Groups can attempt all examples or divide the cards between groups if time is tight.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37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https://www.ons.gov.uk/peoplepopulationandcommunity/birthsdeathsandmarriages/ageing/articles/profileoftheolderpopulationlivinginenglandandwalesin2021andchangessince2011/2023-04-03?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85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https://www.ons.gov.uk/peoplepopulationandcommunity/birthsdeathsandmarriages/ageing/articles/profileoftheolderpopulationlivinginenglandandwalesin2021andchangessince2011/2023-04-03?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571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https://digitalservices.uwtsd.ac.uk/library/academic-and-infoskills/finding-and-using-information/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620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ageing/articles/profileoftheolderpopulationlivinginenglandandwalesin2021andchangessince2011/2023-04-03?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finding-and-using-information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cedures-academic-appeals-complaints-and-other-student-cases?utm_source=chatgpt.com" TargetMode="External"/><Relationship Id="rId2" Type="http://schemas.openxmlformats.org/officeDocument/2006/relationships/hyperlink" Target="https://www.ons.gov.uk/peoplepopulationandcommunity/birthsdeathsandmarriages/ageing/articles/profileoftheolderpopulationlivinginenglandandwalesin2021andchangessince2011/2023-04-03?utm_source=chatgpt.co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igitalservices.uwtsd.ac.uk/library/academic-and-infoskills/finding-and-using-information/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4: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Fabrication of sources, references and data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2476256"/>
            <a:ext cx="10610955" cy="302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will: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Recognise fabricated references, sources and data;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Distinguish a genuine scholarly source from an invented or unverifiable citation;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Locate evidence using UWTSD resources;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Verify a reference before including it.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460500"/>
          </a:xfrm>
        </p:spPr>
        <p:txBody>
          <a:bodyPr/>
          <a:lstStyle/>
          <a:p>
            <a:r>
              <a:rPr lang="en-GB" dirty="0"/>
              <a:t>What does UWTSD's Academic Misconduct Policy 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CEA99-5423-966A-5914-0F0166A73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154" y="2054225"/>
            <a:ext cx="10769216" cy="935160"/>
          </a:xfrm>
          <a:prstGeom prst="snip2DiagRect">
            <a:avLst/>
          </a:prstGeom>
          <a:ln>
            <a:solidFill>
              <a:srgbClr val="00206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UWTSD Academic Misconduct Policy lists Falsifying data, evidence or experimental results as a form of academic misconduct.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1A13DF9-1206-9A33-5100-80CAA889EA70}"/>
              </a:ext>
            </a:extLst>
          </p:cNvPr>
          <p:cNvGrpSpPr/>
          <p:nvPr/>
        </p:nvGrpSpPr>
        <p:grpSpPr>
          <a:xfrm>
            <a:off x="967154" y="3217984"/>
            <a:ext cx="11015212" cy="3616060"/>
            <a:chOff x="967154" y="3217984"/>
            <a:chExt cx="11651062" cy="3616060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98596167-7E2A-E52E-0E8C-25398D523599}"/>
                </a:ext>
              </a:extLst>
            </p:cNvPr>
            <p:cNvSpPr/>
            <p:nvPr/>
          </p:nvSpPr>
          <p:spPr>
            <a:xfrm>
              <a:off x="4202724" y="3217984"/>
              <a:ext cx="8415492" cy="1185211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Information or numbers that have been collected.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- </a:t>
              </a: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Stating 200 people completed a questionnaire when only 38 did</a:t>
              </a:r>
              <a:r>
                <a:rPr lang="en-GB" sz="1700" kern="1200" dirty="0"/>
                <a:t>.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B915A7C2-1533-667B-38C9-BE56C957B550}"/>
                </a:ext>
              </a:extLst>
            </p:cNvPr>
            <p:cNvSpPr/>
            <p:nvPr/>
          </p:nvSpPr>
          <p:spPr>
            <a:xfrm>
              <a:off x="967154" y="3217985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Data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2BB0585-A5F7-1469-B23B-FB6F3D2123F7}"/>
                </a:ext>
              </a:extLst>
            </p:cNvPr>
            <p:cNvSpPr/>
            <p:nvPr/>
          </p:nvSpPr>
          <p:spPr>
            <a:xfrm>
              <a:off x="4202724" y="4403196"/>
              <a:ext cx="8415492" cy="1077464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lnRef>
            <a:fillRef idx="1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Information used to support what you are saying.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</a:t>
              </a: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- Claiming an NHS webpage supports your statement when it does not</a:t>
              </a:r>
              <a:r>
                <a:rPr lang="en-GB" sz="1700" kern="1200" dirty="0"/>
                <a:t>.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4EF715D-CE3F-59B1-C2A9-D8CFE6BA8F20}"/>
                </a:ext>
              </a:extLst>
            </p:cNvPr>
            <p:cNvSpPr/>
            <p:nvPr/>
          </p:nvSpPr>
          <p:spPr>
            <a:xfrm>
              <a:off x="967154" y="4403196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27682"/>
                <a:satOff val="-41964"/>
                <a:lumOff val="4314"/>
                <a:alphaOff val="0"/>
              </a:schemeClr>
            </a:fillRef>
            <a:effectRef idx="0">
              <a:schemeClr val="accent2">
                <a:hueOff val="-727682"/>
                <a:satOff val="-41964"/>
                <a:lumOff val="431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Evidence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5827AF61-AB8F-03FD-BC74-6C05898441C9}"/>
                </a:ext>
              </a:extLst>
            </p:cNvPr>
            <p:cNvSpPr/>
            <p:nvPr/>
          </p:nvSpPr>
          <p:spPr>
            <a:xfrm>
              <a:off x="4202723" y="5420233"/>
              <a:ext cx="8415493" cy="1413811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lnRef>
            <a:fillRef idx="1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was found when a test, study or experiment was carried out.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- Changing results because they do not show what you expected.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760D12D0-A194-F004-AFEF-0A9CF0F95404}"/>
                </a:ext>
              </a:extLst>
            </p:cNvPr>
            <p:cNvSpPr/>
            <p:nvPr/>
          </p:nvSpPr>
          <p:spPr>
            <a:xfrm>
              <a:off x="967154" y="5588407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Experimental results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Falsifying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520B-C3C9-FCBA-A0CD-5A077E42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908" y="2106979"/>
            <a:ext cx="10716462" cy="364319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Inventing references that do not actually existing is a fabrication.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Fabrication includes: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up a reference;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inventing a source;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inventing questionnaire responses;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up results;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claiming you collected data that you did not collect. </a:t>
            </a:r>
          </a:p>
        </p:txBody>
      </p:sp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FB0840-55CC-E19E-6451-F61E8F443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Find it before you cite it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DCFA1F-15F3-E86E-1CDC-8D22219DA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2453" y="2047695"/>
            <a:ext cx="4403917" cy="355725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Work in pairs or small groups to decide if the references used in the examples are genuine and authentic or fabricated.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8D4BC0-656D-EB86-55E3-455B4753A1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448" y="1825625"/>
            <a:ext cx="6103399" cy="400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0E05A-D89A-893F-9837-40E585347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Debrief: Find it before you cite it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9B7766-5FA8-36F7-B1DA-D4CFAD838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942086"/>
              </p:ext>
            </p:extLst>
          </p:nvPr>
        </p:nvGraphicFramePr>
        <p:xfrm>
          <a:off x="1071807" y="2057400"/>
          <a:ext cx="10375780" cy="40444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75156">
                  <a:extLst>
                    <a:ext uri="{9D8B030D-6E8A-4147-A177-3AD203B41FA5}">
                      <a16:colId xmlns:a16="http://schemas.microsoft.com/office/drawing/2014/main" val="1523182310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516488646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3727272246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764362315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407677595"/>
                    </a:ext>
                  </a:extLst>
                </a:gridCol>
              </a:tblGrid>
              <a:tr h="10643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I FIND it?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the DETAILS match?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it SUPPORT the claim?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1758261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NICE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0358615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NHS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1573393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Holt-</a:t>
                      </a:r>
                      <a:r>
                        <a:rPr lang="en-GB" sz="1800" b="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Lunstad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12054635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Williams and Patel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790102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1724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0CF04-215F-063F-721A-066D84918E9D}"/>
              </a:ext>
            </a:extLst>
          </p:cNvPr>
          <p:cNvSpPr txBox="1"/>
          <p:nvPr/>
        </p:nvSpPr>
        <p:spPr>
          <a:xfrm>
            <a:off x="487973" y="2727765"/>
            <a:ext cx="526219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haven't read it, </a:t>
            </a:r>
            <a:r>
              <a:rPr lang="en-GB" sz="28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don't pretend you have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data doesn't exist</a:t>
            </a:r>
            <a:r>
              <a:rPr lang="en-GB" sz="28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don't invent 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4C9AF9-4C9F-9AF9-1575-DC8F46CAFB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52"/>
          <a:stretch>
            <a:fillRect/>
          </a:stretch>
        </p:blipFill>
        <p:spPr>
          <a:xfrm>
            <a:off x="6096001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B76704-18A6-A68A-5716-53B6319B9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825809-7E0E-FC25-2DEA-2D1703DD4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509" y="3890679"/>
            <a:ext cx="8401499" cy="28352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source of data below to decide if the following statements are accurate or false.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Profile of the older population living in England and Wales in 2021 and changes since 2011 - Office for National Statistics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F9F814-FC19-9E30-CD7C-DF85DA00A3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507" y="2743200"/>
            <a:ext cx="3032218" cy="30322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947D1B-D331-1B42-FA6F-18FF9C84310D}"/>
              </a:ext>
            </a:extLst>
          </p:cNvPr>
          <p:cNvSpPr txBox="1"/>
          <p:nvPr/>
        </p:nvSpPr>
        <p:spPr>
          <a:xfrm>
            <a:off x="3512018" y="1773704"/>
            <a:ext cx="8401498" cy="1873270"/>
          </a:xfrm>
          <a:prstGeom prst="snip2Diag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data is information that has already been collected by someone else. You might use statistics from the ONS, NHS or The King's Fund in your assignment.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must report the data accurately</a:t>
            </a:r>
          </a:p>
        </p:txBody>
      </p:sp>
    </p:spTree>
    <p:extLst>
      <p:ext uri="{BB962C8B-B14F-4D97-AF65-F5344CB8AC3E}">
        <p14:creationId xmlns:p14="http://schemas.microsoft.com/office/powerpoint/2010/main" val="3879912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5E6D-2FF7-5289-0A42-D8E56CFE6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Accurate or False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1A302E3-1978-6F48-62C3-762A0255FF7E}"/>
              </a:ext>
            </a:extLst>
          </p:cNvPr>
          <p:cNvGrpSpPr/>
          <p:nvPr/>
        </p:nvGrpSpPr>
        <p:grpSpPr>
          <a:xfrm>
            <a:off x="1000778" y="1991520"/>
            <a:ext cx="10735591" cy="4158268"/>
            <a:chOff x="3779838" y="3440510"/>
            <a:chExt cx="7956550" cy="1437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DF37A5E-ADCD-65DF-D569-30F032540435}"/>
                </a:ext>
              </a:extLst>
            </p:cNvPr>
            <p:cNvSpPr/>
            <p:nvPr/>
          </p:nvSpPr>
          <p:spPr>
            <a:xfrm>
              <a:off x="3779838" y="360287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F661F345-337F-1A16-3946-7C8026396F29}"/>
                </a:ext>
              </a:extLst>
            </p:cNvPr>
            <p:cNvSpPr/>
            <p:nvPr/>
          </p:nvSpPr>
          <p:spPr>
            <a:xfrm>
              <a:off x="4177665" y="344051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 2021, 4.3 million people aged 65 and over were living alone in England and Wales.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EDE4049-6424-EF73-6840-38E792DCA9AB}"/>
                </a:ext>
              </a:extLst>
            </p:cNvPr>
            <p:cNvSpPr/>
            <p:nvPr/>
          </p:nvSpPr>
          <p:spPr>
            <a:xfrm>
              <a:off x="3779838" y="410183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ACA8F0EA-084D-A581-EA8B-A4907CC7EDDA}"/>
                </a:ext>
              </a:extLst>
            </p:cNvPr>
            <p:cNvSpPr/>
            <p:nvPr/>
          </p:nvSpPr>
          <p:spPr>
            <a:xfrm>
              <a:off x="4177665" y="393947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ONS found that 72% of people aged 65 and over were socially isolated in 2021.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79FC70-CC01-31C6-EFE6-C606F173753D}"/>
                </a:ext>
              </a:extLst>
            </p:cNvPr>
            <p:cNvSpPr/>
            <p:nvPr/>
          </p:nvSpPr>
          <p:spPr>
            <a:xfrm>
              <a:off x="3779838" y="460079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E3C2B24-6B94-FAE5-D399-1B0C329124D5}"/>
                </a:ext>
              </a:extLst>
            </p:cNvPr>
            <p:cNvSpPr/>
            <p:nvPr/>
          </p:nvSpPr>
          <p:spPr>
            <a:xfrm>
              <a:off x="4177665" y="443843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 2021, 3.3 million people aged 65 and over were living alone in England and Wales.</a:t>
              </a:r>
            </a:p>
          </p:txBody>
        </p:sp>
      </p:grp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460BDFF-9AD5-8861-8CBC-D7F35177D6F0}"/>
              </a:ext>
            </a:extLst>
          </p:cNvPr>
          <p:cNvSpPr/>
          <p:nvPr/>
        </p:nvSpPr>
        <p:spPr>
          <a:xfrm>
            <a:off x="9195758" y="1991520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Falsification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573199A-ED62-3E23-8FB8-915A6C3E597E}"/>
              </a:ext>
            </a:extLst>
          </p:cNvPr>
          <p:cNvSpPr/>
          <p:nvPr/>
        </p:nvSpPr>
        <p:spPr>
          <a:xfrm>
            <a:off x="9195758" y="3395383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Falsification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F6D1BF3-6F3E-4406-F92D-CE114CD1BF9A}"/>
              </a:ext>
            </a:extLst>
          </p:cNvPr>
          <p:cNvSpPr/>
          <p:nvPr/>
        </p:nvSpPr>
        <p:spPr>
          <a:xfrm>
            <a:off x="9247106" y="4905037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Accurate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13D29CC-B964-37FA-9BF4-81352D2923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8412" y="132878"/>
            <a:ext cx="1686812" cy="168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38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73E6E-491E-2A87-A77A-7C35D685E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learning at UWTSD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9131CC1F-352F-7B27-474D-C3A7BC5C06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75711" y="1825625"/>
            <a:ext cx="5829166" cy="4667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84E6FB-E2DC-7687-8AE2-D5031E359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4877" y="1825625"/>
            <a:ext cx="466725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884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459F02-C9EF-A2BC-7635-132600D47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996" y="327581"/>
            <a:ext cx="3765344" cy="727496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5E4085-91CD-45C2-7469-E75F8CF406AF}"/>
              </a:ext>
            </a:extLst>
          </p:cNvPr>
          <p:cNvSpPr txBox="1"/>
          <p:nvPr/>
        </p:nvSpPr>
        <p:spPr>
          <a:xfrm>
            <a:off x="703384" y="1582340"/>
            <a:ext cx="1065627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Profile of the older population living in England and Wales in 2021 and changes since 2011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https://www.ons.gov.uk/peoplepopulationandcommunity/birthsdeathsandmarriages/ageing/articles/profileoftheolderpopulationlivinginenglandandwalesin2021andchangessince2011/2023-04-03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using information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https://digitalservices.uwtsd.ac.uk/library/academic-and-infoskills/finding-and-using-information/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3182400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698</Words>
  <Application>Microsoft Office PowerPoint</Application>
  <PresentationFormat>Widescreen</PresentationFormat>
  <Paragraphs>79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UWTSD Logo Variations place image in Background</vt:lpstr>
      <vt:lpstr>PowerPoint Presentation</vt:lpstr>
      <vt:lpstr>What are we learning? </vt:lpstr>
      <vt:lpstr>What does UWTSD's Academic Misconduct Policy say?</vt:lpstr>
      <vt:lpstr>Falsifying references</vt:lpstr>
      <vt:lpstr>Activity: Find it before you cite it</vt:lpstr>
      <vt:lpstr>Debrief: Find it before you cite it</vt:lpstr>
      <vt:lpstr>PowerPoint Presentation</vt:lpstr>
      <vt:lpstr>Using Data</vt:lpstr>
      <vt:lpstr>Accurate or False</vt:lpstr>
      <vt:lpstr>Further learning at UWTSD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18</cp:revision>
  <dcterms:created xsi:type="dcterms:W3CDTF">2021-03-09T15:35:42Z</dcterms:created>
  <dcterms:modified xsi:type="dcterms:W3CDTF">2026-09-19T06:36:18Z</dcterms:modified>
</cp:coreProperties>
</file>