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0"/>
  </p:notesMasterIdLst>
  <p:sldIdLst>
    <p:sldId id="256" r:id="rId2"/>
    <p:sldId id="257" r:id="rId3"/>
    <p:sldId id="258" r:id="rId4"/>
    <p:sldId id="259" r:id="rId5"/>
    <p:sldId id="263"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434" autoAdjust="0"/>
  </p:normalViewPr>
  <p:slideViewPr>
    <p:cSldViewPr snapToGrid="0">
      <p:cViewPr varScale="1">
        <p:scale>
          <a:sx n="70" d="100"/>
          <a:sy n="70" d="100"/>
        </p:scale>
        <p:origin x="738" y="8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7C10C4-855E-4BE5-BBE2-3E604F02168D}" type="datetimeFigureOut">
              <a:rPr lang="en-GB" smtClean="0"/>
              <a:t>19/03/2023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A7FC4B-30F3-4B9F-8353-31EA2EEA85D4}" type="slidenum">
              <a:rPr lang="en-GB" smtClean="0"/>
              <a:t>‹#›</a:t>
            </a:fld>
            <a:endParaRPr lang="en-GB"/>
          </a:p>
        </p:txBody>
      </p:sp>
    </p:spTree>
    <p:extLst>
      <p:ext uri="{BB962C8B-B14F-4D97-AF65-F5344CB8AC3E}">
        <p14:creationId xmlns:p14="http://schemas.microsoft.com/office/powerpoint/2010/main" val="1400637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BE7BBEA-027D-469F-B0CE-0A7A7E968923}" type="datetime1">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3752700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90DA735-476B-4A91-BD41-55534E6C469A}" type="datetime1">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3501437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6E4E589-1C3D-48C1-B844-CBD7FB2318B6}" type="datetime1">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2668433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398061A-7365-464F-BF56-EE4C2334B74F}" type="datetime1">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1963143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3AFA929-BB54-4BAC-8FB2-AC21FB591513}" type="datetime1">
              <a:rPr lang="en-GB" smtClean="0"/>
              <a:t>19/03/2023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198679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43E099F-A8BF-4728-9F2A-6C2EED2DECE0}" type="datetime1">
              <a:rPr lang="en-GB" smtClean="0"/>
              <a:t>19/03/2023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4221158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AE134C-4D8D-42EE-A9BB-497158EA441F}" type="datetime1">
              <a:rPr lang="en-GB" smtClean="0"/>
              <a:t>19/03/2023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445850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4D1497-E402-42E6-9B5F-6D9F8E4A34D3}" type="datetime1">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3565035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8375D4E-D031-4A4D-9C46-6B31D9F9060C}" type="datetime1">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2532658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37F78C4-EAE5-4CAF-8922-C07DFD359959}" type="datetime1">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2247612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ECEE51-630C-4B63-88C9-0C5399F132B1}" type="datetime1">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72EAA-0114-4F41-BD10-DE00D4CFD074}" type="slidenum">
              <a:rPr lang="en-GB" smtClean="0"/>
              <a:t>‹#›</a:t>
            </a:fld>
            <a:endParaRPr lang="en-GB"/>
          </a:p>
        </p:txBody>
      </p:sp>
    </p:spTree>
    <p:extLst>
      <p:ext uri="{BB962C8B-B14F-4D97-AF65-F5344CB8AC3E}">
        <p14:creationId xmlns:p14="http://schemas.microsoft.com/office/powerpoint/2010/main" val="3777897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ED86C5-87DF-48C6-A780-AE9991527D95}" type="datetime1">
              <a:rPr lang="en-GB" smtClean="0"/>
              <a:t>19/03/2023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72EAA-0114-4F41-BD10-DE00D4CFD074}" type="slidenum">
              <a:rPr lang="en-GB" smtClean="0"/>
              <a:pPr/>
              <a:t>‹#›</a:t>
            </a:fld>
            <a:endParaRPr lang="en-GB"/>
          </a:p>
        </p:txBody>
      </p:sp>
    </p:spTree>
    <p:extLst>
      <p:ext uri="{BB962C8B-B14F-4D97-AF65-F5344CB8AC3E}">
        <p14:creationId xmlns:p14="http://schemas.microsoft.com/office/powerpoint/2010/main" val="234044112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hf hdr="0" ftr="0" dt="0"/>
  <p:txStyles>
    <p:titleStyle>
      <a:lvl1pPr algn="l" defTabSz="914400" rtl="0" eaLnBrk="1" latinLnBrk="0" hangingPunct="1">
        <a:lnSpc>
          <a:spcPct val="90000"/>
        </a:lnSpc>
        <a:spcBef>
          <a:spcPct val="0"/>
        </a:spcBef>
        <a:buNone/>
        <a:defRPr sz="4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0969" y="0"/>
            <a:ext cx="9144000" cy="1004552"/>
          </a:xfrm>
        </p:spPr>
        <p:txBody>
          <a:bodyPr>
            <a:normAutofit/>
          </a:bodyPr>
          <a:lstStyle/>
          <a:p>
            <a:pPr algn="ctr"/>
            <a:r>
              <a:rPr lang="en-GB" sz="4400" dirty="0" smtClean="0">
                <a:latin typeface="Arial" panose="020B0604020202020204" pitchFamily="34" charset="0"/>
                <a:cs typeface="Arial" panose="020B0604020202020204" pitchFamily="34" charset="0"/>
              </a:rPr>
              <a:t>Title page </a:t>
            </a:r>
            <a:endParaRPr lang="en-GB" sz="4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1287887"/>
            <a:ext cx="9144000" cy="4842457"/>
          </a:xfrm>
        </p:spPr>
        <p:txBody>
          <a:bodyPr>
            <a:normAutofit/>
          </a:bodyPr>
          <a:lstStyle/>
          <a:p>
            <a:pPr algn="ctr"/>
            <a:r>
              <a:rPr lang="en-GB" sz="1100" dirty="0" smtClean="0">
                <a:latin typeface="Arial" panose="020B0604020202020204" pitchFamily="34" charset="0"/>
                <a:cs typeface="Arial" panose="020B0604020202020204" pitchFamily="34" charset="0"/>
              </a:rPr>
              <a:t>Student name - </a:t>
            </a:r>
            <a:r>
              <a:rPr lang="en-GB" sz="1100" dirty="0" err="1" smtClean="0">
                <a:latin typeface="Arial" panose="020B0604020202020204" pitchFamily="34" charset="0"/>
                <a:cs typeface="Arial" panose="020B0604020202020204" pitchFamily="34" charset="0"/>
              </a:rPr>
              <a:t>Shzanur</a:t>
            </a:r>
            <a:r>
              <a:rPr lang="en-GB" sz="1100" dirty="0" smtClean="0">
                <a:latin typeface="Arial" panose="020B0604020202020204" pitchFamily="34" charset="0"/>
                <a:cs typeface="Arial" panose="020B0604020202020204" pitchFamily="34" charset="0"/>
              </a:rPr>
              <a:t> Rahman    </a:t>
            </a:r>
          </a:p>
          <a:p>
            <a:pPr algn="ctr"/>
            <a:r>
              <a:rPr lang="en-GB" sz="1100" dirty="0" smtClean="0">
                <a:latin typeface="Arial" panose="020B0604020202020204" pitchFamily="34" charset="0"/>
                <a:cs typeface="Arial" panose="020B0604020202020204" pitchFamily="34" charset="0"/>
              </a:rPr>
              <a:t>Student ID number - 1815228</a:t>
            </a:r>
          </a:p>
          <a:p>
            <a:pPr algn="ctr"/>
            <a:r>
              <a:rPr lang="en-GB" sz="1100" dirty="0" smtClean="0">
                <a:latin typeface="Arial" panose="020B0604020202020204" pitchFamily="34" charset="0"/>
                <a:cs typeface="Arial" panose="020B0604020202020204" pitchFamily="34" charset="0"/>
              </a:rPr>
              <a:t>Programme - MASTER OF BUSINESS ADMINITRATION</a:t>
            </a:r>
          </a:p>
          <a:p>
            <a:pPr algn="ctr"/>
            <a:r>
              <a:rPr lang="en-GB" sz="1100" dirty="0" smtClean="0">
                <a:latin typeface="Arial" panose="020B0604020202020204" pitchFamily="34" charset="0"/>
                <a:cs typeface="Arial" panose="020B0604020202020204" pitchFamily="34" charset="0"/>
              </a:rPr>
              <a:t>Module - Marketing Management </a:t>
            </a:r>
          </a:p>
          <a:p>
            <a:pPr algn="ctr"/>
            <a:r>
              <a:rPr lang="en-GB" sz="1100" dirty="0" smtClean="0">
                <a:latin typeface="Arial" panose="020B0604020202020204" pitchFamily="34" charset="0"/>
                <a:cs typeface="Arial" panose="020B0604020202020204" pitchFamily="34" charset="0"/>
              </a:rPr>
              <a:t>Module code - LCMB7001</a:t>
            </a:r>
          </a:p>
          <a:p>
            <a:pPr algn="ctr"/>
            <a:r>
              <a:rPr lang="en-GB" sz="1100" dirty="0" smtClean="0">
                <a:latin typeface="Arial" panose="020B0604020202020204" pitchFamily="34" charset="0"/>
                <a:cs typeface="Arial" panose="020B0604020202020204" pitchFamily="34" charset="0"/>
              </a:rPr>
              <a:t>Lecturer – </a:t>
            </a:r>
            <a:r>
              <a:rPr lang="en-GB" sz="1100" dirty="0" err="1" smtClean="0">
                <a:latin typeface="Arial" panose="020B0604020202020204" pitchFamily="34" charset="0"/>
                <a:cs typeface="Arial" panose="020B0604020202020204" pitchFamily="34" charset="0"/>
              </a:rPr>
              <a:t>Efua</a:t>
            </a:r>
            <a:r>
              <a:rPr lang="en-GB" sz="1100" dirty="0" smtClean="0">
                <a:latin typeface="Arial" panose="020B0604020202020204" pitchFamily="34" charset="0"/>
                <a:cs typeface="Arial" panose="020B0604020202020204" pitchFamily="34" charset="0"/>
              </a:rPr>
              <a:t> Adams</a:t>
            </a:r>
          </a:p>
          <a:p>
            <a:pPr algn="ctr"/>
            <a:r>
              <a:rPr lang="en-GB" sz="1100" dirty="0" smtClean="0">
                <a:latin typeface="Arial" panose="020B0604020202020204" pitchFamily="34" charset="0"/>
                <a:cs typeface="Arial" panose="020B0604020202020204" pitchFamily="34" charset="0"/>
              </a:rPr>
              <a:t>Assessment title - Presentation</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80672EAA-0114-4F41-BD10-DE00D4CFD074}" type="slidenum">
              <a:rPr lang="en-GB" smtClean="0"/>
              <a:t>1</a:t>
            </a:fld>
            <a:endParaRPr lang="en-GB"/>
          </a:p>
        </p:txBody>
      </p:sp>
    </p:spTree>
    <p:extLst>
      <p:ext uri="{BB962C8B-B14F-4D97-AF65-F5344CB8AC3E}">
        <p14:creationId xmlns:p14="http://schemas.microsoft.com/office/powerpoint/2010/main" val="2793039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smtClean="0">
                <a:latin typeface="Arial" panose="020B0604020202020204" pitchFamily="34" charset="0"/>
                <a:cs typeface="Arial" panose="020B0604020202020204" pitchFamily="34" charset="0"/>
              </a:rPr>
              <a:t>Table of contents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lgn="ctr">
              <a:buNone/>
            </a:pPr>
            <a:r>
              <a:rPr lang="en-GB" sz="1100" dirty="0" smtClean="0">
                <a:latin typeface="Arial" panose="020B0604020202020204" pitchFamily="34" charset="0"/>
                <a:cs typeface="Arial" panose="020B0604020202020204" pitchFamily="34" charset="0"/>
              </a:rPr>
              <a:t>Title page</a:t>
            </a:r>
          </a:p>
          <a:p>
            <a:pPr marL="0" indent="0" algn="ctr">
              <a:buNone/>
            </a:pPr>
            <a:r>
              <a:rPr lang="en-GB" sz="1100" dirty="0" smtClean="0">
                <a:latin typeface="Arial" panose="020B0604020202020204" pitchFamily="34" charset="0"/>
                <a:cs typeface="Arial" panose="020B0604020202020204" pitchFamily="34" charset="0"/>
              </a:rPr>
              <a:t>Table of contents</a:t>
            </a:r>
          </a:p>
          <a:p>
            <a:pPr marL="0" indent="0" algn="ctr">
              <a:buNone/>
            </a:pPr>
            <a:r>
              <a:rPr lang="en-GB" sz="1100" dirty="0" smtClean="0">
                <a:latin typeface="Arial" panose="020B0604020202020204" pitchFamily="34" charset="0"/>
                <a:cs typeface="Arial" panose="020B0604020202020204" pitchFamily="34" charset="0"/>
              </a:rPr>
              <a:t>Introduction</a:t>
            </a:r>
          </a:p>
          <a:p>
            <a:pPr marL="0" indent="0" algn="ctr">
              <a:buNone/>
            </a:pPr>
            <a:r>
              <a:rPr lang="en-GB" sz="1100" dirty="0" smtClean="0">
                <a:latin typeface="Arial" panose="020B0604020202020204" pitchFamily="34" charset="0"/>
                <a:cs typeface="Arial" panose="020B0604020202020204" pitchFamily="34" charset="0"/>
              </a:rPr>
              <a:t>The seven Ps of marketing mix</a:t>
            </a:r>
          </a:p>
          <a:p>
            <a:pPr marL="0" indent="0" algn="ctr">
              <a:buNone/>
            </a:pPr>
            <a:r>
              <a:rPr lang="en-GB" sz="1100" dirty="0">
                <a:latin typeface="Arial" panose="020B0604020202020204" pitchFamily="34" charset="0"/>
                <a:cs typeface="Arial" panose="020B0604020202020204" pitchFamily="34" charset="0"/>
              </a:rPr>
              <a:t>Kotler's Five Product Level model </a:t>
            </a:r>
            <a:endParaRPr lang="en-GB" sz="1100" dirty="0" smtClean="0">
              <a:latin typeface="Arial" panose="020B0604020202020204" pitchFamily="34" charset="0"/>
              <a:cs typeface="Arial" panose="020B0604020202020204" pitchFamily="34" charset="0"/>
            </a:endParaRPr>
          </a:p>
          <a:p>
            <a:pPr marL="0" indent="0" algn="ctr">
              <a:buNone/>
            </a:pPr>
            <a:r>
              <a:rPr lang="en-GB" sz="1100" dirty="0" smtClean="0">
                <a:latin typeface="Arial" panose="020B0604020202020204" pitchFamily="34" charset="0"/>
                <a:cs typeface="Arial" panose="020B0604020202020204" pitchFamily="34" charset="0"/>
              </a:rPr>
              <a:t>Maslow’s hierarchy of needs</a:t>
            </a:r>
          </a:p>
          <a:p>
            <a:pPr marL="0" indent="0" algn="ctr">
              <a:buNone/>
            </a:pPr>
            <a:r>
              <a:rPr lang="en-GB" sz="1100" dirty="0" smtClean="0">
                <a:latin typeface="Arial" panose="020B0604020202020204" pitchFamily="34" charset="0"/>
                <a:cs typeface="Arial" panose="020B0604020202020204" pitchFamily="34" charset="0"/>
              </a:rPr>
              <a:t>Reference</a:t>
            </a:r>
          </a:p>
        </p:txBody>
      </p:sp>
      <p:sp>
        <p:nvSpPr>
          <p:cNvPr id="4" name="Slide Number Placeholder 3"/>
          <p:cNvSpPr>
            <a:spLocks noGrp="1"/>
          </p:cNvSpPr>
          <p:nvPr>
            <p:ph type="sldNum" sz="quarter" idx="12"/>
          </p:nvPr>
        </p:nvSpPr>
        <p:spPr/>
        <p:txBody>
          <a:bodyPr/>
          <a:lstStyle/>
          <a:p>
            <a:fld id="{80672EAA-0114-4F41-BD10-DE00D4CFD074}" type="slidenum">
              <a:rPr lang="en-GB" smtClean="0"/>
              <a:t>2</a:t>
            </a:fld>
            <a:endParaRPr lang="en-GB"/>
          </a:p>
        </p:txBody>
      </p:sp>
    </p:spTree>
    <p:extLst>
      <p:ext uri="{BB962C8B-B14F-4D97-AF65-F5344CB8AC3E}">
        <p14:creationId xmlns:p14="http://schemas.microsoft.com/office/powerpoint/2010/main" val="3399481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ntroduction</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lgn="ctr">
              <a:buNone/>
            </a:pPr>
            <a:r>
              <a:rPr lang="en-GB" sz="1100" dirty="0" smtClean="0">
                <a:latin typeface="Arial" panose="020B0604020202020204" pitchFamily="34" charset="0"/>
                <a:cs typeface="Arial" panose="020B0604020202020204" pitchFamily="34" charset="0"/>
              </a:rPr>
              <a:t>The use of marketing management helps an organisation to pinpoint where new opportunities lie, this could be by finding new gaps in the market, revamping a current strategy to a wider audience or even by innovating new ideas, marketing managers need to identify not only what the customers wants and needs are, but also to attract new customers to be successful. The purpose of this PowerPoint presentation is to research 3 main marketing management theories and or topics and to present them by evaluating them critically. The first focus of a theory will be the Seven Ps of Marketing Mix, second will be SWOT analysis and thirdly Maslow’s hierarchy of needs. The work on this presentation will be backed by research and references.</a:t>
            </a:r>
          </a:p>
          <a:p>
            <a:pPr marL="0" indent="0" algn="ctr">
              <a:buNone/>
            </a:pPr>
            <a:r>
              <a:rPr lang="en-GB" sz="1100" dirty="0" smtClean="0">
                <a:latin typeface="Arial" panose="020B0604020202020204" pitchFamily="34" charset="0"/>
                <a:cs typeface="Arial" panose="020B0604020202020204" pitchFamily="34" charset="0"/>
              </a:rPr>
              <a:t>“marketing is the delivery of a standard of living to society” Deepak, R.K.A. and </a:t>
            </a:r>
            <a:r>
              <a:rPr lang="en-GB" sz="1100" dirty="0" err="1" smtClean="0">
                <a:latin typeface="Arial" panose="020B0604020202020204" pitchFamily="34" charset="0"/>
                <a:cs typeface="Arial" panose="020B0604020202020204" pitchFamily="34" charset="0"/>
              </a:rPr>
              <a:t>Jeyakumar</a:t>
            </a:r>
            <a:r>
              <a:rPr lang="en-GB" sz="1100" dirty="0" smtClean="0">
                <a:latin typeface="Arial" panose="020B0604020202020204" pitchFamily="34" charset="0"/>
                <a:cs typeface="Arial" panose="020B0604020202020204" pitchFamily="34" charset="0"/>
              </a:rPr>
              <a:t>, S., 2019.</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80672EAA-0114-4F41-BD10-DE00D4CFD074}" type="slidenum">
              <a:rPr lang="en-GB" smtClean="0"/>
              <a:t>3</a:t>
            </a:fld>
            <a:endParaRPr lang="en-GB"/>
          </a:p>
        </p:txBody>
      </p:sp>
    </p:spTree>
    <p:extLst>
      <p:ext uri="{BB962C8B-B14F-4D97-AF65-F5344CB8AC3E}">
        <p14:creationId xmlns:p14="http://schemas.microsoft.com/office/powerpoint/2010/main" val="1958028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850006"/>
          </a:xfrm>
        </p:spPr>
        <p:txBody>
          <a:bodyPr/>
          <a:lstStyle/>
          <a:p>
            <a:pPr algn="ctr"/>
            <a:r>
              <a:rPr lang="en-GB" dirty="0" smtClean="0">
                <a:latin typeface="Arial" panose="020B0604020202020204" pitchFamily="34" charset="0"/>
                <a:cs typeface="Arial" panose="020B0604020202020204" pitchFamily="34" charset="0"/>
              </a:rPr>
              <a:t>The seven Ps of </a:t>
            </a:r>
            <a:r>
              <a:rPr lang="en-GB" dirty="0">
                <a:latin typeface="Arial" panose="020B0604020202020204" pitchFamily="34" charset="0"/>
                <a:cs typeface="Arial" panose="020B0604020202020204" pitchFamily="34" charset="0"/>
              </a:rPr>
              <a:t>m</a:t>
            </a:r>
            <a:r>
              <a:rPr lang="en-GB" dirty="0" smtClean="0">
                <a:latin typeface="Arial" panose="020B0604020202020204" pitchFamily="34" charset="0"/>
                <a:cs typeface="Arial" panose="020B0604020202020204" pitchFamily="34" charset="0"/>
              </a:rPr>
              <a:t>arketing </a:t>
            </a:r>
            <a:r>
              <a:rPr lang="en-GB" dirty="0">
                <a:latin typeface="Arial" panose="020B0604020202020204" pitchFamily="34" charset="0"/>
                <a:cs typeface="Arial" panose="020B0604020202020204" pitchFamily="34" charset="0"/>
              </a:rPr>
              <a:t>m</a:t>
            </a:r>
            <a:r>
              <a:rPr lang="en-GB" dirty="0" smtClean="0">
                <a:latin typeface="Arial" panose="020B0604020202020204" pitchFamily="34" charset="0"/>
                <a:cs typeface="Arial" panose="020B0604020202020204" pitchFamily="34" charset="0"/>
              </a:rPr>
              <a:t>ix</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850008"/>
            <a:ext cx="10515600" cy="6007992"/>
          </a:xfrm>
        </p:spPr>
        <p:txBody>
          <a:bodyPr>
            <a:normAutofit/>
          </a:bodyPr>
          <a:lstStyle/>
          <a:p>
            <a:pPr marL="0" indent="0" algn="ctr">
              <a:buNone/>
            </a:pPr>
            <a:r>
              <a:rPr lang="en-GB" sz="1100" dirty="0" smtClean="0">
                <a:latin typeface="Arial" panose="020B0604020202020204" pitchFamily="34" charset="0"/>
                <a:cs typeface="Arial" panose="020B0604020202020204" pitchFamily="34" charset="0"/>
              </a:rPr>
              <a:t>A marketing manager should know the meaning and implementation of the marketing mix, which is a tool that aids in producing strategies that can be used for marketing. Originally formed by E. Jerome McCarthy, the 7p’s of marketing was first wrote and then published in his book in 1960 titled “Basic marketing” </a:t>
            </a:r>
          </a:p>
          <a:p>
            <a:pPr marL="0" indent="0" algn="ctr">
              <a:buNone/>
            </a:pPr>
            <a:r>
              <a:rPr lang="en-GB" sz="1100" dirty="0" smtClean="0">
                <a:latin typeface="Arial" panose="020B0604020202020204" pitchFamily="34" charset="0"/>
                <a:cs typeface="Arial" panose="020B0604020202020204" pitchFamily="34" charset="0"/>
              </a:rPr>
              <a:t>Product – How can you produce new products or services?</a:t>
            </a:r>
          </a:p>
          <a:p>
            <a:pPr marL="0" indent="0" algn="ctr">
              <a:buNone/>
            </a:pPr>
            <a:r>
              <a:rPr lang="en-GB" sz="1100" dirty="0" smtClean="0">
                <a:latin typeface="Arial" panose="020B0604020202020204" pitchFamily="34" charset="0"/>
                <a:cs typeface="Arial" panose="020B0604020202020204" pitchFamily="34" charset="0"/>
              </a:rPr>
              <a:t>Promotion - What can be done to replace or improve the current combination of owned, paid, and earned media channels?</a:t>
            </a:r>
          </a:p>
          <a:p>
            <a:pPr marL="0" indent="0" algn="ctr">
              <a:buNone/>
            </a:pPr>
            <a:r>
              <a:rPr lang="en-GB" sz="1100" dirty="0" smtClean="0">
                <a:latin typeface="Arial" panose="020B0604020202020204" pitchFamily="34" charset="0"/>
                <a:cs typeface="Arial" panose="020B0604020202020204" pitchFamily="34" charset="0"/>
              </a:rPr>
              <a:t>Price - How can we change our pricing structure in terms of price?</a:t>
            </a:r>
          </a:p>
          <a:p>
            <a:pPr marL="0" indent="0" algn="ctr">
              <a:buNone/>
            </a:pPr>
            <a:r>
              <a:rPr lang="en-GB" sz="1100" dirty="0" smtClean="0">
                <a:latin typeface="Arial" panose="020B0604020202020204" pitchFamily="34" charset="0"/>
                <a:cs typeface="Arial" panose="020B0604020202020204" pitchFamily="34" charset="0"/>
              </a:rPr>
              <a:t>Place – What newer ways exist for customers to experience our product, such as online, offline, mobile, etc.?</a:t>
            </a:r>
          </a:p>
          <a:p>
            <a:pPr marL="0" indent="0" algn="ctr">
              <a:buNone/>
            </a:pPr>
            <a:r>
              <a:rPr lang="en-GB" sz="1100" dirty="0" smtClean="0">
                <a:latin typeface="Arial" panose="020B0604020202020204" pitchFamily="34" charset="0"/>
                <a:cs typeface="Arial" panose="020B0604020202020204" pitchFamily="34" charset="0"/>
              </a:rPr>
              <a:t>People – Are there any skills gaps among us as a people and who are we as a people?</a:t>
            </a:r>
          </a:p>
          <a:p>
            <a:pPr marL="0" indent="0" algn="ctr">
              <a:buNone/>
            </a:pPr>
            <a:r>
              <a:rPr lang="en-GB" sz="1100" dirty="0" smtClean="0">
                <a:latin typeface="Arial" panose="020B0604020202020204" pitchFamily="34" charset="0"/>
                <a:cs typeface="Arial" panose="020B0604020202020204" pitchFamily="34" charset="0"/>
              </a:rPr>
              <a:t>Partners - Do we actively look for new partners and manage the ones we already have well?</a:t>
            </a:r>
          </a:p>
          <a:p>
            <a:pPr marL="0" indent="0" algn="ctr">
              <a:buNone/>
            </a:pPr>
            <a:r>
              <a:rPr lang="en-GB" sz="1100" dirty="0" smtClean="0">
                <a:latin typeface="Arial" panose="020B0604020202020204" pitchFamily="34" charset="0"/>
                <a:cs typeface="Arial" panose="020B0604020202020204" pitchFamily="34" charset="0"/>
              </a:rPr>
              <a:t>Process - Are there internal process roadblocks preventing the customer from receiving the best value possible?</a:t>
            </a:r>
          </a:p>
          <a:p>
            <a:pPr marL="0" indent="0" algn="ctr">
              <a:buNone/>
            </a:pPr>
            <a:r>
              <a:rPr lang="en-GB" sz="1100" dirty="0" smtClean="0">
                <a:latin typeface="Arial" panose="020B0604020202020204" pitchFamily="34" charset="0"/>
                <a:cs typeface="Arial" panose="020B0604020202020204" pitchFamily="34" charset="0"/>
              </a:rPr>
              <a:t>Physical evidence - We use a variety of methods to reassure our customers, including first-rate facilities, knowledgeable staff, and a fantastic website.</a:t>
            </a:r>
          </a:p>
          <a:p>
            <a:pPr marL="0" indent="0" algn="ctr">
              <a:buNone/>
            </a:pPr>
            <a:r>
              <a:rPr lang="en-GB" sz="1100" dirty="0" smtClean="0">
                <a:latin typeface="Arial" panose="020B0604020202020204" pitchFamily="34" charset="0"/>
                <a:cs typeface="Arial" panose="020B0604020202020204" pitchFamily="34" charset="0"/>
              </a:rPr>
              <a:t>In past times, businesses were mostly selling products rather than services, this is when the 4p’s of marketing was produced, later on, 3 more components were added to the mix, these were, participants, which was later changed to people, physical evidence and processes. Currently, it is advised to marketers to take into consideration all of the 7 components, the 7 p’s assists companies in critically analysing and also defining how their product or services are being marketed, also questioning areas of potential improvement. For the digital marketing mix, the marketing mix is referred to as the 7p’s framework. “Several authors have suggested adding new variables to the Marketing Mix as used in traditional business models. Judd (1987) proposes the addition of People, while Kotler (1986) adds Formation of Public Opinion and Political Power” Oliveira, M.G. and </a:t>
            </a:r>
            <a:r>
              <a:rPr lang="en-GB" sz="1100" dirty="0" err="1" smtClean="0">
                <a:latin typeface="Arial" panose="020B0604020202020204" pitchFamily="34" charset="0"/>
                <a:cs typeface="Arial" panose="020B0604020202020204" pitchFamily="34" charset="0"/>
              </a:rPr>
              <a:t>Toaldo</a:t>
            </a:r>
            <a:r>
              <a:rPr lang="en-GB" sz="1100" dirty="0" smtClean="0">
                <a:latin typeface="Arial" panose="020B0604020202020204" pitchFamily="34" charset="0"/>
                <a:cs typeface="Arial" panose="020B0604020202020204" pitchFamily="34" charset="0"/>
              </a:rPr>
              <a:t>, A.M.M., 2015. </a:t>
            </a:r>
          </a:p>
          <a:p>
            <a:pPr marL="0" indent="0" algn="ctr">
              <a:buNone/>
            </a:pPr>
            <a:r>
              <a:rPr lang="en-GB" sz="1100" dirty="0" smtClean="0">
                <a:latin typeface="Arial" panose="020B0604020202020204" pitchFamily="34" charset="0"/>
                <a:cs typeface="Arial" panose="020B0604020202020204" pitchFamily="34" charset="0"/>
              </a:rPr>
              <a:t>1. products/services: Integrated toolset for lead intelligence tools, blogging, social media, websites, and SEO are the first products/services.</a:t>
            </a:r>
          </a:p>
          <a:p>
            <a:pPr marL="0" indent="0" algn="ctr">
              <a:buNone/>
            </a:pPr>
            <a:r>
              <a:rPr lang="en-GB" sz="1100" dirty="0" smtClean="0">
                <a:latin typeface="Arial" panose="020B0604020202020204" pitchFamily="34" charset="0"/>
                <a:cs typeface="Arial" panose="020B0604020202020204" pitchFamily="34" charset="0"/>
              </a:rPr>
              <a:t>2. Costs/Prices: based on the total number of contacts in the database and the total number of users, a monthly subscription-based Software-As-A-Service model.</a:t>
            </a:r>
          </a:p>
          <a:p>
            <a:pPr marL="0" indent="0" algn="ctr">
              <a:buNone/>
            </a:pPr>
            <a:r>
              <a:rPr lang="en-GB" sz="1100" dirty="0" smtClean="0">
                <a:latin typeface="Arial" panose="020B0604020202020204" pitchFamily="34" charset="0"/>
                <a:cs typeface="Arial" panose="020B0604020202020204" pitchFamily="34" charset="0"/>
              </a:rPr>
              <a:t>3. places/access: Network of Partners, and Online Access.</a:t>
            </a:r>
          </a:p>
          <a:p>
            <a:pPr marL="0" indent="0" algn="ctr">
              <a:buNone/>
            </a:pPr>
            <a:r>
              <a:rPr lang="en-GB" sz="1100" dirty="0" smtClean="0">
                <a:latin typeface="Arial" panose="020B0604020202020204" pitchFamily="34" charset="0"/>
                <a:cs typeface="Arial" panose="020B0604020202020204" pitchFamily="34" charset="0"/>
              </a:rPr>
              <a:t>4. Promotion: Directors give presentations at conferences, host webinars, and release SEO-friendly how-to articles. PPC marketing on social networks like LinkedIn.</a:t>
            </a:r>
          </a:p>
          <a:p>
            <a:pPr marL="0" indent="0" algn="ctr">
              <a:buNone/>
            </a:pPr>
            <a:r>
              <a:rPr lang="en-GB" sz="1100" dirty="0" smtClean="0">
                <a:latin typeface="Arial" panose="020B0604020202020204" pitchFamily="34" charset="0"/>
                <a:cs typeface="Arial" panose="020B0604020202020204" pitchFamily="34" charset="0"/>
              </a:rPr>
              <a:t>5. Physical evidence: constant branding across all communications.</a:t>
            </a:r>
          </a:p>
          <a:p>
            <a:pPr marL="0" indent="0" algn="ctr">
              <a:buNone/>
            </a:pPr>
            <a:r>
              <a:rPr lang="en-GB" sz="1100" dirty="0" smtClean="0">
                <a:latin typeface="Arial" panose="020B0604020202020204" pitchFamily="34" charset="0"/>
                <a:cs typeface="Arial" panose="020B0604020202020204" pitchFamily="34" charset="0"/>
              </a:rPr>
              <a:t>6. Processes: More salespeople are now involved in conversion.</a:t>
            </a:r>
          </a:p>
          <a:p>
            <a:pPr marL="0" indent="0" algn="ctr">
              <a:buNone/>
            </a:pPr>
            <a:r>
              <a:rPr lang="en-GB" sz="1100" dirty="0" smtClean="0">
                <a:latin typeface="Arial" panose="020B0604020202020204" pitchFamily="34" charset="0"/>
                <a:cs typeface="Arial" panose="020B0604020202020204" pitchFamily="34" charset="0"/>
              </a:rPr>
              <a:t>7. People: Investment in online services comes in at number seven.</a:t>
            </a:r>
          </a:p>
          <a:p>
            <a:pPr marL="0" indent="0" algn="ctr">
              <a:buNone/>
            </a:pPr>
            <a:r>
              <a:rPr lang="en-GB" sz="1100" dirty="0" smtClean="0">
                <a:latin typeface="Arial" panose="020B0604020202020204" pitchFamily="34" charset="0"/>
                <a:cs typeface="Arial" panose="020B0604020202020204" pitchFamily="34" charset="0"/>
              </a:rPr>
              <a:t>8. Partners: Hub Spot aims to work with both regional and international partners, such as Facebook and Google, with whom it is conducting research in Europe.</a:t>
            </a:r>
          </a:p>
          <a:p>
            <a:pPr marL="0" indent="0" algn="ctr">
              <a:buNone/>
            </a:pPr>
            <a:endParaRPr lang="en-GB" sz="1100" dirty="0"/>
          </a:p>
        </p:txBody>
      </p:sp>
      <p:sp>
        <p:nvSpPr>
          <p:cNvPr id="4" name="Slide Number Placeholder 3"/>
          <p:cNvSpPr>
            <a:spLocks noGrp="1"/>
          </p:cNvSpPr>
          <p:nvPr>
            <p:ph type="sldNum" sz="quarter" idx="12"/>
          </p:nvPr>
        </p:nvSpPr>
        <p:spPr/>
        <p:txBody>
          <a:bodyPr/>
          <a:lstStyle/>
          <a:p>
            <a:fld id="{80672EAA-0114-4F41-BD10-DE00D4CFD074}" type="slidenum">
              <a:rPr lang="en-GB" smtClean="0"/>
              <a:t>4</a:t>
            </a:fld>
            <a:endParaRPr lang="en-GB"/>
          </a:p>
        </p:txBody>
      </p:sp>
    </p:spTree>
    <p:extLst>
      <p:ext uri="{BB962C8B-B14F-4D97-AF65-F5344CB8AC3E}">
        <p14:creationId xmlns:p14="http://schemas.microsoft.com/office/powerpoint/2010/main" val="1282927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74246"/>
            <a:ext cx="10515600" cy="4351338"/>
          </a:xfrm>
        </p:spPr>
        <p:txBody>
          <a:bodyPr>
            <a:normAutofit/>
          </a:bodyPr>
          <a:lstStyle/>
          <a:p>
            <a:pPr marL="0" indent="0" algn="ctr">
              <a:buNone/>
            </a:pPr>
            <a:r>
              <a:rPr lang="en-GB" sz="1100" dirty="0" smtClean="0">
                <a:latin typeface="Arial" panose="020B0604020202020204" pitchFamily="34" charset="0"/>
                <a:cs typeface="Arial" panose="020B0604020202020204" pitchFamily="34" charset="0"/>
              </a:rPr>
              <a:t>“The main reasons the marketing mix is a powerful concept are It makes marketing seem easy to handle, allows the separation of marketing from other activities of the firm and the delegation of marketing tasks to specialists” Jain, M.K., 2013</a:t>
            </a:r>
          </a:p>
        </p:txBody>
      </p:sp>
      <p:sp>
        <p:nvSpPr>
          <p:cNvPr id="4" name="Slide Number Placeholder 3"/>
          <p:cNvSpPr>
            <a:spLocks noGrp="1"/>
          </p:cNvSpPr>
          <p:nvPr>
            <p:ph type="sldNum" sz="quarter" idx="12"/>
          </p:nvPr>
        </p:nvSpPr>
        <p:spPr/>
        <p:txBody>
          <a:bodyPr/>
          <a:lstStyle/>
          <a:p>
            <a:fld id="{80672EAA-0114-4F41-BD10-DE00D4CFD074}" type="slidenum">
              <a:rPr lang="en-GB" smtClean="0"/>
              <a:t>5</a:t>
            </a:fld>
            <a:endParaRPr lang="en-GB"/>
          </a:p>
        </p:txBody>
      </p:sp>
    </p:spTree>
    <p:extLst>
      <p:ext uri="{BB962C8B-B14F-4D97-AF65-F5344CB8AC3E}">
        <p14:creationId xmlns:p14="http://schemas.microsoft.com/office/powerpoint/2010/main" val="4291017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927279"/>
          </a:xfrm>
        </p:spPr>
        <p:txBody>
          <a:bodyPr/>
          <a:lstStyle/>
          <a:p>
            <a:pPr algn="ctr"/>
            <a:r>
              <a:rPr lang="en-GB" dirty="0">
                <a:latin typeface="Arial" panose="020B0604020202020204" pitchFamily="34" charset="0"/>
                <a:cs typeface="Arial" panose="020B0604020202020204" pitchFamily="34" charset="0"/>
              </a:rPr>
              <a:t>Kotler's Five Product Level model </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08657" y="1078173"/>
            <a:ext cx="10515600" cy="5404513"/>
          </a:xfrm>
        </p:spPr>
        <p:txBody>
          <a:bodyPr>
            <a:normAutofit fontScale="92500"/>
          </a:bodyPr>
          <a:lstStyle/>
          <a:p>
            <a:pPr marL="0" indent="0" algn="ctr">
              <a:buNone/>
            </a:pPr>
            <a:r>
              <a:rPr lang="en-GB" sz="1100" dirty="0" smtClean="0">
                <a:latin typeface="Arial" panose="020B0604020202020204" pitchFamily="34" charset="0"/>
                <a:cs typeface="Arial" panose="020B0604020202020204" pitchFamily="34" charset="0"/>
              </a:rPr>
              <a:t>A product cannot be profitable without it selling, even if the costs are controlled and reduced effectively. Hence why the items must all tick the boxes of fulfilling the demands and wishes of the buyer. Ideally, a company would customise to the needs and wants of the customer as each person has their own distinct style and requirements with their purchases. A lot of businesses however, are not able to accommodate this, so instead they use categories in order to structure products as a method which is in line with customer segments, which will have been identified by their needs and desires. A company's capacity to customise products to a variety of consumer segments at a reasonable price will determine how many customer segments it can target with its core product.</a:t>
            </a:r>
          </a:p>
          <a:p>
            <a:pPr marL="0" indent="0" algn="ctr">
              <a:buNone/>
            </a:pPr>
            <a:r>
              <a:rPr lang="en-GB" sz="1100" dirty="0" smtClean="0">
                <a:latin typeface="Arial" panose="020B0604020202020204" pitchFamily="34" charset="0"/>
                <a:cs typeface="Arial" panose="020B0604020202020204" pitchFamily="34" charset="0"/>
              </a:rPr>
              <a:t>Because </a:t>
            </a:r>
            <a:r>
              <a:rPr lang="en-GB" sz="1100" dirty="0">
                <a:latin typeface="Arial" panose="020B0604020202020204" pitchFamily="34" charset="0"/>
                <a:cs typeface="Arial" panose="020B0604020202020204" pitchFamily="34" charset="0"/>
              </a:rPr>
              <a:t>of this, it's critical to design new goods with flexibility as a fundamental component. An economist named Philip Kotler developed a model that acknowledges customers have five categories of demands, ranging from functional or fundamental needs to emotional needs.  He identified three factors that influence how consumers assign value to a product:</a:t>
            </a:r>
          </a:p>
          <a:p>
            <a:pPr marL="0" indent="0" algn="ctr">
              <a:buNone/>
            </a:pPr>
            <a:r>
              <a:rPr lang="en-GB" sz="1100" dirty="0" smtClean="0">
                <a:latin typeface="Arial" panose="020B0604020202020204" pitchFamily="34" charset="0"/>
                <a:cs typeface="Arial" panose="020B0604020202020204" pitchFamily="34" charset="0"/>
              </a:rPr>
              <a:t>Need: Lack of a fundamental necessity is a need.</a:t>
            </a:r>
          </a:p>
          <a:p>
            <a:pPr marL="0" indent="0" algn="ctr">
              <a:buNone/>
            </a:pPr>
            <a:r>
              <a:rPr lang="en-GB" sz="1100" dirty="0" smtClean="0">
                <a:latin typeface="Arial" panose="020B0604020202020204" pitchFamily="34" charset="0"/>
                <a:cs typeface="Arial" panose="020B0604020202020204" pitchFamily="34" charset="0"/>
              </a:rPr>
              <a:t>Want: a definite demand for goods to meet a need.</a:t>
            </a:r>
          </a:p>
          <a:p>
            <a:pPr marL="0" indent="0" algn="ctr">
              <a:buNone/>
            </a:pPr>
            <a:r>
              <a:rPr lang="en-GB" sz="1100" dirty="0" smtClean="0">
                <a:latin typeface="Arial" panose="020B0604020202020204" pitchFamily="34" charset="0"/>
                <a:cs typeface="Arial" panose="020B0604020202020204" pitchFamily="34" charset="0"/>
              </a:rPr>
              <a:t>Demand: this is the sum of a set of wants, plus the need and willingness to buy the good.</a:t>
            </a:r>
          </a:p>
          <a:p>
            <a:pPr marL="0" indent="0" algn="ctr">
              <a:buNone/>
            </a:pPr>
            <a:r>
              <a:rPr lang="en-GB" sz="1100" dirty="0" smtClean="0">
                <a:latin typeface="Arial" panose="020B0604020202020204" pitchFamily="34" charset="0"/>
                <a:cs typeface="Arial" panose="020B0604020202020204" pitchFamily="34" charset="0"/>
              </a:rPr>
              <a:t>Consumers will make a purchase decision based on the perceived worth of the goods. The degree to which actual use of a product matches the estimated value at the time of purchase is known as satisfaction. Only when the actual value matches or exceeds the perceived value is a client said to be pleased. Five levels were given to items by Kotler</a:t>
            </a:r>
          </a:p>
          <a:p>
            <a:pPr marL="0" indent="0" algn="ctr">
              <a:buNone/>
            </a:pPr>
            <a:endParaRPr lang="en-GB" sz="1100" dirty="0">
              <a:latin typeface="Arial" panose="020B0604020202020204" pitchFamily="34" charset="0"/>
              <a:cs typeface="Arial" panose="020B0604020202020204" pitchFamily="34" charset="0"/>
            </a:endParaRPr>
          </a:p>
          <a:p>
            <a:pPr marL="0" indent="0" algn="ctr">
              <a:buNone/>
            </a:pPr>
            <a:r>
              <a:rPr lang="en-GB" sz="1100" dirty="0">
                <a:latin typeface="Arial" panose="020B0604020202020204" pitchFamily="34" charset="0"/>
                <a:cs typeface="Arial" panose="020B0604020202020204" pitchFamily="34" charset="0"/>
              </a:rPr>
              <a:t>Core benefit: The primary need or want that consumers are able to satisfy by using the product or service. Consider the requirement to process digital photographs.</a:t>
            </a:r>
          </a:p>
          <a:p>
            <a:pPr marL="0" indent="0" algn="ctr">
              <a:buNone/>
            </a:pPr>
            <a:r>
              <a:rPr lang="en-GB" sz="1100" dirty="0" smtClean="0">
                <a:latin typeface="Arial" panose="020B0604020202020204" pitchFamily="34" charset="0"/>
                <a:cs typeface="Arial" panose="020B0604020202020204" pitchFamily="34" charset="0"/>
              </a:rPr>
              <a:t>Generic product: A product that just includes the characteristics or traits absolutely necessary for it to function is referred to as a generic version. For instance, a processing lab or a low-end, generic desktop computer running free image processing software could satisfy the need for processing digital photos.</a:t>
            </a:r>
          </a:p>
          <a:p>
            <a:pPr marL="0" indent="0" algn="ctr">
              <a:buNone/>
            </a:pPr>
            <a:r>
              <a:rPr lang="en-GB" sz="1100" dirty="0" smtClean="0">
                <a:latin typeface="Arial" panose="020B0604020202020204" pitchFamily="34" charset="0"/>
                <a:cs typeface="Arial" panose="020B0604020202020204" pitchFamily="34" charset="0"/>
              </a:rPr>
              <a:t>Expected product: the collection of characteristics or features that buyers normally accept and look for in a product. For instance, the computer is built to enable speedy image processing and includes a high-resolution, true colour screen.</a:t>
            </a:r>
          </a:p>
          <a:p>
            <a:pPr marL="0" indent="0" algn="ctr">
              <a:buNone/>
            </a:pPr>
            <a:r>
              <a:rPr lang="en-GB" sz="1100" dirty="0" smtClean="0">
                <a:latin typeface="Arial" panose="020B0604020202020204" pitchFamily="34" charset="0"/>
                <a:cs typeface="Arial" panose="020B0604020202020204" pitchFamily="34" charset="0"/>
              </a:rPr>
              <a:t>Augmented product: A product that has been improved by the addition of new features, benefits, attributes, or auxiliary services to differentiate it from competitors. For instance, premium image processing software is included with the Computer either for free or at a much reduced additional cost.</a:t>
            </a:r>
          </a:p>
          <a:p>
            <a:pPr marL="0" indent="0" algn="ctr">
              <a:buNone/>
            </a:pPr>
            <a:r>
              <a:rPr lang="en-GB" sz="1100" dirty="0" smtClean="0">
                <a:latin typeface="Arial" panose="020B0604020202020204" pitchFamily="34" charset="0"/>
                <a:cs typeface="Arial" panose="020B0604020202020204" pitchFamily="34" charset="0"/>
              </a:rPr>
              <a:t>Potential product: This covers all potential future augmentations and changes a product might go through. To retain customers' loyalty, a business must always improve its products in order to delight and surprise them in the future. For instance, image processing software frequently receives upgrades that provide useful new features.</a:t>
            </a:r>
          </a:p>
          <a:p>
            <a:pPr marL="0" indent="0" algn="ctr">
              <a:buNone/>
            </a:pPr>
            <a:r>
              <a:rPr lang="en-GB" sz="1100" dirty="0" smtClean="0">
                <a:latin typeface="Arial" panose="020B0604020202020204" pitchFamily="34" charset="0"/>
                <a:cs typeface="Arial" panose="020B0604020202020204" pitchFamily="34" charset="0"/>
              </a:rPr>
              <a:t>Businesses </a:t>
            </a:r>
            <a:r>
              <a:rPr lang="en-GB" sz="1100" dirty="0">
                <a:latin typeface="Arial" panose="020B0604020202020204" pitchFamily="34" charset="0"/>
                <a:cs typeface="Arial" panose="020B0604020202020204" pitchFamily="34" charset="0"/>
              </a:rPr>
              <a:t>can structure their product range to target different client categories using Kotler's Five Product Level model, which is a tried-and-true strategy. As a result, they are able to analyse client and product profitability (sales and costs) in an organised manner. By arranging products in accordance with this model, a company can better align its sales processes with the needs of its customers and help other operational processes, such as design and engineering, procurement, production planning, costing and pricing, logistics, and sales and marketing, centre on its customers</a:t>
            </a:r>
            <a:r>
              <a:rPr lang="en-GB" sz="1100" dirty="0" smtClean="0">
                <a:latin typeface="Arial" panose="020B0604020202020204" pitchFamily="34" charset="0"/>
                <a:cs typeface="Arial" panose="020B0604020202020204" pitchFamily="34" charset="0"/>
              </a:rPr>
              <a:t>. “I have had a long-standing interest in marketing theory and philosophies. I realized early that marketing means different things to different managers and different members of the public. In the popular mind, marketing is a name for the activities of advertising, sales promotion, and sales force” Kotler, P., 2011. </a:t>
            </a:r>
            <a:endParaRPr lang="en-GB" sz="1100" dirty="0">
              <a:latin typeface="Arial" panose="020B0604020202020204" pitchFamily="34" charset="0"/>
              <a:cs typeface="Arial" panose="020B0604020202020204" pitchFamily="34" charset="0"/>
            </a:endParaRPr>
          </a:p>
          <a:p>
            <a:pPr marL="0" indent="0" algn="ctr">
              <a:buNone/>
            </a:pPr>
            <a:endParaRPr lang="en-GB" sz="11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9119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927279"/>
          </a:xfrm>
        </p:spPr>
        <p:txBody>
          <a:bodyPr/>
          <a:lstStyle/>
          <a:p>
            <a:pPr algn="ctr"/>
            <a:r>
              <a:rPr lang="en-GB" dirty="0" smtClean="0">
                <a:latin typeface="Arial" panose="020B0604020202020204" pitchFamily="34" charset="0"/>
                <a:cs typeface="Arial" panose="020B0604020202020204" pitchFamily="34" charset="0"/>
              </a:rPr>
              <a:t>Maslow’s hierarchy of needs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927279"/>
            <a:ext cx="10515600" cy="5249684"/>
          </a:xfrm>
        </p:spPr>
        <p:txBody>
          <a:bodyPr>
            <a:normAutofit/>
          </a:bodyPr>
          <a:lstStyle/>
          <a:p>
            <a:pPr marL="0" indent="0" algn="ctr">
              <a:buNone/>
            </a:pPr>
            <a:r>
              <a:rPr lang="en-GB" sz="1100" dirty="0" smtClean="0">
                <a:latin typeface="Arial" panose="020B0604020202020204" pitchFamily="34" charset="0"/>
                <a:cs typeface="Arial" panose="020B0604020202020204" pitchFamily="34" charset="0"/>
              </a:rPr>
              <a:t>Maslow's hierarchy of needs is a motivational theory in psychology comprising a five-tier model of human needs, often depicted as hierarchical levels within a pyramid. McLeod, S., 2007. </a:t>
            </a:r>
          </a:p>
          <a:p>
            <a:pPr marL="0" indent="0" algn="ctr">
              <a:buNone/>
            </a:pPr>
            <a:r>
              <a:rPr lang="en-GB" sz="1100" dirty="0" smtClean="0">
                <a:latin typeface="Arial" panose="020B0604020202020204" pitchFamily="34" charset="0"/>
                <a:cs typeface="Arial" panose="020B0604020202020204" pitchFamily="34" charset="0"/>
              </a:rPr>
              <a:t>This theory is of motivation, stating that there are 5 values of foundational needs of a human being which determines their behaviour. These are physical, safety, love and belonging, esteem, and self-actualization. Maslow’s theory informs us that there is a higher level of needs, which are intangible and at the top of the list, also are basic needs which are at the lower end of the scale, however, only once the basic needs have been met with sufficiency, a person can then begin to address the needs at the top of the list.</a:t>
            </a:r>
          </a:p>
          <a:p>
            <a:pPr algn="ctr"/>
            <a:r>
              <a:rPr lang="en-GB" sz="1100" dirty="0" smtClean="0">
                <a:latin typeface="Arial" panose="020B0604020202020204" pitchFamily="34" charset="0"/>
                <a:cs typeface="Arial" panose="020B0604020202020204" pitchFamily="34" charset="0"/>
              </a:rPr>
              <a:t>Physiological needs: This is one of the needs on the lower ends on Maslow’s theory, as is common sense, for a person to survive, they will require basic necessities such as water, food, sleep, rest, clothing, medical utilities, and accommodation to live. Maslow’s hierarchy of needs explains that these basics needs must be attained before a person can move onto the next stage of fulfilment </a:t>
            </a:r>
          </a:p>
          <a:p>
            <a:pPr algn="ctr"/>
            <a:r>
              <a:rPr lang="en-GB" sz="1100" dirty="0">
                <a:latin typeface="Arial" panose="020B0604020202020204" pitchFamily="34" charset="0"/>
                <a:cs typeface="Arial" panose="020B0604020202020204" pitchFamily="34" charset="0"/>
              </a:rPr>
              <a:t>S</a:t>
            </a:r>
            <a:r>
              <a:rPr lang="en-GB" sz="1100" dirty="0" smtClean="0">
                <a:latin typeface="Arial" panose="020B0604020202020204" pitchFamily="34" charset="0"/>
                <a:cs typeface="Arial" panose="020B0604020202020204" pitchFamily="34" charset="0"/>
              </a:rPr>
              <a:t>afety: This is the next step, one has the right to feel safe wherever they are, this includes both physical safety from the risk of harm, emotional safety of the treatment from others, feeling safe in terms of their health by being free of any hazards and also financial security</a:t>
            </a:r>
          </a:p>
          <a:p>
            <a:pPr algn="ctr"/>
            <a:r>
              <a:rPr lang="en-GB" sz="1100" dirty="0" smtClean="0">
                <a:latin typeface="Arial" panose="020B0604020202020204" pitchFamily="34" charset="0"/>
                <a:cs typeface="Arial" panose="020B0604020202020204" pitchFamily="34" charset="0"/>
              </a:rPr>
              <a:t>Love and belonging needs: This is the third level of Maslow’s hierarchy, which is the last of the needs at the lower ends. Love and belonging is fairly self-explanatory, a person needs the feeling of being loved, whether that by their family, partners, friends, social circle and also feeling belonging in their personal relationships but also within their workplace community, in turn, giving them the feeling that they are needed and wanted and hold importance in the lives of their companions and colleagues alike</a:t>
            </a:r>
          </a:p>
          <a:p>
            <a:pPr algn="ctr"/>
            <a:r>
              <a:rPr lang="en-GB" sz="1100" dirty="0" smtClean="0">
                <a:latin typeface="Arial" panose="020B0604020202020204" pitchFamily="34" charset="0"/>
                <a:cs typeface="Arial" panose="020B0604020202020204" pitchFamily="34" charset="0"/>
              </a:rPr>
              <a:t>• Esteem-driven needs:  This need is explained by Maslow as having 2 elements, one is self-respect and the second is self-esteem. Self-respect comes from expecting high standards of oneself, to be conducting themselves in a manner which puts them in a good light. Self-esteem is a persons need to feel confidence in themselves and the decisions they choose to take, this can be in a number of ways, by looking good, feeling good and also in knowing their self-worth, this is also achieved with the recognition of others.</a:t>
            </a:r>
          </a:p>
          <a:p>
            <a:pPr algn="ctr"/>
            <a:r>
              <a:rPr lang="en-GB" sz="1100" dirty="0" smtClean="0">
                <a:latin typeface="Arial" panose="020B0604020202020204" pitchFamily="34" charset="0"/>
                <a:cs typeface="Arial" panose="020B0604020202020204" pitchFamily="34" charset="0"/>
              </a:rPr>
              <a:t>Self-actualization </a:t>
            </a:r>
            <a:r>
              <a:rPr lang="en-GB" sz="1100" dirty="0" err="1" smtClean="0">
                <a:latin typeface="Arial" panose="020B0604020202020204" pitchFamily="34" charset="0"/>
                <a:cs typeface="Arial" panose="020B0604020202020204" pitchFamily="34" charset="0"/>
              </a:rPr>
              <a:t>needs:This</a:t>
            </a:r>
            <a:r>
              <a:rPr lang="en-GB" sz="1100" dirty="0" smtClean="0">
                <a:latin typeface="Arial" panose="020B0604020202020204" pitchFamily="34" charset="0"/>
                <a:cs typeface="Arial" panose="020B0604020202020204" pitchFamily="34" charset="0"/>
              </a:rPr>
              <a:t> is when a person understands and believes themselves to be of high value and worth, hence why Maslow places this at the top of the chain of the list, emphasising on a person realizing their full potential as a person. The requirements to obtain this are education, development of skills, being talented in one or a number of things to further their career, but also in fulfilling general goals, this could be such things as travelling, starting a family, creating a home, the list for this need could be endless. “Maslow's use of the term "self-actualizing" is often thought of as having an inner focus i.e. differentiation of self, psychological integration or achieving some level of personal potential” Greene, L. and Burke, G., 2007.</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80672EAA-0114-4F41-BD10-DE00D4CFD074}" type="slidenum">
              <a:rPr lang="en-GB" smtClean="0"/>
              <a:t>7</a:t>
            </a:fld>
            <a:endParaRPr lang="en-GB"/>
          </a:p>
        </p:txBody>
      </p:sp>
    </p:spTree>
    <p:extLst>
      <p:ext uri="{BB962C8B-B14F-4D97-AF65-F5344CB8AC3E}">
        <p14:creationId xmlns:p14="http://schemas.microsoft.com/office/powerpoint/2010/main" val="1221013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smtClean="0">
                <a:latin typeface="Arial" panose="020B0604020202020204" pitchFamily="34" charset="0"/>
                <a:cs typeface="Arial" panose="020B0604020202020204" pitchFamily="34" charset="0"/>
              </a:rPr>
              <a:t>Reference</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lgn="ctr">
              <a:buNone/>
            </a:pPr>
            <a:r>
              <a:rPr lang="en-GB" sz="1200" dirty="0" smtClean="0">
                <a:latin typeface="Arial" panose="020B0604020202020204" pitchFamily="34" charset="0"/>
                <a:cs typeface="Arial" panose="020B0604020202020204" pitchFamily="34" charset="0"/>
              </a:rPr>
              <a:t>Deepak, R.K.A. and </a:t>
            </a:r>
            <a:r>
              <a:rPr lang="en-GB" sz="1200" dirty="0" err="1" smtClean="0">
                <a:latin typeface="Arial" panose="020B0604020202020204" pitchFamily="34" charset="0"/>
                <a:cs typeface="Arial" panose="020B0604020202020204" pitchFamily="34" charset="0"/>
              </a:rPr>
              <a:t>Jeyakumar</a:t>
            </a:r>
            <a:r>
              <a:rPr lang="en-GB" sz="1200" dirty="0" smtClean="0">
                <a:latin typeface="Arial" panose="020B0604020202020204" pitchFamily="34" charset="0"/>
                <a:cs typeface="Arial" panose="020B0604020202020204" pitchFamily="34" charset="0"/>
              </a:rPr>
              <a:t>, S., 2019. Marketing management. </a:t>
            </a:r>
            <a:r>
              <a:rPr lang="en-GB" sz="1200" dirty="0" err="1" smtClean="0">
                <a:latin typeface="Arial" panose="020B0604020202020204" pitchFamily="34" charset="0"/>
                <a:cs typeface="Arial" panose="020B0604020202020204" pitchFamily="34" charset="0"/>
              </a:rPr>
              <a:t>Educreation</a:t>
            </a:r>
            <a:r>
              <a:rPr lang="en-GB" sz="1200" dirty="0" smtClean="0">
                <a:latin typeface="Arial" panose="020B0604020202020204" pitchFamily="34" charset="0"/>
                <a:cs typeface="Arial" panose="020B0604020202020204" pitchFamily="34" charset="0"/>
              </a:rPr>
              <a:t> Publishing.</a:t>
            </a:r>
          </a:p>
          <a:p>
            <a:pPr marL="0" indent="0" algn="ctr">
              <a:buNone/>
            </a:pPr>
            <a:r>
              <a:rPr lang="en-GB" sz="1200" dirty="0" smtClean="0">
                <a:latin typeface="Arial" panose="020B0604020202020204" pitchFamily="34" charset="0"/>
                <a:cs typeface="Arial" panose="020B0604020202020204" pitchFamily="34" charset="0"/>
              </a:rPr>
              <a:t>Duan, B., </a:t>
            </a:r>
            <a:r>
              <a:rPr lang="en-GB" sz="1200" dirty="0" err="1" smtClean="0">
                <a:latin typeface="Arial" panose="020B0604020202020204" pitchFamily="34" charset="0"/>
                <a:cs typeface="Arial" panose="020B0604020202020204" pitchFamily="34" charset="0"/>
              </a:rPr>
              <a:t>Arcodia</a:t>
            </a:r>
            <a:r>
              <a:rPr lang="en-GB" sz="1200" dirty="0" smtClean="0">
                <a:latin typeface="Arial" panose="020B0604020202020204" pitchFamily="34" charset="0"/>
                <a:cs typeface="Arial" panose="020B0604020202020204" pitchFamily="34" charset="0"/>
              </a:rPr>
              <a:t>, C., Ma, E. and Hsiao, A., 2018. Understanding wine tourism in China using an integrated product-level and experience economy framework. Asia Pacific Journal of Tourism Research, 23(10), pp.949-960.</a:t>
            </a:r>
          </a:p>
          <a:p>
            <a:pPr marL="0" indent="0" algn="ctr">
              <a:buNone/>
            </a:pPr>
            <a:r>
              <a:rPr lang="en-GB" sz="1200" dirty="0" smtClean="0">
                <a:latin typeface="Arial" panose="020B0604020202020204" pitchFamily="34" charset="0"/>
                <a:cs typeface="Arial" panose="020B0604020202020204" pitchFamily="34" charset="0"/>
              </a:rPr>
              <a:t>Greene, L. and Burke, G., 2007. Beyond self-actualization. Journal of health and human services administration, pp.116-128.</a:t>
            </a:r>
          </a:p>
          <a:p>
            <a:pPr marL="0" indent="0" algn="ctr">
              <a:buNone/>
            </a:pPr>
            <a:r>
              <a:rPr lang="en-GB" sz="1200" dirty="0" smtClean="0">
                <a:latin typeface="Arial" panose="020B0604020202020204" pitchFamily="34" charset="0"/>
                <a:cs typeface="Arial" panose="020B0604020202020204" pitchFamily="34" charset="0"/>
              </a:rPr>
              <a:t>Jain, M.K., 2013. An analysis of marketing mix: 7Ps or more. Asian Journal of Multidisciplinary Studies, 1(4), pp.23-28.</a:t>
            </a:r>
          </a:p>
          <a:p>
            <a:pPr marL="0" indent="0" algn="ctr">
              <a:buNone/>
            </a:pPr>
            <a:r>
              <a:rPr lang="en-GB" sz="1200" dirty="0" smtClean="0">
                <a:latin typeface="Arial" panose="020B0604020202020204" pitchFamily="34" charset="0"/>
                <a:cs typeface="Arial" panose="020B0604020202020204" pitchFamily="34" charset="0"/>
              </a:rPr>
              <a:t>Kotler, P., 2011. Philip Kotler's contributions to marketing theory and practice. In Review of Marketing Research: Special Issue–Marketing Legends. Emerald Group Publishing Limited.</a:t>
            </a:r>
          </a:p>
          <a:p>
            <a:pPr marL="0" indent="0" algn="ctr">
              <a:buNone/>
            </a:pPr>
            <a:r>
              <a:rPr lang="en-GB" sz="1200" dirty="0" smtClean="0">
                <a:latin typeface="Arial" panose="020B0604020202020204" pitchFamily="34" charset="0"/>
                <a:cs typeface="Arial" panose="020B0604020202020204" pitchFamily="34" charset="0"/>
              </a:rPr>
              <a:t>McCarthy, E.J., 1960. Basic marketing: a managerial approach. Homewood, Illinois: Richard D. Irwin. Inc. McCarthy Basic Marketing: A Managerial Approach 1960.</a:t>
            </a:r>
          </a:p>
          <a:p>
            <a:pPr marL="0" indent="0" algn="ctr">
              <a:buNone/>
            </a:pPr>
            <a:r>
              <a:rPr lang="en-GB" sz="1200" dirty="0" smtClean="0">
                <a:latin typeface="Arial" panose="020B0604020202020204" pitchFamily="34" charset="0"/>
                <a:cs typeface="Arial" panose="020B0604020202020204" pitchFamily="34" charset="0"/>
              </a:rPr>
              <a:t>McLeod, S., 2007. Maslow's hierarchy of needs. Simply psychology, 1(1-18).</a:t>
            </a:r>
          </a:p>
          <a:p>
            <a:pPr marL="0" indent="0" algn="ctr">
              <a:buNone/>
            </a:pPr>
            <a:r>
              <a:rPr lang="en-GB" sz="1200" dirty="0" smtClean="0">
                <a:latin typeface="Arial" panose="020B0604020202020204" pitchFamily="34" charset="0"/>
                <a:cs typeface="Arial" panose="020B0604020202020204" pitchFamily="34" charset="0"/>
              </a:rPr>
              <a:t>Oliveira, M.G. and </a:t>
            </a:r>
            <a:r>
              <a:rPr lang="en-GB" sz="1200" dirty="0" err="1" smtClean="0">
                <a:latin typeface="Arial" panose="020B0604020202020204" pitchFamily="34" charset="0"/>
                <a:cs typeface="Arial" panose="020B0604020202020204" pitchFamily="34" charset="0"/>
              </a:rPr>
              <a:t>Toaldo</a:t>
            </a:r>
            <a:r>
              <a:rPr lang="en-GB" sz="1200" dirty="0" smtClean="0">
                <a:latin typeface="Arial" panose="020B0604020202020204" pitchFamily="34" charset="0"/>
                <a:cs typeface="Arial" panose="020B0604020202020204" pitchFamily="34" charset="0"/>
              </a:rPr>
              <a:t>, A.M.M., 2015. New times, new strategies: proposal for an additional dimension to the 4 p's for e-commerce dot-com. JISTEM-Journal of Information Systems and Technology Management, 12, pp.107-124.</a:t>
            </a:r>
          </a:p>
          <a:p>
            <a:pPr marL="0" indent="0">
              <a:buNone/>
            </a:pPr>
            <a:endParaRPr lang="en-GB"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80672EAA-0114-4F41-BD10-DE00D4CFD074}" type="slidenum">
              <a:rPr lang="en-GB" smtClean="0"/>
              <a:t>8</a:t>
            </a:fld>
            <a:endParaRPr lang="en-GB"/>
          </a:p>
        </p:txBody>
      </p:sp>
    </p:spTree>
    <p:extLst>
      <p:ext uri="{BB962C8B-B14F-4D97-AF65-F5344CB8AC3E}">
        <p14:creationId xmlns:p14="http://schemas.microsoft.com/office/powerpoint/2010/main" val="1647984276"/>
      </p:ext>
    </p:extLst>
  </p:cSld>
  <p:clrMapOvr>
    <a:masterClrMapping/>
  </p:clrMapOvr>
</p:sld>
</file>

<file path=ppt/theme/theme1.xml><?xml version="1.0" encoding="utf-8"?>
<a:theme xmlns:a="http://schemas.openxmlformats.org/drawingml/2006/main" name="Theme2">
  <a:themeElements>
    <a:clrScheme name="Custom 51">
      <a:dk1>
        <a:srgbClr val="161718"/>
      </a:dk1>
      <a:lt1>
        <a:srgbClr val="FFFFFF"/>
      </a:lt1>
      <a:dk2>
        <a:srgbClr val="282660"/>
      </a:dk2>
      <a:lt2>
        <a:srgbClr val="E6E7E8"/>
      </a:lt2>
      <a:accent1>
        <a:srgbClr val="A4063E"/>
      </a:accent1>
      <a:accent2>
        <a:srgbClr val="93C842"/>
      </a:accent2>
      <a:accent3>
        <a:srgbClr val="1D7D74"/>
      </a:accent3>
      <a:accent4>
        <a:srgbClr val="B50745"/>
      </a:accent4>
      <a:accent5>
        <a:srgbClr val="93C842"/>
      </a:accent5>
      <a:accent6>
        <a:srgbClr val="A4063E"/>
      </a:accent6>
      <a:hlink>
        <a:srgbClr val="93C842"/>
      </a:hlink>
      <a:folHlink>
        <a:srgbClr val="93C842"/>
      </a:folHlink>
    </a:clrScheme>
    <a:fontScheme name="Custom 18">
      <a:majorFont>
        <a:latin typeface="Franklin Gothic Book"/>
        <a:ea typeface=""/>
        <a:cs typeface=""/>
      </a:majorFont>
      <a:minorFont>
        <a:latin typeface="Microsoft Sans Serif"/>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report (Professional design)</Template>
  <TotalTime>5028</TotalTime>
  <Words>2364</Words>
  <Application>Microsoft Office PowerPoint</Application>
  <PresentationFormat>Widescreen</PresentationFormat>
  <Paragraphs>77</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Franklin Gothic Book</vt:lpstr>
      <vt:lpstr>Microsoft Sans Serif</vt:lpstr>
      <vt:lpstr>Theme2</vt:lpstr>
      <vt:lpstr>Title page </vt:lpstr>
      <vt:lpstr>Table of contents</vt:lpstr>
      <vt:lpstr>Introduction</vt:lpstr>
      <vt:lpstr>The seven Ps of marketing mix</vt:lpstr>
      <vt:lpstr>PowerPoint Presentation</vt:lpstr>
      <vt:lpstr>Kotler's Five Product Level model </vt:lpstr>
      <vt:lpstr>Maslow’s hierarchy of needs</vt:lpstr>
      <vt:lpstr>Reference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ADMIN</dc:creator>
  <cp:lastModifiedBy>ADMIN</cp:lastModifiedBy>
  <cp:revision>54</cp:revision>
  <dcterms:created xsi:type="dcterms:W3CDTF">2023-03-11T16:32:01Z</dcterms:created>
  <dcterms:modified xsi:type="dcterms:W3CDTF">2023-03-19T23:11:32Z</dcterms:modified>
</cp:coreProperties>
</file>