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9AB15E-D243-59AC-C764-AEDCDBB627B4}" v="452" dt="2026-04-12T23:56:29.1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4/12/2026</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918821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4/12/2026</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526779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4/12/2026</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688781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4/12/2026</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843261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4/12/2026</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918288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4/12/2026</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878217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4/12/2026</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197043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4/12/2026</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429689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4/12/2026</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322390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4/12/2026</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6972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4/12/2026</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891692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4/12/2026</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728357209"/>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0" r:id="rId6"/>
    <p:sldLayoutId id="2147483736" r:id="rId7"/>
    <p:sldLayoutId id="2147483737" r:id="rId8"/>
    <p:sldLayoutId id="2147483738" r:id="rId9"/>
    <p:sldLayoutId id="2147483739" r:id="rId10"/>
    <p:sldLayoutId id="2147483741"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a:extLst>
              <a:ext uri="{FF2B5EF4-FFF2-40B4-BE49-F238E27FC236}">
                <a16:creationId xmlns:a16="http://schemas.microsoft.com/office/drawing/2014/main" id="{33B805E2-D6C4-F22B-BE1D-44FAA80B7636}"/>
              </a:ext>
            </a:extLst>
          </p:cNvPr>
          <p:cNvPicPr>
            <a:picLocks noChangeAspect="1"/>
          </p:cNvPicPr>
          <p:nvPr/>
        </p:nvPicPr>
        <p:blipFill>
          <a:blip r:embed="rId2">
            <a:alphaModFix amt="40000"/>
          </a:blip>
          <a:srcRect r="6" b="15650"/>
          <a:stretch>
            <a:fillRect/>
          </a:stretch>
        </p:blipFill>
        <p:spPr>
          <a:xfrm>
            <a:off x="20" y="10"/>
            <a:ext cx="12188932" cy="6857990"/>
          </a:xfrm>
          <a:prstGeom prst="rect">
            <a:avLst/>
          </a:prstGeom>
        </p:spPr>
      </p:pic>
      <p:sp>
        <p:nvSpPr>
          <p:cNvPr id="2" name="Title 1"/>
          <p:cNvSpPr>
            <a:spLocks noGrp="1"/>
          </p:cNvSpPr>
          <p:nvPr>
            <p:ph type="ctrTitle"/>
          </p:nvPr>
        </p:nvSpPr>
        <p:spPr>
          <a:xfrm>
            <a:off x="1549238" y="2024311"/>
            <a:ext cx="9090476" cy="913509"/>
          </a:xfrm>
        </p:spPr>
        <p:txBody>
          <a:bodyPr anchor="b">
            <a:normAutofit/>
          </a:bodyPr>
          <a:lstStyle/>
          <a:p>
            <a:pPr algn="ctr"/>
            <a:r>
              <a:rPr lang="en-US" dirty="0">
                <a:solidFill>
                  <a:srgbClr val="FFFFFF"/>
                </a:solidFill>
              </a:rPr>
              <a:t>Enterprise and </a:t>
            </a:r>
            <a:r>
              <a:rPr lang="en-US">
                <a:solidFill>
                  <a:srgbClr val="FFFFFF"/>
                </a:solidFill>
              </a:rPr>
              <a:t>Entrepreneurship</a:t>
            </a:r>
            <a:endParaRPr lang="en-US" dirty="0">
              <a:solidFill>
                <a:srgbClr val="FFFFFF"/>
              </a:solidFill>
            </a:endParaRPr>
          </a:p>
        </p:txBody>
      </p:sp>
      <p:sp>
        <p:nvSpPr>
          <p:cNvPr id="3" name="Subtitle 2"/>
          <p:cNvSpPr>
            <a:spLocks noGrp="1"/>
          </p:cNvSpPr>
          <p:nvPr>
            <p:ph type="subTitle" idx="1"/>
          </p:nvPr>
        </p:nvSpPr>
        <p:spPr>
          <a:xfrm>
            <a:off x="2999029" y="3774105"/>
            <a:ext cx="6190895" cy="1633040"/>
          </a:xfrm>
        </p:spPr>
        <p:txBody>
          <a:bodyPr anchor="t">
            <a:normAutofit/>
          </a:bodyPr>
          <a:lstStyle/>
          <a:p>
            <a:pPr algn="ctr"/>
            <a:r>
              <a:rPr lang="en-US" sz="2400">
                <a:solidFill>
                  <a:srgbClr val="FFFFFF"/>
                </a:solidFill>
              </a:rPr>
              <a:t>Assessment Task 2</a:t>
            </a:r>
          </a:p>
        </p:txBody>
      </p:sp>
      <p:sp>
        <p:nvSpPr>
          <p:cNvPr id="11" name="Freeform: Shape 10">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491506" y="-615180"/>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356" y="3533292"/>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21" name="Freeform: Shape 20">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516668"/>
            <a:ext cx="4187283"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969850"/>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50465-4998-8B63-F3B8-236AF334FA25}"/>
              </a:ext>
            </a:extLst>
          </p:cNvPr>
          <p:cNvSpPr>
            <a:spLocks noGrp="1"/>
          </p:cNvSpPr>
          <p:nvPr>
            <p:ph type="title"/>
          </p:nvPr>
        </p:nvSpPr>
        <p:spPr/>
        <p:txBody>
          <a:bodyPr/>
          <a:lstStyle/>
          <a:p>
            <a:r>
              <a:rPr lang="en-US"/>
              <a:t>                           Business plan</a:t>
            </a:r>
            <a:endParaRPr lang="en-US" dirty="0"/>
          </a:p>
        </p:txBody>
      </p:sp>
      <p:sp>
        <p:nvSpPr>
          <p:cNvPr id="3" name="Content Placeholder 2">
            <a:extLst>
              <a:ext uri="{FF2B5EF4-FFF2-40B4-BE49-F238E27FC236}">
                <a16:creationId xmlns:a16="http://schemas.microsoft.com/office/drawing/2014/main" id="{749E6862-F4BB-C349-6917-0B6922355385}"/>
              </a:ext>
            </a:extLst>
          </p:cNvPr>
          <p:cNvSpPr>
            <a:spLocks noGrp="1"/>
          </p:cNvSpPr>
          <p:nvPr>
            <p:ph idx="1"/>
          </p:nvPr>
        </p:nvSpPr>
        <p:spPr/>
        <p:txBody>
          <a:bodyPr vert="horz" lIns="91440" tIns="45720" rIns="91440" bIns="45720" rtlCol="0" anchor="t">
            <a:normAutofit/>
          </a:bodyPr>
          <a:lstStyle/>
          <a:p>
            <a:r>
              <a:rPr lang="en-US"/>
              <a:t>Andreea Doroftei </a:t>
            </a:r>
          </a:p>
          <a:p>
            <a:r>
              <a:rPr lang="en-US"/>
              <a:t>Student ID: 2436327</a:t>
            </a:r>
          </a:p>
          <a:p>
            <a:r>
              <a:rPr lang="en-US"/>
              <a:t>Module Code: </a:t>
            </a:r>
            <a:r>
              <a:rPr lang="en-US">
                <a:ea typeface="+mn-lt"/>
                <a:cs typeface="+mn-lt"/>
              </a:rPr>
              <a:t>LCLM4006 </a:t>
            </a:r>
          </a:p>
          <a:p>
            <a:r>
              <a:rPr lang="en-US"/>
              <a:t>Module Title: </a:t>
            </a:r>
            <a:r>
              <a:rPr lang="en-US">
                <a:ea typeface="+mn-lt"/>
                <a:cs typeface="+mn-lt"/>
              </a:rPr>
              <a:t>Enterprise and Entrepreneurship</a:t>
            </a:r>
          </a:p>
          <a:p>
            <a:r>
              <a:rPr lang="en-US" dirty="0"/>
              <a:t>Lecturers name : </a:t>
            </a:r>
            <a:r>
              <a:rPr lang="en-US" dirty="0">
                <a:ea typeface="+mn-lt"/>
                <a:cs typeface="+mn-lt"/>
              </a:rPr>
              <a:t>Dr Charles </a:t>
            </a:r>
            <a:r>
              <a:rPr lang="en-US" dirty="0" err="1">
                <a:ea typeface="+mn-lt"/>
                <a:cs typeface="+mn-lt"/>
              </a:rPr>
              <a:t>Oham</a:t>
            </a:r>
            <a:r>
              <a:rPr lang="en-US" dirty="0">
                <a:ea typeface="+mn-lt"/>
                <a:cs typeface="+mn-lt"/>
              </a:rPr>
              <a:t> </a:t>
            </a:r>
            <a:endParaRPr lang="en-US" dirty="0"/>
          </a:p>
        </p:txBody>
      </p:sp>
    </p:spTree>
    <p:extLst>
      <p:ext uri="{BB962C8B-B14F-4D97-AF65-F5344CB8AC3E}">
        <p14:creationId xmlns:p14="http://schemas.microsoft.com/office/powerpoint/2010/main" val="2565953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0C6DD-FC54-AA3C-23BC-E2D7B264B53A}"/>
              </a:ext>
            </a:extLst>
          </p:cNvPr>
          <p:cNvSpPr>
            <a:spLocks noGrp="1"/>
          </p:cNvSpPr>
          <p:nvPr>
            <p:ph type="title"/>
          </p:nvPr>
        </p:nvSpPr>
        <p:spPr/>
        <p:txBody>
          <a:bodyPr/>
          <a:lstStyle/>
          <a:p>
            <a:r>
              <a:rPr lang="en-US"/>
              <a:t>Introduction</a:t>
            </a:r>
          </a:p>
        </p:txBody>
      </p:sp>
      <p:sp>
        <p:nvSpPr>
          <p:cNvPr id="3" name="Content Placeholder 2">
            <a:extLst>
              <a:ext uri="{FF2B5EF4-FFF2-40B4-BE49-F238E27FC236}">
                <a16:creationId xmlns:a16="http://schemas.microsoft.com/office/drawing/2014/main" id="{0C5CD454-01DA-049D-C4BF-EF718F3F8393}"/>
              </a:ext>
            </a:extLst>
          </p:cNvPr>
          <p:cNvSpPr>
            <a:spLocks noGrp="1"/>
          </p:cNvSpPr>
          <p:nvPr>
            <p:ph idx="1"/>
          </p:nvPr>
        </p:nvSpPr>
        <p:spPr/>
        <p:txBody>
          <a:bodyPr vert="horz" lIns="91440" tIns="45720" rIns="91440" bIns="45720" rtlCol="0" anchor="t">
            <a:normAutofit fontScale="85000" lnSpcReduction="20000"/>
          </a:bodyPr>
          <a:lstStyle/>
          <a:p>
            <a:r>
              <a:rPr lang="en-US" b="1"/>
              <a:t>Good Afternoon everyone,</a:t>
            </a:r>
            <a:endParaRPr lang="en-US" b="1" dirty="0"/>
          </a:p>
          <a:p>
            <a:r>
              <a:rPr lang="en-US" b="1" dirty="0">
                <a:ea typeface="+mn-lt"/>
                <a:cs typeface="+mn-lt"/>
              </a:rPr>
              <a:t>My name is Andreea Doroftei and I am</a:t>
            </a:r>
            <a:r>
              <a:rPr lang="en-US" dirty="0">
                <a:ea typeface="+mn-lt"/>
                <a:cs typeface="+mn-lt"/>
              </a:rPr>
              <a:t> presenting my business plan for </a:t>
            </a:r>
            <a:r>
              <a:rPr lang="en-US" i="1" dirty="0" err="1">
                <a:ea typeface="+mn-lt"/>
                <a:cs typeface="+mn-lt"/>
              </a:rPr>
              <a:t>ReeLuxe</a:t>
            </a:r>
            <a:r>
              <a:rPr lang="en-US" i="1" dirty="0">
                <a:ea typeface="+mn-lt"/>
                <a:cs typeface="+mn-lt"/>
              </a:rPr>
              <a:t> Beauty Studio</a:t>
            </a:r>
            <a:r>
              <a:rPr lang="en-US" dirty="0">
                <a:ea typeface="+mn-lt"/>
                <a:cs typeface="+mn-lt"/>
              </a:rPr>
              <a:t>, a health-focused beauty business </a:t>
            </a:r>
            <a:r>
              <a:rPr lang="en-US" dirty="0" err="1">
                <a:ea typeface="+mn-lt"/>
                <a:cs typeface="+mn-lt"/>
              </a:rPr>
              <a:t>specialising</a:t>
            </a:r>
            <a:r>
              <a:rPr lang="en-US" dirty="0">
                <a:ea typeface="+mn-lt"/>
                <a:cs typeface="+mn-lt"/>
              </a:rPr>
              <a:t> in </a:t>
            </a:r>
            <a:r>
              <a:rPr lang="en-US" dirty="0" err="1">
                <a:ea typeface="+mn-lt"/>
                <a:cs typeface="+mn-lt"/>
              </a:rPr>
              <a:t>personalised</a:t>
            </a:r>
            <a:r>
              <a:rPr lang="en-US" dirty="0">
                <a:ea typeface="+mn-lt"/>
                <a:cs typeface="+mn-lt"/>
              </a:rPr>
              <a:t> hair and skincare treatments.</a:t>
            </a:r>
            <a:endParaRPr lang="en-US"/>
          </a:p>
          <a:p>
            <a:r>
              <a:rPr lang="en-US">
                <a:ea typeface="+mn-lt"/>
                <a:cs typeface="+mn-lt"/>
              </a:rPr>
              <a:t>The purpose of this presentation is to explain my business idea, including:</a:t>
            </a:r>
            <a:endParaRPr lang="en-US"/>
          </a:p>
          <a:p>
            <a:pPr marL="285750" indent="-285750">
              <a:buFont typeface="Arial"/>
              <a:buChar char="•"/>
            </a:pPr>
            <a:r>
              <a:rPr lang="en-US">
                <a:ea typeface="+mn-lt"/>
                <a:cs typeface="+mn-lt"/>
              </a:rPr>
              <a:t>The services I plan to offer </a:t>
            </a:r>
            <a:endParaRPr lang="en-US"/>
          </a:p>
          <a:p>
            <a:pPr marL="285750" indent="-285750">
              <a:buFont typeface="Arial"/>
              <a:buChar char="•"/>
            </a:pPr>
            <a:r>
              <a:rPr lang="en-US">
                <a:ea typeface="+mn-lt"/>
                <a:cs typeface="+mn-lt"/>
              </a:rPr>
              <a:t>My target market </a:t>
            </a:r>
            <a:endParaRPr lang="en-US"/>
          </a:p>
          <a:p>
            <a:pPr marL="285750" indent="-285750">
              <a:buFont typeface="Arial"/>
              <a:buChar char="•"/>
            </a:pPr>
            <a:r>
              <a:rPr lang="en-US">
                <a:ea typeface="+mn-lt"/>
                <a:cs typeface="+mn-lt"/>
              </a:rPr>
              <a:t>How the business will operate </a:t>
            </a:r>
            <a:endParaRPr lang="en-US"/>
          </a:p>
          <a:p>
            <a:pPr marL="285750" indent="-285750">
              <a:buFont typeface="Arial"/>
              <a:buChar char="•"/>
            </a:pPr>
            <a:r>
              <a:rPr lang="en-US">
                <a:ea typeface="+mn-lt"/>
                <a:cs typeface="+mn-lt"/>
              </a:rPr>
              <a:t>My financial goals and projections </a:t>
            </a:r>
            <a:endParaRPr lang="en-US"/>
          </a:p>
          <a:p>
            <a:r>
              <a:rPr lang="en-US" dirty="0">
                <a:ea typeface="+mn-lt"/>
                <a:cs typeface="+mn-lt"/>
              </a:rPr>
              <a:t>The aim of this business is to create a modern beauty studio that focuses on long-term hair and skin health, using high-quality natural ingredients and </a:t>
            </a:r>
            <a:r>
              <a:rPr lang="en-US" dirty="0" err="1">
                <a:ea typeface="+mn-lt"/>
                <a:cs typeface="+mn-lt"/>
              </a:rPr>
              <a:t>personalised</a:t>
            </a:r>
            <a:r>
              <a:rPr lang="en-US" dirty="0">
                <a:ea typeface="+mn-lt"/>
                <a:cs typeface="+mn-lt"/>
              </a:rPr>
              <a:t> treatments to deliver real, lasting results.</a:t>
            </a:r>
            <a:endParaRPr lang="en-US" dirty="0"/>
          </a:p>
          <a:p>
            <a:endParaRPr lang="en-US" dirty="0"/>
          </a:p>
        </p:txBody>
      </p:sp>
    </p:spTree>
    <p:extLst>
      <p:ext uri="{BB962C8B-B14F-4D97-AF65-F5344CB8AC3E}">
        <p14:creationId xmlns:p14="http://schemas.microsoft.com/office/powerpoint/2010/main" val="868049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F54B9E6-778E-2E76-80FF-51FEC056755D}"/>
              </a:ext>
            </a:extLst>
          </p:cNvPr>
          <p:cNvSpPr>
            <a:spLocks noGrp="1"/>
          </p:cNvSpPr>
          <p:nvPr>
            <p:ph type="title"/>
          </p:nvPr>
        </p:nvSpPr>
        <p:spPr>
          <a:xfrm>
            <a:off x="525718" y="2298260"/>
            <a:ext cx="5512288" cy="3892411"/>
          </a:xfrm>
        </p:spPr>
        <p:txBody>
          <a:bodyPr anchor="t">
            <a:normAutofit/>
          </a:bodyPr>
          <a:lstStyle/>
          <a:p>
            <a:r>
              <a:rPr lang="en-GB" b="1" i="0">
                <a:ea typeface="+mj-lt"/>
                <a:cs typeface="+mj-lt"/>
              </a:rPr>
              <a:t>Section 1: Overview of the Business Idea</a:t>
            </a:r>
            <a:endParaRPr lang="en-US" i="0">
              <a:ea typeface="+mj-lt"/>
              <a:cs typeface="+mj-lt"/>
            </a:endParaRPr>
          </a:p>
          <a:p>
            <a:endParaRPr lang="en-US" dirty="0"/>
          </a:p>
        </p:txBody>
      </p:sp>
      <p:sp>
        <p:nvSpPr>
          <p:cNvPr id="36" name="Freeform: Shape 35">
            <a:extLst>
              <a:ext uri="{FF2B5EF4-FFF2-40B4-BE49-F238E27FC236}">
                <a16:creationId xmlns:a16="http://schemas.microsoft.com/office/drawing/2014/main" id="{58692EF0-FD3D-4304-83BB-D0AF4CF4C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9831176" y="-854066"/>
            <a:ext cx="1506757" cy="3214891"/>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tx2">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8" name="Group 37">
            <a:extLst>
              <a:ext uri="{FF2B5EF4-FFF2-40B4-BE49-F238E27FC236}">
                <a16:creationId xmlns:a16="http://schemas.microsoft.com/office/drawing/2014/main" id="{D5E23BE5-51F7-48C6-82D1-43717C1D79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141483" y="838663"/>
            <a:ext cx="886141" cy="802496"/>
            <a:chOff x="10948005" y="3272152"/>
            <a:chExt cx="868640" cy="786648"/>
          </a:xfrm>
          <a:solidFill>
            <a:schemeClr val="accent4">
              <a:lumMod val="40000"/>
              <a:lumOff val="60000"/>
            </a:schemeClr>
          </a:solidFill>
        </p:grpSpPr>
        <p:sp>
          <p:nvSpPr>
            <p:cNvPr id="39" name="Freeform: Shape 38">
              <a:extLst>
                <a:ext uri="{FF2B5EF4-FFF2-40B4-BE49-F238E27FC236}">
                  <a16:creationId xmlns:a16="http://schemas.microsoft.com/office/drawing/2014/main" id="{E7DC660E-DF1E-4D26-9266-4A73D0666F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0" name="Freeform: Shape 39">
              <a:extLst>
                <a:ext uri="{FF2B5EF4-FFF2-40B4-BE49-F238E27FC236}">
                  <a16:creationId xmlns:a16="http://schemas.microsoft.com/office/drawing/2014/main" id="{49A4F4CA-55A1-439E-AE0A-7D3540B701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 name="Freeform: Shape 40">
              <a:extLst>
                <a:ext uri="{FF2B5EF4-FFF2-40B4-BE49-F238E27FC236}">
                  <a16:creationId xmlns:a16="http://schemas.microsoft.com/office/drawing/2014/main" id="{2549CD3E-746C-496E-AE74-8161D52D9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2" name="Graphic 12">
              <a:extLst>
                <a:ext uri="{FF2B5EF4-FFF2-40B4-BE49-F238E27FC236}">
                  <a16:creationId xmlns:a16="http://schemas.microsoft.com/office/drawing/2014/main" id="{77468BCC-C982-4A35-B2F7-5AE59058A8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3" name="Graphic 15">
              <a:extLst>
                <a:ext uri="{FF2B5EF4-FFF2-40B4-BE49-F238E27FC236}">
                  <a16:creationId xmlns:a16="http://schemas.microsoft.com/office/drawing/2014/main" id="{6910F441-560E-481A-AE9C-3E70EEA9A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4" name="Graphic 15">
              <a:extLst>
                <a:ext uri="{FF2B5EF4-FFF2-40B4-BE49-F238E27FC236}">
                  <a16:creationId xmlns:a16="http://schemas.microsoft.com/office/drawing/2014/main" id="{780CC5BC-FA2E-4CE2-ACD1-CF709CA79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2F768EBD-6D31-4E4A-87BC-BB83ACDFB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7" name="Graphic 78">
            <a:extLst>
              <a:ext uri="{FF2B5EF4-FFF2-40B4-BE49-F238E27FC236}">
                <a16:creationId xmlns:a16="http://schemas.microsoft.com/office/drawing/2014/main" id="{554A72DC-6122-426C-9473-FE48DFBD16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2380785"/>
            <a:ext cx="972241" cy="45718"/>
            <a:chOff x="4886325" y="3371754"/>
            <a:chExt cx="2418492" cy="113728"/>
          </a:xfrm>
          <a:solidFill>
            <a:schemeClr val="accent1"/>
          </a:solidFill>
        </p:grpSpPr>
        <p:sp>
          <p:nvSpPr>
            <p:cNvPr id="48" name="Graphic 78">
              <a:extLst>
                <a:ext uri="{FF2B5EF4-FFF2-40B4-BE49-F238E27FC236}">
                  <a16:creationId xmlns:a16="http://schemas.microsoft.com/office/drawing/2014/main" id="{FC2789D7-C243-446F-8C4A-3C3B673CFA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9" name="Graphic 78">
              <a:extLst>
                <a:ext uri="{FF2B5EF4-FFF2-40B4-BE49-F238E27FC236}">
                  <a16:creationId xmlns:a16="http://schemas.microsoft.com/office/drawing/2014/main" id="{7BFC7F62-86A1-4E98-B4C1-E6E050894F3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50" name="Graphic 78">
                <a:extLst>
                  <a:ext uri="{FF2B5EF4-FFF2-40B4-BE49-F238E27FC236}">
                    <a16:creationId xmlns:a16="http://schemas.microsoft.com/office/drawing/2014/main" id="{8F4903DE-F756-4685-AA3E-D6F6DFCD6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51" name="Graphic 78">
                <a:extLst>
                  <a:ext uri="{FF2B5EF4-FFF2-40B4-BE49-F238E27FC236}">
                    <a16:creationId xmlns:a16="http://schemas.microsoft.com/office/drawing/2014/main" id="{ACAA5D31-8D54-4B6B-B297-478B66443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52" name="Graphic 78">
                <a:extLst>
                  <a:ext uri="{FF2B5EF4-FFF2-40B4-BE49-F238E27FC236}">
                    <a16:creationId xmlns:a16="http://schemas.microsoft.com/office/drawing/2014/main" id="{A4C6C8D7-9B82-4E2C-A29A-D739C1EB2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53" name="Graphic 78">
                <a:extLst>
                  <a:ext uri="{FF2B5EF4-FFF2-40B4-BE49-F238E27FC236}">
                    <a16:creationId xmlns:a16="http://schemas.microsoft.com/office/drawing/2014/main" id="{1F47E503-8030-4E7E-8460-A711BE567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485BE7F7-1C90-3D6C-13D5-AAB01D57C955}"/>
              </a:ext>
            </a:extLst>
          </p:cNvPr>
          <p:cNvSpPr>
            <a:spLocks noGrp="1"/>
          </p:cNvSpPr>
          <p:nvPr>
            <p:ph idx="1"/>
          </p:nvPr>
        </p:nvSpPr>
        <p:spPr>
          <a:xfrm>
            <a:off x="6444040" y="2560938"/>
            <a:ext cx="4159233" cy="3584014"/>
          </a:xfrm>
        </p:spPr>
        <p:txBody>
          <a:bodyPr vert="horz" lIns="91440" tIns="45720" rIns="91440" bIns="45720" rtlCol="0">
            <a:normAutofit/>
          </a:bodyPr>
          <a:lstStyle/>
          <a:p>
            <a:pPr>
              <a:lnSpc>
                <a:spcPct val="100000"/>
              </a:lnSpc>
            </a:pPr>
            <a:r>
              <a:rPr lang="en-US" sz="1300" b="1">
                <a:ea typeface="+mn-lt"/>
                <a:cs typeface="+mn-lt"/>
              </a:rPr>
              <a:t>ReeLuxe Beauty Studio</a:t>
            </a:r>
            <a:r>
              <a:rPr lang="en-US" sz="1300">
                <a:ea typeface="+mn-lt"/>
                <a:cs typeface="+mn-lt"/>
              </a:rPr>
              <a:t> is a small, appointment-based business in the beauty and wellness industry.It focuses on personalised hair and skincare treatments that aim to improve long-term hair and skin health rather than giving short-term cosmetic results.</a:t>
            </a:r>
            <a:endParaRPr lang="en-US" sz="1300"/>
          </a:p>
          <a:p>
            <a:pPr>
              <a:lnSpc>
                <a:spcPct val="100000"/>
              </a:lnSpc>
            </a:pPr>
            <a:r>
              <a:rPr lang="en-US" sz="1300">
                <a:ea typeface="+mn-lt"/>
                <a:cs typeface="+mn-lt"/>
              </a:rPr>
              <a:t>The business uses natural, high-quality ingredients combined with professional techniques to create treatments that are tailored to each individual client. ReeLuxe will operate in an urban area where there is high demand for beauty services. The studio will provide a calm and professional environment to improve the customer experience.</a:t>
            </a:r>
            <a:endParaRPr lang="en-US" sz="1300"/>
          </a:p>
          <a:p>
            <a:pPr>
              <a:lnSpc>
                <a:spcPct val="100000"/>
              </a:lnSpc>
            </a:pPr>
            <a:r>
              <a:rPr lang="en-US" sz="1300">
                <a:ea typeface="+mn-lt"/>
                <a:cs typeface="+mn-lt"/>
              </a:rPr>
              <a:t>The business will make money through treatments, consultations, and selling beauty products.</a:t>
            </a:r>
            <a:endParaRPr lang="en-US" sz="1300"/>
          </a:p>
          <a:p>
            <a:pPr>
              <a:lnSpc>
                <a:spcPct val="100000"/>
              </a:lnSpc>
            </a:pPr>
            <a:endParaRPr lang="en-US" sz="1300"/>
          </a:p>
        </p:txBody>
      </p:sp>
    </p:spTree>
    <p:extLst>
      <p:ext uri="{BB962C8B-B14F-4D97-AF65-F5344CB8AC3E}">
        <p14:creationId xmlns:p14="http://schemas.microsoft.com/office/powerpoint/2010/main" val="3236070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88153-AEA6-445F-082C-769C16C075F6}"/>
              </a:ext>
            </a:extLst>
          </p:cNvPr>
          <p:cNvSpPr>
            <a:spLocks noGrp="1"/>
          </p:cNvSpPr>
          <p:nvPr>
            <p:ph type="title"/>
          </p:nvPr>
        </p:nvSpPr>
        <p:spPr/>
        <p:txBody>
          <a:bodyPr/>
          <a:lstStyle/>
          <a:p>
            <a:r>
              <a:rPr lang="en-GB" sz="3200" b="1" i="0">
                <a:latin typeface="Calibri"/>
                <a:ea typeface="Calibri"/>
                <a:cs typeface="Calibri"/>
              </a:rPr>
              <a:t>Section 2 - Legal Format and Management Structure</a:t>
            </a:r>
            <a:endParaRPr lang="en-US" sz="3200" b="1" i="0">
              <a:latin typeface="Calibri"/>
              <a:ea typeface="Calibri"/>
              <a:cs typeface="Calibri"/>
            </a:endParaRPr>
          </a:p>
          <a:p>
            <a:endParaRPr lang="en-US" dirty="0"/>
          </a:p>
        </p:txBody>
      </p:sp>
      <p:sp>
        <p:nvSpPr>
          <p:cNvPr id="3" name="Content Placeholder 2">
            <a:extLst>
              <a:ext uri="{FF2B5EF4-FFF2-40B4-BE49-F238E27FC236}">
                <a16:creationId xmlns:a16="http://schemas.microsoft.com/office/drawing/2014/main" id="{9F1DB43C-75AE-6671-497A-EA9D21BF9CD9}"/>
              </a:ext>
            </a:extLst>
          </p:cNvPr>
          <p:cNvSpPr>
            <a:spLocks noGrp="1"/>
          </p:cNvSpPr>
          <p:nvPr>
            <p:ph idx="1"/>
          </p:nvPr>
        </p:nvSpPr>
        <p:spPr/>
        <p:txBody>
          <a:bodyPr vert="horz" lIns="91440" tIns="45720" rIns="91440" bIns="45720" rtlCol="0" anchor="t">
            <a:normAutofit fontScale="92500" lnSpcReduction="10000"/>
          </a:bodyPr>
          <a:lstStyle/>
          <a:p>
            <a:r>
              <a:rPr lang="en-US" b="1"/>
              <a:t>Legal Structure</a:t>
            </a:r>
            <a:endParaRPr lang="en-US"/>
          </a:p>
          <a:p>
            <a:r>
              <a:rPr lang="en-US" b="1" dirty="0" err="1">
                <a:ea typeface="+mn-lt"/>
                <a:cs typeface="+mn-lt"/>
              </a:rPr>
              <a:t>ReeLuxe</a:t>
            </a:r>
            <a:r>
              <a:rPr lang="en-US" b="1" dirty="0">
                <a:ea typeface="+mn-lt"/>
                <a:cs typeface="+mn-lt"/>
              </a:rPr>
              <a:t> Beauty Studio</a:t>
            </a:r>
            <a:r>
              <a:rPr lang="en-US" dirty="0">
                <a:ea typeface="+mn-lt"/>
                <a:cs typeface="+mn-lt"/>
              </a:rPr>
              <a:t> will operate as a </a:t>
            </a:r>
            <a:r>
              <a:rPr lang="en-US" b="1" dirty="0">
                <a:ea typeface="+mn-lt"/>
                <a:cs typeface="+mn-lt"/>
              </a:rPr>
              <a:t>Sole Trader business</a:t>
            </a:r>
            <a:r>
              <a:rPr lang="en-US" dirty="0">
                <a:ea typeface="+mn-lt"/>
                <a:cs typeface="+mn-lt"/>
              </a:rPr>
              <a:t>.</a:t>
            </a:r>
            <a:endParaRPr lang="en-US" dirty="0"/>
          </a:p>
          <a:p>
            <a:r>
              <a:rPr lang="en-US" dirty="0">
                <a:ea typeface="+mn-lt"/>
                <a:cs typeface="+mn-lt"/>
              </a:rPr>
              <a:t>This means the business is owned and managed by one </a:t>
            </a:r>
            <a:r>
              <a:rPr lang="en-US">
                <a:ea typeface="+mn-lt"/>
                <a:cs typeface="+mn-lt"/>
              </a:rPr>
              <a:t>person,</a:t>
            </a:r>
            <a:r>
              <a:rPr lang="en-US" dirty="0">
                <a:ea typeface="+mn-lt"/>
                <a:cs typeface="+mn-lt"/>
              </a:rPr>
              <a:t> so I chose this structure because:</a:t>
            </a:r>
            <a:endParaRPr lang="en-US" dirty="0"/>
          </a:p>
          <a:p>
            <a:pPr marL="285750" indent="-285750">
              <a:buFont typeface="Arial"/>
              <a:buChar char="•"/>
            </a:pPr>
            <a:r>
              <a:rPr lang="en-US">
                <a:ea typeface="+mn-lt"/>
                <a:cs typeface="+mn-lt"/>
              </a:rPr>
              <a:t>It gives full control over decision-making </a:t>
            </a:r>
            <a:endParaRPr lang="en-US"/>
          </a:p>
          <a:p>
            <a:pPr marL="285750" indent="-285750">
              <a:buFont typeface="Arial"/>
              <a:buChar char="•"/>
            </a:pPr>
            <a:r>
              <a:rPr lang="en-US">
                <a:ea typeface="+mn-lt"/>
                <a:cs typeface="+mn-lt"/>
              </a:rPr>
              <a:t>It requires less paperwork compared to a limited company </a:t>
            </a:r>
            <a:endParaRPr lang="en-US"/>
          </a:p>
          <a:p>
            <a:pPr marL="285750" indent="-285750">
              <a:buFont typeface="Arial"/>
              <a:buChar char="•"/>
            </a:pPr>
            <a:r>
              <a:rPr lang="en-US">
                <a:ea typeface="+mn-lt"/>
                <a:cs typeface="+mn-lt"/>
              </a:rPr>
              <a:t>It is suitable for a small start-up business </a:t>
            </a:r>
            <a:endParaRPr lang="en-US"/>
          </a:p>
          <a:p>
            <a:r>
              <a:rPr lang="en-US" dirty="0">
                <a:ea typeface="+mn-lt"/>
                <a:cs typeface="+mn-lt"/>
              </a:rPr>
              <a:t>This structure aligns with my business goals as </a:t>
            </a:r>
            <a:r>
              <a:rPr lang="en-US" dirty="0" err="1">
                <a:ea typeface="+mn-lt"/>
                <a:cs typeface="+mn-lt"/>
              </a:rPr>
              <a:t>ReeLuxe</a:t>
            </a:r>
            <a:r>
              <a:rPr lang="en-US" dirty="0">
                <a:ea typeface="+mn-lt"/>
                <a:cs typeface="+mn-lt"/>
              </a:rPr>
              <a:t> is starting on a small scale and allows flexibility for future growth.</a:t>
            </a:r>
            <a:endParaRPr lang="en-US" dirty="0"/>
          </a:p>
          <a:p>
            <a:endParaRPr lang="en-US" dirty="0"/>
          </a:p>
        </p:txBody>
      </p:sp>
    </p:spTree>
    <p:extLst>
      <p:ext uri="{BB962C8B-B14F-4D97-AF65-F5344CB8AC3E}">
        <p14:creationId xmlns:p14="http://schemas.microsoft.com/office/powerpoint/2010/main" val="1401910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4F11F-304D-9513-01B0-A1B6A56FC031}"/>
              </a:ext>
            </a:extLst>
          </p:cNvPr>
          <p:cNvSpPr>
            <a:spLocks noGrp="1"/>
          </p:cNvSpPr>
          <p:nvPr>
            <p:ph type="title"/>
          </p:nvPr>
        </p:nvSpPr>
        <p:spPr/>
        <p:txBody>
          <a:bodyPr/>
          <a:lstStyle/>
          <a:p>
            <a:r>
              <a:rPr lang="en-US"/>
              <a:t>Section 2- </a:t>
            </a:r>
            <a:r>
              <a:rPr lang="en-US" sz="2800" i="0"/>
              <a:t>Legal Format and Management Structure</a:t>
            </a:r>
          </a:p>
        </p:txBody>
      </p:sp>
      <p:sp>
        <p:nvSpPr>
          <p:cNvPr id="3" name="Content Placeholder 2">
            <a:extLst>
              <a:ext uri="{FF2B5EF4-FFF2-40B4-BE49-F238E27FC236}">
                <a16:creationId xmlns:a16="http://schemas.microsoft.com/office/drawing/2014/main" id="{AF8EF578-E169-9E25-1428-99A3D160D2C3}"/>
              </a:ext>
            </a:extLst>
          </p:cNvPr>
          <p:cNvSpPr>
            <a:spLocks noGrp="1"/>
          </p:cNvSpPr>
          <p:nvPr>
            <p:ph idx="1"/>
          </p:nvPr>
        </p:nvSpPr>
        <p:spPr/>
        <p:txBody>
          <a:bodyPr vert="horz" lIns="91440" tIns="45720" rIns="91440" bIns="45720" rtlCol="0" anchor="t">
            <a:normAutofit lnSpcReduction="10000"/>
          </a:bodyPr>
          <a:lstStyle/>
          <a:p>
            <a:r>
              <a:rPr lang="en-US" b="1"/>
              <a:t>Management Structure</a:t>
            </a:r>
            <a:endParaRPr lang="en-US"/>
          </a:p>
          <a:p>
            <a:r>
              <a:rPr lang="en-US" dirty="0" err="1">
                <a:ea typeface="+mn-lt"/>
                <a:cs typeface="+mn-lt"/>
              </a:rPr>
              <a:t>ReeLuxe</a:t>
            </a:r>
            <a:r>
              <a:rPr lang="en-US" dirty="0">
                <a:ea typeface="+mn-lt"/>
                <a:cs typeface="+mn-lt"/>
              </a:rPr>
              <a:t> Beauty Studio will have a simple </a:t>
            </a:r>
            <a:r>
              <a:rPr lang="en-US" dirty="0" err="1">
                <a:ea typeface="+mn-lt"/>
                <a:cs typeface="+mn-lt"/>
              </a:rPr>
              <a:t>organisational</a:t>
            </a:r>
            <a:r>
              <a:rPr lang="en-US" dirty="0">
                <a:ea typeface="+mn-lt"/>
                <a:cs typeface="+mn-lt"/>
              </a:rPr>
              <a:t> structure:</a:t>
            </a:r>
            <a:endParaRPr lang="en-US" dirty="0"/>
          </a:p>
          <a:p>
            <a:pPr marL="285750" indent="-285750">
              <a:buFont typeface="Arial"/>
              <a:buChar char="•"/>
            </a:pPr>
            <a:r>
              <a:rPr lang="en-US" b="1">
                <a:ea typeface="+mn-lt"/>
                <a:cs typeface="+mn-lt"/>
              </a:rPr>
              <a:t>Owner/Manager</a:t>
            </a:r>
            <a:r>
              <a:rPr lang="en-US">
                <a:ea typeface="+mn-lt"/>
                <a:cs typeface="+mn-lt"/>
              </a:rPr>
              <a:t> – responsible for overall operations, finance, and decision-making </a:t>
            </a:r>
            <a:endParaRPr lang="en-US"/>
          </a:p>
          <a:p>
            <a:pPr marL="285750" indent="-285750">
              <a:buFont typeface="Arial"/>
              <a:buChar char="•"/>
            </a:pPr>
            <a:r>
              <a:rPr lang="en-US" b="1">
                <a:ea typeface="+mn-lt"/>
                <a:cs typeface="+mn-lt"/>
              </a:rPr>
              <a:t>Beauty Therapist</a:t>
            </a:r>
            <a:r>
              <a:rPr lang="en-US">
                <a:ea typeface="+mn-lt"/>
                <a:cs typeface="+mn-lt"/>
              </a:rPr>
              <a:t> – provides treatments and consultations to clients </a:t>
            </a:r>
            <a:endParaRPr lang="en-US"/>
          </a:p>
          <a:p>
            <a:pPr marL="285750" indent="-285750">
              <a:buFont typeface="Arial"/>
              <a:buChar char="•"/>
            </a:pPr>
            <a:r>
              <a:rPr lang="en-US" b="1">
                <a:ea typeface="+mn-lt"/>
                <a:cs typeface="+mn-lt"/>
              </a:rPr>
              <a:t>Marketing Assistant</a:t>
            </a:r>
            <a:r>
              <a:rPr lang="en-US">
                <a:ea typeface="+mn-lt"/>
                <a:cs typeface="+mn-lt"/>
              </a:rPr>
              <a:t> – manages social media, promotions, and customer engagement </a:t>
            </a:r>
            <a:endParaRPr lang="en-US"/>
          </a:p>
          <a:p>
            <a:r>
              <a:rPr lang="en-US">
                <a:ea typeface="+mn-lt"/>
                <a:cs typeface="+mn-lt"/>
              </a:rPr>
              <a:t>The structure is small and efficient, allowing clear communication and effective management of daily operations.</a:t>
            </a:r>
            <a:endParaRPr lang="en-US"/>
          </a:p>
          <a:p>
            <a:endParaRPr lang="en-US" dirty="0"/>
          </a:p>
        </p:txBody>
      </p:sp>
    </p:spTree>
    <p:extLst>
      <p:ext uri="{BB962C8B-B14F-4D97-AF65-F5344CB8AC3E}">
        <p14:creationId xmlns:p14="http://schemas.microsoft.com/office/powerpoint/2010/main" val="453671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E8A73-79E3-EBB8-720E-CFFA8E45D9C4}"/>
              </a:ext>
            </a:extLst>
          </p:cNvPr>
          <p:cNvSpPr>
            <a:spLocks noGrp="1"/>
          </p:cNvSpPr>
          <p:nvPr>
            <p:ph type="title"/>
          </p:nvPr>
        </p:nvSpPr>
        <p:spPr/>
        <p:txBody>
          <a:bodyPr/>
          <a:lstStyle/>
          <a:p>
            <a:r>
              <a:rPr lang="en-US" dirty="0" err="1"/>
              <a:t>Organisational</a:t>
            </a:r>
            <a:r>
              <a:rPr lang="en-US" dirty="0"/>
              <a:t> Chart</a:t>
            </a:r>
          </a:p>
        </p:txBody>
      </p:sp>
      <p:sp>
        <p:nvSpPr>
          <p:cNvPr id="3" name="Content Placeholder 2">
            <a:extLst>
              <a:ext uri="{FF2B5EF4-FFF2-40B4-BE49-F238E27FC236}">
                <a16:creationId xmlns:a16="http://schemas.microsoft.com/office/drawing/2014/main" id="{A752044A-7012-26BA-66BA-6BC62FEC22C1}"/>
              </a:ext>
            </a:extLst>
          </p:cNvPr>
          <p:cNvSpPr>
            <a:spLocks noGrp="1"/>
          </p:cNvSpPr>
          <p:nvPr>
            <p:ph idx="1"/>
          </p:nvPr>
        </p:nvSpPr>
        <p:spPr/>
        <p:txBody>
          <a:bodyPr vert="horz" lIns="91440" tIns="45720" rIns="91440" bIns="45720" rtlCol="0" anchor="t">
            <a:normAutofit/>
          </a:bodyPr>
          <a:lstStyle/>
          <a:p>
            <a:pPr algn="ctr"/>
            <a:r>
              <a:rPr lang="en-US" dirty="0">
                <a:ea typeface="+mn-lt"/>
                <a:cs typeface="+mn-lt"/>
              </a:rPr>
              <a:t>           </a:t>
            </a:r>
            <a:r>
              <a:rPr lang="en-US" sz="2800" b="1">
                <a:ea typeface="+mn-lt"/>
                <a:cs typeface="+mn-lt"/>
              </a:rPr>
              <a:t>Owner/Manager</a:t>
            </a:r>
            <a:endParaRPr lang="en-US" sz="2800" b="1"/>
          </a:p>
          <a:p>
            <a:pPr algn="ctr"/>
            <a:r>
              <a:rPr lang="en-US" sz="2800" b="1">
                <a:ea typeface="+mn-lt"/>
                <a:cs typeface="+mn-lt"/>
              </a:rPr>
              <a:t>          /             \</a:t>
            </a:r>
            <a:endParaRPr lang="en-US" sz="2800" b="1"/>
          </a:p>
          <a:p>
            <a:pPr algn="ctr"/>
            <a:r>
              <a:rPr lang="en-US" sz="2800" b="1">
                <a:ea typeface="+mn-lt"/>
                <a:cs typeface="+mn-lt"/>
              </a:rPr>
              <a:t>Beauty Therapist   Marketing Assistant</a:t>
            </a:r>
            <a:endParaRPr lang="en-US" sz="2800" b="1"/>
          </a:p>
        </p:txBody>
      </p:sp>
    </p:spTree>
    <p:extLst>
      <p:ext uri="{BB962C8B-B14F-4D97-AF65-F5344CB8AC3E}">
        <p14:creationId xmlns:p14="http://schemas.microsoft.com/office/powerpoint/2010/main" val="4153432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063742E3-B96E-971D-5A56-0622CF4EF393}"/>
              </a:ext>
            </a:extLst>
          </p:cNvPr>
          <p:cNvSpPr>
            <a:spLocks noGrp="1"/>
          </p:cNvSpPr>
          <p:nvPr>
            <p:ph type="title"/>
          </p:nvPr>
        </p:nvSpPr>
        <p:spPr>
          <a:xfrm>
            <a:off x="924615" y="1613646"/>
            <a:ext cx="3961151" cy="1356789"/>
          </a:xfrm>
        </p:spPr>
        <p:txBody>
          <a:bodyPr anchor="t">
            <a:normAutofit/>
          </a:bodyPr>
          <a:lstStyle/>
          <a:p>
            <a:r>
              <a:rPr lang="en-GB" b="1" i="0">
                <a:latin typeface="Calibri"/>
                <a:ea typeface="Calibri"/>
                <a:cs typeface="Calibri"/>
              </a:rPr>
              <a:t>Section 3 – </a:t>
            </a:r>
            <a:r>
              <a:rPr lang="en-GB" i="0">
                <a:latin typeface="Calibri"/>
                <a:ea typeface="Calibri"/>
                <a:cs typeface="Calibri"/>
              </a:rPr>
              <a:t>PESTEL Analysis</a:t>
            </a:r>
            <a:endParaRPr lang="en-US" i="0">
              <a:latin typeface="Calibri"/>
              <a:ea typeface="Calibri"/>
              <a:cs typeface="Calibri"/>
            </a:endParaRPr>
          </a:p>
          <a:p>
            <a:endParaRPr lang="en-US" dirty="0"/>
          </a:p>
        </p:txBody>
      </p:sp>
      <p:sp>
        <p:nvSpPr>
          <p:cNvPr id="10" name="Freeform: Shape 9">
            <a:extLst>
              <a:ext uri="{FF2B5EF4-FFF2-40B4-BE49-F238E27FC236}">
                <a16:creationId xmlns:a16="http://schemas.microsoft.com/office/drawing/2014/main" id="{A707F4F1-79FE-4E99-AF42-242AC08A3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64840" cy="6858001"/>
          </a:xfrm>
          <a:custGeom>
            <a:avLst/>
            <a:gdLst>
              <a:gd name="connsiteX0" fmla="*/ 0 w 888736"/>
              <a:gd name="connsiteY0" fmla="*/ 0 h 2458832"/>
              <a:gd name="connsiteX1" fmla="*/ 177394 w 888736"/>
              <a:gd name="connsiteY1" fmla="*/ 125361 h 2458832"/>
              <a:gd name="connsiteX2" fmla="*/ 881856 w 888736"/>
              <a:gd name="connsiteY2" fmla="*/ 1189003 h 2458832"/>
              <a:gd name="connsiteX3" fmla="*/ 691256 w 888736"/>
              <a:gd name="connsiteY3" fmla="*/ 1628147 h 2458832"/>
              <a:gd name="connsiteX4" fmla="*/ 118397 w 888736"/>
              <a:gd name="connsiteY4" fmla="*/ 2331723 h 2458832"/>
              <a:gd name="connsiteX5" fmla="*/ 0 w 888736"/>
              <a:gd name="connsiteY5" fmla="*/ 2458832 h 2458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8736" h="2458832">
                <a:moveTo>
                  <a:pt x="0" y="0"/>
                </a:moveTo>
                <a:lnTo>
                  <a:pt x="177394" y="125361"/>
                </a:lnTo>
                <a:cubicBezTo>
                  <a:pt x="548898" y="378359"/>
                  <a:pt x="946091" y="744358"/>
                  <a:pt x="881856" y="1189003"/>
                </a:cubicBezTo>
                <a:cubicBezTo>
                  <a:pt x="858787" y="1347884"/>
                  <a:pt x="777253" y="1491554"/>
                  <a:pt x="691256" y="1628147"/>
                </a:cubicBezTo>
                <a:cubicBezTo>
                  <a:pt x="609261" y="1758448"/>
                  <a:pt x="399047" y="2022344"/>
                  <a:pt x="118397" y="2331723"/>
                </a:cubicBezTo>
                <a:lnTo>
                  <a:pt x="0" y="2458832"/>
                </a:lnTo>
                <a:close/>
              </a:path>
            </a:pathLst>
          </a:custGeom>
          <a:solidFill>
            <a:schemeClr val="accent6">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aphic 78">
            <a:extLst>
              <a:ext uri="{FF2B5EF4-FFF2-40B4-BE49-F238E27FC236}">
                <a16:creationId xmlns:a16="http://schemas.microsoft.com/office/drawing/2014/main" id="{C5035748-E666-464D-B95F-ED81463468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42299" y="1617538"/>
            <a:ext cx="972241" cy="45718"/>
            <a:chOff x="4886325" y="3371754"/>
            <a:chExt cx="2418492" cy="113728"/>
          </a:xfrm>
          <a:solidFill>
            <a:schemeClr val="accent1"/>
          </a:solidFill>
        </p:grpSpPr>
        <p:sp>
          <p:nvSpPr>
            <p:cNvPr id="13" name="Graphic 78">
              <a:extLst>
                <a:ext uri="{FF2B5EF4-FFF2-40B4-BE49-F238E27FC236}">
                  <a16:creationId xmlns:a16="http://schemas.microsoft.com/office/drawing/2014/main" id="{4D85EFE8-5037-4E99-8D29-64B5CE9D2C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a:extLst>
                <a:ext uri="{FF2B5EF4-FFF2-40B4-BE49-F238E27FC236}">
                  <a16:creationId xmlns:a16="http://schemas.microsoft.com/office/drawing/2014/main" id="{9FD653C8-CB16-40C0-BA61-6FA0587D7A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5" name="Graphic 78">
                <a:extLst>
                  <a:ext uri="{FF2B5EF4-FFF2-40B4-BE49-F238E27FC236}">
                    <a16:creationId xmlns:a16="http://schemas.microsoft.com/office/drawing/2014/main" id="{ABA973BF-958C-4267-A9F2-CEA64D284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B0DAD6C4-EBF1-4DBF-928B-3F52E02440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2BD6CA6-C90E-4CC3-B99B-93CE2622E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8E83D65E-8C50-430E-8331-F293349EF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pSp>
        <p:nvGrpSpPr>
          <p:cNvPr id="20" name="Group 19">
            <a:extLst>
              <a:ext uri="{FF2B5EF4-FFF2-40B4-BE49-F238E27FC236}">
                <a16:creationId xmlns:a16="http://schemas.microsoft.com/office/drawing/2014/main" id="{D5E51A3D-2FA6-4FB0-8E96-240CD790AF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3046134" flipH="1">
            <a:off x="862428" y="4444126"/>
            <a:ext cx="886141" cy="802496"/>
            <a:chOff x="10948005" y="3272152"/>
            <a:chExt cx="868640" cy="786648"/>
          </a:xfrm>
          <a:solidFill>
            <a:schemeClr val="accent6"/>
          </a:solidFill>
        </p:grpSpPr>
        <p:sp>
          <p:nvSpPr>
            <p:cNvPr id="21" name="Freeform: Shape 20">
              <a:extLst>
                <a:ext uri="{FF2B5EF4-FFF2-40B4-BE49-F238E27FC236}">
                  <a16:creationId xmlns:a16="http://schemas.microsoft.com/office/drawing/2014/main" id="{A9077F9C-631A-40ED-8DF2-6F7CE48C1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AB5F57A0-CC7E-443D-8694-A244B50F8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EC28A3D1-4D8C-4C0C-9C35-6A60D2262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F730EC4F-7921-4623-84EE-AD5E059F9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6C52E193-84A5-4949-8431-6CF8BED868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9E948C20-2509-497E-8A43-AC9A26FD6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5719FF44-226D-4A47-A1C7-BB6FA4315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9" name="Freeform: Shape 28">
            <a:extLst>
              <a:ext uri="{FF2B5EF4-FFF2-40B4-BE49-F238E27FC236}">
                <a16:creationId xmlns:a16="http://schemas.microsoft.com/office/drawing/2014/main" id="{825CBD1C-2583-4689-9336-2E92126B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0428708" y="5094708"/>
            <a:ext cx="1446380" cy="2080204"/>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98B4E6FF-3829-D8B3-E64A-57F8FAE2B7E6}"/>
              </a:ext>
            </a:extLst>
          </p:cNvPr>
          <p:cNvSpPr>
            <a:spLocks noGrp="1"/>
          </p:cNvSpPr>
          <p:nvPr>
            <p:ph idx="1"/>
          </p:nvPr>
        </p:nvSpPr>
        <p:spPr>
          <a:xfrm>
            <a:off x="4885163" y="1722125"/>
            <a:ext cx="6860456" cy="4710927"/>
          </a:xfrm>
        </p:spPr>
        <p:txBody>
          <a:bodyPr vert="horz" lIns="91440" tIns="45720" rIns="91440" bIns="45720" rtlCol="0" anchor="t">
            <a:noAutofit/>
          </a:bodyPr>
          <a:lstStyle/>
          <a:p>
            <a:pPr>
              <a:lnSpc>
                <a:spcPct val="100000"/>
              </a:lnSpc>
            </a:pPr>
            <a:r>
              <a:rPr lang="en-US" sz="1400" b="1">
                <a:ea typeface="+mn-lt"/>
                <a:cs typeface="+mn-lt"/>
              </a:rPr>
              <a:t>Political:</a:t>
            </a:r>
            <a:br>
              <a:rPr lang="en-US" sz="1400" b="1" dirty="0">
                <a:ea typeface="+mn-lt"/>
                <a:cs typeface="+mn-lt"/>
              </a:rPr>
            </a:br>
            <a:r>
              <a:rPr lang="en-US" sz="1400">
                <a:ea typeface="+mn-lt"/>
                <a:cs typeface="+mn-lt"/>
              </a:rPr>
              <a:t> The business must follow UK health and safety regulations.</a:t>
            </a:r>
            <a:br>
              <a:rPr lang="en-US" sz="1400" dirty="0">
                <a:ea typeface="+mn-lt"/>
                <a:cs typeface="+mn-lt"/>
              </a:rPr>
            </a:br>
            <a:r>
              <a:rPr lang="en-US" sz="1400">
                <a:ea typeface="+mn-lt"/>
                <a:cs typeface="+mn-lt"/>
              </a:rPr>
              <a:t> → I will make sure all products and treatments meet legal standards.</a:t>
            </a:r>
          </a:p>
          <a:p>
            <a:pPr>
              <a:lnSpc>
                <a:spcPct val="100000"/>
              </a:lnSpc>
            </a:pPr>
            <a:r>
              <a:rPr lang="en-US" sz="1400" b="1">
                <a:ea typeface="+mn-lt"/>
                <a:cs typeface="+mn-lt"/>
              </a:rPr>
              <a:t>Economic:</a:t>
            </a:r>
            <a:br>
              <a:rPr lang="en-US" sz="1400" b="1" dirty="0">
                <a:ea typeface="+mn-lt"/>
                <a:cs typeface="+mn-lt"/>
              </a:rPr>
            </a:br>
            <a:r>
              <a:rPr lang="en-US" sz="1400">
                <a:ea typeface="+mn-lt"/>
                <a:cs typeface="+mn-lt"/>
              </a:rPr>
              <a:t> Customer spending can change depending on the economy.</a:t>
            </a:r>
            <a:br>
              <a:rPr lang="en-US" sz="1400" dirty="0">
                <a:ea typeface="+mn-lt"/>
                <a:cs typeface="+mn-lt"/>
              </a:rPr>
            </a:br>
            <a:r>
              <a:rPr lang="en-US" sz="1400">
                <a:ea typeface="+mn-lt"/>
                <a:cs typeface="+mn-lt"/>
              </a:rPr>
              <a:t> → I will offer different pricing options and loyalty deals to keep customers.</a:t>
            </a:r>
            <a:endParaRPr lang="en-US" sz="1400"/>
          </a:p>
          <a:p>
            <a:pPr>
              <a:lnSpc>
                <a:spcPct val="100000"/>
              </a:lnSpc>
            </a:pPr>
            <a:r>
              <a:rPr lang="en-US" sz="1400" b="1">
                <a:ea typeface="+mn-lt"/>
                <a:cs typeface="+mn-lt"/>
              </a:rPr>
              <a:t>Social:</a:t>
            </a:r>
            <a:br>
              <a:rPr lang="en-US" sz="1400" b="1" dirty="0">
                <a:ea typeface="+mn-lt"/>
                <a:cs typeface="+mn-lt"/>
              </a:rPr>
            </a:br>
            <a:r>
              <a:rPr lang="en-US" sz="1400" b="1" dirty="0">
                <a:ea typeface="+mn-lt"/>
                <a:cs typeface="+mn-lt"/>
              </a:rPr>
              <a:t> </a:t>
            </a:r>
            <a:r>
              <a:rPr lang="en-US" sz="1400">
                <a:ea typeface="+mn-lt"/>
                <a:cs typeface="+mn-lt"/>
              </a:rPr>
              <a:t>There is a growing trend in self-care and natural beauty.</a:t>
            </a:r>
            <a:br>
              <a:rPr lang="en-US" sz="1400" dirty="0">
                <a:ea typeface="+mn-lt"/>
                <a:cs typeface="+mn-lt"/>
              </a:rPr>
            </a:br>
            <a:r>
              <a:rPr lang="en-US" sz="1400">
                <a:ea typeface="+mn-lt"/>
                <a:cs typeface="+mn-lt"/>
              </a:rPr>
              <a:t> → My business focuses on wellness and long-term results to match this demand.</a:t>
            </a:r>
            <a:endParaRPr lang="en-US" sz="1400"/>
          </a:p>
          <a:p>
            <a:pPr>
              <a:lnSpc>
                <a:spcPct val="100000"/>
              </a:lnSpc>
            </a:pPr>
            <a:r>
              <a:rPr lang="en-US" sz="1400" b="1">
                <a:ea typeface="+mn-lt"/>
                <a:cs typeface="+mn-lt"/>
              </a:rPr>
              <a:t>Technological:</a:t>
            </a:r>
            <a:br>
              <a:rPr lang="en-US" sz="1400" b="1" dirty="0">
                <a:ea typeface="+mn-lt"/>
                <a:cs typeface="+mn-lt"/>
              </a:rPr>
            </a:br>
            <a:r>
              <a:rPr lang="en-US" sz="1400" b="1" dirty="0">
                <a:ea typeface="+mn-lt"/>
                <a:cs typeface="+mn-lt"/>
              </a:rPr>
              <a:t> </a:t>
            </a:r>
            <a:r>
              <a:rPr lang="en-US" sz="1400">
                <a:ea typeface="+mn-lt"/>
                <a:cs typeface="+mn-lt"/>
              </a:rPr>
              <a:t>Social media and online booking are important for businesses.</a:t>
            </a:r>
            <a:br>
              <a:rPr lang="en-US" sz="1400" dirty="0">
                <a:ea typeface="+mn-lt"/>
                <a:cs typeface="+mn-lt"/>
              </a:rPr>
            </a:br>
            <a:r>
              <a:rPr lang="en-US" sz="1400">
                <a:ea typeface="+mn-lt"/>
                <a:cs typeface="+mn-lt"/>
              </a:rPr>
              <a:t> → I will use social media and an online booking system to attract customers.</a:t>
            </a:r>
            <a:endParaRPr lang="en-US" sz="1400"/>
          </a:p>
          <a:p>
            <a:pPr>
              <a:lnSpc>
                <a:spcPct val="100000"/>
              </a:lnSpc>
            </a:pPr>
            <a:r>
              <a:rPr lang="en-US" sz="1400" b="1">
                <a:ea typeface="+mn-lt"/>
                <a:cs typeface="+mn-lt"/>
              </a:rPr>
              <a:t>Environmental:</a:t>
            </a:r>
            <a:br>
              <a:rPr lang="en-US" sz="1400" b="1" dirty="0">
                <a:ea typeface="+mn-lt"/>
                <a:cs typeface="+mn-lt"/>
              </a:rPr>
            </a:br>
            <a:r>
              <a:rPr lang="en-US" sz="1400" b="1" dirty="0">
                <a:ea typeface="+mn-lt"/>
                <a:cs typeface="+mn-lt"/>
              </a:rPr>
              <a:t> </a:t>
            </a:r>
            <a:r>
              <a:rPr lang="en-US" sz="1400">
                <a:ea typeface="+mn-lt"/>
                <a:cs typeface="+mn-lt"/>
              </a:rPr>
              <a:t>More people prefer eco-friendly and natural products.</a:t>
            </a:r>
            <a:br>
              <a:rPr lang="en-US" sz="1400" dirty="0">
                <a:ea typeface="+mn-lt"/>
                <a:cs typeface="+mn-lt"/>
              </a:rPr>
            </a:br>
            <a:r>
              <a:rPr lang="en-US" sz="1400">
                <a:ea typeface="+mn-lt"/>
                <a:cs typeface="+mn-lt"/>
              </a:rPr>
              <a:t> → I will use sustainable and high-quality products.</a:t>
            </a:r>
            <a:endParaRPr lang="en-US" sz="1400"/>
          </a:p>
          <a:p>
            <a:r>
              <a:rPr lang="en-US" sz="1400" b="1">
                <a:ea typeface="+mn-lt"/>
                <a:cs typeface="+mn-lt"/>
              </a:rPr>
              <a:t>Legal:</a:t>
            </a:r>
            <a:br>
              <a:rPr lang="en-US" sz="1400" b="1" dirty="0">
                <a:ea typeface="+mn-lt"/>
                <a:cs typeface="+mn-lt"/>
              </a:rPr>
            </a:br>
            <a:r>
              <a:rPr lang="en-US" sz="1400" b="1" dirty="0">
                <a:ea typeface="+mn-lt"/>
                <a:cs typeface="+mn-lt"/>
              </a:rPr>
              <a:t> </a:t>
            </a:r>
            <a:r>
              <a:rPr lang="en-US" sz="1400">
                <a:ea typeface="+mn-lt"/>
                <a:cs typeface="+mn-lt"/>
              </a:rPr>
              <a:t>The business must follow licensing and safety laws.</a:t>
            </a:r>
            <a:br>
              <a:rPr lang="en-US" sz="1400" dirty="0">
                <a:ea typeface="+mn-lt"/>
                <a:cs typeface="+mn-lt"/>
              </a:rPr>
            </a:br>
            <a:r>
              <a:rPr lang="en-US" sz="1400">
                <a:ea typeface="+mn-lt"/>
                <a:cs typeface="+mn-lt"/>
              </a:rPr>
              <a:t> → I will ensure all staff are qualified and follow regulations.</a:t>
            </a:r>
            <a:endParaRPr lang="en-US" sz="1400"/>
          </a:p>
          <a:p>
            <a:pPr>
              <a:lnSpc>
                <a:spcPct val="100000"/>
              </a:lnSpc>
            </a:pPr>
            <a:endParaRPr lang="en-US" sz="1200" dirty="0"/>
          </a:p>
          <a:p>
            <a:pPr>
              <a:lnSpc>
                <a:spcPct val="100000"/>
              </a:lnSpc>
            </a:pPr>
            <a:endParaRPr lang="en-US" sz="1000" b="1"/>
          </a:p>
        </p:txBody>
      </p:sp>
    </p:spTree>
    <p:extLst>
      <p:ext uri="{BB962C8B-B14F-4D97-AF65-F5344CB8AC3E}">
        <p14:creationId xmlns:p14="http://schemas.microsoft.com/office/powerpoint/2010/main" val="3640456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3FE4F-B8C4-F91B-4BE1-A65E3C41AD89}"/>
              </a:ext>
            </a:extLst>
          </p:cNvPr>
          <p:cNvSpPr>
            <a:spLocks noGrp="1"/>
          </p:cNvSpPr>
          <p:nvPr>
            <p:ph type="title"/>
          </p:nvPr>
        </p:nvSpPr>
        <p:spPr/>
        <p:txBody>
          <a:bodyPr/>
          <a:lstStyle/>
          <a:p>
            <a:r>
              <a:rPr lang="en-GB" sz="3200" b="1" i="0">
                <a:latin typeface="Calibri"/>
                <a:ea typeface="Calibri"/>
                <a:cs typeface="Calibri"/>
              </a:rPr>
              <a:t>Section 4 - </a:t>
            </a:r>
            <a:r>
              <a:rPr lang="en-GB" sz="3200" i="0">
                <a:latin typeface="Calibri"/>
                <a:ea typeface="Calibri"/>
                <a:cs typeface="Calibri"/>
              </a:rPr>
              <a:t>Marketing Strategies</a:t>
            </a:r>
            <a:endParaRPr lang="en-US"/>
          </a:p>
        </p:txBody>
      </p:sp>
      <p:sp>
        <p:nvSpPr>
          <p:cNvPr id="3" name="Content Placeholder 2">
            <a:extLst>
              <a:ext uri="{FF2B5EF4-FFF2-40B4-BE49-F238E27FC236}">
                <a16:creationId xmlns:a16="http://schemas.microsoft.com/office/drawing/2014/main" id="{6C977EC1-41B5-4030-35AC-087920343788}"/>
              </a:ext>
            </a:extLst>
          </p:cNvPr>
          <p:cNvSpPr>
            <a:spLocks noGrp="1"/>
          </p:cNvSpPr>
          <p:nvPr>
            <p:ph idx="1"/>
          </p:nvPr>
        </p:nvSpPr>
        <p:spPr/>
        <p:txBody>
          <a:bodyPr vert="horz" lIns="91440" tIns="45720" rIns="91440" bIns="45720" rtlCol="0" anchor="t">
            <a:normAutofit fontScale="77500" lnSpcReduction="20000"/>
          </a:bodyPr>
          <a:lstStyle/>
          <a:p>
            <a:r>
              <a:rPr lang="en-US" b="1"/>
              <a:t>Slide: Marketing Strategy</a:t>
            </a:r>
            <a:endParaRPr lang="en-US"/>
          </a:p>
          <a:p>
            <a:r>
              <a:rPr lang="en-US" b="1">
                <a:ea typeface="+mn-lt"/>
                <a:cs typeface="+mn-lt"/>
              </a:rPr>
              <a:t>Target Market:</a:t>
            </a:r>
            <a:br>
              <a:rPr lang="en-US" b="1" dirty="0">
                <a:ea typeface="+mn-lt"/>
                <a:cs typeface="+mn-lt"/>
              </a:rPr>
            </a:br>
            <a:r>
              <a:rPr lang="en-US" b="1" dirty="0">
                <a:ea typeface="+mn-lt"/>
                <a:cs typeface="+mn-lt"/>
              </a:rPr>
              <a:t> </a:t>
            </a:r>
            <a:r>
              <a:rPr lang="en-US">
                <a:ea typeface="+mn-lt"/>
                <a:cs typeface="+mn-lt"/>
              </a:rPr>
              <a:t>Ages 16–50, interested in beauty, self-care, and wellness. Influenced by social media and willing to pay for quality treatments.</a:t>
            </a:r>
            <a:endParaRPr lang="en-US"/>
          </a:p>
          <a:p>
            <a:r>
              <a:rPr lang="en-US" b="1">
                <a:ea typeface="+mn-lt"/>
                <a:cs typeface="+mn-lt"/>
              </a:rPr>
              <a:t>Customer Segments:</a:t>
            </a:r>
            <a:endParaRPr lang="en-US"/>
          </a:p>
          <a:p>
            <a:pPr marL="285750" indent="-285750">
              <a:buFont typeface="Arial"/>
              <a:buChar char="•"/>
            </a:pPr>
            <a:r>
              <a:rPr lang="en-US">
                <a:ea typeface="+mn-lt"/>
                <a:cs typeface="+mn-lt"/>
              </a:rPr>
              <a:t>Primary: Young adults and professionals </a:t>
            </a:r>
            <a:endParaRPr lang="en-US"/>
          </a:p>
          <a:p>
            <a:pPr marL="285750" indent="-285750">
              <a:buFont typeface="Arial"/>
              <a:buChar char="•"/>
            </a:pPr>
            <a:r>
              <a:rPr lang="en-US">
                <a:ea typeface="+mn-lt"/>
                <a:cs typeface="+mn-lt"/>
              </a:rPr>
              <a:t>Secondary: Older clients with specific hair/skin concerns </a:t>
            </a:r>
            <a:endParaRPr lang="en-US"/>
          </a:p>
          <a:p>
            <a:r>
              <a:rPr lang="en-US" b="1" dirty="0">
                <a:ea typeface="+mn-lt"/>
                <a:cs typeface="+mn-lt"/>
              </a:rPr>
              <a:t>USP:</a:t>
            </a:r>
            <a:br>
              <a:rPr lang="en-US" b="1" dirty="0">
                <a:ea typeface="+mn-lt"/>
                <a:cs typeface="+mn-lt"/>
              </a:rPr>
            </a:br>
            <a:r>
              <a:rPr lang="en-US" b="1" dirty="0">
                <a:ea typeface="+mn-lt"/>
                <a:cs typeface="+mn-lt"/>
              </a:rPr>
              <a:t> </a:t>
            </a:r>
            <a:r>
              <a:rPr lang="en-US" dirty="0" err="1">
                <a:ea typeface="+mn-lt"/>
                <a:cs typeface="+mn-lt"/>
              </a:rPr>
              <a:t>Personalised</a:t>
            </a:r>
            <a:r>
              <a:rPr lang="en-US" dirty="0">
                <a:ea typeface="+mn-lt"/>
                <a:cs typeface="+mn-lt"/>
              </a:rPr>
              <a:t> treatments, natural products, and focus on long-term results.</a:t>
            </a:r>
            <a:endParaRPr lang="en-US" dirty="0"/>
          </a:p>
          <a:p>
            <a:r>
              <a:rPr lang="en-US" b="1">
                <a:ea typeface="+mn-lt"/>
                <a:cs typeface="+mn-lt"/>
              </a:rPr>
              <a:t>Marketing Strategies:</a:t>
            </a:r>
            <a:br>
              <a:rPr lang="en-US" b="1" dirty="0">
                <a:ea typeface="+mn-lt"/>
                <a:cs typeface="+mn-lt"/>
              </a:rPr>
            </a:br>
            <a:r>
              <a:rPr lang="en-US">
                <a:ea typeface="+mn-lt"/>
                <a:cs typeface="+mn-lt"/>
              </a:rPr>
              <a:t> Social media (Instagram &amp; TikTok), influencer promotions, before &amp; after content, and loyalty or referral schemes.</a:t>
            </a:r>
            <a:endParaRPr lang="en-US"/>
          </a:p>
          <a:p>
            <a:endParaRPr lang="en-US" dirty="0"/>
          </a:p>
        </p:txBody>
      </p:sp>
    </p:spTree>
    <p:extLst>
      <p:ext uri="{BB962C8B-B14F-4D97-AF65-F5344CB8AC3E}">
        <p14:creationId xmlns:p14="http://schemas.microsoft.com/office/powerpoint/2010/main" val="3575787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66B1F9C-1D44-260F-7478-B50A3841E5F4}"/>
              </a:ext>
            </a:extLst>
          </p:cNvPr>
          <p:cNvSpPr>
            <a:spLocks noGrp="1"/>
          </p:cNvSpPr>
          <p:nvPr>
            <p:ph type="title"/>
          </p:nvPr>
        </p:nvSpPr>
        <p:spPr>
          <a:xfrm>
            <a:off x="525718" y="788318"/>
            <a:ext cx="3691238" cy="1525643"/>
          </a:xfrm>
        </p:spPr>
        <p:txBody>
          <a:bodyPr anchor="t">
            <a:normAutofit fontScale="90000"/>
          </a:bodyPr>
          <a:lstStyle/>
          <a:p>
            <a:r>
              <a:rPr lang="en-GB" b="1" i="0">
                <a:latin typeface="Calibri"/>
                <a:ea typeface="Calibri"/>
                <a:cs typeface="Calibri"/>
              </a:rPr>
              <a:t>Section 5 - </a:t>
            </a:r>
            <a:r>
              <a:rPr lang="en-GB" b="1" i="0">
                <a:ea typeface="+mj-lt"/>
                <a:cs typeface="+mj-lt"/>
              </a:rPr>
              <a:t>Funding Requirements and Allocation</a:t>
            </a:r>
            <a:endParaRPr lang="en-US"/>
          </a:p>
        </p:txBody>
      </p:sp>
      <p:grpSp>
        <p:nvGrpSpPr>
          <p:cNvPr id="12"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13"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5"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7" name="Graphic 6" descr="Piggy Bank">
            <a:extLst>
              <a:ext uri="{FF2B5EF4-FFF2-40B4-BE49-F238E27FC236}">
                <a16:creationId xmlns:a16="http://schemas.microsoft.com/office/drawing/2014/main" id="{1436C30D-74C1-89D5-9B6B-BE0E2D3BAEB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134" y="3031924"/>
            <a:ext cx="2365729" cy="2326983"/>
          </a:xfrm>
          <a:prstGeom prst="rect">
            <a:avLst/>
          </a:prstGeom>
        </p:spPr>
      </p:pic>
      <p:sp>
        <p:nvSpPr>
          <p:cNvPr id="3" name="Content Placeholder 2">
            <a:extLst>
              <a:ext uri="{FF2B5EF4-FFF2-40B4-BE49-F238E27FC236}">
                <a16:creationId xmlns:a16="http://schemas.microsoft.com/office/drawing/2014/main" id="{857D18FA-8FC3-98C1-1D9B-C29CB7DC3793}"/>
              </a:ext>
            </a:extLst>
          </p:cNvPr>
          <p:cNvSpPr>
            <a:spLocks noGrp="1"/>
          </p:cNvSpPr>
          <p:nvPr>
            <p:ph idx="1"/>
          </p:nvPr>
        </p:nvSpPr>
        <p:spPr>
          <a:xfrm>
            <a:off x="4225276" y="1047456"/>
            <a:ext cx="3991144" cy="5615102"/>
          </a:xfrm>
        </p:spPr>
        <p:txBody>
          <a:bodyPr vert="horz" lIns="91440" tIns="45720" rIns="91440" bIns="45720" rtlCol="0" anchor="t">
            <a:normAutofit/>
          </a:bodyPr>
          <a:lstStyle/>
          <a:p>
            <a:pPr>
              <a:lnSpc>
                <a:spcPct val="100000"/>
              </a:lnSpc>
            </a:pPr>
            <a:r>
              <a:rPr lang="en-US" sz="1900" b="1">
                <a:ea typeface="+mn-lt"/>
                <a:cs typeface="+mn-lt"/>
              </a:rPr>
              <a:t>Total Funding Required:</a:t>
            </a:r>
            <a:br>
              <a:rPr lang="en-US" sz="1900" b="1" dirty="0">
                <a:ea typeface="+mn-lt"/>
                <a:cs typeface="+mn-lt"/>
              </a:rPr>
            </a:br>
            <a:r>
              <a:rPr lang="en-US" sz="1900" b="1">
                <a:ea typeface="+mn-lt"/>
                <a:cs typeface="+mn-lt"/>
              </a:rPr>
              <a:t> £12,500 (from personal savings and a small business loan)</a:t>
            </a:r>
            <a:endParaRPr lang="en-US" sz="1900"/>
          </a:p>
          <a:p>
            <a:pPr>
              <a:lnSpc>
                <a:spcPct val="100000"/>
              </a:lnSpc>
            </a:pPr>
            <a:r>
              <a:rPr lang="en-US" sz="1900" b="1"/>
              <a:t>Startup Costs:</a:t>
            </a:r>
            <a:endParaRPr lang="en-US" sz="1900"/>
          </a:p>
          <a:p>
            <a:pPr marL="285750" indent="-285750">
              <a:lnSpc>
                <a:spcPct val="100000"/>
              </a:lnSpc>
              <a:buFont typeface="Arial"/>
              <a:buChar char="•"/>
            </a:pPr>
            <a:r>
              <a:rPr lang="en-US" sz="1900">
                <a:ea typeface="+mn-lt"/>
                <a:cs typeface="+mn-lt"/>
              </a:rPr>
              <a:t>Equipment and tools </a:t>
            </a:r>
            <a:endParaRPr lang="en-US" sz="1900"/>
          </a:p>
          <a:p>
            <a:pPr marL="285750" indent="-285750">
              <a:lnSpc>
                <a:spcPct val="100000"/>
              </a:lnSpc>
              <a:buFont typeface="Arial"/>
              <a:buChar char="•"/>
            </a:pPr>
            <a:r>
              <a:rPr lang="en-US" sz="1900">
                <a:ea typeface="+mn-lt"/>
                <a:cs typeface="+mn-lt"/>
              </a:rPr>
              <a:t>Initial stock (products) </a:t>
            </a:r>
            <a:endParaRPr lang="en-US" sz="1900"/>
          </a:p>
          <a:p>
            <a:pPr marL="285750" indent="-285750">
              <a:lnSpc>
                <a:spcPct val="100000"/>
              </a:lnSpc>
              <a:buFont typeface="Arial"/>
              <a:buChar char="•"/>
            </a:pPr>
            <a:r>
              <a:rPr lang="en-US" sz="1900">
                <a:ea typeface="+mn-lt"/>
                <a:cs typeface="+mn-lt"/>
              </a:rPr>
              <a:t>Branding and setup costs </a:t>
            </a:r>
            <a:endParaRPr lang="en-US" sz="1900"/>
          </a:p>
          <a:p>
            <a:pPr>
              <a:lnSpc>
                <a:spcPct val="100000"/>
              </a:lnSpc>
            </a:pPr>
            <a:r>
              <a:rPr lang="en-US" sz="1900" b="1"/>
              <a:t>Fixed Costs (monthly):</a:t>
            </a:r>
            <a:endParaRPr lang="en-US" sz="1900"/>
          </a:p>
          <a:p>
            <a:pPr>
              <a:lnSpc>
                <a:spcPct val="100000"/>
              </a:lnSpc>
              <a:buFont typeface="Arial"/>
              <a:buChar char="•"/>
            </a:pPr>
            <a:r>
              <a:rPr lang="en-US" sz="1900">
                <a:ea typeface="+mn-lt"/>
                <a:cs typeface="+mn-lt"/>
              </a:rPr>
              <a:t>Rent &amp; utilities (£1,500</a:t>
            </a:r>
          </a:p>
          <a:p>
            <a:pPr>
              <a:lnSpc>
                <a:spcPct val="100000"/>
              </a:lnSpc>
              <a:buFont typeface="Arial"/>
              <a:buChar char="•"/>
            </a:pPr>
            <a:r>
              <a:rPr lang="en-US" sz="1900">
                <a:ea typeface="+mn-lt"/>
                <a:cs typeface="+mn-lt"/>
              </a:rPr>
              <a:t>Staff wages (£1,500) </a:t>
            </a:r>
            <a:endParaRPr lang="en-US" sz="1900"/>
          </a:p>
          <a:p>
            <a:pPr>
              <a:lnSpc>
                <a:spcPct val="100000"/>
              </a:lnSpc>
              <a:buFont typeface="Arial"/>
              <a:buChar char="•"/>
            </a:pPr>
            <a:r>
              <a:rPr lang="en-US" sz="1900" b="1"/>
              <a:t>Variable Costs (monthly):</a:t>
            </a:r>
            <a:endParaRPr lang="en-US" sz="1900"/>
          </a:p>
          <a:p>
            <a:pPr>
              <a:lnSpc>
                <a:spcPct val="100000"/>
              </a:lnSpc>
              <a:buFont typeface="Arial"/>
              <a:buChar char="•"/>
            </a:pPr>
            <a:r>
              <a:rPr lang="en-US" sz="1900">
                <a:ea typeface="+mn-lt"/>
                <a:cs typeface="+mn-lt"/>
              </a:rPr>
              <a:t>Product restocking (£500) </a:t>
            </a:r>
            <a:endParaRPr lang="en-US" sz="1900"/>
          </a:p>
          <a:p>
            <a:pPr>
              <a:buFont typeface="Arial"/>
              <a:buChar char="•"/>
            </a:pPr>
            <a:r>
              <a:rPr lang="en-US" sz="1900">
                <a:ea typeface="+mn-lt"/>
                <a:cs typeface="+mn-lt"/>
              </a:rPr>
              <a:t>Marketing (£500)</a:t>
            </a:r>
            <a:endParaRPr lang="en-US" sz="1900"/>
          </a:p>
          <a:p>
            <a:pPr marL="285750" indent="-285750">
              <a:lnSpc>
                <a:spcPct val="100000"/>
              </a:lnSpc>
              <a:buFont typeface="Arial"/>
              <a:buChar char="•"/>
            </a:pPr>
            <a:endParaRPr lang="en-US" sz="1900"/>
          </a:p>
          <a:p>
            <a:pPr>
              <a:lnSpc>
                <a:spcPct val="100000"/>
              </a:lnSpc>
            </a:pPr>
            <a:endParaRPr lang="en-US" sz="1900"/>
          </a:p>
        </p:txBody>
      </p:sp>
      <p:sp>
        <p:nvSpPr>
          <p:cNvPr id="20" name="Freeform: Shape 19">
            <a:extLst>
              <a:ext uri="{FF2B5EF4-FFF2-40B4-BE49-F238E27FC236}">
                <a16:creationId xmlns:a16="http://schemas.microsoft.com/office/drawing/2014/main" id="{E1BEDD21-8CC9-4E04-B8CF-CE59786D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2" name="Group 21">
            <a:extLst>
              <a:ext uri="{FF2B5EF4-FFF2-40B4-BE49-F238E27FC236}">
                <a16:creationId xmlns:a16="http://schemas.microsoft.com/office/drawing/2014/main" id="{A6DA475A-533E-4A16-A83E-0171FFB6D8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0732601" y="5351135"/>
            <a:ext cx="886141" cy="802496"/>
            <a:chOff x="10948005" y="3272152"/>
            <a:chExt cx="868640" cy="786648"/>
          </a:xfrm>
          <a:solidFill>
            <a:schemeClr val="accent1"/>
          </a:solidFill>
        </p:grpSpPr>
        <p:sp>
          <p:nvSpPr>
            <p:cNvPr id="23" name="Freeform: Shape 22">
              <a:extLst>
                <a:ext uri="{FF2B5EF4-FFF2-40B4-BE49-F238E27FC236}">
                  <a16:creationId xmlns:a16="http://schemas.microsoft.com/office/drawing/2014/main" id="{9EB076CD-5E1A-4B4E-8434-EB36C96CD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F6EB8026-10C9-4869-9F11-AD4C064F9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C49D45E4-020D-4F13-BA0F-A5307EA2A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Graphic 12">
              <a:extLst>
                <a:ext uri="{FF2B5EF4-FFF2-40B4-BE49-F238E27FC236}">
                  <a16:creationId xmlns:a16="http://schemas.microsoft.com/office/drawing/2014/main" id="{9C88C3FA-F709-4D00-9E6D-882DB1E28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7" name="Graphic 15">
              <a:extLst>
                <a:ext uri="{FF2B5EF4-FFF2-40B4-BE49-F238E27FC236}">
                  <a16:creationId xmlns:a16="http://schemas.microsoft.com/office/drawing/2014/main" id="{7EDA809C-8B77-4778-9050-82BA49976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592CBFFA-9E14-4482-8D59-A989BAD45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801BD80-BE9E-4AFB-BEF4-435B40BD2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ACA338D0-78D5-4BAB-E28E-314CE0BC63A7}"/>
              </a:ext>
            </a:extLst>
          </p:cNvPr>
          <p:cNvSpPr txBox="1"/>
          <p:nvPr/>
        </p:nvSpPr>
        <p:spPr>
          <a:xfrm>
            <a:off x="8198705" y="1041668"/>
            <a:ext cx="3545262"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Monthly Forecast (First 6 Months)</a:t>
            </a:r>
            <a:endParaRPr lang="en-US"/>
          </a:p>
          <a:p>
            <a:pPr marL="285750" indent="-285750">
              <a:buFont typeface="Arial"/>
              <a:buChar char="•"/>
            </a:pPr>
            <a:r>
              <a:rPr lang="en-US">
                <a:ea typeface="+mn-lt"/>
                <a:cs typeface="+mn-lt"/>
              </a:rPr>
              <a:t>Income: £4,000–£6,000 per month </a:t>
            </a:r>
            <a:endParaRPr lang="en-US"/>
          </a:p>
          <a:p>
            <a:pPr marL="285750" indent="-285750">
              <a:buFont typeface="Arial"/>
              <a:buChar char="•"/>
            </a:pPr>
            <a:r>
              <a:rPr lang="en-US">
                <a:ea typeface="+mn-lt"/>
                <a:cs typeface="+mn-lt"/>
              </a:rPr>
              <a:t>Expenses: £3,000–£4,500 per month </a:t>
            </a:r>
            <a:endParaRPr lang="en-US"/>
          </a:p>
          <a:p>
            <a:pPr marL="285750" indent="-285750">
              <a:buFont typeface="Arial"/>
              <a:buChar char="•"/>
            </a:pPr>
            <a:r>
              <a:rPr lang="en-US">
                <a:ea typeface="+mn-lt"/>
                <a:cs typeface="+mn-lt"/>
              </a:rPr>
              <a:t>Positive cash flow expected from Month 3 </a:t>
            </a:r>
            <a:endParaRPr lang="en-US"/>
          </a:p>
          <a:p>
            <a:br>
              <a:rPr lang="en-US" dirty="0"/>
            </a:br>
            <a:endParaRPr lang="en-US" dirty="0"/>
          </a:p>
          <a:p>
            <a:r>
              <a:rPr lang="en-US" b="1"/>
              <a:t>Break-even Analysis</a:t>
            </a:r>
            <a:endParaRPr lang="en-US"/>
          </a:p>
          <a:p>
            <a:pPr marL="285750" indent="-285750">
              <a:buFont typeface="Arial"/>
              <a:buChar char="•"/>
            </a:pPr>
            <a:r>
              <a:rPr lang="en-US">
                <a:ea typeface="+mn-lt"/>
                <a:cs typeface="+mn-lt"/>
              </a:rPr>
              <a:t>Fixed costs: £3,500/month </a:t>
            </a:r>
            <a:endParaRPr lang="en-US"/>
          </a:p>
          <a:p>
            <a:pPr marL="285750" indent="-285750">
              <a:buFont typeface="Arial"/>
              <a:buChar char="•"/>
            </a:pPr>
            <a:r>
              <a:rPr lang="en-US">
                <a:ea typeface="+mn-lt"/>
                <a:cs typeface="+mn-lt"/>
              </a:rPr>
              <a:t>Average price per treatment: £50 </a:t>
            </a:r>
            <a:endParaRPr lang="en-US"/>
          </a:p>
          <a:p>
            <a:pPr marL="285750" indent="-285750">
              <a:buFont typeface="Arial"/>
              <a:buChar char="•"/>
            </a:pPr>
            <a:r>
              <a:rPr lang="en-US">
                <a:ea typeface="+mn-lt"/>
                <a:cs typeface="+mn-lt"/>
              </a:rPr>
              <a:t>Break-even: ~70 clients per month </a:t>
            </a:r>
            <a:endParaRPr lang="en-US"/>
          </a:p>
          <a:p>
            <a:pPr marL="285750" indent="-285750">
              <a:buFont typeface="Arial"/>
              <a:buChar char="•"/>
            </a:pPr>
            <a:r>
              <a:rPr lang="en-US">
                <a:ea typeface="+mn-lt"/>
                <a:cs typeface="+mn-lt"/>
              </a:rPr>
              <a:t>Expected to break even within 10–12 months</a:t>
            </a:r>
            <a:endParaRPr lang="en-US"/>
          </a:p>
          <a:p>
            <a:pPr algn="l"/>
            <a:endParaRPr lang="en-US" dirty="0"/>
          </a:p>
        </p:txBody>
      </p:sp>
    </p:spTree>
    <p:extLst>
      <p:ext uri="{BB962C8B-B14F-4D97-AF65-F5344CB8AC3E}">
        <p14:creationId xmlns:p14="http://schemas.microsoft.com/office/powerpoint/2010/main" val="273666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840673D5-26D4-6FDF-799D-419467852551}"/>
              </a:ext>
            </a:extLst>
          </p:cNvPr>
          <p:cNvGraphicFramePr>
            <a:graphicFrameLocks noGrp="1"/>
          </p:cNvGraphicFramePr>
          <p:nvPr>
            <p:ph idx="1"/>
            <p:extLst>
              <p:ext uri="{D42A27DB-BD31-4B8C-83A1-F6EECF244321}">
                <p14:modId xmlns:p14="http://schemas.microsoft.com/office/powerpoint/2010/main" val="2833187076"/>
              </p:ext>
            </p:extLst>
          </p:nvPr>
        </p:nvGraphicFramePr>
        <p:xfrm>
          <a:off x="529525" y="607016"/>
          <a:ext cx="4497040" cy="5043926"/>
        </p:xfrm>
        <a:graphic>
          <a:graphicData uri="http://schemas.openxmlformats.org/drawingml/2006/table">
            <a:tbl>
              <a:tblPr bandRow="1">
                <a:tableStyleId>{5C22544A-7EE6-4342-B048-85BDC9FD1C3A}</a:tableStyleId>
              </a:tblPr>
              <a:tblGrid>
                <a:gridCol w="2248520">
                  <a:extLst>
                    <a:ext uri="{9D8B030D-6E8A-4147-A177-3AD203B41FA5}">
                      <a16:colId xmlns:a16="http://schemas.microsoft.com/office/drawing/2014/main" val="1613260718"/>
                    </a:ext>
                  </a:extLst>
                </a:gridCol>
                <a:gridCol w="2248520">
                  <a:extLst>
                    <a:ext uri="{9D8B030D-6E8A-4147-A177-3AD203B41FA5}">
                      <a16:colId xmlns:a16="http://schemas.microsoft.com/office/drawing/2014/main" val="726112717"/>
                    </a:ext>
                  </a:extLst>
                </a:gridCol>
              </a:tblGrid>
              <a:tr h="601723">
                <a:tc>
                  <a:txBody>
                    <a:bodyPr/>
                    <a:lstStyle/>
                    <a:p>
                      <a:pPr>
                        <a:buNone/>
                      </a:pPr>
                      <a:r>
                        <a:rPr lang="en-US"/>
                        <a:t>Start Up Costs</a:t>
                      </a:r>
                      <a:endParaRPr lang="en-US" dirty="0"/>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dirty="0"/>
                        <a:t> </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4161149050"/>
                  </a:ext>
                </a:extLst>
              </a:tr>
              <a:tr h="601723">
                <a:tc>
                  <a:txBody>
                    <a:bodyPr/>
                    <a:lstStyle/>
                    <a:p>
                      <a:pPr>
                        <a:buNone/>
                      </a:pPr>
                      <a:r>
                        <a:rPr lang="en-US"/>
                        <a:t>Beauty equipment &amp; tools</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3,000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1295892900"/>
                  </a:ext>
                </a:extLst>
              </a:tr>
              <a:tr h="601723">
                <a:tc>
                  <a:txBody>
                    <a:bodyPr/>
                    <a:lstStyle/>
                    <a:p>
                      <a:pPr>
                        <a:buNone/>
                      </a:pPr>
                      <a:r>
                        <a:rPr lang="en-US"/>
                        <a:t>Initial product stock</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2,000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2759970084"/>
                  </a:ext>
                </a:extLst>
              </a:tr>
              <a:tr h="601723">
                <a:tc>
                  <a:txBody>
                    <a:bodyPr/>
                    <a:lstStyle/>
                    <a:p>
                      <a:pPr>
                        <a:buNone/>
                      </a:pPr>
                      <a:r>
                        <a:rPr lang="en-US"/>
                        <a:t>Branding (logo, marketing setup)</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800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414134798"/>
                  </a:ext>
                </a:extLst>
              </a:tr>
              <a:tr h="601723">
                <a:tc>
                  <a:txBody>
                    <a:bodyPr/>
                    <a:lstStyle/>
                    <a:p>
                      <a:pPr>
                        <a:buNone/>
                      </a:pPr>
                      <a:r>
                        <a:rPr lang="en-US"/>
                        <a:t>Salon furniture &amp; setup</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2,500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1456547148"/>
                  </a:ext>
                </a:extLst>
              </a:tr>
              <a:tr h="601723">
                <a:tc>
                  <a:txBody>
                    <a:bodyPr/>
                    <a:lstStyle/>
                    <a:p>
                      <a:pPr>
                        <a:buNone/>
                      </a:pPr>
                      <a:r>
                        <a:rPr lang="en-US"/>
                        <a:t>Online booking system setup</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500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3364166620"/>
                  </a:ext>
                </a:extLst>
              </a:tr>
              <a:tr h="601723">
                <a:tc>
                  <a:txBody>
                    <a:bodyPr/>
                    <a:lstStyle/>
                    <a:p>
                      <a:pPr>
                        <a:buNone/>
                      </a:pPr>
                      <a:r>
                        <a:rPr lang="en-US" err="1"/>
                        <a:t>Licences</a:t>
                      </a:r>
                      <a:r>
                        <a:rPr lang="en-US"/>
                        <a:t> &amp; certifications</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700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4261996406"/>
                  </a:ext>
                </a:extLst>
              </a:tr>
              <a:tr h="601723">
                <a:tc>
                  <a:txBody>
                    <a:bodyPr/>
                    <a:lstStyle/>
                    <a:p>
                      <a:pPr>
                        <a:buNone/>
                      </a:pPr>
                      <a:r>
                        <a:rPr lang="en-US" b="1"/>
                        <a:t>Total Startup Costs</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b="1"/>
                        <a:t>9,500</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3522957878"/>
                  </a:ext>
                </a:extLst>
              </a:tr>
            </a:tbl>
          </a:graphicData>
        </a:graphic>
      </p:graphicFrame>
      <p:graphicFrame>
        <p:nvGraphicFramePr>
          <p:cNvPr id="8" name="Table 7">
            <a:extLst>
              <a:ext uri="{FF2B5EF4-FFF2-40B4-BE49-F238E27FC236}">
                <a16:creationId xmlns:a16="http://schemas.microsoft.com/office/drawing/2014/main" id="{FA7104D4-75BA-10CA-3DB9-11F4911310D4}"/>
              </a:ext>
            </a:extLst>
          </p:cNvPr>
          <p:cNvGraphicFramePr>
            <a:graphicFrameLocks noGrp="1"/>
          </p:cNvGraphicFramePr>
          <p:nvPr>
            <p:extLst>
              <p:ext uri="{D42A27DB-BD31-4B8C-83A1-F6EECF244321}">
                <p14:modId xmlns:p14="http://schemas.microsoft.com/office/powerpoint/2010/main" val="88139427"/>
              </p:ext>
            </p:extLst>
          </p:nvPr>
        </p:nvGraphicFramePr>
        <p:xfrm>
          <a:off x="6096000" y="593911"/>
          <a:ext cx="4220882" cy="4959695"/>
        </p:xfrm>
        <a:graphic>
          <a:graphicData uri="http://schemas.openxmlformats.org/drawingml/2006/table">
            <a:tbl>
              <a:tblPr bandRow="1">
                <a:tableStyleId>{5C22544A-7EE6-4342-B048-85BDC9FD1C3A}</a:tableStyleId>
              </a:tblPr>
              <a:tblGrid>
                <a:gridCol w="2110441">
                  <a:extLst>
                    <a:ext uri="{9D8B030D-6E8A-4147-A177-3AD203B41FA5}">
                      <a16:colId xmlns:a16="http://schemas.microsoft.com/office/drawing/2014/main" val="621454295"/>
                    </a:ext>
                  </a:extLst>
                </a:gridCol>
                <a:gridCol w="2110441">
                  <a:extLst>
                    <a:ext uri="{9D8B030D-6E8A-4147-A177-3AD203B41FA5}">
                      <a16:colId xmlns:a16="http://schemas.microsoft.com/office/drawing/2014/main" val="4276879974"/>
                    </a:ext>
                  </a:extLst>
                </a:gridCol>
              </a:tblGrid>
              <a:tr h="537151">
                <a:tc>
                  <a:txBody>
                    <a:bodyPr/>
                    <a:lstStyle/>
                    <a:p>
                      <a:pPr>
                        <a:buNone/>
                      </a:pPr>
                      <a:r>
                        <a:rPr lang="en-US"/>
                        <a:t>Fixed Costs</a:t>
                      </a:r>
                      <a:endParaRPr lang="en-US" dirty="0"/>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Per month</a:t>
                      </a:r>
                      <a:endParaRPr lang="en-US" dirty="0"/>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3677345191"/>
                  </a:ext>
                </a:extLst>
              </a:tr>
              <a:tr h="537151">
                <a:tc>
                  <a:txBody>
                    <a:bodyPr/>
                    <a:lstStyle/>
                    <a:p>
                      <a:pPr>
                        <a:buNone/>
                      </a:pPr>
                      <a:r>
                        <a:rPr lang="en-US"/>
                        <a:t>Rent</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1,200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88148575"/>
                  </a:ext>
                </a:extLst>
              </a:tr>
              <a:tr h="537151">
                <a:tc>
                  <a:txBody>
                    <a:bodyPr/>
                    <a:lstStyle/>
                    <a:p>
                      <a:pPr>
                        <a:buNone/>
                      </a:pPr>
                      <a:r>
                        <a:rPr lang="en-US"/>
                        <a:t>Utilities</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300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3029241570"/>
                  </a:ext>
                </a:extLst>
              </a:tr>
              <a:tr h="1486118">
                <a:tc>
                  <a:txBody>
                    <a:bodyPr/>
                    <a:lstStyle/>
                    <a:p>
                      <a:pPr>
                        <a:buNone/>
                      </a:pPr>
                      <a:r>
                        <a:rPr lang="en-US"/>
                        <a:t>Staff wages (Beauty Therapist + Marketing Assistant)</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2,000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2999654908"/>
                  </a:ext>
                </a:extLst>
              </a:tr>
              <a:tr h="537151">
                <a:tc>
                  <a:txBody>
                    <a:bodyPr/>
                    <a:lstStyle/>
                    <a:p>
                      <a:pPr>
                        <a:buNone/>
                      </a:pPr>
                      <a:r>
                        <a:rPr lang="en-US"/>
                        <a:t>Insurance</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150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352425211"/>
                  </a:ext>
                </a:extLst>
              </a:tr>
              <a:tr h="680392">
                <a:tc>
                  <a:txBody>
                    <a:bodyPr/>
                    <a:lstStyle/>
                    <a:p>
                      <a:pPr>
                        <a:buNone/>
                      </a:pPr>
                      <a:r>
                        <a:rPr lang="en-US"/>
                        <a:t>Software/booking system</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2483836589"/>
                  </a:ext>
                </a:extLst>
              </a:tr>
              <a:tr h="644581">
                <a:tc>
                  <a:txBody>
                    <a:bodyPr/>
                    <a:lstStyle/>
                    <a:p>
                      <a:pPr>
                        <a:buNone/>
                      </a:pPr>
                      <a:r>
                        <a:rPr lang="en-US" b="1"/>
                        <a:t>Total Fixed Costs</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b="1"/>
                        <a:t>3,750</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2336623668"/>
                  </a:ext>
                </a:extLst>
              </a:tr>
            </a:tbl>
          </a:graphicData>
        </a:graphic>
      </p:graphicFrame>
    </p:spTree>
    <p:extLst>
      <p:ext uri="{BB962C8B-B14F-4D97-AF65-F5344CB8AC3E}">
        <p14:creationId xmlns:p14="http://schemas.microsoft.com/office/powerpoint/2010/main" val="26613215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59ED0BB6-8C4D-56B2-FB23-FF078E474712}"/>
              </a:ext>
            </a:extLst>
          </p:cNvPr>
          <p:cNvGraphicFramePr>
            <a:graphicFrameLocks noGrp="1"/>
          </p:cNvGraphicFramePr>
          <p:nvPr>
            <p:ph idx="1"/>
            <p:extLst>
              <p:ext uri="{D42A27DB-BD31-4B8C-83A1-F6EECF244321}">
                <p14:modId xmlns:p14="http://schemas.microsoft.com/office/powerpoint/2010/main" val="4257104725"/>
              </p:ext>
            </p:extLst>
          </p:nvPr>
        </p:nvGraphicFramePr>
        <p:xfrm>
          <a:off x="1546411" y="593911"/>
          <a:ext cx="8726543" cy="5775126"/>
        </p:xfrm>
        <a:graphic>
          <a:graphicData uri="http://schemas.openxmlformats.org/drawingml/2006/table">
            <a:tbl>
              <a:tblPr bandRow="1">
                <a:tableStyleId>{5C22544A-7EE6-4342-B048-85BDC9FD1C3A}</a:tableStyleId>
              </a:tblPr>
              <a:tblGrid>
                <a:gridCol w="1246649">
                  <a:extLst>
                    <a:ext uri="{9D8B030D-6E8A-4147-A177-3AD203B41FA5}">
                      <a16:colId xmlns:a16="http://schemas.microsoft.com/office/drawing/2014/main" val="2340431628"/>
                    </a:ext>
                  </a:extLst>
                </a:gridCol>
                <a:gridCol w="1246649">
                  <a:extLst>
                    <a:ext uri="{9D8B030D-6E8A-4147-A177-3AD203B41FA5}">
                      <a16:colId xmlns:a16="http://schemas.microsoft.com/office/drawing/2014/main" val="3433207572"/>
                    </a:ext>
                  </a:extLst>
                </a:gridCol>
                <a:gridCol w="1246649">
                  <a:extLst>
                    <a:ext uri="{9D8B030D-6E8A-4147-A177-3AD203B41FA5}">
                      <a16:colId xmlns:a16="http://schemas.microsoft.com/office/drawing/2014/main" val="1718424272"/>
                    </a:ext>
                  </a:extLst>
                </a:gridCol>
                <a:gridCol w="1246649">
                  <a:extLst>
                    <a:ext uri="{9D8B030D-6E8A-4147-A177-3AD203B41FA5}">
                      <a16:colId xmlns:a16="http://schemas.microsoft.com/office/drawing/2014/main" val="3140533236"/>
                    </a:ext>
                  </a:extLst>
                </a:gridCol>
                <a:gridCol w="1246649">
                  <a:extLst>
                    <a:ext uri="{9D8B030D-6E8A-4147-A177-3AD203B41FA5}">
                      <a16:colId xmlns:a16="http://schemas.microsoft.com/office/drawing/2014/main" val="76712036"/>
                    </a:ext>
                  </a:extLst>
                </a:gridCol>
                <a:gridCol w="1246649">
                  <a:extLst>
                    <a:ext uri="{9D8B030D-6E8A-4147-A177-3AD203B41FA5}">
                      <a16:colId xmlns:a16="http://schemas.microsoft.com/office/drawing/2014/main" val="1994457906"/>
                    </a:ext>
                  </a:extLst>
                </a:gridCol>
                <a:gridCol w="1246649">
                  <a:extLst>
                    <a:ext uri="{9D8B030D-6E8A-4147-A177-3AD203B41FA5}">
                      <a16:colId xmlns:a16="http://schemas.microsoft.com/office/drawing/2014/main" val="2858797380"/>
                    </a:ext>
                  </a:extLst>
                </a:gridCol>
              </a:tblGrid>
              <a:tr h="568032">
                <a:tc>
                  <a:txBody>
                    <a:bodyPr/>
                    <a:lstStyle/>
                    <a:p>
                      <a:pPr>
                        <a:buNone/>
                      </a:pPr>
                      <a:r>
                        <a:rPr lang="en-US" err="1"/>
                        <a:t>Variabl</a:t>
                      </a:r>
                      <a:r>
                        <a:rPr lang="en-US"/>
                        <a:t>e Costs</a:t>
                      </a:r>
                      <a:endParaRPr lang="en-US" dirty="0"/>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Jan (£)</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Feb (£)</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Mar (£)</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Apr (£)</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May (£)</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Jun (£)</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1989977959"/>
                  </a:ext>
                </a:extLst>
              </a:tr>
              <a:tr h="986581">
                <a:tc>
                  <a:txBody>
                    <a:bodyPr/>
                    <a:lstStyle/>
                    <a:p>
                      <a:pPr>
                        <a:buNone/>
                      </a:pPr>
                      <a:r>
                        <a:rPr lang="en-US"/>
                        <a:t>Products &amp; treatments</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500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550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600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650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700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750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3340914999"/>
                  </a:ext>
                </a:extLst>
              </a:tr>
              <a:tr h="568032">
                <a:tc>
                  <a:txBody>
                    <a:bodyPr/>
                    <a:lstStyle/>
                    <a:p>
                      <a:pPr>
                        <a:buNone/>
                      </a:pPr>
                      <a:r>
                        <a:rPr lang="en-US"/>
                        <a:t>Marketing</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400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450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500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500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550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600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2527474333"/>
                  </a:ext>
                </a:extLst>
              </a:tr>
              <a:tr h="986581">
                <a:tc>
                  <a:txBody>
                    <a:bodyPr/>
                    <a:lstStyle/>
                    <a:p>
                      <a:pPr>
                        <a:buNone/>
                      </a:pPr>
                      <a:r>
                        <a:rPr lang="en-US"/>
                        <a:t>Packaging/retail items</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120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130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140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150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160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1285130158"/>
                  </a:ext>
                </a:extLst>
              </a:tr>
              <a:tr h="986581">
                <a:tc>
                  <a:txBody>
                    <a:bodyPr/>
                    <a:lstStyle/>
                    <a:p>
                      <a:pPr>
                        <a:buNone/>
                      </a:pPr>
                      <a:r>
                        <a:rPr lang="en-US"/>
                        <a:t>Payment fees</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80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90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110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120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130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2886127878"/>
                  </a:ext>
                </a:extLst>
              </a:tr>
              <a:tr h="1405132">
                <a:tc>
                  <a:txBody>
                    <a:bodyPr/>
                    <a:lstStyle/>
                    <a:p>
                      <a:pPr>
                        <a:buNone/>
                      </a:pPr>
                      <a:r>
                        <a:rPr lang="en-US" b="1"/>
                        <a:t>Total Variable Costs</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b="1"/>
                        <a:t>1,080</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b="1"/>
                        <a:t>1,210</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b="1"/>
                        <a:t>1,330</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b="1"/>
                        <a:t>1,400</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b="1"/>
                        <a:t>1,520</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b="1"/>
                        <a:t>1,640</a:t>
                      </a:r>
                      <a:endParaRPr lang="en-US"/>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198300457"/>
                  </a:ext>
                </a:extLst>
              </a:tr>
            </a:tbl>
          </a:graphicData>
        </a:graphic>
      </p:graphicFrame>
    </p:spTree>
    <p:extLst>
      <p:ext uri="{BB962C8B-B14F-4D97-AF65-F5344CB8AC3E}">
        <p14:creationId xmlns:p14="http://schemas.microsoft.com/office/powerpoint/2010/main" val="3207132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4FE06869-044E-A8F8-4E17-D39DE0DDE4F4}"/>
              </a:ext>
            </a:extLst>
          </p:cNvPr>
          <p:cNvGraphicFramePr>
            <a:graphicFrameLocks noGrp="1"/>
          </p:cNvGraphicFramePr>
          <p:nvPr>
            <p:ph idx="1"/>
            <p:extLst>
              <p:ext uri="{D42A27DB-BD31-4B8C-83A1-F6EECF244321}">
                <p14:modId xmlns:p14="http://schemas.microsoft.com/office/powerpoint/2010/main" val="3083124191"/>
              </p:ext>
            </p:extLst>
          </p:nvPr>
        </p:nvGraphicFramePr>
        <p:xfrm>
          <a:off x="529525" y="749084"/>
          <a:ext cx="10957740" cy="4120151"/>
        </p:xfrm>
        <a:graphic>
          <a:graphicData uri="http://schemas.openxmlformats.org/drawingml/2006/table">
            <a:tbl>
              <a:tblPr bandRow="1">
                <a:tableStyleId>{5C22544A-7EE6-4342-B048-85BDC9FD1C3A}</a:tableStyleId>
              </a:tblPr>
              <a:tblGrid>
                <a:gridCol w="1826290">
                  <a:extLst>
                    <a:ext uri="{9D8B030D-6E8A-4147-A177-3AD203B41FA5}">
                      <a16:colId xmlns:a16="http://schemas.microsoft.com/office/drawing/2014/main" val="3052367784"/>
                    </a:ext>
                  </a:extLst>
                </a:gridCol>
                <a:gridCol w="1826290">
                  <a:extLst>
                    <a:ext uri="{9D8B030D-6E8A-4147-A177-3AD203B41FA5}">
                      <a16:colId xmlns:a16="http://schemas.microsoft.com/office/drawing/2014/main" val="2258487426"/>
                    </a:ext>
                  </a:extLst>
                </a:gridCol>
                <a:gridCol w="1826290">
                  <a:extLst>
                    <a:ext uri="{9D8B030D-6E8A-4147-A177-3AD203B41FA5}">
                      <a16:colId xmlns:a16="http://schemas.microsoft.com/office/drawing/2014/main" val="2146351927"/>
                    </a:ext>
                  </a:extLst>
                </a:gridCol>
                <a:gridCol w="1826290">
                  <a:extLst>
                    <a:ext uri="{9D8B030D-6E8A-4147-A177-3AD203B41FA5}">
                      <a16:colId xmlns:a16="http://schemas.microsoft.com/office/drawing/2014/main" val="3827032936"/>
                    </a:ext>
                  </a:extLst>
                </a:gridCol>
                <a:gridCol w="1826290">
                  <a:extLst>
                    <a:ext uri="{9D8B030D-6E8A-4147-A177-3AD203B41FA5}">
                      <a16:colId xmlns:a16="http://schemas.microsoft.com/office/drawing/2014/main" val="193679397"/>
                    </a:ext>
                  </a:extLst>
                </a:gridCol>
                <a:gridCol w="1826290">
                  <a:extLst>
                    <a:ext uri="{9D8B030D-6E8A-4147-A177-3AD203B41FA5}">
                      <a16:colId xmlns:a16="http://schemas.microsoft.com/office/drawing/2014/main" val="1213934470"/>
                    </a:ext>
                  </a:extLst>
                </a:gridCol>
              </a:tblGrid>
              <a:tr h="927413">
                <a:tc>
                  <a:txBody>
                    <a:bodyPr/>
                    <a:lstStyle/>
                    <a:p>
                      <a:pPr>
                        <a:buNone/>
                      </a:pPr>
                      <a:r>
                        <a:rPr lang="en-US"/>
                        <a:t>Month</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Fixed Costs (£)</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Variable Costs (£)</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Total Costs (£)</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Revenue (£)</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Profit/Loss (£)</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1417910010"/>
                  </a:ext>
                </a:extLst>
              </a:tr>
              <a:tr h="532123">
                <a:tc>
                  <a:txBody>
                    <a:bodyPr/>
                    <a:lstStyle/>
                    <a:p>
                      <a:pPr>
                        <a:buNone/>
                      </a:pPr>
                      <a:r>
                        <a:rPr lang="en-US"/>
                        <a:t>Jan</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3,750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1,080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4,830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4,000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-830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493967983"/>
                  </a:ext>
                </a:extLst>
              </a:tr>
              <a:tr h="532123">
                <a:tc>
                  <a:txBody>
                    <a:bodyPr/>
                    <a:lstStyle/>
                    <a:p>
                      <a:pPr>
                        <a:buNone/>
                      </a:pPr>
                      <a:r>
                        <a:rPr lang="en-US"/>
                        <a:t>Feb</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3,750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1,210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4,960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4,500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-460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4263477839"/>
                  </a:ext>
                </a:extLst>
              </a:tr>
              <a:tr h="532123">
                <a:tc>
                  <a:txBody>
                    <a:bodyPr/>
                    <a:lstStyle/>
                    <a:p>
                      <a:pPr>
                        <a:buNone/>
                      </a:pPr>
                      <a:r>
                        <a:rPr lang="en-US"/>
                        <a:t>Mar</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3,750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1,330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5,080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5,000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-80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1825243077"/>
                  </a:ext>
                </a:extLst>
              </a:tr>
              <a:tr h="532123">
                <a:tc>
                  <a:txBody>
                    <a:bodyPr/>
                    <a:lstStyle/>
                    <a:p>
                      <a:pPr>
                        <a:buNone/>
                      </a:pPr>
                      <a:r>
                        <a:rPr lang="en-US"/>
                        <a:t>Apr</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3,750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1,400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5,150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5,500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+350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2839937311"/>
                  </a:ext>
                </a:extLst>
              </a:tr>
              <a:tr h="532123">
                <a:tc>
                  <a:txBody>
                    <a:bodyPr/>
                    <a:lstStyle/>
                    <a:p>
                      <a:pPr>
                        <a:buNone/>
                      </a:pPr>
                      <a:r>
                        <a:rPr lang="en-US"/>
                        <a:t>May</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3,750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1,520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5,270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6,000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+730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1373067998"/>
                  </a:ext>
                </a:extLst>
              </a:tr>
              <a:tr h="532123">
                <a:tc>
                  <a:txBody>
                    <a:bodyPr/>
                    <a:lstStyle/>
                    <a:p>
                      <a:pPr>
                        <a:buNone/>
                      </a:pPr>
                      <a:r>
                        <a:rPr lang="en-US"/>
                        <a:t>Jun</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3,750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1,640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5,390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6,000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tc>
                  <a:txBody>
                    <a:bodyPr/>
                    <a:lstStyle/>
                    <a:p>
                      <a:pPr>
                        <a:buNone/>
                      </a:pPr>
                      <a:r>
                        <a:rPr lang="en-US"/>
                        <a:t>+610</a:t>
                      </a:r>
                    </a:p>
                  </a:txBody>
                  <a:tcPr anchor="ctr">
                    <a:lnL w="12700">
                      <a:solidFill>
                        <a:schemeClr val="tx1"/>
                      </a:solidFill>
                    </a:lnL>
                    <a:lnR w="12700">
                      <a:solidFill>
                        <a:schemeClr val="tx1"/>
                      </a:solidFill>
                    </a:lnR>
                    <a:lnT w="12700">
                      <a:solidFill>
                        <a:schemeClr val="tx1"/>
                      </a:solidFill>
                    </a:lnT>
                    <a:lnB w="12700">
                      <a:solidFill>
                        <a:schemeClr val="tx1"/>
                      </a:solidFill>
                    </a:lnB>
                    <a:solidFill>
                      <a:schemeClr val="tx2">
                        <a:lumMod val="20000"/>
                        <a:lumOff val="80000"/>
                      </a:schemeClr>
                    </a:solidFill>
                  </a:tcPr>
                </a:tc>
                <a:extLst>
                  <a:ext uri="{0D108BD9-81ED-4DB2-BD59-A6C34878D82A}">
                    <a16:rowId xmlns:a16="http://schemas.microsoft.com/office/drawing/2014/main" val="691818048"/>
                  </a:ext>
                </a:extLst>
              </a:tr>
            </a:tbl>
          </a:graphicData>
        </a:graphic>
      </p:graphicFrame>
      <p:sp>
        <p:nvSpPr>
          <p:cNvPr id="6" name="TextBox 5">
            <a:extLst>
              <a:ext uri="{FF2B5EF4-FFF2-40B4-BE49-F238E27FC236}">
                <a16:creationId xmlns:a16="http://schemas.microsoft.com/office/drawing/2014/main" id="{95334967-27E4-A555-613A-7F8383FA7F5D}"/>
              </a:ext>
            </a:extLst>
          </p:cNvPr>
          <p:cNvSpPr txBox="1"/>
          <p:nvPr/>
        </p:nvSpPr>
        <p:spPr>
          <a:xfrm>
            <a:off x="856856" y="5409953"/>
            <a:ext cx="6132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Total</a:t>
            </a:r>
            <a:r>
              <a:rPr lang="en-US" b="1" dirty="0">
                <a:ea typeface="+mn-lt"/>
                <a:cs typeface="+mn-lt"/>
              </a:rPr>
              <a:t> Investment Required:</a:t>
            </a:r>
            <a:r>
              <a:rPr lang="en-US" dirty="0">
                <a:ea typeface="+mn-lt"/>
                <a:cs typeface="+mn-lt"/>
              </a:rPr>
              <a:t> £12,500</a:t>
            </a:r>
            <a:endParaRPr lang="en-US" dirty="0"/>
          </a:p>
        </p:txBody>
      </p:sp>
    </p:spTree>
    <p:extLst>
      <p:ext uri="{BB962C8B-B14F-4D97-AF65-F5344CB8AC3E}">
        <p14:creationId xmlns:p14="http://schemas.microsoft.com/office/powerpoint/2010/main" val="3172188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7" name="Freeform: Shape 56">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59" name="Group 58">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60" name="Freeform: Shape 59">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1" name="Freeform: Shape 60">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2" name="Freeform: Shape 61">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3"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64"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5"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8" name="Freeform: Shape 67">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0"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71"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72"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73"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74"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75"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76"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78" name="Rectangle 77">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descr="Question marks in a line and one question mark is lit">
            <a:extLst>
              <a:ext uri="{FF2B5EF4-FFF2-40B4-BE49-F238E27FC236}">
                <a16:creationId xmlns:a16="http://schemas.microsoft.com/office/drawing/2014/main" id="{0051DAED-68F1-174E-D6AD-73D32AF0417F}"/>
              </a:ext>
            </a:extLst>
          </p:cNvPr>
          <p:cNvPicPr>
            <a:picLocks noChangeAspect="1"/>
          </p:cNvPicPr>
          <p:nvPr/>
        </p:nvPicPr>
        <p:blipFill>
          <a:blip r:embed="rId2">
            <a:alphaModFix amt="40000"/>
          </a:blip>
          <a:srcRect t="2137" r="-1" b="13571"/>
          <a:stretch>
            <a:fillRect/>
          </a:stretch>
        </p:blipFill>
        <p:spPr>
          <a:xfrm>
            <a:off x="20" y="10"/>
            <a:ext cx="12188932" cy="6857990"/>
          </a:xfrm>
          <a:prstGeom prst="rect">
            <a:avLst/>
          </a:prstGeom>
        </p:spPr>
      </p:pic>
      <p:sp>
        <p:nvSpPr>
          <p:cNvPr id="2" name="Title 1">
            <a:extLst>
              <a:ext uri="{FF2B5EF4-FFF2-40B4-BE49-F238E27FC236}">
                <a16:creationId xmlns:a16="http://schemas.microsoft.com/office/drawing/2014/main" id="{8AC89BFC-E5F2-29FA-3F47-3B7C75EE1366}"/>
              </a:ext>
            </a:extLst>
          </p:cNvPr>
          <p:cNvSpPr>
            <a:spLocks noGrp="1"/>
          </p:cNvSpPr>
          <p:nvPr>
            <p:ph type="title"/>
          </p:nvPr>
        </p:nvSpPr>
        <p:spPr>
          <a:xfrm>
            <a:off x="1549238" y="1145080"/>
            <a:ext cx="9090476" cy="2179601"/>
          </a:xfrm>
        </p:spPr>
        <p:txBody>
          <a:bodyPr vert="horz" lIns="91440" tIns="45720" rIns="91440" bIns="45720" rtlCol="0" anchor="b">
            <a:normAutofit/>
          </a:bodyPr>
          <a:lstStyle/>
          <a:p>
            <a:pPr algn="ctr"/>
            <a:endParaRPr lang="en-US" sz="4000" dirty="0">
              <a:solidFill>
                <a:srgbClr val="FFFFFF"/>
              </a:solidFill>
            </a:endParaRPr>
          </a:p>
        </p:txBody>
      </p:sp>
      <p:sp>
        <p:nvSpPr>
          <p:cNvPr id="80" name="Freeform: Shape 79">
            <a:extLst>
              <a:ext uri="{FF2B5EF4-FFF2-40B4-BE49-F238E27FC236}">
                <a16:creationId xmlns:a16="http://schemas.microsoft.com/office/drawing/2014/main" id="{25A2CBEC-4F23-437D-9D03-9968C9B79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94120" y="-1094120"/>
            <a:ext cx="1085312" cy="327355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82"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356" y="3533292"/>
            <a:ext cx="972241" cy="45718"/>
            <a:chOff x="4886325" y="3371754"/>
            <a:chExt cx="2418492" cy="113728"/>
          </a:xfrm>
          <a:solidFill>
            <a:schemeClr val="accent1"/>
          </a:solidFill>
        </p:grpSpPr>
        <p:sp>
          <p:nvSpPr>
            <p:cNvPr id="83"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4"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85"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86"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87"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88"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90" name="Freeform: Shape 89">
            <a:extLst>
              <a:ext uri="{FF2B5EF4-FFF2-40B4-BE49-F238E27FC236}">
                <a16:creationId xmlns:a16="http://schemas.microsoft.com/office/drawing/2014/main" id="{6264A856-A4F6-4068-9AC3-7B38A00DA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2" name="Group 91">
            <a:extLst>
              <a:ext uri="{FF2B5EF4-FFF2-40B4-BE49-F238E27FC236}">
                <a16:creationId xmlns:a16="http://schemas.microsoft.com/office/drawing/2014/main" id="{C2983E8C-44FB-463B-B6B0-B53E96ACCD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93" name="Freeform: Shape 92">
              <a:extLst>
                <a:ext uri="{FF2B5EF4-FFF2-40B4-BE49-F238E27FC236}">
                  <a16:creationId xmlns:a16="http://schemas.microsoft.com/office/drawing/2014/main" id="{16AD7FCC-3422-42C3-A2AD-69ADFEA6E3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4" name="Freeform: Shape 93">
              <a:extLst>
                <a:ext uri="{FF2B5EF4-FFF2-40B4-BE49-F238E27FC236}">
                  <a16:creationId xmlns:a16="http://schemas.microsoft.com/office/drawing/2014/main" id="{C4ECA670-C540-4DCE-8F03-EC843D518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5" name="Freeform: Shape 94">
              <a:extLst>
                <a:ext uri="{FF2B5EF4-FFF2-40B4-BE49-F238E27FC236}">
                  <a16:creationId xmlns:a16="http://schemas.microsoft.com/office/drawing/2014/main" id="{7ECB6083-DDE0-460C-987E-E64587630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6" name="Graphic 12">
              <a:extLst>
                <a:ext uri="{FF2B5EF4-FFF2-40B4-BE49-F238E27FC236}">
                  <a16:creationId xmlns:a16="http://schemas.microsoft.com/office/drawing/2014/main" id="{378004C4-6786-473C-BB2A-AAA6EF1151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97" name="Graphic 15">
              <a:extLst>
                <a:ext uri="{FF2B5EF4-FFF2-40B4-BE49-F238E27FC236}">
                  <a16:creationId xmlns:a16="http://schemas.microsoft.com/office/drawing/2014/main" id="{455376B6-DAB5-4A34-A8BE-15DE02CAF5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98" name="Graphic 15">
              <a:extLst>
                <a:ext uri="{FF2B5EF4-FFF2-40B4-BE49-F238E27FC236}">
                  <a16:creationId xmlns:a16="http://schemas.microsoft.com/office/drawing/2014/main" id="{EC2A85A1-668E-48DF-A484-FADE64BE6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6D16C5EE-54EB-4800-8860-E622EEDE84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500913360"/>
      </p:ext>
    </p:extLst>
  </p:cSld>
  <p:clrMapOvr>
    <a:masterClrMapping/>
  </p:clrMapOvr>
</p:sld>
</file>

<file path=ppt/theme/theme1.xml><?xml version="1.0" encoding="utf-8"?>
<a:theme xmlns:a="http://schemas.openxmlformats.org/drawingml/2006/main" name="RocaVTI">
  <a:themeElements>
    <a:clrScheme name="Custom 101">
      <a:dk1>
        <a:sysClr val="windowText" lastClr="000000"/>
      </a:dk1>
      <a:lt1>
        <a:sysClr val="window" lastClr="FFFFFF"/>
      </a:lt1>
      <a:dk2>
        <a:srgbClr val="463443"/>
      </a:dk2>
      <a:lt2>
        <a:srgbClr val="F3F0E9"/>
      </a:lt2>
      <a:accent1>
        <a:srgbClr val="D45E5E"/>
      </a:accent1>
      <a:accent2>
        <a:srgbClr val="D49D8C"/>
      </a:accent2>
      <a:accent3>
        <a:srgbClr val="BF873A"/>
      </a:accent3>
      <a:accent4>
        <a:srgbClr val="C05050"/>
      </a:accent4>
      <a:accent5>
        <a:srgbClr val="A89F68"/>
      </a:accent5>
      <a:accent6>
        <a:srgbClr val="8F6B8A"/>
      </a:accent6>
      <a:hlink>
        <a:srgbClr val="D75681"/>
      </a:hlink>
      <a:folHlink>
        <a:srgbClr val="6C9D9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RocaVTI</vt:lpstr>
      <vt:lpstr>Enterprise and Entrepreneurship</vt:lpstr>
      <vt:lpstr>                           Business plan</vt:lpstr>
      <vt:lpstr>Introduction</vt:lpstr>
      <vt:lpstr>Section 1: Overview of the Business Idea </vt:lpstr>
      <vt:lpstr>Section 2 - Legal Format and Management Structure </vt:lpstr>
      <vt:lpstr>Section 2- Legal Format and Management Structure</vt:lpstr>
      <vt:lpstr>Organisational Chart</vt:lpstr>
      <vt:lpstr>Section 3 – PESTEL Analysis </vt:lpstr>
      <vt:lpstr>Section 4 - Marketing Strategies</vt:lpstr>
      <vt:lpstr>Section 5 - Funding Requirements and Allocation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220</cp:revision>
  <dcterms:created xsi:type="dcterms:W3CDTF">2026-04-12T22:50:35Z</dcterms:created>
  <dcterms:modified xsi:type="dcterms:W3CDTF">2026-04-12T23:57:25Z</dcterms:modified>
</cp:coreProperties>
</file>