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7" r:id="rId5"/>
  </p:sldMasterIdLst>
  <p:notesMasterIdLst>
    <p:notesMasterId r:id="rId7"/>
  </p:notesMasterIdLst>
  <p:handoutMasterIdLst>
    <p:handoutMasterId r:id="rId8"/>
  </p:handoutMasterIdLst>
  <p:sldIdLst>
    <p:sldId id="257" r:id="rId6"/>
  </p:sldIdLst>
  <p:sldSz cx="42803763" cy="30275213"/>
  <p:notesSz cx="6797675" cy="9928225"/>
  <p:defaultTextStyle>
    <a:defPPr>
      <a:defRPr lang="en-GB"/>
    </a:defPPr>
    <a:lvl1pPr algn="l" defTabSz="4357267" rtl="0" fontAlgn="base">
      <a:spcBef>
        <a:spcPct val="0"/>
      </a:spcBef>
      <a:spcAft>
        <a:spcPct val="0"/>
      </a:spcAft>
      <a:defRPr sz="8695" kern="1200">
        <a:solidFill>
          <a:schemeClr val="tx1"/>
        </a:solidFill>
        <a:latin typeface="Arial" charset="0"/>
        <a:ea typeface="+mn-ea"/>
        <a:cs typeface="+mn-cs"/>
      </a:defRPr>
    </a:lvl1pPr>
    <a:lvl2pPr marL="2174578" indent="162287" algn="l" defTabSz="4357267" rtl="0" fontAlgn="base">
      <a:spcBef>
        <a:spcPct val="0"/>
      </a:spcBef>
      <a:spcAft>
        <a:spcPct val="0"/>
      </a:spcAft>
      <a:defRPr sz="8695" kern="1200">
        <a:solidFill>
          <a:schemeClr val="tx1"/>
        </a:solidFill>
        <a:latin typeface="Arial" charset="0"/>
        <a:ea typeface="+mn-ea"/>
        <a:cs typeface="+mn-cs"/>
      </a:defRPr>
    </a:lvl2pPr>
    <a:lvl3pPr marL="4357267" indent="316448" algn="l" defTabSz="4357267" rtl="0" fontAlgn="base">
      <a:spcBef>
        <a:spcPct val="0"/>
      </a:spcBef>
      <a:spcAft>
        <a:spcPct val="0"/>
      </a:spcAft>
      <a:defRPr sz="8695" kern="1200">
        <a:solidFill>
          <a:schemeClr val="tx1"/>
        </a:solidFill>
        <a:latin typeface="Arial" charset="0"/>
        <a:ea typeface="+mn-ea"/>
        <a:cs typeface="+mn-cs"/>
      </a:defRPr>
    </a:lvl3pPr>
    <a:lvl4pPr marL="6539942" indent="470618" algn="l" defTabSz="4357267" rtl="0" fontAlgn="base">
      <a:spcBef>
        <a:spcPct val="0"/>
      </a:spcBef>
      <a:spcAft>
        <a:spcPct val="0"/>
      </a:spcAft>
      <a:defRPr sz="8695" kern="1200">
        <a:solidFill>
          <a:schemeClr val="tx1"/>
        </a:solidFill>
        <a:latin typeface="Arial" charset="0"/>
        <a:ea typeface="+mn-ea"/>
        <a:cs typeface="+mn-cs"/>
      </a:defRPr>
    </a:lvl4pPr>
    <a:lvl5pPr marL="8722642" indent="624783" algn="l" defTabSz="4357267" rtl="0" fontAlgn="base">
      <a:spcBef>
        <a:spcPct val="0"/>
      </a:spcBef>
      <a:spcAft>
        <a:spcPct val="0"/>
      </a:spcAft>
      <a:defRPr sz="8695" kern="1200">
        <a:solidFill>
          <a:schemeClr val="tx1"/>
        </a:solidFill>
        <a:latin typeface="Arial" charset="0"/>
        <a:ea typeface="+mn-ea"/>
        <a:cs typeface="+mn-cs"/>
      </a:defRPr>
    </a:lvl5pPr>
    <a:lvl6pPr marL="11684285" algn="l" defTabSz="4673710" rtl="0" eaLnBrk="1" latinLnBrk="0" hangingPunct="1">
      <a:defRPr sz="8695" kern="1200">
        <a:solidFill>
          <a:schemeClr val="tx1"/>
        </a:solidFill>
        <a:latin typeface="Arial" charset="0"/>
        <a:ea typeface="+mn-ea"/>
        <a:cs typeface="+mn-cs"/>
      </a:defRPr>
    </a:lvl6pPr>
    <a:lvl7pPr marL="14021135" algn="l" defTabSz="4673710" rtl="0" eaLnBrk="1" latinLnBrk="0" hangingPunct="1">
      <a:defRPr sz="8695" kern="1200">
        <a:solidFill>
          <a:schemeClr val="tx1"/>
        </a:solidFill>
        <a:latin typeface="Arial" charset="0"/>
        <a:ea typeface="+mn-ea"/>
        <a:cs typeface="+mn-cs"/>
      </a:defRPr>
    </a:lvl7pPr>
    <a:lvl8pPr marL="16357995" algn="l" defTabSz="4673710" rtl="0" eaLnBrk="1" latinLnBrk="0" hangingPunct="1">
      <a:defRPr sz="8695" kern="1200">
        <a:solidFill>
          <a:schemeClr val="tx1"/>
        </a:solidFill>
        <a:latin typeface="Arial" charset="0"/>
        <a:ea typeface="+mn-ea"/>
        <a:cs typeface="+mn-cs"/>
      </a:defRPr>
    </a:lvl8pPr>
    <a:lvl9pPr marL="18694850" algn="l" defTabSz="4673710" rtl="0" eaLnBrk="1" latinLnBrk="0" hangingPunct="1">
      <a:defRPr sz="8695" kern="1200">
        <a:solidFill>
          <a:schemeClr val="tx1"/>
        </a:solidFill>
        <a:latin typeface="Arial" charset="0"/>
        <a:ea typeface="+mn-ea"/>
        <a:cs typeface="+mn-cs"/>
      </a:defRPr>
    </a:lvl9pPr>
  </p:defaultTextStyle>
  <p:extLst>
    <p:ext uri="{521415D9-36F7-43E2-AB2F-B90AF26B5E84}">
      <p14:sectionLst xmlns:p14="http://schemas.microsoft.com/office/powerpoint/2010/main">
        <p14:section name="Default Section" id="{58E52EB3-C8A1-45DD-8755-F92B7B5455BE}">
          <p14:sldIdLst>
            <p14:sldId id="257"/>
          </p14:sldIdLst>
        </p14:section>
      </p14:sectionLst>
    </p:ext>
    <p:ext uri="{EFAFB233-063F-42B5-8137-9DF3F51BA10A}">
      <p15:sldGuideLst xmlns:p15="http://schemas.microsoft.com/office/powerpoint/2012/main">
        <p15:guide id="1" orient="horz" pos="16657" userDrawn="1">
          <p15:clr>
            <a:srgbClr val="A4A3A4"/>
          </p15:clr>
        </p15:guide>
        <p15:guide id="2" pos="26046" userDrawn="1">
          <p15:clr>
            <a:srgbClr val="A4A3A4"/>
          </p15:clr>
        </p15:guide>
        <p15:guide id="3" orient="horz" pos="827" userDrawn="1">
          <p15:clr>
            <a:srgbClr val="A4A3A4"/>
          </p15:clr>
        </p15:guide>
        <p15:guide id="4" pos="917" userDrawn="1">
          <p15:clr>
            <a:srgbClr val="A4A3A4"/>
          </p15:clr>
        </p15:guide>
        <p15:guide id="7" orient="horz" pos="5680" userDrawn="1">
          <p15:clr>
            <a:srgbClr val="A4A3A4"/>
          </p15:clr>
        </p15:guide>
        <p15:guide id="15" pos="15749" userDrawn="1">
          <p15:clr>
            <a:srgbClr val="A4A3A4"/>
          </p15:clr>
        </p15:guide>
        <p15:guide id="19" pos="5468" userDrawn="1">
          <p15:clr>
            <a:srgbClr val="A4A3A4"/>
          </p15:clr>
        </p15:guide>
        <p15:guide id="20" pos="6036" userDrawn="1">
          <p15:clr>
            <a:srgbClr val="A4A3A4"/>
          </p15:clr>
        </p15:guide>
        <p15:guide id="21" pos="10600" userDrawn="1">
          <p15:clr>
            <a:srgbClr val="A4A3A4"/>
          </p15:clr>
        </p15:guide>
        <p15:guide id="22" pos="11172" userDrawn="1">
          <p15:clr>
            <a:srgbClr val="A4A3A4"/>
          </p15:clr>
        </p15:guide>
        <p15:guide id="23" pos="16324" userDrawn="1">
          <p15:clr>
            <a:srgbClr val="A4A3A4"/>
          </p15:clr>
        </p15:guide>
        <p15:guide id="24" pos="20880" userDrawn="1">
          <p15:clr>
            <a:srgbClr val="A4A3A4"/>
          </p15:clr>
        </p15:guide>
        <p15:guide id="25" pos="21452" userDrawn="1">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egg Rebecca" initials="LR" lastIdx="2" clrIdx="0">
    <p:extLst>
      <p:ext uri="{19B8F6BF-5375-455C-9EA6-DF929625EA0E}">
        <p15:presenceInfo xmlns:p15="http://schemas.microsoft.com/office/powerpoint/2012/main" userId="Legg Rebecca" providerId="None"/>
      </p:ext>
    </p:extLst>
  </p:cmAuthor>
  <p:cmAuthor id="2" name="Jenkins Darren R" initials="JDR" lastIdx="1" clrIdx="1">
    <p:extLst>
      <p:ext uri="{19B8F6BF-5375-455C-9EA6-DF929625EA0E}">
        <p15:presenceInfo xmlns:p15="http://schemas.microsoft.com/office/powerpoint/2012/main" userId="Jenkins Darren R"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prnPr clrMode="gray"/>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8F97B"/>
    <a:srgbClr val="70F0A1"/>
    <a:srgbClr val="EF7835"/>
    <a:srgbClr val="E4E62E"/>
    <a:srgbClr val="63DC27"/>
    <a:srgbClr val="29CA5D"/>
    <a:srgbClr val="2EB5B2"/>
    <a:srgbClr val="14022E"/>
    <a:srgbClr val="13022D"/>
    <a:srgbClr val="A6A6A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5" autoAdjust="0"/>
    <p:restoredTop sz="95332" autoAdjust="0"/>
  </p:normalViewPr>
  <p:slideViewPr>
    <p:cSldViewPr snapToObjects="1">
      <p:cViewPr>
        <p:scale>
          <a:sx n="50" d="100"/>
          <a:sy n="50" d="100"/>
        </p:scale>
        <p:origin x="-3456" y="-2466"/>
      </p:cViewPr>
      <p:guideLst>
        <p:guide orient="horz" pos="16657"/>
        <p:guide pos="26046"/>
        <p:guide orient="horz" pos="827"/>
        <p:guide pos="917"/>
        <p:guide orient="horz" pos="5680"/>
        <p:guide pos="15749"/>
        <p:guide pos="5468"/>
        <p:guide pos="6036"/>
        <p:guide pos="10600"/>
        <p:guide pos="11172"/>
        <p:guide pos="16324"/>
        <p:guide pos="20880"/>
        <p:guide pos="21452"/>
      </p:guideLst>
    </p:cSldViewPr>
  </p:slideViewPr>
  <p:outlineViewPr>
    <p:cViewPr>
      <p:scale>
        <a:sx n="33" d="100"/>
        <a:sy n="33" d="100"/>
      </p:scale>
      <p:origin x="24" y="0"/>
    </p:cViewPr>
  </p:outlineViewPr>
  <p:notesTextViewPr>
    <p:cViewPr>
      <p:scale>
        <a:sx n="100" d="100"/>
        <a:sy n="100" d="100"/>
      </p:scale>
      <p:origin x="0" y="0"/>
    </p:cViewPr>
  </p:notesTextViewPr>
  <p:sorterViewPr>
    <p:cViewPr>
      <p:scale>
        <a:sx n="66" d="100"/>
        <a:sy n="66" d="100"/>
      </p:scale>
      <p:origin x="0" y="0"/>
    </p:cViewPr>
  </p:sorterViewPr>
  <p:notesViewPr>
    <p:cSldViewPr snapToObjects="1">
      <p:cViewPr varScale="1">
        <p:scale>
          <a:sx n="114" d="100"/>
          <a:sy n="114" d="100"/>
        </p:scale>
        <p:origin x="4012" y="64"/>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notesMaster" Target="notesMasters/notesMaster1.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viewProps" Target="viewProps.xml"/><Relationship Id="rId5" Type="http://schemas.openxmlformats.org/officeDocument/2006/relationships/slideMaster" Target="slideMasters/slideMaster1.xml"/><Relationship Id="rId10" Type="http://schemas.openxmlformats.org/officeDocument/2006/relationships/presProps" Target="presProps.xml"/><Relationship Id="rId4" Type="http://schemas.openxmlformats.org/officeDocument/2006/relationships/customXml" Target="../customXml/item4.xml"/><Relationship Id="rId9" Type="http://schemas.openxmlformats.org/officeDocument/2006/relationships/commentAuthors" Target="commentAuthor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D89F86-0DA8-4550-AB80-E6D2DA979AD9}" type="doc">
      <dgm:prSet loTypeId="urn:microsoft.com/office/officeart/2005/8/layout/cycle5" loCatId="cycle" qsTypeId="urn:microsoft.com/office/officeart/2005/8/quickstyle/simple2" qsCatId="simple" csTypeId="urn:microsoft.com/office/officeart/2005/8/colors/colorful4" csCatId="colorful" phldr="1"/>
      <dgm:spPr/>
      <dgm:t>
        <a:bodyPr/>
        <a:lstStyle/>
        <a:p>
          <a:endParaRPr lang="en-GB"/>
        </a:p>
      </dgm:t>
    </dgm:pt>
    <dgm:pt modelId="{C331CD74-0444-436F-B68B-A0A112C707CF}">
      <dgm:prSet phldrT="[Text]"/>
      <dgm:spPr/>
      <dgm:t>
        <a:bodyPr/>
        <a:lstStyle/>
        <a:p>
          <a:r>
            <a:rPr lang="en-GB" dirty="0"/>
            <a:t>Phase 1: Initial Assessment &amp; Constraints Identification</a:t>
          </a:r>
        </a:p>
      </dgm:t>
    </dgm:pt>
    <dgm:pt modelId="{5802F948-5DEA-49B0-9DF2-829D56EAAED3}" type="parTrans" cxnId="{9D211028-DDF8-4D4F-A1AC-E839194A3364}">
      <dgm:prSet/>
      <dgm:spPr/>
      <dgm:t>
        <a:bodyPr/>
        <a:lstStyle/>
        <a:p>
          <a:endParaRPr lang="en-GB"/>
        </a:p>
      </dgm:t>
    </dgm:pt>
    <dgm:pt modelId="{78FEE99F-D431-4D48-9AAC-E438DE22ADD8}" type="sibTrans" cxnId="{9D211028-DDF8-4D4F-A1AC-E839194A3364}">
      <dgm:prSet/>
      <dgm:spPr/>
      <dgm:t>
        <a:bodyPr/>
        <a:lstStyle/>
        <a:p>
          <a:endParaRPr lang="en-GB"/>
        </a:p>
      </dgm:t>
    </dgm:pt>
    <dgm:pt modelId="{453DFF02-8677-4631-88D8-CBF579E359F4}">
      <dgm:prSet phldrT="[Text]"/>
      <dgm:spPr/>
      <dgm:t>
        <a:bodyPr/>
        <a:lstStyle/>
        <a:p>
          <a:r>
            <a:rPr lang="en-GB" dirty="0"/>
            <a:t>Phase 2: Tool Selection</a:t>
          </a:r>
        </a:p>
      </dgm:t>
    </dgm:pt>
    <dgm:pt modelId="{42F535F9-F877-4999-98D1-FDE19653EC12}" type="parTrans" cxnId="{4BD985FE-D0AB-42E6-8167-29E333CE342A}">
      <dgm:prSet/>
      <dgm:spPr/>
      <dgm:t>
        <a:bodyPr/>
        <a:lstStyle/>
        <a:p>
          <a:endParaRPr lang="en-GB"/>
        </a:p>
      </dgm:t>
    </dgm:pt>
    <dgm:pt modelId="{BDC76680-5F45-4077-9CF5-43A80DEEBC7E}" type="sibTrans" cxnId="{4BD985FE-D0AB-42E6-8167-29E333CE342A}">
      <dgm:prSet/>
      <dgm:spPr/>
      <dgm:t>
        <a:bodyPr/>
        <a:lstStyle/>
        <a:p>
          <a:endParaRPr lang="en-GB"/>
        </a:p>
      </dgm:t>
    </dgm:pt>
    <dgm:pt modelId="{FD490208-FAF1-4ADF-AB40-9985D9AA8BF8}">
      <dgm:prSet phldrT="[Text]"/>
      <dgm:spPr/>
      <dgm:t>
        <a:bodyPr/>
        <a:lstStyle/>
        <a:p>
          <a:r>
            <a:rPr lang="en-GB" dirty="0"/>
            <a:t>Phase 3: Review &amp; Finalisation</a:t>
          </a:r>
        </a:p>
      </dgm:t>
    </dgm:pt>
    <dgm:pt modelId="{38DAC72E-4D0C-4DDA-B090-44C798BCD530}" type="parTrans" cxnId="{4C34EEF9-9CC8-4288-A446-795E7CC5B8D4}">
      <dgm:prSet/>
      <dgm:spPr/>
      <dgm:t>
        <a:bodyPr/>
        <a:lstStyle/>
        <a:p>
          <a:endParaRPr lang="en-GB"/>
        </a:p>
      </dgm:t>
    </dgm:pt>
    <dgm:pt modelId="{E9BFA2A3-680A-4CCE-8A8C-F75667A7631C}" type="sibTrans" cxnId="{4C34EEF9-9CC8-4288-A446-795E7CC5B8D4}">
      <dgm:prSet/>
      <dgm:spPr/>
      <dgm:t>
        <a:bodyPr/>
        <a:lstStyle/>
        <a:p>
          <a:endParaRPr lang="en-GB"/>
        </a:p>
      </dgm:t>
    </dgm:pt>
    <dgm:pt modelId="{70A5C163-B759-44F3-BD84-1609BBC55A10}">
      <dgm:prSet phldrT="[Text]"/>
      <dgm:spPr/>
      <dgm:t>
        <a:bodyPr/>
        <a:lstStyle/>
        <a:p>
          <a:r>
            <a:rPr lang="en-GB" dirty="0"/>
            <a:t>Phase 4: Implementation</a:t>
          </a:r>
        </a:p>
      </dgm:t>
    </dgm:pt>
    <dgm:pt modelId="{D9C19658-32FA-467D-8D86-D7E604E5CCFF}" type="parTrans" cxnId="{05ACFBEF-A8F9-40EA-A253-007C46587090}">
      <dgm:prSet/>
      <dgm:spPr/>
      <dgm:t>
        <a:bodyPr/>
        <a:lstStyle/>
        <a:p>
          <a:endParaRPr lang="en-GB"/>
        </a:p>
      </dgm:t>
    </dgm:pt>
    <dgm:pt modelId="{A671875A-FF8B-44CA-ADB2-DFBB05388F9B}" type="sibTrans" cxnId="{05ACFBEF-A8F9-40EA-A253-007C46587090}">
      <dgm:prSet/>
      <dgm:spPr/>
      <dgm:t>
        <a:bodyPr/>
        <a:lstStyle/>
        <a:p>
          <a:endParaRPr lang="en-GB"/>
        </a:p>
      </dgm:t>
    </dgm:pt>
    <dgm:pt modelId="{84B146C4-6A34-48A2-AAEA-E5AAF9EF77D7}">
      <dgm:prSet phldrT="[Text]"/>
      <dgm:spPr/>
      <dgm:t>
        <a:bodyPr/>
        <a:lstStyle/>
        <a:p>
          <a:r>
            <a:rPr lang="en-GB" dirty="0"/>
            <a:t>Phase 5: Review &amp; Feedback</a:t>
          </a:r>
        </a:p>
      </dgm:t>
    </dgm:pt>
    <dgm:pt modelId="{3C846990-343A-4C05-B626-A93607E68687}" type="parTrans" cxnId="{051910C6-A381-4B29-AEFF-32E7B9D7D050}">
      <dgm:prSet/>
      <dgm:spPr/>
      <dgm:t>
        <a:bodyPr/>
        <a:lstStyle/>
        <a:p>
          <a:endParaRPr lang="en-GB"/>
        </a:p>
      </dgm:t>
    </dgm:pt>
    <dgm:pt modelId="{8F69161E-E657-496E-9CF4-065CC2650373}" type="sibTrans" cxnId="{051910C6-A381-4B29-AEFF-32E7B9D7D050}">
      <dgm:prSet/>
      <dgm:spPr/>
      <dgm:t>
        <a:bodyPr/>
        <a:lstStyle/>
        <a:p>
          <a:endParaRPr lang="en-GB"/>
        </a:p>
      </dgm:t>
    </dgm:pt>
    <dgm:pt modelId="{E7FCCE6E-E2B8-4E8A-8086-A9FDB4BF3BD3}" type="pres">
      <dgm:prSet presAssocID="{FDD89F86-0DA8-4550-AB80-E6D2DA979AD9}" presName="cycle" presStyleCnt="0">
        <dgm:presLayoutVars>
          <dgm:dir/>
          <dgm:resizeHandles val="exact"/>
        </dgm:presLayoutVars>
      </dgm:prSet>
      <dgm:spPr/>
    </dgm:pt>
    <dgm:pt modelId="{6E454CFA-4225-442E-A848-03B3E450D4D2}" type="pres">
      <dgm:prSet presAssocID="{C331CD74-0444-436F-B68B-A0A112C707CF}" presName="node" presStyleLbl="node1" presStyleIdx="0" presStyleCnt="5">
        <dgm:presLayoutVars>
          <dgm:bulletEnabled val="1"/>
        </dgm:presLayoutVars>
      </dgm:prSet>
      <dgm:spPr/>
    </dgm:pt>
    <dgm:pt modelId="{E3AC3EF7-EF2D-415D-A62F-F2186CFF674A}" type="pres">
      <dgm:prSet presAssocID="{C331CD74-0444-436F-B68B-A0A112C707CF}" presName="spNode" presStyleCnt="0"/>
      <dgm:spPr/>
    </dgm:pt>
    <dgm:pt modelId="{AAA8D4F9-2690-473F-B191-10566E64D348}" type="pres">
      <dgm:prSet presAssocID="{78FEE99F-D431-4D48-9AAC-E438DE22ADD8}" presName="sibTrans" presStyleLbl="sibTrans1D1" presStyleIdx="0" presStyleCnt="5"/>
      <dgm:spPr/>
    </dgm:pt>
    <dgm:pt modelId="{00BFD2CC-738D-41B0-9059-60F72B74F173}" type="pres">
      <dgm:prSet presAssocID="{453DFF02-8677-4631-88D8-CBF579E359F4}" presName="node" presStyleLbl="node1" presStyleIdx="1" presStyleCnt="5">
        <dgm:presLayoutVars>
          <dgm:bulletEnabled val="1"/>
        </dgm:presLayoutVars>
      </dgm:prSet>
      <dgm:spPr/>
    </dgm:pt>
    <dgm:pt modelId="{A110093B-8081-4FCB-94FB-32673AA74487}" type="pres">
      <dgm:prSet presAssocID="{453DFF02-8677-4631-88D8-CBF579E359F4}" presName="spNode" presStyleCnt="0"/>
      <dgm:spPr/>
    </dgm:pt>
    <dgm:pt modelId="{4CD9F95E-2AFD-410A-8738-2774F33ADDB5}" type="pres">
      <dgm:prSet presAssocID="{BDC76680-5F45-4077-9CF5-43A80DEEBC7E}" presName="sibTrans" presStyleLbl="sibTrans1D1" presStyleIdx="1" presStyleCnt="5"/>
      <dgm:spPr/>
    </dgm:pt>
    <dgm:pt modelId="{CC0B73D4-638E-43D6-95E9-553835FF21D3}" type="pres">
      <dgm:prSet presAssocID="{FD490208-FAF1-4ADF-AB40-9985D9AA8BF8}" presName="node" presStyleLbl="node1" presStyleIdx="2" presStyleCnt="5">
        <dgm:presLayoutVars>
          <dgm:bulletEnabled val="1"/>
        </dgm:presLayoutVars>
      </dgm:prSet>
      <dgm:spPr/>
    </dgm:pt>
    <dgm:pt modelId="{09BA466D-F83D-4F9A-9AA1-2437BE4B56BD}" type="pres">
      <dgm:prSet presAssocID="{FD490208-FAF1-4ADF-AB40-9985D9AA8BF8}" presName="spNode" presStyleCnt="0"/>
      <dgm:spPr/>
    </dgm:pt>
    <dgm:pt modelId="{4BA4B3A8-58FB-4761-B818-2F3C4017AF98}" type="pres">
      <dgm:prSet presAssocID="{E9BFA2A3-680A-4CCE-8A8C-F75667A7631C}" presName="sibTrans" presStyleLbl="sibTrans1D1" presStyleIdx="2" presStyleCnt="5"/>
      <dgm:spPr/>
    </dgm:pt>
    <dgm:pt modelId="{C81FE271-F6AB-4ED0-B87A-C52CB262F08C}" type="pres">
      <dgm:prSet presAssocID="{70A5C163-B759-44F3-BD84-1609BBC55A10}" presName="node" presStyleLbl="node1" presStyleIdx="3" presStyleCnt="5">
        <dgm:presLayoutVars>
          <dgm:bulletEnabled val="1"/>
        </dgm:presLayoutVars>
      </dgm:prSet>
      <dgm:spPr/>
    </dgm:pt>
    <dgm:pt modelId="{53C0BB13-F21C-444A-A82E-4BF95321CCD2}" type="pres">
      <dgm:prSet presAssocID="{70A5C163-B759-44F3-BD84-1609BBC55A10}" presName="spNode" presStyleCnt="0"/>
      <dgm:spPr/>
    </dgm:pt>
    <dgm:pt modelId="{0310C5DE-5320-4ABA-90FF-21E46322A38D}" type="pres">
      <dgm:prSet presAssocID="{A671875A-FF8B-44CA-ADB2-DFBB05388F9B}" presName="sibTrans" presStyleLbl="sibTrans1D1" presStyleIdx="3" presStyleCnt="5"/>
      <dgm:spPr/>
    </dgm:pt>
    <dgm:pt modelId="{3381CB54-D682-4499-86D9-8B79D0D4410D}" type="pres">
      <dgm:prSet presAssocID="{84B146C4-6A34-48A2-AAEA-E5AAF9EF77D7}" presName="node" presStyleLbl="node1" presStyleIdx="4" presStyleCnt="5">
        <dgm:presLayoutVars>
          <dgm:bulletEnabled val="1"/>
        </dgm:presLayoutVars>
      </dgm:prSet>
      <dgm:spPr/>
    </dgm:pt>
    <dgm:pt modelId="{5C029DE6-7854-4831-B118-07ECC28370A4}" type="pres">
      <dgm:prSet presAssocID="{84B146C4-6A34-48A2-AAEA-E5AAF9EF77D7}" presName="spNode" presStyleCnt="0"/>
      <dgm:spPr/>
    </dgm:pt>
    <dgm:pt modelId="{D154F056-2D82-4B0F-B34C-9ACDA7ED0FD3}" type="pres">
      <dgm:prSet presAssocID="{8F69161E-E657-496E-9CF4-065CC2650373}" presName="sibTrans" presStyleLbl="sibTrans1D1" presStyleIdx="4" presStyleCnt="5"/>
      <dgm:spPr/>
    </dgm:pt>
  </dgm:ptLst>
  <dgm:cxnLst>
    <dgm:cxn modelId="{9D211028-DDF8-4D4F-A1AC-E839194A3364}" srcId="{FDD89F86-0DA8-4550-AB80-E6D2DA979AD9}" destId="{C331CD74-0444-436F-B68B-A0A112C707CF}" srcOrd="0" destOrd="0" parTransId="{5802F948-5DEA-49B0-9DF2-829D56EAAED3}" sibTransId="{78FEE99F-D431-4D48-9AAC-E438DE22ADD8}"/>
    <dgm:cxn modelId="{1EF34B2D-D526-4BD4-B960-AA56420F2AC4}" type="presOf" srcId="{A671875A-FF8B-44CA-ADB2-DFBB05388F9B}" destId="{0310C5DE-5320-4ABA-90FF-21E46322A38D}" srcOrd="0" destOrd="0" presId="urn:microsoft.com/office/officeart/2005/8/layout/cycle5"/>
    <dgm:cxn modelId="{C5D8A443-6AEA-4696-A5B9-0BA84E9D76F6}" type="presOf" srcId="{FDD89F86-0DA8-4550-AB80-E6D2DA979AD9}" destId="{E7FCCE6E-E2B8-4E8A-8086-A9FDB4BF3BD3}" srcOrd="0" destOrd="0" presId="urn:microsoft.com/office/officeart/2005/8/layout/cycle5"/>
    <dgm:cxn modelId="{B9303351-D39A-4536-93D1-FDB13D554DD4}" type="presOf" srcId="{78FEE99F-D431-4D48-9AAC-E438DE22ADD8}" destId="{AAA8D4F9-2690-473F-B191-10566E64D348}" srcOrd="0" destOrd="0" presId="urn:microsoft.com/office/officeart/2005/8/layout/cycle5"/>
    <dgm:cxn modelId="{2CAD9071-609F-49F0-9E1E-6DC5E49BE672}" type="presOf" srcId="{453DFF02-8677-4631-88D8-CBF579E359F4}" destId="{00BFD2CC-738D-41B0-9059-60F72B74F173}" srcOrd="0" destOrd="0" presId="urn:microsoft.com/office/officeart/2005/8/layout/cycle5"/>
    <dgm:cxn modelId="{5EC98658-49C0-453D-96F1-7D4446144A57}" type="presOf" srcId="{70A5C163-B759-44F3-BD84-1609BBC55A10}" destId="{C81FE271-F6AB-4ED0-B87A-C52CB262F08C}" srcOrd="0" destOrd="0" presId="urn:microsoft.com/office/officeart/2005/8/layout/cycle5"/>
    <dgm:cxn modelId="{763D43BE-B85D-4566-B7C3-1361238CDC1A}" type="presOf" srcId="{FD490208-FAF1-4ADF-AB40-9985D9AA8BF8}" destId="{CC0B73D4-638E-43D6-95E9-553835FF21D3}" srcOrd="0" destOrd="0" presId="urn:microsoft.com/office/officeart/2005/8/layout/cycle5"/>
    <dgm:cxn modelId="{5A6800C3-ACB9-4813-9480-F4947B44ABC7}" type="presOf" srcId="{8F69161E-E657-496E-9CF4-065CC2650373}" destId="{D154F056-2D82-4B0F-B34C-9ACDA7ED0FD3}" srcOrd="0" destOrd="0" presId="urn:microsoft.com/office/officeart/2005/8/layout/cycle5"/>
    <dgm:cxn modelId="{051910C6-A381-4B29-AEFF-32E7B9D7D050}" srcId="{FDD89F86-0DA8-4550-AB80-E6D2DA979AD9}" destId="{84B146C4-6A34-48A2-AAEA-E5AAF9EF77D7}" srcOrd="4" destOrd="0" parTransId="{3C846990-343A-4C05-B626-A93607E68687}" sibTransId="{8F69161E-E657-496E-9CF4-065CC2650373}"/>
    <dgm:cxn modelId="{D279B9D1-D735-415C-B20E-5182E36B0CE2}" type="presOf" srcId="{C331CD74-0444-436F-B68B-A0A112C707CF}" destId="{6E454CFA-4225-442E-A848-03B3E450D4D2}" srcOrd="0" destOrd="0" presId="urn:microsoft.com/office/officeart/2005/8/layout/cycle5"/>
    <dgm:cxn modelId="{45268FD6-0ABB-42C1-A935-8586502981CE}" type="presOf" srcId="{E9BFA2A3-680A-4CCE-8A8C-F75667A7631C}" destId="{4BA4B3A8-58FB-4761-B818-2F3C4017AF98}" srcOrd="0" destOrd="0" presId="urn:microsoft.com/office/officeart/2005/8/layout/cycle5"/>
    <dgm:cxn modelId="{64D0BFDA-4D5E-4403-8BC9-000406FDAA54}" type="presOf" srcId="{84B146C4-6A34-48A2-AAEA-E5AAF9EF77D7}" destId="{3381CB54-D682-4499-86D9-8B79D0D4410D}" srcOrd="0" destOrd="0" presId="urn:microsoft.com/office/officeart/2005/8/layout/cycle5"/>
    <dgm:cxn modelId="{05ACFBEF-A8F9-40EA-A253-007C46587090}" srcId="{FDD89F86-0DA8-4550-AB80-E6D2DA979AD9}" destId="{70A5C163-B759-44F3-BD84-1609BBC55A10}" srcOrd="3" destOrd="0" parTransId="{D9C19658-32FA-467D-8D86-D7E604E5CCFF}" sibTransId="{A671875A-FF8B-44CA-ADB2-DFBB05388F9B}"/>
    <dgm:cxn modelId="{9BC920F7-1168-4A6E-9A58-E6C7062E621D}" type="presOf" srcId="{BDC76680-5F45-4077-9CF5-43A80DEEBC7E}" destId="{4CD9F95E-2AFD-410A-8738-2774F33ADDB5}" srcOrd="0" destOrd="0" presId="urn:microsoft.com/office/officeart/2005/8/layout/cycle5"/>
    <dgm:cxn modelId="{4C34EEF9-9CC8-4288-A446-795E7CC5B8D4}" srcId="{FDD89F86-0DA8-4550-AB80-E6D2DA979AD9}" destId="{FD490208-FAF1-4ADF-AB40-9985D9AA8BF8}" srcOrd="2" destOrd="0" parTransId="{38DAC72E-4D0C-4DDA-B090-44C798BCD530}" sibTransId="{E9BFA2A3-680A-4CCE-8A8C-F75667A7631C}"/>
    <dgm:cxn modelId="{4BD985FE-D0AB-42E6-8167-29E333CE342A}" srcId="{FDD89F86-0DA8-4550-AB80-E6D2DA979AD9}" destId="{453DFF02-8677-4631-88D8-CBF579E359F4}" srcOrd="1" destOrd="0" parTransId="{42F535F9-F877-4999-98D1-FDE19653EC12}" sibTransId="{BDC76680-5F45-4077-9CF5-43A80DEEBC7E}"/>
    <dgm:cxn modelId="{1C6F8002-23AC-4101-AD46-7E0B5A7D2078}" type="presParOf" srcId="{E7FCCE6E-E2B8-4E8A-8086-A9FDB4BF3BD3}" destId="{6E454CFA-4225-442E-A848-03B3E450D4D2}" srcOrd="0" destOrd="0" presId="urn:microsoft.com/office/officeart/2005/8/layout/cycle5"/>
    <dgm:cxn modelId="{B8AD738A-CEE1-44AD-874C-8E11E6B39AF9}" type="presParOf" srcId="{E7FCCE6E-E2B8-4E8A-8086-A9FDB4BF3BD3}" destId="{E3AC3EF7-EF2D-415D-A62F-F2186CFF674A}" srcOrd="1" destOrd="0" presId="urn:microsoft.com/office/officeart/2005/8/layout/cycle5"/>
    <dgm:cxn modelId="{BACF180D-3906-4537-A1C7-C47376833897}" type="presParOf" srcId="{E7FCCE6E-E2B8-4E8A-8086-A9FDB4BF3BD3}" destId="{AAA8D4F9-2690-473F-B191-10566E64D348}" srcOrd="2" destOrd="0" presId="urn:microsoft.com/office/officeart/2005/8/layout/cycle5"/>
    <dgm:cxn modelId="{B1117A32-8AB6-4160-95B1-B48A01928B96}" type="presParOf" srcId="{E7FCCE6E-E2B8-4E8A-8086-A9FDB4BF3BD3}" destId="{00BFD2CC-738D-41B0-9059-60F72B74F173}" srcOrd="3" destOrd="0" presId="urn:microsoft.com/office/officeart/2005/8/layout/cycle5"/>
    <dgm:cxn modelId="{56B45668-EEA9-4BBC-91D3-5798DD52ACFA}" type="presParOf" srcId="{E7FCCE6E-E2B8-4E8A-8086-A9FDB4BF3BD3}" destId="{A110093B-8081-4FCB-94FB-32673AA74487}" srcOrd="4" destOrd="0" presId="urn:microsoft.com/office/officeart/2005/8/layout/cycle5"/>
    <dgm:cxn modelId="{469DFCF5-1C76-4084-B25A-2D7A9F4DBB59}" type="presParOf" srcId="{E7FCCE6E-E2B8-4E8A-8086-A9FDB4BF3BD3}" destId="{4CD9F95E-2AFD-410A-8738-2774F33ADDB5}" srcOrd="5" destOrd="0" presId="urn:microsoft.com/office/officeart/2005/8/layout/cycle5"/>
    <dgm:cxn modelId="{C2CDDF22-DE22-4D54-94F4-6497E86F8B4A}" type="presParOf" srcId="{E7FCCE6E-E2B8-4E8A-8086-A9FDB4BF3BD3}" destId="{CC0B73D4-638E-43D6-95E9-553835FF21D3}" srcOrd="6" destOrd="0" presId="urn:microsoft.com/office/officeart/2005/8/layout/cycle5"/>
    <dgm:cxn modelId="{95400A25-9353-4EE1-84B3-90E64BE515C6}" type="presParOf" srcId="{E7FCCE6E-E2B8-4E8A-8086-A9FDB4BF3BD3}" destId="{09BA466D-F83D-4F9A-9AA1-2437BE4B56BD}" srcOrd="7" destOrd="0" presId="urn:microsoft.com/office/officeart/2005/8/layout/cycle5"/>
    <dgm:cxn modelId="{EC398CDD-635D-4880-AC6D-27C77D56C41D}" type="presParOf" srcId="{E7FCCE6E-E2B8-4E8A-8086-A9FDB4BF3BD3}" destId="{4BA4B3A8-58FB-4761-B818-2F3C4017AF98}" srcOrd="8" destOrd="0" presId="urn:microsoft.com/office/officeart/2005/8/layout/cycle5"/>
    <dgm:cxn modelId="{A01D7EB3-2E29-4518-AECD-B9D7028763FF}" type="presParOf" srcId="{E7FCCE6E-E2B8-4E8A-8086-A9FDB4BF3BD3}" destId="{C81FE271-F6AB-4ED0-B87A-C52CB262F08C}" srcOrd="9" destOrd="0" presId="urn:microsoft.com/office/officeart/2005/8/layout/cycle5"/>
    <dgm:cxn modelId="{A036037E-B691-45F8-B409-011ED6A1002F}" type="presParOf" srcId="{E7FCCE6E-E2B8-4E8A-8086-A9FDB4BF3BD3}" destId="{53C0BB13-F21C-444A-A82E-4BF95321CCD2}" srcOrd="10" destOrd="0" presId="urn:microsoft.com/office/officeart/2005/8/layout/cycle5"/>
    <dgm:cxn modelId="{EBCD85B6-473C-4A57-AB8E-FF572FAAE4D3}" type="presParOf" srcId="{E7FCCE6E-E2B8-4E8A-8086-A9FDB4BF3BD3}" destId="{0310C5DE-5320-4ABA-90FF-21E46322A38D}" srcOrd="11" destOrd="0" presId="urn:microsoft.com/office/officeart/2005/8/layout/cycle5"/>
    <dgm:cxn modelId="{D88B3B88-1709-4C10-9767-A82FDA54A13E}" type="presParOf" srcId="{E7FCCE6E-E2B8-4E8A-8086-A9FDB4BF3BD3}" destId="{3381CB54-D682-4499-86D9-8B79D0D4410D}" srcOrd="12" destOrd="0" presId="urn:microsoft.com/office/officeart/2005/8/layout/cycle5"/>
    <dgm:cxn modelId="{D5930C4A-55EA-439B-ABDB-856A0F0C493C}" type="presParOf" srcId="{E7FCCE6E-E2B8-4E8A-8086-A9FDB4BF3BD3}" destId="{5C029DE6-7854-4831-B118-07ECC28370A4}" srcOrd="13" destOrd="0" presId="urn:microsoft.com/office/officeart/2005/8/layout/cycle5"/>
    <dgm:cxn modelId="{912B3B73-B304-4E73-B86F-FD815949919E}" type="presParOf" srcId="{E7FCCE6E-E2B8-4E8A-8086-A9FDB4BF3BD3}" destId="{D154F056-2D82-4B0F-B34C-9ACDA7ED0FD3}" srcOrd="14" destOrd="0" presId="urn:microsoft.com/office/officeart/2005/8/layout/cycle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454CFA-4225-442E-A848-03B3E450D4D2}">
      <dsp:nvSpPr>
        <dsp:cNvPr id="0" name=""/>
        <dsp:cNvSpPr/>
      </dsp:nvSpPr>
      <dsp:spPr>
        <a:xfrm>
          <a:off x="4820929" y="3366"/>
          <a:ext cx="2203688" cy="1432397"/>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Phase 1: Initial Assessment &amp; Constraints Identification</a:t>
          </a:r>
        </a:p>
      </dsp:txBody>
      <dsp:txXfrm>
        <a:off x="4890853" y="73290"/>
        <a:ext cx="2063840" cy="1292549"/>
      </dsp:txXfrm>
    </dsp:sp>
    <dsp:sp modelId="{AAA8D4F9-2690-473F-B191-10566E64D348}">
      <dsp:nvSpPr>
        <dsp:cNvPr id="0" name=""/>
        <dsp:cNvSpPr/>
      </dsp:nvSpPr>
      <dsp:spPr>
        <a:xfrm>
          <a:off x="3058880" y="719565"/>
          <a:ext cx="5727785" cy="5727785"/>
        </a:xfrm>
        <a:custGeom>
          <a:avLst/>
          <a:gdLst/>
          <a:ahLst/>
          <a:cxnLst/>
          <a:rect l="0" t="0" r="0" b="0"/>
          <a:pathLst>
            <a:path>
              <a:moveTo>
                <a:pt x="4261473" y="364162"/>
              </a:moveTo>
              <a:arcTo wR="2863892" hR="2863892" stAng="17952555" swAng="1212937"/>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00BFD2CC-738D-41B0-9059-60F72B74F173}">
      <dsp:nvSpPr>
        <dsp:cNvPr id="0" name=""/>
        <dsp:cNvSpPr/>
      </dsp:nvSpPr>
      <dsp:spPr>
        <a:xfrm>
          <a:off x="7544653" y="1982267"/>
          <a:ext cx="2203688" cy="1432397"/>
        </a:xfrm>
        <a:prstGeom prst="roundRect">
          <a:avLst/>
        </a:prstGeom>
        <a:solidFill>
          <a:schemeClr val="accent4">
            <a:hueOff val="-2355800"/>
            <a:satOff val="6462"/>
            <a:lumOff val="3186"/>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Phase 2: Tool Selection</a:t>
          </a:r>
        </a:p>
      </dsp:txBody>
      <dsp:txXfrm>
        <a:off x="7614577" y="2052191"/>
        <a:ext cx="2063840" cy="1292549"/>
      </dsp:txXfrm>
    </dsp:sp>
    <dsp:sp modelId="{4CD9F95E-2AFD-410A-8738-2774F33ADDB5}">
      <dsp:nvSpPr>
        <dsp:cNvPr id="0" name=""/>
        <dsp:cNvSpPr/>
      </dsp:nvSpPr>
      <dsp:spPr>
        <a:xfrm>
          <a:off x="3058880" y="719565"/>
          <a:ext cx="5727785" cy="5727785"/>
        </a:xfrm>
        <a:custGeom>
          <a:avLst/>
          <a:gdLst/>
          <a:ahLst/>
          <a:cxnLst/>
          <a:rect l="0" t="0" r="0" b="0"/>
          <a:pathLst>
            <a:path>
              <a:moveTo>
                <a:pt x="5720941" y="3061757"/>
              </a:moveTo>
              <a:arcTo wR="2863892" hR="2863892" stAng="21837702" swAng="1360808"/>
            </a:path>
          </a:pathLst>
        </a:custGeom>
        <a:noFill/>
        <a:ln w="6350" cap="flat" cmpd="sng" algn="ctr">
          <a:solidFill>
            <a:schemeClr val="accent4">
              <a:hueOff val="-2355800"/>
              <a:satOff val="6462"/>
              <a:lumOff val="318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CC0B73D4-638E-43D6-95E9-553835FF21D3}">
      <dsp:nvSpPr>
        <dsp:cNvPr id="0" name=""/>
        <dsp:cNvSpPr/>
      </dsp:nvSpPr>
      <dsp:spPr>
        <a:xfrm>
          <a:off x="6504283" y="5184197"/>
          <a:ext cx="2203688" cy="1432397"/>
        </a:xfrm>
        <a:prstGeom prst="roundRect">
          <a:avLst/>
        </a:prstGeom>
        <a:solidFill>
          <a:schemeClr val="accent4">
            <a:hueOff val="-4711600"/>
            <a:satOff val="12924"/>
            <a:lumOff val="6372"/>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Phase 3: Review &amp; Finalisation</a:t>
          </a:r>
        </a:p>
      </dsp:txBody>
      <dsp:txXfrm>
        <a:off x="6574207" y="5254121"/>
        <a:ext cx="2063840" cy="1292549"/>
      </dsp:txXfrm>
    </dsp:sp>
    <dsp:sp modelId="{4BA4B3A8-58FB-4761-B818-2F3C4017AF98}">
      <dsp:nvSpPr>
        <dsp:cNvPr id="0" name=""/>
        <dsp:cNvSpPr/>
      </dsp:nvSpPr>
      <dsp:spPr>
        <a:xfrm>
          <a:off x="3058880" y="719565"/>
          <a:ext cx="5727785" cy="5727785"/>
        </a:xfrm>
        <a:custGeom>
          <a:avLst/>
          <a:gdLst/>
          <a:ahLst/>
          <a:cxnLst/>
          <a:rect l="0" t="0" r="0" b="0"/>
          <a:pathLst>
            <a:path>
              <a:moveTo>
                <a:pt x="3215977" y="5706060"/>
              </a:moveTo>
              <a:arcTo wR="2863892" hR="2863892" stAng="4976294" swAng="847412"/>
            </a:path>
          </a:pathLst>
        </a:custGeom>
        <a:noFill/>
        <a:ln w="6350" cap="flat" cmpd="sng" algn="ctr">
          <a:solidFill>
            <a:schemeClr val="accent4">
              <a:hueOff val="-4711600"/>
              <a:satOff val="12924"/>
              <a:lumOff val="637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C81FE271-F6AB-4ED0-B87A-C52CB262F08C}">
      <dsp:nvSpPr>
        <dsp:cNvPr id="0" name=""/>
        <dsp:cNvSpPr/>
      </dsp:nvSpPr>
      <dsp:spPr>
        <a:xfrm>
          <a:off x="3137575" y="5184197"/>
          <a:ext cx="2203688" cy="1432397"/>
        </a:xfrm>
        <a:prstGeom prst="roundRect">
          <a:avLst/>
        </a:prstGeom>
        <a:solidFill>
          <a:schemeClr val="accent4">
            <a:hueOff val="-7067401"/>
            <a:satOff val="19387"/>
            <a:lumOff val="9559"/>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Phase 4: Implementation</a:t>
          </a:r>
        </a:p>
      </dsp:txBody>
      <dsp:txXfrm>
        <a:off x="3207499" y="5254121"/>
        <a:ext cx="2063840" cy="1292549"/>
      </dsp:txXfrm>
    </dsp:sp>
    <dsp:sp modelId="{0310C5DE-5320-4ABA-90FF-21E46322A38D}">
      <dsp:nvSpPr>
        <dsp:cNvPr id="0" name=""/>
        <dsp:cNvSpPr/>
      </dsp:nvSpPr>
      <dsp:spPr>
        <a:xfrm>
          <a:off x="3058880" y="719565"/>
          <a:ext cx="5727785" cy="5727785"/>
        </a:xfrm>
        <a:custGeom>
          <a:avLst/>
          <a:gdLst/>
          <a:ahLst/>
          <a:cxnLst/>
          <a:rect l="0" t="0" r="0" b="0"/>
          <a:pathLst>
            <a:path>
              <a:moveTo>
                <a:pt x="304067" y="4148095"/>
              </a:moveTo>
              <a:arcTo wR="2863892" hR="2863892" stAng="9201490" swAng="1360808"/>
            </a:path>
          </a:pathLst>
        </a:custGeom>
        <a:noFill/>
        <a:ln w="6350" cap="flat" cmpd="sng" algn="ctr">
          <a:solidFill>
            <a:schemeClr val="accent4">
              <a:hueOff val="-7067401"/>
              <a:satOff val="19387"/>
              <a:lumOff val="955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3381CB54-D682-4499-86D9-8B79D0D4410D}">
      <dsp:nvSpPr>
        <dsp:cNvPr id="0" name=""/>
        <dsp:cNvSpPr/>
      </dsp:nvSpPr>
      <dsp:spPr>
        <a:xfrm>
          <a:off x="2097205" y="1982267"/>
          <a:ext cx="2203688" cy="1432397"/>
        </a:xfrm>
        <a:prstGeom prst="roundRect">
          <a:avLst/>
        </a:prstGeom>
        <a:solidFill>
          <a:schemeClr val="accent4">
            <a:hueOff val="-9423201"/>
            <a:satOff val="25849"/>
            <a:lumOff val="1274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Phase 5: Review &amp; Feedback</a:t>
          </a:r>
        </a:p>
      </dsp:txBody>
      <dsp:txXfrm>
        <a:off x="2167129" y="2052191"/>
        <a:ext cx="2063840" cy="1292549"/>
      </dsp:txXfrm>
    </dsp:sp>
    <dsp:sp modelId="{D154F056-2D82-4B0F-B34C-9ACDA7ED0FD3}">
      <dsp:nvSpPr>
        <dsp:cNvPr id="0" name=""/>
        <dsp:cNvSpPr/>
      </dsp:nvSpPr>
      <dsp:spPr>
        <a:xfrm>
          <a:off x="3058880" y="719565"/>
          <a:ext cx="5727785" cy="5727785"/>
        </a:xfrm>
        <a:custGeom>
          <a:avLst/>
          <a:gdLst/>
          <a:ahLst/>
          <a:cxnLst/>
          <a:rect l="0" t="0" r="0" b="0"/>
          <a:pathLst>
            <a:path>
              <a:moveTo>
                <a:pt x="688612" y="1001088"/>
              </a:moveTo>
              <a:arcTo wR="2863892" hR="2863892" stAng="13234509" swAng="1212937"/>
            </a:path>
          </a:pathLst>
        </a:custGeom>
        <a:noFill/>
        <a:ln w="6350" cap="flat" cmpd="sng" algn="ctr">
          <a:solidFill>
            <a:schemeClr val="accent4">
              <a:hueOff val="-9423201"/>
              <a:satOff val="25849"/>
              <a:lumOff val="1274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defTabSz="853318" fontAlgn="auto">
              <a:spcBef>
                <a:spcPts val="0"/>
              </a:spcBef>
              <a:spcAft>
                <a:spcPts val="0"/>
              </a:spcAft>
              <a:defRPr sz="1200">
                <a:latin typeface="+mn-lt"/>
              </a:defRPr>
            </a:lvl1pPr>
          </a:lstStyle>
          <a:p>
            <a:pPr>
              <a:defRPr/>
            </a:pPr>
            <a:r>
              <a:rPr lang="en-GB"/>
              <a:t>Uncontrolled copy when printed</a:t>
            </a:r>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defTabSz="853318" fontAlgn="auto">
              <a:spcBef>
                <a:spcPts val="0"/>
              </a:spcBef>
              <a:spcAft>
                <a:spcPts val="0"/>
              </a:spcAft>
              <a:defRPr sz="1200">
                <a:latin typeface="+mn-lt"/>
              </a:defRPr>
            </a:lvl1pPr>
          </a:lstStyle>
          <a:p>
            <a:pPr>
              <a:defRPr/>
            </a:pPr>
            <a:fld id="{9EBD1747-407F-43EF-BC75-4B6CAFD225D7}" type="datetime1">
              <a:rPr lang="en-GB" smtClean="0"/>
              <a:t>05/08/2025</a:t>
            </a:fld>
            <a:endParaRPr lang="en-GB"/>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defTabSz="853318" fontAlgn="auto">
              <a:spcBef>
                <a:spcPts val="0"/>
              </a:spcBef>
              <a:spcAft>
                <a:spcPts val="0"/>
              </a:spcAft>
              <a:defRPr sz="1200">
                <a:latin typeface="+mn-lt"/>
              </a:defRPr>
            </a:lvl1pPr>
          </a:lstStyle>
          <a:p>
            <a:pPr>
              <a:defRPr/>
            </a:pPr>
            <a:r>
              <a:rPr lang="en-GB"/>
              <a:t>© Crown copyright 2020 Dstl</a:t>
            </a:r>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defTabSz="853318" fontAlgn="auto">
              <a:spcBef>
                <a:spcPts val="0"/>
              </a:spcBef>
              <a:spcAft>
                <a:spcPts val="0"/>
              </a:spcAft>
              <a:defRPr sz="1200">
                <a:latin typeface="+mn-lt"/>
              </a:defRPr>
            </a:lvl1pPr>
          </a:lstStyle>
          <a:p>
            <a:pPr>
              <a:defRPr/>
            </a:pPr>
            <a:fld id="{89AD9203-612B-4DA4-921D-5039DF7F7E0C}" type="slidenum">
              <a:rPr lang="en-GB"/>
              <a:pPr>
                <a:defRPr/>
              </a:pPr>
              <a:t>‹#›</a:t>
            </a:fld>
            <a:endParaRPr lang="en-GB"/>
          </a:p>
        </p:txBody>
      </p:sp>
    </p:spTree>
    <p:extLst>
      <p:ext uri="{BB962C8B-B14F-4D97-AF65-F5344CB8AC3E}">
        <p14:creationId xmlns:p14="http://schemas.microsoft.com/office/powerpoint/2010/main" val="327379111"/>
      </p:ext>
    </p:extLst>
  </p:cSld>
  <p:clrMap bg1="lt1" tx1="dk1" bg2="lt2" tx2="dk2" accent1="accent1" accent2="accent2" accent3="accent3" accent4="accent4" accent5="accent5" accent6="accent6" hlink="hlink" folHlink="folHlink"/>
  <p:hf/>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defTabSz="853318" fontAlgn="auto">
              <a:spcBef>
                <a:spcPts val="0"/>
              </a:spcBef>
              <a:spcAft>
                <a:spcPts val="0"/>
              </a:spcAft>
              <a:defRPr sz="1200">
                <a:latin typeface="Arial" pitchFamily="34" charset="0"/>
                <a:cs typeface="Arial" pitchFamily="34" charset="0"/>
              </a:defRPr>
            </a:lvl1pPr>
          </a:lstStyle>
          <a:p>
            <a:pPr>
              <a:defRPr/>
            </a:pPr>
            <a:r>
              <a:rPr lang="en-GB"/>
              <a:t>Uncontrolled copy when printed</a:t>
            </a:r>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defTabSz="853318" fontAlgn="auto">
              <a:spcBef>
                <a:spcPts val="0"/>
              </a:spcBef>
              <a:spcAft>
                <a:spcPts val="0"/>
              </a:spcAft>
              <a:defRPr sz="1200">
                <a:latin typeface="Arial" pitchFamily="34" charset="0"/>
                <a:cs typeface="Arial" pitchFamily="34" charset="0"/>
              </a:defRPr>
            </a:lvl1pPr>
          </a:lstStyle>
          <a:p>
            <a:pPr>
              <a:defRPr/>
            </a:pPr>
            <a:fld id="{63C7F269-31FF-49BB-A308-19E27FEE6816}" type="datetime1">
              <a:rPr lang="en-GB" smtClean="0"/>
              <a:t>05/08/2025</a:t>
            </a:fld>
            <a:endParaRPr lang="en-GB" dirty="0"/>
          </a:p>
        </p:txBody>
      </p:sp>
      <p:sp>
        <p:nvSpPr>
          <p:cNvPr id="4" name="Slide Image Placeholder 3"/>
          <p:cNvSpPr>
            <a:spLocks noGrp="1" noRot="1" noChangeAspect="1"/>
          </p:cNvSpPr>
          <p:nvPr>
            <p:ph type="sldImg" idx="2"/>
          </p:nvPr>
        </p:nvSpPr>
        <p:spPr>
          <a:xfrm>
            <a:off x="1327150" y="742950"/>
            <a:ext cx="4143375" cy="2930525"/>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282575" y="3870325"/>
            <a:ext cx="6232525" cy="5313363"/>
          </a:xfrm>
          <a:prstGeom prst="rect">
            <a:avLst/>
          </a:prstGeom>
        </p:spPr>
        <p:txBody>
          <a:bodyPr vert="horz" wrap="square" lIns="91440" tIns="45720" rIns="91440" bIns="45720" numCol="1" anchor="t" anchorCtr="0" compatLnSpc="1">
            <a:prstTxWarp prst="textNoShape">
              <a:avLst/>
            </a:prstTxWarp>
            <a:normAutofit/>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defTabSz="853318" fontAlgn="auto">
              <a:spcBef>
                <a:spcPts val="0"/>
              </a:spcBef>
              <a:spcAft>
                <a:spcPts val="0"/>
              </a:spcAft>
              <a:defRPr sz="1200">
                <a:latin typeface="Arial" pitchFamily="34" charset="0"/>
                <a:cs typeface="Arial" pitchFamily="34" charset="0"/>
              </a:defRPr>
            </a:lvl1pPr>
          </a:lstStyle>
          <a:p>
            <a:pPr>
              <a:defRPr/>
            </a:pPr>
            <a:r>
              <a:rPr lang="en-GB"/>
              <a:t>© Crown copyright 2020 Dstl</a:t>
            </a:r>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defTabSz="853318" fontAlgn="auto">
              <a:spcBef>
                <a:spcPts val="0"/>
              </a:spcBef>
              <a:spcAft>
                <a:spcPts val="0"/>
              </a:spcAft>
              <a:defRPr sz="1200">
                <a:latin typeface="Arial" pitchFamily="34" charset="0"/>
                <a:cs typeface="Arial" pitchFamily="34" charset="0"/>
              </a:defRPr>
            </a:lvl1pPr>
          </a:lstStyle>
          <a:p>
            <a:pPr>
              <a:defRPr/>
            </a:pPr>
            <a:fld id="{6AC03C9E-463D-47B2-8BF7-CCC2C082E4A8}" type="slidenum">
              <a:rPr lang="en-GB"/>
              <a:pPr>
                <a:defRPr/>
              </a:pPr>
              <a:t>‹#›</a:t>
            </a:fld>
            <a:endParaRPr lang="en-GB" dirty="0"/>
          </a:p>
        </p:txBody>
      </p:sp>
    </p:spTree>
    <p:extLst>
      <p:ext uri="{BB962C8B-B14F-4D97-AF65-F5344CB8AC3E}">
        <p14:creationId xmlns:p14="http://schemas.microsoft.com/office/powerpoint/2010/main" val="4078116230"/>
      </p:ext>
    </p:extLst>
  </p:cSld>
  <p:clrMap bg1="lt1" tx1="dk1" bg2="lt2" tx2="dk2" accent1="accent1" accent2="accent2" accent3="accent3" accent4="accent4" accent5="accent5" accent6="accent6" hlink="hlink" folHlink="folHlink"/>
  <p:hf/>
  <p:notesStyle>
    <a:lvl1pPr algn="l" defTabSz="4357267" rtl="0" eaLnBrk="0" fontAlgn="base" hangingPunct="0">
      <a:spcBef>
        <a:spcPct val="30000"/>
      </a:spcBef>
      <a:spcAft>
        <a:spcPct val="0"/>
      </a:spcAft>
      <a:defRPr sz="5626" kern="1200">
        <a:solidFill>
          <a:schemeClr val="tx1"/>
        </a:solidFill>
        <a:latin typeface="Arial" pitchFamily="34" charset="0"/>
        <a:ea typeface="+mn-ea"/>
        <a:cs typeface="Arial" pitchFamily="34" charset="0"/>
      </a:defRPr>
    </a:lvl1pPr>
    <a:lvl2pPr marL="2174578" algn="l" defTabSz="4357267" rtl="0" eaLnBrk="0" fontAlgn="base" hangingPunct="0">
      <a:spcBef>
        <a:spcPct val="30000"/>
      </a:spcBef>
      <a:spcAft>
        <a:spcPct val="0"/>
      </a:spcAft>
      <a:defRPr sz="5626" kern="1200">
        <a:solidFill>
          <a:schemeClr val="tx1"/>
        </a:solidFill>
        <a:latin typeface="Arial" pitchFamily="34" charset="0"/>
        <a:ea typeface="+mn-ea"/>
        <a:cs typeface="Arial" pitchFamily="34" charset="0"/>
      </a:defRPr>
    </a:lvl2pPr>
    <a:lvl3pPr marL="4357267" algn="l" defTabSz="4357267" rtl="0" eaLnBrk="0" fontAlgn="base" hangingPunct="0">
      <a:spcBef>
        <a:spcPct val="30000"/>
      </a:spcBef>
      <a:spcAft>
        <a:spcPct val="0"/>
      </a:spcAft>
      <a:defRPr sz="5626" kern="1200">
        <a:solidFill>
          <a:schemeClr val="tx1"/>
        </a:solidFill>
        <a:latin typeface="Arial" pitchFamily="34" charset="0"/>
        <a:ea typeface="+mn-ea"/>
        <a:cs typeface="Arial" pitchFamily="34" charset="0"/>
      </a:defRPr>
    </a:lvl3pPr>
    <a:lvl4pPr marL="6539942" algn="l" defTabSz="4357267" rtl="0" eaLnBrk="0" fontAlgn="base" hangingPunct="0">
      <a:spcBef>
        <a:spcPct val="30000"/>
      </a:spcBef>
      <a:spcAft>
        <a:spcPct val="0"/>
      </a:spcAft>
      <a:defRPr sz="5626" kern="1200">
        <a:solidFill>
          <a:schemeClr val="tx1"/>
        </a:solidFill>
        <a:latin typeface="Arial" pitchFamily="34" charset="0"/>
        <a:ea typeface="+mn-ea"/>
        <a:cs typeface="Arial" pitchFamily="34" charset="0"/>
      </a:defRPr>
    </a:lvl4pPr>
    <a:lvl5pPr marL="8722642" algn="l" defTabSz="4357267" rtl="0" eaLnBrk="0" fontAlgn="base" hangingPunct="0">
      <a:spcBef>
        <a:spcPct val="30000"/>
      </a:spcBef>
      <a:spcAft>
        <a:spcPct val="0"/>
      </a:spcAft>
      <a:defRPr sz="5626" kern="1200">
        <a:solidFill>
          <a:schemeClr val="tx1"/>
        </a:solidFill>
        <a:latin typeface="Arial" pitchFamily="34" charset="0"/>
        <a:ea typeface="+mn-ea"/>
        <a:cs typeface="Arial" pitchFamily="34" charset="0"/>
      </a:defRPr>
    </a:lvl5pPr>
    <a:lvl6pPr marL="10903766" algn="l" defTabSz="4361513" rtl="0" eaLnBrk="1" latinLnBrk="0" hangingPunct="1">
      <a:defRPr sz="5626" kern="1200">
        <a:solidFill>
          <a:schemeClr val="tx1"/>
        </a:solidFill>
        <a:latin typeface="+mn-lt"/>
        <a:ea typeface="+mn-ea"/>
        <a:cs typeface="+mn-cs"/>
      </a:defRPr>
    </a:lvl6pPr>
    <a:lvl7pPr marL="13084513" algn="l" defTabSz="4361513" rtl="0" eaLnBrk="1" latinLnBrk="0" hangingPunct="1">
      <a:defRPr sz="5626" kern="1200">
        <a:solidFill>
          <a:schemeClr val="tx1"/>
        </a:solidFill>
        <a:latin typeface="+mn-lt"/>
        <a:ea typeface="+mn-ea"/>
        <a:cs typeface="+mn-cs"/>
      </a:defRPr>
    </a:lvl7pPr>
    <a:lvl8pPr marL="15265274" algn="l" defTabSz="4361513" rtl="0" eaLnBrk="1" latinLnBrk="0" hangingPunct="1">
      <a:defRPr sz="5626" kern="1200">
        <a:solidFill>
          <a:schemeClr val="tx1"/>
        </a:solidFill>
        <a:latin typeface="+mn-lt"/>
        <a:ea typeface="+mn-ea"/>
        <a:cs typeface="+mn-cs"/>
      </a:defRPr>
    </a:lvl8pPr>
    <a:lvl9pPr marL="17446030" algn="l" defTabSz="4361513" rtl="0" eaLnBrk="1" latinLnBrk="0" hangingPunct="1">
      <a:defRPr sz="5626"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mailto:dstlimagery@dstl.gov.uk"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lang="en-GB" sz="7200" b="1" kern="1200" dirty="0">
                <a:solidFill>
                  <a:schemeClr val="tx1"/>
                </a:solidFill>
                <a:effectLst/>
                <a:latin typeface="Arial" pitchFamily="34" charset="0"/>
                <a:ea typeface="+mn-ea"/>
                <a:cs typeface="Arial" pitchFamily="34" charset="0"/>
              </a:rPr>
              <a:t>A0 Poster Guidelines</a:t>
            </a:r>
            <a:br>
              <a:rPr lang="en-GB" sz="5626" kern="1200" dirty="0">
                <a:solidFill>
                  <a:schemeClr val="tx1"/>
                </a:solidFill>
                <a:effectLst/>
                <a:latin typeface="Arial" pitchFamily="34" charset="0"/>
                <a:ea typeface="+mn-ea"/>
                <a:cs typeface="Arial" pitchFamily="34" charset="0"/>
              </a:rPr>
            </a:br>
            <a:endParaRPr lang="en-GB" sz="5626" kern="1200" dirty="0">
              <a:solidFill>
                <a:schemeClr val="tx1"/>
              </a:solidFill>
              <a:effectLst/>
              <a:latin typeface="Arial" pitchFamily="34" charset="0"/>
              <a:ea typeface="+mn-ea"/>
              <a:cs typeface="Arial" pitchFamily="34" charset="0"/>
            </a:endParaRPr>
          </a:p>
          <a:p>
            <a:r>
              <a:rPr lang="en-GB" sz="5626" kern="1200" dirty="0">
                <a:solidFill>
                  <a:schemeClr val="tx1"/>
                </a:solidFill>
                <a:effectLst/>
                <a:latin typeface="Arial" pitchFamily="34" charset="0"/>
                <a:ea typeface="+mn-ea"/>
                <a:cs typeface="Arial" pitchFamily="34" charset="0"/>
              </a:rPr>
              <a:t>Please follow these guidelines to ensure that your poster is</a:t>
            </a:r>
            <a:r>
              <a:rPr lang="en-GB" sz="5626" kern="1200" baseline="0" dirty="0">
                <a:solidFill>
                  <a:schemeClr val="tx1"/>
                </a:solidFill>
                <a:effectLst/>
                <a:latin typeface="Arial" pitchFamily="34" charset="0"/>
                <a:ea typeface="+mn-ea"/>
                <a:cs typeface="Arial" pitchFamily="34" charset="0"/>
              </a:rPr>
              <a:t> on-brand. The PowerPoint template is A0 landscape (1189 x 841mm) and uses a 5 column layout. View the guides by clicking on the ribbon &gt; view &gt; guides. </a:t>
            </a:r>
            <a:br>
              <a:rPr lang="en-GB" sz="5626" kern="1200" baseline="0" dirty="0">
                <a:solidFill>
                  <a:schemeClr val="tx1"/>
                </a:solidFill>
                <a:effectLst/>
                <a:latin typeface="Arial" pitchFamily="34" charset="0"/>
                <a:ea typeface="+mn-ea"/>
                <a:cs typeface="Arial" pitchFamily="34" charset="0"/>
              </a:rPr>
            </a:br>
            <a:r>
              <a:rPr lang="en-GB" sz="5626" kern="1200" baseline="0" dirty="0">
                <a:solidFill>
                  <a:schemeClr val="tx1"/>
                </a:solidFill>
                <a:effectLst/>
                <a:latin typeface="Arial" pitchFamily="34" charset="0"/>
                <a:ea typeface="+mn-ea"/>
                <a:cs typeface="Arial" pitchFamily="34" charset="0"/>
              </a:rPr>
              <a:t>The placeholder content can be modified and rearranged as required. The text top-left is in a fixed position and can be edited by clicking on the ribbon &gt; view &gt; slide master. The same applies to the classification marking.</a:t>
            </a:r>
            <a:br>
              <a:rPr lang="en-GB" sz="5626" kern="1200" dirty="0">
                <a:solidFill>
                  <a:schemeClr val="tx1"/>
                </a:solidFill>
                <a:effectLst/>
                <a:latin typeface="Arial" pitchFamily="34" charset="0"/>
                <a:ea typeface="+mn-ea"/>
                <a:cs typeface="Arial" pitchFamily="34" charset="0"/>
              </a:rPr>
            </a:br>
            <a:br>
              <a:rPr lang="en-GB" sz="5626" kern="1200" dirty="0">
                <a:solidFill>
                  <a:schemeClr val="tx1"/>
                </a:solidFill>
                <a:effectLst/>
                <a:latin typeface="Arial" pitchFamily="34" charset="0"/>
                <a:ea typeface="+mn-ea"/>
                <a:cs typeface="Arial" pitchFamily="34" charset="0"/>
              </a:rPr>
            </a:br>
            <a:r>
              <a:rPr lang="en-GB" sz="5626" kern="1200" dirty="0">
                <a:solidFill>
                  <a:schemeClr val="tx1"/>
                </a:solidFill>
                <a:effectLst/>
                <a:latin typeface="Arial" pitchFamily="34" charset="0"/>
                <a:ea typeface="+mn-ea"/>
                <a:cs typeface="Arial" pitchFamily="34" charset="0"/>
              </a:rPr>
              <a:t>The Creative Hub team are no longer able to offer design support with laying out and designing posters. We will however be available to answer any questions you may have. Once you have completed your poster please export it to a PDF and send it along with your cost code, deadline, size, print quantities and preferred finish to </a:t>
            </a:r>
            <a:r>
              <a:rPr lang="en-GB" sz="5626" u="sng" kern="1200" dirty="0">
                <a:solidFill>
                  <a:schemeClr val="tx1"/>
                </a:solidFill>
                <a:effectLst/>
                <a:latin typeface="Arial" pitchFamily="34" charset="0"/>
                <a:ea typeface="+mn-ea"/>
                <a:cs typeface="Arial" pitchFamily="34" charset="0"/>
                <a:hlinkClick r:id="rId3"/>
              </a:rPr>
              <a:t>dstlimagery@dstl.gov.uk</a:t>
            </a:r>
            <a:r>
              <a:rPr lang="en-GB" sz="5626" kern="1200" dirty="0">
                <a:solidFill>
                  <a:schemeClr val="tx1"/>
                </a:solidFill>
                <a:effectLst/>
                <a:latin typeface="Arial" pitchFamily="34" charset="0"/>
                <a:ea typeface="+mn-ea"/>
                <a:cs typeface="Arial" pitchFamily="34" charset="0"/>
              </a:rPr>
              <a:t>. </a:t>
            </a:r>
            <a:r>
              <a:rPr lang="en-GB" sz="5626" u="sng" kern="1200" dirty="0">
                <a:solidFill>
                  <a:schemeClr val="tx1"/>
                </a:solidFill>
                <a:effectLst/>
                <a:latin typeface="Arial" pitchFamily="34" charset="0"/>
                <a:ea typeface="+mn-ea"/>
                <a:cs typeface="Arial" pitchFamily="34" charset="0"/>
              </a:rPr>
              <a:t>Please allow 7 working days for it to be printed</a:t>
            </a:r>
            <a:r>
              <a:rPr lang="en-GB" sz="5626" kern="1200" dirty="0">
                <a:solidFill>
                  <a:schemeClr val="tx1"/>
                </a:solidFill>
                <a:effectLst/>
                <a:latin typeface="Arial" pitchFamily="34" charset="0"/>
                <a:ea typeface="+mn-ea"/>
                <a:cs typeface="Arial" pitchFamily="34" charset="0"/>
              </a:rPr>
              <a:t>. Posters</a:t>
            </a:r>
            <a:r>
              <a:rPr lang="en-GB" sz="5626" kern="1200" baseline="0" dirty="0">
                <a:solidFill>
                  <a:schemeClr val="tx1"/>
                </a:solidFill>
                <a:effectLst/>
                <a:latin typeface="Arial" pitchFamily="34" charset="0"/>
                <a:ea typeface="+mn-ea"/>
                <a:cs typeface="Arial" pitchFamily="34" charset="0"/>
              </a:rPr>
              <a:t> sent in last minute may not be printed in time for your event.</a:t>
            </a:r>
            <a:br>
              <a:rPr lang="en-GB" sz="5626" kern="1200" dirty="0">
                <a:solidFill>
                  <a:schemeClr val="tx1"/>
                </a:solidFill>
                <a:effectLst/>
                <a:latin typeface="Arial" pitchFamily="34" charset="0"/>
                <a:ea typeface="+mn-ea"/>
                <a:cs typeface="Arial" pitchFamily="34" charset="0"/>
              </a:rPr>
            </a:br>
            <a:br>
              <a:rPr lang="en-GB" sz="5626" kern="1200" dirty="0">
                <a:solidFill>
                  <a:schemeClr val="tx1"/>
                </a:solidFill>
                <a:effectLst/>
                <a:latin typeface="Arial" pitchFamily="34" charset="0"/>
                <a:ea typeface="+mn-ea"/>
                <a:cs typeface="Arial" pitchFamily="34" charset="0"/>
              </a:rPr>
            </a:br>
            <a:r>
              <a:rPr lang="en-GB" sz="6000" b="1" kern="1200" dirty="0">
                <a:solidFill>
                  <a:schemeClr val="tx1"/>
                </a:solidFill>
                <a:effectLst/>
                <a:latin typeface="Arial" pitchFamily="34" charset="0"/>
                <a:ea typeface="+mn-ea"/>
                <a:cs typeface="Arial" pitchFamily="34" charset="0"/>
              </a:rPr>
              <a:t>Ensuring Consistency:</a:t>
            </a:r>
            <a:br>
              <a:rPr lang="en-GB" sz="5626" kern="1200" dirty="0">
                <a:solidFill>
                  <a:schemeClr val="tx1"/>
                </a:solidFill>
                <a:effectLst/>
                <a:latin typeface="Arial" pitchFamily="34" charset="0"/>
                <a:ea typeface="+mn-ea"/>
                <a:cs typeface="Arial" pitchFamily="34" charset="0"/>
              </a:rPr>
            </a:br>
            <a:endParaRPr lang="en-GB" sz="5626" kern="1200" dirty="0">
              <a:solidFill>
                <a:schemeClr val="tx1"/>
              </a:solidFill>
              <a:effectLst/>
              <a:latin typeface="Arial" pitchFamily="34" charset="0"/>
              <a:ea typeface="+mn-ea"/>
              <a:cs typeface="Arial" pitchFamily="34" charset="0"/>
            </a:endParaRPr>
          </a:p>
          <a:p>
            <a:pPr marL="180000" marR="0" lvl="0" indent="-180000" algn="l" defTabSz="4357267" rtl="0" eaLnBrk="0" fontAlgn="base" latinLnBrk="0" hangingPunct="0">
              <a:lnSpc>
                <a:spcPct val="100000"/>
              </a:lnSpc>
              <a:spcBef>
                <a:spcPts val="500"/>
              </a:spcBef>
              <a:spcAft>
                <a:spcPct val="0"/>
              </a:spcAft>
              <a:buClrTx/>
              <a:buSzTx/>
              <a:buFont typeface="Arial" panose="020B0604020202020204" pitchFamily="34" charset="0"/>
              <a:buChar char="•"/>
              <a:tabLst/>
              <a:defRPr/>
            </a:pPr>
            <a:r>
              <a:rPr lang="en-GB" sz="5626" kern="1200" dirty="0">
                <a:solidFill>
                  <a:schemeClr val="tx1"/>
                </a:solidFill>
                <a:effectLst/>
                <a:latin typeface="Arial" pitchFamily="34" charset="0"/>
                <a:ea typeface="+mn-ea"/>
                <a:cs typeface="Arial" pitchFamily="34" charset="0"/>
              </a:rPr>
              <a:t>Try to follow the formatting displayed in this template and adhere to the sizing and styling of the typography. </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The margins around the top, left and right edges of the page are 40 mm wide.</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The band at the bottom is 88mm high in Midnight Purple. DO NOT add any additional text or logos in this area. </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The body copy font is 40pt in Arial regular and bold. </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The template uses a 5 column grid. Columns are 201.1mm wide. Gutters (space between columns) are 25mm. Text boxes and</a:t>
            </a:r>
            <a:r>
              <a:rPr lang="en-GB" sz="5626" kern="1200" baseline="0" dirty="0">
                <a:solidFill>
                  <a:schemeClr val="tx1"/>
                </a:solidFill>
                <a:effectLst/>
                <a:latin typeface="Arial" pitchFamily="34" charset="0"/>
                <a:ea typeface="+mn-ea"/>
                <a:cs typeface="Arial" pitchFamily="34" charset="0"/>
              </a:rPr>
              <a:t> images c</a:t>
            </a:r>
            <a:r>
              <a:rPr lang="en-GB" sz="5626" kern="1200" dirty="0">
                <a:solidFill>
                  <a:schemeClr val="tx1"/>
                </a:solidFill>
                <a:effectLst/>
                <a:latin typeface="Arial" pitchFamily="34" charset="0"/>
                <a:ea typeface="+mn-ea"/>
                <a:cs typeface="Arial" pitchFamily="34" charset="0"/>
              </a:rPr>
              <a:t>an span across more than one </a:t>
            </a:r>
            <a:r>
              <a:rPr lang="en-GB" sz="5626" kern="1200">
                <a:solidFill>
                  <a:schemeClr val="tx1"/>
                </a:solidFill>
                <a:effectLst/>
                <a:latin typeface="Arial" pitchFamily="34" charset="0"/>
                <a:ea typeface="+mn-ea"/>
                <a:cs typeface="Arial" pitchFamily="34" charset="0"/>
              </a:rPr>
              <a:t>column.</a:t>
            </a:r>
            <a:endParaRPr lang="en-GB" sz="5626" kern="1200" dirty="0">
              <a:solidFill>
                <a:schemeClr val="tx1"/>
              </a:solidFill>
              <a:effectLst/>
              <a:latin typeface="Arial" pitchFamily="34" charset="0"/>
              <a:ea typeface="+mn-ea"/>
              <a:cs typeface="Arial" pitchFamily="34" charset="0"/>
            </a:endParaRPr>
          </a:p>
          <a:p>
            <a:pPr marL="180000" marR="0" lvl="0" indent="-180000" algn="l" defTabSz="4357267" rtl="0" eaLnBrk="0" fontAlgn="base" latinLnBrk="0" hangingPunct="0">
              <a:lnSpc>
                <a:spcPct val="100000"/>
              </a:lnSpc>
              <a:spcBef>
                <a:spcPts val="500"/>
              </a:spcBef>
              <a:spcAft>
                <a:spcPct val="0"/>
              </a:spcAft>
              <a:buClrTx/>
              <a:buSzTx/>
              <a:buFont typeface="Arial" panose="020B0604020202020204" pitchFamily="34" charset="0"/>
              <a:buChar char="•"/>
              <a:tabLst/>
              <a:defRPr/>
            </a:pPr>
            <a:r>
              <a:rPr lang="en-GB" sz="5626" kern="1200" dirty="0">
                <a:solidFill>
                  <a:schemeClr val="tx1"/>
                </a:solidFill>
                <a:effectLst/>
                <a:latin typeface="Arial" pitchFamily="34" charset="0"/>
                <a:ea typeface="+mn-ea"/>
                <a:cs typeface="Arial" pitchFamily="34" charset="0"/>
              </a:rPr>
              <a:t>Try to follow the suggested sizing and colour palette. The secondary Dstl colour palette is reserved for graphs and diagrams. </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Line spacing to be set at 1.0. Leave a line space between paragraphs. Bullets to be square and in Rose Red.                                   </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Text boxes are only allowed to be in Grey at 60% transparency or White. </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Please use Grey for the </a:t>
            </a:r>
            <a:r>
              <a:rPr lang="en-GB" sz="5626" kern="1200" dirty="0" err="1">
                <a:solidFill>
                  <a:schemeClr val="tx1"/>
                </a:solidFill>
                <a:effectLst/>
                <a:latin typeface="Arial" pitchFamily="34" charset="0"/>
                <a:ea typeface="+mn-ea"/>
                <a:cs typeface="Arial" pitchFamily="34" charset="0"/>
              </a:rPr>
              <a:t>the</a:t>
            </a:r>
            <a:r>
              <a:rPr lang="en-GB" sz="5626" kern="1200" dirty="0">
                <a:solidFill>
                  <a:schemeClr val="tx1"/>
                </a:solidFill>
                <a:effectLst/>
                <a:latin typeface="Arial" pitchFamily="34" charset="0"/>
                <a:ea typeface="+mn-ea"/>
                <a:cs typeface="Arial" pitchFamily="34" charset="0"/>
              </a:rPr>
              <a:t> graph axis and chart legends.</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Tables to be in the Dstl Primary colours only.</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All Images and logos need to be high resolution.</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Image captions to be in displayed in a Midnight Purple box with White text. These must always be placed at the bottom of an image.</a:t>
            </a:r>
          </a:p>
          <a:p>
            <a:pPr marL="180000" lvl="0" indent="-180000">
              <a:spcBef>
                <a:spcPts val="500"/>
              </a:spcBef>
              <a:buFont typeface="Arial" panose="020B0604020202020204" pitchFamily="34" charset="0"/>
              <a:buChar char="•"/>
            </a:pPr>
            <a:r>
              <a:rPr lang="en-GB" sz="5626" kern="1200" dirty="0">
                <a:solidFill>
                  <a:schemeClr val="tx1"/>
                </a:solidFill>
                <a:effectLst/>
                <a:latin typeface="Arial" pitchFamily="34" charset="0"/>
                <a:ea typeface="+mn-ea"/>
                <a:cs typeface="Arial" pitchFamily="34" charset="0"/>
              </a:rPr>
              <a:t>Avoid adding bevels, drop shadows or other embellishments.</a:t>
            </a:r>
          </a:p>
        </p:txBody>
      </p:sp>
      <p:sp>
        <p:nvSpPr>
          <p:cNvPr id="4" name="Header Placeholder 3"/>
          <p:cNvSpPr>
            <a:spLocks noGrp="1"/>
          </p:cNvSpPr>
          <p:nvPr>
            <p:ph type="hdr" sz="quarter" idx="10"/>
          </p:nvPr>
        </p:nvSpPr>
        <p:spPr/>
        <p:txBody>
          <a:bodyPr/>
          <a:lstStyle/>
          <a:p>
            <a:pPr>
              <a:defRPr/>
            </a:pPr>
            <a:r>
              <a:rPr lang="en-GB"/>
              <a:t>Uncontrolled copy when printed</a:t>
            </a:r>
            <a:endParaRPr lang="en-GB" dirty="0"/>
          </a:p>
        </p:txBody>
      </p:sp>
      <p:sp>
        <p:nvSpPr>
          <p:cNvPr id="5" name="Date Placeholder 4"/>
          <p:cNvSpPr>
            <a:spLocks noGrp="1"/>
          </p:cNvSpPr>
          <p:nvPr>
            <p:ph type="dt" idx="11"/>
          </p:nvPr>
        </p:nvSpPr>
        <p:spPr/>
        <p:txBody>
          <a:bodyPr/>
          <a:lstStyle/>
          <a:p>
            <a:pPr>
              <a:defRPr/>
            </a:pPr>
            <a:fld id="{63C7F269-31FF-49BB-A308-19E27FEE6816}" type="datetime1">
              <a:rPr lang="en-GB" smtClean="0"/>
              <a:t>05/08/2025</a:t>
            </a:fld>
            <a:endParaRPr lang="en-GB" dirty="0"/>
          </a:p>
        </p:txBody>
      </p:sp>
      <p:sp>
        <p:nvSpPr>
          <p:cNvPr id="6" name="Footer Placeholder 5"/>
          <p:cNvSpPr>
            <a:spLocks noGrp="1"/>
          </p:cNvSpPr>
          <p:nvPr>
            <p:ph type="ftr" sz="quarter" idx="12"/>
          </p:nvPr>
        </p:nvSpPr>
        <p:spPr/>
        <p:txBody>
          <a:bodyPr/>
          <a:lstStyle/>
          <a:p>
            <a:pPr>
              <a:defRPr/>
            </a:pPr>
            <a:r>
              <a:rPr lang="en-GB"/>
              <a:t>© Crown copyright 2020 Dstl</a:t>
            </a:r>
          </a:p>
        </p:txBody>
      </p:sp>
      <p:sp>
        <p:nvSpPr>
          <p:cNvPr id="7" name="Slide Number Placeholder 6"/>
          <p:cNvSpPr>
            <a:spLocks noGrp="1"/>
          </p:cNvSpPr>
          <p:nvPr>
            <p:ph type="sldNum" sz="quarter" idx="13"/>
          </p:nvPr>
        </p:nvSpPr>
        <p:spPr/>
        <p:txBody>
          <a:bodyPr/>
          <a:lstStyle/>
          <a:p>
            <a:pPr>
              <a:defRPr/>
            </a:pPr>
            <a:fld id="{6AC03C9E-463D-47B2-8BF7-CCC2C082E4A8}" type="slidenum">
              <a:rPr lang="en-GB" smtClean="0"/>
              <a:pPr>
                <a:defRPr/>
              </a:pPr>
              <a:t>1</a:t>
            </a:fld>
            <a:endParaRPr lang="en-GB" dirty="0"/>
          </a:p>
        </p:txBody>
      </p:sp>
    </p:spTree>
    <p:extLst>
      <p:ext uri="{BB962C8B-B14F-4D97-AF65-F5344CB8AC3E}">
        <p14:creationId xmlns:p14="http://schemas.microsoft.com/office/powerpoint/2010/main" val="38953772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343442766"/>
      </p:ext>
    </p:extLst>
  </p:cSld>
  <p:clrMapOvr>
    <a:masterClrMapping/>
  </p:clrMapOvr>
  <p:hf hdr="0"/>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gray">
      <p:bgRef idx="1001">
        <a:schemeClr val="bg1"/>
      </p:bgRef>
    </p:bg>
    <p:spTree>
      <p:nvGrpSpPr>
        <p:cNvPr id="1" name=""/>
        <p:cNvGrpSpPr/>
        <p:nvPr/>
      </p:nvGrpSpPr>
      <p:grpSpPr>
        <a:xfrm>
          <a:off x="0" y="0"/>
          <a:ext cx="0" cy="0"/>
          <a:chOff x="0" y="0"/>
          <a:chExt cx="0" cy="0"/>
        </a:xfrm>
      </p:grpSpPr>
      <p:sp>
        <p:nvSpPr>
          <p:cNvPr id="2" name="Rectangle 1"/>
          <p:cNvSpPr/>
          <p:nvPr userDrawn="1"/>
        </p:nvSpPr>
        <p:spPr>
          <a:xfrm>
            <a:off x="0" y="27091361"/>
            <a:ext cx="42803763" cy="318385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455665" y="27757106"/>
            <a:ext cx="7245207" cy="1859841"/>
          </a:xfrm>
          <a:prstGeom prst="rect">
            <a:avLst/>
          </a:prstGeom>
        </p:spPr>
      </p:pic>
    </p:spTree>
    <p:extLst>
      <p:ext uri="{BB962C8B-B14F-4D97-AF65-F5344CB8AC3E}">
        <p14:creationId xmlns:p14="http://schemas.microsoft.com/office/powerpoint/2010/main" val="789725373"/>
      </p:ext>
    </p:extLst>
  </p:cSld>
  <p:clrMap bg1="lt1" tx1="dk1" bg2="lt2" tx2="dk2" accent1="accent1" accent2="accent2" accent3="accent3" accent4="accent4" accent5="accent5" accent6="accent6" hlink="hlink" folHlink="folHlink"/>
  <p:sldLayoutIdLst>
    <p:sldLayoutId id="2147483718" r:id="rId1"/>
  </p:sldLayoutIdLst>
  <p:hf hdr="0" dt="0"/>
  <p:txStyles>
    <p:titleStyle>
      <a:lvl1pPr algn="l" defTabSz="3209924" rtl="0" eaLnBrk="1" latinLnBrk="0" hangingPunct="1">
        <a:lnSpc>
          <a:spcPct val="90000"/>
        </a:lnSpc>
        <a:spcBef>
          <a:spcPct val="0"/>
        </a:spcBef>
        <a:buNone/>
        <a:defRPr lang="en-GB" sz="9362" kern="1200" dirty="0">
          <a:solidFill>
            <a:schemeClr val="bg1"/>
          </a:solidFill>
          <a:latin typeface="Arial" panose="020B0604020202020204" pitchFamily="34" charset="0"/>
          <a:ea typeface="+mj-ea"/>
          <a:cs typeface="Arial" panose="020B0604020202020204" pitchFamily="34" charset="0"/>
        </a:defRPr>
      </a:lvl1pPr>
    </p:titleStyle>
    <p:bodyStyle>
      <a:lvl1pPr marL="802481" indent="-802481" algn="l" defTabSz="3209924" rtl="0" eaLnBrk="1" latinLnBrk="0" hangingPunct="1">
        <a:lnSpc>
          <a:spcPct val="90000"/>
        </a:lnSpc>
        <a:spcBef>
          <a:spcPts val="3511"/>
        </a:spcBef>
        <a:buClr>
          <a:schemeClr val="accent1"/>
        </a:buClr>
        <a:buSzPct val="110000"/>
        <a:buFont typeface="Wingdings" panose="05000000000000000000" pitchFamily="2" charset="2"/>
        <a:buChar char="§"/>
        <a:defRPr lang="en-US" sz="9362" kern="1200" smtClean="0">
          <a:solidFill>
            <a:schemeClr val="tx1"/>
          </a:solidFill>
          <a:latin typeface="Arial" pitchFamily="34" charset="0"/>
          <a:ea typeface="+mn-ea"/>
          <a:cs typeface="Arial" pitchFamily="34" charset="0"/>
        </a:defRPr>
      </a:lvl1pPr>
      <a:lvl2pPr marL="2501219" indent="-1003104" algn="l" defTabSz="3209924" rtl="0" eaLnBrk="1" latinLnBrk="0" hangingPunct="1">
        <a:lnSpc>
          <a:spcPct val="90000"/>
        </a:lnSpc>
        <a:spcBef>
          <a:spcPts val="1755"/>
        </a:spcBef>
        <a:buClr>
          <a:schemeClr val="accent1"/>
        </a:buClr>
        <a:buSzPct val="110000"/>
        <a:buFont typeface="Arial" panose="020B0604020202020204" pitchFamily="34" charset="0"/>
        <a:buChar char="–"/>
        <a:defRPr lang="en-US" sz="8426" kern="1200" smtClean="0">
          <a:solidFill>
            <a:schemeClr val="tx1"/>
          </a:solidFill>
          <a:latin typeface="Arial" pitchFamily="34" charset="0"/>
          <a:ea typeface="+mn-ea"/>
          <a:cs typeface="Arial" pitchFamily="34" charset="0"/>
        </a:defRPr>
      </a:lvl2pPr>
      <a:lvl3pPr marL="4012405" indent="-802481" algn="l" defTabSz="3209924" rtl="0" eaLnBrk="1" latinLnBrk="0" hangingPunct="1">
        <a:lnSpc>
          <a:spcPct val="90000"/>
        </a:lnSpc>
        <a:spcBef>
          <a:spcPts val="1755"/>
        </a:spcBef>
        <a:buClr>
          <a:schemeClr val="accent1"/>
        </a:buClr>
        <a:buSzPct val="110000"/>
        <a:buFont typeface="Arial" panose="020B0604020202020204" pitchFamily="34" charset="0"/>
        <a:buChar char="•"/>
        <a:defRPr lang="en-US" sz="8426" kern="1200" smtClean="0">
          <a:solidFill>
            <a:schemeClr val="tx1"/>
          </a:solidFill>
          <a:latin typeface="Arial" pitchFamily="34" charset="0"/>
          <a:ea typeface="+mn-ea"/>
          <a:cs typeface="Arial" pitchFamily="34" charset="0"/>
        </a:defRPr>
      </a:lvl3pPr>
      <a:lvl4pPr marL="5617362" indent="-802481" algn="l" defTabSz="3209924" rtl="0" eaLnBrk="1" latinLnBrk="0" hangingPunct="1">
        <a:lnSpc>
          <a:spcPct val="90000"/>
        </a:lnSpc>
        <a:spcBef>
          <a:spcPts val="1755"/>
        </a:spcBef>
        <a:buClr>
          <a:schemeClr val="accent1"/>
        </a:buClr>
        <a:buSzPct val="110000"/>
        <a:buFont typeface="Arial" panose="020B0604020202020204" pitchFamily="34" charset="0"/>
        <a:buChar char="–"/>
        <a:defRPr lang="en-US" sz="6554" kern="1200" smtClean="0">
          <a:solidFill>
            <a:schemeClr val="tx1"/>
          </a:solidFill>
          <a:latin typeface="Arial" pitchFamily="34" charset="0"/>
          <a:ea typeface="+mn-ea"/>
          <a:cs typeface="Arial" pitchFamily="34" charset="0"/>
        </a:defRPr>
      </a:lvl4pPr>
      <a:lvl5pPr marL="7222324" indent="-802481" algn="l" defTabSz="3209924" rtl="0" eaLnBrk="1" latinLnBrk="0" hangingPunct="1">
        <a:lnSpc>
          <a:spcPct val="90000"/>
        </a:lnSpc>
        <a:spcBef>
          <a:spcPts val="1755"/>
        </a:spcBef>
        <a:buClr>
          <a:schemeClr val="accent1"/>
        </a:buClr>
        <a:buSzPct val="110000"/>
        <a:buFont typeface="Arial" panose="020B0604020202020204" pitchFamily="34" charset="0"/>
        <a:buChar char="»"/>
        <a:defRPr lang="en-GB" sz="5149" kern="1200">
          <a:solidFill>
            <a:schemeClr val="tx1"/>
          </a:solidFill>
          <a:latin typeface="Arial" pitchFamily="34" charset="0"/>
          <a:ea typeface="+mn-ea"/>
          <a:cs typeface="Arial" pitchFamily="34" charset="0"/>
        </a:defRPr>
      </a:lvl5pPr>
      <a:lvl6pPr marL="8827286" indent="-802481" algn="l" defTabSz="3209924" rtl="0" eaLnBrk="1" latinLnBrk="0" hangingPunct="1">
        <a:lnSpc>
          <a:spcPct val="90000"/>
        </a:lnSpc>
        <a:spcBef>
          <a:spcPts val="1755"/>
        </a:spcBef>
        <a:buFont typeface="Arial" panose="020B0604020202020204" pitchFamily="34" charset="0"/>
        <a:buChar char="•"/>
        <a:defRPr sz="6319" kern="1200">
          <a:solidFill>
            <a:schemeClr val="tx1"/>
          </a:solidFill>
          <a:latin typeface="+mn-lt"/>
          <a:ea typeface="+mn-ea"/>
          <a:cs typeface="+mn-cs"/>
        </a:defRPr>
      </a:lvl6pPr>
      <a:lvl7pPr marL="10432248" indent="-802481" algn="l" defTabSz="3209924" rtl="0" eaLnBrk="1" latinLnBrk="0" hangingPunct="1">
        <a:lnSpc>
          <a:spcPct val="90000"/>
        </a:lnSpc>
        <a:spcBef>
          <a:spcPts val="1755"/>
        </a:spcBef>
        <a:buFont typeface="Arial" panose="020B0604020202020204" pitchFamily="34" charset="0"/>
        <a:buChar char="•"/>
        <a:defRPr sz="6319" kern="1200">
          <a:solidFill>
            <a:schemeClr val="tx1"/>
          </a:solidFill>
          <a:latin typeface="+mn-lt"/>
          <a:ea typeface="+mn-ea"/>
          <a:cs typeface="+mn-cs"/>
        </a:defRPr>
      </a:lvl7pPr>
      <a:lvl8pPr marL="12037210" indent="-802481" algn="l" defTabSz="3209924" rtl="0" eaLnBrk="1" latinLnBrk="0" hangingPunct="1">
        <a:lnSpc>
          <a:spcPct val="90000"/>
        </a:lnSpc>
        <a:spcBef>
          <a:spcPts val="1755"/>
        </a:spcBef>
        <a:buFont typeface="Arial" panose="020B0604020202020204" pitchFamily="34" charset="0"/>
        <a:buChar char="•"/>
        <a:defRPr sz="6319" kern="1200">
          <a:solidFill>
            <a:schemeClr val="tx1"/>
          </a:solidFill>
          <a:latin typeface="+mn-lt"/>
          <a:ea typeface="+mn-ea"/>
          <a:cs typeface="+mn-cs"/>
        </a:defRPr>
      </a:lvl8pPr>
      <a:lvl9pPr marL="13642172" indent="-802481" algn="l" defTabSz="3209924" rtl="0" eaLnBrk="1" latinLnBrk="0" hangingPunct="1">
        <a:lnSpc>
          <a:spcPct val="90000"/>
        </a:lnSpc>
        <a:spcBef>
          <a:spcPts val="1755"/>
        </a:spcBef>
        <a:buFont typeface="Arial" panose="020B0604020202020204" pitchFamily="34" charset="0"/>
        <a:buChar char="•"/>
        <a:defRPr sz="6319" kern="1200">
          <a:solidFill>
            <a:schemeClr val="tx1"/>
          </a:solidFill>
          <a:latin typeface="+mn-lt"/>
          <a:ea typeface="+mn-ea"/>
          <a:cs typeface="+mn-cs"/>
        </a:defRPr>
      </a:lvl9pPr>
    </p:bodyStyle>
    <p:otherStyle>
      <a:defPPr>
        <a:defRPr lang="en-US"/>
      </a:defPPr>
      <a:lvl1pPr marL="0" algn="l" defTabSz="3209924" rtl="0" eaLnBrk="1" latinLnBrk="0" hangingPunct="1">
        <a:defRPr sz="6319" kern="1200">
          <a:solidFill>
            <a:schemeClr val="tx1"/>
          </a:solidFill>
          <a:latin typeface="+mn-lt"/>
          <a:ea typeface="+mn-ea"/>
          <a:cs typeface="+mn-cs"/>
        </a:defRPr>
      </a:lvl1pPr>
      <a:lvl2pPr marL="1604962" algn="l" defTabSz="3209924" rtl="0" eaLnBrk="1" latinLnBrk="0" hangingPunct="1">
        <a:defRPr sz="6319" kern="1200">
          <a:solidFill>
            <a:schemeClr val="tx1"/>
          </a:solidFill>
          <a:latin typeface="+mn-lt"/>
          <a:ea typeface="+mn-ea"/>
          <a:cs typeface="+mn-cs"/>
        </a:defRPr>
      </a:lvl2pPr>
      <a:lvl3pPr marL="3209924" algn="l" defTabSz="3209924" rtl="0" eaLnBrk="1" latinLnBrk="0" hangingPunct="1">
        <a:defRPr sz="6319" kern="1200">
          <a:solidFill>
            <a:schemeClr val="tx1"/>
          </a:solidFill>
          <a:latin typeface="+mn-lt"/>
          <a:ea typeface="+mn-ea"/>
          <a:cs typeface="+mn-cs"/>
        </a:defRPr>
      </a:lvl3pPr>
      <a:lvl4pPr marL="4814886" algn="l" defTabSz="3209924" rtl="0" eaLnBrk="1" latinLnBrk="0" hangingPunct="1">
        <a:defRPr sz="6319" kern="1200">
          <a:solidFill>
            <a:schemeClr val="tx1"/>
          </a:solidFill>
          <a:latin typeface="+mn-lt"/>
          <a:ea typeface="+mn-ea"/>
          <a:cs typeface="+mn-cs"/>
        </a:defRPr>
      </a:lvl4pPr>
      <a:lvl5pPr marL="6419848" algn="l" defTabSz="3209924" rtl="0" eaLnBrk="1" latinLnBrk="0" hangingPunct="1">
        <a:defRPr sz="6319" kern="1200">
          <a:solidFill>
            <a:schemeClr val="tx1"/>
          </a:solidFill>
          <a:latin typeface="+mn-lt"/>
          <a:ea typeface="+mn-ea"/>
          <a:cs typeface="+mn-cs"/>
        </a:defRPr>
      </a:lvl5pPr>
      <a:lvl6pPr marL="8024805" algn="l" defTabSz="3209924" rtl="0" eaLnBrk="1" latinLnBrk="0" hangingPunct="1">
        <a:defRPr sz="6319" kern="1200">
          <a:solidFill>
            <a:schemeClr val="tx1"/>
          </a:solidFill>
          <a:latin typeface="+mn-lt"/>
          <a:ea typeface="+mn-ea"/>
          <a:cs typeface="+mn-cs"/>
        </a:defRPr>
      </a:lvl6pPr>
      <a:lvl7pPr marL="9629767" algn="l" defTabSz="3209924" rtl="0" eaLnBrk="1" latinLnBrk="0" hangingPunct="1">
        <a:defRPr sz="6319" kern="1200">
          <a:solidFill>
            <a:schemeClr val="tx1"/>
          </a:solidFill>
          <a:latin typeface="+mn-lt"/>
          <a:ea typeface="+mn-ea"/>
          <a:cs typeface="+mn-cs"/>
        </a:defRPr>
      </a:lvl7pPr>
      <a:lvl8pPr marL="11234729" algn="l" defTabSz="3209924" rtl="0" eaLnBrk="1" latinLnBrk="0" hangingPunct="1">
        <a:defRPr sz="6319" kern="1200">
          <a:solidFill>
            <a:schemeClr val="tx1"/>
          </a:solidFill>
          <a:latin typeface="+mn-lt"/>
          <a:ea typeface="+mn-ea"/>
          <a:cs typeface="+mn-cs"/>
        </a:defRPr>
      </a:lvl8pPr>
      <a:lvl9pPr marL="12839691" algn="l" defTabSz="3209924" rtl="0" eaLnBrk="1" latinLnBrk="0" hangingPunct="1">
        <a:defRPr sz="631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hyperlink" Target="https://www.nationalarchives.gov.uk/doc/open-government-licence/" TargetMode="External"/><Relationship Id="rId7" Type="http://schemas.openxmlformats.org/officeDocument/2006/relationships/diagramLayout" Target="../diagrams/layout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Data" Target="../diagrams/data1.xml"/><Relationship Id="rId11" Type="http://schemas.openxmlformats.org/officeDocument/2006/relationships/image" Target="../media/image4.png"/><Relationship Id="rId5" Type="http://schemas.openxmlformats.org/officeDocument/2006/relationships/image" Target="../media/image3.jpeg"/><Relationship Id="rId10" Type="http://schemas.microsoft.com/office/2007/relationships/diagramDrawing" Target="../diagrams/drawing1.xml"/><Relationship Id="rId4" Type="http://schemas.openxmlformats.org/officeDocument/2006/relationships/image" Target="../media/image2.png"/><Relationship Id="rId9" Type="http://schemas.openxmlformats.org/officeDocument/2006/relationships/diagramColors" Target="../diagrams/colors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455740" y="7717883"/>
            <a:ext cx="7220651" cy="8279190"/>
          </a:xfrm>
          <a:prstGeom prst="rect">
            <a:avLst/>
          </a:prstGeom>
          <a:noFill/>
        </p:spPr>
        <p:txBody>
          <a:bodyPr wrap="square" numCol="1" spcCol="180000" rtlCol="0">
            <a:spAutoFit/>
          </a:bodyPr>
          <a:lstStyle/>
          <a:p>
            <a:pPr>
              <a:spcBef>
                <a:spcPts val="0"/>
              </a:spcBef>
              <a:spcAft>
                <a:spcPts val="0"/>
              </a:spcAft>
            </a:pPr>
            <a:r>
              <a:rPr lang="en-GB" sz="2800" b="1" dirty="0">
                <a:solidFill>
                  <a:schemeClr val="accent1"/>
                </a:solidFill>
                <a:latin typeface="Arial" panose="020B0604020202020204" pitchFamily="34" charset="0"/>
                <a:cs typeface="Arial" panose="020B0604020202020204" pitchFamily="34" charset="0"/>
              </a:rPr>
              <a:t>Introduction</a:t>
            </a:r>
            <a:endParaRPr lang="en-GB" sz="2800" dirty="0">
              <a:latin typeface="Arial" panose="020B0604020202020204" pitchFamily="34" charset="0"/>
              <a:cs typeface="Arial" panose="020B0604020202020204" pitchFamily="34" charset="0"/>
            </a:endParaRPr>
          </a:p>
          <a:p>
            <a:pPr>
              <a:spcBef>
                <a:spcPts val="0"/>
              </a:spcBef>
              <a:spcAft>
                <a:spcPts val="0"/>
              </a:spcAft>
            </a:pPr>
            <a:r>
              <a:rPr lang="en-GB" sz="2800" dirty="0">
                <a:latin typeface="Arial" panose="020B0604020202020204" pitchFamily="34" charset="0"/>
                <a:cs typeface="Arial" panose="020B0604020202020204" pitchFamily="34" charset="0"/>
              </a:rPr>
              <a:t>The Dstl Support to Operations and Crises (S2OC) Programme delivers impactful science and technology (S&amp;T) in highly dynamic and challenging environments. This leads to a balance needing to be struck between speed of delivery and engineering rigour to deliver safe, reliable, and effective systems that provide users with a strategic advantage. Traditional, document-centric frameworks are often too slow, while Agile methods have shown mixed success when applied to S2OC projects in the past [1]. This study aimed to develop a tailored Systems Engineering (SE) approach to address this specific challenge, providing S2OC projects with a “handrail” for effective decision-making under pressure.</a:t>
            </a:r>
          </a:p>
          <a:p>
            <a:pPr>
              <a:spcBef>
                <a:spcPts val="0"/>
              </a:spcBef>
              <a:spcAft>
                <a:spcPts val="0"/>
              </a:spcAft>
              <a:buClr>
                <a:srgbClr val="CE2256"/>
              </a:buClr>
            </a:pPr>
            <a:endParaRPr lang="en-GB" sz="2800" dirty="0">
              <a:latin typeface="Arial" panose="020B0604020202020204" pitchFamily="34" charset="0"/>
              <a:cs typeface="Arial" panose="020B0604020202020204" pitchFamily="34" charset="0"/>
            </a:endParaRPr>
          </a:p>
        </p:txBody>
      </p:sp>
      <p:sp>
        <p:nvSpPr>
          <p:cNvPr id="8" name="TextBox 7"/>
          <p:cNvSpPr txBox="1"/>
          <p:nvPr/>
        </p:nvSpPr>
        <p:spPr>
          <a:xfrm>
            <a:off x="18028719" y="13291661"/>
            <a:ext cx="7267445" cy="12588061"/>
          </a:xfrm>
          <a:prstGeom prst="rect">
            <a:avLst/>
          </a:prstGeom>
          <a:noFill/>
        </p:spPr>
        <p:txBody>
          <a:bodyPr wrap="square" numCol="1" spcCol="180000" rtlCol="0">
            <a:spAutoFit/>
          </a:bodyPr>
          <a:lstStyle/>
          <a:p>
            <a:pPr>
              <a:spcBef>
                <a:spcPts val="0"/>
              </a:spcBef>
              <a:spcAft>
                <a:spcPts val="0"/>
              </a:spcAft>
            </a:pPr>
            <a:r>
              <a:rPr lang="en-GB" sz="2800" b="1" dirty="0">
                <a:solidFill>
                  <a:schemeClr val="accent1"/>
                </a:solidFill>
                <a:latin typeface="Arial" panose="020B0604020202020204" pitchFamily="34" charset="0"/>
                <a:cs typeface="Arial" panose="020B0604020202020204" pitchFamily="34" charset="0"/>
              </a:rPr>
              <a:t>Case Study</a:t>
            </a:r>
          </a:p>
          <a:p>
            <a:pPr>
              <a:spcBef>
                <a:spcPts val="0"/>
              </a:spcBef>
              <a:spcAft>
                <a:spcPts val="0"/>
              </a:spcAft>
            </a:pPr>
            <a:r>
              <a:rPr lang="en-GB" sz="2800" dirty="0">
                <a:latin typeface="Arial" panose="020B0604020202020204" pitchFamily="34" charset="0"/>
                <a:cs typeface="Arial" panose="020B0604020202020204" pitchFamily="34" charset="0"/>
              </a:rPr>
              <a:t>Project X required a payload system to be delivered within a six-month timeframe. This included design, modelling, down-select, and test &amp; evaluation of the system to be integrated onto a third-party platform. The analysis of the case study identified several critical, systemic limitations the team had to navigate:</a:t>
            </a:r>
          </a:p>
          <a:p>
            <a:pPr marL="457200" indent="-457200">
              <a:spcBef>
                <a:spcPts val="0"/>
              </a:spcBef>
              <a:spcAft>
                <a:spcPts val="0"/>
              </a:spcAft>
              <a:buFont typeface="Arial" panose="020B0604020202020204" pitchFamily="34" charset="0"/>
              <a:buChar char="•"/>
            </a:pPr>
            <a:r>
              <a:rPr lang="en-GB" sz="2800" b="1" dirty="0">
                <a:latin typeface="Arial" panose="020B0604020202020204" pitchFamily="34" charset="0"/>
                <a:cs typeface="Arial" panose="020B0604020202020204" pitchFamily="34" charset="0"/>
              </a:rPr>
              <a:t>Extreme time pressure:</a:t>
            </a:r>
            <a:r>
              <a:rPr lang="en-GB" sz="2800" dirty="0">
                <a:latin typeface="Arial" panose="020B0604020202020204" pitchFamily="34" charset="0"/>
                <a:cs typeface="Arial" panose="020B0604020202020204" pitchFamily="34" charset="0"/>
              </a:rPr>
              <a:t> thorough front-end planning was unachievable.</a:t>
            </a:r>
          </a:p>
          <a:p>
            <a:pPr marL="457200" indent="-457200">
              <a:spcBef>
                <a:spcPts val="0"/>
              </a:spcBef>
              <a:spcAft>
                <a:spcPts val="0"/>
              </a:spcAft>
              <a:buFont typeface="Arial" panose="020B0604020202020204" pitchFamily="34" charset="0"/>
              <a:buChar char="•"/>
            </a:pPr>
            <a:r>
              <a:rPr lang="en-GB" sz="2800" b="1" dirty="0">
                <a:latin typeface="Arial" panose="020B0604020202020204" pitchFamily="34" charset="0"/>
                <a:cs typeface="Arial" panose="020B0604020202020204" pitchFamily="34" charset="0"/>
              </a:rPr>
              <a:t>Key person dependency:</a:t>
            </a:r>
            <a:r>
              <a:rPr lang="en-GB" sz="2800" dirty="0">
                <a:latin typeface="Arial" panose="020B0604020202020204" pitchFamily="34" charset="0"/>
                <a:cs typeface="Arial" panose="020B0604020202020204" pitchFamily="34" charset="0"/>
              </a:rPr>
              <a:t> Project success relied heavily on one-deep Subject Matter Experts (SMEs).</a:t>
            </a:r>
          </a:p>
          <a:p>
            <a:pPr marL="457200" indent="-457200">
              <a:spcBef>
                <a:spcPts val="0"/>
              </a:spcBef>
              <a:spcAft>
                <a:spcPts val="0"/>
              </a:spcAft>
              <a:buFont typeface="Arial" panose="020B0604020202020204" pitchFamily="34" charset="0"/>
              <a:buChar char="•"/>
            </a:pPr>
            <a:r>
              <a:rPr lang="en-GB" sz="2800" b="1" dirty="0">
                <a:latin typeface="Arial" panose="020B0604020202020204" pitchFamily="34" charset="0"/>
                <a:cs typeface="Arial" panose="020B0604020202020204" pitchFamily="34" charset="0"/>
              </a:rPr>
              <a:t>Communication barriers:</a:t>
            </a:r>
            <a:r>
              <a:rPr lang="en-GB" sz="2800" dirty="0">
                <a:latin typeface="Arial" panose="020B0604020202020204" pitchFamily="34" charset="0"/>
                <a:cs typeface="Arial" panose="020B0604020202020204" pitchFamily="34" charset="0"/>
              </a:rPr>
              <a:t> Contractual “firewalls” and lack of direct end-user access increased risk of delays and ambiguity.</a:t>
            </a:r>
          </a:p>
          <a:p>
            <a:pPr marL="457200" indent="-457200">
              <a:spcBef>
                <a:spcPts val="0"/>
              </a:spcBef>
              <a:spcAft>
                <a:spcPts val="0"/>
              </a:spcAft>
              <a:buFont typeface="Arial" panose="020B0604020202020204" pitchFamily="34" charset="0"/>
              <a:buChar char="•"/>
            </a:pPr>
            <a:r>
              <a:rPr lang="en-GB" sz="2800" b="1" dirty="0">
                <a:latin typeface="Arial" panose="020B0604020202020204" pitchFamily="34" charset="0"/>
                <a:cs typeface="Arial" panose="020B0604020202020204" pitchFamily="34" charset="0"/>
              </a:rPr>
              <a:t>Resource constraints:</a:t>
            </a:r>
            <a:r>
              <a:rPr lang="en-GB" sz="2800" dirty="0">
                <a:latin typeface="Arial" panose="020B0604020202020204" pitchFamily="34" charset="0"/>
                <a:cs typeface="Arial" panose="020B0604020202020204" pitchFamily="34" charset="0"/>
              </a:rPr>
              <a:t> Reliance on SME availability through priority-pulling from ongoing work.</a:t>
            </a:r>
          </a:p>
          <a:p>
            <a:pPr>
              <a:spcBef>
                <a:spcPts val="0"/>
              </a:spcBef>
              <a:spcAft>
                <a:spcPts val="0"/>
              </a:spcAft>
            </a:pPr>
            <a:r>
              <a:rPr lang="en-GB" sz="2800" dirty="0">
                <a:latin typeface="Arial" panose="020B0604020202020204" pitchFamily="34" charset="0"/>
                <a:cs typeface="Arial" panose="020B0604020202020204" pitchFamily="34" charset="0"/>
              </a:rPr>
              <a:t>Retrospective application of the various SE frameworks identified through the literature review revealed that while certain tools from each approach could have helped, none would have been able to solve all the issues the project team faced. This conclusion confirmed the need for a flexible, hybrid approach.</a:t>
            </a:r>
          </a:p>
        </p:txBody>
      </p:sp>
      <p:sp>
        <p:nvSpPr>
          <p:cNvPr id="9" name="TextBox 8"/>
          <p:cNvSpPr txBox="1"/>
          <p:nvPr/>
        </p:nvSpPr>
        <p:spPr>
          <a:xfrm>
            <a:off x="26039898" y="10397837"/>
            <a:ext cx="7239601" cy="16466046"/>
          </a:xfrm>
          <a:prstGeom prst="rect">
            <a:avLst/>
          </a:prstGeom>
          <a:noFill/>
        </p:spPr>
        <p:txBody>
          <a:bodyPr wrap="square" numCol="1" spcCol="180000" rtlCol="0">
            <a:spAutoFit/>
          </a:bodyPr>
          <a:lstStyle/>
          <a:p>
            <a:pPr>
              <a:spcBef>
                <a:spcPts val="0"/>
              </a:spcBef>
              <a:spcAft>
                <a:spcPts val="0"/>
              </a:spcAft>
            </a:pPr>
            <a:r>
              <a:rPr lang="en-GB" sz="2800" b="1" dirty="0">
                <a:solidFill>
                  <a:schemeClr val="accent1"/>
                </a:solidFill>
                <a:latin typeface="Arial" panose="020B0604020202020204" pitchFamily="34" charset="0"/>
                <a:cs typeface="Arial" panose="020B0604020202020204" pitchFamily="34" charset="0"/>
              </a:rPr>
              <a:t>The Systems Engineering Toolkit</a:t>
            </a:r>
          </a:p>
          <a:p>
            <a:pPr>
              <a:spcBef>
                <a:spcPts val="0"/>
              </a:spcBef>
              <a:spcAft>
                <a:spcPts val="0"/>
              </a:spcAft>
            </a:pPr>
            <a:r>
              <a:rPr lang="en-GB" sz="2800" dirty="0">
                <a:latin typeface="Arial" panose="020B0604020202020204" pitchFamily="34" charset="0"/>
                <a:cs typeface="Arial" panose="020B0604020202020204" pitchFamily="34" charset="0"/>
              </a:rPr>
              <a:t>The principal output of this study is a modular toolkit structured across the project lifecycle, from concept to disposal. It empowers teams to select appropriate tools based on their project’s specific context, rather than enforcing a rigid approach. Fig. 2 and 3 detail the phases and activities required to apply the toolkit to a new project.</a:t>
            </a:r>
          </a:p>
          <a:p>
            <a:pPr>
              <a:spcBef>
                <a:spcPts val="0"/>
              </a:spcBef>
              <a:spcAft>
                <a:spcPts val="0"/>
              </a:spcAft>
            </a:pPr>
            <a:endParaRPr lang="en-GB" sz="2800" dirty="0">
              <a:latin typeface="Arial" panose="020B0604020202020204" pitchFamily="34" charset="0"/>
              <a:cs typeface="Arial" panose="020B0604020202020204" pitchFamily="34" charset="0"/>
            </a:endParaRPr>
          </a:p>
          <a:p>
            <a:pPr>
              <a:spcBef>
                <a:spcPts val="0"/>
              </a:spcBef>
              <a:spcAft>
                <a:spcPts val="0"/>
              </a:spcAft>
            </a:pPr>
            <a:r>
              <a:rPr lang="en-GB" sz="2800" dirty="0">
                <a:latin typeface="Arial" panose="020B0604020202020204" pitchFamily="34" charset="0"/>
                <a:cs typeface="Arial" panose="020B0604020202020204" pitchFamily="34" charset="0"/>
              </a:rPr>
              <a:t>Key tools include:</a:t>
            </a:r>
          </a:p>
          <a:p>
            <a:pPr marL="457200" indent="-457200">
              <a:spcBef>
                <a:spcPts val="0"/>
              </a:spcBef>
              <a:spcAft>
                <a:spcPts val="0"/>
              </a:spcAft>
              <a:buFont typeface="Arial" panose="020B0604020202020204" pitchFamily="34" charset="0"/>
              <a:buChar char="•"/>
            </a:pPr>
            <a:r>
              <a:rPr lang="en-GB" sz="2800" b="1" dirty="0">
                <a:latin typeface="Arial" panose="020B0604020202020204" pitchFamily="34" charset="0"/>
                <a:cs typeface="Arial" panose="020B0604020202020204" pitchFamily="34" charset="0"/>
              </a:rPr>
              <a:t>Problem structuring and scoping:</a:t>
            </a:r>
            <a:r>
              <a:rPr lang="en-GB" sz="2800" dirty="0">
                <a:latin typeface="Arial" panose="020B0604020202020204" pitchFamily="34" charset="0"/>
                <a:cs typeface="Arial" panose="020B0604020202020204" pitchFamily="34" charset="0"/>
              </a:rPr>
              <a:t> Rich pictures and system context diagrams</a:t>
            </a:r>
          </a:p>
          <a:p>
            <a:pPr marL="457200" indent="-457200">
              <a:spcBef>
                <a:spcPts val="0"/>
              </a:spcBef>
              <a:spcAft>
                <a:spcPts val="0"/>
              </a:spcAft>
              <a:buFont typeface="Arial" panose="020B0604020202020204" pitchFamily="34" charset="0"/>
              <a:buChar char="•"/>
            </a:pPr>
            <a:r>
              <a:rPr lang="en-GB" sz="2800" b="1" dirty="0">
                <a:latin typeface="Arial" panose="020B0604020202020204" pitchFamily="34" charset="0"/>
                <a:cs typeface="Arial" panose="020B0604020202020204" pitchFamily="34" charset="0"/>
              </a:rPr>
              <a:t>Requirements and planning:</a:t>
            </a:r>
            <a:r>
              <a:rPr lang="en-GB" sz="2800" dirty="0">
                <a:latin typeface="Arial" panose="020B0604020202020204" pitchFamily="34" charset="0"/>
                <a:cs typeface="Arial" panose="020B0604020202020204" pitchFamily="34" charset="0"/>
              </a:rPr>
              <a:t> Stakeholder influence maps, user stories, and </a:t>
            </a:r>
            <a:r>
              <a:rPr lang="en-GB" sz="2800" dirty="0" err="1">
                <a:latin typeface="Arial" panose="020B0604020202020204" pitchFamily="34" charset="0"/>
                <a:cs typeface="Arial" panose="020B0604020202020204" pitchFamily="34" charset="0"/>
              </a:rPr>
              <a:t>MoSCoW</a:t>
            </a:r>
            <a:r>
              <a:rPr lang="en-GB" sz="2800" dirty="0">
                <a:latin typeface="Arial" panose="020B0604020202020204" pitchFamily="34" charset="0"/>
                <a:cs typeface="Arial" panose="020B0604020202020204" pitchFamily="34" charset="0"/>
              </a:rPr>
              <a:t> prioritisation</a:t>
            </a:r>
          </a:p>
          <a:p>
            <a:pPr marL="457200" indent="-457200">
              <a:spcBef>
                <a:spcPts val="0"/>
              </a:spcBef>
              <a:spcAft>
                <a:spcPts val="0"/>
              </a:spcAft>
              <a:buFont typeface="Arial" panose="020B0604020202020204" pitchFamily="34" charset="0"/>
              <a:buChar char="•"/>
            </a:pPr>
            <a:r>
              <a:rPr lang="en-GB" sz="2800" b="1" dirty="0">
                <a:latin typeface="Arial" panose="020B0604020202020204" pitchFamily="34" charset="0"/>
                <a:cs typeface="Arial" panose="020B0604020202020204" pitchFamily="34" charset="0"/>
              </a:rPr>
              <a:t>Design and risk management:</a:t>
            </a:r>
            <a:r>
              <a:rPr lang="en-GB" sz="2800" dirty="0">
                <a:latin typeface="Arial" panose="020B0604020202020204" pitchFamily="34" charset="0"/>
                <a:cs typeface="Arial" panose="020B0604020202020204" pitchFamily="34" charset="0"/>
              </a:rPr>
              <a:t> Failure Modes &amp; Effects Analysis (FMEA), P-diagrams, and Daily stand-ups.</a:t>
            </a:r>
          </a:p>
          <a:p>
            <a:pPr marL="457200" indent="-457200">
              <a:spcBef>
                <a:spcPts val="0"/>
              </a:spcBef>
              <a:spcAft>
                <a:spcPts val="0"/>
              </a:spcAft>
              <a:buFont typeface="Arial" panose="020B0604020202020204" pitchFamily="34" charset="0"/>
              <a:buChar char="•"/>
            </a:pPr>
            <a:r>
              <a:rPr lang="en-GB" sz="2800" b="1" dirty="0">
                <a:latin typeface="Arial" panose="020B0604020202020204" pitchFamily="34" charset="0"/>
                <a:cs typeface="Arial" panose="020B0604020202020204" pitchFamily="34" charset="0"/>
              </a:rPr>
              <a:t>Development: </a:t>
            </a:r>
            <a:r>
              <a:rPr lang="en-GB" sz="2800" dirty="0">
                <a:latin typeface="Arial" panose="020B0604020202020204" pitchFamily="34" charset="0"/>
                <a:cs typeface="Arial" panose="020B0604020202020204" pitchFamily="34" charset="0"/>
              </a:rPr>
              <a:t>Sprints, Kanban boards, QFD.</a:t>
            </a:r>
          </a:p>
          <a:p>
            <a:pPr marL="457200" indent="-457200">
              <a:spcBef>
                <a:spcPts val="0"/>
              </a:spcBef>
              <a:spcAft>
                <a:spcPts val="0"/>
              </a:spcAft>
              <a:buFont typeface="Arial" panose="020B0604020202020204" pitchFamily="34" charset="0"/>
              <a:buChar char="•"/>
            </a:pPr>
            <a:r>
              <a:rPr lang="en-GB" sz="2800" b="1" dirty="0">
                <a:latin typeface="Arial" panose="020B0604020202020204" pitchFamily="34" charset="0"/>
                <a:cs typeface="Arial" panose="020B0604020202020204" pitchFamily="34" charset="0"/>
              </a:rPr>
              <a:t>Verification &amp; Validation:</a:t>
            </a:r>
            <a:r>
              <a:rPr lang="en-GB" sz="2800" dirty="0">
                <a:latin typeface="Arial" panose="020B0604020202020204" pitchFamily="34" charset="0"/>
                <a:cs typeface="Arial" panose="020B0604020202020204" pitchFamily="34" charset="0"/>
              </a:rPr>
              <a:t> Acceptance criteria, Sprint reviews</a:t>
            </a:r>
          </a:p>
          <a:p>
            <a:pPr>
              <a:spcBef>
                <a:spcPts val="0"/>
              </a:spcBef>
              <a:spcAft>
                <a:spcPts val="0"/>
              </a:spcAft>
            </a:pPr>
            <a:endParaRPr lang="en-GB" sz="2800" dirty="0">
              <a:latin typeface="Arial" panose="020B0604020202020204" pitchFamily="34" charset="0"/>
              <a:cs typeface="Arial" panose="020B0604020202020204" pitchFamily="34" charset="0"/>
            </a:endParaRPr>
          </a:p>
          <a:p>
            <a:pPr>
              <a:spcBef>
                <a:spcPts val="0"/>
              </a:spcBef>
              <a:spcAft>
                <a:spcPts val="0"/>
              </a:spcAft>
            </a:pPr>
            <a:r>
              <a:rPr lang="en-GB" sz="2800" dirty="0">
                <a:latin typeface="Arial" panose="020B0604020202020204" pitchFamily="34" charset="0"/>
                <a:cs typeface="Arial" panose="020B0604020202020204" pitchFamily="34" charset="0"/>
              </a:rPr>
              <a:t>This approach allows teams to create a “fit-for-purpose” SE approach for each unique project.</a:t>
            </a:r>
          </a:p>
          <a:p>
            <a:pPr>
              <a:spcBef>
                <a:spcPts val="0"/>
              </a:spcBef>
              <a:spcAft>
                <a:spcPts val="0"/>
              </a:spcAft>
            </a:pPr>
            <a:endParaRPr lang="en-GB" sz="2800" dirty="0">
              <a:latin typeface="Arial" panose="020B0604020202020204" pitchFamily="34" charset="0"/>
              <a:cs typeface="Arial" panose="020B0604020202020204" pitchFamily="34" charset="0"/>
            </a:endParaRPr>
          </a:p>
          <a:p>
            <a:pPr>
              <a:spcBef>
                <a:spcPts val="0"/>
              </a:spcBef>
              <a:spcAft>
                <a:spcPts val="0"/>
              </a:spcAft>
            </a:pPr>
            <a:r>
              <a:rPr lang="en-GB" sz="2800" b="1" dirty="0">
                <a:solidFill>
                  <a:schemeClr val="accent1"/>
                </a:solidFill>
                <a:latin typeface="Arial" panose="020B0604020202020204" pitchFamily="34" charset="0"/>
                <a:cs typeface="Arial" panose="020B0604020202020204" pitchFamily="34" charset="0"/>
              </a:rPr>
              <a:t>Discussion</a:t>
            </a:r>
          </a:p>
          <a:p>
            <a:pPr>
              <a:spcBef>
                <a:spcPts val="0"/>
              </a:spcBef>
              <a:spcAft>
                <a:spcPts val="0"/>
              </a:spcAft>
            </a:pPr>
            <a:r>
              <a:rPr lang="en-GB" sz="2800" dirty="0">
                <a:latin typeface="Arial" panose="020B0604020202020204" pitchFamily="34" charset="0"/>
                <a:cs typeface="Arial" panose="020B0604020202020204" pitchFamily="34" charset="0"/>
              </a:rPr>
              <a:t>The primary benefit the toolkit provides is its flexibility, allowing teams to blend Agile speed with traditional SE rigour. It provides a scalable “handrail” for making better, justifiable and recorded decisions under pressure.</a:t>
            </a:r>
          </a:p>
          <a:p>
            <a:pPr>
              <a:spcBef>
                <a:spcPts val="0"/>
              </a:spcBef>
              <a:spcAft>
                <a:spcPts val="0"/>
              </a:spcAft>
            </a:pPr>
            <a:endParaRPr lang="en-GB" sz="2800" dirty="0">
              <a:latin typeface="Arial" panose="020B0604020202020204" pitchFamily="34" charset="0"/>
              <a:cs typeface="Arial" panose="020B0604020202020204" pitchFamily="34" charset="0"/>
            </a:endParaRPr>
          </a:p>
          <a:p>
            <a:pPr>
              <a:spcBef>
                <a:spcPts val="0"/>
              </a:spcBef>
              <a:spcAft>
                <a:spcPts val="0"/>
              </a:spcAft>
            </a:pPr>
            <a:r>
              <a:rPr lang="en-GB" sz="2800" dirty="0">
                <a:latin typeface="Arial" panose="020B0604020202020204" pitchFamily="34" charset="0"/>
                <a:cs typeface="Arial" panose="020B0604020202020204" pitchFamily="34" charset="0"/>
              </a:rPr>
              <a:t>The toolkit should not be assumed to be a silver bullet. Its effectiveness is limited by:</a:t>
            </a:r>
          </a:p>
        </p:txBody>
      </p:sp>
      <p:sp>
        <p:nvSpPr>
          <p:cNvPr id="10" name="TextBox 9"/>
          <p:cNvSpPr txBox="1"/>
          <p:nvPr/>
        </p:nvSpPr>
        <p:spPr>
          <a:xfrm>
            <a:off x="9892744" y="7465644"/>
            <a:ext cx="6900625" cy="8732130"/>
          </a:xfrm>
          <a:prstGeom prst="rect">
            <a:avLst/>
          </a:prstGeom>
          <a:solidFill>
            <a:srgbClr val="ACAFB2">
              <a:alpha val="30000"/>
            </a:srgbClr>
          </a:solidFill>
        </p:spPr>
        <p:txBody>
          <a:bodyPr wrap="square" lIns="180000" tIns="360000" rIns="180000" bIns="180000" numCol="1" spcCol="180000" rtlCol="0">
            <a:spAutoFit/>
          </a:bodyPr>
          <a:lstStyle/>
          <a:p>
            <a:pPr>
              <a:spcBef>
                <a:spcPts val="0"/>
              </a:spcBef>
              <a:spcAft>
                <a:spcPts val="0"/>
              </a:spcAft>
            </a:pPr>
            <a:r>
              <a:rPr lang="en-GB" sz="2800" b="1" dirty="0">
                <a:solidFill>
                  <a:schemeClr val="accent1"/>
                </a:solidFill>
                <a:latin typeface="Arial" panose="020B0604020202020204" pitchFamily="34" charset="0"/>
                <a:cs typeface="Arial" panose="020B0604020202020204" pitchFamily="34" charset="0"/>
              </a:rPr>
              <a:t>Literature Review</a:t>
            </a:r>
            <a:endParaRPr lang="en-GB" sz="2800" dirty="0">
              <a:latin typeface="Arial" panose="020B0604020202020204" pitchFamily="34" charset="0"/>
              <a:cs typeface="Arial" panose="020B0604020202020204" pitchFamily="34" charset="0"/>
            </a:endParaRPr>
          </a:p>
          <a:p>
            <a:pPr>
              <a:spcBef>
                <a:spcPts val="0"/>
              </a:spcBef>
              <a:spcAft>
                <a:spcPts val="0"/>
              </a:spcAft>
            </a:pPr>
            <a:r>
              <a:rPr lang="en-GB" sz="2800" dirty="0">
                <a:latin typeface="Arial" panose="020B0604020202020204" pitchFamily="34" charset="0"/>
                <a:cs typeface="Arial" panose="020B0604020202020204" pitchFamily="34" charset="0"/>
              </a:rPr>
              <a:t>The literature confirms that no single framework provides a one-size-fits-all solution to SE. Traditional practices offer rigour but lack speed. Agile methods provide speed and flexibility but can be challenging to apply to hardware-intensive projects that require formal qualification. Systems thinking offers a crucial holistic perspective for understanding messy and complex problem spaces which are common in the S2OC portfolio [5], while MBSE can be highly effective tool for managing complexity. The key gap identified through the literature was the lack of a consolidated, practical guide that helps practitioners blend these different philosophies in a cohesive way.</a:t>
            </a:r>
          </a:p>
        </p:txBody>
      </p:sp>
      <p:sp>
        <p:nvSpPr>
          <p:cNvPr id="11" name="TextBox 10"/>
          <p:cNvSpPr txBox="1"/>
          <p:nvPr/>
        </p:nvSpPr>
        <p:spPr>
          <a:xfrm>
            <a:off x="1410629" y="15790254"/>
            <a:ext cx="7259785" cy="10886566"/>
          </a:xfrm>
          <a:prstGeom prst="rect">
            <a:avLst/>
          </a:prstGeom>
          <a:solidFill>
            <a:srgbClr val="ACAFB2">
              <a:alpha val="30000"/>
            </a:srgbClr>
          </a:solidFill>
        </p:spPr>
        <p:txBody>
          <a:bodyPr wrap="square" lIns="180000" tIns="360000" rIns="180000" bIns="180000" numCol="1" spcCol="180000" rtlCol="0">
            <a:spAutoFit/>
          </a:bodyPr>
          <a:lstStyle/>
          <a:p>
            <a:pPr>
              <a:spcBef>
                <a:spcPts val="0"/>
              </a:spcBef>
              <a:spcAft>
                <a:spcPts val="0"/>
              </a:spcAft>
            </a:pPr>
            <a:r>
              <a:rPr lang="en-GB" sz="2800" b="1" dirty="0">
                <a:solidFill>
                  <a:schemeClr val="accent1"/>
                </a:solidFill>
                <a:latin typeface="Arial" panose="020B0604020202020204" pitchFamily="34" charset="0"/>
                <a:cs typeface="Arial" panose="020B0604020202020204" pitchFamily="34" charset="0"/>
              </a:rPr>
              <a:t>Methodology</a:t>
            </a:r>
            <a:endParaRPr lang="en-GB" sz="2800" b="1" dirty="0">
              <a:latin typeface="Arial" panose="020B0604020202020204" pitchFamily="34" charset="0"/>
              <a:cs typeface="Arial" panose="020B0604020202020204" pitchFamily="34" charset="0"/>
            </a:endParaRPr>
          </a:p>
          <a:p>
            <a:pPr>
              <a:spcBef>
                <a:spcPts val="0"/>
              </a:spcBef>
              <a:spcAft>
                <a:spcPts val="0"/>
              </a:spcAft>
            </a:pPr>
            <a:r>
              <a:rPr lang="en-GB" sz="2800" dirty="0">
                <a:latin typeface="Arial" panose="020B0604020202020204" pitchFamily="34" charset="0"/>
                <a:cs typeface="Arial" panose="020B0604020202020204" pitchFamily="34" charset="0"/>
              </a:rPr>
              <a:t>A multi-stage qualitative methodology was used to address the research question:</a:t>
            </a:r>
          </a:p>
          <a:p>
            <a:pPr marL="514350" indent="-514350">
              <a:spcBef>
                <a:spcPts val="0"/>
              </a:spcBef>
              <a:spcAft>
                <a:spcPts val="0"/>
              </a:spcAft>
              <a:buFont typeface="+mj-lt"/>
              <a:buAutoNum type="arabicPeriod"/>
            </a:pPr>
            <a:r>
              <a:rPr lang="en-GB" sz="2800" b="1" dirty="0">
                <a:latin typeface="Arial" panose="020B0604020202020204" pitchFamily="34" charset="0"/>
                <a:cs typeface="Arial" panose="020B0604020202020204" pitchFamily="34" charset="0"/>
              </a:rPr>
              <a:t>Literature Review: </a:t>
            </a:r>
            <a:r>
              <a:rPr lang="en-GB" sz="2800" dirty="0">
                <a:latin typeface="Arial" panose="020B0604020202020204" pitchFamily="34" charset="0"/>
                <a:cs typeface="Arial" panose="020B0604020202020204" pitchFamily="34" charset="0"/>
              </a:rPr>
              <a:t>A comprehensive review was conducted on traditional SE (e.g. CADMID, Waterfall, V-Model [fig.1], etc.), Agile methodologies [2] [3] [4] (e.g. Scrum and Dynamic Systems Development Model), systems thinking and Model-Based Systems Engineering (MBSE) to identify a spectrum of established practices.</a:t>
            </a:r>
          </a:p>
          <a:p>
            <a:pPr marL="514350" indent="-514350">
              <a:spcBef>
                <a:spcPts val="0"/>
              </a:spcBef>
              <a:spcAft>
                <a:spcPts val="0"/>
              </a:spcAft>
              <a:buFont typeface="+mj-lt"/>
              <a:buAutoNum type="arabicPeriod"/>
            </a:pPr>
            <a:r>
              <a:rPr lang="en-GB" sz="2800" b="1" dirty="0">
                <a:latin typeface="Arial" panose="020B0604020202020204" pitchFamily="34" charset="0"/>
                <a:cs typeface="Arial" panose="020B0604020202020204" pitchFamily="34" charset="0"/>
              </a:rPr>
              <a:t>Case Study Analysis:</a:t>
            </a:r>
            <a:r>
              <a:rPr lang="en-GB" sz="2800" dirty="0">
                <a:latin typeface="Arial" panose="020B0604020202020204" pitchFamily="34" charset="0"/>
                <a:cs typeface="Arial" panose="020B0604020202020204" pitchFamily="34" charset="0"/>
              </a:rPr>
              <a:t> A retrospective analysis of a representative S2OC project (“Project X”) was performed to identify the real-world constraints and systemic challenges faced by rapid development teams, including stakeholder availability, resource constraints and dynamic requirements.</a:t>
            </a:r>
          </a:p>
          <a:p>
            <a:pPr marL="514350" indent="-514350">
              <a:spcBef>
                <a:spcPts val="0"/>
              </a:spcBef>
              <a:spcAft>
                <a:spcPts val="0"/>
              </a:spcAft>
              <a:buFont typeface="+mj-lt"/>
              <a:buAutoNum type="arabicPeriod"/>
            </a:pPr>
            <a:r>
              <a:rPr lang="en-GB" sz="2800" b="1" dirty="0">
                <a:latin typeface="Arial" panose="020B0604020202020204" pitchFamily="34" charset="0"/>
                <a:cs typeface="Arial" panose="020B0604020202020204" pitchFamily="34" charset="0"/>
              </a:rPr>
              <a:t>Toolkit Development:</a:t>
            </a:r>
            <a:r>
              <a:rPr lang="en-GB" sz="2800" dirty="0">
                <a:latin typeface="Arial" panose="020B0604020202020204" pitchFamily="34" charset="0"/>
                <a:cs typeface="Arial" panose="020B0604020202020204" pitchFamily="34" charset="0"/>
              </a:rPr>
              <a:t> Insights from the literature review and case study were synthesised to develop the primary output: A practical, modular SE toolkit.</a:t>
            </a:r>
            <a:endParaRPr lang="en-GB" sz="2800" b="1" dirty="0">
              <a:latin typeface="Arial" panose="020B0604020202020204" pitchFamily="34" charset="0"/>
              <a:cs typeface="Arial" panose="020B0604020202020204" pitchFamily="34" charset="0"/>
            </a:endParaRPr>
          </a:p>
        </p:txBody>
      </p:sp>
      <p:sp>
        <p:nvSpPr>
          <p:cNvPr id="21" name="TextBox 20"/>
          <p:cNvSpPr txBox="1"/>
          <p:nvPr/>
        </p:nvSpPr>
        <p:spPr>
          <a:xfrm>
            <a:off x="34294175" y="17393656"/>
            <a:ext cx="6732684" cy="5016758"/>
          </a:xfrm>
          <a:prstGeom prst="rect">
            <a:avLst/>
          </a:prstGeom>
          <a:noFill/>
        </p:spPr>
        <p:txBody>
          <a:bodyPr wrap="square" numCol="1" spcCol="180000" rtlCol="0">
            <a:spAutoFit/>
          </a:bodyPr>
          <a:lstStyle/>
          <a:p>
            <a:pPr>
              <a:spcBef>
                <a:spcPts val="0"/>
              </a:spcBef>
              <a:spcAft>
                <a:spcPts val="0"/>
              </a:spcAft>
            </a:pPr>
            <a:r>
              <a:rPr lang="en-GB" sz="2000" b="1" dirty="0">
                <a:solidFill>
                  <a:schemeClr val="accent1"/>
                </a:solidFill>
                <a:latin typeface="Arial" panose="020B0604020202020204" pitchFamily="34" charset="0"/>
                <a:cs typeface="Arial" panose="020B0604020202020204" pitchFamily="34" charset="0"/>
              </a:rPr>
              <a:t>References</a:t>
            </a:r>
          </a:p>
          <a:p>
            <a:pPr>
              <a:spcBef>
                <a:spcPts val="0"/>
              </a:spcBef>
              <a:spcAft>
                <a:spcPts val="0"/>
              </a:spcAft>
            </a:pPr>
            <a:r>
              <a:rPr lang="en-GB" sz="2000" dirty="0">
                <a:latin typeface="Arial" panose="020B0604020202020204" pitchFamily="34" charset="0"/>
                <a:cs typeface="Arial" panose="020B0604020202020204" pitchFamily="34" charset="0"/>
              </a:rPr>
              <a:t>[1] Dstl, </a:t>
            </a:r>
            <a:r>
              <a:rPr lang="en-GB" sz="2000" i="1" dirty="0">
                <a:latin typeface="Arial" panose="020B0604020202020204" pitchFamily="34" charset="0"/>
                <a:cs typeface="Arial" panose="020B0604020202020204" pitchFamily="34" charset="0"/>
              </a:rPr>
              <a:t>Systems Engineering Community of Practice, </a:t>
            </a:r>
            <a:r>
              <a:rPr lang="en-GB" sz="2000" dirty="0">
                <a:latin typeface="Arial" panose="020B0604020202020204" pitchFamily="34" charset="0"/>
                <a:cs typeface="Arial" panose="020B0604020202020204" pitchFamily="34" charset="0"/>
              </a:rPr>
              <a:t>Salisbury: Dstl, 2025.</a:t>
            </a:r>
          </a:p>
          <a:p>
            <a:pPr>
              <a:spcBef>
                <a:spcPts val="0"/>
              </a:spcBef>
              <a:spcAft>
                <a:spcPts val="0"/>
              </a:spcAft>
            </a:pPr>
            <a:r>
              <a:rPr lang="en-GB" sz="2000" dirty="0">
                <a:latin typeface="Arial" panose="020B0604020202020204" pitchFamily="34" charset="0"/>
                <a:cs typeface="Arial" panose="020B0604020202020204" pitchFamily="34" charset="0"/>
              </a:rPr>
              <a:t>[2] B. P. Douglass, Agile Systems Engineering, Waltham: Elsevier, 2016.</a:t>
            </a:r>
          </a:p>
          <a:p>
            <a:pPr>
              <a:spcBef>
                <a:spcPts val="0"/>
              </a:spcBef>
              <a:spcAft>
                <a:spcPts val="0"/>
              </a:spcAft>
            </a:pPr>
            <a:r>
              <a:rPr lang="en-GB" sz="2000" dirty="0">
                <a:latin typeface="Arial" panose="020B0604020202020204" pitchFamily="34" charset="0"/>
                <a:cs typeface="Arial" panose="020B0604020202020204" pitchFamily="34" charset="0"/>
              </a:rPr>
              <a:t>[3] B. </a:t>
            </a:r>
            <a:r>
              <a:rPr lang="en-GB" sz="2000" dirty="0" err="1">
                <a:latin typeface="Arial" panose="020B0604020202020204" pitchFamily="34" charset="0"/>
                <a:cs typeface="Arial" panose="020B0604020202020204" pitchFamily="34" charset="0"/>
              </a:rPr>
              <a:t>Wernham</a:t>
            </a:r>
            <a:r>
              <a:rPr lang="en-GB" sz="2000" dirty="0">
                <a:latin typeface="Arial" panose="020B0604020202020204" pitchFamily="34" charset="0"/>
                <a:cs typeface="Arial" panose="020B0604020202020204" pitchFamily="34" charset="0"/>
              </a:rPr>
              <a:t>, Agile Project Management for Government, London: Maitland and Strong, 2012. </a:t>
            </a:r>
          </a:p>
          <a:p>
            <a:pPr>
              <a:spcBef>
                <a:spcPts val="0"/>
              </a:spcBef>
              <a:spcAft>
                <a:spcPts val="0"/>
              </a:spcAft>
            </a:pPr>
            <a:r>
              <a:rPr lang="en-GB" sz="2000" dirty="0">
                <a:latin typeface="Arial" panose="020B0604020202020204" pitchFamily="34" charset="0"/>
                <a:cs typeface="Arial" panose="020B0604020202020204" pitchFamily="34" charset="0"/>
              </a:rPr>
              <a:t>[4] M. Bott and B. Mesmer,</a:t>
            </a:r>
            <a:r>
              <a:rPr lang="en-GB" sz="2000" i="1" dirty="0">
                <a:latin typeface="Arial" panose="020B0604020202020204" pitchFamily="34" charset="0"/>
                <a:cs typeface="Arial" panose="020B0604020202020204" pitchFamily="34" charset="0"/>
              </a:rPr>
              <a:t> “An analysis of theories supporting agile scrum and the use of scrum in systems engineering,”</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Engineering Management Journal</a:t>
            </a:r>
            <a:r>
              <a:rPr lang="en-GB" sz="2000" dirty="0">
                <a:latin typeface="Arial" panose="020B0604020202020204" pitchFamily="34" charset="0"/>
                <a:cs typeface="Arial" panose="020B0604020202020204" pitchFamily="34" charset="0"/>
              </a:rPr>
              <a:t>, vol. 32, pp. 76-85. April 2020.</a:t>
            </a:r>
          </a:p>
          <a:p>
            <a:pPr>
              <a:spcBef>
                <a:spcPts val="0"/>
              </a:spcBef>
              <a:spcAft>
                <a:spcPts val="0"/>
              </a:spcAft>
            </a:pPr>
            <a:r>
              <a:rPr lang="en-GB" sz="2000" dirty="0">
                <a:latin typeface="Arial" panose="020B0604020202020204" pitchFamily="34" charset="0"/>
                <a:cs typeface="Arial" panose="020B0604020202020204" pitchFamily="34" charset="0"/>
              </a:rPr>
              <a:t>[5] J. </a:t>
            </a:r>
            <a:r>
              <a:rPr lang="en-GB" sz="2000" dirty="0" err="1">
                <a:latin typeface="Arial" panose="020B0604020202020204" pitchFamily="34" charset="0"/>
                <a:cs typeface="Arial" panose="020B0604020202020204" pitchFamily="34" charset="0"/>
              </a:rPr>
              <a:t>Gharajedaghi</a:t>
            </a:r>
            <a:r>
              <a:rPr lang="en-GB" sz="2000" dirty="0">
                <a:latin typeface="Arial" panose="020B0604020202020204" pitchFamily="34" charset="0"/>
                <a:cs typeface="Arial" panose="020B0604020202020204" pitchFamily="34" charset="0"/>
              </a:rPr>
              <a:t>, Systems Thinking – Managing Chaos and Complexity: A Platform for Designing Business Architecture, Oxford: Elsevier, 2006</a:t>
            </a:r>
          </a:p>
          <a:p>
            <a:pPr>
              <a:spcBef>
                <a:spcPts val="0"/>
              </a:spcBef>
              <a:spcAft>
                <a:spcPts val="0"/>
              </a:spcAft>
            </a:pPr>
            <a:r>
              <a:rPr lang="en-GB" sz="2000" dirty="0">
                <a:latin typeface="Arial" panose="020B0604020202020204" pitchFamily="34" charset="0"/>
                <a:cs typeface="Arial" panose="020B0604020202020204" pitchFamily="34" charset="0"/>
              </a:rPr>
              <a:t> </a:t>
            </a:r>
          </a:p>
          <a:p>
            <a:pPr>
              <a:spcBef>
                <a:spcPts val="0"/>
              </a:spcBef>
              <a:spcAft>
                <a:spcPts val="0"/>
              </a:spcAft>
            </a:pPr>
            <a:r>
              <a:rPr lang="en-GB" sz="2000" dirty="0">
                <a:latin typeface="Arial" panose="020B0604020202020204" pitchFamily="34" charset="0"/>
                <a:cs typeface="Arial" panose="020B0604020202020204" pitchFamily="34" charset="0"/>
              </a:rPr>
              <a:t>. </a:t>
            </a:r>
          </a:p>
        </p:txBody>
      </p:sp>
      <p:sp>
        <p:nvSpPr>
          <p:cNvPr id="3" name="TextBox 2"/>
          <p:cNvSpPr txBox="1"/>
          <p:nvPr/>
        </p:nvSpPr>
        <p:spPr>
          <a:xfrm>
            <a:off x="25921911" y="9090671"/>
            <a:ext cx="15426113" cy="794403"/>
          </a:xfrm>
          <a:prstGeom prst="rect">
            <a:avLst/>
          </a:prstGeom>
          <a:solidFill>
            <a:schemeClr val="tx2"/>
          </a:solidFill>
        </p:spPr>
        <p:txBody>
          <a:bodyPr wrap="square" lIns="180000" tIns="180000" rIns="180000" bIns="180000" rtlCol="0">
            <a:spAutoFit/>
          </a:bodyPr>
          <a:lstStyle/>
          <a:p>
            <a:pPr>
              <a:buClr>
                <a:schemeClr val="accent1"/>
              </a:buClr>
              <a:buSzPct val="110000"/>
            </a:pPr>
            <a:r>
              <a:rPr lang="en-GB" sz="2800" dirty="0">
                <a:solidFill>
                  <a:schemeClr val="bg1"/>
                </a:solidFill>
              </a:rPr>
              <a:t>Fig. 3 – SE Toolkit Implementation Flowchart</a:t>
            </a:r>
          </a:p>
        </p:txBody>
      </p:sp>
      <p:sp>
        <p:nvSpPr>
          <p:cNvPr id="15" name="TextBox 14"/>
          <p:cNvSpPr txBox="1"/>
          <p:nvPr/>
        </p:nvSpPr>
        <p:spPr>
          <a:xfrm>
            <a:off x="9763284" y="24477867"/>
            <a:ext cx="7247900" cy="794403"/>
          </a:xfrm>
          <a:prstGeom prst="rect">
            <a:avLst/>
          </a:prstGeom>
          <a:solidFill>
            <a:schemeClr val="tx2"/>
          </a:solidFill>
        </p:spPr>
        <p:txBody>
          <a:bodyPr wrap="square" lIns="180000" tIns="180000" rIns="180000" bIns="180000" rtlCol="0">
            <a:spAutoFit/>
          </a:bodyPr>
          <a:lstStyle/>
          <a:p>
            <a:pPr>
              <a:buClr>
                <a:schemeClr val="accent1"/>
              </a:buClr>
              <a:buSzPct val="110000"/>
            </a:pPr>
            <a:r>
              <a:rPr lang="en-GB" sz="2800" dirty="0">
                <a:solidFill>
                  <a:schemeClr val="bg1"/>
                </a:solidFill>
              </a:rPr>
              <a:t>Fig.1 – V-model diagram</a:t>
            </a:r>
          </a:p>
        </p:txBody>
      </p:sp>
      <p:sp>
        <p:nvSpPr>
          <p:cNvPr id="16" name="TextBox 15"/>
          <p:cNvSpPr txBox="1"/>
          <p:nvPr/>
        </p:nvSpPr>
        <p:spPr>
          <a:xfrm>
            <a:off x="1455737" y="1024038"/>
            <a:ext cx="15403487" cy="4616648"/>
          </a:xfrm>
          <a:prstGeom prst="rect">
            <a:avLst/>
          </a:prstGeom>
          <a:noFill/>
        </p:spPr>
        <p:txBody>
          <a:bodyPr wrap="square" lIns="0" tIns="0" rIns="0" bIns="0" rtlCol="0">
            <a:spAutoFit/>
          </a:bodyPr>
          <a:lstStyle/>
          <a:p>
            <a:r>
              <a:rPr lang="en-GB" sz="10000" b="1" baseline="0" dirty="0">
                <a:solidFill>
                  <a:schemeClr val="tx2"/>
                </a:solidFill>
                <a:latin typeface="Arial" panose="020B0604020202020204" pitchFamily="34" charset="0"/>
                <a:cs typeface="Arial" panose="020B0604020202020204" pitchFamily="34" charset="0"/>
              </a:rPr>
              <a:t>A systems engineering toolkit for rapid payload developments</a:t>
            </a:r>
          </a:p>
        </p:txBody>
      </p:sp>
      <p:sp>
        <p:nvSpPr>
          <p:cNvPr id="17" name="TextBox 16"/>
          <p:cNvSpPr txBox="1"/>
          <p:nvPr/>
        </p:nvSpPr>
        <p:spPr>
          <a:xfrm>
            <a:off x="1419162" y="5924835"/>
            <a:ext cx="14329519" cy="1631216"/>
          </a:xfrm>
          <a:prstGeom prst="rect">
            <a:avLst/>
          </a:prstGeom>
          <a:noFill/>
        </p:spPr>
        <p:txBody>
          <a:bodyPr wrap="square" rtlCol="0">
            <a:spAutoFit/>
          </a:bodyPr>
          <a:lstStyle/>
          <a:p>
            <a:pPr>
              <a:lnSpc>
                <a:spcPts val="4000"/>
              </a:lnSpc>
            </a:pPr>
            <a:r>
              <a:rPr lang="en-GB" sz="5000" baseline="0" dirty="0">
                <a:solidFill>
                  <a:schemeClr val="accent1"/>
                </a:solidFill>
                <a:latin typeface="Arial" panose="020B0604020202020204" pitchFamily="34" charset="0"/>
                <a:cs typeface="Arial" panose="020B0604020202020204" pitchFamily="34" charset="0"/>
              </a:rPr>
              <a:t>Joshua Evans (2011912)</a:t>
            </a:r>
            <a:endParaRPr lang="en-GB" sz="5000" b="1" baseline="0" dirty="0">
              <a:solidFill>
                <a:schemeClr val="accent1"/>
              </a:solidFill>
              <a:latin typeface="Arial" panose="020B0604020202020204" pitchFamily="34" charset="0"/>
              <a:cs typeface="Arial" panose="020B0604020202020204" pitchFamily="34" charset="0"/>
            </a:endParaRPr>
          </a:p>
          <a:p>
            <a:pPr>
              <a:lnSpc>
                <a:spcPts val="4000"/>
              </a:lnSpc>
            </a:pPr>
            <a:r>
              <a:rPr lang="en-GB" sz="4000" b="1" baseline="0" dirty="0">
                <a:solidFill>
                  <a:schemeClr val="tx2"/>
                </a:solidFill>
                <a:latin typeface="Arial" panose="020B0604020202020204" pitchFamily="34" charset="0"/>
                <a:cs typeface="Arial" panose="020B0604020202020204" pitchFamily="34" charset="0"/>
              </a:rPr>
              <a:t>Surface Warfare 2 | Lethality and Protection – DSTL/TR171192</a:t>
            </a:r>
            <a:endParaRPr lang="en-GB" sz="5000" dirty="0"/>
          </a:p>
        </p:txBody>
      </p:sp>
      <p:sp>
        <p:nvSpPr>
          <p:cNvPr id="22" name="TextBox 21"/>
          <p:cNvSpPr txBox="1"/>
          <p:nvPr/>
        </p:nvSpPr>
        <p:spPr>
          <a:xfrm>
            <a:off x="17045397" y="28183828"/>
            <a:ext cx="8712968" cy="830997"/>
          </a:xfrm>
          <a:prstGeom prst="rect">
            <a:avLst/>
          </a:prstGeom>
          <a:noFill/>
        </p:spPr>
        <p:txBody>
          <a:bodyPr wrap="square" rtlCol="0">
            <a:spAutoFit/>
          </a:bodyPr>
          <a:lstStyle/>
          <a:p>
            <a:pPr algn="ctr">
              <a:buClr>
                <a:schemeClr val="accent1"/>
              </a:buClr>
              <a:buSzPct val="110000"/>
            </a:pPr>
            <a:r>
              <a:rPr lang="en-GB" sz="4800" b="1" dirty="0">
                <a:solidFill>
                  <a:schemeClr val="bg1"/>
                </a:solidFill>
              </a:rPr>
              <a:t>UK OFFICIAL</a:t>
            </a:r>
          </a:p>
        </p:txBody>
      </p:sp>
      <p:sp>
        <p:nvSpPr>
          <p:cNvPr id="23" name="Rectangle 22"/>
          <p:cNvSpPr/>
          <p:nvPr/>
        </p:nvSpPr>
        <p:spPr>
          <a:xfrm>
            <a:off x="33427217" y="28322327"/>
            <a:ext cx="8512871" cy="1384995"/>
          </a:xfrm>
          <a:prstGeom prst="rect">
            <a:avLst/>
          </a:prstGeom>
        </p:spPr>
        <p:txBody>
          <a:bodyPr wrap="square">
            <a:spAutoFit/>
          </a:bodyPr>
          <a:lstStyle/>
          <a:p>
            <a:r>
              <a:rPr lang="en-GB" sz="1100" dirty="0">
                <a:solidFill>
                  <a:schemeClr val="bg1"/>
                </a:solidFill>
              </a:rPr>
              <a:t>The contents include material subject to © Crown copyright (YYYY), Dstl.</a:t>
            </a:r>
          </a:p>
          <a:p>
            <a:endParaRPr lang="en-GB" sz="700" dirty="0">
              <a:solidFill>
                <a:schemeClr val="bg1"/>
              </a:solidFill>
            </a:endParaRPr>
          </a:p>
          <a:p>
            <a:r>
              <a:rPr lang="en-GB" sz="1100" dirty="0">
                <a:solidFill>
                  <a:schemeClr val="bg1"/>
                </a:solidFill>
              </a:rPr>
              <a:t>This information is licensed under the Open Government Licence v3.0. To view this licence, visit </a:t>
            </a:r>
            <a:r>
              <a:rPr lang="en-GB" sz="1100" dirty="0">
                <a:solidFill>
                  <a:schemeClr val="bg1"/>
                </a:solidFill>
                <a:hlinkClick r:id="rId3"/>
              </a:rPr>
              <a:t>https://www.nationalarchives.gov.uk/doc/open-government-licence/</a:t>
            </a:r>
            <a:endParaRPr lang="en-GB" sz="1100" dirty="0">
              <a:solidFill>
                <a:schemeClr val="bg1"/>
              </a:solidFill>
            </a:endParaRPr>
          </a:p>
          <a:p>
            <a:endParaRPr lang="en-GB" sz="1100" dirty="0">
              <a:solidFill>
                <a:schemeClr val="bg1"/>
              </a:solidFill>
            </a:endParaRPr>
          </a:p>
          <a:p>
            <a:r>
              <a:rPr lang="en-GB" sz="1100" dirty="0">
                <a:solidFill>
                  <a:schemeClr val="bg1"/>
                </a:solidFill>
              </a:rPr>
              <a:t>Where we have identified any third party copyright information you will need to obtain permission from the copyright holders concerned.</a:t>
            </a:r>
          </a:p>
          <a:p>
            <a:r>
              <a:rPr lang="en-GB" sz="1100" dirty="0">
                <a:solidFill>
                  <a:schemeClr val="bg1"/>
                </a:solidFill>
              </a:rPr>
              <a:t>Any enquiries regarding this publication should be sent to: centralenquiries@dstl.gov.uk  [other author(s) / authoring organisation(s)].</a:t>
            </a:r>
          </a:p>
        </p:txBody>
      </p:sp>
      <p:pic>
        <p:nvPicPr>
          <p:cNvPr id="24" name="Picture 23">
            <a:extLst>
              <a:ext uri="{FF2B5EF4-FFF2-40B4-BE49-F238E27FC236}">
                <a16:creationId xmlns:a16="http://schemas.microsoft.com/office/drawing/2014/main" id="{DC8B9A2F-FFAC-A5A8-856E-0CC312C762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499225" y="27630268"/>
            <a:ext cx="1368724" cy="564599"/>
          </a:xfrm>
          <a:prstGeom prst="rect">
            <a:avLst/>
          </a:prstGeom>
        </p:spPr>
      </p:pic>
      <p:grpSp>
        <p:nvGrpSpPr>
          <p:cNvPr id="4" name="Canvas 2">
            <a:extLst>
              <a:ext uri="{FF2B5EF4-FFF2-40B4-BE49-F238E27FC236}">
                <a16:creationId xmlns:a16="http://schemas.microsoft.com/office/drawing/2014/main" id="{4FAA24D6-965C-0642-2C40-922F5916E042}"/>
              </a:ext>
            </a:extLst>
          </p:cNvPr>
          <p:cNvGrpSpPr>
            <a:grpSpLocks noChangeAspect="1"/>
          </p:cNvGrpSpPr>
          <p:nvPr/>
        </p:nvGrpSpPr>
        <p:grpSpPr>
          <a:xfrm>
            <a:off x="8509589" y="17579989"/>
            <a:ext cx="9717584" cy="6891668"/>
            <a:chOff x="0" y="0"/>
            <a:chExt cx="5400040" cy="3829685"/>
          </a:xfrm>
        </p:grpSpPr>
        <p:sp>
          <p:nvSpPr>
            <p:cNvPr id="6" name="Rectangle 5">
              <a:extLst>
                <a:ext uri="{FF2B5EF4-FFF2-40B4-BE49-F238E27FC236}">
                  <a16:creationId xmlns:a16="http://schemas.microsoft.com/office/drawing/2014/main" id="{B8CD582F-A930-AD09-B07D-EA39FC268545}"/>
                </a:ext>
              </a:extLst>
            </p:cNvPr>
            <p:cNvSpPr/>
            <p:nvPr/>
          </p:nvSpPr>
          <p:spPr>
            <a:xfrm>
              <a:off x="0" y="0"/>
              <a:ext cx="5400040" cy="3829685"/>
            </a:xfrm>
            <a:prstGeom prst="rect">
              <a:avLst/>
            </a:prstGeom>
            <a:noFill/>
          </p:spPr>
          <p:txBody>
            <a:bodyPr/>
            <a:lstStyle/>
            <a:p>
              <a:endParaRPr lang="en-GB"/>
            </a:p>
          </p:txBody>
        </p:sp>
        <p:sp>
          <p:nvSpPr>
            <p:cNvPr id="18" name="Parallelogram 17">
              <a:extLst>
                <a:ext uri="{FF2B5EF4-FFF2-40B4-BE49-F238E27FC236}">
                  <a16:creationId xmlns:a16="http://schemas.microsoft.com/office/drawing/2014/main" id="{8AAD2677-C0C6-EFAC-2F7F-06DF42BC16FE}"/>
                </a:ext>
              </a:extLst>
            </p:cNvPr>
            <p:cNvSpPr/>
            <p:nvPr/>
          </p:nvSpPr>
          <p:spPr>
            <a:xfrm>
              <a:off x="3494700" y="926909"/>
              <a:ext cx="1463040" cy="609600"/>
            </a:xfrm>
            <a:prstGeom prst="parallelogram">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800" kern="100">
                  <a:effectLst/>
                  <a:ea typeface="Calibri" panose="020F0502020204030204" pitchFamily="34" charset="0"/>
                  <a:cs typeface="Times New Roman" panose="02020603050405020304" pitchFamily="18" charset="0"/>
                </a:rPr>
                <a:t>Realised System</a:t>
              </a:r>
            </a:p>
          </p:txBody>
        </p:sp>
        <p:sp>
          <p:nvSpPr>
            <p:cNvPr id="19" name="Parallelogram 18">
              <a:extLst>
                <a:ext uri="{FF2B5EF4-FFF2-40B4-BE49-F238E27FC236}">
                  <a16:creationId xmlns:a16="http://schemas.microsoft.com/office/drawing/2014/main" id="{1DAC2836-B5D4-A2F8-0D43-39AF4B65FCEA}"/>
                </a:ext>
              </a:extLst>
            </p:cNvPr>
            <p:cNvSpPr/>
            <p:nvPr/>
          </p:nvSpPr>
          <p:spPr>
            <a:xfrm>
              <a:off x="3307080" y="1635569"/>
              <a:ext cx="1463040" cy="609600"/>
            </a:xfrm>
            <a:prstGeom prst="parallelogram">
              <a:avLst/>
            </a:prstGeo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800" kern="100">
                  <a:effectLst/>
                  <a:ea typeface="Calibri" panose="020F0502020204030204" pitchFamily="34" charset="0"/>
                  <a:cs typeface="Times New Roman" panose="02020603050405020304" pitchFamily="18" charset="0"/>
                </a:rPr>
                <a:t>Realised Sub-system</a:t>
              </a:r>
            </a:p>
          </p:txBody>
        </p:sp>
        <p:sp>
          <p:nvSpPr>
            <p:cNvPr id="25" name="Parallelogram 24">
              <a:extLst>
                <a:ext uri="{FF2B5EF4-FFF2-40B4-BE49-F238E27FC236}">
                  <a16:creationId xmlns:a16="http://schemas.microsoft.com/office/drawing/2014/main" id="{76536FE9-A0A5-9D42-3600-595B351A46CC}"/>
                </a:ext>
              </a:extLst>
            </p:cNvPr>
            <p:cNvSpPr/>
            <p:nvPr/>
          </p:nvSpPr>
          <p:spPr>
            <a:xfrm flipH="1">
              <a:off x="416220" y="924029"/>
              <a:ext cx="1463040" cy="609600"/>
            </a:xfrm>
            <a:prstGeom prst="parallelogram">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800" kern="100">
                  <a:effectLst/>
                  <a:ea typeface="Calibri" panose="020F0502020204030204" pitchFamily="34" charset="0"/>
                  <a:cs typeface="Times New Roman" panose="02020603050405020304" pitchFamily="18" charset="0"/>
                </a:rPr>
                <a:t>System Requirements</a:t>
              </a:r>
            </a:p>
          </p:txBody>
        </p:sp>
        <p:sp>
          <p:nvSpPr>
            <p:cNvPr id="26" name="Parallelogram 25">
              <a:extLst>
                <a:ext uri="{FF2B5EF4-FFF2-40B4-BE49-F238E27FC236}">
                  <a16:creationId xmlns:a16="http://schemas.microsoft.com/office/drawing/2014/main" id="{3B5D83F2-B7B2-A348-4F69-D32B4F9D13AC}"/>
                </a:ext>
              </a:extLst>
            </p:cNvPr>
            <p:cNvSpPr/>
            <p:nvPr/>
          </p:nvSpPr>
          <p:spPr>
            <a:xfrm flipH="1">
              <a:off x="621960" y="1635569"/>
              <a:ext cx="1463040" cy="609600"/>
            </a:xfrm>
            <a:prstGeom prst="parallelogram">
              <a:avLst/>
            </a:prstGeo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800" kern="100">
                  <a:effectLst/>
                  <a:ea typeface="Calibri" panose="020F0502020204030204" pitchFamily="34" charset="0"/>
                  <a:cs typeface="Times New Roman" panose="02020603050405020304" pitchFamily="18" charset="0"/>
                </a:rPr>
                <a:t>Sub-system Requirements</a:t>
              </a:r>
            </a:p>
          </p:txBody>
        </p:sp>
        <p:sp>
          <p:nvSpPr>
            <p:cNvPr id="27" name="Trapezoid 1747585504">
              <a:extLst>
                <a:ext uri="{FF2B5EF4-FFF2-40B4-BE49-F238E27FC236}">
                  <a16:creationId xmlns:a16="http://schemas.microsoft.com/office/drawing/2014/main" id="{203C9CFC-3365-DC45-7920-C3E7C6EBCFFB}"/>
                </a:ext>
              </a:extLst>
            </p:cNvPr>
            <p:cNvSpPr/>
            <p:nvPr/>
          </p:nvSpPr>
          <p:spPr>
            <a:xfrm flipV="1">
              <a:off x="955673" y="3068129"/>
              <a:ext cx="3509648" cy="556260"/>
            </a:xfrm>
            <a:prstGeom prst="trapezoid">
              <a:avLst/>
            </a:prstGeom>
            <a:gradFill flip="none" rotWithShape="1">
              <a:gsLst>
                <a:gs pos="0">
                  <a:schemeClr val="accent1">
                    <a:lumMod val="40000"/>
                    <a:lumOff val="60000"/>
                    <a:shade val="30000"/>
                    <a:satMod val="115000"/>
                  </a:schemeClr>
                </a:gs>
                <a:gs pos="50000">
                  <a:schemeClr val="accent1">
                    <a:lumMod val="40000"/>
                    <a:lumOff val="60000"/>
                    <a:shade val="67500"/>
                    <a:satMod val="115000"/>
                  </a:schemeClr>
                </a:gs>
                <a:gs pos="100000">
                  <a:schemeClr val="accent1">
                    <a:lumMod val="40000"/>
                    <a:lumOff val="60000"/>
                    <a:shade val="100000"/>
                    <a:satMod val="115000"/>
                  </a:schemeClr>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kern="100">
                  <a:effectLst/>
                  <a:ea typeface="Calibri" panose="020F0502020204030204" pitchFamily="34" charset="0"/>
                  <a:cs typeface="Times New Roman" panose="02020603050405020304" pitchFamily="18" charset="0"/>
                </a:rPr>
                <a:t> </a:t>
              </a:r>
            </a:p>
          </p:txBody>
        </p:sp>
        <p:sp>
          <p:nvSpPr>
            <p:cNvPr id="28" name="Parallelogram 27">
              <a:extLst>
                <a:ext uri="{FF2B5EF4-FFF2-40B4-BE49-F238E27FC236}">
                  <a16:creationId xmlns:a16="http://schemas.microsoft.com/office/drawing/2014/main" id="{EDFB9BA4-105A-F9B7-786D-44637E400D12}"/>
                </a:ext>
              </a:extLst>
            </p:cNvPr>
            <p:cNvSpPr/>
            <p:nvPr/>
          </p:nvSpPr>
          <p:spPr>
            <a:xfrm>
              <a:off x="3142615" y="2344229"/>
              <a:ext cx="1463040" cy="609600"/>
            </a:xfrm>
            <a:prstGeom prst="parallelogram">
              <a:avLst/>
            </a:prstGeom>
            <a:gradFill flip="none" rotWithShape="1">
              <a:gsLst>
                <a:gs pos="0">
                  <a:schemeClr val="accent1">
                    <a:lumMod val="60000"/>
                    <a:lumOff val="40000"/>
                    <a:shade val="30000"/>
                    <a:satMod val="115000"/>
                  </a:schemeClr>
                </a:gs>
                <a:gs pos="50000">
                  <a:schemeClr val="accent1">
                    <a:lumMod val="60000"/>
                    <a:lumOff val="40000"/>
                    <a:shade val="67500"/>
                    <a:satMod val="115000"/>
                  </a:schemeClr>
                </a:gs>
                <a:gs pos="100000">
                  <a:schemeClr val="accent1">
                    <a:lumMod val="60000"/>
                    <a:lumOff val="40000"/>
                    <a:shade val="100000"/>
                    <a:satMod val="11500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800" kern="100">
                  <a:effectLst/>
                  <a:ea typeface="Calibri" panose="020F0502020204030204" pitchFamily="34" charset="0"/>
                  <a:cs typeface="Times New Roman" panose="02020603050405020304" pitchFamily="18" charset="0"/>
                </a:rPr>
                <a:t>Realised Components</a:t>
              </a:r>
            </a:p>
          </p:txBody>
        </p:sp>
        <p:sp>
          <p:nvSpPr>
            <p:cNvPr id="29" name="Parallelogram 28">
              <a:extLst>
                <a:ext uri="{FF2B5EF4-FFF2-40B4-BE49-F238E27FC236}">
                  <a16:creationId xmlns:a16="http://schemas.microsoft.com/office/drawing/2014/main" id="{EFF3EBBE-BD84-30EC-3C9B-E89C7B61CC89}"/>
                </a:ext>
              </a:extLst>
            </p:cNvPr>
            <p:cNvSpPr/>
            <p:nvPr/>
          </p:nvSpPr>
          <p:spPr>
            <a:xfrm flipH="1">
              <a:off x="792480" y="2344229"/>
              <a:ext cx="1463040" cy="609600"/>
            </a:xfrm>
            <a:prstGeom prst="parallelogram">
              <a:avLst/>
            </a:prstGeom>
            <a:gradFill flip="none" rotWithShape="1">
              <a:gsLst>
                <a:gs pos="0">
                  <a:schemeClr val="accent1">
                    <a:lumMod val="60000"/>
                    <a:lumOff val="40000"/>
                    <a:shade val="30000"/>
                    <a:satMod val="115000"/>
                  </a:schemeClr>
                </a:gs>
                <a:gs pos="50000">
                  <a:schemeClr val="accent1">
                    <a:lumMod val="60000"/>
                    <a:lumOff val="40000"/>
                    <a:shade val="67500"/>
                    <a:satMod val="115000"/>
                  </a:schemeClr>
                </a:gs>
                <a:gs pos="100000">
                  <a:schemeClr val="accent1">
                    <a:lumMod val="60000"/>
                    <a:lumOff val="40000"/>
                    <a:shade val="100000"/>
                    <a:satMod val="11500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6000"/>
                </a:lnSpc>
                <a:spcAft>
                  <a:spcPts val="800"/>
                </a:spcAft>
              </a:pPr>
              <a:r>
                <a:rPr lang="en-GB" sz="1800" kern="100" dirty="0">
                  <a:effectLst/>
                  <a:ea typeface="Calibri" panose="020F0502020204030204" pitchFamily="34" charset="0"/>
                  <a:cs typeface="Times New Roman" panose="02020603050405020304" pitchFamily="18" charset="0"/>
                </a:rPr>
                <a:t>Component Requirements</a:t>
              </a:r>
            </a:p>
          </p:txBody>
        </p:sp>
        <p:sp>
          <p:nvSpPr>
            <p:cNvPr id="30" name="Text Box 1438159075">
              <a:extLst>
                <a:ext uri="{FF2B5EF4-FFF2-40B4-BE49-F238E27FC236}">
                  <a16:creationId xmlns:a16="http://schemas.microsoft.com/office/drawing/2014/main" id="{ED6B1E27-42D0-9380-1F6E-912990945443}"/>
                </a:ext>
              </a:extLst>
            </p:cNvPr>
            <p:cNvSpPr txBox="1"/>
            <p:nvPr/>
          </p:nvSpPr>
          <p:spPr>
            <a:xfrm>
              <a:off x="2061713" y="3253608"/>
              <a:ext cx="1276710" cy="187655"/>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07000"/>
                </a:lnSpc>
                <a:spcAft>
                  <a:spcPts val="800"/>
                </a:spcAft>
              </a:pPr>
              <a:r>
                <a:rPr lang="en-GB" sz="1800" kern="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Build Phase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cxnSp>
          <p:nvCxnSpPr>
            <p:cNvPr id="31" name="Straight Arrow Connector 30">
              <a:extLst>
                <a:ext uri="{FF2B5EF4-FFF2-40B4-BE49-F238E27FC236}">
                  <a16:creationId xmlns:a16="http://schemas.microsoft.com/office/drawing/2014/main" id="{CF4C1E00-96AE-1D35-A9B6-A0AD6B48DCCC}"/>
                </a:ext>
              </a:extLst>
            </p:cNvPr>
            <p:cNvCxnSpPr>
              <a:stCxn id="28" idx="5"/>
              <a:endCxn id="29" idx="5"/>
            </p:cNvCxnSpPr>
            <p:nvPr/>
          </p:nvCxnSpPr>
          <p:spPr>
            <a:xfrm flipH="1">
              <a:off x="2179326" y="2648873"/>
              <a:ext cx="103948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AD3FE209-9E40-67EE-CA62-9B2176BA107D}"/>
                </a:ext>
              </a:extLst>
            </p:cNvPr>
            <p:cNvCxnSpPr>
              <a:stCxn id="19" idx="5"/>
              <a:endCxn id="26" idx="5"/>
            </p:cNvCxnSpPr>
            <p:nvPr/>
          </p:nvCxnSpPr>
          <p:spPr>
            <a:xfrm flipH="1">
              <a:off x="2008806" y="1940271"/>
              <a:ext cx="137446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6BF26AD7-FAF4-C60E-5172-DCC09A361630}"/>
                </a:ext>
              </a:extLst>
            </p:cNvPr>
            <p:cNvCxnSpPr>
              <a:stCxn id="18" idx="5"/>
              <a:endCxn id="25" idx="5"/>
            </p:cNvCxnSpPr>
            <p:nvPr/>
          </p:nvCxnSpPr>
          <p:spPr>
            <a:xfrm flipH="1" flipV="1">
              <a:off x="1803066" y="1228789"/>
              <a:ext cx="1767828" cy="288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4" name="Parallelogram 33">
              <a:extLst>
                <a:ext uri="{FF2B5EF4-FFF2-40B4-BE49-F238E27FC236}">
                  <a16:creationId xmlns:a16="http://schemas.microsoft.com/office/drawing/2014/main" id="{59D6CD58-052A-1FB6-0584-EFB37D3FC50B}"/>
                </a:ext>
              </a:extLst>
            </p:cNvPr>
            <p:cNvSpPr/>
            <p:nvPr/>
          </p:nvSpPr>
          <p:spPr>
            <a:xfrm>
              <a:off x="3681176" y="199792"/>
              <a:ext cx="1463040" cy="608965"/>
            </a:xfrm>
            <a:prstGeom prst="parallelogram">
              <a:avLst/>
            </a:prstGeom>
            <a:gradFill flip="none" rotWithShape="1">
              <a:gsLst>
                <a:gs pos="0">
                  <a:schemeClr val="accent1">
                    <a:lumMod val="50000"/>
                    <a:shade val="30000"/>
                    <a:satMod val="115000"/>
                  </a:schemeClr>
                </a:gs>
                <a:gs pos="50000">
                  <a:schemeClr val="accent1">
                    <a:lumMod val="50000"/>
                    <a:shade val="67500"/>
                    <a:satMod val="115000"/>
                  </a:schemeClr>
                </a:gs>
                <a:gs pos="100000">
                  <a:schemeClr val="accent1">
                    <a:lumMod val="50000"/>
                    <a:shade val="100000"/>
                    <a:satMod val="11500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6000"/>
                </a:lnSpc>
                <a:spcAft>
                  <a:spcPts val="800"/>
                </a:spcAft>
              </a:pPr>
              <a:r>
                <a:rPr lang="en-GB" sz="1800" kern="100" dirty="0">
                  <a:effectLst/>
                  <a:ea typeface="Calibri" panose="020F0502020204030204" pitchFamily="34" charset="0"/>
                  <a:cs typeface="Times New Roman" panose="02020603050405020304" pitchFamily="18" charset="0"/>
                </a:rPr>
                <a:t>Acceptance / Qualification</a:t>
              </a:r>
            </a:p>
          </p:txBody>
        </p:sp>
        <p:sp>
          <p:nvSpPr>
            <p:cNvPr id="35" name="Parallelogram 34">
              <a:extLst>
                <a:ext uri="{FF2B5EF4-FFF2-40B4-BE49-F238E27FC236}">
                  <a16:creationId xmlns:a16="http://schemas.microsoft.com/office/drawing/2014/main" id="{41FAE9C3-E903-6AD6-210A-576E2B4412FA}"/>
                </a:ext>
              </a:extLst>
            </p:cNvPr>
            <p:cNvSpPr/>
            <p:nvPr/>
          </p:nvSpPr>
          <p:spPr>
            <a:xfrm flipH="1">
              <a:off x="214504" y="197252"/>
              <a:ext cx="1463040" cy="608965"/>
            </a:xfrm>
            <a:prstGeom prst="parallelogram">
              <a:avLst/>
            </a:prstGeom>
            <a:gradFill flip="none" rotWithShape="1">
              <a:gsLst>
                <a:gs pos="0">
                  <a:schemeClr val="accent1">
                    <a:lumMod val="50000"/>
                    <a:shade val="30000"/>
                    <a:satMod val="115000"/>
                  </a:schemeClr>
                </a:gs>
                <a:gs pos="50000">
                  <a:schemeClr val="accent1">
                    <a:lumMod val="50000"/>
                    <a:shade val="67500"/>
                    <a:satMod val="115000"/>
                  </a:schemeClr>
                </a:gs>
                <a:gs pos="100000">
                  <a:schemeClr val="accent1">
                    <a:lumMod val="50000"/>
                    <a:shade val="100000"/>
                    <a:satMod val="11500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6000"/>
                </a:lnSpc>
                <a:spcAft>
                  <a:spcPts val="800"/>
                </a:spcAft>
              </a:pPr>
              <a:r>
                <a:rPr lang="en-GB" sz="1800" kern="100">
                  <a:effectLst/>
                  <a:ea typeface="Calibri" panose="020F0502020204030204" pitchFamily="34" charset="0"/>
                  <a:cs typeface="Times New Roman" panose="02020603050405020304" pitchFamily="18" charset="0"/>
                </a:rPr>
                <a:t>Concept of Operation</a:t>
              </a:r>
            </a:p>
          </p:txBody>
        </p:sp>
        <p:cxnSp>
          <p:nvCxnSpPr>
            <p:cNvPr id="36" name="Straight Arrow Connector 35">
              <a:extLst>
                <a:ext uri="{FF2B5EF4-FFF2-40B4-BE49-F238E27FC236}">
                  <a16:creationId xmlns:a16="http://schemas.microsoft.com/office/drawing/2014/main" id="{67A176F6-655C-99E1-6665-974E243C977A}"/>
                </a:ext>
              </a:extLst>
            </p:cNvPr>
            <p:cNvCxnSpPr>
              <a:stCxn id="34" idx="5"/>
              <a:endCxn id="35" idx="5"/>
            </p:cNvCxnSpPr>
            <p:nvPr/>
          </p:nvCxnSpPr>
          <p:spPr>
            <a:xfrm flipH="1" flipV="1">
              <a:off x="1601427" y="501711"/>
              <a:ext cx="2155866" cy="25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7" name="Text Box 1631518074">
              <a:extLst>
                <a:ext uri="{FF2B5EF4-FFF2-40B4-BE49-F238E27FC236}">
                  <a16:creationId xmlns:a16="http://schemas.microsoft.com/office/drawing/2014/main" id="{E80C5DA5-0E67-1106-BB18-F7D9409436A6}"/>
                </a:ext>
              </a:extLst>
            </p:cNvPr>
            <p:cNvSpPr txBox="1"/>
            <p:nvPr/>
          </p:nvSpPr>
          <p:spPr>
            <a:xfrm>
              <a:off x="2191108" y="2286008"/>
              <a:ext cx="1043797" cy="457200"/>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07000"/>
                </a:lnSpc>
                <a:spcAft>
                  <a:spcPts val="800"/>
                </a:spcAft>
              </a:pPr>
              <a:r>
                <a:rPr lang="en-GB" sz="1200" kern="100">
                  <a:effectLst/>
                  <a:latin typeface="Calibri" panose="020F0502020204030204" pitchFamily="34" charset="0"/>
                  <a:ea typeface="Calibri" panose="020F0502020204030204" pitchFamily="34" charset="0"/>
                  <a:cs typeface="Times New Roman" panose="02020603050405020304" pitchFamily="18" charset="0"/>
                </a:rPr>
                <a:t>Verifies and validates against</a:t>
              </a: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8" name="Text Box 1">
              <a:extLst>
                <a:ext uri="{FF2B5EF4-FFF2-40B4-BE49-F238E27FC236}">
                  <a16:creationId xmlns:a16="http://schemas.microsoft.com/office/drawing/2014/main" id="{C70504A9-0A1A-C9BD-4D9E-55EE5BDFDDC3}"/>
                </a:ext>
              </a:extLst>
            </p:cNvPr>
            <p:cNvSpPr txBox="1"/>
            <p:nvPr/>
          </p:nvSpPr>
          <p:spPr>
            <a:xfrm>
              <a:off x="2181318" y="1578632"/>
              <a:ext cx="1043305" cy="456565"/>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06000"/>
                </a:lnSpc>
                <a:spcAft>
                  <a:spcPts val="800"/>
                </a:spcAft>
              </a:pPr>
              <a:r>
                <a:rPr lang="en-GB" sz="1200" kern="100">
                  <a:effectLst/>
                  <a:latin typeface="Calibri" panose="020F0502020204030204" pitchFamily="34" charset="0"/>
                  <a:ea typeface="Calibri" panose="020F0502020204030204" pitchFamily="34" charset="0"/>
                  <a:cs typeface="Times New Roman" panose="02020603050405020304" pitchFamily="18" charset="0"/>
                </a:rPr>
                <a:t>Verifies and validates against</a:t>
              </a: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9" name="Text Box 1">
              <a:extLst>
                <a:ext uri="{FF2B5EF4-FFF2-40B4-BE49-F238E27FC236}">
                  <a16:creationId xmlns:a16="http://schemas.microsoft.com/office/drawing/2014/main" id="{430BD74E-FB8D-AED8-F6F6-EE7457A86643}"/>
                </a:ext>
              </a:extLst>
            </p:cNvPr>
            <p:cNvSpPr txBox="1"/>
            <p:nvPr/>
          </p:nvSpPr>
          <p:spPr>
            <a:xfrm>
              <a:off x="2181321" y="1000664"/>
              <a:ext cx="1043305" cy="456565"/>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06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Verifies against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0" name="Text Box 1">
              <a:extLst>
                <a:ext uri="{FF2B5EF4-FFF2-40B4-BE49-F238E27FC236}">
                  <a16:creationId xmlns:a16="http://schemas.microsoft.com/office/drawing/2014/main" id="{82530F81-B947-021B-F006-DB57E5F3CF9F}"/>
                </a:ext>
              </a:extLst>
            </p:cNvPr>
            <p:cNvSpPr txBox="1"/>
            <p:nvPr/>
          </p:nvSpPr>
          <p:spPr>
            <a:xfrm>
              <a:off x="2181329" y="267416"/>
              <a:ext cx="1043305" cy="455930"/>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05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Validates against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grpSp>
      <p:pic>
        <p:nvPicPr>
          <p:cNvPr id="41" name="Picture 40" descr="A close-up of a sign&#10;&#10;AI-generated content may be incorrect.">
            <a:extLst>
              <a:ext uri="{FF2B5EF4-FFF2-40B4-BE49-F238E27FC236}">
                <a16:creationId xmlns:a16="http://schemas.microsoft.com/office/drawing/2014/main" id="{0A7DEA7F-A39D-4726-0B22-7BC90989607B}"/>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5343350" y="22962545"/>
            <a:ext cx="5683508" cy="2279348"/>
          </a:xfrm>
          <a:prstGeom prst="rect">
            <a:avLst/>
          </a:prstGeom>
          <a:noFill/>
          <a:ln>
            <a:noFill/>
          </a:ln>
        </p:spPr>
      </p:pic>
      <p:sp>
        <p:nvSpPr>
          <p:cNvPr id="42" name="TextBox 41">
            <a:extLst>
              <a:ext uri="{FF2B5EF4-FFF2-40B4-BE49-F238E27FC236}">
                <a16:creationId xmlns:a16="http://schemas.microsoft.com/office/drawing/2014/main" id="{9838AB85-8C9C-9673-37A9-8B7917FB68E8}"/>
              </a:ext>
            </a:extLst>
          </p:cNvPr>
          <p:cNvSpPr txBox="1"/>
          <p:nvPr/>
        </p:nvSpPr>
        <p:spPr>
          <a:xfrm>
            <a:off x="33787257" y="10696084"/>
            <a:ext cx="7239601" cy="6124754"/>
          </a:xfrm>
          <a:prstGeom prst="rect">
            <a:avLst/>
          </a:prstGeom>
          <a:noFill/>
        </p:spPr>
        <p:txBody>
          <a:bodyPr wrap="square" numCol="1" spcCol="180000" rtlCol="0">
            <a:spAutoFit/>
          </a:bodyPr>
          <a:lstStyle/>
          <a:p>
            <a:pPr marL="457200" indent="-457200">
              <a:spcBef>
                <a:spcPts val="0"/>
              </a:spcBef>
              <a:spcAft>
                <a:spcPts val="0"/>
              </a:spcAft>
              <a:buFont typeface="Arial" panose="020B0604020202020204" pitchFamily="34" charset="0"/>
              <a:buChar char="•"/>
            </a:pPr>
            <a:r>
              <a:rPr lang="en-GB" sz="2800" b="1" dirty="0">
                <a:latin typeface="Arial" panose="020B0604020202020204" pitchFamily="34" charset="0"/>
                <a:cs typeface="Arial" panose="020B0604020202020204" pitchFamily="34" charset="0"/>
              </a:rPr>
              <a:t>Choice:</a:t>
            </a:r>
            <a:r>
              <a:rPr lang="en-GB" sz="2800" dirty="0">
                <a:latin typeface="Arial" panose="020B0604020202020204" pitchFamily="34" charset="0"/>
                <a:cs typeface="Arial" panose="020B0604020202020204" pitchFamily="34" charset="0"/>
              </a:rPr>
              <a:t> Teams need expertise to find the correct tools for their project. There may be some tool combinations that do not work.</a:t>
            </a:r>
          </a:p>
          <a:p>
            <a:pPr marL="457200" indent="-457200">
              <a:spcBef>
                <a:spcPts val="0"/>
              </a:spcBef>
              <a:spcAft>
                <a:spcPts val="0"/>
              </a:spcAft>
              <a:buFont typeface="Arial" panose="020B0604020202020204" pitchFamily="34" charset="0"/>
              <a:buChar char="•"/>
            </a:pPr>
            <a:r>
              <a:rPr lang="en-GB" sz="2800" b="1" dirty="0">
                <a:latin typeface="Arial" panose="020B0604020202020204" pitchFamily="34" charset="0"/>
                <a:cs typeface="Arial" panose="020B0604020202020204" pitchFamily="34" charset="0"/>
              </a:rPr>
              <a:t>Retrospective analysis:</a:t>
            </a:r>
            <a:r>
              <a:rPr lang="en-GB" sz="2800" dirty="0">
                <a:latin typeface="Arial" panose="020B0604020202020204" pitchFamily="34" charset="0"/>
                <a:cs typeface="Arial" panose="020B0604020202020204" pitchFamily="34" charset="0"/>
              </a:rPr>
              <a:t> None of the tools listed have real-world feedback as to their effectiveness within a Dstl project.</a:t>
            </a:r>
          </a:p>
          <a:p>
            <a:pPr marL="457200" indent="-457200">
              <a:spcBef>
                <a:spcPts val="0"/>
              </a:spcBef>
              <a:spcAft>
                <a:spcPts val="0"/>
              </a:spcAft>
              <a:buFont typeface="Arial" panose="020B0604020202020204" pitchFamily="34" charset="0"/>
              <a:buChar char="•"/>
            </a:pPr>
            <a:r>
              <a:rPr lang="en-GB" sz="2800" b="1" dirty="0">
                <a:latin typeface="Arial" panose="020B0604020202020204" pitchFamily="34" charset="0"/>
                <a:cs typeface="Arial" panose="020B0604020202020204" pitchFamily="34" charset="0"/>
              </a:rPr>
              <a:t>Systemic constraints: </a:t>
            </a:r>
            <a:r>
              <a:rPr lang="en-GB" sz="2800" dirty="0">
                <a:latin typeface="Arial" panose="020B0604020202020204" pitchFamily="34" charset="0"/>
                <a:cs typeface="Arial" panose="020B0604020202020204" pitchFamily="34" charset="0"/>
              </a:rPr>
              <a:t>the toolkit cannot fix wider organisational issues like availability and allocation of resources or contractual barriers.</a:t>
            </a:r>
          </a:p>
          <a:p>
            <a:pPr marL="457200" indent="-457200">
              <a:spcBef>
                <a:spcPts val="0"/>
              </a:spcBef>
              <a:spcAft>
                <a:spcPts val="0"/>
              </a:spcAft>
              <a:buFont typeface="Arial" panose="020B0604020202020204" pitchFamily="34" charset="0"/>
              <a:buChar char="•"/>
            </a:pPr>
            <a:r>
              <a:rPr lang="en-GB" sz="2800" b="1" dirty="0">
                <a:latin typeface="Arial" panose="020B0604020202020204" pitchFamily="34" charset="0"/>
                <a:cs typeface="Arial" panose="020B0604020202020204" pitchFamily="34" charset="0"/>
              </a:rPr>
              <a:t>Additional burden: </a:t>
            </a:r>
            <a:r>
              <a:rPr lang="en-GB" sz="2800" dirty="0">
                <a:latin typeface="Arial" panose="020B0604020202020204" pitchFamily="34" charset="0"/>
                <a:cs typeface="Arial" panose="020B0604020202020204" pitchFamily="34" charset="0"/>
              </a:rPr>
              <a:t>approaches utilising MBSE require model licencing and trained staff to use the models effectively.</a:t>
            </a:r>
          </a:p>
        </p:txBody>
      </p:sp>
      <p:graphicFrame>
        <p:nvGraphicFramePr>
          <p:cNvPr id="2" name="Diagram 1">
            <a:extLst>
              <a:ext uri="{FF2B5EF4-FFF2-40B4-BE49-F238E27FC236}">
                <a16:creationId xmlns:a16="http://schemas.microsoft.com/office/drawing/2014/main" id="{9CF9802A-5C79-2C36-B9E2-F7C27DE8BDD7}"/>
              </a:ext>
            </a:extLst>
          </p:cNvPr>
          <p:cNvGraphicFramePr>
            <a:graphicFrameLocks noChangeAspect="1"/>
          </p:cNvGraphicFramePr>
          <p:nvPr>
            <p:extLst>
              <p:ext uri="{D42A27DB-BD31-4B8C-83A1-F6EECF244321}">
                <p14:modId xmlns:p14="http://schemas.microsoft.com/office/powerpoint/2010/main" val="2229130332"/>
              </p:ext>
            </p:extLst>
          </p:nvPr>
        </p:nvGraphicFramePr>
        <p:xfrm>
          <a:off x="15513156" y="4535302"/>
          <a:ext cx="11845547" cy="671516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5" name="TextBox 4">
            <a:extLst>
              <a:ext uri="{FF2B5EF4-FFF2-40B4-BE49-F238E27FC236}">
                <a16:creationId xmlns:a16="http://schemas.microsoft.com/office/drawing/2014/main" id="{088D7884-3EE8-F327-D9D8-C70E69601C4C}"/>
              </a:ext>
            </a:extLst>
          </p:cNvPr>
          <p:cNvSpPr txBox="1"/>
          <p:nvPr/>
        </p:nvSpPr>
        <p:spPr>
          <a:xfrm>
            <a:off x="17245493" y="11814712"/>
            <a:ext cx="8512872" cy="794403"/>
          </a:xfrm>
          <a:prstGeom prst="rect">
            <a:avLst/>
          </a:prstGeom>
          <a:solidFill>
            <a:schemeClr val="tx2"/>
          </a:solidFill>
        </p:spPr>
        <p:txBody>
          <a:bodyPr wrap="square" lIns="180000" tIns="180000" rIns="180000" bIns="180000" rtlCol="0">
            <a:spAutoFit/>
          </a:bodyPr>
          <a:lstStyle/>
          <a:p>
            <a:pPr>
              <a:buClr>
                <a:schemeClr val="accent1"/>
              </a:buClr>
              <a:buSzPct val="110000"/>
            </a:pPr>
            <a:r>
              <a:rPr lang="en-GB" sz="2800" dirty="0">
                <a:solidFill>
                  <a:schemeClr val="bg1"/>
                </a:solidFill>
              </a:rPr>
              <a:t>Fig. 2 – SE Toolkit Implementation Cycle</a:t>
            </a:r>
          </a:p>
        </p:txBody>
      </p:sp>
      <p:pic>
        <p:nvPicPr>
          <p:cNvPr id="13" name="Picture 12">
            <a:extLst>
              <a:ext uri="{FF2B5EF4-FFF2-40B4-BE49-F238E27FC236}">
                <a16:creationId xmlns:a16="http://schemas.microsoft.com/office/drawing/2014/main" id="{B1B0DF67-C577-C6C2-BA10-43840344A53F}"/>
              </a:ext>
            </a:extLst>
          </p:cNvPr>
          <p:cNvPicPr>
            <a:picLocks noChangeAspect="1"/>
          </p:cNvPicPr>
          <p:nvPr/>
        </p:nvPicPr>
        <p:blipFill>
          <a:blip r:embed="rId11"/>
          <a:stretch>
            <a:fillRect/>
          </a:stretch>
        </p:blipFill>
        <p:spPr>
          <a:xfrm>
            <a:off x="26004078" y="3817510"/>
            <a:ext cx="15254690" cy="4993593"/>
          </a:xfrm>
          <a:prstGeom prst="rect">
            <a:avLst/>
          </a:prstGeom>
        </p:spPr>
      </p:pic>
    </p:spTree>
    <p:extLst>
      <p:ext uri="{BB962C8B-B14F-4D97-AF65-F5344CB8AC3E}">
        <p14:creationId xmlns:p14="http://schemas.microsoft.com/office/powerpoint/2010/main" val="4035741977"/>
      </p:ext>
    </p:extLst>
  </p:cSld>
  <p:clrMapOvr>
    <a:masterClrMapping/>
  </p:clrMapOvr>
</p:sld>
</file>

<file path=ppt/theme/theme1.xml><?xml version="1.0" encoding="utf-8"?>
<a:theme xmlns:a="http://schemas.openxmlformats.org/drawingml/2006/main" name="Custom Design">
  <a:themeElements>
    <a:clrScheme name="Master PowerPoint Template">
      <a:dk1>
        <a:srgbClr val="000000"/>
      </a:dk1>
      <a:lt1>
        <a:sysClr val="window" lastClr="FFFFFF"/>
      </a:lt1>
      <a:dk2>
        <a:srgbClr val="14022E"/>
      </a:dk2>
      <a:lt2>
        <a:srgbClr val="FFFFFF"/>
      </a:lt2>
      <a:accent1>
        <a:srgbClr val="CD2456"/>
      </a:accent1>
      <a:accent2>
        <a:srgbClr val="36BCEE"/>
      </a:accent2>
      <a:accent3>
        <a:srgbClr val="7B67A8"/>
      </a:accent3>
      <a:accent4>
        <a:srgbClr val="2EB5B2"/>
      </a:accent4>
      <a:accent5>
        <a:srgbClr val="EF7835"/>
      </a:accent5>
      <a:accent6>
        <a:srgbClr val="FDDD3E"/>
      </a:accent6>
      <a:hlink>
        <a:srgbClr val="0092CF"/>
      </a:hlink>
      <a:folHlink>
        <a:srgbClr val="7379BE"/>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none" rtlCol="0">
        <a:spAutoFit/>
      </a:bodyPr>
      <a:lstStyle>
        <a:defPPr marL="285750" indent="-285750">
          <a:buClr>
            <a:schemeClr val="accent1"/>
          </a:buClr>
          <a:buSzPct val="110000"/>
          <a:buFont typeface="Wingdings" panose="05000000000000000000" pitchFamily="2" charset="2"/>
          <a:buChar char="§"/>
          <a:defRPr dirty="0" smtClean="0"/>
        </a:defPPr>
      </a:lstStyle>
    </a:txDef>
  </a:objectDefaults>
  <a:extraClrSchemeLst/>
  <a:extLst>
    <a:ext uri="{05A4C25C-085E-4340-85A3-A5531E510DB2}">
      <thm15:themeFamily xmlns:thm15="http://schemas.microsoft.com/office/thememl/2012/main" name="Dstl A0 Landscape Technical Poster Template_1.1 [Read-Only]" id="{1975BCD0-3BA7-410B-9785-35E8170D4FD0}" vid="{A7380FC3-3ABF-470A-AB5C-EA732D6616E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2.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_dlc_DocId xmlns="e45fef5f-20ce-4a01-844f-e62606f21384">RJSW6R2U7D43-127-2571</_dlc_DocId>
    <_dlc_DocIdUrl xmlns="e45fef5f-20ce-4a01-844f-e62606f21384">
      <Url>http://home/News/_layouts/DocIdRedir.aspx?ID=RJSW6R2U7D43-127-2571</Url>
      <Description>RJSW6R2U7D43-127-2571</Description>
    </_dlc_DocIdUrl>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B61E5B231530A4EA744FFA60C139F4A" ma:contentTypeVersion="1" ma:contentTypeDescription="Create a new document." ma:contentTypeScope="" ma:versionID="a4efe0a812ad387b22bee5409bc4ee9c">
  <xsd:schema xmlns:xsd="http://www.w3.org/2001/XMLSchema" xmlns:xs="http://www.w3.org/2001/XMLSchema" xmlns:p="http://schemas.microsoft.com/office/2006/metadata/properties" xmlns:ns1="http://schemas.microsoft.com/sharepoint/v3" xmlns:ns2="e45fef5f-20ce-4a01-844f-e62606f21384" targetNamespace="http://schemas.microsoft.com/office/2006/metadata/properties" ma:root="true" ma:fieldsID="80ede0743e0cb841f6e543234c7e0e55" ns1:_="" ns2:_="">
    <xsd:import namespace="http://schemas.microsoft.com/sharepoint/v3"/>
    <xsd:import namespace="e45fef5f-20ce-4a01-844f-e62606f21384"/>
    <xsd:element name="properties">
      <xsd:complexType>
        <xsd:sequence>
          <xsd:element name="documentManagement">
            <xsd:complexType>
              <xsd:all>
                <xsd:element ref="ns1:PublishingStartDate" minOccurs="0"/>
                <xsd:element ref="ns1:PublishingExpirationDate" minOccurs="0"/>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 ma:hidden="true" ma:internalName="PublishingStartDate">
      <xsd:simpleType>
        <xsd:restriction base="dms:Unknown"/>
      </xsd:simpleType>
    </xsd:element>
    <xsd:element name="PublishingExpirationDate" ma:index="9" nillable="true" ma:displayName="Scheduling End Date" ma:description=""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e45fef5f-20ce-4a01-844f-e62606f21384" elementFormDefault="qualified">
    <xsd:import namespace="http://schemas.microsoft.com/office/2006/documentManagement/types"/>
    <xsd:import namespace="http://schemas.microsoft.com/office/infopath/2007/PartnerControls"/>
    <xsd:element name="_dlc_DocId" ma:index="10" nillable="true" ma:displayName="Document ID Value" ma:description="The value of the document ID assigned to this item." ma:internalName="_dlc_DocId" ma:readOnly="true">
      <xsd:simpleType>
        <xsd:restriction base="dms:Text"/>
      </xsd:simpleType>
    </xsd:element>
    <xsd:element name="_dlc_DocIdUrl" ma:index="1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2"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C414178-5CE3-446A-84AA-179B8D75D51A}">
  <ds:schemaRefs>
    <ds:schemaRef ds:uri="http://schemas.microsoft.com/sharepoint/events"/>
  </ds:schemaRefs>
</ds:datastoreItem>
</file>

<file path=customXml/itemProps2.xml><?xml version="1.0" encoding="utf-8"?>
<ds:datastoreItem xmlns:ds="http://schemas.openxmlformats.org/officeDocument/2006/customXml" ds:itemID="{7F7EDCB0-008E-401E-B872-986C9240FAA5}">
  <ds:schemaRef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microsoft.com/sharepoint/v3"/>
    <ds:schemaRef ds:uri="http://purl.org/dc/terms/"/>
    <ds:schemaRef ds:uri="e45fef5f-20ce-4a01-844f-e62606f21384"/>
    <ds:schemaRef ds:uri="http://www.w3.org/XML/1998/namespace"/>
  </ds:schemaRefs>
</ds:datastoreItem>
</file>

<file path=customXml/itemProps3.xml><?xml version="1.0" encoding="utf-8"?>
<ds:datastoreItem xmlns:ds="http://schemas.openxmlformats.org/officeDocument/2006/customXml" ds:itemID="{17ADCBDF-311A-4E52-B6E6-DC40F26B2E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e45fef5f-20ce-4a01-844f-e62606f213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8C3A1156-0767-485D-AE32-7BABD3E3769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Dstl A0 Landscape Technical Poster Template_1.2</Template>
  <TotalTime>277</TotalTime>
  <Words>1615</Words>
  <Application>Microsoft Office PowerPoint</Application>
  <PresentationFormat>Custom</PresentationFormat>
  <Paragraphs>95</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Wingdings</vt:lpstr>
      <vt:lpstr>Custom Design</vt:lpstr>
      <vt:lpstr>PowerPoint Presentation</vt:lpstr>
    </vt:vector>
  </TitlesOfParts>
  <Company>Authorised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Grant Ashleigh-Jo E</dc:creator>
  <cp:lastModifiedBy>Evans Joshua</cp:lastModifiedBy>
  <cp:revision>20</cp:revision>
  <cp:lastPrinted>2019-07-09T10:44:40Z</cp:lastPrinted>
  <dcterms:created xsi:type="dcterms:W3CDTF">2024-06-20T10:31:08Z</dcterms:created>
  <dcterms:modified xsi:type="dcterms:W3CDTF">2025-08-05T19:02:55Z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0x0101002B61E5B231530A4EA744FFA60C139F4A</vt:lpwstr>
  </property>
  <property fmtid="{D5CDD505-2E9C-101B-9397-08002B2CF9AE}" pid="3" name="_dlc_DocIdItemGuid">
    <vt:lpwstr>5f2c302a-6fb2-4683-9a10-124abc0f9280</vt:lpwstr>
  </property>
</Properties>
</file>