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1" r:id="rId6"/>
    <p:sldId id="265" r:id="rId7"/>
    <p:sldId id="263" r:id="rId8"/>
    <p:sldId id="275" r:id="rId9"/>
    <p:sldId id="270" r:id="rId10"/>
    <p:sldId id="269" r:id="rId11"/>
    <p:sldId id="276" r:id="rId12"/>
    <p:sldId id="277" r:id="rId13"/>
    <p:sldId id="272" r:id="rId14"/>
    <p:sldId id="274" r:id="rId15"/>
    <p:sldId id="273" r:id="rId16"/>
  </p:sldIdLst>
  <p:sldSz cx="18288000" cy="10287000"/>
  <p:notesSz cx="6858000" cy="9144000"/>
  <p:embeddedFontLst>
    <p:embeddedFont>
      <p:font typeface="Calibri" panose="020F0502020204030204" pitchFamily="34" charset="0"/>
      <p:regular r:id="rId18"/>
      <p:bold r:id="rId19"/>
      <p:italic r:id="rId20"/>
      <p:boldItalic r:id="rId21"/>
    </p:embeddedFont>
    <p:embeddedFont>
      <p:font typeface="Playfair Display" pitchFamily="2" charset="77"/>
      <p:regular r:id="rId22"/>
      <p:bold r:id="rId23"/>
      <p:italic r:id="rId24"/>
      <p:boldItalic r:id="rId25"/>
    </p:embeddedFont>
    <p:embeddedFont>
      <p:font typeface="Public Sans" pitchFamily="2" charset="77"/>
      <p:regular r:id="rId26"/>
    </p:embeddedFont>
    <p:embeddedFont>
      <p:font typeface="Public Sans Bold" pitchFamily="2" charset="77"/>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1013DE-9DAE-0042-AA55-4AC6417DD773}" v="59" dt="2023-11-12T12:07:24.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94660" autoAdjust="0"/>
  </p:normalViewPr>
  <p:slideViewPr>
    <p:cSldViewPr>
      <p:cViewPr varScale="1">
        <p:scale>
          <a:sx n="82" d="100"/>
          <a:sy n="82" d="100"/>
        </p:scale>
        <p:origin x="22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42D16-AD7D-6849-A9BC-A3E3B770CFC2}" type="datetimeFigureOut">
              <a:rPr lang="en-US" smtClean="0"/>
              <a:t>11/12/23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1F3267-633A-9C47-9253-75BDB6168B0F}" type="slidenum">
              <a:rPr lang="en-US" smtClean="0"/>
              <a:t>‹#›</a:t>
            </a:fld>
            <a:endParaRPr lang="en-US"/>
          </a:p>
        </p:txBody>
      </p:sp>
    </p:spTree>
    <p:extLst>
      <p:ext uri="{BB962C8B-B14F-4D97-AF65-F5344CB8AC3E}">
        <p14:creationId xmlns:p14="http://schemas.microsoft.com/office/powerpoint/2010/main" val="1132582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1F3267-633A-9C47-9253-75BDB6168B0F}" type="slidenum">
              <a:rPr lang="en-US" smtClean="0"/>
              <a:t>12</a:t>
            </a:fld>
            <a:endParaRPr lang="en-US"/>
          </a:p>
        </p:txBody>
      </p:sp>
    </p:spTree>
    <p:extLst>
      <p:ext uri="{BB962C8B-B14F-4D97-AF65-F5344CB8AC3E}">
        <p14:creationId xmlns:p14="http://schemas.microsoft.com/office/powerpoint/2010/main" val="3281035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6" y="4514765"/>
            <a:ext cx="16230594" cy="38509"/>
          </a:xfrm>
          <a:prstGeom prst="line">
            <a:avLst/>
          </a:prstGeom>
          <a:ln w="9525" cap="flat">
            <a:solidFill>
              <a:srgbClr val="2B2C30"/>
            </a:solidFill>
            <a:prstDash val="solid"/>
            <a:headEnd type="none" w="sm" len="sm"/>
            <a:tailEnd type="none" w="sm" len="sm"/>
          </a:ln>
        </p:spPr>
      </p:sp>
      <p:sp>
        <p:nvSpPr>
          <p:cNvPr id="4" name="TextBox 4"/>
          <p:cNvSpPr txBox="1"/>
          <p:nvPr/>
        </p:nvSpPr>
        <p:spPr>
          <a:xfrm>
            <a:off x="1006882" y="4728792"/>
            <a:ext cx="16230600" cy="615553"/>
          </a:xfrm>
          <a:prstGeom prst="rect">
            <a:avLst/>
          </a:prstGeom>
        </p:spPr>
        <p:txBody>
          <a:bodyPr lIns="0" tIns="0" rIns="0" bIns="0" rtlCol="0" anchor="t">
            <a:spAutoFit/>
          </a:bodyPr>
          <a:lstStyle/>
          <a:p>
            <a:pPr algn="l"/>
            <a:r>
              <a:rPr lang="en-IN" sz="4000" b="0" i="0" u="none" strike="noStrike" dirty="0">
                <a:effectLst/>
                <a:latin typeface="Times New Roman" panose="02020603050405020304" pitchFamily="18" charset="0"/>
                <a:cs typeface="Times New Roman" panose="02020603050405020304" pitchFamily="18" charset="0"/>
              </a:rPr>
              <a:t>Renewable Energy Business Idea Presentation</a:t>
            </a:r>
          </a:p>
        </p:txBody>
      </p:sp>
      <p:sp>
        <p:nvSpPr>
          <p:cNvPr id="5" name="TextBox 5"/>
          <p:cNvSpPr txBox="1"/>
          <p:nvPr/>
        </p:nvSpPr>
        <p:spPr>
          <a:xfrm>
            <a:off x="1006882" y="2675572"/>
            <a:ext cx="16252424" cy="1661993"/>
          </a:xfrm>
          <a:prstGeom prst="rect">
            <a:avLst/>
          </a:prstGeom>
        </p:spPr>
        <p:txBody>
          <a:bodyPr wrap="square" lIns="0" tIns="0" rIns="0" bIns="0" rtlCol="0" anchor="t">
            <a:spAutoFit/>
          </a:bodyPr>
          <a:lstStyle/>
          <a:p>
            <a:r>
              <a:rPr lang="en-US" sz="5400" dirty="0" err="1">
                <a:solidFill>
                  <a:srgbClr val="2B2C30"/>
                </a:solidFill>
                <a:latin typeface="Times New Roman" panose="02020603050405020304" pitchFamily="18" charset="0"/>
                <a:cs typeface="Times New Roman" panose="02020603050405020304" pitchFamily="18" charset="0"/>
              </a:rPr>
              <a:t>EcoSun</a:t>
            </a:r>
            <a:r>
              <a:rPr lang="en-US" sz="5400" dirty="0">
                <a:solidFill>
                  <a:srgbClr val="2B2C30"/>
                </a:solidFill>
                <a:latin typeface="Times New Roman" panose="02020603050405020304" pitchFamily="18" charset="0"/>
                <a:cs typeface="Times New Roman" panose="02020603050405020304" pitchFamily="18" charset="0"/>
              </a:rPr>
              <a:t> Power Solutions: Transforming Communities with Sustainable Energy</a:t>
            </a:r>
          </a:p>
        </p:txBody>
      </p:sp>
      <p:sp>
        <p:nvSpPr>
          <p:cNvPr id="6" name="TextBox 6"/>
          <p:cNvSpPr txBox="1"/>
          <p:nvPr/>
        </p:nvSpPr>
        <p:spPr>
          <a:xfrm>
            <a:off x="1016407" y="8041005"/>
            <a:ext cx="7862435" cy="853247"/>
          </a:xfrm>
          <a:prstGeom prst="rect">
            <a:avLst/>
          </a:prstGeom>
        </p:spPr>
        <p:txBody>
          <a:bodyPr lIns="0" tIns="0" rIns="0" bIns="0" rtlCol="0" anchor="t">
            <a:spAutoFit/>
          </a:bodyPr>
          <a:lstStyle/>
          <a:p>
            <a:pPr>
              <a:lnSpc>
                <a:spcPts val="3450"/>
              </a:lnSpc>
            </a:pPr>
            <a:r>
              <a:rPr lang="en-US" sz="2300" dirty="0">
                <a:solidFill>
                  <a:srgbClr val="2B2C30"/>
                </a:solidFill>
                <a:latin typeface="Public Sans"/>
              </a:rPr>
              <a:t>Azariah </a:t>
            </a:r>
            <a:r>
              <a:rPr lang="en-US" sz="2300" dirty="0" err="1">
                <a:solidFill>
                  <a:srgbClr val="2B2C30"/>
                </a:solidFill>
                <a:latin typeface="Public Sans"/>
              </a:rPr>
              <a:t>Celicia</a:t>
            </a:r>
            <a:r>
              <a:rPr lang="en-US" sz="2300" dirty="0">
                <a:solidFill>
                  <a:srgbClr val="2B2C30"/>
                </a:solidFill>
                <a:latin typeface="Public Sans"/>
              </a:rPr>
              <a:t> Antony </a:t>
            </a:r>
          </a:p>
          <a:p>
            <a:pPr>
              <a:lnSpc>
                <a:spcPts val="3450"/>
              </a:lnSpc>
            </a:pPr>
            <a:r>
              <a:rPr lang="en-US" sz="2300" dirty="0">
                <a:solidFill>
                  <a:srgbClr val="2B2C30"/>
                </a:solidFill>
                <a:latin typeface="Public Sans"/>
              </a:rPr>
              <a:t>12 November, 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BAEE3D3-B63B-A8A3-45F3-88F6B285E038}"/>
              </a:ext>
            </a:extLst>
          </p:cNvPr>
          <p:cNvSpPr txBox="1"/>
          <p:nvPr/>
        </p:nvSpPr>
        <p:spPr>
          <a:xfrm>
            <a:off x="685800" y="867370"/>
            <a:ext cx="16916400" cy="923330"/>
          </a:xfrm>
          <a:prstGeom prst="rect">
            <a:avLst/>
          </a:prstGeom>
          <a:noFill/>
        </p:spPr>
        <p:txBody>
          <a:bodyPr wrap="square" rtlCol="0">
            <a:spAutoFit/>
          </a:bodyPr>
          <a:lstStyle/>
          <a:p>
            <a:r>
              <a:rPr lang="en-US" sz="5400" u="sng" spc="300" dirty="0">
                <a:latin typeface="Times New Roman" panose="02020603050405020304" pitchFamily="18" charset="0"/>
                <a:cs typeface="Times New Roman" panose="02020603050405020304" pitchFamily="18" charset="0"/>
              </a:rPr>
              <a:t>BUSINESS IDEA OVERVIEW</a:t>
            </a:r>
            <a:r>
              <a:rPr lang="en-US" sz="5400" u="sng" dirty="0">
                <a:latin typeface="Times New Roman" panose="02020603050405020304" pitchFamily="18" charset="0"/>
                <a:cs typeface="Times New Roman" panose="02020603050405020304" pitchFamily="18" charset="0"/>
              </a:rPr>
              <a:t>:</a:t>
            </a:r>
          </a:p>
        </p:txBody>
      </p:sp>
      <p:sp>
        <p:nvSpPr>
          <p:cNvPr id="9" name="TextBox 8">
            <a:extLst>
              <a:ext uri="{FF2B5EF4-FFF2-40B4-BE49-F238E27FC236}">
                <a16:creationId xmlns:a16="http://schemas.microsoft.com/office/drawing/2014/main" id="{7045302C-CC2A-4368-7491-60980A4DE4DC}"/>
              </a:ext>
            </a:extLst>
          </p:cNvPr>
          <p:cNvSpPr txBox="1"/>
          <p:nvPr/>
        </p:nvSpPr>
        <p:spPr>
          <a:xfrm>
            <a:off x="1066800" y="2171700"/>
            <a:ext cx="16764000" cy="6340197"/>
          </a:xfrm>
          <a:prstGeom prst="rect">
            <a:avLst/>
          </a:prstGeom>
          <a:noFill/>
        </p:spPr>
        <p:txBody>
          <a:bodyPr wrap="square" rtlCol="0">
            <a:spAutoFit/>
          </a:bodyPr>
          <a:lstStyle/>
          <a:p>
            <a:pPr marL="457200" indent="-457200" algn="l">
              <a:lnSpc>
                <a:spcPct val="150000"/>
              </a:lnSpc>
              <a:buFont typeface="Arial" panose="020B0604020202020204" pitchFamily="34" charset="0"/>
              <a:buChar char="•"/>
            </a:pPr>
            <a:r>
              <a:rPr lang="en-IN" sz="2800" b="1" i="0" u="none" strike="noStrike" dirty="0">
                <a:effectLst/>
                <a:latin typeface="Times New Roman" panose="02020603050405020304" pitchFamily="18" charset="0"/>
                <a:cs typeface="Times New Roman" panose="02020603050405020304" pitchFamily="18" charset="0"/>
              </a:rPr>
              <a:t>Introduction to </a:t>
            </a:r>
            <a:r>
              <a:rPr lang="en-IN" sz="2800" b="1" i="0" u="none" strike="noStrike" dirty="0" err="1">
                <a:effectLst/>
                <a:latin typeface="Times New Roman" panose="02020603050405020304" pitchFamily="18" charset="0"/>
                <a:cs typeface="Times New Roman" panose="02020603050405020304" pitchFamily="18" charset="0"/>
              </a:rPr>
              <a:t>EcoSun</a:t>
            </a:r>
            <a:r>
              <a:rPr lang="en-IN" sz="2800" b="1" i="0" u="none" strike="noStrike" dirty="0">
                <a:effectLst/>
                <a:latin typeface="Times New Roman" panose="02020603050405020304" pitchFamily="18" charset="0"/>
                <a:cs typeface="Times New Roman" panose="02020603050405020304" pitchFamily="18" charset="0"/>
              </a:rPr>
              <a:t> Power Solutions:</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Forward-thinking firm specializing in solar-powered community microgrids.</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Alters the energy landscape through design, installation, and administration.</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Dedicated to providing clean and sustainable energy to combat climate change.</a:t>
            </a:r>
          </a:p>
          <a:p>
            <a:pPr marL="457200" indent="-457200" algn="l">
              <a:lnSpc>
                <a:spcPct val="150000"/>
              </a:lnSpc>
              <a:buFont typeface="Arial" panose="020B0604020202020204" pitchFamily="34" charset="0"/>
              <a:buChar char="•"/>
            </a:pPr>
            <a:r>
              <a:rPr lang="en-IN" sz="2800" b="1" i="0" u="none" strike="noStrike" dirty="0">
                <a:effectLst/>
                <a:latin typeface="Times New Roman" panose="02020603050405020304" pitchFamily="18" charset="0"/>
                <a:cs typeface="Times New Roman" panose="02020603050405020304" pitchFamily="18" charset="0"/>
              </a:rPr>
              <a:t>Customized Microgrid Systems:</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Focus on rural and underserved communities globally, addressing energy inequality.</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Constructs reliable and ecologically responsible energy sources using state-of-the-art technology.</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Reference to </a:t>
            </a:r>
            <a:r>
              <a:rPr lang="en-IN" sz="2800" i="0" u="none" strike="noStrike" dirty="0" err="1">
                <a:effectLst/>
                <a:latin typeface="Times New Roman" panose="02020603050405020304" pitchFamily="18" charset="0"/>
                <a:cs typeface="Times New Roman" panose="02020603050405020304" pitchFamily="18" charset="0"/>
              </a:rPr>
              <a:t>Tornel</a:t>
            </a:r>
            <a:r>
              <a:rPr lang="en-IN" sz="2800" i="0" u="none" strike="noStrike" dirty="0">
                <a:effectLst/>
                <a:latin typeface="Times New Roman" panose="02020603050405020304" pitchFamily="18" charset="0"/>
                <a:cs typeface="Times New Roman" panose="02020603050405020304" pitchFamily="18" charset="0"/>
              </a:rPr>
              <a:t> (2023) for the concept of redefining the energy landscape and fostering innovation.</a:t>
            </a:r>
          </a:p>
          <a:p>
            <a:pPr marL="457200" indent="-457200" algn="l">
              <a:lnSpc>
                <a:spcPct val="150000"/>
              </a:lnSpc>
              <a:buFont typeface="Arial" panose="020B0604020202020204" pitchFamily="34" charset="0"/>
              <a:buChar char="•"/>
            </a:pPr>
            <a:r>
              <a:rPr lang="en-IN" sz="2800" i="0" u="none" strike="noStrike" dirty="0">
                <a:effectLst/>
                <a:latin typeface="Times New Roman" panose="02020603050405020304" pitchFamily="18" charset="0"/>
                <a:cs typeface="Times New Roman" panose="02020603050405020304" pitchFamily="18" charset="0"/>
              </a:rPr>
              <a:t>Positive Impact on Communities:</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Provides a renewable energy environment for communities worldwide.</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Incorporates advanced solar panels and energy storage systems for a reliable power supply.</a:t>
            </a:r>
          </a:p>
          <a:p>
            <a:pPr marL="914400" lvl="1" indent="-457200" algn="l">
              <a:buFont typeface="Courier New" panose="02070309020205020404" pitchFamily="49" charset="0"/>
              <a:buChar char="o"/>
            </a:pPr>
            <a:r>
              <a:rPr lang="en-IN" sz="2800" i="0" u="none" strike="noStrike" dirty="0">
                <a:effectLst/>
                <a:latin typeface="Times New Roman" panose="02020603050405020304" pitchFamily="18" charset="0"/>
                <a:cs typeface="Times New Roman" panose="02020603050405020304" pitchFamily="18" charset="0"/>
              </a:rPr>
              <a:t>Improves living standards, boosts economic opportunities, and enhances overall well-being.</a:t>
            </a:r>
          </a:p>
          <a:p>
            <a:pPr lvl="1" algn="l"/>
            <a:endParaRPr lang="en-IN" sz="2800" i="0" u="none" strike="noStrike" dirty="0">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MISSION &amp; VALUES</a:t>
            </a:r>
          </a:p>
        </p:txBody>
      </p:sp>
      <p:sp>
        <p:nvSpPr>
          <p:cNvPr id="3" name="AutoShape 3"/>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4" name="TextBox 4"/>
          <p:cNvSpPr txBox="1"/>
          <p:nvPr/>
        </p:nvSpPr>
        <p:spPr>
          <a:xfrm>
            <a:off x="1028688" y="2122290"/>
            <a:ext cx="16649712" cy="7107523"/>
          </a:xfrm>
          <a:prstGeom prst="rect">
            <a:avLst/>
          </a:prstGeom>
        </p:spPr>
        <p:txBody>
          <a:bodyPr wrap="square" lIns="0" tIns="0" rIns="0" bIns="0" rtlCol="0" anchor="t">
            <a:spAutoFit/>
          </a:bodyPr>
          <a:lstStyle/>
          <a:p>
            <a:pPr marL="604519" lvl="1" indent="-302260">
              <a:lnSpc>
                <a:spcPct val="150000"/>
              </a:lnSpc>
              <a:buFont typeface="Arial"/>
              <a:buChar char="•"/>
            </a:pPr>
            <a:r>
              <a:rPr lang="en-US" sz="2799" b="1" dirty="0">
                <a:solidFill>
                  <a:srgbClr val="2B2C30"/>
                </a:solidFill>
                <a:latin typeface="Times New Roman" panose="02020603050405020304" pitchFamily="18" charset="0"/>
                <a:cs typeface="Times New Roman" panose="02020603050405020304" pitchFamily="18" charset="0"/>
              </a:rPr>
              <a:t>Mission</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Redefining the energy landscape through sustainable solutions, acknowledging the urgency of climate action.</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Goal: Lighting communities and providing access to solar power, ensuring energy equity on a global scale.</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Reference to Jones and Wynn (2021) for aligning with sustainable living trends, reflecting the evolving energy industry.</a:t>
            </a:r>
          </a:p>
          <a:p>
            <a:pPr marL="604519" lvl="1" indent="-302260">
              <a:lnSpc>
                <a:spcPct val="150000"/>
              </a:lnSpc>
              <a:buFont typeface="Arial"/>
              <a:buChar char="•"/>
            </a:pPr>
            <a:r>
              <a:rPr lang="en-US" sz="2799" b="1" dirty="0">
                <a:solidFill>
                  <a:srgbClr val="2B2C30"/>
                </a:solidFill>
                <a:latin typeface="Times New Roman" panose="02020603050405020304" pitchFamily="18" charset="0"/>
                <a:cs typeface="Times New Roman" panose="02020603050405020304" pitchFamily="18" charset="0"/>
              </a:rPr>
              <a:t>Core Values</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Sustainability: Committed to environmentally responsible practices and technologies.</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Positive Social Transformation: Empowering communities, particularly in rural and underserved areas, through energy access.</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Economic Growth: Striving to stimulate local economies, create job opportunities, and foster entrepreneurship.</a:t>
            </a:r>
          </a:p>
          <a:p>
            <a:pPr marL="604519" lvl="1" indent="-302260">
              <a:lnSpc>
                <a:spcPct val="150000"/>
              </a:lnSpc>
              <a:buFont typeface="Arial"/>
              <a:buChar char="•"/>
            </a:pPr>
            <a:r>
              <a:rPr lang="en-US" sz="2799" b="1" dirty="0">
                <a:solidFill>
                  <a:srgbClr val="2B2C30"/>
                </a:solidFill>
                <a:latin typeface="Times New Roman" panose="02020603050405020304" pitchFamily="18" charset="0"/>
                <a:cs typeface="Times New Roman" panose="02020603050405020304" pitchFamily="18" charset="0"/>
              </a:rPr>
              <a:t>Global Impact</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Leveraging renewable energy to contribute to the global effort in reducing carbon emissions.</a:t>
            </a:r>
          </a:p>
          <a:p>
            <a:pPr marL="1216659" lvl="2"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Aligning with international goals for sustainable development, particularly in the energy sector.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16407" y="2152970"/>
            <a:ext cx="16242893" cy="7325082"/>
          </a:xfrm>
          <a:prstGeom prst="rect">
            <a:avLst/>
          </a:prstGeom>
        </p:spPr>
        <p:txBody>
          <a:bodyPr lIns="0" tIns="0" rIns="0" bIns="0" rtlCol="0" anchor="t">
            <a:spAutoFit/>
          </a:bodyPr>
          <a:lstStyle/>
          <a:p>
            <a:pPr marL="457200" indent="-457200">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Unwavering dedication:</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Customization of microgrid solutions for unique community needs, ensuring effective energy solutions.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Local community involvement for trust and collaboration, fostering community-driven projects.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Reference to Guha and Chakrabarti (2019) for building trust with local authorities and promoting community engagement.</a:t>
            </a:r>
          </a:p>
          <a:p>
            <a:pPr lvl="1"/>
            <a:endParaRPr lang="en-US" sz="2800" b="1" dirty="0">
              <a:solidFill>
                <a:srgbClr val="2B2C30"/>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Commitment to positive social impact:</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A driving force for positive social transformation, with a focus on inclusivity and social justice.</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Core tenets: Sustainability, decreasing carbon footprints, and resilient energy solutions, setting industry benchmarks.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Working towards a worldwide environment of sustainable living, emphasizing global responsibility and shared prosperity.</a:t>
            </a:r>
          </a:p>
          <a:p>
            <a:pPr lvl="1"/>
            <a:endParaRPr lang="en-US" sz="2800" dirty="0">
              <a:solidFill>
                <a:srgbClr val="2B2C30"/>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Innovation in action:</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Integrating cutting-edge technology to create adaptive, scalable, and efficient microgrid solutions.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Pioneering advancements in the renewable energy sector, positioning </a:t>
            </a:r>
            <a:r>
              <a:rPr lang="en-US" sz="2800" dirty="0" err="1">
                <a:solidFill>
                  <a:srgbClr val="2B2C30"/>
                </a:solidFill>
                <a:latin typeface="Times New Roman" panose="02020603050405020304" pitchFamily="18" charset="0"/>
                <a:cs typeface="Times New Roman" panose="02020603050405020304" pitchFamily="18" charset="0"/>
              </a:rPr>
              <a:t>EcoSun</a:t>
            </a:r>
            <a:r>
              <a:rPr lang="en-US" sz="2800" dirty="0">
                <a:solidFill>
                  <a:srgbClr val="2B2C30"/>
                </a:solidFill>
                <a:latin typeface="Times New Roman" panose="02020603050405020304" pitchFamily="18" charset="0"/>
                <a:cs typeface="Times New Roman" panose="02020603050405020304" pitchFamily="18" charset="0"/>
              </a:rPr>
              <a:t> as an industry leader.</a:t>
            </a:r>
          </a:p>
          <a:p>
            <a:pPr marL="914400" lvl="1" indent="-457200">
              <a:buFont typeface="Wingdings" pitchFamily="2" charset="2"/>
              <a:buChar char="Ø"/>
            </a:pPr>
            <a:endParaRPr lang="en-US" sz="2800" dirty="0">
              <a:solidFill>
                <a:srgbClr val="2B2C30"/>
              </a:solidFill>
              <a:latin typeface="Times New Roman" panose="02020603050405020304" pitchFamily="18" charset="0"/>
              <a:cs typeface="Times New Roman" panose="02020603050405020304" pitchFamily="18" charset="0"/>
            </a:endParaRPr>
          </a:p>
        </p:txBody>
      </p:sp>
      <p:sp>
        <p:nvSpPr>
          <p:cNvPr id="5" name="TextBox 5"/>
          <p:cNvSpPr txBox="1"/>
          <p:nvPr/>
        </p:nvSpPr>
        <p:spPr>
          <a:xfrm>
            <a:off x="1006871" y="942975"/>
            <a:ext cx="16230600" cy="666849"/>
          </a:xfrm>
          <a:prstGeom prst="rect">
            <a:avLst/>
          </a:prstGeom>
        </p:spPr>
        <p:txBody>
          <a:bodyPr lIns="0" tIns="0" rIns="0" bIns="0" rtlCol="0" anchor="t">
            <a:spAutoFit/>
          </a:bodyPr>
          <a:lstStyle/>
          <a:p>
            <a:pPr>
              <a:lnSpc>
                <a:spcPts val="5200"/>
              </a:lnSpc>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DIFFERENTIATION:</a:t>
            </a:r>
          </a:p>
        </p:txBody>
      </p:sp>
      <p:sp>
        <p:nvSpPr>
          <p:cNvPr id="6" name="AutoShape 6"/>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731103"/>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GAP IN THE MARKET:</a:t>
            </a:r>
          </a:p>
        </p:txBody>
      </p:sp>
      <p:sp>
        <p:nvSpPr>
          <p:cNvPr id="5" name="AutoShape 5"/>
          <p:cNvSpPr/>
          <p:nvPr/>
        </p:nvSpPr>
        <p:spPr>
          <a:xfrm flipV="1">
            <a:off x="1028695" y="1562100"/>
            <a:ext cx="16230594" cy="38509"/>
          </a:xfrm>
          <a:prstGeom prst="line">
            <a:avLst/>
          </a:prstGeom>
          <a:ln w="9525" cap="flat">
            <a:solidFill>
              <a:srgbClr val="2B2C30"/>
            </a:solidFill>
            <a:prstDash val="solid"/>
            <a:headEnd type="none" w="sm" len="sm"/>
            <a:tailEnd type="none" w="sm" len="sm"/>
          </a:ln>
        </p:spPr>
      </p:sp>
      <p:sp>
        <p:nvSpPr>
          <p:cNvPr id="6" name="TextBox 6"/>
          <p:cNvSpPr txBox="1"/>
          <p:nvPr/>
        </p:nvSpPr>
        <p:spPr>
          <a:xfrm>
            <a:off x="1006870" y="1866900"/>
            <a:ext cx="15833323" cy="7753661"/>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2799" b="1" dirty="0">
                <a:solidFill>
                  <a:srgbClr val="2B2C30"/>
                </a:solidFill>
                <a:latin typeface="Times New Roman" panose="02020603050405020304" pitchFamily="18" charset="0"/>
                <a:cs typeface="Times New Roman" panose="02020603050405020304" pitchFamily="18" charset="0"/>
              </a:rPr>
              <a:t>Critical need in undeserved areas</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Recognition of a significant need for environmentally responsible energy solutions in rural and underdeveloped areas globally.</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Acknowledgment of the adverse impacts of the current energy mismatch on citizens' quality of life and economic prospects.</a:t>
            </a:r>
          </a:p>
          <a:p>
            <a:pPr marL="457200" indent="-457200">
              <a:lnSpc>
                <a:spcPct val="150000"/>
              </a:lnSpc>
              <a:buFont typeface="Arial" panose="020B0604020202020204" pitchFamily="34" charset="0"/>
              <a:buChar char="•"/>
            </a:pPr>
            <a:r>
              <a:rPr lang="en-US" sz="2799" b="1" dirty="0">
                <a:solidFill>
                  <a:srgbClr val="2B2C30"/>
                </a:solidFill>
                <a:latin typeface="Times New Roman" panose="02020603050405020304" pitchFamily="18" charset="0"/>
                <a:cs typeface="Times New Roman" panose="02020603050405020304" pitchFamily="18" charset="0"/>
              </a:rPr>
              <a:t>Challenges faced by communities</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High incidence of frequent power outages and unstable energy supplies affecting everyday living.</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Impacts on economic activity, hindering small businesses, education, and healthcare services.</a:t>
            </a:r>
          </a:p>
          <a:p>
            <a:pPr marL="457200" indent="-457200">
              <a:lnSpc>
                <a:spcPct val="150000"/>
              </a:lnSpc>
              <a:buFont typeface="Arial" panose="020B0604020202020204" pitchFamily="34" charset="0"/>
              <a:buChar char="•"/>
            </a:pPr>
            <a:r>
              <a:rPr lang="en-US" sz="2799" b="1" dirty="0">
                <a:solidFill>
                  <a:srgbClr val="2B2C30"/>
                </a:solidFill>
                <a:latin typeface="Times New Roman" panose="02020603050405020304" pitchFamily="18" charset="0"/>
                <a:cs typeface="Times New Roman" panose="02020603050405020304" pitchFamily="18" charset="0"/>
              </a:rPr>
              <a:t>Environmental and health concerns</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Addressing environmental and health concerns arising from reliance on non-renewable and polluting energy sources.</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A commitment to mitigating adverse effects on both the environment and public health.</a:t>
            </a:r>
          </a:p>
          <a:p>
            <a:pPr marL="457200" indent="-457200">
              <a:lnSpc>
                <a:spcPct val="150000"/>
              </a:lnSpc>
              <a:buFont typeface="Arial" panose="020B0604020202020204" pitchFamily="34" charset="0"/>
              <a:buChar char="•"/>
            </a:pPr>
            <a:r>
              <a:rPr lang="en-US" sz="2799" b="1" dirty="0" err="1">
                <a:solidFill>
                  <a:srgbClr val="2B2C30"/>
                </a:solidFill>
                <a:latin typeface="Times New Roman" panose="02020603050405020304" pitchFamily="18" charset="0"/>
                <a:cs typeface="Times New Roman" panose="02020603050405020304" pitchFamily="18" charset="0"/>
              </a:rPr>
              <a:t>EcoSun’s</a:t>
            </a:r>
            <a:r>
              <a:rPr lang="en-US" sz="2799" b="1" dirty="0">
                <a:solidFill>
                  <a:srgbClr val="2B2C30"/>
                </a:solidFill>
                <a:latin typeface="Times New Roman" panose="02020603050405020304" pitchFamily="18" charset="0"/>
                <a:cs typeface="Times New Roman" panose="02020603050405020304" pitchFamily="18" charset="0"/>
              </a:rPr>
              <a:t> solution: Solar-powered microgrids</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Recognition of the root cause as a lack of access to a reliable and long-term electrical power source.</a:t>
            </a:r>
          </a:p>
          <a:p>
            <a:pPr marL="914400" lvl="1" indent="-457200">
              <a:buFont typeface="Courier New" panose="02070309020205020404" pitchFamily="49" charset="0"/>
              <a:buChar char="o"/>
            </a:pPr>
            <a:r>
              <a:rPr lang="en-US" sz="2799" dirty="0">
                <a:solidFill>
                  <a:srgbClr val="2B2C30"/>
                </a:solidFill>
                <a:latin typeface="Times New Roman" panose="02020603050405020304" pitchFamily="18" charset="0"/>
                <a:cs typeface="Times New Roman" panose="02020603050405020304" pitchFamily="18" charset="0"/>
              </a:rPr>
              <a:t>Introducing solar-powered community microgrids as a solution to provide dependable and environmentally friendly electricity.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16407" y="1714500"/>
            <a:ext cx="15953207" cy="8186857"/>
          </a:xfrm>
          <a:prstGeom prst="rect">
            <a:avLst/>
          </a:prstGeom>
        </p:spPr>
        <p:txBody>
          <a:bodyPr lIns="0" tIns="0" rIns="0" bIns="0" rtlCol="0" anchor="t">
            <a:spAutoFit/>
          </a:bodyPr>
          <a:lstStyle/>
          <a:p>
            <a:pPr marL="457200" indent="-457200">
              <a:lnSpc>
                <a:spcPct val="150000"/>
              </a:lnSpc>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Strategic metropolitan location</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Deliberate decision to establish headquarters in a metropolitan region.</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Consideration of operational needs and the mission to provide solar-powered microgrids to distant areas.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Accessibility for essential business activities, client meetings, and networking events.</a:t>
            </a:r>
          </a:p>
          <a:p>
            <a:pPr marL="457200" indent="-457200">
              <a:lnSpc>
                <a:spcPct val="150000"/>
              </a:lnSpc>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Advantages of Urban proximity</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Facilitation of commercial contacts and collaborations due to close proximity to major metropolitan centers.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Access to suppliers of solar equipment and components, streamlining procurement and logistics.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Cost-efficiency and quick responsiveness to market needs through simplified procedures.</a:t>
            </a:r>
          </a:p>
          <a:p>
            <a:pPr marL="457200" indent="-457200">
              <a:lnSpc>
                <a:spcPct val="150000"/>
              </a:lnSpc>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Access to skilled workforce</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Utilization of the large talent pool in urban regions for recruiting and retaining competent professionals.</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Recognition of the critical role of skilled individuals in the success and development of the organization.</a:t>
            </a:r>
          </a:p>
          <a:p>
            <a:pPr marL="457200" indent="-457200">
              <a:lnSpc>
                <a:spcPct val="150000"/>
              </a:lnSpc>
              <a:buFont typeface="Arial" panose="020B0604020202020204" pitchFamily="34" charset="0"/>
              <a:buChar char="•"/>
            </a:pPr>
            <a:r>
              <a:rPr lang="en-US" sz="2800" b="1" dirty="0">
                <a:solidFill>
                  <a:srgbClr val="2B2C30"/>
                </a:solidFill>
                <a:latin typeface="Times New Roman" panose="02020603050405020304" pitchFamily="18" charset="0"/>
                <a:cs typeface="Times New Roman" panose="02020603050405020304" pitchFamily="18" charset="0"/>
              </a:rPr>
              <a:t>Legal structure: Limited Liability Company (LLC)</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Strategic decision to establish </a:t>
            </a:r>
            <a:r>
              <a:rPr lang="en-US" sz="2800" dirty="0" err="1">
                <a:solidFill>
                  <a:srgbClr val="2B2C30"/>
                </a:solidFill>
                <a:latin typeface="Times New Roman" panose="02020603050405020304" pitchFamily="18" charset="0"/>
                <a:cs typeface="Times New Roman" panose="02020603050405020304" pitchFamily="18" charset="0"/>
              </a:rPr>
              <a:t>EcoSun</a:t>
            </a:r>
            <a:r>
              <a:rPr lang="en-US" sz="2800" dirty="0">
                <a:solidFill>
                  <a:srgbClr val="2B2C30"/>
                </a:solidFill>
                <a:latin typeface="Times New Roman" panose="02020603050405020304" pitchFamily="18" charset="0"/>
                <a:cs typeface="Times New Roman" panose="02020603050405020304" pitchFamily="18" charset="0"/>
              </a:rPr>
              <a:t> Power Solutions as an LLC.</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Balancing personal asset protection for members with operational freedom.</a:t>
            </a:r>
          </a:p>
          <a:p>
            <a:pPr marL="914400" lvl="1" indent="-457200">
              <a:buFont typeface="Courier New" panose="02070309020205020404" pitchFamily="49" charset="0"/>
              <a:buChar char="o"/>
            </a:pPr>
            <a:r>
              <a:rPr lang="en-US" sz="2800" dirty="0">
                <a:solidFill>
                  <a:srgbClr val="2B2C30"/>
                </a:solidFill>
                <a:latin typeface="Times New Roman" panose="02020603050405020304" pitchFamily="18" charset="0"/>
                <a:cs typeface="Times New Roman" panose="02020603050405020304" pitchFamily="18" charset="0"/>
              </a:rPr>
              <a:t>Mitigation of risks related to legal issues or financial failures while maintaining a simplified governance structure.</a:t>
            </a:r>
          </a:p>
        </p:txBody>
      </p:sp>
      <p:sp>
        <p:nvSpPr>
          <p:cNvPr id="5" name="TextBox 5"/>
          <p:cNvSpPr txBox="1"/>
          <p:nvPr/>
        </p:nvSpPr>
        <p:spPr>
          <a:xfrm>
            <a:off x="1006871" y="571500"/>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PROPOSED LOCATION AND LEGAL ENTITY</a:t>
            </a:r>
          </a:p>
        </p:txBody>
      </p:sp>
      <p:sp>
        <p:nvSpPr>
          <p:cNvPr id="6" name="AutoShape 6"/>
          <p:cNvSpPr/>
          <p:nvPr/>
        </p:nvSpPr>
        <p:spPr>
          <a:xfrm flipV="1">
            <a:off x="1028695" y="1485900"/>
            <a:ext cx="16230594" cy="38509"/>
          </a:xfrm>
          <a:prstGeom prst="line">
            <a:avLst/>
          </a:prstGeom>
          <a:ln w="9525" cap="flat">
            <a:solidFill>
              <a:srgbClr val="2B2C30"/>
            </a:solidFill>
            <a:prstDash val="solid"/>
            <a:headEnd type="none" w="sm" len="sm"/>
            <a:tailEnd type="none" w="sm" len="sm"/>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942975"/>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SWOT ANALYSIS:</a:t>
            </a:r>
          </a:p>
        </p:txBody>
      </p:sp>
      <p:sp>
        <p:nvSpPr>
          <p:cNvPr id="5" name="AutoShape 5"/>
          <p:cNvSpPr/>
          <p:nvPr/>
        </p:nvSpPr>
        <p:spPr>
          <a:xfrm flipV="1">
            <a:off x="-7086597" y="1760761"/>
            <a:ext cx="16230594" cy="38509"/>
          </a:xfrm>
          <a:prstGeom prst="line">
            <a:avLst/>
          </a:prstGeom>
          <a:ln w="9525" cap="flat">
            <a:solidFill>
              <a:srgbClr val="2B2C30"/>
            </a:solidFill>
            <a:prstDash val="solid"/>
            <a:headEnd type="none" w="sm" len="sm"/>
            <a:tailEnd type="none" w="sm" len="sm"/>
          </a:ln>
        </p:spPr>
      </p:sp>
      <p:grpSp>
        <p:nvGrpSpPr>
          <p:cNvPr id="9" name="Group 9"/>
          <p:cNvGrpSpPr/>
          <p:nvPr/>
        </p:nvGrpSpPr>
        <p:grpSpPr>
          <a:xfrm>
            <a:off x="12496800" y="382227"/>
            <a:ext cx="4999572" cy="6475364"/>
            <a:chOff x="0" y="-28575"/>
            <a:chExt cx="2364476" cy="1568764"/>
          </a:xfrm>
        </p:grpSpPr>
        <p:sp>
          <p:nvSpPr>
            <p:cNvPr id="10" name="Freeform 10"/>
            <p:cNvSpPr/>
            <p:nvPr/>
          </p:nvSpPr>
          <p:spPr>
            <a:xfrm>
              <a:off x="1" y="0"/>
              <a:ext cx="2364475" cy="1264228"/>
            </a:xfrm>
            <a:custGeom>
              <a:avLst/>
              <a:gdLst/>
              <a:ahLst/>
              <a:cxnLst/>
              <a:rect l="l" t="t" r="r" b="b"/>
              <a:pathLst>
                <a:path w="2364475" h="1540190">
                  <a:moveTo>
                    <a:pt x="0" y="0"/>
                  </a:moveTo>
                  <a:lnTo>
                    <a:pt x="2364475" y="0"/>
                  </a:lnTo>
                  <a:lnTo>
                    <a:pt x="2364475" y="1540190"/>
                  </a:lnTo>
                  <a:lnTo>
                    <a:pt x="0" y="1540190"/>
                  </a:lnTo>
                  <a:close/>
                </a:path>
              </a:pathLst>
            </a:custGeom>
            <a:solidFill>
              <a:srgbClr val="000000">
                <a:alpha val="0"/>
              </a:srgbClr>
            </a:solidFill>
            <a:ln w="9525" cap="sq">
              <a:solidFill>
                <a:srgbClr val="2B2C30"/>
              </a:solidFill>
              <a:prstDash val="solid"/>
              <a:miter/>
            </a:ln>
          </p:spPr>
        </p:sp>
        <p:sp>
          <p:nvSpPr>
            <p:cNvPr id="11" name="TextBox 11"/>
            <p:cNvSpPr txBox="1"/>
            <p:nvPr/>
          </p:nvSpPr>
          <p:spPr>
            <a:xfrm>
              <a:off x="0" y="-28575"/>
              <a:ext cx="2364475" cy="1568764"/>
            </a:xfrm>
            <a:prstGeom prst="rect">
              <a:avLst/>
            </a:prstGeom>
          </p:spPr>
          <p:txBody>
            <a:bodyPr lIns="68580" tIns="68580" rIns="68580" bIns="68580" rtlCol="0" anchor="ctr"/>
            <a:lstStyle/>
            <a:p>
              <a:pPr algn="ctr">
                <a:lnSpc>
                  <a:spcPts val="1889"/>
                </a:lnSpc>
              </a:pPr>
              <a:endParaRPr/>
            </a:p>
          </p:txBody>
        </p:sp>
      </p:grpSp>
      <p:pic>
        <p:nvPicPr>
          <p:cNvPr id="14" name="Picture 13">
            <a:extLst>
              <a:ext uri="{FF2B5EF4-FFF2-40B4-BE49-F238E27FC236}">
                <a16:creationId xmlns:a16="http://schemas.microsoft.com/office/drawing/2014/main" id="{FD8D634B-F580-8E9E-25C8-50AC2D172638}"/>
              </a:ext>
            </a:extLst>
          </p:cNvPr>
          <p:cNvPicPr/>
          <p:nvPr/>
        </p:nvPicPr>
        <p:blipFill>
          <a:blip r:embed="rId2"/>
          <a:srcRect/>
          <a:stretch>
            <a:fillRect/>
          </a:stretch>
        </p:blipFill>
        <p:spPr>
          <a:xfrm>
            <a:off x="12725400" y="800100"/>
            <a:ext cx="4512065" cy="4648200"/>
          </a:xfrm>
          <a:prstGeom prst="rect">
            <a:avLst/>
          </a:prstGeom>
          <a:ln/>
        </p:spPr>
      </p:pic>
      <p:graphicFrame>
        <p:nvGraphicFramePr>
          <p:cNvPr id="17" name="Table 17">
            <a:extLst>
              <a:ext uri="{FF2B5EF4-FFF2-40B4-BE49-F238E27FC236}">
                <a16:creationId xmlns:a16="http://schemas.microsoft.com/office/drawing/2014/main" id="{C9EC7335-34DD-3C36-A470-6D9C1CD0FFFB}"/>
              </a:ext>
            </a:extLst>
          </p:cNvPr>
          <p:cNvGraphicFramePr>
            <a:graphicFrameLocks noGrp="1"/>
          </p:cNvGraphicFramePr>
          <p:nvPr>
            <p:extLst>
              <p:ext uri="{D42A27DB-BD31-4B8C-83A1-F6EECF244321}">
                <p14:modId xmlns:p14="http://schemas.microsoft.com/office/powerpoint/2010/main" val="800340090"/>
              </p:ext>
            </p:extLst>
          </p:nvPr>
        </p:nvGraphicFramePr>
        <p:xfrm>
          <a:off x="762000" y="2238278"/>
          <a:ext cx="10820400" cy="6639020"/>
        </p:xfrm>
        <a:graphic>
          <a:graphicData uri="http://schemas.openxmlformats.org/drawingml/2006/table">
            <a:tbl>
              <a:tblPr firstRow="1" bandRow="1">
                <a:tableStyleId>{073A0DAA-6AF3-43AB-8588-CEC1D06C72B9}</a:tableStyleId>
              </a:tblPr>
              <a:tblGrid>
                <a:gridCol w="5410200">
                  <a:extLst>
                    <a:ext uri="{9D8B030D-6E8A-4147-A177-3AD203B41FA5}">
                      <a16:colId xmlns:a16="http://schemas.microsoft.com/office/drawing/2014/main" val="1590281695"/>
                    </a:ext>
                  </a:extLst>
                </a:gridCol>
                <a:gridCol w="5410200">
                  <a:extLst>
                    <a:ext uri="{9D8B030D-6E8A-4147-A177-3AD203B41FA5}">
                      <a16:colId xmlns:a16="http://schemas.microsoft.com/office/drawing/2014/main" val="1186139562"/>
                    </a:ext>
                  </a:extLst>
                </a:gridCol>
              </a:tblGrid>
              <a:tr h="1159446">
                <a:tc>
                  <a:txBody>
                    <a:bodyPr/>
                    <a:lstStyle/>
                    <a:p>
                      <a:r>
                        <a:rPr lang="en-US" sz="3600" b="0" dirty="0">
                          <a:latin typeface="Times New Roman" panose="02020603050405020304" pitchFamily="18" charset="0"/>
                          <a:cs typeface="Times New Roman" panose="02020603050405020304" pitchFamily="18" charset="0"/>
                        </a:rPr>
                        <a:t>STRENGTHS:</a:t>
                      </a:r>
                    </a:p>
                  </a:txBody>
                  <a:tcPr/>
                </a:tc>
                <a:tc>
                  <a:txBody>
                    <a:bodyPr/>
                    <a:lstStyle/>
                    <a:p>
                      <a:r>
                        <a:rPr lang="en-US" sz="3600" b="0" dirty="0">
                          <a:latin typeface="Times New Roman" panose="02020603050405020304" pitchFamily="18" charset="0"/>
                          <a:cs typeface="Times New Roman" panose="02020603050405020304" pitchFamily="18" charset="0"/>
                        </a:rPr>
                        <a:t>WEAKNESSES:</a:t>
                      </a:r>
                    </a:p>
                  </a:txBody>
                  <a:tcPr/>
                </a:tc>
                <a:extLst>
                  <a:ext uri="{0D108BD9-81ED-4DB2-BD59-A6C34878D82A}">
                    <a16:rowId xmlns:a16="http://schemas.microsoft.com/office/drawing/2014/main" val="2066743412"/>
                  </a:ext>
                </a:extLst>
              </a:tr>
              <a:tr h="1159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Expertise in renewable energy technology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Initial capital requirements</a:t>
                      </a:r>
                    </a:p>
                  </a:txBody>
                  <a:tcPr/>
                </a:tc>
                <a:extLst>
                  <a:ext uri="{0D108BD9-81ED-4DB2-BD59-A6C34878D82A}">
                    <a16:rowId xmlns:a16="http://schemas.microsoft.com/office/drawing/2014/main" val="1348253394"/>
                  </a:ext>
                </a:extLst>
              </a:tr>
              <a:tr h="1159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Strong customization and community engagement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Dependency on government incentives and regulations</a:t>
                      </a:r>
                    </a:p>
                  </a:txBody>
                  <a:tcPr/>
                </a:tc>
                <a:extLst>
                  <a:ext uri="{0D108BD9-81ED-4DB2-BD59-A6C34878D82A}">
                    <a16:rowId xmlns:a16="http://schemas.microsoft.com/office/drawing/2014/main" val="4132687360"/>
                  </a:ext>
                </a:extLst>
              </a:tr>
              <a:tr h="20012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Access to a growing market with increasing demand for clean energy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Competition in the renewable energy sector </a:t>
                      </a:r>
                    </a:p>
                  </a:txBody>
                  <a:tcPr/>
                </a:tc>
                <a:extLst>
                  <a:ext uri="{0D108BD9-81ED-4DB2-BD59-A6C34878D82A}">
                    <a16:rowId xmlns:a16="http://schemas.microsoft.com/office/drawing/2014/main" val="3899218194"/>
                  </a:ext>
                </a:extLst>
              </a:tr>
              <a:tr h="1159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Sustainable and environmentally responsible business model </a:t>
                      </a:r>
                    </a:p>
                  </a:txBody>
                  <a:tcPr/>
                </a:tc>
                <a:tc>
                  <a:txBody>
                    <a:bodyPr/>
                    <a:lstStyle/>
                    <a:p>
                      <a:endParaRPr lang="en-US" dirty="0"/>
                    </a:p>
                  </a:txBody>
                  <a:tcPr/>
                </a:tc>
                <a:extLst>
                  <a:ext uri="{0D108BD9-81ED-4DB2-BD59-A6C34878D82A}">
                    <a16:rowId xmlns:a16="http://schemas.microsoft.com/office/drawing/2014/main" val="1514857049"/>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942975"/>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SWOT ANALYSIS:</a:t>
            </a:r>
          </a:p>
        </p:txBody>
      </p:sp>
      <p:sp>
        <p:nvSpPr>
          <p:cNvPr id="5" name="AutoShape 5"/>
          <p:cNvSpPr/>
          <p:nvPr/>
        </p:nvSpPr>
        <p:spPr>
          <a:xfrm flipV="1">
            <a:off x="-7086597" y="1760761"/>
            <a:ext cx="16230594" cy="38509"/>
          </a:xfrm>
          <a:prstGeom prst="line">
            <a:avLst/>
          </a:prstGeom>
          <a:ln w="9525" cap="flat">
            <a:solidFill>
              <a:srgbClr val="2B2C30"/>
            </a:solidFill>
            <a:prstDash val="solid"/>
            <a:headEnd type="none" w="sm" len="sm"/>
            <a:tailEnd type="none" w="sm" len="sm"/>
          </a:ln>
        </p:spPr>
      </p:sp>
      <p:grpSp>
        <p:nvGrpSpPr>
          <p:cNvPr id="9" name="Group 9"/>
          <p:cNvGrpSpPr/>
          <p:nvPr/>
        </p:nvGrpSpPr>
        <p:grpSpPr>
          <a:xfrm>
            <a:off x="12496800" y="382227"/>
            <a:ext cx="4999572" cy="6475364"/>
            <a:chOff x="0" y="-28575"/>
            <a:chExt cx="2364476" cy="1568764"/>
          </a:xfrm>
        </p:grpSpPr>
        <p:sp>
          <p:nvSpPr>
            <p:cNvPr id="10" name="Freeform 10"/>
            <p:cNvSpPr/>
            <p:nvPr/>
          </p:nvSpPr>
          <p:spPr>
            <a:xfrm>
              <a:off x="1" y="0"/>
              <a:ext cx="2364475" cy="1264228"/>
            </a:xfrm>
            <a:custGeom>
              <a:avLst/>
              <a:gdLst/>
              <a:ahLst/>
              <a:cxnLst/>
              <a:rect l="l" t="t" r="r" b="b"/>
              <a:pathLst>
                <a:path w="2364475" h="1540190">
                  <a:moveTo>
                    <a:pt x="0" y="0"/>
                  </a:moveTo>
                  <a:lnTo>
                    <a:pt x="2364475" y="0"/>
                  </a:lnTo>
                  <a:lnTo>
                    <a:pt x="2364475" y="1540190"/>
                  </a:lnTo>
                  <a:lnTo>
                    <a:pt x="0" y="1540190"/>
                  </a:lnTo>
                  <a:close/>
                </a:path>
              </a:pathLst>
            </a:custGeom>
            <a:solidFill>
              <a:srgbClr val="000000">
                <a:alpha val="0"/>
              </a:srgbClr>
            </a:solidFill>
            <a:ln w="9525" cap="sq">
              <a:solidFill>
                <a:srgbClr val="2B2C30"/>
              </a:solidFill>
              <a:prstDash val="solid"/>
              <a:miter/>
            </a:ln>
          </p:spPr>
        </p:sp>
        <p:sp>
          <p:nvSpPr>
            <p:cNvPr id="11" name="TextBox 11"/>
            <p:cNvSpPr txBox="1"/>
            <p:nvPr/>
          </p:nvSpPr>
          <p:spPr>
            <a:xfrm>
              <a:off x="0" y="-28575"/>
              <a:ext cx="2364475" cy="1568764"/>
            </a:xfrm>
            <a:prstGeom prst="rect">
              <a:avLst/>
            </a:prstGeom>
          </p:spPr>
          <p:txBody>
            <a:bodyPr lIns="68580" tIns="68580" rIns="68580" bIns="68580" rtlCol="0" anchor="ctr"/>
            <a:lstStyle/>
            <a:p>
              <a:pPr algn="ctr">
                <a:lnSpc>
                  <a:spcPts val="1889"/>
                </a:lnSpc>
              </a:pPr>
              <a:endParaRPr/>
            </a:p>
          </p:txBody>
        </p:sp>
      </p:grpSp>
      <p:pic>
        <p:nvPicPr>
          <p:cNvPr id="14" name="Picture 13">
            <a:extLst>
              <a:ext uri="{FF2B5EF4-FFF2-40B4-BE49-F238E27FC236}">
                <a16:creationId xmlns:a16="http://schemas.microsoft.com/office/drawing/2014/main" id="{FD8D634B-F580-8E9E-25C8-50AC2D172638}"/>
              </a:ext>
            </a:extLst>
          </p:cNvPr>
          <p:cNvPicPr/>
          <p:nvPr/>
        </p:nvPicPr>
        <p:blipFill>
          <a:blip r:embed="rId2"/>
          <a:srcRect/>
          <a:stretch>
            <a:fillRect/>
          </a:stretch>
        </p:blipFill>
        <p:spPr>
          <a:xfrm>
            <a:off x="12725400" y="800100"/>
            <a:ext cx="4512065" cy="4648200"/>
          </a:xfrm>
          <a:prstGeom prst="rect">
            <a:avLst/>
          </a:prstGeom>
          <a:ln/>
        </p:spPr>
      </p:pic>
      <p:graphicFrame>
        <p:nvGraphicFramePr>
          <p:cNvPr id="17" name="Table 17">
            <a:extLst>
              <a:ext uri="{FF2B5EF4-FFF2-40B4-BE49-F238E27FC236}">
                <a16:creationId xmlns:a16="http://schemas.microsoft.com/office/drawing/2014/main" id="{C9EC7335-34DD-3C36-A470-6D9C1CD0FFFB}"/>
              </a:ext>
            </a:extLst>
          </p:cNvPr>
          <p:cNvGraphicFramePr>
            <a:graphicFrameLocks noGrp="1"/>
          </p:cNvGraphicFramePr>
          <p:nvPr>
            <p:extLst>
              <p:ext uri="{D42A27DB-BD31-4B8C-83A1-F6EECF244321}">
                <p14:modId xmlns:p14="http://schemas.microsoft.com/office/powerpoint/2010/main" val="3625803380"/>
              </p:ext>
            </p:extLst>
          </p:nvPr>
        </p:nvGraphicFramePr>
        <p:xfrm>
          <a:off x="762000" y="2238278"/>
          <a:ext cx="10820400" cy="7557050"/>
        </p:xfrm>
        <a:graphic>
          <a:graphicData uri="http://schemas.openxmlformats.org/drawingml/2006/table">
            <a:tbl>
              <a:tblPr firstRow="1" bandRow="1">
                <a:tableStyleId>{073A0DAA-6AF3-43AB-8588-CEC1D06C72B9}</a:tableStyleId>
              </a:tblPr>
              <a:tblGrid>
                <a:gridCol w="5410200">
                  <a:extLst>
                    <a:ext uri="{9D8B030D-6E8A-4147-A177-3AD203B41FA5}">
                      <a16:colId xmlns:a16="http://schemas.microsoft.com/office/drawing/2014/main" val="1590281695"/>
                    </a:ext>
                  </a:extLst>
                </a:gridCol>
                <a:gridCol w="5410200">
                  <a:extLst>
                    <a:ext uri="{9D8B030D-6E8A-4147-A177-3AD203B41FA5}">
                      <a16:colId xmlns:a16="http://schemas.microsoft.com/office/drawing/2014/main" val="1186139562"/>
                    </a:ext>
                  </a:extLst>
                </a:gridCol>
              </a:tblGrid>
              <a:tr h="882577">
                <a:tc>
                  <a:txBody>
                    <a:bodyPr/>
                    <a:lstStyle/>
                    <a:p>
                      <a:r>
                        <a:rPr lang="en-US" sz="3600" b="0" dirty="0">
                          <a:latin typeface="Times New Roman" panose="02020603050405020304" pitchFamily="18" charset="0"/>
                          <a:cs typeface="Times New Roman" panose="02020603050405020304" pitchFamily="18" charset="0"/>
                        </a:rPr>
                        <a:t>OPPORTUNITIES:</a:t>
                      </a:r>
                    </a:p>
                  </a:txBody>
                  <a:tcPr/>
                </a:tc>
                <a:tc>
                  <a:txBody>
                    <a:bodyPr/>
                    <a:lstStyle/>
                    <a:p>
                      <a:r>
                        <a:rPr lang="en-US" sz="3600" b="0" dirty="0">
                          <a:latin typeface="Times New Roman" panose="02020603050405020304" pitchFamily="18" charset="0"/>
                          <a:cs typeface="Times New Roman" panose="02020603050405020304" pitchFamily="18" charset="0"/>
                        </a:rPr>
                        <a:t>THREATS:</a:t>
                      </a:r>
                    </a:p>
                  </a:txBody>
                  <a:tcPr/>
                </a:tc>
                <a:extLst>
                  <a:ext uri="{0D108BD9-81ED-4DB2-BD59-A6C34878D82A}">
                    <a16:rowId xmlns:a16="http://schemas.microsoft.com/office/drawing/2014/main" val="2066743412"/>
                  </a:ext>
                </a:extLst>
              </a:tr>
              <a:tr h="88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Times New Roman" panose="02020603050405020304" pitchFamily="18" charset="0"/>
                          <a:cs typeface="Times New Roman" panose="02020603050405020304" pitchFamily="18" charset="0"/>
                        </a:rPr>
                        <a:t>Growing worldwide awareness of climate change</a:t>
                      </a:r>
                    </a:p>
                  </a:txBody>
                  <a:tcPr/>
                </a:tc>
                <a:tc>
                  <a:txBody>
                    <a:bodyPr/>
                    <a:lstStyle/>
                    <a:p>
                      <a:pPr lvl="0" rtl="0"/>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Evolving laws and regulations impacting subsidies</a:t>
                      </a:r>
                    </a:p>
                  </a:txBody>
                  <a:tcPr/>
                </a:tc>
                <a:extLst>
                  <a:ext uri="{0D108BD9-81ED-4DB2-BD59-A6C34878D82A}">
                    <a16:rowId xmlns:a16="http://schemas.microsoft.com/office/drawing/2014/main" val="1348253394"/>
                  </a:ext>
                </a:extLst>
              </a:tr>
              <a:tr h="88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Advantages of clean energy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Impact on revenue streams and project feasibility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32687360"/>
                  </a:ext>
                </a:extLst>
              </a:tr>
              <a:tr h="1523353">
                <a:tc>
                  <a:txBody>
                    <a:bodyPr/>
                    <a:lstStyle/>
                    <a:p>
                      <a:pPr lvl="0" rtl="0"/>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Increasing market share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Competition from established energy businesses</a:t>
                      </a:r>
                    </a:p>
                  </a:txBody>
                  <a:tcPr/>
                </a:tc>
                <a:extLst>
                  <a:ext uri="{0D108BD9-81ED-4DB2-BD59-A6C34878D82A}">
                    <a16:rowId xmlns:a16="http://schemas.microsoft.com/office/drawing/2014/main" val="3899218194"/>
                  </a:ext>
                </a:extLst>
              </a:tr>
              <a:tr h="88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Promoting environmental sustainability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Limited resources and market share due to competition</a:t>
                      </a:r>
                    </a:p>
                  </a:txBody>
                  <a:tcPr/>
                </a:tc>
                <a:extLst>
                  <a:ext uri="{0D108BD9-81ED-4DB2-BD59-A6C34878D82A}">
                    <a16:rowId xmlns:a16="http://schemas.microsoft.com/office/drawing/2014/main" val="1514857049"/>
                  </a:ext>
                </a:extLst>
              </a:tr>
              <a:tr h="88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Alignment with sustainable living trends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u="none" strike="noStrike" kern="1200" dirty="0">
                          <a:solidFill>
                            <a:schemeClr val="dk1"/>
                          </a:solidFill>
                          <a:effectLst/>
                          <a:latin typeface="Times New Roman" panose="02020603050405020304" pitchFamily="18" charset="0"/>
                          <a:ea typeface="+mn-ea"/>
                          <a:cs typeface="Times New Roman" panose="02020603050405020304" pitchFamily="18" charset="0"/>
                        </a:rPr>
                        <a:t>Economic downturns affecting solar technology uptake</a:t>
                      </a:r>
                    </a:p>
                  </a:txBody>
                  <a:tcPr/>
                </a:tc>
                <a:extLst>
                  <a:ext uri="{0D108BD9-81ED-4DB2-BD59-A6C34878D82A}">
                    <a16:rowId xmlns:a16="http://schemas.microsoft.com/office/drawing/2014/main" val="102777612"/>
                  </a:ext>
                </a:extLst>
              </a:tr>
              <a:tr h="88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kern="1200" dirty="0">
                          <a:solidFill>
                            <a:schemeClr val="dk1"/>
                          </a:solidFill>
                          <a:effectLst/>
                          <a:latin typeface="Times New Roman" panose="02020603050405020304" pitchFamily="18" charset="0"/>
                          <a:ea typeface="+mn-ea"/>
                          <a:cs typeface="Times New Roman" panose="02020603050405020304" pitchFamily="18" charset="0"/>
                        </a:rPr>
                        <a:t>Rising demand for sustainable energy alternatives</a:t>
                      </a:r>
                      <a:r>
                        <a:rPr lang="en-IN" sz="2800" dirty="0">
                          <a:effectLst/>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2800" kern="1200" dirty="0">
                          <a:solidFill>
                            <a:schemeClr val="dk1"/>
                          </a:solidFill>
                          <a:effectLst/>
                          <a:latin typeface="Times New Roman" panose="02020603050405020304" pitchFamily="18" charset="0"/>
                          <a:ea typeface="+mn-ea"/>
                          <a:cs typeface="Times New Roman" panose="02020603050405020304" pitchFamily="18" charset="0"/>
                        </a:rPr>
                        <a:t>Lower consumer spending during economic downturns</a:t>
                      </a:r>
                      <a:r>
                        <a:rPr lang="en-IN" sz="2800" dirty="0">
                          <a:effectLst/>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96663513"/>
                  </a:ext>
                </a:extLst>
              </a:tr>
            </a:tbl>
          </a:graphicData>
        </a:graphic>
      </p:graphicFrame>
    </p:spTree>
    <p:extLst>
      <p:ext uri="{BB962C8B-B14F-4D97-AF65-F5344CB8AC3E}">
        <p14:creationId xmlns:p14="http://schemas.microsoft.com/office/powerpoint/2010/main" val="410407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942975"/>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TARGET MARKET AND STRATEGIES</a:t>
            </a:r>
            <a:r>
              <a:rPr lang="en-US" sz="3714" spc="843" dirty="0">
                <a:solidFill>
                  <a:srgbClr val="2B2C30"/>
                </a:solidFill>
                <a:latin typeface="Public Sans Bold"/>
              </a:rPr>
              <a:t>:</a:t>
            </a:r>
          </a:p>
        </p:txBody>
      </p:sp>
      <p:sp>
        <p:nvSpPr>
          <p:cNvPr id="5" name="AutoShape 5"/>
          <p:cNvSpPr/>
          <p:nvPr/>
        </p:nvSpPr>
        <p:spPr>
          <a:xfrm flipV="1">
            <a:off x="-7086598" y="1773971"/>
            <a:ext cx="21335997" cy="25298"/>
          </a:xfrm>
          <a:prstGeom prst="line">
            <a:avLst/>
          </a:prstGeom>
          <a:ln w="9525" cap="flat">
            <a:solidFill>
              <a:srgbClr val="2B2C30"/>
            </a:solidFill>
            <a:prstDash val="solid"/>
            <a:headEnd type="none" w="sm" len="sm"/>
            <a:tailEnd type="none" w="sm" len="sm"/>
          </a:ln>
        </p:spPr>
      </p:sp>
      <p:graphicFrame>
        <p:nvGraphicFramePr>
          <p:cNvPr id="31" name="Table 31">
            <a:extLst>
              <a:ext uri="{FF2B5EF4-FFF2-40B4-BE49-F238E27FC236}">
                <a16:creationId xmlns:a16="http://schemas.microsoft.com/office/drawing/2014/main" id="{1B804773-5B6F-EB0F-8788-F96676A1E778}"/>
              </a:ext>
            </a:extLst>
          </p:cNvPr>
          <p:cNvGraphicFramePr>
            <a:graphicFrameLocks noGrp="1"/>
          </p:cNvGraphicFramePr>
          <p:nvPr>
            <p:extLst>
              <p:ext uri="{D42A27DB-BD31-4B8C-83A1-F6EECF244321}">
                <p14:modId xmlns:p14="http://schemas.microsoft.com/office/powerpoint/2010/main" val="3980087057"/>
              </p:ext>
            </p:extLst>
          </p:nvPr>
        </p:nvGraphicFramePr>
        <p:xfrm>
          <a:off x="1006870" y="2246982"/>
          <a:ext cx="14690330" cy="7316425"/>
        </p:xfrm>
        <a:graphic>
          <a:graphicData uri="http://schemas.openxmlformats.org/drawingml/2006/table">
            <a:tbl>
              <a:tblPr firstRow="1" bandRow="1">
                <a:tableStyleId>{073A0DAA-6AF3-43AB-8588-CEC1D06C72B9}</a:tableStyleId>
              </a:tblPr>
              <a:tblGrid>
                <a:gridCol w="6097874">
                  <a:extLst>
                    <a:ext uri="{9D8B030D-6E8A-4147-A177-3AD203B41FA5}">
                      <a16:colId xmlns:a16="http://schemas.microsoft.com/office/drawing/2014/main" val="4274474786"/>
                    </a:ext>
                  </a:extLst>
                </a:gridCol>
                <a:gridCol w="8592456">
                  <a:extLst>
                    <a:ext uri="{9D8B030D-6E8A-4147-A177-3AD203B41FA5}">
                      <a16:colId xmlns:a16="http://schemas.microsoft.com/office/drawing/2014/main" val="4069499666"/>
                    </a:ext>
                  </a:extLst>
                </a:gridCol>
              </a:tblGrid>
              <a:tr h="698021">
                <a:tc>
                  <a:txBody>
                    <a:bodyPr/>
                    <a:lstStyle/>
                    <a:p>
                      <a:r>
                        <a:rPr lang="en-US" sz="3600" dirty="0">
                          <a:latin typeface="Times New Roman" panose="02020603050405020304" pitchFamily="18" charset="0"/>
                          <a:cs typeface="Times New Roman" panose="02020603050405020304" pitchFamily="18" charset="0"/>
                        </a:rPr>
                        <a:t>TARGET MARKET</a:t>
                      </a:r>
                    </a:p>
                  </a:txBody>
                  <a:tcPr/>
                </a:tc>
                <a:tc>
                  <a:txBody>
                    <a:bodyPr/>
                    <a:lstStyle/>
                    <a:p>
                      <a:r>
                        <a:rPr lang="en-US" sz="3600" dirty="0">
                          <a:latin typeface="Times New Roman" panose="02020603050405020304" pitchFamily="18" charset="0"/>
                          <a:cs typeface="Times New Roman" panose="02020603050405020304" pitchFamily="18" charset="0"/>
                        </a:rPr>
                        <a:t>STRATEGIES</a:t>
                      </a:r>
                    </a:p>
                  </a:txBody>
                  <a:tcPr/>
                </a:tc>
                <a:extLst>
                  <a:ext uri="{0D108BD9-81ED-4DB2-BD59-A6C34878D82A}">
                    <a16:rowId xmlns:a16="http://schemas.microsoft.com/office/drawing/2014/main" val="2910383559"/>
                  </a:ext>
                </a:extLst>
              </a:tr>
              <a:tr h="1160848">
                <a:tc rowSpan="5">
                  <a:txBody>
                    <a:bodyPr/>
                    <a:lstStyle/>
                    <a:p>
                      <a:r>
                        <a:rPr lang="en-US" sz="2800" dirty="0">
                          <a:latin typeface="Times New Roman" panose="02020603050405020304" pitchFamily="18" charset="0"/>
                          <a:cs typeface="Times New Roman" panose="02020603050405020304" pitchFamily="18" charset="0"/>
                        </a:rPr>
                        <a:t>Rural and Remote Communities</a:t>
                      </a:r>
                    </a:p>
                  </a:txBody>
                  <a:tcPr/>
                </a:tc>
                <a:tc>
                  <a:txBody>
                    <a:bodyPr/>
                    <a:lstStyle/>
                    <a:p>
                      <a:pPr>
                        <a:lnSpc>
                          <a:spcPct val="100000"/>
                        </a:lnSpc>
                      </a:pPr>
                      <a:r>
                        <a:rPr lang="en-IN"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Extensive Market Research to identify specific community needs and dynamics.</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nchor="ctr"/>
                </a:tc>
                <a:extLst>
                  <a:ext uri="{0D108BD9-81ED-4DB2-BD59-A6C34878D82A}">
                    <a16:rowId xmlns:a16="http://schemas.microsoft.com/office/drawing/2014/main" val="787722392"/>
                  </a:ext>
                </a:extLst>
              </a:tr>
              <a:tr h="1160848">
                <a:tc vMerge="1">
                  <a:txBody>
                    <a:bodyPr/>
                    <a:lstStyle/>
                    <a:p>
                      <a:endParaRPr lang="en-US"/>
                    </a:p>
                  </a:txBody>
                  <a:tcPr/>
                </a:tc>
                <a:tc>
                  <a:txBody>
                    <a:bodyPr/>
                    <a:lstStyle/>
                    <a:p>
                      <a:pPr>
                        <a:lnSpc>
                          <a:spcPct val="100000"/>
                        </a:lnSpc>
                      </a:pPr>
                      <a:r>
                        <a:rPr lang="en-IN"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Customization of microgrid solutions tailored to each community's energy requirements.</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nchor="ctr"/>
                </a:tc>
                <a:extLst>
                  <a:ext uri="{0D108BD9-81ED-4DB2-BD59-A6C34878D82A}">
                    <a16:rowId xmlns:a16="http://schemas.microsoft.com/office/drawing/2014/main" val="3652156430"/>
                  </a:ext>
                </a:extLst>
              </a:tr>
              <a:tr h="1432236">
                <a:tc vMerge="1">
                  <a:txBody>
                    <a:bodyPr/>
                    <a:lstStyle/>
                    <a:p>
                      <a:endParaRPr lang="en-US"/>
                    </a:p>
                  </a:txBody>
                  <a:tcPr/>
                </a:tc>
                <a:tc>
                  <a:txBody>
                    <a:bodyPr/>
                    <a:lstStyle/>
                    <a:p>
                      <a:pPr>
                        <a:lnSpc>
                          <a:spcPct val="100000"/>
                        </a:lnSpc>
                      </a:pPr>
                      <a:r>
                        <a:rPr lang="en-IN" sz="2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Assistance with Financing: Access to grants, incentives, and financing options to make projects economically viable.</a:t>
                      </a:r>
                      <a:endParaRPr lang="en-IN" sz="28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nchor="ctr"/>
                </a:tc>
                <a:extLst>
                  <a:ext uri="{0D108BD9-81ED-4DB2-BD59-A6C34878D82A}">
                    <a16:rowId xmlns:a16="http://schemas.microsoft.com/office/drawing/2014/main" val="1494737719"/>
                  </a:ext>
                </a:extLst>
              </a:tr>
              <a:tr h="1432236">
                <a:tc vMerge="1">
                  <a:txBody>
                    <a:bodyPr/>
                    <a:lstStyle/>
                    <a:p>
                      <a:endParaRPr lang="en-US"/>
                    </a:p>
                  </a:txBody>
                  <a:tcPr/>
                </a:tc>
                <a:tc>
                  <a:txBody>
                    <a:bodyPr/>
                    <a:lstStyle/>
                    <a:p>
                      <a:pPr>
                        <a:lnSpc>
                          <a:spcPct val="100000"/>
                        </a:lnSpc>
                      </a:pPr>
                      <a:r>
                        <a:rPr lang="en-IN" sz="2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Strategic Partnerships: Collaborations with local authorities, NGOs, and community leaders to build trust and support.</a:t>
                      </a:r>
                      <a:endParaRPr lang="en-IN" sz="28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nchor="ctr"/>
                </a:tc>
                <a:extLst>
                  <a:ext uri="{0D108BD9-81ED-4DB2-BD59-A6C34878D82A}">
                    <a16:rowId xmlns:a16="http://schemas.microsoft.com/office/drawing/2014/main" val="1733721531"/>
                  </a:ext>
                </a:extLst>
              </a:tr>
              <a:tr h="1432236">
                <a:tc vMerge="1">
                  <a:txBody>
                    <a:bodyPr/>
                    <a:lstStyle/>
                    <a:p>
                      <a:endParaRPr lang="en-US" dirty="0"/>
                    </a:p>
                  </a:txBody>
                  <a:tcPr/>
                </a:tc>
                <a:tc>
                  <a:txBody>
                    <a:bodyPr/>
                    <a:lstStyle/>
                    <a:p>
                      <a:pPr>
                        <a:lnSpc>
                          <a:spcPct val="100000"/>
                        </a:lnSpc>
                      </a:pPr>
                      <a:r>
                        <a:rPr lang="en-IN" sz="2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Awareness Campaigns: Educational initiatives to promote clean energy and sustainable living.</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nchor="ctr"/>
                </a:tc>
                <a:extLst>
                  <a:ext uri="{0D108BD9-81ED-4DB2-BD59-A6C34878D82A}">
                    <a16:rowId xmlns:a16="http://schemas.microsoft.com/office/drawing/2014/main" val="2732808428"/>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426303"/>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BUDGETING &amp; FUNDING:</a:t>
            </a:r>
          </a:p>
        </p:txBody>
      </p:sp>
      <p:sp>
        <p:nvSpPr>
          <p:cNvPr id="5" name="TextBox 5"/>
          <p:cNvSpPr txBox="1"/>
          <p:nvPr/>
        </p:nvSpPr>
        <p:spPr>
          <a:xfrm>
            <a:off x="1028699" y="1562100"/>
            <a:ext cx="16230599" cy="8402300"/>
          </a:xfrm>
          <a:prstGeom prst="rect">
            <a:avLst/>
          </a:prstGeom>
        </p:spPr>
        <p:txBody>
          <a:bodyPr wrap="square" lIns="0" tIns="0" rIns="0" bIns="0" rtlCol="0" anchor="t">
            <a:spAutoFit/>
          </a:bodyPr>
          <a:lstStyle/>
          <a:p>
            <a:pPr algn="l">
              <a:buFont typeface="+mj-lt"/>
              <a:buAutoNum type="arabicPeriod"/>
            </a:pPr>
            <a:r>
              <a:rPr lang="en-IN" sz="2600" b="1" i="0" u="none" strike="noStrike" dirty="0">
                <a:effectLst/>
                <a:latin typeface="Times New Roman" panose="02020603050405020304" pitchFamily="18" charset="0"/>
                <a:cs typeface="Times New Roman" panose="02020603050405020304" pitchFamily="18" charset="0"/>
              </a:rPr>
              <a:t>Financial Planning for Mission Success:</a:t>
            </a:r>
            <a:endParaRPr lang="en-IN" sz="2600" b="0" i="0" u="none" strike="noStrike" dirty="0">
              <a:effectLst/>
              <a:latin typeface="Times New Roman" panose="02020603050405020304" pitchFamily="18" charset="0"/>
              <a:cs typeface="Times New Roman" panose="02020603050405020304" pitchFamily="18" charset="0"/>
            </a:endParaRPr>
          </a:p>
          <a:p>
            <a:pPr marL="800100" lvl="1" indent="-342900" algn="l">
              <a:buFont typeface="Arial" panose="020B0604020202020204" pitchFamily="34" charset="0"/>
              <a:buChar char="•"/>
            </a:pPr>
            <a:r>
              <a:rPr lang="en-IN" sz="2600" b="0" i="0" u="none" strike="noStrike" dirty="0" err="1">
                <a:effectLst/>
                <a:latin typeface="Times New Roman" panose="02020603050405020304" pitchFamily="18" charset="0"/>
                <a:cs typeface="Times New Roman" panose="02020603050405020304" pitchFamily="18" charset="0"/>
              </a:rPr>
              <a:t>EcoSun</a:t>
            </a:r>
            <a:r>
              <a:rPr lang="en-IN" sz="2600" b="0" i="0" u="none" strike="noStrike" dirty="0">
                <a:effectLst/>
                <a:latin typeface="Times New Roman" panose="02020603050405020304" pitchFamily="18" charset="0"/>
                <a:cs typeface="Times New Roman" panose="02020603050405020304" pitchFamily="18" charset="0"/>
              </a:rPr>
              <a:t> Power Solutions recognizes the paramount importance of robust financial planning to </a:t>
            </a:r>
            <a:r>
              <a:rPr lang="en-IN" sz="2600" b="0" i="0" u="none" strike="noStrike" dirty="0" err="1">
                <a:effectLst/>
                <a:latin typeface="Times New Roman" panose="02020603050405020304" pitchFamily="18" charset="0"/>
                <a:cs typeface="Times New Roman" panose="02020603050405020304" pitchFamily="18" charset="0"/>
              </a:rPr>
              <a:t>fulfill</a:t>
            </a:r>
            <a:r>
              <a:rPr lang="en-IN" sz="2600" b="0" i="0" u="none" strike="noStrike" dirty="0">
                <a:effectLst/>
                <a:latin typeface="Times New Roman" panose="02020603050405020304" pitchFamily="18" charset="0"/>
                <a:cs typeface="Times New Roman" panose="02020603050405020304" pitchFamily="18" charset="0"/>
              </a:rPr>
              <a:t> its mission of providing clean energy solutions to remote and underserved communities.</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The initial budget estimate stands at $1,000,000, strategically allocated across key areas crucial for sustainable energy infrastructure.</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Personnel salaries, focused on attracting a talented and committed workforce, form a substantial part of the budget to ensure the success of </a:t>
            </a:r>
            <a:r>
              <a:rPr lang="en-IN" sz="2600" b="0" i="0" u="none" strike="noStrike" dirty="0" err="1">
                <a:effectLst/>
                <a:latin typeface="Times New Roman" panose="02020603050405020304" pitchFamily="18" charset="0"/>
                <a:cs typeface="Times New Roman" panose="02020603050405020304" pitchFamily="18" charset="0"/>
              </a:rPr>
              <a:t>EcoSun's</a:t>
            </a:r>
            <a:r>
              <a:rPr lang="en-IN" sz="2600" b="0" i="0" u="none" strike="noStrike" dirty="0">
                <a:effectLst/>
                <a:latin typeface="Times New Roman" panose="02020603050405020304" pitchFamily="18" charset="0"/>
                <a:cs typeface="Times New Roman" panose="02020603050405020304" pitchFamily="18" charset="0"/>
              </a:rPr>
              <a:t> vision.</a:t>
            </a:r>
          </a:p>
          <a:p>
            <a:pPr algn="l">
              <a:buFont typeface="+mj-lt"/>
              <a:buAutoNum type="arabicPeriod"/>
            </a:pPr>
            <a:r>
              <a:rPr lang="en-IN" sz="2600" b="1" i="0" u="none" strike="noStrike" dirty="0">
                <a:effectLst/>
                <a:latin typeface="Times New Roman" panose="02020603050405020304" pitchFamily="18" charset="0"/>
                <a:cs typeface="Times New Roman" panose="02020603050405020304" pitchFamily="18" charset="0"/>
              </a:rPr>
              <a:t>Strategic Allocation of Resources:</a:t>
            </a:r>
            <a:endParaRPr lang="en-IN" sz="2600" b="0" i="0" u="none" strike="noStrike" dirty="0">
              <a:effectLst/>
              <a:latin typeface="Times New Roman" panose="02020603050405020304" pitchFamily="18" charset="0"/>
              <a:cs typeface="Times New Roman" panose="02020603050405020304" pitchFamily="18" charset="0"/>
            </a:endParaRP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The majority of the budget is dedicated to essential infrastructure and equipment, including solar panels, energy storage systems, and microgrid components.</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Marketing expenses are incorporated to raise awareness and attract customers in rural areas, emphasizing the value of renewable energy and economic viability of solar-powered microgrids.</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Well-executed advertising campaigns are crucial for promoting </a:t>
            </a:r>
            <a:r>
              <a:rPr lang="en-IN" sz="2600" b="0" i="0" u="none" strike="noStrike" dirty="0" err="1">
                <a:effectLst/>
                <a:latin typeface="Times New Roman" panose="02020603050405020304" pitchFamily="18" charset="0"/>
                <a:cs typeface="Times New Roman" panose="02020603050405020304" pitchFamily="18" charset="0"/>
              </a:rPr>
              <a:t>EcoSun</a:t>
            </a:r>
            <a:r>
              <a:rPr lang="en-IN" sz="2600" b="0" i="0" u="none" strike="noStrike" dirty="0">
                <a:effectLst/>
                <a:latin typeface="Times New Roman" panose="02020603050405020304" pitchFamily="18" charset="0"/>
                <a:cs typeface="Times New Roman" panose="02020603050405020304" pitchFamily="18" charset="0"/>
              </a:rPr>
              <a:t> Power Solutions in regions where its services are most needed.</a:t>
            </a:r>
          </a:p>
          <a:p>
            <a:pPr algn="l">
              <a:buFont typeface="+mj-lt"/>
              <a:buAutoNum type="arabicPeriod"/>
            </a:pPr>
            <a:r>
              <a:rPr lang="en-IN" sz="2600" b="1" i="0" u="none" strike="noStrike" dirty="0">
                <a:effectLst/>
                <a:latin typeface="Times New Roman" panose="02020603050405020304" pitchFamily="18" charset="0"/>
                <a:cs typeface="Times New Roman" panose="02020603050405020304" pitchFamily="18" charset="0"/>
              </a:rPr>
              <a:t>Diverse Funding Sources:</a:t>
            </a:r>
            <a:endParaRPr lang="en-IN" sz="2600" b="0" i="0" u="none" strike="noStrike" dirty="0">
              <a:effectLst/>
              <a:latin typeface="Times New Roman" panose="02020603050405020304" pitchFamily="18" charset="0"/>
              <a:cs typeface="Times New Roman" panose="02020603050405020304" pitchFamily="18" charset="0"/>
            </a:endParaRP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Funding comes from a mix of equity investment from founders and potential angel investors, demonstrating strong dedication and confidence in the project's success.</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Loans from financial institutions specializing in renewable energy projects offer leverage for immediate financial needs while maintaining operational flexibility.</a:t>
            </a:r>
          </a:p>
          <a:p>
            <a:pPr marL="800100" lvl="1" indent="-342900" algn="l">
              <a:buFont typeface="Arial" panose="020B0604020202020204" pitchFamily="34" charset="0"/>
              <a:buChar char="•"/>
            </a:pPr>
            <a:r>
              <a:rPr lang="en-IN" sz="2600" b="0" i="0" u="none" strike="noStrike" dirty="0">
                <a:effectLst/>
                <a:latin typeface="Times New Roman" panose="02020603050405020304" pitchFamily="18" charset="0"/>
                <a:cs typeface="Times New Roman" panose="02020603050405020304" pitchFamily="18" charset="0"/>
              </a:rPr>
              <a:t>Grants from government programs and foundations supporting sustainable initiatives supplement the budget, making community projects more affordable and accessible.</a:t>
            </a:r>
          </a:p>
        </p:txBody>
      </p:sp>
      <p:sp>
        <p:nvSpPr>
          <p:cNvPr id="26" name="AutoShape 26"/>
          <p:cNvSpPr/>
          <p:nvPr/>
        </p:nvSpPr>
        <p:spPr>
          <a:xfrm>
            <a:off x="-7086597" y="1257300"/>
            <a:ext cx="23788343" cy="5114"/>
          </a:xfrm>
          <a:prstGeom prst="line">
            <a:avLst/>
          </a:prstGeom>
          <a:ln w="9525" cap="flat">
            <a:solidFill>
              <a:srgbClr val="2B2C30"/>
            </a:solidFill>
            <a:prstDash val="solid"/>
            <a:headEnd type="none" w="sm" len="sm"/>
            <a:tailEnd type="none" w="sm" len="sm"/>
          </a:ln>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942975"/>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    BUDGETING &amp; FUNDING:</a:t>
            </a:r>
          </a:p>
        </p:txBody>
      </p:sp>
      <p:sp>
        <p:nvSpPr>
          <p:cNvPr id="5" name="TextBox 5"/>
          <p:cNvSpPr txBox="1"/>
          <p:nvPr/>
        </p:nvSpPr>
        <p:spPr>
          <a:xfrm>
            <a:off x="1028700" y="1943100"/>
            <a:ext cx="7961802" cy="276999"/>
          </a:xfrm>
          <a:prstGeom prst="rect">
            <a:avLst/>
          </a:prstGeom>
        </p:spPr>
        <p:txBody>
          <a:bodyPr wrap="square" lIns="0" tIns="0" rIns="0" bIns="0" rtlCol="0" anchor="t">
            <a:spAutoFit/>
          </a:bodyPr>
          <a:lstStyle/>
          <a:p>
            <a:pPr algn="l">
              <a:buFont typeface="+mj-lt"/>
              <a:buAutoNum type="arabicPeriod"/>
            </a:pPr>
            <a:endParaRPr lang="en-IN" b="0" i="0" u="none" strike="noStrike" dirty="0">
              <a:effectLst/>
              <a:latin typeface="Times New Roman" panose="02020603050405020304" pitchFamily="18" charset="0"/>
              <a:cs typeface="Times New Roman" panose="02020603050405020304" pitchFamily="18" charset="0"/>
            </a:endParaRPr>
          </a:p>
        </p:txBody>
      </p:sp>
      <p:sp>
        <p:nvSpPr>
          <p:cNvPr id="26" name="AutoShape 26"/>
          <p:cNvSpPr/>
          <p:nvPr/>
        </p:nvSpPr>
        <p:spPr>
          <a:xfrm>
            <a:off x="-7086597" y="1799268"/>
            <a:ext cx="23788343" cy="5114"/>
          </a:xfrm>
          <a:prstGeom prst="line">
            <a:avLst/>
          </a:prstGeom>
          <a:ln w="9525" cap="flat">
            <a:solidFill>
              <a:srgbClr val="2B2C30"/>
            </a:solidFill>
            <a:prstDash val="solid"/>
            <a:headEnd type="none" w="sm" len="sm"/>
            <a:tailEnd type="none" w="sm" len="sm"/>
          </a:ln>
        </p:spPr>
      </p:sp>
      <p:graphicFrame>
        <p:nvGraphicFramePr>
          <p:cNvPr id="2" name="Table 2">
            <a:extLst>
              <a:ext uri="{FF2B5EF4-FFF2-40B4-BE49-F238E27FC236}">
                <a16:creationId xmlns:a16="http://schemas.microsoft.com/office/drawing/2014/main" id="{5B7D56AA-8706-BCC3-48DA-C82A08A71C6F}"/>
              </a:ext>
            </a:extLst>
          </p:cNvPr>
          <p:cNvGraphicFramePr>
            <a:graphicFrameLocks noGrp="1"/>
          </p:cNvGraphicFramePr>
          <p:nvPr>
            <p:extLst>
              <p:ext uri="{D42A27DB-BD31-4B8C-83A1-F6EECF244321}">
                <p14:modId xmlns:p14="http://schemas.microsoft.com/office/powerpoint/2010/main" val="1946280966"/>
              </p:ext>
            </p:extLst>
          </p:nvPr>
        </p:nvGraphicFramePr>
        <p:xfrm>
          <a:off x="1905000" y="2491876"/>
          <a:ext cx="12420600" cy="6614024"/>
        </p:xfrm>
        <a:graphic>
          <a:graphicData uri="http://schemas.openxmlformats.org/drawingml/2006/table">
            <a:tbl>
              <a:tblPr firstRow="1" bandRow="1">
                <a:tableStyleId>{073A0DAA-6AF3-43AB-8588-CEC1D06C72B9}</a:tableStyleId>
              </a:tblPr>
              <a:tblGrid>
                <a:gridCol w="6210300">
                  <a:extLst>
                    <a:ext uri="{9D8B030D-6E8A-4147-A177-3AD203B41FA5}">
                      <a16:colId xmlns:a16="http://schemas.microsoft.com/office/drawing/2014/main" val="1821486278"/>
                    </a:ext>
                  </a:extLst>
                </a:gridCol>
                <a:gridCol w="6210300">
                  <a:extLst>
                    <a:ext uri="{9D8B030D-6E8A-4147-A177-3AD203B41FA5}">
                      <a16:colId xmlns:a16="http://schemas.microsoft.com/office/drawing/2014/main" val="2789579594"/>
                    </a:ext>
                  </a:extLst>
                </a:gridCol>
              </a:tblGrid>
              <a:tr h="930248">
                <a:tc>
                  <a:txBody>
                    <a:bodyPr/>
                    <a:lstStyle/>
                    <a:p>
                      <a:pPr algn="ctr"/>
                      <a:r>
                        <a:rPr lang="en-US" sz="3200" dirty="0">
                          <a:latin typeface="Times New Roman" panose="02020603050405020304" pitchFamily="18" charset="0"/>
                          <a:cs typeface="Times New Roman" panose="02020603050405020304" pitchFamily="18" charset="0"/>
                        </a:rPr>
                        <a:t>BUDGET AND FUNDING</a:t>
                      </a:r>
                    </a:p>
                  </a:txBody>
                  <a:tcPr/>
                </a:tc>
                <a:tc>
                  <a:txBody>
                    <a:bodyPr/>
                    <a:lstStyle/>
                    <a:p>
                      <a:pPr algn="ctr"/>
                      <a:r>
                        <a:rPr lang="en-US" sz="3200" dirty="0">
                          <a:latin typeface="Times New Roman" panose="02020603050405020304" pitchFamily="18" charset="0"/>
                          <a:cs typeface="Times New Roman" panose="02020603050405020304" pitchFamily="18" charset="0"/>
                        </a:rPr>
                        <a:t>AMOUNT</a:t>
                      </a:r>
                    </a:p>
                  </a:txBody>
                  <a:tcPr/>
                </a:tc>
                <a:extLst>
                  <a:ext uri="{0D108BD9-81ED-4DB2-BD59-A6C34878D82A}">
                    <a16:rowId xmlns:a16="http://schemas.microsoft.com/office/drawing/2014/main" val="2161237406"/>
                  </a:ext>
                </a:extLst>
              </a:tr>
              <a:tr h="930248">
                <a:tc>
                  <a:txBody>
                    <a:bodyPr/>
                    <a:lstStyle/>
                    <a:p>
                      <a:r>
                        <a:rPr lang="en-US" sz="2800" dirty="0">
                          <a:latin typeface="Times New Roman" panose="02020603050405020304" pitchFamily="18" charset="0"/>
                          <a:cs typeface="Times New Roman" panose="02020603050405020304" pitchFamily="18" charset="0"/>
                        </a:rPr>
                        <a:t>Initial Budget Estimate</a:t>
                      </a:r>
                    </a:p>
                  </a:txBody>
                  <a:tcPr/>
                </a:tc>
                <a:tc>
                  <a:txBody>
                    <a:bodyPr/>
                    <a:lstStyle/>
                    <a:p>
                      <a:r>
                        <a:rPr lang="en-US" sz="2800" dirty="0">
                          <a:latin typeface="Times New Roman" panose="02020603050405020304" pitchFamily="18" charset="0"/>
                          <a:cs typeface="Times New Roman" panose="02020603050405020304" pitchFamily="18" charset="0"/>
                        </a:rPr>
                        <a:t>$1,000,000</a:t>
                      </a:r>
                    </a:p>
                  </a:txBody>
                  <a:tcPr/>
                </a:tc>
                <a:extLst>
                  <a:ext uri="{0D108BD9-81ED-4DB2-BD59-A6C34878D82A}">
                    <a16:rowId xmlns:a16="http://schemas.microsoft.com/office/drawing/2014/main" val="1213635591"/>
                  </a:ext>
                </a:extLst>
              </a:tr>
              <a:tr h="930248">
                <a:tc gridSpan="2">
                  <a:txBody>
                    <a:bodyPr/>
                    <a:lstStyle/>
                    <a:p>
                      <a:pPr algn="ctr"/>
                      <a:r>
                        <a:rPr lang="en-US" sz="3200" b="1" dirty="0">
                          <a:latin typeface="Times New Roman" panose="02020603050405020304" pitchFamily="18" charset="0"/>
                          <a:cs typeface="Times New Roman" panose="02020603050405020304" pitchFamily="18" charset="0"/>
                        </a:rPr>
                        <a:t>FUNDING SOURCES</a:t>
                      </a:r>
                    </a:p>
                  </a:txBody>
                  <a:tcPr/>
                </a:tc>
                <a:tc hMerge="1">
                  <a:txBody>
                    <a:bodyPr/>
                    <a:lstStyle/>
                    <a:p>
                      <a:endParaRPr lang="en-US" dirty="0"/>
                    </a:p>
                  </a:txBody>
                  <a:tcPr/>
                </a:tc>
                <a:extLst>
                  <a:ext uri="{0D108BD9-81ED-4DB2-BD59-A6C34878D82A}">
                    <a16:rowId xmlns:a16="http://schemas.microsoft.com/office/drawing/2014/main" val="901789753"/>
                  </a:ext>
                </a:extLst>
              </a:tr>
              <a:tr h="964344">
                <a:tc>
                  <a:txBody>
                    <a:bodyPr/>
                    <a:lstStyle/>
                    <a:p>
                      <a:r>
                        <a:rPr lang="en-US" sz="2800" dirty="0">
                          <a:latin typeface="Times New Roman" panose="02020603050405020304" pitchFamily="18" charset="0"/>
                          <a:cs typeface="Times New Roman" panose="02020603050405020304" pitchFamily="18" charset="0"/>
                        </a:rPr>
                        <a:t>Equity Investment</a:t>
                      </a:r>
                    </a:p>
                  </a:txBody>
                  <a:tcPr/>
                </a:tc>
                <a:tc>
                  <a:txBody>
                    <a:bodyPr/>
                    <a:lstStyle/>
                    <a:p>
                      <a:r>
                        <a:rPr lang="en-US" sz="2800" dirty="0">
                          <a:latin typeface="Times New Roman" panose="02020603050405020304" pitchFamily="18" charset="0"/>
                          <a:cs typeface="Times New Roman" panose="02020603050405020304" pitchFamily="18" charset="0"/>
                        </a:rPr>
                        <a:t>$500,000 (Founders and Angel Investors)</a:t>
                      </a:r>
                    </a:p>
                  </a:txBody>
                  <a:tcPr/>
                </a:tc>
                <a:extLst>
                  <a:ext uri="{0D108BD9-81ED-4DB2-BD59-A6C34878D82A}">
                    <a16:rowId xmlns:a16="http://schemas.microsoft.com/office/drawing/2014/main" val="3211571310"/>
                  </a:ext>
                </a:extLst>
              </a:tr>
              <a:tr h="930248">
                <a:tc>
                  <a:txBody>
                    <a:bodyPr/>
                    <a:lstStyle/>
                    <a:p>
                      <a:r>
                        <a:rPr lang="en-US" sz="2800" dirty="0">
                          <a:latin typeface="Times New Roman" panose="02020603050405020304" pitchFamily="18" charset="0"/>
                          <a:cs typeface="Times New Roman" panose="02020603050405020304" pitchFamily="18" charset="0"/>
                        </a:rPr>
                        <a:t>Loans</a:t>
                      </a:r>
                    </a:p>
                  </a:txBody>
                  <a:tcPr/>
                </a:tc>
                <a:tc>
                  <a:txBody>
                    <a:bodyPr/>
                    <a:lstStyle/>
                    <a:p>
                      <a:r>
                        <a:rPr lang="en-US" sz="2800" dirty="0">
                          <a:latin typeface="Times New Roman" panose="02020603050405020304" pitchFamily="18" charset="0"/>
                          <a:cs typeface="Times New Roman" panose="02020603050405020304" pitchFamily="18" charset="0"/>
                        </a:rPr>
                        <a:t>$300,000 (Financial Institutions)</a:t>
                      </a:r>
                    </a:p>
                  </a:txBody>
                  <a:tcPr/>
                </a:tc>
                <a:extLst>
                  <a:ext uri="{0D108BD9-81ED-4DB2-BD59-A6C34878D82A}">
                    <a16:rowId xmlns:a16="http://schemas.microsoft.com/office/drawing/2014/main" val="1339080547"/>
                  </a:ext>
                </a:extLst>
              </a:tr>
              <a:tr h="964344">
                <a:tc>
                  <a:txBody>
                    <a:bodyPr/>
                    <a:lstStyle/>
                    <a:p>
                      <a:r>
                        <a:rPr lang="en-US" sz="2800" dirty="0">
                          <a:latin typeface="Times New Roman" panose="02020603050405020304" pitchFamily="18" charset="0"/>
                          <a:cs typeface="Times New Roman" panose="02020603050405020304" pitchFamily="18" charset="0"/>
                        </a:rPr>
                        <a:t>Grants</a:t>
                      </a:r>
                    </a:p>
                  </a:txBody>
                  <a:tcPr/>
                </a:tc>
                <a:tc>
                  <a:txBody>
                    <a:bodyPr/>
                    <a:lstStyle/>
                    <a:p>
                      <a:r>
                        <a:rPr lang="en-US" sz="2800" dirty="0">
                          <a:latin typeface="Times New Roman" panose="02020603050405020304" pitchFamily="18" charset="0"/>
                          <a:cs typeface="Times New Roman" panose="02020603050405020304" pitchFamily="18" charset="0"/>
                        </a:rPr>
                        <a:t>$1000,000 (Government Programs and Foundations)</a:t>
                      </a:r>
                    </a:p>
                  </a:txBody>
                  <a:tcPr/>
                </a:tc>
                <a:extLst>
                  <a:ext uri="{0D108BD9-81ED-4DB2-BD59-A6C34878D82A}">
                    <a16:rowId xmlns:a16="http://schemas.microsoft.com/office/drawing/2014/main" val="1349953551"/>
                  </a:ext>
                </a:extLst>
              </a:tr>
              <a:tr h="964344">
                <a:tc>
                  <a:txBody>
                    <a:bodyPr/>
                    <a:lstStyle/>
                    <a:p>
                      <a:r>
                        <a:rPr lang="en-US" sz="2800" dirty="0">
                          <a:latin typeface="Times New Roman" panose="02020603050405020304" pitchFamily="18" charset="0"/>
                          <a:cs typeface="Times New Roman" panose="02020603050405020304" pitchFamily="18" charset="0"/>
                        </a:rPr>
                        <a:t>Strategic Partnerships</a:t>
                      </a:r>
                    </a:p>
                  </a:txBody>
                  <a:tcPr/>
                </a:tc>
                <a:tc>
                  <a:txBody>
                    <a:bodyPr/>
                    <a:lstStyle/>
                    <a:p>
                      <a:r>
                        <a:rPr lang="en-US" sz="2800" dirty="0">
                          <a:latin typeface="Times New Roman" panose="02020603050405020304" pitchFamily="18" charset="0"/>
                          <a:cs typeface="Times New Roman" panose="02020603050405020304" pitchFamily="18" charset="0"/>
                        </a:rPr>
                        <a:t>$1000,000 (Energy Technology Companies)</a:t>
                      </a:r>
                    </a:p>
                  </a:txBody>
                  <a:tcPr/>
                </a:tc>
                <a:extLst>
                  <a:ext uri="{0D108BD9-81ED-4DB2-BD59-A6C34878D82A}">
                    <a16:rowId xmlns:a16="http://schemas.microsoft.com/office/drawing/2014/main" val="4220630442"/>
                  </a:ext>
                </a:extLst>
              </a:tr>
            </a:tbl>
          </a:graphicData>
        </a:graphic>
      </p:graphicFrame>
    </p:spTree>
    <p:extLst>
      <p:ext uri="{BB962C8B-B14F-4D97-AF65-F5344CB8AC3E}">
        <p14:creationId xmlns:p14="http://schemas.microsoft.com/office/powerpoint/2010/main" val="1528281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4" name="TextBox 4"/>
          <p:cNvSpPr txBox="1"/>
          <p:nvPr/>
        </p:nvSpPr>
        <p:spPr>
          <a:xfrm>
            <a:off x="1006871" y="495300"/>
            <a:ext cx="16230600" cy="830997"/>
          </a:xfrm>
          <a:prstGeom prst="rect">
            <a:avLst/>
          </a:prstGeom>
        </p:spPr>
        <p:txBody>
          <a:bodyPr lIns="0" tIns="0" rIns="0" bIns="0" rtlCol="0" anchor="t">
            <a:spAutoFit/>
          </a:bodyPr>
          <a:lstStyle/>
          <a:p>
            <a:pPr>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SUSTAINABILITY:</a:t>
            </a:r>
          </a:p>
        </p:txBody>
      </p:sp>
      <p:sp>
        <p:nvSpPr>
          <p:cNvPr id="5" name="TextBox 5"/>
          <p:cNvSpPr txBox="1"/>
          <p:nvPr/>
        </p:nvSpPr>
        <p:spPr>
          <a:xfrm>
            <a:off x="1028700" y="1943100"/>
            <a:ext cx="7961802" cy="276999"/>
          </a:xfrm>
          <a:prstGeom prst="rect">
            <a:avLst/>
          </a:prstGeom>
        </p:spPr>
        <p:txBody>
          <a:bodyPr wrap="square" lIns="0" tIns="0" rIns="0" bIns="0" rtlCol="0" anchor="t">
            <a:spAutoFit/>
          </a:bodyPr>
          <a:lstStyle/>
          <a:p>
            <a:pPr algn="l">
              <a:buFont typeface="+mj-lt"/>
              <a:buAutoNum type="arabicPeriod"/>
            </a:pPr>
            <a:endParaRPr lang="en-IN" b="0" i="0" u="none" strike="noStrike" dirty="0">
              <a:effectLst/>
              <a:latin typeface="Times New Roman" panose="02020603050405020304" pitchFamily="18" charset="0"/>
              <a:cs typeface="Times New Roman" panose="02020603050405020304" pitchFamily="18" charset="0"/>
            </a:endParaRPr>
          </a:p>
        </p:txBody>
      </p:sp>
      <p:grpSp>
        <p:nvGrpSpPr>
          <p:cNvPr id="21" name="Group 21"/>
          <p:cNvGrpSpPr/>
          <p:nvPr/>
        </p:nvGrpSpPr>
        <p:grpSpPr>
          <a:xfrm>
            <a:off x="12573000" y="1638301"/>
            <a:ext cx="4923370" cy="4490685"/>
            <a:chOff x="0" y="0"/>
            <a:chExt cx="2364475" cy="1540189"/>
          </a:xfrm>
        </p:grpSpPr>
        <p:sp>
          <p:nvSpPr>
            <p:cNvPr id="22" name="Freeform 22"/>
            <p:cNvSpPr/>
            <p:nvPr/>
          </p:nvSpPr>
          <p:spPr>
            <a:xfrm>
              <a:off x="0" y="0"/>
              <a:ext cx="2364475" cy="1540190"/>
            </a:xfrm>
            <a:custGeom>
              <a:avLst/>
              <a:gdLst/>
              <a:ahLst/>
              <a:cxnLst/>
              <a:rect l="l" t="t" r="r" b="b"/>
              <a:pathLst>
                <a:path w="2364475" h="1540190">
                  <a:moveTo>
                    <a:pt x="0" y="0"/>
                  </a:moveTo>
                  <a:lnTo>
                    <a:pt x="2364475" y="0"/>
                  </a:lnTo>
                  <a:lnTo>
                    <a:pt x="2364475" y="1540190"/>
                  </a:lnTo>
                  <a:lnTo>
                    <a:pt x="0" y="1540190"/>
                  </a:lnTo>
                  <a:close/>
                </a:path>
              </a:pathLst>
            </a:custGeom>
            <a:solidFill>
              <a:srgbClr val="000000">
                <a:alpha val="0"/>
              </a:srgbClr>
            </a:solidFill>
            <a:ln w="9525" cap="sq">
              <a:solidFill>
                <a:srgbClr val="2B2C30"/>
              </a:solidFill>
              <a:prstDash val="solid"/>
              <a:miter/>
            </a:ln>
          </p:spPr>
        </p:sp>
        <p:sp>
          <p:nvSpPr>
            <p:cNvPr id="23" name="TextBox 23"/>
            <p:cNvSpPr txBox="1"/>
            <p:nvPr/>
          </p:nvSpPr>
          <p:spPr>
            <a:xfrm>
              <a:off x="0" y="-28575"/>
              <a:ext cx="2364475" cy="1568764"/>
            </a:xfrm>
            <a:prstGeom prst="rect">
              <a:avLst/>
            </a:prstGeom>
          </p:spPr>
          <p:txBody>
            <a:bodyPr lIns="68580" tIns="68580" rIns="68580" bIns="68580" rtlCol="0" anchor="ctr"/>
            <a:lstStyle/>
            <a:p>
              <a:pPr algn="ctr">
                <a:lnSpc>
                  <a:spcPts val="1889"/>
                </a:lnSpc>
              </a:pPr>
              <a:endParaRPr/>
            </a:p>
          </p:txBody>
        </p:sp>
      </p:grpSp>
      <p:sp>
        <p:nvSpPr>
          <p:cNvPr id="26" name="AutoShape 26"/>
          <p:cNvSpPr/>
          <p:nvPr/>
        </p:nvSpPr>
        <p:spPr>
          <a:xfrm>
            <a:off x="-7086597" y="1409700"/>
            <a:ext cx="23788343" cy="5114"/>
          </a:xfrm>
          <a:prstGeom prst="line">
            <a:avLst/>
          </a:prstGeom>
          <a:ln w="9525" cap="flat">
            <a:solidFill>
              <a:srgbClr val="2B2C30"/>
            </a:solidFill>
            <a:prstDash val="solid"/>
            <a:headEnd type="none" w="sm" len="sm"/>
            <a:tailEnd type="none" w="sm" len="sm"/>
          </a:ln>
        </p:spPr>
      </p:sp>
      <p:pic>
        <p:nvPicPr>
          <p:cNvPr id="2" name="Picture 1">
            <a:extLst>
              <a:ext uri="{FF2B5EF4-FFF2-40B4-BE49-F238E27FC236}">
                <a16:creationId xmlns:a16="http://schemas.microsoft.com/office/drawing/2014/main" id="{E5B502A9-3169-8F77-11DF-43587DF6D1E6}"/>
              </a:ext>
            </a:extLst>
          </p:cNvPr>
          <p:cNvPicPr/>
          <p:nvPr/>
        </p:nvPicPr>
        <p:blipFill>
          <a:blip r:embed="rId3"/>
          <a:srcRect/>
          <a:stretch>
            <a:fillRect/>
          </a:stretch>
        </p:blipFill>
        <p:spPr>
          <a:xfrm>
            <a:off x="12954000" y="1943101"/>
            <a:ext cx="4267200" cy="3886199"/>
          </a:xfrm>
          <a:prstGeom prst="rect">
            <a:avLst/>
          </a:prstGeom>
          <a:ln/>
        </p:spPr>
      </p:pic>
      <p:sp>
        <p:nvSpPr>
          <p:cNvPr id="3" name="TextBox 2">
            <a:extLst>
              <a:ext uri="{FF2B5EF4-FFF2-40B4-BE49-F238E27FC236}">
                <a16:creationId xmlns:a16="http://schemas.microsoft.com/office/drawing/2014/main" id="{1F348A07-B184-E2D5-784E-02CC7A3162BE}"/>
              </a:ext>
            </a:extLst>
          </p:cNvPr>
          <p:cNvSpPr txBox="1"/>
          <p:nvPr/>
        </p:nvSpPr>
        <p:spPr>
          <a:xfrm>
            <a:off x="381000" y="1638300"/>
            <a:ext cx="12039600" cy="4893647"/>
          </a:xfrm>
          <a:prstGeom prst="rect">
            <a:avLst/>
          </a:prstGeom>
          <a:noFill/>
        </p:spPr>
        <p:txBody>
          <a:bodyPr wrap="square" rtlCol="0">
            <a:spAutoFit/>
          </a:bodyPr>
          <a:lstStyle/>
          <a:p>
            <a:pPr marL="457200" indent="-457200" algn="l">
              <a:buFont typeface="Arial" panose="020B0604020202020204" pitchFamily="34" charset="0"/>
              <a:buChar char="•"/>
            </a:pPr>
            <a:r>
              <a:rPr lang="en-IN" sz="2600" b="1" i="0" u="none" strike="noStrike" dirty="0">
                <a:effectLst/>
                <a:latin typeface="Times New Roman" panose="02020603050405020304" pitchFamily="18" charset="0"/>
                <a:cs typeface="Times New Roman" panose="02020603050405020304" pitchFamily="18" charset="0"/>
              </a:rPr>
              <a:t>Equity Investment and Angel Investors:</a:t>
            </a:r>
            <a:endParaRPr lang="en-IN" sz="2600" b="0" i="0" u="none" strike="noStrike" dirty="0">
              <a:effectLst/>
              <a:latin typeface="Times New Roman" panose="02020603050405020304" pitchFamily="18" charset="0"/>
              <a:cs typeface="Times New Roman" panose="02020603050405020304" pitchFamily="18" charset="0"/>
            </a:endParaRP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Founders and potential angel investors play a significant role in funding through equity investment, showcasing their commitment and belief in </a:t>
            </a:r>
            <a:r>
              <a:rPr lang="en-IN" sz="2600" b="0" i="0" u="none" strike="noStrike" dirty="0" err="1">
                <a:effectLst/>
                <a:latin typeface="Times New Roman" panose="02020603050405020304" pitchFamily="18" charset="0"/>
                <a:cs typeface="Times New Roman" panose="02020603050405020304" pitchFamily="18" charset="0"/>
              </a:rPr>
              <a:t>EcoSun's</a:t>
            </a:r>
            <a:r>
              <a:rPr lang="en-IN" sz="2600" b="0" i="0" u="none" strike="noStrike" dirty="0">
                <a:effectLst/>
                <a:latin typeface="Times New Roman" panose="02020603050405020304" pitchFamily="18" charset="0"/>
                <a:cs typeface="Times New Roman" panose="02020603050405020304" pitchFamily="18" charset="0"/>
              </a:rPr>
              <a:t> success.</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This funding source aligns with the company's dedication to the project and provides a solid foundation for financial stability.</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Loans from financial institutions specializing in renewable energy projects offer leverage for immediate financial needs while maintaining operational flexibility.</a:t>
            </a:r>
          </a:p>
          <a:p>
            <a:pPr marL="457200" indent="-457200" algn="l">
              <a:buFont typeface="Arial" panose="020B0604020202020204" pitchFamily="34" charset="0"/>
              <a:buChar char="•"/>
            </a:pPr>
            <a:r>
              <a:rPr lang="en-IN" sz="2600" b="1" i="0" u="none" strike="noStrike" dirty="0">
                <a:effectLst/>
                <a:latin typeface="Times New Roman" panose="02020603050405020304" pitchFamily="18" charset="0"/>
                <a:cs typeface="Times New Roman" panose="02020603050405020304" pitchFamily="18" charset="0"/>
              </a:rPr>
              <a:t>Diverse Funding Strategies:</a:t>
            </a:r>
            <a:endParaRPr lang="en-IN" sz="2600" b="0" i="0" u="none" strike="noStrike" dirty="0">
              <a:effectLst/>
              <a:latin typeface="Times New Roman" panose="02020603050405020304" pitchFamily="18" charset="0"/>
              <a:cs typeface="Times New Roman" panose="02020603050405020304" pitchFamily="18" charset="0"/>
            </a:endParaRP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Grants from government programs and foundations supporting sustainable initiatives supplement the budget, making community projects more affordable and accessible.</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Strategic partnerships with established energy technology companies strengthen</a:t>
            </a:r>
          </a:p>
        </p:txBody>
      </p:sp>
      <p:sp>
        <p:nvSpPr>
          <p:cNvPr id="7" name="TextBox 6">
            <a:extLst>
              <a:ext uri="{FF2B5EF4-FFF2-40B4-BE49-F238E27FC236}">
                <a16:creationId xmlns:a16="http://schemas.microsoft.com/office/drawing/2014/main" id="{9D32E043-2C94-14AD-F2F9-195B58EA6AC3}"/>
              </a:ext>
            </a:extLst>
          </p:cNvPr>
          <p:cNvSpPr txBox="1"/>
          <p:nvPr/>
        </p:nvSpPr>
        <p:spPr>
          <a:xfrm>
            <a:off x="381001" y="6362700"/>
            <a:ext cx="17526000" cy="3570208"/>
          </a:xfrm>
          <a:prstGeom prst="rect">
            <a:avLst/>
          </a:prstGeom>
          <a:noFill/>
        </p:spPr>
        <p:txBody>
          <a:bodyPr wrap="square" rtlCol="0">
            <a:spAutoFit/>
          </a:bodyPr>
          <a:lstStyle/>
          <a:p>
            <a:pPr marL="914400" lvl="1" indent="-457200" algn="l">
              <a:buFont typeface="Courier New" panose="02070309020205020404" pitchFamily="49" charset="0"/>
              <a:buChar char="o"/>
            </a:pPr>
            <a:r>
              <a:rPr lang="en-IN" sz="2600" b="0" i="0" u="none" strike="noStrike" dirty="0" err="1">
                <a:effectLst/>
                <a:latin typeface="Times New Roman" panose="02020603050405020304" pitchFamily="18" charset="0"/>
                <a:cs typeface="Times New Roman" panose="02020603050405020304" pitchFamily="18" charset="0"/>
              </a:rPr>
              <a:t>EcoSun's</a:t>
            </a:r>
            <a:r>
              <a:rPr lang="en-IN" sz="2600" b="0" i="0" u="none" strike="noStrike" dirty="0">
                <a:effectLst/>
                <a:latin typeface="Times New Roman" panose="02020603050405020304" pitchFamily="18" charset="0"/>
                <a:cs typeface="Times New Roman" panose="02020603050405020304" pitchFamily="18" charset="0"/>
              </a:rPr>
              <a:t> financial position by providing access to technology resources and reducing equipment procurement costs.</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Collaborative research and development efforts through alliances enhance the company's credibility and broaden its reach.</a:t>
            </a:r>
          </a:p>
          <a:p>
            <a:pPr marL="457200" indent="-457200" algn="l">
              <a:buFont typeface="Arial" panose="020B0604020202020204" pitchFamily="34" charset="0"/>
              <a:buChar char="•"/>
            </a:pPr>
            <a:r>
              <a:rPr lang="en-IN" sz="2600" b="1" i="0" u="none" strike="noStrike" dirty="0">
                <a:effectLst/>
                <a:latin typeface="Times New Roman" panose="02020603050405020304" pitchFamily="18" charset="0"/>
                <a:cs typeface="Times New Roman" panose="02020603050405020304" pitchFamily="18" charset="0"/>
              </a:rPr>
              <a:t>Continuous Exploration of Funding Sources:</a:t>
            </a:r>
            <a:endParaRPr lang="en-IN" sz="2600" b="0" i="0" u="none" strike="noStrike" dirty="0">
              <a:effectLst/>
              <a:latin typeface="Times New Roman" panose="02020603050405020304" pitchFamily="18" charset="0"/>
              <a:cs typeface="Times New Roman" panose="02020603050405020304" pitchFamily="18" charset="0"/>
            </a:endParaRP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In pursuit of financial sustainability, </a:t>
            </a:r>
            <a:r>
              <a:rPr lang="en-IN" sz="2600" b="0" i="0" u="none" strike="noStrike" dirty="0" err="1">
                <a:effectLst/>
                <a:latin typeface="Times New Roman" panose="02020603050405020304" pitchFamily="18" charset="0"/>
                <a:cs typeface="Times New Roman" panose="02020603050405020304" pitchFamily="18" charset="0"/>
              </a:rPr>
              <a:t>EcoSun</a:t>
            </a:r>
            <a:r>
              <a:rPr lang="en-IN" sz="2600" b="0" i="0" u="none" strike="noStrike" dirty="0">
                <a:effectLst/>
                <a:latin typeface="Times New Roman" panose="02020603050405020304" pitchFamily="18" charset="0"/>
                <a:cs typeface="Times New Roman" panose="02020603050405020304" pitchFamily="18" charset="0"/>
              </a:rPr>
              <a:t> Power Solutions prioritizes cost-efficiency and diligent resource allocation.</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The company commits to continuous exploration of potential external funding sources to remain well-capitalized and adaptable to evolving business needs.</a:t>
            </a:r>
          </a:p>
          <a:p>
            <a:pPr marL="914400" lvl="1" indent="-457200" algn="l">
              <a:buFont typeface="Courier New" panose="02070309020205020404" pitchFamily="49" charset="0"/>
              <a:buChar char="o"/>
            </a:pPr>
            <a:r>
              <a:rPr lang="en-IN" sz="2600" b="0" i="0" u="none" strike="noStrike" dirty="0">
                <a:effectLst/>
                <a:latin typeface="Times New Roman" panose="02020603050405020304" pitchFamily="18" charset="0"/>
                <a:cs typeface="Times New Roman" panose="02020603050405020304" pitchFamily="18" charset="0"/>
              </a:rPr>
              <a:t>Marketing expenses are incorporated to raise awareness and attract customers in rural areas, emphasizing the value of renewable energy and economic viability of solar-powered microgrids.</a:t>
            </a:r>
          </a:p>
          <a:p>
            <a:endParaRPr lang="en-US" dirty="0"/>
          </a:p>
        </p:txBody>
      </p:sp>
    </p:spTree>
    <p:extLst>
      <p:ext uri="{BB962C8B-B14F-4D97-AF65-F5344CB8AC3E}">
        <p14:creationId xmlns:p14="http://schemas.microsoft.com/office/powerpoint/2010/main" val="2515440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421850" y="1028700"/>
            <a:ext cx="13208550" cy="7709803"/>
          </a:xfrm>
          <a:prstGeom prst="rect">
            <a:avLst/>
          </a:prstGeom>
        </p:spPr>
        <p:txBody>
          <a:bodyPr lIns="0" tIns="0" rIns="0" bIns="0" rtlCol="0" anchor="t">
            <a:spAutoFit/>
          </a:bodyPr>
          <a:lstStyle/>
          <a:p>
            <a:pPr>
              <a:lnSpc>
                <a:spcPct val="150000"/>
              </a:lnSpc>
            </a:pPr>
            <a:r>
              <a:rPr lang="en-US" sz="5400" spc="30" dirty="0">
                <a:solidFill>
                  <a:srgbClr val="2B2C30"/>
                </a:solidFill>
                <a:latin typeface="Times New Roman" panose="02020603050405020304" pitchFamily="18" charset="0"/>
                <a:cs typeface="Times New Roman" panose="02020603050405020304" pitchFamily="18" charset="0"/>
              </a:rPr>
              <a:t>CONCLUSION:</a:t>
            </a:r>
          </a:p>
          <a:p>
            <a:r>
              <a:rPr lang="en-US" sz="2800" spc="30" dirty="0">
                <a:solidFill>
                  <a:srgbClr val="2B2C30"/>
                </a:solidFill>
                <a:latin typeface="Times New Roman" panose="02020603050405020304" pitchFamily="18" charset="0"/>
                <a:cs typeface="Times New Roman" panose="02020603050405020304" pitchFamily="18" charset="0"/>
              </a:rPr>
              <a:t>       </a:t>
            </a:r>
            <a:r>
              <a:rPr lang="en-US" sz="2800" spc="30" dirty="0" err="1">
                <a:solidFill>
                  <a:srgbClr val="2B2C30"/>
                </a:solidFill>
                <a:latin typeface="Times New Roman" panose="02020603050405020304" pitchFamily="18" charset="0"/>
                <a:cs typeface="Times New Roman" panose="02020603050405020304" pitchFamily="18" charset="0"/>
              </a:rPr>
              <a:t>EcoSun</a:t>
            </a:r>
            <a:r>
              <a:rPr lang="en-US" sz="2800" spc="30" dirty="0">
                <a:solidFill>
                  <a:srgbClr val="2B2C30"/>
                </a:solidFill>
                <a:latin typeface="Times New Roman" panose="02020603050405020304" pitchFamily="18" charset="0"/>
                <a:cs typeface="Times New Roman" panose="02020603050405020304" pitchFamily="18" charset="0"/>
              </a:rPr>
              <a:t> Power Solutions embarks on a mission to illuminate the future by offering clean and sustainable energy solutions to distant and underprivileged areas. With a steadfast commitment to environmental responsibility, community involvement, and customization, the firm emerges as a beacon of hope in addressing the pressing energy gap. Through the design, installation, and management of solar-powered community microgrids, </a:t>
            </a:r>
            <a:r>
              <a:rPr lang="en-US" sz="2800" spc="30" dirty="0" err="1">
                <a:solidFill>
                  <a:srgbClr val="2B2C30"/>
                </a:solidFill>
                <a:latin typeface="Times New Roman" panose="02020603050405020304" pitchFamily="18" charset="0"/>
                <a:cs typeface="Times New Roman" panose="02020603050405020304" pitchFamily="18" charset="0"/>
              </a:rPr>
              <a:t>EcoSun</a:t>
            </a:r>
            <a:r>
              <a:rPr lang="en-US" sz="2800" spc="30" dirty="0">
                <a:solidFill>
                  <a:srgbClr val="2B2C30"/>
                </a:solidFill>
                <a:latin typeface="Times New Roman" panose="02020603050405020304" pitchFamily="18" charset="0"/>
                <a:cs typeface="Times New Roman" panose="02020603050405020304" pitchFamily="18" charset="0"/>
              </a:rPr>
              <a:t> empowers communities to achieve energy self-sufficiency, fostering economic development, educational progress, and improved healthcare accessibility. </a:t>
            </a:r>
          </a:p>
          <a:p>
            <a:endParaRPr lang="en-US" sz="2800" spc="30" dirty="0">
              <a:solidFill>
                <a:srgbClr val="2B2C30"/>
              </a:solidFill>
              <a:latin typeface="Times New Roman" panose="02020603050405020304" pitchFamily="18" charset="0"/>
              <a:cs typeface="Times New Roman" panose="02020603050405020304" pitchFamily="18" charset="0"/>
            </a:endParaRPr>
          </a:p>
          <a:p>
            <a:r>
              <a:rPr lang="en-US" sz="2800" spc="30" dirty="0">
                <a:solidFill>
                  <a:srgbClr val="2B2C30"/>
                </a:solidFill>
                <a:latin typeface="Times New Roman" panose="02020603050405020304" pitchFamily="18" charset="0"/>
                <a:cs typeface="Times New Roman" panose="02020603050405020304" pitchFamily="18" charset="0"/>
              </a:rPr>
              <a:t>       Despite inevitable challenges, </a:t>
            </a:r>
            <a:r>
              <a:rPr lang="en-US" sz="2800" spc="30" dirty="0" err="1">
                <a:solidFill>
                  <a:srgbClr val="2B2C30"/>
                </a:solidFill>
                <a:latin typeface="Times New Roman" panose="02020603050405020304" pitchFamily="18" charset="0"/>
                <a:cs typeface="Times New Roman" panose="02020603050405020304" pitchFamily="18" charset="0"/>
              </a:rPr>
              <a:t>EcoSun's</a:t>
            </a:r>
            <a:r>
              <a:rPr lang="en-US" sz="2800" spc="30" dirty="0">
                <a:solidFill>
                  <a:srgbClr val="2B2C30"/>
                </a:solidFill>
                <a:latin typeface="Times New Roman" panose="02020603050405020304" pitchFamily="18" charset="0"/>
                <a:cs typeface="Times New Roman" panose="02020603050405020304" pitchFamily="18" charset="0"/>
              </a:rPr>
              <a:t> strategic focus on innovations in renewable energy technologies and community engagement positions it for success. The company's profound expertise ensures that its products remain at the forefront of innovation, while its tailored strategies promote resilient and sustainable microgrid projects. Against the backdrop of increasing global awareness of climate change and clean energy, </a:t>
            </a:r>
            <a:r>
              <a:rPr lang="en-US" sz="2800" spc="30" dirty="0" err="1">
                <a:solidFill>
                  <a:srgbClr val="2B2C30"/>
                </a:solidFill>
                <a:latin typeface="Times New Roman" panose="02020603050405020304" pitchFamily="18" charset="0"/>
                <a:cs typeface="Times New Roman" panose="02020603050405020304" pitchFamily="18" charset="0"/>
              </a:rPr>
              <a:t>EcoSun</a:t>
            </a:r>
            <a:r>
              <a:rPr lang="en-US" sz="2800" spc="30" dirty="0">
                <a:solidFill>
                  <a:srgbClr val="2B2C30"/>
                </a:solidFill>
                <a:latin typeface="Times New Roman" panose="02020603050405020304" pitchFamily="18" charset="0"/>
                <a:cs typeface="Times New Roman" panose="02020603050405020304" pitchFamily="18" charset="0"/>
              </a:rPr>
              <a:t> Power Solutions is poised to play a pivotal role in the worldwide shift towards sustainability.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3" name="AutoShape 3"/>
          <p:cNvSpPr/>
          <p:nvPr/>
        </p:nvSpPr>
        <p:spPr>
          <a:xfrm flipV="1">
            <a:off x="1028695" y="990191"/>
            <a:ext cx="16230594" cy="38509"/>
          </a:xfrm>
          <a:prstGeom prst="line">
            <a:avLst/>
          </a:prstGeom>
          <a:ln w="9525" cap="flat">
            <a:solidFill>
              <a:srgbClr val="2B2C30"/>
            </a:solidFill>
            <a:prstDash val="solid"/>
            <a:headEnd type="none" w="sm" len="sm"/>
            <a:tailEnd type="none" w="sm" len="sm"/>
          </a:ln>
        </p:spPr>
      </p:sp>
      <p:sp>
        <p:nvSpPr>
          <p:cNvPr id="5" name="TextBox 5"/>
          <p:cNvSpPr txBox="1"/>
          <p:nvPr/>
        </p:nvSpPr>
        <p:spPr>
          <a:xfrm>
            <a:off x="1006871" y="342900"/>
            <a:ext cx="16230600" cy="666849"/>
          </a:xfrm>
          <a:prstGeom prst="rect">
            <a:avLst/>
          </a:prstGeom>
        </p:spPr>
        <p:txBody>
          <a:bodyPr lIns="0" tIns="0" rIns="0" bIns="0" rtlCol="0" anchor="t">
            <a:spAutoFit/>
          </a:bodyPr>
          <a:lstStyle/>
          <a:p>
            <a:pPr>
              <a:lnSpc>
                <a:spcPts val="5200"/>
              </a:lnSpc>
              <a:spcBef>
                <a:spcPct val="0"/>
              </a:spcBef>
            </a:pPr>
            <a:r>
              <a:rPr lang="en-US" sz="5400" spc="300" dirty="0">
                <a:solidFill>
                  <a:srgbClr val="2B2C30"/>
                </a:solidFill>
                <a:latin typeface="Times New Roman" panose="02020603050405020304" pitchFamily="18" charset="0"/>
                <a:cs typeface="Times New Roman" panose="02020603050405020304" pitchFamily="18" charset="0"/>
              </a:rPr>
              <a:t>REFERENCES</a:t>
            </a:r>
          </a:p>
        </p:txBody>
      </p:sp>
      <p:sp>
        <p:nvSpPr>
          <p:cNvPr id="15" name="TextBox 14">
            <a:extLst>
              <a:ext uri="{FF2B5EF4-FFF2-40B4-BE49-F238E27FC236}">
                <a16:creationId xmlns:a16="http://schemas.microsoft.com/office/drawing/2014/main" id="{4CD61B67-AEE6-D1F7-C209-5903AD632BCF}"/>
              </a:ext>
            </a:extLst>
          </p:cNvPr>
          <p:cNvSpPr txBox="1"/>
          <p:nvPr/>
        </p:nvSpPr>
        <p:spPr>
          <a:xfrm>
            <a:off x="1006871" y="1231364"/>
            <a:ext cx="16366729" cy="8792150"/>
          </a:xfrm>
          <a:prstGeom prst="rect">
            <a:avLst/>
          </a:prstGeom>
          <a:noFill/>
        </p:spPr>
        <p:txBody>
          <a:bodyPr wrap="square" rtlCol="0">
            <a:spAutoFit/>
          </a:bodyPr>
          <a:lstStyle/>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Allam, Z., Sharifi, A.,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Bibri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S.E., Jones, D.S.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Krogstie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J., 2022. The metaverse as a virtual form of smart cities: Opportunities and challenges for environmental, economic, and social sustainability in urban futures. Smart Cities, 5(3), pp.771-801.</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Cuéllar</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Espina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M., 2021. Design of a photovoltaic solar pumping system for drinking water supply in the municipality of La Libertad (El Salvador) (Bachelor's thesis).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Cuesta, M.A., Castillo-</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Calzadilla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T. and Borges, C.E., 2020. A critical analysis on hybrid renewable energy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modeling</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tools: An emerging opportunity to include social indicators to optimise systems in small communities. Renewable and Sustainable Energy Reviews, 122, p.109691.</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Cuesta, M.A., Castillo-</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Calzadilla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T. and Borges, C.E., 2020. A critical analysis on hybrid renewable energy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modeling</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tools: An emerging opportunity to include social indicators to optimise systems in small communities. Renewable and Sustainable Energy Reviews, 122, p.109691.</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Ermoshina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K.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Musiani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F., 2022. Concealing for Freedom. Mattering Press.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Eweje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G., Sajjad, A., Nath, S.D. and Kobayashi, K., 2021. Multi-stakeholder partnerships: A catalyst to achieve sustainable development goals. Marketing Intelligence &amp; Planning, 39(2), pp.186-212.</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Guha, J. and Chakrabarti, B., 2019. Achieving the Sustainable Development Goals (SDGs) through decentralisation and the role of local governments: A systematic review. Commonwealth Journal of Local Governance, (22), pp.1-21.</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Initiative, S.G., 2020. Sun Grant Initiative: The First Fifteen Years.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Jones, P. and Wynn, M., 2021. The leading digital technology companies and their approach to sustainable development. Sustainability, 13(12), p.6612.</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Khon</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K., 2022. Planning of rural LV AC/DC microgrids with PV and storage (Doctoral dissertation, Université Grenoble Alpes [2020-....];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Institut</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de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technologie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du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Cambodge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(Phnom Penh; 1964-....)).</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Nahor</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K.B., 2019. Resilient microgrids with high dynamic stability in the presence of massive integration of variable renewables (Doctoral dissertation, Université Grenoble Alpes).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Oliveira, D.Q., Saavedra, O.R., Santos-Pereira, K., Pereira, J.D.,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Cosme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D.S.,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Veras</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L.S., Bento, R.G.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Riboldi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V.B., 2021. A critical review of energy storage technologies for microgrids. Energy Systems, pp.1-30.</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Oliveira, D.Q., Saavedra, O.R., Santos-Pereira, K., Pereira, J.D.,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Cosme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D.S.,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Veras</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L.S., Bento, R.G.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Riboldi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V.B., 2021. A critical review of energy storage technologies for microgrids. Energy Systems, pp.1-30.</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Prus</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 and Sikora, M., 2021. The impact of transport infrastructure on the sustainable development of the region—Case study. Agriculture, 11(4), p.279.</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Ribó</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-Pérez, 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Bastida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-Molina, P., Gómez-Navarro, T. and Hurtado-Pérez, E., 2020. Hybrid assessment for a hybrid microgrid: A novel methodology to critically analyse generation technologies for hybrid microgrids. Renewable Energy, 157, pp.874-887.</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Savio Abraham, D., Verma, R.,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Kanagaraj</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Giri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Thulasi</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Raman, S.R., Rajamanickam, N.,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Chokkalingam</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B.,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Marimuthu</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Sekar</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K.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Mihet</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-Popa, L., 2021. Electric vehicles charging stations’ architectures, criteria, power converters, and control strategies in microgrids. Electronics, 10(16), p.1895.</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spcAft>
                <a:spcPts val="10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Tornel</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C., 2023. Decolonizing energy justice from the ground up: Political ecology, ontology, and energy landscapes. Progress in Human Geography, 47(1), pp.43-65.</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112361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6" y="4514765"/>
            <a:ext cx="16230594" cy="38509"/>
          </a:xfrm>
          <a:prstGeom prst="line">
            <a:avLst/>
          </a:prstGeom>
          <a:ln w="9525" cap="flat">
            <a:solidFill>
              <a:srgbClr val="2B2C30"/>
            </a:solidFill>
            <a:prstDash val="solid"/>
            <a:headEnd type="none" w="sm" len="sm"/>
            <a:tailEnd type="none" w="sm" len="sm"/>
          </a:ln>
        </p:spPr>
      </p:sp>
      <p:sp>
        <p:nvSpPr>
          <p:cNvPr id="4" name="TextBox 4"/>
          <p:cNvSpPr txBox="1"/>
          <p:nvPr/>
        </p:nvSpPr>
        <p:spPr>
          <a:xfrm>
            <a:off x="1006882" y="4728792"/>
            <a:ext cx="16230600" cy="615553"/>
          </a:xfrm>
          <a:prstGeom prst="rect">
            <a:avLst/>
          </a:prstGeom>
        </p:spPr>
        <p:txBody>
          <a:bodyPr lIns="0" tIns="0" rIns="0" bIns="0" rtlCol="0" anchor="t">
            <a:spAutoFit/>
          </a:bodyPr>
          <a:lstStyle/>
          <a:p>
            <a:r>
              <a:rPr lang="en-US" sz="4000" dirty="0" err="1">
                <a:solidFill>
                  <a:srgbClr val="2B2C30"/>
                </a:solidFill>
                <a:latin typeface="Times New Roman" panose="02020603050405020304" pitchFamily="18" charset="0"/>
                <a:cs typeface="Times New Roman" panose="02020603050405020304" pitchFamily="18" charset="0"/>
              </a:rPr>
              <a:t>EcoSun</a:t>
            </a:r>
            <a:r>
              <a:rPr lang="en-US" sz="4000" dirty="0">
                <a:solidFill>
                  <a:srgbClr val="2B2C30"/>
                </a:solidFill>
                <a:latin typeface="Times New Roman" panose="02020603050405020304" pitchFamily="18" charset="0"/>
                <a:cs typeface="Times New Roman" panose="02020603050405020304" pitchFamily="18" charset="0"/>
              </a:rPr>
              <a:t> Power Solutions: Transforming Communities with Sustainable Energy</a:t>
            </a:r>
          </a:p>
        </p:txBody>
      </p:sp>
      <p:sp>
        <p:nvSpPr>
          <p:cNvPr id="5" name="TextBox 5"/>
          <p:cNvSpPr txBox="1"/>
          <p:nvPr/>
        </p:nvSpPr>
        <p:spPr>
          <a:xfrm>
            <a:off x="850974" y="2332416"/>
            <a:ext cx="16408332" cy="2084083"/>
          </a:xfrm>
          <a:prstGeom prst="rect">
            <a:avLst/>
          </a:prstGeom>
        </p:spPr>
        <p:txBody>
          <a:bodyPr lIns="0" tIns="0" rIns="0" bIns="0" rtlCol="0" anchor="t">
            <a:spAutoFit/>
          </a:bodyPr>
          <a:lstStyle/>
          <a:p>
            <a:pPr>
              <a:lnSpc>
                <a:spcPts val="15250"/>
              </a:lnSpc>
            </a:pPr>
            <a:r>
              <a:rPr lang="en-US" sz="16758" spc="83">
                <a:solidFill>
                  <a:srgbClr val="2B2C30"/>
                </a:solidFill>
                <a:latin typeface="Playfair Display"/>
              </a:rPr>
              <a:t>Thank you!</a:t>
            </a:r>
          </a:p>
        </p:txBody>
      </p:sp>
      <p:sp>
        <p:nvSpPr>
          <p:cNvPr id="6" name="TextBox 6"/>
          <p:cNvSpPr txBox="1"/>
          <p:nvPr/>
        </p:nvSpPr>
        <p:spPr>
          <a:xfrm>
            <a:off x="1016407" y="8041005"/>
            <a:ext cx="7862435" cy="853247"/>
          </a:xfrm>
          <a:prstGeom prst="rect">
            <a:avLst/>
          </a:prstGeom>
        </p:spPr>
        <p:txBody>
          <a:bodyPr lIns="0" tIns="0" rIns="0" bIns="0" rtlCol="0" anchor="t">
            <a:spAutoFit/>
          </a:bodyPr>
          <a:lstStyle/>
          <a:p>
            <a:pPr>
              <a:lnSpc>
                <a:spcPts val="3450"/>
              </a:lnSpc>
            </a:pPr>
            <a:r>
              <a:rPr lang="en-US" sz="2300" dirty="0">
                <a:solidFill>
                  <a:srgbClr val="2B2C30"/>
                </a:solidFill>
                <a:latin typeface="Public Sans"/>
              </a:rPr>
              <a:t>Azariah </a:t>
            </a:r>
            <a:r>
              <a:rPr lang="en-US" sz="2300" dirty="0" err="1">
                <a:solidFill>
                  <a:srgbClr val="2B2C30"/>
                </a:solidFill>
                <a:latin typeface="Public Sans"/>
              </a:rPr>
              <a:t>Celicia</a:t>
            </a:r>
            <a:r>
              <a:rPr lang="en-US" sz="2300" dirty="0">
                <a:solidFill>
                  <a:srgbClr val="2B2C30"/>
                </a:solidFill>
                <a:latin typeface="Public Sans"/>
              </a:rPr>
              <a:t> Antony </a:t>
            </a:r>
          </a:p>
          <a:p>
            <a:pPr>
              <a:lnSpc>
                <a:spcPts val="3450"/>
              </a:lnSpc>
            </a:pPr>
            <a:r>
              <a:rPr lang="en-US" sz="2300" dirty="0">
                <a:solidFill>
                  <a:srgbClr val="2B2C30"/>
                </a:solidFill>
                <a:latin typeface="Public Sans"/>
              </a:rPr>
              <a:t>12 November, 2023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1165</TotalTime>
  <Words>2374</Words>
  <Application>Microsoft Macintosh PowerPoint</Application>
  <PresentationFormat>Custom</PresentationFormat>
  <Paragraphs>174</Paragraphs>
  <Slides>15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Calibri</vt:lpstr>
      <vt:lpstr>Wingdings</vt:lpstr>
      <vt:lpstr>Courier New</vt:lpstr>
      <vt:lpstr>Public Sans</vt:lpstr>
      <vt:lpstr>Arial</vt:lpstr>
      <vt:lpstr>Playfair Display</vt:lpstr>
      <vt:lpstr>Public Sans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Neutral Minimalist New Business Pitch Deck Presentation</dc:title>
  <cp:lastModifiedBy>Cheryl Denis</cp:lastModifiedBy>
  <cp:revision>3</cp:revision>
  <dcterms:created xsi:type="dcterms:W3CDTF">2006-08-16T00:00:00Z</dcterms:created>
  <dcterms:modified xsi:type="dcterms:W3CDTF">2023-11-12T12:10:40Z</dcterms:modified>
  <dc:identifier>DAFz4N1aBpU</dc:identifier>
</cp:coreProperties>
</file>