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38"/>
  </p:notesMasterIdLst>
  <p:handoutMasterIdLst>
    <p:handoutMasterId r:id="rId39"/>
  </p:handoutMasterIdLst>
  <p:sldIdLst>
    <p:sldId id="286" r:id="rId2"/>
    <p:sldId id="319" r:id="rId3"/>
    <p:sldId id="288" r:id="rId4"/>
    <p:sldId id="262" r:id="rId5"/>
    <p:sldId id="258" r:id="rId6"/>
    <p:sldId id="257" r:id="rId7"/>
    <p:sldId id="291" r:id="rId8"/>
    <p:sldId id="263" r:id="rId9"/>
    <p:sldId id="302" r:id="rId10"/>
    <p:sldId id="264" r:id="rId11"/>
    <p:sldId id="304" r:id="rId12"/>
    <p:sldId id="305" r:id="rId13"/>
    <p:sldId id="277" r:id="rId14"/>
    <p:sldId id="280" r:id="rId15"/>
    <p:sldId id="309" r:id="rId16"/>
    <p:sldId id="310" r:id="rId17"/>
    <p:sldId id="311" r:id="rId18"/>
    <p:sldId id="312" r:id="rId19"/>
    <p:sldId id="256" r:id="rId20"/>
    <p:sldId id="259" r:id="rId21"/>
    <p:sldId id="308" r:id="rId22"/>
    <p:sldId id="320" r:id="rId23"/>
    <p:sldId id="318" r:id="rId24"/>
    <p:sldId id="317" r:id="rId25"/>
    <p:sldId id="296" r:id="rId26"/>
    <p:sldId id="315" r:id="rId27"/>
    <p:sldId id="295" r:id="rId28"/>
    <p:sldId id="297" r:id="rId29"/>
    <p:sldId id="299" r:id="rId30"/>
    <p:sldId id="261" r:id="rId31"/>
    <p:sldId id="313" r:id="rId32"/>
    <p:sldId id="314" r:id="rId33"/>
    <p:sldId id="316" r:id="rId34"/>
    <p:sldId id="321" r:id="rId35"/>
    <p:sldId id="306" r:id="rId36"/>
    <p:sldId id="289" r:id="rId37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2258" autoAdjust="0"/>
  </p:normalViewPr>
  <p:slideViewPr>
    <p:cSldViewPr>
      <p:cViewPr varScale="1">
        <p:scale>
          <a:sx n="74" d="100"/>
          <a:sy n="74" d="100"/>
        </p:scale>
        <p:origin x="1642" y="58"/>
      </p:cViewPr>
      <p:guideLst>
        <p:guide orient="horz" pos="2160"/>
        <p:guide pos="2880"/>
      </p:guideLst>
    </p:cSldViewPr>
  </p:slideViewPr>
  <p:outlineViewPr>
    <p:cViewPr>
      <p:scale>
        <a:sx n="20" d="100"/>
        <a:sy n="20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7" d="100"/>
          <a:sy n="57" d="100"/>
        </p:scale>
        <p:origin x="3283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69666A-2C66-4966-811D-3B691F1E2877}" type="doc">
      <dgm:prSet loTypeId="urn:microsoft.com/office/officeart/2005/8/layout/process4" loCatId="process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96958559-E7C6-40E7-BAE0-C8F60CB17B98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Enviromentally friendly </a:t>
          </a:r>
          <a:endParaRPr lang="en-GB" dirty="0"/>
        </a:p>
      </dgm:t>
    </dgm:pt>
    <dgm:pt modelId="{31CBE17F-8024-448A-97E7-46991340DB4E}" type="parTrans" cxnId="{F87B116D-1668-43E3-9505-51F4AF5BBF47}">
      <dgm:prSet/>
      <dgm:spPr/>
      <dgm:t>
        <a:bodyPr/>
        <a:lstStyle/>
        <a:p>
          <a:endParaRPr lang="en-GB"/>
        </a:p>
      </dgm:t>
    </dgm:pt>
    <dgm:pt modelId="{30E560C8-F67B-431F-8292-429BBF253D19}" type="sibTrans" cxnId="{F87B116D-1668-43E3-9505-51F4AF5BBF47}">
      <dgm:prSet/>
      <dgm:spPr/>
      <dgm:t>
        <a:bodyPr/>
        <a:lstStyle/>
        <a:p>
          <a:endParaRPr lang="en-GB"/>
        </a:p>
      </dgm:t>
    </dgm:pt>
    <dgm:pt modelId="{0360B0CE-9C9E-40C1-A633-B7968B4382A8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Ethical responsibility </a:t>
          </a:r>
        </a:p>
      </dgm:t>
    </dgm:pt>
    <dgm:pt modelId="{0426B663-FD15-4147-A31C-31C7FF29620A}" type="parTrans" cxnId="{E3E42C05-0ECD-45C7-BF93-64F4545FFA73}">
      <dgm:prSet/>
      <dgm:spPr/>
      <dgm:t>
        <a:bodyPr/>
        <a:lstStyle/>
        <a:p>
          <a:endParaRPr lang="en-GB"/>
        </a:p>
      </dgm:t>
    </dgm:pt>
    <dgm:pt modelId="{10ECCA92-8789-49FD-8A92-B31A60A15826}" type="sibTrans" cxnId="{E3E42C05-0ECD-45C7-BF93-64F4545FFA73}">
      <dgm:prSet/>
      <dgm:spPr/>
      <dgm:t>
        <a:bodyPr/>
        <a:lstStyle/>
        <a:p>
          <a:endParaRPr lang="en-GB"/>
        </a:p>
      </dgm:t>
    </dgm:pt>
    <dgm:pt modelId="{F385275B-8D72-46D3-9195-E987AD44D8E3}">
      <dgm:prSet phldr="0"/>
      <dgm:spPr/>
      <dgm:t>
        <a:bodyPr/>
        <a:lstStyle/>
        <a:p>
          <a:pPr rtl="0"/>
          <a:r>
            <a:rPr lang="en-GB" dirty="0">
              <a:latin typeface="Elephant"/>
            </a:rPr>
            <a:t>Support the local community</a:t>
          </a:r>
        </a:p>
      </dgm:t>
    </dgm:pt>
    <dgm:pt modelId="{64E4D226-8FB1-4845-9FBF-9187C29CC7D2}" type="parTrans" cxnId="{BF781EFD-7DB2-4384-B8B8-4F91BBFF4789}">
      <dgm:prSet/>
      <dgm:spPr/>
    </dgm:pt>
    <dgm:pt modelId="{463312F7-38C0-49EE-9313-A48792C4FEAA}" type="sibTrans" cxnId="{BF781EFD-7DB2-4384-B8B8-4F91BBFF4789}">
      <dgm:prSet/>
      <dgm:spPr/>
      <dgm:t>
        <a:bodyPr/>
        <a:lstStyle/>
        <a:p>
          <a:endParaRPr lang="en-GB"/>
        </a:p>
      </dgm:t>
    </dgm:pt>
    <dgm:pt modelId="{6172BFE8-A0C6-4DE1-8D57-6B26E0BA58EC}">
      <dgm:prSet phldr="0"/>
      <dgm:spPr/>
      <dgm:t>
        <a:bodyPr/>
        <a:lstStyle/>
        <a:p>
          <a:pPr rtl="0"/>
          <a:r>
            <a:rPr lang="en-GB" dirty="0">
              <a:latin typeface="Elephant"/>
            </a:rPr>
            <a:t>Suitable conditions for those with disabilities </a:t>
          </a:r>
          <a:endParaRPr lang="en-GB" dirty="0"/>
        </a:p>
      </dgm:t>
    </dgm:pt>
    <dgm:pt modelId="{36756776-D620-46AB-BAD9-A7985D0163B8}" type="parTrans" cxnId="{BA0BCE50-8308-485D-97C2-A4AA18877D31}">
      <dgm:prSet/>
      <dgm:spPr/>
    </dgm:pt>
    <dgm:pt modelId="{512FA9D0-52F7-481D-BE73-AE19D68152BC}" type="sibTrans" cxnId="{BA0BCE50-8308-485D-97C2-A4AA18877D31}">
      <dgm:prSet/>
      <dgm:spPr/>
      <dgm:t>
        <a:bodyPr/>
        <a:lstStyle/>
        <a:p>
          <a:endParaRPr lang="en-US"/>
        </a:p>
      </dgm:t>
    </dgm:pt>
    <dgm:pt modelId="{0386B1F9-6318-41E3-A76C-A199A73844F6}">
      <dgm:prSet phldr="0"/>
      <dgm:spPr/>
      <dgm:t>
        <a:bodyPr/>
        <a:lstStyle/>
        <a:p>
          <a:pPr rtl="0"/>
          <a:r>
            <a:rPr lang="en-GB" dirty="0">
              <a:latin typeface="Elephant"/>
            </a:rPr>
            <a:t>Sponsoring </a:t>
          </a:r>
        </a:p>
      </dgm:t>
    </dgm:pt>
    <dgm:pt modelId="{5C3D1176-DC8E-4058-8F6A-C86CD27DC6FA}" type="parTrans" cxnId="{5BBFAB94-74B3-4450-A0AA-F8BA82DF9677}">
      <dgm:prSet/>
      <dgm:spPr/>
    </dgm:pt>
    <dgm:pt modelId="{CEC9F49D-FE4F-4CD5-9EF0-3D496FDA0FAA}" type="sibTrans" cxnId="{5BBFAB94-74B3-4450-A0AA-F8BA82DF9677}">
      <dgm:prSet/>
      <dgm:spPr/>
      <dgm:t>
        <a:bodyPr/>
        <a:lstStyle/>
        <a:p>
          <a:endParaRPr lang="en-US"/>
        </a:p>
      </dgm:t>
    </dgm:pt>
    <dgm:pt modelId="{C316E7AD-C672-42DC-A5EB-A979B2F82311}" type="pres">
      <dgm:prSet presAssocID="{0D69666A-2C66-4966-811D-3B691F1E2877}" presName="Name0" presStyleCnt="0">
        <dgm:presLayoutVars>
          <dgm:dir/>
          <dgm:animLvl val="lvl"/>
          <dgm:resizeHandles val="exact"/>
        </dgm:presLayoutVars>
      </dgm:prSet>
      <dgm:spPr/>
    </dgm:pt>
    <dgm:pt modelId="{78D6E377-D072-4104-9B99-F0D7FD8B7173}" type="pres">
      <dgm:prSet presAssocID="{0386B1F9-6318-41E3-A76C-A199A73844F6}" presName="boxAndChildren" presStyleCnt="0"/>
      <dgm:spPr/>
    </dgm:pt>
    <dgm:pt modelId="{F003A00D-7F85-42D3-BCEA-69A3719D062E}" type="pres">
      <dgm:prSet presAssocID="{0386B1F9-6318-41E3-A76C-A199A73844F6}" presName="parentTextBox" presStyleLbl="node1" presStyleIdx="0" presStyleCnt="5"/>
      <dgm:spPr/>
    </dgm:pt>
    <dgm:pt modelId="{F0B1DADD-FCB1-41BA-80A8-7BB60CD972E2}" type="pres">
      <dgm:prSet presAssocID="{512FA9D0-52F7-481D-BE73-AE19D68152BC}" presName="sp" presStyleCnt="0"/>
      <dgm:spPr/>
    </dgm:pt>
    <dgm:pt modelId="{622772F4-F2CD-4899-8856-F01C06A4AC2D}" type="pres">
      <dgm:prSet presAssocID="{6172BFE8-A0C6-4DE1-8D57-6B26E0BA58EC}" presName="arrowAndChildren" presStyleCnt="0"/>
      <dgm:spPr/>
    </dgm:pt>
    <dgm:pt modelId="{17D53432-F430-4B45-9B4F-73AF6DB4C76E}" type="pres">
      <dgm:prSet presAssocID="{6172BFE8-A0C6-4DE1-8D57-6B26E0BA58EC}" presName="parentTextArrow" presStyleLbl="node1" presStyleIdx="1" presStyleCnt="5"/>
      <dgm:spPr/>
    </dgm:pt>
    <dgm:pt modelId="{3E481A05-92A6-4037-85AE-0794BE9B513B}" type="pres">
      <dgm:prSet presAssocID="{10ECCA92-8789-49FD-8A92-B31A60A15826}" presName="sp" presStyleCnt="0"/>
      <dgm:spPr/>
    </dgm:pt>
    <dgm:pt modelId="{7C3A5FD4-55AF-421A-8125-D07A24B74289}" type="pres">
      <dgm:prSet presAssocID="{0360B0CE-9C9E-40C1-A633-B7968B4382A8}" presName="arrowAndChildren" presStyleCnt="0"/>
      <dgm:spPr/>
    </dgm:pt>
    <dgm:pt modelId="{940F3122-0C23-4A11-9CA6-0B4AF7EB7AAA}" type="pres">
      <dgm:prSet presAssocID="{0360B0CE-9C9E-40C1-A633-B7968B4382A8}" presName="parentTextArrow" presStyleLbl="node1" presStyleIdx="2" presStyleCnt="5"/>
      <dgm:spPr/>
    </dgm:pt>
    <dgm:pt modelId="{B62758F1-9285-4654-9998-DFC1857FB934}" type="pres">
      <dgm:prSet presAssocID="{30E560C8-F67B-431F-8292-429BBF253D19}" presName="sp" presStyleCnt="0"/>
      <dgm:spPr/>
    </dgm:pt>
    <dgm:pt modelId="{3E8B8E1F-5A35-4CFF-A273-E0B5B67C6AE4}" type="pres">
      <dgm:prSet presAssocID="{96958559-E7C6-40E7-BAE0-C8F60CB17B98}" presName="arrowAndChildren" presStyleCnt="0"/>
      <dgm:spPr/>
    </dgm:pt>
    <dgm:pt modelId="{64871A61-D1D8-4514-9C3C-A87026D35505}" type="pres">
      <dgm:prSet presAssocID="{96958559-E7C6-40E7-BAE0-C8F60CB17B98}" presName="parentTextArrow" presStyleLbl="node1" presStyleIdx="3" presStyleCnt="5"/>
      <dgm:spPr/>
    </dgm:pt>
    <dgm:pt modelId="{0D5EFC48-24FB-485D-A60E-016A5A87CC64}" type="pres">
      <dgm:prSet presAssocID="{463312F7-38C0-49EE-9313-A48792C4FEAA}" presName="sp" presStyleCnt="0"/>
      <dgm:spPr/>
    </dgm:pt>
    <dgm:pt modelId="{D8F83AED-8567-4A47-8F04-C5DE398B3715}" type="pres">
      <dgm:prSet presAssocID="{F385275B-8D72-46D3-9195-E987AD44D8E3}" presName="arrowAndChildren" presStyleCnt="0"/>
      <dgm:spPr/>
    </dgm:pt>
    <dgm:pt modelId="{9038B613-68D2-45D0-91BB-05EE8F04751E}" type="pres">
      <dgm:prSet presAssocID="{F385275B-8D72-46D3-9195-E987AD44D8E3}" presName="parentTextArrow" presStyleLbl="node1" presStyleIdx="4" presStyleCnt="5"/>
      <dgm:spPr/>
    </dgm:pt>
  </dgm:ptLst>
  <dgm:cxnLst>
    <dgm:cxn modelId="{E3E42C05-0ECD-45C7-BF93-64F4545FFA73}" srcId="{0D69666A-2C66-4966-811D-3B691F1E2877}" destId="{0360B0CE-9C9E-40C1-A633-B7968B4382A8}" srcOrd="2" destOrd="0" parTransId="{0426B663-FD15-4147-A31C-31C7FF29620A}" sibTransId="{10ECCA92-8789-49FD-8A92-B31A60A15826}"/>
    <dgm:cxn modelId="{A5953046-23B6-4730-A79D-0C7458F01A8F}" type="presOf" srcId="{F385275B-8D72-46D3-9195-E987AD44D8E3}" destId="{9038B613-68D2-45D0-91BB-05EE8F04751E}" srcOrd="0" destOrd="0" presId="urn:microsoft.com/office/officeart/2005/8/layout/process4"/>
    <dgm:cxn modelId="{4BC4BA4B-31A7-4443-AD91-33194BDCD9F1}" type="presOf" srcId="{0386B1F9-6318-41E3-A76C-A199A73844F6}" destId="{F003A00D-7F85-42D3-BCEA-69A3719D062E}" srcOrd="0" destOrd="0" presId="urn:microsoft.com/office/officeart/2005/8/layout/process4"/>
    <dgm:cxn modelId="{BA0BCE50-8308-485D-97C2-A4AA18877D31}" srcId="{0D69666A-2C66-4966-811D-3B691F1E2877}" destId="{6172BFE8-A0C6-4DE1-8D57-6B26E0BA58EC}" srcOrd="3" destOrd="0" parTransId="{36756776-D620-46AB-BAD9-A7985D0163B8}" sibTransId="{512FA9D0-52F7-481D-BE73-AE19D68152BC}"/>
    <dgm:cxn modelId="{D759D565-7877-4440-A494-F660348D388A}" type="presOf" srcId="{0360B0CE-9C9E-40C1-A633-B7968B4382A8}" destId="{940F3122-0C23-4A11-9CA6-0B4AF7EB7AAA}" srcOrd="0" destOrd="0" presId="urn:microsoft.com/office/officeart/2005/8/layout/process4"/>
    <dgm:cxn modelId="{F87B116D-1668-43E3-9505-51F4AF5BBF47}" srcId="{0D69666A-2C66-4966-811D-3B691F1E2877}" destId="{96958559-E7C6-40E7-BAE0-C8F60CB17B98}" srcOrd="1" destOrd="0" parTransId="{31CBE17F-8024-448A-97E7-46991340DB4E}" sibTransId="{30E560C8-F67B-431F-8292-429BBF253D19}"/>
    <dgm:cxn modelId="{7E7C1E74-1DD3-4211-B3EA-E3D88BE375CB}" type="presOf" srcId="{96958559-E7C6-40E7-BAE0-C8F60CB17B98}" destId="{64871A61-D1D8-4514-9C3C-A87026D35505}" srcOrd="0" destOrd="0" presId="urn:microsoft.com/office/officeart/2005/8/layout/process4"/>
    <dgm:cxn modelId="{5BBFAB94-74B3-4450-A0AA-F8BA82DF9677}" srcId="{0D69666A-2C66-4966-811D-3B691F1E2877}" destId="{0386B1F9-6318-41E3-A76C-A199A73844F6}" srcOrd="4" destOrd="0" parTransId="{5C3D1176-DC8E-4058-8F6A-C86CD27DC6FA}" sibTransId="{CEC9F49D-FE4F-4CD5-9EF0-3D496FDA0FAA}"/>
    <dgm:cxn modelId="{D9AEE2A3-FFD1-4E70-84F2-3893F4DC2E94}" type="presOf" srcId="{0D69666A-2C66-4966-811D-3B691F1E2877}" destId="{C316E7AD-C672-42DC-A5EB-A979B2F82311}" srcOrd="0" destOrd="0" presId="urn:microsoft.com/office/officeart/2005/8/layout/process4"/>
    <dgm:cxn modelId="{37597AE9-D96C-4C86-B46C-B5D3ACA459CA}" type="presOf" srcId="{6172BFE8-A0C6-4DE1-8D57-6B26E0BA58EC}" destId="{17D53432-F430-4B45-9B4F-73AF6DB4C76E}" srcOrd="0" destOrd="0" presId="urn:microsoft.com/office/officeart/2005/8/layout/process4"/>
    <dgm:cxn modelId="{BF781EFD-7DB2-4384-B8B8-4F91BBFF4789}" srcId="{0D69666A-2C66-4966-811D-3B691F1E2877}" destId="{F385275B-8D72-46D3-9195-E987AD44D8E3}" srcOrd="0" destOrd="0" parTransId="{64E4D226-8FB1-4845-9FBF-9187C29CC7D2}" sibTransId="{463312F7-38C0-49EE-9313-A48792C4FEAA}"/>
    <dgm:cxn modelId="{AE741A67-F5C7-45BB-B648-BD21CDBF0A26}" type="presParOf" srcId="{C316E7AD-C672-42DC-A5EB-A979B2F82311}" destId="{78D6E377-D072-4104-9B99-F0D7FD8B7173}" srcOrd="0" destOrd="0" presId="urn:microsoft.com/office/officeart/2005/8/layout/process4"/>
    <dgm:cxn modelId="{AD8AE49F-9705-4315-9759-27921BFFD4EF}" type="presParOf" srcId="{78D6E377-D072-4104-9B99-F0D7FD8B7173}" destId="{F003A00D-7F85-42D3-BCEA-69A3719D062E}" srcOrd="0" destOrd="0" presId="urn:microsoft.com/office/officeart/2005/8/layout/process4"/>
    <dgm:cxn modelId="{CCB0C47F-2EDD-4F92-8F47-E94568AB6D6B}" type="presParOf" srcId="{C316E7AD-C672-42DC-A5EB-A979B2F82311}" destId="{F0B1DADD-FCB1-41BA-80A8-7BB60CD972E2}" srcOrd="1" destOrd="0" presId="urn:microsoft.com/office/officeart/2005/8/layout/process4"/>
    <dgm:cxn modelId="{1E2EA923-F4C0-4955-A07B-0B74278F9C61}" type="presParOf" srcId="{C316E7AD-C672-42DC-A5EB-A979B2F82311}" destId="{622772F4-F2CD-4899-8856-F01C06A4AC2D}" srcOrd="2" destOrd="0" presId="urn:microsoft.com/office/officeart/2005/8/layout/process4"/>
    <dgm:cxn modelId="{B1B530C8-86C4-4B8C-8A02-E435D020E7B0}" type="presParOf" srcId="{622772F4-F2CD-4899-8856-F01C06A4AC2D}" destId="{17D53432-F430-4B45-9B4F-73AF6DB4C76E}" srcOrd="0" destOrd="0" presId="urn:microsoft.com/office/officeart/2005/8/layout/process4"/>
    <dgm:cxn modelId="{C17D0C91-9F83-4C0B-817A-DB1313EEB10B}" type="presParOf" srcId="{C316E7AD-C672-42DC-A5EB-A979B2F82311}" destId="{3E481A05-92A6-4037-85AE-0794BE9B513B}" srcOrd="3" destOrd="0" presId="urn:microsoft.com/office/officeart/2005/8/layout/process4"/>
    <dgm:cxn modelId="{3D14ED05-8DB3-4FAF-9971-84AD3EBCF3E1}" type="presParOf" srcId="{C316E7AD-C672-42DC-A5EB-A979B2F82311}" destId="{7C3A5FD4-55AF-421A-8125-D07A24B74289}" srcOrd="4" destOrd="0" presId="urn:microsoft.com/office/officeart/2005/8/layout/process4"/>
    <dgm:cxn modelId="{556C94A3-DBAF-4473-B492-5AC60DE55E80}" type="presParOf" srcId="{7C3A5FD4-55AF-421A-8125-D07A24B74289}" destId="{940F3122-0C23-4A11-9CA6-0B4AF7EB7AAA}" srcOrd="0" destOrd="0" presId="urn:microsoft.com/office/officeart/2005/8/layout/process4"/>
    <dgm:cxn modelId="{854A93C4-5F25-4658-897D-AE4A0D4FC115}" type="presParOf" srcId="{C316E7AD-C672-42DC-A5EB-A979B2F82311}" destId="{B62758F1-9285-4654-9998-DFC1857FB934}" srcOrd="5" destOrd="0" presId="urn:microsoft.com/office/officeart/2005/8/layout/process4"/>
    <dgm:cxn modelId="{7533E647-8F8A-4215-AD6E-40B202297C6C}" type="presParOf" srcId="{C316E7AD-C672-42DC-A5EB-A979B2F82311}" destId="{3E8B8E1F-5A35-4CFF-A273-E0B5B67C6AE4}" srcOrd="6" destOrd="0" presId="urn:microsoft.com/office/officeart/2005/8/layout/process4"/>
    <dgm:cxn modelId="{35C27C01-EA86-44D4-9DE0-115C6EDCC79C}" type="presParOf" srcId="{3E8B8E1F-5A35-4CFF-A273-E0B5B67C6AE4}" destId="{64871A61-D1D8-4514-9C3C-A87026D35505}" srcOrd="0" destOrd="0" presId="urn:microsoft.com/office/officeart/2005/8/layout/process4"/>
    <dgm:cxn modelId="{3969A219-4FCA-4A38-A3AD-FFAE8914CEA0}" type="presParOf" srcId="{C316E7AD-C672-42DC-A5EB-A979B2F82311}" destId="{0D5EFC48-24FB-485D-A60E-016A5A87CC64}" srcOrd="7" destOrd="0" presId="urn:microsoft.com/office/officeart/2005/8/layout/process4"/>
    <dgm:cxn modelId="{47DD52C2-BE8D-4EC6-B2EF-A8DA2AFBF80E}" type="presParOf" srcId="{C316E7AD-C672-42DC-A5EB-A979B2F82311}" destId="{D8F83AED-8567-4A47-8F04-C5DE398B3715}" srcOrd="8" destOrd="0" presId="urn:microsoft.com/office/officeart/2005/8/layout/process4"/>
    <dgm:cxn modelId="{CD504004-E3B5-4A54-8E66-5970DE5B2F1F}" type="presParOf" srcId="{D8F83AED-8567-4A47-8F04-C5DE398B3715}" destId="{9038B613-68D2-45D0-91BB-05EE8F04751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03A00D-7F85-42D3-BCEA-69A3719D062E}">
      <dsp:nvSpPr>
        <dsp:cNvPr id="0" name=""/>
        <dsp:cNvSpPr/>
      </dsp:nvSpPr>
      <dsp:spPr>
        <a:xfrm>
          <a:off x="0" y="2267940"/>
          <a:ext cx="3919124" cy="37207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Elephant"/>
            </a:rPr>
            <a:t>Sponsoring </a:t>
          </a:r>
        </a:p>
      </dsp:txBody>
      <dsp:txXfrm>
        <a:off x="0" y="2267940"/>
        <a:ext cx="3919124" cy="372074"/>
      </dsp:txXfrm>
    </dsp:sp>
    <dsp:sp modelId="{17D53432-F430-4B45-9B4F-73AF6DB4C76E}">
      <dsp:nvSpPr>
        <dsp:cNvPr id="0" name=""/>
        <dsp:cNvSpPr/>
      </dsp:nvSpPr>
      <dsp:spPr>
        <a:xfrm rot="10800000">
          <a:off x="0" y="1701271"/>
          <a:ext cx="3919124" cy="572250"/>
        </a:xfrm>
        <a:prstGeom prst="upArrowCallou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Elephant"/>
            </a:rPr>
            <a:t>Suitable conditions for those with disabilities </a:t>
          </a:r>
          <a:endParaRPr lang="en-GB" sz="1200" kern="1200" dirty="0"/>
        </a:p>
      </dsp:txBody>
      <dsp:txXfrm rot="10800000">
        <a:off x="0" y="1701271"/>
        <a:ext cx="3919124" cy="371831"/>
      </dsp:txXfrm>
    </dsp:sp>
    <dsp:sp modelId="{940F3122-0C23-4A11-9CA6-0B4AF7EB7AAA}">
      <dsp:nvSpPr>
        <dsp:cNvPr id="0" name=""/>
        <dsp:cNvSpPr/>
      </dsp:nvSpPr>
      <dsp:spPr>
        <a:xfrm rot="10800000">
          <a:off x="0" y="1134601"/>
          <a:ext cx="3919124" cy="572250"/>
        </a:xfrm>
        <a:prstGeom prst="upArrowCallou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Elephant"/>
            </a:rPr>
            <a:t>Ethical responsibility </a:t>
          </a:r>
        </a:p>
      </dsp:txBody>
      <dsp:txXfrm rot="10800000">
        <a:off x="0" y="1134601"/>
        <a:ext cx="3919124" cy="371831"/>
      </dsp:txXfrm>
    </dsp:sp>
    <dsp:sp modelId="{64871A61-D1D8-4514-9C3C-A87026D35505}">
      <dsp:nvSpPr>
        <dsp:cNvPr id="0" name=""/>
        <dsp:cNvSpPr/>
      </dsp:nvSpPr>
      <dsp:spPr>
        <a:xfrm rot="10800000">
          <a:off x="0" y="567932"/>
          <a:ext cx="3919124" cy="572250"/>
        </a:xfrm>
        <a:prstGeom prst="upArrowCallou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Elephant"/>
            </a:rPr>
            <a:t>Enviromentally friendly </a:t>
          </a:r>
          <a:endParaRPr lang="en-GB" sz="1200" kern="1200" dirty="0"/>
        </a:p>
      </dsp:txBody>
      <dsp:txXfrm rot="10800000">
        <a:off x="0" y="567932"/>
        <a:ext cx="3919124" cy="371831"/>
      </dsp:txXfrm>
    </dsp:sp>
    <dsp:sp modelId="{9038B613-68D2-45D0-91BB-05EE8F04751E}">
      <dsp:nvSpPr>
        <dsp:cNvPr id="0" name=""/>
        <dsp:cNvSpPr/>
      </dsp:nvSpPr>
      <dsp:spPr>
        <a:xfrm rot="10800000">
          <a:off x="0" y="1262"/>
          <a:ext cx="3919124" cy="572250"/>
        </a:xfrm>
        <a:prstGeom prst="upArrowCallou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Elephant"/>
            </a:rPr>
            <a:t>Support the local community</a:t>
          </a:r>
        </a:p>
      </dsp:txBody>
      <dsp:txXfrm rot="10800000">
        <a:off x="0" y="1262"/>
        <a:ext cx="3919124" cy="3718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2874C646-810C-B2CE-BD94-895D8567ECB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20DDC7F3-6A32-288D-A90F-786B0D9993A3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31818401-BC58-190D-564B-410EDDCAFBE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CD2BB9F6-8DA5-8EB0-BDD0-5D528613EC6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CA1EE12E-CA5E-4BF6-857E-EA4D1B7BF68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7267AC80-3CE6-A0B9-3A8F-A3DE0B31D56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B13CC5E7-6CE4-AB5B-125F-27F6091766A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4B8FDFCC-3EB0-4290-BDF0-84196A87400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E0E86E0C-0384-EB8F-6E19-3A5511486FB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1EA050EE-C767-5A98-E5CF-29516D74174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33B2CD3F-7828-0758-8835-C77D5E1CF2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E923FC5-9E1A-42D3-BAAE-EFD81EE99FA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2B6BF963-00A0-55A7-64E2-8744FADD02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156F64F-7A15-42C2-B974-A34A9FC70F1F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F6F48991-013C-C76A-8ACD-9F585832E8F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7268C7B1-E067-CE37-4DC1-7334D16E3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0FFB96AB-6085-E3B4-6E55-62D461D61C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2E982BB-4CCF-4238-A0C5-567991201393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981AEE76-A078-090C-46A6-5F86F8755D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9F556752-5427-B5E3-1B56-A1D0C3FE1D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0C3CC9F2-8D3D-BA77-47C9-50541F3EED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3B3C043-A139-447B-96C2-7E686468A989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1CA83F23-FFC3-5ED9-845F-C9F11FF7E5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D9283942-AEEA-60D6-D95F-4012A3458F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45A16DC5-178A-9B81-77C6-C5A81632F8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EAA81C4-D491-475E-A381-E06D593C62D8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AF3B3B1-3626-DD90-7C9D-BBC901AF22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6DCE2134-8AE9-3738-5B84-28B5FFDD9F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BD106D2B-C385-3929-B086-89796A2F3E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788041F-CBC8-4AA3-B9A6-1825F7B7B0F6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7F59494D-739A-C4D8-DE30-3EAAC5A37F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7680CAE8-9430-F050-12D1-20D8401FCC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7A001A0F-D65A-D097-0548-6582B6134B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1882CFE-261F-4850-A678-59BF4E03ACB7}" type="slidenum">
              <a:rPr lang="en-US" altLang="en-US" smtClean="0"/>
              <a:pPr/>
              <a:t>20</a:t>
            </a:fld>
            <a:endParaRPr lang="en-US" alt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8023112A-012C-211E-107F-37B450E6058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762097DA-DA02-7200-5504-D7EC9F5638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10458A17-393B-50FD-6E76-5E82BDE58E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8017464C-71D1-9BEA-0C98-18DE369995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7C34611F-2953-F0A8-E15E-2688828A28E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3B1B9DB-7B1B-4F83-8183-990D8C3BD675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16F646-DCC5-CF9A-9C1B-24E6248DF0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D779E7-353A-455B-89C4-ADBDA21307FA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3FD42-62A4-410D-DFB8-452CF605E9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807E42-5851-05FA-2FFC-9E7EDBCB1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C0C0F-693D-4C9C-87CA-47E674EF1B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1446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17DBE-D6C2-640B-CD46-AAF6173CE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20E03-D094-40F2-AAD7-10BD00F9A05E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256216-0297-6F0B-471E-0E93A1032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5DBEC-95F6-4E39-FAFD-D754435F1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6F86D-FE45-4880-88B9-1850117071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0846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9E6DD-AA93-33D8-C34B-65C20E3F0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27E03-CCD7-48C8-8890-6C37E4C9D51E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8665D8C-8D5E-6AA3-86DB-FFE7FC02B9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4F097-79EE-4255-8067-63BD9CE78C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5984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8281BE6-2328-7270-7584-784E0656F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01CD1-460E-4256-AE33-915A83B7A920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8EEE1-1E6F-0E69-FDD8-1673165E87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C4933-C945-45AA-BCAB-EE21BA5C6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0596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8A4B76A-4753-D26B-1188-DC81710FB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CC4F87-5A56-441A-85E5-BFA5A015F1E3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09E29F9-CAD4-EBF9-8B06-C487521ACF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A3F59-53B1-41C3-AAB6-AAA4A9B3ED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4040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77C2D79-8094-8B9B-B4EB-5D0236CB5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A9501-64B1-45BE-8535-522F948A2804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6F34563-A273-DEBB-565E-1D848E607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6ABEB-BDDD-4C0F-A3E9-C5F07C34EF4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5265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80838E4-7A58-4083-8FB4-BDF0A87B4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97D47-D01D-48AA-B3FC-325C82EB6402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F4E5251-CCBC-F419-E8D6-3FF176A17D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EBFE2-FDCB-411F-B047-53BEF78EED9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5373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5C26500-AFB9-F676-9969-1A33B6480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08309-7929-4AC3-ACED-16CCF3797EAA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C97FE-C850-EC03-73E3-D3156A8BB9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4368D-31DF-4300-A3D7-F5F38ED1B6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234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0061B1A-F3A3-8D4F-8F4B-F363008D8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45CE3-3D0C-455B-852E-7653C3C033F4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C5DC7-826E-A5C6-6FC0-B811910807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F9A4D-1835-4D0D-AE07-A9628BF192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1929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6C037-D532-057F-1037-56217A696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B53CF-4B67-4464-8D4A-A262ADED147A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31DDDC-FF4F-6156-C681-7FAE622FF1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760396-033C-48B9-819E-A22034EB99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494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3DBC97-A7AD-4CE7-47DD-05C3BA452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46FD6-9B66-489A-A7DC-524C3B35B396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ECB6247-322D-0707-1D87-B52FA1F596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8C9A9-2E75-4008-BE8B-9D11FA0F3F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0788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D305CCD-D237-4DB6-609E-D128A9320EB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8112210-0F3C-C30F-7547-6E8C47CDE1F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246AF6-093B-89B5-1398-A90F75EA98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>
              <a:defRPr/>
            </a:pPr>
            <a:fld id="{4932BC93-C826-4A22-8EA1-F6A7C83A162B}" type="datetime1">
              <a:rPr lang="en-GB" altLang="en-US"/>
              <a:pPr>
                <a:defRPr/>
              </a:pPr>
              <a:t>16/08/2022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583A3-274F-01FF-5D33-87409B1A24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>
              <a:defRPr/>
            </a:pPr>
            <a:fld id="{5B667CEB-1904-4C86-8245-AB9B804FB5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9" r:id="rId1"/>
    <p:sldLayoutId id="2147483970" r:id="rId2"/>
    <p:sldLayoutId id="2147483960" r:id="rId3"/>
    <p:sldLayoutId id="2147483961" r:id="rId4"/>
    <p:sldLayoutId id="2147483962" r:id="rId5"/>
    <p:sldLayoutId id="2147483963" r:id="rId6"/>
    <p:sldLayoutId id="2147483964" r:id="rId7"/>
    <p:sldLayoutId id="2147483965" r:id="rId8"/>
    <p:sldLayoutId id="2147483966" r:id="rId9"/>
    <p:sldLayoutId id="2147483967" r:id="rId10"/>
    <p:sldLayoutId id="2147483968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ＭＳ Ｐゴシック" charset="0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coffeeaffection.com/coffe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0D65546-E07B-9DA1-67FA-428132113B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1188" y="3141663"/>
            <a:ext cx="7561262" cy="2879725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endParaRPr lang="en-GB" sz="2400" dirty="0">
              <a:ea typeface="+mn-ea"/>
              <a:cs typeface="+mn-cs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en-GB" sz="2800" dirty="0">
                <a:solidFill>
                  <a:schemeClr val="bg1"/>
                </a:solidFill>
                <a:ea typeface="+mn-ea"/>
                <a:cs typeface="+mn-cs"/>
              </a:rPr>
              <a:t>Managing Enterprise in the 21st Century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400" dirty="0">
                <a:solidFill>
                  <a:schemeClr val="bg1"/>
                </a:solidFill>
                <a:ea typeface="+mn-ea"/>
                <a:cs typeface="+mn-cs"/>
              </a:rPr>
              <a:t>Modul Code: BMSW4006_LON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600" dirty="0">
                <a:solidFill>
                  <a:schemeClr val="bg1"/>
                </a:solidFill>
                <a:ea typeface="+mn-ea"/>
                <a:cs typeface="+mn-cs"/>
              </a:rPr>
              <a:t>Miroslav Grigorov-2120340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600" dirty="0">
                <a:solidFill>
                  <a:schemeClr val="bg1"/>
                </a:solidFill>
                <a:ea typeface="+mn-ea"/>
                <a:cs typeface="+mn-cs"/>
              </a:rPr>
              <a:t>Atanas Radev-2119680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600" dirty="0" err="1">
                <a:solidFill>
                  <a:schemeClr val="bg1"/>
                </a:solidFill>
                <a:ea typeface="+mn-ea"/>
                <a:cs typeface="+mn-cs"/>
              </a:rPr>
              <a:t>Yasminka</a:t>
            </a:r>
            <a:r>
              <a:rPr lang="en-GB" sz="1600" dirty="0">
                <a:solidFill>
                  <a:schemeClr val="bg1"/>
                </a:solidFill>
                <a:ea typeface="+mn-ea"/>
                <a:cs typeface="+mn-cs"/>
              </a:rPr>
              <a:t> Yancheva-2123031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600" dirty="0" err="1">
                <a:solidFill>
                  <a:schemeClr val="bg1"/>
                </a:solidFill>
                <a:ea typeface="+mn-ea"/>
                <a:cs typeface="+mn-cs"/>
              </a:rPr>
              <a:t>Dimitrichka</a:t>
            </a:r>
            <a:r>
              <a:rPr lang="en-GB" sz="1600" dirty="0">
                <a:solidFill>
                  <a:schemeClr val="bg1"/>
                </a:solidFill>
                <a:ea typeface="+mn-ea"/>
                <a:cs typeface="+mn-cs"/>
              </a:rPr>
              <a:t> Dimitrova-2123033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600" dirty="0">
                <a:solidFill>
                  <a:schemeClr val="bg1"/>
                </a:solidFill>
                <a:ea typeface="+mn-ea"/>
                <a:cs typeface="+mn-cs"/>
              </a:rPr>
              <a:t>Maria-Corina-2112064</a:t>
            </a:r>
          </a:p>
        </p:txBody>
      </p:sp>
      <p:sp>
        <p:nvSpPr>
          <p:cNvPr id="6147" name="Date Placeholder 3">
            <a:extLst>
              <a:ext uri="{FF2B5EF4-FFF2-40B4-BE49-F238E27FC236}">
                <a16:creationId xmlns:a16="http://schemas.microsoft.com/office/drawing/2014/main" id="{6E2E1188-7F90-D954-ED4A-7868D08C151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4C3884A-B2CB-48FE-87E0-F8FD0D0FD74F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pic>
        <p:nvPicPr>
          <p:cNvPr id="6148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D0F63D47-6986-EE3B-D727-789D0DCC10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260350"/>
            <a:ext cx="4179887" cy="331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3F1DD-A14E-F619-26A6-89BA534679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0113" y="476250"/>
            <a:ext cx="6926262" cy="1397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300" dirty="0"/>
              <a:t>Table of contents</a:t>
            </a:r>
            <a:r>
              <a:rPr lang="en-GB" dirty="0"/>
              <a:t> </a:t>
            </a:r>
            <a:endParaRPr lang="en-RO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27A15-53E5-A415-5489-6CE24D98B2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9250" y="1125538"/>
            <a:ext cx="6381750" cy="4824412"/>
          </a:xfrm>
        </p:spPr>
        <p:txBody>
          <a:bodyPr>
            <a:normAutofit fontScale="47500" lnSpcReduction="20000"/>
          </a:bodyPr>
          <a:lstStyle/>
          <a:p>
            <a:pPr>
              <a:defRPr/>
            </a:pPr>
            <a:r>
              <a:rPr lang="en-GB" dirty="0"/>
              <a:t>Introduction……………………………………………………………………………………….3</a:t>
            </a:r>
          </a:p>
          <a:p>
            <a:pPr>
              <a:defRPr/>
            </a:pPr>
            <a:r>
              <a:rPr lang="en-GB" dirty="0"/>
              <a:t>Business Description and History……………………………………………………….4</a:t>
            </a:r>
          </a:p>
          <a:p>
            <a:pPr>
              <a:defRPr/>
            </a:pPr>
            <a:r>
              <a:rPr lang="en-GB" dirty="0"/>
              <a:t>Business Structure………………………………………………………………………………5</a:t>
            </a:r>
          </a:p>
          <a:p>
            <a:pPr>
              <a:defRPr/>
            </a:pPr>
            <a:r>
              <a:rPr lang="en-GB" dirty="0"/>
              <a:t>Aim and Objectives…………………………………………………………………………….6</a:t>
            </a:r>
          </a:p>
          <a:p>
            <a:pPr>
              <a:defRPr/>
            </a:pPr>
            <a:r>
              <a:rPr lang="en-GB" dirty="0"/>
              <a:t>Mission and Vision……………………………………………………………………………..7</a:t>
            </a:r>
          </a:p>
          <a:p>
            <a:pPr>
              <a:defRPr/>
            </a:pPr>
            <a:r>
              <a:rPr lang="en-GB" dirty="0"/>
              <a:t>Product or Service Description……………………………………………………………8</a:t>
            </a:r>
          </a:p>
          <a:p>
            <a:pPr>
              <a:defRPr/>
            </a:pPr>
            <a:r>
              <a:rPr lang="en-GB" dirty="0"/>
              <a:t>Marketing Analysis and Trends……………………………………………………………9</a:t>
            </a:r>
          </a:p>
          <a:p>
            <a:pPr>
              <a:defRPr/>
            </a:pPr>
            <a:r>
              <a:rPr lang="en-GB" dirty="0"/>
              <a:t>Swot Analysis……………………………………………………………………………………..13</a:t>
            </a:r>
          </a:p>
          <a:p>
            <a:pPr>
              <a:defRPr/>
            </a:pPr>
            <a:r>
              <a:rPr lang="en-GB" dirty="0"/>
              <a:t>PESTLE Analysis…………………………………………………………………………………..14</a:t>
            </a:r>
          </a:p>
          <a:p>
            <a:pPr>
              <a:defRPr/>
            </a:pPr>
            <a:r>
              <a:rPr lang="en-GB" dirty="0"/>
              <a:t>Operations…………………………………………………………………………………………15</a:t>
            </a:r>
          </a:p>
          <a:p>
            <a:pPr>
              <a:defRPr/>
            </a:pPr>
            <a:r>
              <a:rPr lang="en-GB" dirty="0"/>
              <a:t>Technology Plan…………………………………………………………………………………19</a:t>
            </a:r>
          </a:p>
          <a:p>
            <a:pPr>
              <a:defRPr/>
            </a:pPr>
            <a:r>
              <a:rPr lang="en-GB" dirty="0"/>
              <a:t>Management and Organisation…………………………………………………………20</a:t>
            </a:r>
          </a:p>
          <a:p>
            <a:pPr>
              <a:defRPr/>
            </a:pPr>
            <a:r>
              <a:rPr lang="en-GB" dirty="0"/>
              <a:t>Social Responsibility and Sustainability……………………………………………..22</a:t>
            </a:r>
          </a:p>
          <a:p>
            <a:pPr>
              <a:defRPr/>
            </a:pPr>
            <a:r>
              <a:rPr lang="en-GB" dirty="0"/>
              <a:t>Development, Milestone, and Exit plan…………………………………………….23</a:t>
            </a:r>
          </a:p>
          <a:p>
            <a:pPr>
              <a:defRPr/>
            </a:pPr>
            <a:r>
              <a:rPr lang="en-GB" dirty="0"/>
              <a:t>Financial Data…………………………………………………………………………………..24</a:t>
            </a:r>
          </a:p>
          <a:p>
            <a:pPr>
              <a:defRPr/>
            </a:pPr>
            <a:r>
              <a:rPr lang="en-GB" dirty="0"/>
              <a:t>Profit and Loss Account……………………………………………………………………25</a:t>
            </a:r>
          </a:p>
          <a:p>
            <a:pPr>
              <a:defRPr/>
            </a:pPr>
            <a:r>
              <a:rPr lang="en-GB" dirty="0"/>
              <a:t>Cash Flow Statement……………………………………………………………………….28</a:t>
            </a:r>
          </a:p>
          <a:p>
            <a:pPr>
              <a:defRPr/>
            </a:pPr>
            <a:r>
              <a:rPr lang="en-GB" dirty="0"/>
              <a:t>Balance Sheet…………………………………………………………………………………20</a:t>
            </a:r>
          </a:p>
          <a:p>
            <a:pPr>
              <a:defRPr/>
            </a:pPr>
            <a:r>
              <a:rPr lang="en-GB" dirty="0"/>
              <a:t>Conclusion………………………………………………………………………………………29</a:t>
            </a:r>
          </a:p>
          <a:p>
            <a:pPr>
              <a:defRPr/>
            </a:pPr>
            <a:r>
              <a:rPr lang="en-GB" dirty="0"/>
              <a:t>References………………………………………………………………………………………30           </a:t>
            </a:r>
          </a:p>
        </p:txBody>
      </p:sp>
      <p:sp>
        <p:nvSpPr>
          <p:cNvPr id="7172" name="TextBox 3">
            <a:extLst>
              <a:ext uri="{FF2B5EF4-FFF2-40B4-BE49-F238E27FC236}">
                <a16:creationId xmlns:a16="http://schemas.microsoft.com/office/drawing/2014/main" id="{2B601EAE-02EB-167A-B595-366AD2B85B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98988" y="6327775"/>
            <a:ext cx="2009775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100">
                <a:solidFill>
                  <a:schemeClr val="bg1"/>
                </a:solidFill>
              </a:rPr>
              <a:t>Miroslav Grigorov-2120340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>
            <a:extLst>
              <a:ext uri="{FF2B5EF4-FFF2-40B4-BE49-F238E27FC236}">
                <a16:creationId xmlns:a16="http://schemas.microsoft.com/office/drawing/2014/main" id="{84CD8045-B757-8B66-DB3D-BD3EAF0A4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8225" y="192088"/>
            <a:ext cx="4524375" cy="790575"/>
          </a:xfrm>
        </p:spPr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Introduction</a:t>
            </a:r>
          </a:p>
        </p:txBody>
      </p:sp>
      <p:sp>
        <p:nvSpPr>
          <p:cNvPr id="8195" name="Date Placeholder 3">
            <a:extLst>
              <a:ext uri="{FF2B5EF4-FFF2-40B4-BE49-F238E27FC236}">
                <a16:creationId xmlns:a16="http://schemas.microsoft.com/office/drawing/2014/main" id="{09E6F0A1-B5B1-506B-239E-8FE68F265AA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E88D164-8BDC-4390-B816-1039BE18B4F5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pic>
        <p:nvPicPr>
          <p:cNvPr id="8196" name="Picture 3" descr="A picture containing text, container, basket&#10;&#10;Description automatically generated">
            <a:extLst>
              <a:ext uri="{FF2B5EF4-FFF2-40B4-BE49-F238E27FC236}">
                <a16:creationId xmlns:a16="http://schemas.microsoft.com/office/drawing/2014/main" id="{9A66AADF-32E7-E51E-916B-E1B7DEBE93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413" y="2420938"/>
            <a:ext cx="4524375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Box 5">
            <a:extLst>
              <a:ext uri="{FF2B5EF4-FFF2-40B4-BE49-F238E27FC236}">
                <a16:creationId xmlns:a16="http://schemas.microsoft.com/office/drawing/2014/main" id="{A2DE7713-D987-E6A5-F96B-7CF8555A41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982663"/>
            <a:ext cx="3887788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GB" altLang="en-US"/>
              <a:t>About Us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/>
              <a:t>Description, History , Structure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/>
              <a:t>Our Mission &amp; Vision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/>
              <a:t> Products &amp; Services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/>
              <a:t>Marketing Analysis (SWOT and PESTEL Analysis)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/>
              <a:t>Operations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/>
              <a:t> Technology Plan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/>
              <a:t> Management and Organization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>
                <a:latin typeface="Calibri" panose="020F0502020204030204" pitchFamily="34" charset="0"/>
                <a:cs typeface="Calibri" panose="020F0502020204030204" pitchFamily="34" charset="0"/>
              </a:rPr>
              <a:t>Social Responsibility  and Sustainability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>
                <a:latin typeface="Calibri" panose="020F0502020204030204" pitchFamily="34" charset="0"/>
                <a:cs typeface="Calibri" panose="020F0502020204030204" pitchFamily="34" charset="0"/>
              </a:rPr>
              <a:t>Financial Data, Profit and Loss account </a:t>
            </a:r>
            <a:endParaRPr lang="en-GB" altLang="en-US"/>
          </a:p>
          <a:p>
            <a:pPr>
              <a:buFont typeface="Wingdings" panose="05000000000000000000" pitchFamily="2" charset="2"/>
              <a:buChar char="q"/>
            </a:pPr>
            <a:endParaRPr lang="en-GB" altLang="en-US"/>
          </a:p>
          <a:p>
            <a:pPr>
              <a:buFont typeface="Wingdings" panose="05000000000000000000" pitchFamily="2" charset="2"/>
              <a:buChar char="q"/>
            </a:pPr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761D7-74E1-EB75-0A28-7A3AF8D0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7713" y="1131888"/>
            <a:ext cx="5373687" cy="993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 </a:t>
            </a:r>
            <a: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Business Description     and History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15859-4290-6D22-033A-14DC05CDCB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0888" y="2374900"/>
            <a:ext cx="5370512" cy="3114675"/>
          </a:xfrm>
        </p:spPr>
        <p:txBody>
          <a:bodyPr>
            <a:normAutofit/>
          </a:bodyPr>
          <a:lstStyle/>
          <a:p>
            <a:pPr marL="257175" indent="-171450"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Coffee To Go is a private limited company founded  by six directors in 2020 .</a:t>
            </a:r>
          </a:p>
          <a:p>
            <a:pPr marL="257175" indent="-171450"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company started  its operation as a mobile van making hot beverages  and foods in central London.</a:t>
            </a:r>
          </a:p>
          <a:p>
            <a:pPr indent="-171450"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June 2020 , Coffee To Go started to provide home delivery via Uber Eats and Deliveroo due to Covid-19.</a:t>
            </a:r>
          </a:p>
          <a:p>
            <a:pPr indent="-171450"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March 2021 Coffee To Go announced loyalty card to their customers.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500" dirty="0"/>
          </a:p>
        </p:txBody>
      </p:sp>
      <p:pic>
        <p:nvPicPr>
          <p:cNvPr id="1024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A958B31-9DA0-035C-1492-39B04379AA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13" y="2387600"/>
            <a:ext cx="2628900" cy="208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Box 3">
            <a:extLst>
              <a:ext uri="{FF2B5EF4-FFF2-40B4-BE49-F238E27FC236}">
                <a16:creationId xmlns:a16="http://schemas.microsoft.com/office/drawing/2014/main" id="{2F84B809-7C75-A349-8F68-7BE7DEDB1E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25" y="5724525"/>
            <a:ext cx="1931988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900">
                <a:solidFill>
                  <a:schemeClr val="bg1"/>
                </a:solidFill>
                <a:cs typeface="Arial" panose="020B0604020202020204" pitchFamily="34" charset="0"/>
              </a:rPr>
              <a:t>Created by Atanas Radev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DD91E54-388A-A51B-2449-D45025367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7713" y="1131888"/>
            <a:ext cx="5373687" cy="993775"/>
          </a:xfrm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   </a:t>
            </a: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Business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BEB7C-B695-DCB9-C5A3-EF988ABDF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0888" y="2374900"/>
            <a:ext cx="5370512" cy="31146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Coffee To Go follow  the matrix structure for better business operations.</a:t>
            </a: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Each director has to fulfil a specific responsibility.</a:t>
            </a: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Under every director there are some employees that assist them in handling the responsibility.</a:t>
            </a: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flexibility that the matrix structure provides will help the company to use its employees in any department if deem necessary in any situation.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500" dirty="0"/>
          </a:p>
        </p:txBody>
      </p:sp>
      <p:pic>
        <p:nvPicPr>
          <p:cNvPr id="11268" name="Picture 30" descr="A picture containing diagram&#10;&#10;Description automatically generated">
            <a:extLst>
              <a:ext uri="{FF2B5EF4-FFF2-40B4-BE49-F238E27FC236}">
                <a16:creationId xmlns:a16="http://schemas.microsoft.com/office/drawing/2014/main" id="{0A72F0D0-16BB-B29F-CFD6-863879DEF8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13" y="2387600"/>
            <a:ext cx="2628900" cy="208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9" name="TextBox 31">
            <a:extLst>
              <a:ext uri="{FF2B5EF4-FFF2-40B4-BE49-F238E27FC236}">
                <a16:creationId xmlns:a16="http://schemas.microsoft.com/office/drawing/2014/main" id="{83A40F5E-D815-8186-764C-C4246D1B29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25" y="5724525"/>
            <a:ext cx="1931988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900">
                <a:solidFill>
                  <a:schemeClr val="bg1"/>
                </a:solidFill>
                <a:cs typeface="Arial" panose="020B0604020202020204" pitchFamily="34" charset="0"/>
              </a:rPr>
              <a:t>Created by Atanas Radev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DFFEA9FA-F94C-6C62-B5B0-A3D638690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7713" y="1131888"/>
            <a:ext cx="5373687" cy="993775"/>
          </a:xfrm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Aim and Objectives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9DF478D-5182-5E72-1336-057E82401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0888" y="2374900"/>
            <a:ext cx="5370512" cy="3114675"/>
          </a:xfrm>
        </p:spPr>
        <p:txBody>
          <a:bodyPr/>
          <a:lstStyle/>
          <a:p>
            <a:r>
              <a:rPr lang="en-GB" altLang="en-US" sz="18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main aim of the company is to provide customers with the best choices of coffee and tea and to increase their pleasure in consuming tea and coffee.</a:t>
            </a:r>
          </a:p>
          <a:p>
            <a:r>
              <a:rPr lang="en-GB" altLang="en-US" sz="18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goals that the company aims to achieve are creating a work environment where everyone is treated with respect and dignity and garnering a substantial income to support the employees. </a:t>
            </a:r>
          </a:p>
          <a:p>
            <a:r>
              <a:rPr lang="en-GB" altLang="en-US" sz="18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Expanding our business across UK.</a:t>
            </a:r>
          </a:p>
        </p:txBody>
      </p:sp>
      <p:pic>
        <p:nvPicPr>
          <p:cNvPr id="12292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10646758-0336-0DFF-6638-1226CF8BCA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13" y="2411413"/>
            <a:ext cx="2568575" cy="203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3" name="TextBox 5">
            <a:extLst>
              <a:ext uri="{FF2B5EF4-FFF2-40B4-BE49-F238E27FC236}">
                <a16:creationId xmlns:a16="http://schemas.microsoft.com/office/drawing/2014/main" id="{D84D89B4-1025-9916-DF14-82180E83FD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25" y="5724525"/>
            <a:ext cx="1931988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900">
                <a:solidFill>
                  <a:schemeClr val="bg1"/>
                </a:solidFill>
                <a:cs typeface="Arial" panose="020B0604020202020204" pitchFamily="34" charset="0"/>
              </a:rPr>
              <a:t>Created by Atanas Radev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D48E0591-92A5-7E65-4EDB-7044408E4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6050"/>
            <a:ext cx="8229600" cy="1143000"/>
          </a:xfrm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Mission and Vision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3315" name="Date Placeholder 3">
            <a:extLst>
              <a:ext uri="{FF2B5EF4-FFF2-40B4-BE49-F238E27FC236}">
                <a16:creationId xmlns:a16="http://schemas.microsoft.com/office/drawing/2014/main" id="{83BE9806-4515-45AA-4563-2297699909AD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ABD4D57-F8F3-4CC0-891C-B1E78C92F370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3316" name="TextBox 2">
            <a:extLst>
              <a:ext uri="{FF2B5EF4-FFF2-40B4-BE49-F238E27FC236}">
                <a16:creationId xmlns:a16="http://schemas.microsoft.com/office/drawing/2014/main" id="{32960473-A713-4AC7-3431-44D4A456EC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1913" y="1119188"/>
            <a:ext cx="6696075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GB" altLang="en-US"/>
              <a:t>Vision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>
                <a:solidFill>
                  <a:srgbClr val="202124"/>
                </a:solidFill>
              </a:rPr>
              <a:t>Project 3 to 5 years into the future.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>
                <a:solidFill>
                  <a:srgbClr val="202124"/>
                </a:solidFill>
              </a:rPr>
              <a:t>Dream big and focus on success.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>
                <a:solidFill>
                  <a:srgbClr val="202124"/>
                </a:solidFill>
              </a:rPr>
              <a:t>Infuse it with passion and make it inspiring.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>
                <a:solidFill>
                  <a:srgbClr val="202124"/>
                </a:solidFill>
              </a:rPr>
              <a:t>Positive impact of the world.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US" altLang="en-US">
              <a:solidFill>
                <a:srgbClr val="202124"/>
              </a:solidFill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altLang="en-US"/>
          </a:p>
        </p:txBody>
      </p:sp>
      <p:sp>
        <p:nvSpPr>
          <p:cNvPr id="13317" name="TextBox 4">
            <a:extLst>
              <a:ext uri="{FF2B5EF4-FFF2-40B4-BE49-F238E27FC236}">
                <a16:creationId xmlns:a16="http://schemas.microsoft.com/office/drawing/2014/main" id="{77854A16-40F7-1C40-DF6A-CEFB395ED7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1413" y="3151188"/>
            <a:ext cx="6481762" cy="258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GB" altLang="en-US"/>
              <a:t>Mission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/>
              <a:t>To create and promote great-tasting healthy ,organic beverages.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/>
              <a:t>To inspire and nature the human spirit- one person one cup and one Coffee-To-GO.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/>
              <a:t>We will provide branded products and services of superior quality and value that improve the lives of the world’s consumers.	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GB" altLang="en-US"/>
          </a:p>
        </p:txBody>
      </p:sp>
      <p:sp>
        <p:nvSpPr>
          <p:cNvPr id="13318" name="TextBox 6">
            <a:extLst>
              <a:ext uri="{FF2B5EF4-FFF2-40B4-BE49-F238E27FC236}">
                <a16:creationId xmlns:a16="http://schemas.microsoft.com/office/drawing/2014/main" id="{2122CE37-464A-C84E-7553-5C1E3278CC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199063"/>
            <a:ext cx="2268538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100"/>
              <a:t>Miroslav Grigorov-2120340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E36142E-0C0F-D3D1-ECFF-25CD37A1A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975" y="-114300"/>
            <a:ext cx="8324850" cy="1149350"/>
          </a:xfrm>
        </p:spPr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Product </a:t>
            </a:r>
            <a:r>
              <a:rPr lang="en-US" altLang="en-US">
                <a:ea typeface="ＭＳ Ｐゴシック" panose="020B0600070205080204" pitchFamily="34" charset="-128"/>
              </a:rPr>
              <a:t>and</a:t>
            </a:r>
            <a:r>
              <a:rPr lang="en-GB" altLang="en-US">
                <a:ea typeface="ＭＳ Ｐゴシック" panose="020B0600070205080204" pitchFamily="34" charset="-128"/>
              </a:rPr>
              <a:t> Service Description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1F7532-0A26-8CD8-3A63-2D72AE6623F2}"/>
              </a:ext>
            </a:extLst>
          </p:cNvPr>
          <p:cNvSpPr txBox="1"/>
          <p:nvPr/>
        </p:nvSpPr>
        <p:spPr>
          <a:xfrm>
            <a:off x="484188" y="1193800"/>
            <a:ext cx="2676525" cy="4686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>
                <a:solidFill>
                  <a:srgbClr val="000000"/>
                </a:solidFill>
              </a:rPr>
              <a:t>Coffee drinks</a:t>
            </a:r>
            <a:endParaRPr lang="en-GB" dirty="0"/>
          </a:p>
          <a:p>
            <a:pPr>
              <a:defRPr/>
            </a:pPr>
            <a:r>
              <a:rPr lang="en-GB" dirty="0">
                <a:solidFill>
                  <a:srgbClr val="000000"/>
                </a:solidFill>
              </a:rPr>
              <a:t>Wide range of hot and cold drinks: from traditional coffee drinks to trendier ones</a:t>
            </a:r>
          </a:p>
          <a:p>
            <a:pPr>
              <a:defRPr/>
            </a:pPr>
            <a:r>
              <a:rPr lang="en-GB" dirty="0">
                <a:solidFill>
                  <a:srgbClr val="000000"/>
                </a:solidFill>
              </a:rPr>
              <a:t>Choice of different coffee bean types</a:t>
            </a:r>
          </a:p>
          <a:p>
            <a:pPr>
              <a:defRPr/>
            </a:pPr>
            <a:r>
              <a:rPr lang="en-GB" dirty="0">
                <a:solidFill>
                  <a:srgbClr val="000000"/>
                </a:solidFill>
              </a:rPr>
              <a:t>Availability of decaffeinated drinks versions 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sz="1050" dirty="0"/>
              <a:t>Created by Yasminka Yancheva</a:t>
            </a:r>
            <a:br>
              <a:rPr lang="en-GB" dirty="0"/>
            </a:br>
            <a:endParaRPr lang="en-BG" dirty="0"/>
          </a:p>
        </p:txBody>
      </p:sp>
      <p:sp>
        <p:nvSpPr>
          <p:cNvPr id="14340" name="TextBox 2">
            <a:extLst>
              <a:ext uri="{FF2B5EF4-FFF2-40B4-BE49-F238E27FC236}">
                <a16:creationId xmlns:a16="http://schemas.microsoft.com/office/drawing/2014/main" id="{D9F10C40-DE03-6926-09BD-76FCDF08F4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1675" y="26035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LID4096" altLang="en-US"/>
          </a:p>
        </p:txBody>
      </p:sp>
      <p:sp>
        <p:nvSpPr>
          <p:cNvPr id="14341" name="TextBox 5">
            <a:extLst>
              <a:ext uri="{FF2B5EF4-FFF2-40B4-BE49-F238E27FC236}">
                <a16:creationId xmlns:a16="http://schemas.microsoft.com/office/drawing/2014/main" id="{FD173AFE-DEDC-2992-C840-4A650485BA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1863" y="2428875"/>
            <a:ext cx="2932112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Tea drinks </a:t>
            </a:r>
            <a:endParaRPr lang="en-GB" altLang="en-US"/>
          </a:p>
          <a:p>
            <a:r>
              <a:rPr lang="en-GB" altLang="en-US">
                <a:solidFill>
                  <a:srgbClr val="000000"/>
                </a:solidFill>
              </a:rPr>
              <a:t>Wide range of imported and locally sourced tea varieties: breakfast, black, green and herbal infusions, as well as other more novel tea varieties</a:t>
            </a:r>
          </a:p>
          <a:p>
            <a:endParaRPr lang="LID4096" altLang="en-US"/>
          </a:p>
        </p:txBody>
      </p:sp>
      <p:sp>
        <p:nvSpPr>
          <p:cNvPr id="14342" name="TextBox 6">
            <a:extLst>
              <a:ext uri="{FF2B5EF4-FFF2-40B4-BE49-F238E27FC236}">
                <a16:creationId xmlns:a16="http://schemas.microsoft.com/office/drawing/2014/main" id="{D5CF4576-B069-AA86-CE88-858329FB763F}"/>
              </a:ext>
            </a:extLst>
          </p:cNvPr>
          <p:cNvSpPr txBox="1">
            <a:spLocks noChangeArrowheads="1"/>
          </p:cNvSpPr>
          <p:nvPr/>
        </p:nvSpPr>
        <p:spPr bwMode="auto">
          <a:xfrm flipH="1">
            <a:off x="2844800" y="4768850"/>
            <a:ext cx="41036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3 drink sizes: </a:t>
            </a:r>
            <a:r>
              <a:rPr lang="en-GB" altLang="en-US">
                <a:solidFill>
                  <a:srgbClr val="000000"/>
                </a:solidFill>
              </a:rPr>
              <a:t>small, medium and large</a:t>
            </a:r>
            <a:endParaRPr lang="en-GB" altLang="en-US"/>
          </a:p>
        </p:txBody>
      </p:sp>
      <p:sp>
        <p:nvSpPr>
          <p:cNvPr id="14343" name="TextBox 7">
            <a:extLst>
              <a:ext uri="{FF2B5EF4-FFF2-40B4-BE49-F238E27FC236}">
                <a16:creationId xmlns:a16="http://schemas.microsoft.com/office/drawing/2014/main" id="{441ED359-8891-39F0-47C7-73AFDCBB8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0" y="1127125"/>
            <a:ext cx="2667000" cy="258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Snacks and sweet treats</a:t>
            </a:r>
            <a:endParaRPr lang="en-GB" alt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different snack and sweet treat options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freshly prepared or baked every day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daily menu. </a:t>
            </a:r>
          </a:p>
          <a:p>
            <a:br>
              <a:rPr lang="en-GB" altLang="en-US"/>
            </a:br>
            <a:endParaRPr lang="LID4096" altLang="en-US"/>
          </a:p>
        </p:txBody>
      </p:sp>
      <p:pic>
        <p:nvPicPr>
          <p:cNvPr id="14344" name="Picture 8">
            <a:extLst>
              <a:ext uri="{FF2B5EF4-FFF2-40B4-BE49-F238E27FC236}">
                <a16:creationId xmlns:a16="http://schemas.microsoft.com/office/drawing/2014/main" id="{49A91C35-CD33-284E-F078-32C9F3B5AD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3" y="4062413"/>
            <a:ext cx="1731962" cy="118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5" name="Picture 9">
            <a:extLst>
              <a:ext uri="{FF2B5EF4-FFF2-40B4-BE49-F238E27FC236}">
                <a16:creationId xmlns:a16="http://schemas.microsoft.com/office/drawing/2014/main" id="{64A036E2-E838-FD80-88E5-4CF357931F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338" y="979488"/>
            <a:ext cx="1895475" cy="130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6" name="Picture 10">
            <a:extLst>
              <a:ext uri="{FF2B5EF4-FFF2-40B4-BE49-F238E27FC236}">
                <a16:creationId xmlns:a16="http://schemas.microsoft.com/office/drawing/2014/main" id="{3F100171-BB76-8A24-759B-053D25C5D8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538" y="3429000"/>
            <a:ext cx="1919287" cy="1395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9E055D9-893D-17FB-5172-548312C25CF0}"/>
              </a:ext>
            </a:extLst>
          </p:cNvPr>
          <p:cNvSpPr txBox="1"/>
          <p:nvPr/>
        </p:nvSpPr>
        <p:spPr>
          <a:xfrm>
            <a:off x="468313" y="1331913"/>
            <a:ext cx="2890837" cy="44084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rgbClr val="000000"/>
                </a:solidFill>
              </a:rPr>
              <a:t>Delivery service </a:t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</a:rPr>
              <a:t>2 options:</a:t>
            </a:r>
            <a:endParaRPr lang="en-GB" dirty="0"/>
          </a:p>
          <a:p>
            <a:pPr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>
                <a:solidFill>
                  <a:srgbClr val="000000"/>
                </a:solidFill>
              </a:rPr>
              <a:t>Delivery through Coffee To Go’s delivery team</a:t>
            </a:r>
            <a:endParaRPr lang="bg-BG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en-GB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>
                <a:solidFill>
                  <a:srgbClr val="000000"/>
                </a:solidFill>
              </a:rPr>
              <a:t>Delivery through delivery companies- </a:t>
            </a:r>
            <a:r>
              <a:rPr lang="en-GB" dirty="0" err="1">
                <a:solidFill>
                  <a:srgbClr val="000000"/>
                </a:solidFill>
              </a:rPr>
              <a:t>UberEats</a:t>
            </a:r>
            <a:r>
              <a:rPr lang="en-GB" dirty="0">
                <a:solidFill>
                  <a:srgbClr val="000000"/>
                </a:solidFill>
              </a:rPr>
              <a:t>, Just Eat and Deliveroo</a:t>
            </a: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br>
              <a:rPr lang="en-GB" dirty="0"/>
            </a:br>
            <a:r>
              <a:rPr lang="en-GB" b="1" dirty="0">
                <a:solidFill>
                  <a:srgbClr val="000000"/>
                </a:solidFill>
              </a:rPr>
              <a:t>Strive to provide customers with their high grade quality items in the shortest time span. </a:t>
            </a: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50" dirty="0">
                <a:solidFill>
                  <a:srgbClr val="000000"/>
                </a:solidFill>
              </a:rPr>
              <a:t>Created by Yasminka Yancheva</a:t>
            </a:r>
            <a:endParaRPr lang="en-GB" sz="1050" dirty="0"/>
          </a:p>
        </p:txBody>
      </p:sp>
      <p:sp>
        <p:nvSpPr>
          <p:cNvPr id="16387" name="TextBox 10">
            <a:extLst>
              <a:ext uri="{FF2B5EF4-FFF2-40B4-BE49-F238E27FC236}">
                <a16:creationId xmlns:a16="http://schemas.microsoft.com/office/drawing/2014/main" id="{9E8E49FC-1A72-6444-C7BA-6343E2F84E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6813" y="1289050"/>
            <a:ext cx="2439987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Website and mobile app</a:t>
            </a:r>
            <a:endParaRPr lang="en-GB" altLang="en-US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>
                <a:solidFill>
                  <a:srgbClr val="000000"/>
                </a:solidFill>
              </a:rPr>
              <a:t> </a:t>
            </a:r>
            <a:r>
              <a:rPr lang="en-GB" altLang="en-US">
                <a:solidFill>
                  <a:srgbClr val="000000"/>
                </a:solidFill>
              </a:rPr>
              <a:t>ability to make an order </a:t>
            </a:r>
            <a:endParaRPr lang="bg-BG" altLang="en-US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altLang="en-US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 information about </a:t>
            </a:r>
            <a:r>
              <a:rPr lang="en-US" altLang="en-US">
                <a:solidFill>
                  <a:srgbClr val="000000"/>
                </a:solidFill>
              </a:rPr>
              <a:t>the company’s </a:t>
            </a:r>
            <a:r>
              <a:rPr lang="en-GB" altLang="en-US">
                <a:solidFill>
                  <a:srgbClr val="000000"/>
                </a:solidFill>
              </a:rPr>
              <a:t>premise, founders and history, the origin of the coffee beans and blends and tea infusions</a:t>
            </a:r>
            <a:endParaRPr lang="bg-BG" altLang="en-US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bg-BG" altLang="en-US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>
                <a:solidFill>
                  <a:srgbClr val="000000"/>
                </a:solidFill>
              </a:rPr>
              <a:t>dietary information </a:t>
            </a:r>
            <a:endParaRPr lang="en-GB" altLang="en-US">
              <a:solidFill>
                <a:srgbClr val="000000"/>
              </a:solidFill>
            </a:endParaRPr>
          </a:p>
          <a:p>
            <a:br>
              <a:rPr lang="en-GB" altLang="en-US"/>
            </a:br>
            <a:endParaRPr lang="LID4096" altLang="en-US"/>
          </a:p>
        </p:txBody>
      </p:sp>
      <p:sp>
        <p:nvSpPr>
          <p:cNvPr id="16388" name="Rectangle 2">
            <a:extLst>
              <a:ext uri="{FF2B5EF4-FFF2-40B4-BE49-F238E27FC236}">
                <a16:creationId xmlns:a16="http://schemas.microsoft.com/office/drawing/2014/main" id="{66A399DF-24F4-19BD-0AA0-5056AFCC8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Product </a:t>
            </a:r>
            <a:r>
              <a:rPr lang="en-US" altLang="en-US">
                <a:ea typeface="ＭＳ Ｐゴシック" panose="020B0600070205080204" pitchFamily="34" charset="-128"/>
              </a:rPr>
              <a:t>and</a:t>
            </a:r>
            <a:r>
              <a:rPr lang="en-GB" altLang="en-US">
                <a:ea typeface="ＭＳ Ｐゴシック" panose="020B0600070205080204" pitchFamily="34" charset="-128"/>
              </a:rPr>
              <a:t> Service Description</a:t>
            </a:r>
          </a:p>
        </p:txBody>
      </p:sp>
      <p:pic>
        <p:nvPicPr>
          <p:cNvPr id="16389" name="Picture 2">
            <a:extLst>
              <a:ext uri="{FF2B5EF4-FFF2-40B4-BE49-F238E27FC236}">
                <a16:creationId xmlns:a16="http://schemas.microsoft.com/office/drawing/2014/main" id="{CC4AF441-81B7-C8DA-33E4-B2B4CD2930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025" y="1331913"/>
            <a:ext cx="2079625" cy="2081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Picture 5">
            <a:extLst>
              <a:ext uri="{FF2B5EF4-FFF2-40B4-BE49-F238E27FC236}">
                <a16:creationId xmlns:a16="http://schemas.microsoft.com/office/drawing/2014/main" id="{736F3618-D19C-B381-13E1-B2D901561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025" y="3551238"/>
            <a:ext cx="2079625" cy="207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DC90299-9386-0008-A8E8-F968383ED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196850"/>
            <a:ext cx="8229600" cy="568325"/>
          </a:xfrm>
        </p:spPr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Marketing Analysis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419026-ADB9-B7AC-1A7E-6DDA4514CAFF}"/>
              </a:ext>
            </a:extLst>
          </p:cNvPr>
          <p:cNvSpPr txBox="1"/>
          <p:nvPr/>
        </p:nvSpPr>
        <p:spPr>
          <a:xfrm>
            <a:off x="250825" y="908050"/>
            <a:ext cx="5400675" cy="4686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68% of people on Europe frequently consume coffee (Global Coffee Market Report, 2022)</a:t>
            </a:r>
            <a:endParaRPr lang="bg-BG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80% of the UK’s population buying coffee at least once a week (Nescafe, 2022).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bg-BG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70% of the UK’s coffee consumers having two and more cups of coffee every day (Statista, 2021). </a:t>
            </a: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br>
              <a:rPr lang="en-GB" dirty="0"/>
            </a:br>
            <a:r>
              <a:rPr lang="en-GB" dirty="0">
                <a:solidFill>
                  <a:srgbClr val="000000"/>
                </a:solidFill>
              </a:rPr>
              <a:t>In total:</a:t>
            </a:r>
            <a:endParaRPr lang="en-GB" dirty="0"/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63% of people in the UK- coffee and tea consumers (Armstrong, 2021) 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more than 2.89 billion British pounds being yearly spent on hot drinks (Armstrong, 2021</a:t>
            </a: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br>
              <a:rPr lang="en-GB" dirty="0"/>
            </a:br>
            <a:r>
              <a:rPr lang="en-GB" sz="1050" dirty="0"/>
              <a:t>Created by Yasminka Yancheva</a:t>
            </a:r>
            <a:endParaRPr lang="en-GB" sz="1050" dirty="0">
              <a:solidFill>
                <a:srgbClr val="000000"/>
              </a:solidFill>
            </a:endParaRPr>
          </a:p>
        </p:txBody>
      </p:sp>
      <p:pic>
        <p:nvPicPr>
          <p:cNvPr id="17412" name="Picture 4">
            <a:extLst>
              <a:ext uri="{FF2B5EF4-FFF2-40B4-BE49-F238E27FC236}">
                <a16:creationId xmlns:a16="http://schemas.microsoft.com/office/drawing/2014/main" id="{DDEBD6CC-BA98-7BB1-53F5-048611086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900" y="1484313"/>
            <a:ext cx="2874963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Box 5">
            <a:extLst>
              <a:ext uri="{FF2B5EF4-FFF2-40B4-BE49-F238E27FC236}">
                <a16:creationId xmlns:a16="http://schemas.microsoft.com/office/drawing/2014/main" id="{ABF55045-5990-DAB9-990B-490A1A7465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30900" y="4797425"/>
            <a:ext cx="317976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rise of 47.2% in online food delivering (Ibis World, 2022) </a:t>
            </a:r>
            <a:endParaRPr lang="bg-BG" altLang="en-US">
              <a:solidFill>
                <a:srgbClr val="000000"/>
              </a:solidFill>
            </a:endParaRPr>
          </a:p>
          <a:p>
            <a:r>
              <a:rPr lang="en-GB" altLang="en-US">
                <a:solidFill>
                  <a:srgbClr val="000000"/>
                </a:solidFill>
              </a:rPr>
              <a:t> </a:t>
            </a:r>
            <a:endParaRPr lang="en-GB" altLang="en-US"/>
          </a:p>
          <a:p>
            <a:br>
              <a:rPr lang="en-GB" altLang="en-US"/>
            </a:br>
            <a:endParaRPr lang="LID4096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C9AE11E-1311-6A5C-4033-E7ACACAE6469}"/>
              </a:ext>
            </a:extLst>
          </p:cNvPr>
          <p:cNvSpPr txBox="1"/>
          <p:nvPr/>
        </p:nvSpPr>
        <p:spPr>
          <a:xfrm>
            <a:off x="250825" y="1366838"/>
            <a:ext cx="4821238" cy="42767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b="1" dirty="0">
                <a:solidFill>
                  <a:srgbClr val="000000"/>
                </a:solidFill>
              </a:rPr>
              <a:t>Potential for growth </a:t>
            </a:r>
            <a:endParaRPr lang="en-GB" sz="1600" dirty="0"/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rgbClr val="000000"/>
                </a:solidFill>
              </a:rPr>
              <a:t>increase in total daily coffee cups consumed coffee cups from 70 million in 2008 to 95 million in 2018 (British Coffee Association, 2018).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rgbClr val="000000"/>
                </a:solidFill>
              </a:rPr>
              <a:t>predicted growth of UK’s delivery market’s value (Statista, 2022). 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rgbClr val="000000"/>
                </a:solidFill>
              </a:rPr>
              <a:t>the coffee-focused segment forecast to rise at 2% CAGR over the next five years (MCA, 2022)</a:t>
            </a: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br>
              <a:rPr lang="en-GB" sz="1600" dirty="0"/>
            </a:br>
            <a:r>
              <a:rPr lang="en-GB" sz="1600" b="1" dirty="0">
                <a:solidFill>
                  <a:srgbClr val="000000"/>
                </a:solidFill>
              </a:rPr>
              <a:t>Factors predicting market expansion:</a:t>
            </a:r>
            <a:endParaRPr lang="en-GB" sz="1600" b="1" dirty="0"/>
          </a:p>
          <a:p>
            <a:pPr marL="34290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1600" dirty="0">
                <a:solidFill>
                  <a:srgbClr val="000000"/>
                </a:solidFill>
              </a:rPr>
              <a:t>High per capita coffee and tea consumption</a:t>
            </a:r>
          </a:p>
          <a:p>
            <a:pPr marL="34290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1600" dirty="0">
                <a:solidFill>
                  <a:srgbClr val="000000"/>
                </a:solidFill>
              </a:rPr>
              <a:t>High and further increasing coffee shop consumer spending</a:t>
            </a:r>
          </a:p>
          <a:p>
            <a:pPr marL="34290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1600" dirty="0">
                <a:solidFill>
                  <a:srgbClr val="000000"/>
                </a:solidFill>
              </a:rPr>
              <a:t>Elevated consumer confidence index</a:t>
            </a: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>
                <a:solidFill>
                  <a:srgbClr val="000000"/>
                </a:solidFill>
              </a:rPr>
              <a:t> </a:t>
            </a: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GB" sz="16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50" dirty="0">
                <a:solidFill>
                  <a:srgbClr val="000000"/>
                </a:solidFill>
              </a:rPr>
              <a:t>Created by Yasminka Yancheva</a:t>
            </a:r>
            <a:endParaRPr lang="en-GB" sz="1050" dirty="0"/>
          </a:p>
        </p:txBody>
      </p:sp>
      <p:sp>
        <p:nvSpPr>
          <p:cNvPr id="19459" name="TextBox 8">
            <a:extLst>
              <a:ext uri="{FF2B5EF4-FFF2-40B4-BE49-F238E27FC236}">
                <a16:creationId xmlns:a16="http://schemas.microsoft.com/office/drawing/2014/main" id="{3E571BAB-9BEC-927C-7260-8BB078F94B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60975" y="390525"/>
            <a:ext cx="3790950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600" b="1">
                <a:solidFill>
                  <a:srgbClr val="000000"/>
                </a:solidFill>
              </a:rPr>
              <a:t>Barriers to entry</a:t>
            </a:r>
            <a:endParaRPr lang="en-GB" altLang="en-US" sz="160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1600">
                <a:solidFill>
                  <a:srgbClr val="000000"/>
                </a:solidFill>
              </a:rPr>
              <a:t>Unpredictability of the COVID-19 pandemic situation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1600">
                <a:solidFill>
                  <a:srgbClr val="000000"/>
                </a:solidFill>
              </a:rPr>
              <a:t>Reinstatement of VAT from 12.5% to 20% in April 2022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1600">
                <a:solidFill>
                  <a:srgbClr val="000000"/>
                </a:solidFill>
              </a:rPr>
              <a:t>Rising import costs and supply chain disruptions due to Brexit </a:t>
            </a:r>
          </a:p>
        </p:txBody>
      </p:sp>
      <p:sp>
        <p:nvSpPr>
          <p:cNvPr id="19460" name="TextBox 10">
            <a:extLst>
              <a:ext uri="{FF2B5EF4-FFF2-40B4-BE49-F238E27FC236}">
                <a16:creationId xmlns:a16="http://schemas.microsoft.com/office/drawing/2014/main" id="{C6954744-6863-CB34-8CDD-213F48BD88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6838" y="2781300"/>
            <a:ext cx="3675062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600" b="1">
                <a:solidFill>
                  <a:srgbClr val="000000"/>
                </a:solidFill>
              </a:rPr>
              <a:t>Competition </a:t>
            </a:r>
            <a:endParaRPr lang="en-GB" altLang="en-US" sz="160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1600">
                <a:solidFill>
                  <a:srgbClr val="000000"/>
                </a:solidFill>
              </a:rPr>
              <a:t>Number of coffee shop outlets- increasing at higher than before levels (World Coffee Portal,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1600">
                <a:solidFill>
                  <a:srgbClr val="000000"/>
                </a:solidFill>
              </a:rPr>
              <a:t>Main dominators in the UK's coffee shop market : Costa Coffee, Greggs, and Starbucks (Statista, 2022)</a:t>
            </a:r>
          </a:p>
          <a:p>
            <a:br>
              <a:rPr lang="en-GB" altLang="en-US" sz="1600" b="1"/>
            </a:br>
            <a:r>
              <a:rPr lang="en-GB" altLang="en-US" sz="1600" b="1">
                <a:solidFill>
                  <a:srgbClr val="000000"/>
                </a:solidFill>
              </a:rPr>
              <a:t>Independent coffee shops- still being frequently visited by UK consumers</a:t>
            </a:r>
            <a:endParaRPr lang="en-GB" altLang="en-US" sz="16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C16E7F-BB67-C041-A432-9D3810025DC6}"/>
              </a:ext>
            </a:extLst>
          </p:cNvPr>
          <p:cNvSpPr txBox="1"/>
          <p:nvPr/>
        </p:nvSpPr>
        <p:spPr>
          <a:xfrm>
            <a:off x="279400" y="390525"/>
            <a:ext cx="5005388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4400">
                <a:latin typeface="+mj-lt"/>
              </a:rPr>
              <a:t>Marketing Analysis </a:t>
            </a:r>
            <a:endParaRPr lang="en-US" sz="4400">
              <a:latin typeface="+mj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6C13A99C-3060-862F-FEA6-83D4E4D42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04938" y="498475"/>
            <a:ext cx="8229601" cy="503238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Marketing Trends</a:t>
            </a:r>
            <a:endParaRPr lang="LID4096" altLang="en-US">
              <a:ea typeface="ＭＳ Ｐゴシック" panose="020B0600070205080204" pitchFamily="34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986E2-3DBD-C2CA-A23B-D850836D7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363" y="1530350"/>
            <a:ext cx="8367712" cy="4041775"/>
          </a:xfrm>
        </p:spPr>
        <p:txBody>
          <a:bodyPr/>
          <a:lstStyle/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Increased demand for gourmet and innovative drinks (Crawford, 2021)</a:t>
            </a:r>
          </a:p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New coffee brewing methods (Diaz, 2021)</a:t>
            </a:r>
          </a:p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Greater value of coffee and </a:t>
            </a:r>
            <a:r>
              <a:rPr lang="en-GB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tra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 quality (Global Coffee Market Report, 2022)</a:t>
            </a:r>
          </a:p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Elevated interest towards custom ordering (</a:t>
            </a:r>
            <a:r>
              <a:rPr lang="en-GB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MacDonnel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, 2022)</a:t>
            </a:r>
          </a:p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Demand for attractive products (Guerra, 2021)</a:t>
            </a:r>
          </a:p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Emergence of alternative coffee shop store conceptions (Crawford, 2021)</a:t>
            </a:r>
          </a:p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Higher prevalence of Click &amp; Collect and home delivery options offering (World Coffee Portal, 2022)</a:t>
            </a:r>
          </a:p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Incorporation of the digital services and apps (World Coffee Portal, 2022)</a:t>
            </a:r>
          </a:p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Growing demand for sustainable products (Mordor Intelligence, 2022)</a:t>
            </a:r>
          </a:p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Increased demand for vegan alternatives (McCauley, 2022)</a:t>
            </a:r>
          </a:p>
          <a:p>
            <a:pPr>
              <a:defRPr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Growing participation in loyalty programmes (Project Café UK, 2022).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050" dirty="0">
                <a:solidFill>
                  <a:srgbClr val="000000"/>
                </a:solidFill>
                <a:latin typeface="Arial" panose="020B0604020202020204" pitchFamily="34" charset="0"/>
              </a:rPr>
              <a:t>Created by Yasminka Yancheva</a:t>
            </a:r>
          </a:p>
          <a:p>
            <a:pPr>
              <a:defRPr/>
            </a:pPr>
            <a:br>
              <a:rPr lang="en-GB" dirty="0"/>
            </a:br>
            <a:endParaRPr lang="en-BG" dirty="0"/>
          </a:p>
        </p:txBody>
      </p:sp>
      <p:pic>
        <p:nvPicPr>
          <p:cNvPr id="20484" name="Picture 6">
            <a:extLst>
              <a:ext uri="{FF2B5EF4-FFF2-40B4-BE49-F238E27FC236}">
                <a16:creationId xmlns:a16="http://schemas.microsoft.com/office/drawing/2014/main" id="{98A63908-81FB-1423-A8CD-0D131751A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5488" y="76200"/>
            <a:ext cx="2711450" cy="145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972FFF7D-7EBE-171E-09C6-B1FD9D3D4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750"/>
            <a:ext cx="8229600" cy="1081088"/>
          </a:xfrm>
        </p:spPr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SWOT Analysis</a:t>
            </a:r>
          </a:p>
        </p:txBody>
      </p:sp>
      <p:sp>
        <p:nvSpPr>
          <p:cNvPr id="21507" name="Date Placeholder 3">
            <a:extLst>
              <a:ext uri="{FF2B5EF4-FFF2-40B4-BE49-F238E27FC236}">
                <a16:creationId xmlns:a16="http://schemas.microsoft.com/office/drawing/2014/main" id="{51FBDFD5-35EC-FA3C-94A1-4407ECA717B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81B325-D82E-4A57-BADE-811BE9ACC179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6CBA75-48DB-33C0-2192-40FB20846865}"/>
              </a:ext>
            </a:extLst>
          </p:cNvPr>
          <p:cNvSpPr txBox="1"/>
          <p:nvPr/>
        </p:nvSpPr>
        <p:spPr>
          <a:xfrm>
            <a:off x="1116013" y="1144588"/>
            <a:ext cx="3365500" cy="21224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400" dirty="0"/>
              <a:t>Strengths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GB" dirty="0"/>
              <a:t>Partnership with the strongest brands.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GB" dirty="0"/>
              <a:t>High Flexibility of operations and locations 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GB" dirty="0"/>
              <a:t>Technology is new and at a high level.</a:t>
            </a:r>
          </a:p>
        </p:txBody>
      </p:sp>
      <p:sp>
        <p:nvSpPr>
          <p:cNvPr id="21509" name="TextBox 3">
            <a:extLst>
              <a:ext uri="{FF2B5EF4-FFF2-40B4-BE49-F238E27FC236}">
                <a16:creationId xmlns:a16="http://schemas.microsoft.com/office/drawing/2014/main" id="{6503C89D-D415-41D7-05FE-550F653A0C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62488" y="1073150"/>
            <a:ext cx="358140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400"/>
              <a:t>Weaknesses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/>
              <a:t>High operation costs prices.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/>
              <a:t>Limited budget for advertising and marketing.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/>
              <a:t>Limited and only local distribution network. </a:t>
            </a:r>
          </a:p>
        </p:txBody>
      </p:sp>
      <p:sp>
        <p:nvSpPr>
          <p:cNvPr id="21510" name="TextBox 4">
            <a:extLst>
              <a:ext uri="{FF2B5EF4-FFF2-40B4-BE49-F238E27FC236}">
                <a16:creationId xmlns:a16="http://schemas.microsoft.com/office/drawing/2014/main" id="{D6822394-6EF6-7B13-2706-747CCA0809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100" y="3267075"/>
            <a:ext cx="3744913" cy="184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400"/>
              <a:t>   Opportunities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/>
              <a:t>Increase customer loyalty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/>
              <a:t>Use cross-functional teams to develop new products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/>
              <a:t>The increasing popularity of the industry.  </a:t>
            </a:r>
          </a:p>
        </p:txBody>
      </p:sp>
      <p:sp>
        <p:nvSpPr>
          <p:cNvPr id="21511" name="TextBox 5">
            <a:extLst>
              <a:ext uri="{FF2B5EF4-FFF2-40B4-BE49-F238E27FC236}">
                <a16:creationId xmlns:a16="http://schemas.microsoft.com/office/drawing/2014/main" id="{FE655C29-380F-A671-C608-545141F8F3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62488" y="3455988"/>
            <a:ext cx="3960812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400"/>
              <a:t>Threats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/>
              <a:t>Lowering of selling prices.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/>
              <a:t>Government regulations.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/>
              <a:t>Strong competitors.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/>
              <a:t>Slow global growth.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4BB3D8FD-DA8F-A0F3-9D4E-7F930F65E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213" y="158750"/>
            <a:ext cx="5992812" cy="592138"/>
          </a:xfrm>
        </p:spPr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PESTLE Analysis</a:t>
            </a:r>
          </a:p>
        </p:txBody>
      </p:sp>
      <p:pic>
        <p:nvPicPr>
          <p:cNvPr id="23555" name="Picture 4">
            <a:extLst>
              <a:ext uri="{FF2B5EF4-FFF2-40B4-BE49-F238E27FC236}">
                <a16:creationId xmlns:a16="http://schemas.microsoft.com/office/drawing/2014/main" id="{6BC4F352-C001-0418-CF07-30F5966C2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125538"/>
            <a:ext cx="69850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2">
            <a:extLst>
              <a:ext uri="{FF2B5EF4-FFF2-40B4-BE49-F238E27FC236}">
                <a16:creationId xmlns:a16="http://schemas.microsoft.com/office/drawing/2014/main" id="{4BA37731-3C51-D38D-C81B-54E6A95465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6804025" y="184150"/>
            <a:ext cx="2736850" cy="231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B4E9D0-6E86-7C2F-3FD4-83296E364530}"/>
              </a:ext>
            </a:extLst>
          </p:cNvPr>
          <p:cNvSpPr txBox="1"/>
          <p:nvPr/>
        </p:nvSpPr>
        <p:spPr>
          <a:xfrm>
            <a:off x="19050" y="5459413"/>
            <a:ext cx="4821238" cy="254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1050" dirty="0"/>
              <a:t>Created by Yasminka Yancheva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B4EA1C7F-AF1F-682D-7306-B4AFD1504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4525"/>
            <a:ext cx="8229600" cy="2327275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Operations</a:t>
            </a:r>
            <a:endParaRPr lang="LID4096" altLang="en-US">
              <a:ea typeface="ＭＳ Ｐゴシック" panose="020B0600070205080204" pitchFamily="34" charset="-128"/>
            </a:endParaRPr>
          </a:p>
        </p:txBody>
      </p:sp>
      <p:sp>
        <p:nvSpPr>
          <p:cNvPr id="25603" name="TextBox 6">
            <a:extLst>
              <a:ext uri="{FF2B5EF4-FFF2-40B4-BE49-F238E27FC236}">
                <a16:creationId xmlns:a16="http://schemas.microsoft.com/office/drawing/2014/main" id="{7DFBD516-F8A6-2FF0-15C5-BA338E9E5DFE}"/>
              </a:ext>
            </a:extLst>
          </p:cNvPr>
          <p:cNvSpPr txBox="1">
            <a:spLocks noChangeArrowheads="1"/>
          </p:cNvSpPr>
          <p:nvPr/>
        </p:nvSpPr>
        <p:spPr bwMode="auto">
          <a:xfrm flipH="1">
            <a:off x="6789738" y="819150"/>
            <a:ext cx="22225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Operating hours - </a:t>
            </a:r>
            <a:r>
              <a:rPr lang="en-GB" altLang="en-US">
                <a:solidFill>
                  <a:srgbClr val="000000"/>
                </a:solidFill>
              </a:rPr>
              <a:t>6:30AM to 8:30PM from Monday to Sunday.</a:t>
            </a:r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BECF43-0667-FD9C-4ED3-82AAB184F2B9}"/>
              </a:ext>
            </a:extLst>
          </p:cNvPr>
          <p:cNvSpPr txBox="1"/>
          <p:nvPr/>
        </p:nvSpPr>
        <p:spPr>
          <a:xfrm>
            <a:off x="312738" y="915988"/>
            <a:ext cx="4859337" cy="1476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rgbClr val="000000"/>
                </a:solidFill>
              </a:rPr>
              <a:t>Location and Facilities</a:t>
            </a:r>
            <a:endParaRPr lang="en-GB" dirty="0"/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</a:rPr>
              <a:t>34 </a:t>
            </a:r>
            <a:r>
              <a:rPr lang="en-GB" dirty="0" err="1">
                <a:solidFill>
                  <a:srgbClr val="000000"/>
                </a:solidFill>
              </a:rPr>
              <a:t>Salusbury</a:t>
            </a:r>
            <a:r>
              <a:rPr lang="en-GB" dirty="0">
                <a:solidFill>
                  <a:srgbClr val="000000"/>
                </a:solidFill>
              </a:rPr>
              <a:t> Rd, London NW6 6BF, United Kingdom</a:t>
            </a:r>
            <a:br>
              <a:rPr lang="en-GB" dirty="0"/>
            </a:br>
            <a:endParaRPr lang="en-GB" dirty="0"/>
          </a:p>
          <a:p>
            <a:pPr marL="28575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dark kitchen </a:t>
            </a:r>
            <a:r>
              <a:rPr lang="en-US" dirty="0">
                <a:solidFill>
                  <a:srgbClr val="000000"/>
                </a:solidFill>
              </a:rPr>
              <a:t>concept</a:t>
            </a:r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25605" name="TextBox 10">
            <a:extLst>
              <a:ext uri="{FF2B5EF4-FFF2-40B4-BE49-F238E27FC236}">
                <a16:creationId xmlns:a16="http://schemas.microsoft.com/office/drawing/2014/main" id="{7D208E0D-7B77-DAE0-3B8D-CD0CD7D3D8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813" y="2622550"/>
            <a:ext cx="4708525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Equipment</a:t>
            </a:r>
            <a:endParaRPr lang="en-GB" alt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range of coffee and tea preparation equipment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two large refrigerators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panini press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microwave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computer to receive orders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receipts printer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POS terminals in delivery vehicles </a:t>
            </a:r>
          </a:p>
          <a:p>
            <a:br>
              <a:rPr lang="en-GB" altLang="en-US"/>
            </a:br>
            <a:br>
              <a:rPr lang="en-GB" altLang="en-US"/>
            </a:br>
            <a:endParaRPr lang="LID4096" altLang="en-US"/>
          </a:p>
        </p:txBody>
      </p:sp>
      <p:sp>
        <p:nvSpPr>
          <p:cNvPr id="25606" name="TextBox 12">
            <a:extLst>
              <a:ext uri="{FF2B5EF4-FFF2-40B4-BE49-F238E27FC236}">
                <a16:creationId xmlns:a16="http://schemas.microsoft.com/office/drawing/2014/main" id="{2865C4CE-E683-E9B0-8D63-CE54D8A912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5463" y="2541588"/>
            <a:ext cx="519747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Vehicles</a:t>
            </a:r>
            <a:endParaRPr lang="en-GB" alt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1 van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4 scooters</a:t>
            </a:r>
          </a:p>
          <a:p>
            <a:br>
              <a:rPr lang="en-GB" altLang="en-US"/>
            </a:br>
            <a:endParaRPr lang="LID4096" altLang="en-US"/>
          </a:p>
        </p:txBody>
      </p:sp>
      <p:pic>
        <p:nvPicPr>
          <p:cNvPr id="25607" name="Picture 7">
            <a:extLst>
              <a:ext uri="{FF2B5EF4-FFF2-40B4-BE49-F238E27FC236}">
                <a16:creationId xmlns:a16="http://schemas.microsoft.com/office/drawing/2014/main" id="{22556CA0-2A66-CC5F-4B08-36D436B3D2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875" y="946150"/>
            <a:ext cx="15621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8" name="Picture 9">
            <a:extLst>
              <a:ext uri="{FF2B5EF4-FFF2-40B4-BE49-F238E27FC236}">
                <a16:creationId xmlns:a16="http://schemas.microsoft.com/office/drawing/2014/main" id="{6224BA52-EAA3-B0B1-8DBB-099D44F8FD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450" y="1546225"/>
            <a:ext cx="1082675" cy="108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9" name="Picture 14">
            <a:extLst>
              <a:ext uri="{FF2B5EF4-FFF2-40B4-BE49-F238E27FC236}">
                <a16:creationId xmlns:a16="http://schemas.microsoft.com/office/drawing/2014/main" id="{68F426F3-4768-42C4-B530-6BB679E154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6550" y="2822575"/>
            <a:ext cx="2365375" cy="203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10" name="TextBox 11">
            <a:extLst>
              <a:ext uri="{FF2B5EF4-FFF2-40B4-BE49-F238E27FC236}">
                <a16:creationId xmlns:a16="http://schemas.microsoft.com/office/drawing/2014/main" id="{77EEBDCF-F65B-EDA5-8610-1EE517E226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6375" y="5311775"/>
            <a:ext cx="6397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000000"/>
                </a:solidFill>
              </a:rPr>
              <a:t>All equipment: new, carefully cleaned and maintained</a:t>
            </a:r>
            <a:endParaRPr lang="en-GB" altLang="en-US" b="1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39298E81-BFEB-DF51-3B63-D497E82E2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450" y="404813"/>
            <a:ext cx="6689725" cy="463550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Operations </a:t>
            </a:r>
            <a:endParaRPr lang="LID4096" altLang="en-US">
              <a:ea typeface="ＭＳ Ｐゴシック" panose="020B0600070205080204" pitchFamily="34" charset="-128"/>
            </a:endParaRPr>
          </a:p>
        </p:txBody>
      </p:sp>
      <p:sp>
        <p:nvSpPr>
          <p:cNvPr id="26627" name="TextBox 8">
            <a:extLst>
              <a:ext uri="{FF2B5EF4-FFF2-40B4-BE49-F238E27FC236}">
                <a16:creationId xmlns:a16="http://schemas.microsoft.com/office/drawing/2014/main" id="{7D5DA776-E1BA-8EA6-9BA9-1954EBE993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850" y="868363"/>
            <a:ext cx="3311525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Sources</a:t>
            </a:r>
            <a:endParaRPr lang="en-GB" altLang="en-US"/>
          </a:p>
          <a:p>
            <a:r>
              <a:rPr lang="en-GB" altLang="en-US">
                <a:solidFill>
                  <a:srgbClr val="000000"/>
                </a:solidFill>
              </a:rPr>
              <a:t>- Wide variety of different sources of:</a:t>
            </a:r>
            <a:endParaRPr lang="en-GB" alt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multiple coffee and tea varieties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various milk and vegan alternatives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a broad range of add-ons </a:t>
            </a:r>
          </a:p>
          <a:p>
            <a:endParaRPr lang="en-GB" altLang="en-US">
              <a:solidFill>
                <a:srgbClr val="000000"/>
              </a:solidFill>
            </a:endParaRPr>
          </a:p>
          <a:p>
            <a:r>
              <a:rPr lang="en-GB" altLang="en-US">
                <a:solidFill>
                  <a:srgbClr val="000000"/>
                </a:solidFill>
              </a:rPr>
              <a:t>- Fresh fruit and vegetables from local producers. </a:t>
            </a:r>
            <a:endParaRPr lang="en-GB" altLang="en-US"/>
          </a:p>
          <a:p>
            <a:br>
              <a:rPr lang="en-GB" altLang="en-US"/>
            </a:br>
            <a:r>
              <a:rPr lang="en-GB" altLang="en-US"/>
              <a:t>- </a:t>
            </a:r>
            <a:r>
              <a:rPr lang="en-GB" altLang="en-US">
                <a:solidFill>
                  <a:srgbClr val="000000"/>
                </a:solidFill>
              </a:rPr>
              <a:t>Support of animal cruelty prevention through sourcing of egg and dairy products from local farms</a:t>
            </a:r>
            <a:endParaRPr lang="en-GB" alt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219801-405D-5693-B0EA-36BC60E5F51C}"/>
              </a:ext>
            </a:extLst>
          </p:cNvPr>
          <p:cNvSpPr txBox="1"/>
          <p:nvPr/>
        </p:nvSpPr>
        <p:spPr>
          <a:xfrm>
            <a:off x="5186363" y="1628775"/>
            <a:ext cx="3997325" cy="3970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br>
              <a:rPr lang="en-GB" dirty="0"/>
            </a:br>
            <a:r>
              <a:rPr lang="en-GB" b="1" dirty="0">
                <a:solidFill>
                  <a:srgbClr val="000000"/>
                </a:solidFill>
              </a:rPr>
              <a:t>Stock and Inventory</a:t>
            </a:r>
            <a:endParaRPr lang="en-GB" dirty="0"/>
          </a:p>
          <a:p>
            <a:pPr marL="28575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 All stock- stored on site at the Coffee To Go’s facility. </a:t>
            </a:r>
          </a:p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Appropriate room temperature and quality preserving conditions.</a:t>
            </a:r>
          </a:p>
          <a:p>
            <a:pPr marL="28575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Constant monitoring of products’ </a:t>
            </a:r>
            <a:r>
              <a:rPr lang="en-GB" dirty="0" err="1">
                <a:solidFill>
                  <a:srgbClr val="000000"/>
                </a:solidFill>
              </a:rPr>
              <a:t>freshminess</a:t>
            </a:r>
            <a:r>
              <a:rPr lang="en-GB" dirty="0">
                <a:solidFill>
                  <a:srgbClr val="000000"/>
                </a:solidFill>
              </a:rPr>
              <a:t> and high quality 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br>
              <a:rPr lang="en-GB" dirty="0"/>
            </a:br>
            <a:r>
              <a:rPr lang="en-GB" dirty="0">
                <a:solidFill>
                  <a:srgbClr val="000000"/>
                </a:solidFill>
              </a:rPr>
              <a:t>Accordance with strict hygienic measures and the UK’s Food Safety Government Regulations</a:t>
            </a:r>
            <a:endParaRPr lang="en-BG" dirty="0"/>
          </a:p>
        </p:txBody>
      </p:sp>
      <p:pic>
        <p:nvPicPr>
          <p:cNvPr id="26629" name="Picture 7">
            <a:extLst>
              <a:ext uri="{FF2B5EF4-FFF2-40B4-BE49-F238E27FC236}">
                <a16:creationId xmlns:a16="http://schemas.microsoft.com/office/drawing/2014/main" id="{C1005C83-C44D-133E-F13B-CA2130D30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488" y="1289050"/>
            <a:ext cx="1643062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0" name="Picture 9">
            <a:extLst>
              <a:ext uri="{FF2B5EF4-FFF2-40B4-BE49-F238E27FC236}">
                <a16:creationId xmlns:a16="http://schemas.microsoft.com/office/drawing/2014/main" id="{A4805772-0A93-B898-9058-D06D39DBD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675" y="3513138"/>
            <a:ext cx="1293813" cy="1900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A498F0CD-5B49-E3C8-734E-675E8C56F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39750" y="0"/>
            <a:ext cx="8229600" cy="1365250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Operations </a:t>
            </a:r>
            <a:endParaRPr lang="LID4096" altLang="en-US">
              <a:ea typeface="ＭＳ Ｐゴシック" panose="020B0600070205080204" pitchFamily="34" charset="-128"/>
            </a:endParaRPr>
          </a:p>
        </p:txBody>
      </p:sp>
      <p:sp>
        <p:nvSpPr>
          <p:cNvPr id="27651" name="TextBox 8">
            <a:extLst>
              <a:ext uri="{FF2B5EF4-FFF2-40B4-BE49-F238E27FC236}">
                <a16:creationId xmlns:a16="http://schemas.microsoft.com/office/drawing/2014/main" id="{790585E2-CFC1-4754-2D7B-F56FCE074A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625" y="1135063"/>
            <a:ext cx="5246688" cy="480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Item Delivery Process Pathway</a:t>
            </a:r>
            <a:endParaRPr lang="en-GB" altLang="en-US"/>
          </a:p>
          <a:p>
            <a:pPr>
              <a:buFont typeface="Myriad Pro" charset="0"/>
              <a:buAutoNum type="arabicPeriod"/>
            </a:pPr>
            <a:r>
              <a:rPr lang="en-GB" altLang="en-US">
                <a:solidFill>
                  <a:srgbClr val="000000"/>
                </a:solidFill>
              </a:rPr>
              <a:t>Beverage or/and drink order, including customisation options and substitutions</a:t>
            </a:r>
            <a:endParaRPr lang="en-US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/>
            </a:pPr>
            <a:endParaRPr lang="en-GB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/>
            </a:pPr>
            <a:r>
              <a:rPr lang="en-GB" altLang="en-US">
                <a:solidFill>
                  <a:srgbClr val="000000"/>
                </a:solidFill>
              </a:rPr>
              <a:t>Receival of the order by Coffee To Go’s food and beverage preparation staff</a:t>
            </a:r>
            <a:endParaRPr lang="en-US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/>
            </a:pPr>
            <a:endParaRPr lang="en-GB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/>
            </a:pPr>
            <a:r>
              <a:rPr lang="en-GB" altLang="en-US">
                <a:solidFill>
                  <a:srgbClr val="000000"/>
                </a:solidFill>
              </a:rPr>
              <a:t>Processing of the order, including division of tasks regarding different aspects of the order </a:t>
            </a:r>
            <a:endParaRPr lang="en-US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/>
            </a:pPr>
            <a:endParaRPr lang="en-GB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/>
            </a:pPr>
            <a:r>
              <a:rPr lang="en-GB" altLang="en-US">
                <a:solidFill>
                  <a:srgbClr val="000000"/>
                </a:solidFill>
              </a:rPr>
              <a:t>Preparation of the order </a:t>
            </a:r>
            <a:endParaRPr lang="en-US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/>
            </a:pPr>
            <a:endParaRPr lang="en-GB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/>
            </a:pPr>
            <a:r>
              <a:rPr lang="en-GB" altLang="en-US">
                <a:solidFill>
                  <a:srgbClr val="000000"/>
                </a:solidFill>
              </a:rPr>
              <a:t>Packaging in special packaging that supports the maintenance of the high products’ quality during the delivery period</a:t>
            </a:r>
            <a:endParaRPr lang="en-US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/>
            </a:pPr>
            <a:endParaRPr lang="en-GB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27652" name="TextBox 10">
            <a:extLst>
              <a:ext uri="{FF2B5EF4-FFF2-40B4-BE49-F238E27FC236}">
                <a16:creationId xmlns:a16="http://schemas.microsoft.com/office/drawing/2014/main" id="{DE4BB6BB-37BD-D281-CD10-B549145ECF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8313" y="2220913"/>
            <a:ext cx="337185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solidFill>
                  <a:srgbClr val="000000"/>
                </a:solidFill>
              </a:rPr>
              <a:t>6. </a:t>
            </a:r>
            <a:r>
              <a:rPr lang="en-GB" altLang="en-US">
                <a:solidFill>
                  <a:srgbClr val="000000"/>
                </a:solidFill>
              </a:rPr>
              <a:t>Handing in of the prepared products to the respective delivery team</a:t>
            </a:r>
          </a:p>
          <a:p>
            <a:endParaRPr lang="en-GB" altLang="en-US">
              <a:solidFill>
                <a:srgbClr val="000000"/>
              </a:solidFill>
            </a:endParaRPr>
          </a:p>
          <a:p>
            <a:r>
              <a:rPr lang="en-US" altLang="en-US">
                <a:solidFill>
                  <a:srgbClr val="000000"/>
                </a:solidFill>
              </a:rPr>
              <a:t>7. </a:t>
            </a:r>
            <a:r>
              <a:rPr lang="en-GB" altLang="en-US">
                <a:solidFill>
                  <a:srgbClr val="000000"/>
                </a:solidFill>
              </a:rPr>
              <a:t>Delivery of the items to the clients</a:t>
            </a:r>
          </a:p>
          <a:p>
            <a:endParaRPr lang="en-GB" altLang="en-US">
              <a:solidFill>
                <a:srgbClr val="000000"/>
              </a:solidFill>
            </a:endParaRPr>
          </a:p>
          <a:p>
            <a:r>
              <a:rPr lang="en-US" altLang="en-US">
                <a:solidFill>
                  <a:srgbClr val="000000"/>
                </a:solidFill>
              </a:rPr>
              <a:t>8. R</a:t>
            </a:r>
            <a:r>
              <a:rPr lang="en-GB" altLang="en-US">
                <a:solidFill>
                  <a:srgbClr val="000000"/>
                </a:solidFill>
              </a:rPr>
              <a:t>eceival of payment</a:t>
            </a:r>
          </a:p>
          <a:p>
            <a:endParaRPr lang="en-GB" altLang="en-US">
              <a:solidFill>
                <a:srgbClr val="000000"/>
              </a:solidFill>
            </a:endParaRPr>
          </a:p>
          <a:p>
            <a:r>
              <a:rPr lang="en-US" altLang="en-US">
                <a:solidFill>
                  <a:srgbClr val="000000"/>
                </a:solidFill>
              </a:rPr>
              <a:t>9. Receival</a:t>
            </a:r>
            <a:r>
              <a:rPr lang="en-GB" altLang="en-US">
                <a:solidFill>
                  <a:srgbClr val="000000"/>
                </a:solidFill>
              </a:rPr>
              <a:t> and reflection of the feedback regarding the customer’s order satisfaction</a:t>
            </a:r>
            <a:endParaRPr lang="LID4096" altLang="en-US"/>
          </a:p>
        </p:txBody>
      </p:sp>
      <p:pic>
        <p:nvPicPr>
          <p:cNvPr id="27653" name="Picture 6">
            <a:extLst>
              <a:ext uri="{FF2B5EF4-FFF2-40B4-BE49-F238E27FC236}">
                <a16:creationId xmlns:a16="http://schemas.microsoft.com/office/drawing/2014/main" id="{63E0425D-5D6E-61D7-C1B6-F63A2492A9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8313" y="400050"/>
            <a:ext cx="3498850" cy="182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0DBE48B-C1E5-D763-823B-858C24AEC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488"/>
            <a:ext cx="8229600" cy="1143000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Operations </a:t>
            </a:r>
            <a:endParaRPr lang="LID4096" altLang="en-US">
              <a:ea typeface="ＭＳ Ｐゴシック" panose="020B0600070205080204" pitchFamily="34" charset="-128"/>
            </a:endParaRPr>
          </a:p>
        </p:txBody>
      </p:sp>
      <p:sp>
        <p:nvSpPr>
          <p:cNvPr id="28675" name="TextBox 6">
            <a:extLst>
              <a:ext uri="{FF2B5EF4-FFF2-40B4-BE49-F238E27FC236}">
                <a16:creationId xmlns:a16="http://schemas.microsoft.com/office/drawing/2014/main" id="{E3CC0175-E446-78C9-99A8-E40CF2A3AB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863" y="1116013"/>
            <a:ext cx="5710237" cy="3138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Quality control </a:t>
            </a:r>
            <a:endParaRPr lang="en-GB" alt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application of the Total Quality Management (TQM) management approach (Pekar, 1995).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Endorsement of the Kaizen Continuous Improvement strategy (Kiran, 2017).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promotion, analysis and reflection of customer feedback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000000"/>
                </a:solidFill>
              </a:rPr>
              <a:t>opportunity to submit a complaint and request a refund</a:t>
            </a:r>
          </a:p>
          <a:p>
            <a:br>
              <a:rPr lang="en-GB" altLang="en-US"/>
            </a:br>
            <a:endParaRPr lang="LID4096" altLang="en-US"/>
          </a:p>
        </p:txBody>
      </p:sp>
      <p:sp>
        <p:nvSpPr>
          <p:cNvPr id="28676" name="TextBox 8">
            <a:extLst>
              <a:ext uri="{FF2B5EF4-FFF2-40B4-BE49-F238E27FC236}">
                <a16:creationId xmlns:a16="http://schemas.microsoft.com/office/drawing/2014/main" id="{A06B00E0-2DAD-C20F-DDCC-BE83C8A234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2063" y="3476625"/>
            <a:ext cx="4573587" cy="2586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Payment methods</a:t>
            </a:r>
            <a:r>
              <a:rPr lang="en-GB" altLang="en-US">
                <a:solidFill>
                  <a:srgbClr val="000000"/>
                </a:solidFill>
              </a:rPr>
              <a:t> </a:t>
            </a:r>
            <a:endParaRPr lang="en-GB" altLang="en-US"/>
          </a:p>
          <a:p>
            <a:pPr>
              <a:buFont typeface="Myriad Pro" charset="0"/>
              <a:buAutoNum type="arabicPeriod"/>
            </a:pPr>
            <a:r>
              <a:rPr lang="en-GB" altLang="en-US">
                <a:solidFill>
                  <a:srgbClr val="000000"/>
                </a:solidFill>
              </a:rPr>
              <a:t>direct cash or card payments to the company’s delivery team </a:t>
            </a:r>
          </a:p>
          <a:p>
            <a:pPr>
              <a:buFont typeface="Myriad Pro" charset="0"/>
              <a:buAutoNum type="arabicPeriod"/>
            </a:pPr>
            <a:r>
              <a:rPr lang="en-GB" altLang="en-US">
                <a:solidFill>
                  <a:srgbClr val="000000"/>
                </a:solidFill>
              </a:rPr>
              <a:t>online payments via the digital wallet provider Skrill</a:t>
            </a:r>
          </a:p>
          <a:p>
            <a:pPr>
              <a:buFont typeface="Myriad Pro" charset="0"/>
              <a:buAutoNum type="arabicPeriod"/>
            </a:pPr>
            <a:r>
              <a:rPr lang="en-GB" altLang="en-US">
                <a:solidFill>
                  <a:srgbClr val="000000"/>
                </a:solidFill>
              </a:rPr>
              <a:t>through the procedures of the offered delivery providers.m</a:t>
            </a:r>
          </a:p>
          <a:p>
            <a:br>
              <a:rPr lang="en-GB" altLang="en-US"/>
            </a:br>
            <a:endParaRPr lang="LID4096" altLang="en-US"/>
          </a:p>
        </p:txBody>
      </p:sp>
      <p:pic>
        <p:nvPicPr>
          <p:cNvPr id="28677" name="Picture 5">
            <a:extLst>
              <a:ext uri="{FF2B5EF4-FFF2-40B4-BE49-F238E27FC236}">
                <a16:creationId xmlns:a16="http://schemas.microsoft.com/office/drawing/2014/main" id="{B8EED820-813F-70E1-09A6-9D895F1A6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538" y="1116013"/>
            <a:ext cx="2408237" cy="196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8" name="Picture 7">
            <a:extLst>
              <a:ext uri="{FF2B5EF4-FFF2-40B4-BE49-F238E27FC236}">
                <a16:creationId xmlns:a16="http://schemas.microsoft.com/office/drawing/2014/main" id="{DAE03DFA-6C9C-48D6-F274-BE30F5D6D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4350" y="3538538"/>
            <a:ext cx="2586038" cy="210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F9D08F8A-FA9C-96EE-120E-C57294A7A9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29050" y="1271588"/>
            <a:ext cx="3917950" cy="869950"/>
          </a:xfrm>
        </p:spPr>
        <p:txBody>
          <a:bodyPr lIns="68580" tIns="34290" rIns="68580" bIns="34290"/>
          <a:lstStyle/>
          <a:p>
            <a:r>
              <a:rPr lang="en-US" altLang="en-US" sz="3300">
                <a:ea typeface="ＭＳ Ｐゴシック" panose="020B0600070205080204" pitchFamily="34" charset="-128"/>
              </a:rPr>
              <a:t>Technology Plan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D87945-68A0-F8CE-66F0-EC9E36BC17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9050" y="2554288"/>
            <a:ext cx="3917950" cy="2641600"/>
          </a:xfrm>
        </p:spPr>
        <p:txBody>
          <a:bodyPr lIns="68580" tIns="34290" rIns="68580" bIns="34290" rtlCol="0">
            <a:normAutofit fontScale="70000" lnSpcReduction="20000"/>
          </a:bodyPr>
          <a:lstStyle/>
          <a:p>
            <a:pPr indent="-171450">
              <a:buFont typeface="Arial" panose="020B0604020202020204" pitchFamily="34" charset="0"/>
              <a:buChar char="•"/>
              <a:defRPr/>
            </a:pPr>
            <a:r>
              <a:rPr lang="en-US" dirty="0"/>
              <a:t>Coffee to Go App- Coffee drinkers can talk and share ideas between each others.</a:t>
            </a:r>
            <a:endParaRPr lang="en-US"/>
          </a:p>
          <a:p>
            <a:pPr indent="-171450">
              <a:buFont typeface="Arial" panose="020B0604020202020204" pitchFamily="34" charset="0"/>
              <a:buChar char="•"/>
              <a:defRPr/>
            </a:pPr>
            <a:r>
              <a:rPr lang="en-US" dirty="0"/>
              <a:t>Solar-powered van with smart technology equipment </a:t>
            </a:r>
            <a:endParaRPr lang="en-US"/>
          </a:p>
          <a:p>
            <a:pPr indent="-171450">
              <a:buFont typeface="Arial" panose="020B0604020202020204" pitchFamily="34" charset="0"/>
              <a:buChar char="•"/>
              <a:defRPr/>
            </a:pPr>
            <a:r>
              <a:rPr lang="en-US" dirty="0"/>
              <a:t>Advanced POS System</a:t>
            </a:r>
            <a:endParaRPr lang="en-US"/>
          </a:p>
          <a:p>
            <a:pPr indent="-171450">
              <a:buFont typeface="Arial" panose="020B0604020202020204" pitchFamily="34" charset="0"/>
              <a:buChar char="•"/>
              <a:defRPr/>
            </a:pPr>
            <a:r>
              <a:rPr lang="en-US" dirty="0"/>
              <a:t>Digital inventory Tracking </a:t>
            </a:r>
            <a:endParaRPr lang="en-US"/>
          </a:p>
          <a:p>
            <a:pPr indent="-171450">
              <a:buFont typeface="Arial" panose="020B0604020202020204" pitchFamily="34" charset="0"/>
              <a:buChar char="•"/>
              <a:defRPr/>
            </a:pPr>
            <a:endParaRPr lang="en-US"/>
          </a:p>
          <a:p>
            <a:pPr indent="-171450">
              <a:buFont typeface="Arial" panose="020B0604020202020204" pitchFamily="34" charset="0"/>
              <a:buChar char="•"/>
              <a:defRPr/>
            </a:pPr>
            <a:endParaRPr lang="en-US"/>
          </a:p>
          <a:p>
            <a:pPr indent="-171450">
              <a:buFont typeface="Arial" panose="020B0604020202020204" pitchFamily="34" charset="0"/>
              <a:buChar char="•"/>
              <a:defRPr/>
            </a:pPr>
            <a:endParaRPr lang="en-US"/>
          </a:p>
          <a:p>
            <a:pPr indent="-171450">
              <a:buFont typeface="Arial" panose="020B0604020202020204" pitchFamily="34" charset="0"/>
              <a:buChar char="•"/>
              <a:defRPr/>
            </a:pPr>
            <a:endParaRPr lang="en-US"/>
          </a:p>
          <a:p>
            <a:pPr indent="-171450">
              <a:buFont typeface="Arial" panose="020B0604020202020204" pitchFamily="34" charset="0"/>
              <a:buChar char="•"/>
              <a:defRPr/>
            </a:pPr>
            <a:endParaRPr lang="en-US"/>
          </a:p>
        </p:txBody>
      </p:sp>
      <p:pic>
        <p:nvPicPr>
          <p:cNvPr id="29700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17B3D4F2-6EBC-EB8F-56E0-80C629360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25" y="2179638"/>
            <a:ext cx="2743200" cy="21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16BB8088-30DD-D1B9-EE13-7063C67C9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8"/>
            <a:ext cx="8229600" cy="987425"/>
          </a:xfrm>
        </p:spPr>
        <p:txBody>
          <a:bodyPr/>
          <a:lstStyle/>
          <a:p>
            <a:pPr eaLnBrk="1" hangingPunct="1"/>
            <a:r>
              <a:rPr lang="en-US" altLang="en-US" sz="4000">
                <a:ea typeface="ＭＳ Ｐゴシック" panose="020B0600070205080204" pitchFamily="34" charset="-128"/>
              </a:rPr>
              <a:t>Management and Organization </a:t>
            </a:r>
            <a:endParaRPr lang="en-GB" altLang="en-US" sz="4000">
              <a:ea typeface="ＭＳ Ｐゴシック" panose="020B0600070205080204" pitchFamily="34" charset="-128"/>
            </a:endParaRPr>
          </a:p>
        </p:txBody>
      </p:sp>
      <p:sp>
        <p:nvSpPr>
          <p:cNvPr id="30723" name="TextBox 2">
            <a:extLst>
              <a:ext uri="{FF2B5EF4-FFF2-40B4-BE49-F238E27FC236}">
                <a16:creationId xmlns:a16="http://schemas.microsoft.com/office/drawing/2014/main" id="{B8791774-43D2-E3BD-9537-B09AD488A1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2375" y="1714500"/>
            <a:ext cx="45751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>
                <a:solidFill>
                  <a:srgbClr val="000000"/>
                </a:solidFill>
              </a:rPr>
              <a:t> </a:t>
            </a:r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2BF927-4523-C2D8-1C23-39DCE44A45F0}"/>
              </a:ext>
            </a:extLst>
          </p:cNvPr>
          <p:cNvSpPr txBox="1"/>
          <p:nvPr/>
        </p:nvSpPr>
        <p:spPr>
          <a:xfrm>
            <a:off x="4025900" y="1444625"/>
            <a:ext cx="457358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b="1" dirty="0">
                <a:solidFill>
                  <a:srgbClr val="000000"/>
                </a:solidFill>
              </a:rPr>
              <a:t>Legal structure: </a:t>
            </a:r>
            <a:r>
              <a:rPr lang="en-GB" dirty="0">
                <a:solidFill>
                  <a:srgbClr val="000000"/>
                </a:solidFill>
              </a:rPr>
              <a:t>private limited company (Ltd), operating in the UK</a:t>
            </a:r>
            <a:endParaRPr lang="en-GB" dirty="0"/>
          </a:p>
          <a:p>
            <a:pPr>
              <a:defRPr/>
            </a:pPr>
            <a:br>
              <a:rPr lang="en-GB" dirty="0"/>
            </a:br>
            <a:endParaRPr lang="en-BG" dirty="0"/>
          </a:p>
        </p:txBody>
      </p:sp>
      <p:sp>
        <p:nvSpPr>
          <p:cNvPr id="30725" name="TextBox 6">
            <a:extLst>
              <a:ext uri="{FF2B5EF4-FFF2-40B4-BE49-F238E27FC236}">
                <a16:creationId xmlns:a16="http://schemas.microsoft.com/office/drawing/2014/main" id="{40B7FA7B-A163-F444-8425-CA1E443D8A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63988" y="2333625"/>
            <a:ext cx="45751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000000"/>
                </a:solidFill>
              </a:rPr>
              <a:t>Matrix organisational structure </a:t>
            </a:r>
            <a:endParaRPr lang="LID4096" altLang="en-US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6223E4-FB9B-3105-558E-347C5E733BEB}"/>
              </a:ext>
            </a:extLst>
          </p:cNvPr>
          <p:cNvSpPr txBox="1"/>
          <p:nvPr/>
        </p:nvSpPr>
        <p:spPr>
          <a:xfrm>
            <a:off x="250825" y="1444625"/>
            <a:ext cx="3097213" cy="36925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b="1" dirty="0">
                <a:solidFill>
                  <a:srgbClr val="000000"/>
                </a:solidFill>
              </a:rPr>
              <a:t>6 Founders = 6</a:t>
            </a:r>
            <a:r>
              <a:rPr lang="en-GB" b="1" dirty="0">
                <a:solidFill>
                  <a:srgbClr val="000000"/>
                </a:solidFill>
              </a:rPr>
              <a:t> managers</a:t>
            </a:r>
            <a:r>
              <a:rPr lang="en-GB" dirty="0">
                <a:solidFill>
                  <a:srgbClr val="000000"/>
                </a:solidFill>
              </a:rPr>
              <a:t> in charge of different key operational features of the company:</a:t>
            </a:r>
            <a:br>
              <a:rPr lang="en-GB" dirty="0"/>
            </a:br>
            <a:endParaRPr lang="bg-BG" dirty="0"/>
          </a:p>
          <a:p>
            <a:pPr>
              <a:defRPr/>
            </a:pPr>
            <a:r>
              <a:rPr lang="bg-BG" dirty="0">
                <a:solidFill>
                  <a:srgbClr val="000000"/>
                </a:solidFill>
              </a:rPr>
              <a:t>1. </a:t>
            </a:r>
            <a:r>
              <a:rPr lang="en-GB" dirty="0">
                <a:solidFill>
                  <a:srgbClr val="000000"/>
                </a:solidFill>
              </a:rPr>
              <a:t>Financial manager</a:t>
            </a:r>
          </a:p>
          <a:p>
            <a:pPr>
              <a:defRPr/>
            </a:pPr>
            <a:r>
              <a:rPr lang="bg-BG" dirty="0">
                <a:solidFill>
                  <a:srgbClr val="000000"/>
                </a:solidFill>
              </a:rPr>
              <a:t>2. </a:t>
            </a:r>
            <a:r>
              <a:rPr lang="en-GB" dirty="0">
                <a:solidFill>
                  <a:srgbClr val="000000"/>
                </a:solidFill>
              </a:rPr>
              <a:t>Supply Manager </a:t>
            </a:r>
          </a:p>
          <a:p>
            <a:pPr>
              <a:defRPr/>
            </a:pPr>
            <a:r>
              <a:rPr lang="bg-BG" dirty="0">
                <a:solidFill>
                  <a:srgbClr val="000000"/>
                </a:solidFill>
              </a:rPr>
              <a:t>3. </a:t>
            </a:r>
            <a:r>
              <a:rPr lang="en-GB" dirty="0">
                <a:solidFill>
                  <a:srgbClr val="000000"/>
                </a:solidFill>
              </a:rPr>
              <a:t>Operations manager </a:t>
            </a:r>
          </a:p>
          <a:p>
            <a:pPr>
              <a:defRPr/>
            </a:pPr>
            <a:r>
              <a:rPr lang="bg-BG" dirty="0">
                <a:solidFill>
                  <a:srgbClr val="000000"/>
                </a:solidFill>
              </a:rPr>
              <a:t>4. </a:t>
            </a:r>
            <a:r>
              <a:rPr lang="en-GB" dirty="0">
                <a:solidFill>
                  <a:srgbClr val="000000"/>
                </a:solidFill>
              </a:rPr>
              <a:t>IT manager</a:t>
            </a:r>
          </a:p>
          <a:p>
            <a:pPr>
              <a:defRPr/>
            </a:pPr>
            <a:r>
              <a:rPr lang="bg-BG" dirty="0">
                <a:solidFill>
                  <a:srgbClr val="000000"/>
                </a:solidFill>
              </a:rPr>
              <a:t>5. </a:t>
            </a:r>
            <a:r>
              <a:rPr lang="en-GB" dirty="0">
                <a:solidFill>
                  <a:srgbClr val="000000"/>
                </a:solidFill>
              </a:rPr>
              <a:t>Human Resources (HR) and Public Relations </a:t>
            </a:r>
            <a:r>
              <a:rPr lang="bg-BG" dirty="0">
                <a:solidFill>
                  <a:srgbClr val="000000"/>
                </a:solidFill>
              </a:rPr>
              <a:t>(</a:t>
            </a:r>
            <a:r>
              <a:rPr lang="en-GB" dirty="0">
                <a:solidFill>
                  <a:srgbClr val="000000"/>
                </a:solidFill>
              </a:rPr>
              <a:t>PR</a:t>
            </a:r>
            <a:r>
              <a:rPr lang="bg-BG" dirty="0">
                <a:solidFill>
                  <a:srgbClr val="000000"/>
                </a:solidFill>
              </a:rPr>
              <a:t>)</a:t>
            </a:r>
            <a:r>
              <a:rPr lang="en-GB" dirty="0">
                <a:solidFill>
                  <a:srgbClr val="000000"/>
                </a:solidFill>
              </a:rPr>
              <a:t> manager </a:t>
            </a:r>
          </a:p>
          <a:p>
            <a:pPr>
              <a:defRPr/>
            </a:pPr>
            <a:r>
              <a:rPr lang="bg-BG" dirty="0">
                <a:solidFill>
                  <a:srgbClr val="000000"/>
                </a:solidFill>
              </a:rPr>
              <a:t>6. </a:t>
            </a:r>
            <a:r>
              <a:rPr lang="en-GB" dirty="0">
                <a:solidFill>
                  <a:srgbClr val="000000"/>
                </a:solidFill>
              </a:rPr>
              <a:t>Marketing manager</a:t>
            </a:r>
            <a:endParaRPr lang="en-BG" dirty="0"/>
          </a:p>
        </p:txBody>
      </p:sp>
      <p:pic>
        <p:nvPicPr>
          <p:cNvPr id="30727" name="Picture 8">
            <a:extLst>
              <a:ext uri="{FF2B5EF4-FFF2-40B4-BE49-F238E27FC236}">
                <a16:creationId xmlns:a16="http://schemas.microsoft.com/office/drawing/2014/main" id="{0D1EA645-7C8B-BCC7-93E2-DEF9B7A70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538" y="3194050"/>
            <a:ext cx="2268537" cy="182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8" name="Picture 8">
            <a:extLst>
              <a:ext uri="{FF2B5EF4-FFF2-40B4-BE49-F238E27FC236}">
                <a16:creationId xmlns:a16="http://schemas.microsoft.com/office/drawing/2014/main" id="{04D55B37-2029-1047-53E5-B84390B05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575" y="2914650"/>
            <a:ext cx="2435225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CF2CF1A2-1100-1270-0FE8-020857671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Management and Organization</a:t>
            </a:r>
            <a:endParaRPr lang="LID4096" altLang="en-US">
              <a:ea typeface="ＭＳ Ｐゴシック" panose="020B0600070205080204" pitchFamily="34" charset="-128"/>
            </a:endParaRPr>
          </a:p>
        </p:txBody>
      </p:sp>
      <p:pic>
        <p:nvPicPr>
          <p:cNvPr id="32771" name="Picture 7">
            <a:extLst>
              <a:ext uri="{FF2B5EF4-FFF2-40B4-BE49-F238E27FC236}">
                <a16:creationId xmlns:a16="http://schemas.microsoft.com/office/drawing/2014/main" id="{2353EBCC-4A53-ADB1-C667-2F41F453CE2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1988" y="2765425"/>
            <a:ext cx="2082800" cy="2462213"/>
          </a:xfrm>
        </p:spPr>
      </p:pic>
      <p:sp>
        <p:nvSpPr>
          <p:cNvPr id="32772" name="TextBox 6">
            <a:extLst>
              <a:ext uri="{FF2B5EF4-FFF2-40B4-BE49-F238E27FC236}">
                <a16:creationId xmlns:a16="http://schemas.microsoft.com/office/drawing/2014/main" id="{63E91859-AA27-D5D4-A23B-A1105008A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630363"/>
            <a:ext cx="4575175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Staf</a:t>
            </a:r>
            <a:r>
              <a:rPr lang="en-US" altLang="en-US" b="1">
                <a:solidFill>
                  <a:srgbClr val="000000"/>
                </a:solidFill>
              </a:rPr>
              <a:t>f</a:t>
            </a:r>
            <a:br>
              <a:rPr lang="en-GB" altLang="en-US"/>
            </a:br>
            <a:r>
              <a:rPr lang="en-GB" altLang="en-US">
                <a:solidFill>
                  <a:srgbClr val="000000"/>
                </a:solidFill>
              </a:rPr>
              <a:t>3 Barista</a:t>
            </a:r>
            <a:r>
              <a:rPr lang="en-US" altLang="en-US">
                <a:solidFill>
                  <a:srgbClr val="000000"/>
                </a:solidFill>
              </a:rPr>
              <a:t>s</a:t>
            </a:r>
          </a:p>
          <a:p>
            <a:r>
              <a:rPr lang="en-GB" altLang="en-US">
                <a:solidFill>
                  <a:srgbClr val="000000"/>
                </a:solidFill>
              </a:rPr>
              <a:t>1 Food preparation expert</a:t>
            </a:r>
            <a:endParaRPr lang="en-US" altLang="en-US">
              <a:solidFill>
                <a:srgbClr val="000000"/>
              </a:solidFill>
            </a:endParaRPr>
          </a:p>
          <a:p>
            <a:r>
              <a:rPr lang="en-GB" altLang="en-US">
                <a:solidFill>
                  <a:srgbClr val="000000"/>
                </a:solidFill>
              </a:rPr>
              <a:t>Delivery team of 6 drivers </a:t>
            </a:r>
          </a:p>
          <a:p>
            <a:br>
              <a:rPr lang="en-GB" altLang="en-US"/>
            </a:br>
            <a:endParaRPr lang="LID4096" altLang="en-US"/>
          </a:p>
        </p:txBody>
      </p:sp>
      <p:sp>
        <p:nvSpPr>
          <p:cNvPr id="32773" name="TextBox 8">
            <a:extLst>
              <a:ext uri="{FF2B5EF4-FFF2-40B4-BE49-F238E27FC236}">
                <a16:creationId xmlns:a16="http://schemas.microsoft.com/office/drawing/2014/main" id="{EF5AA33C-21E3-57A3-D90A-1C4B5A1509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2250" y="3702050"/>
            <a:ext cx="4573588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b="1">
                <a:solidFill>
                  <a:srgbClr val="000000"/>
                </a:solidFill>
              </a:rPr>
              <a:t>Supporting experts</a:t>
            </a:r>
            <a:endParaRPr lang="en-GB" altLang="en-US"/>
          </a:p>
          <a:p>
            <a:pPr>
              <a:buFont typeface="Myriad Pro" charset="0"/>
              <a:buAutoNum type="arabicPeriod"/>
            </a:pPr>
            <a:r>
              <a:rPr lang="en-US" altLang="en-US">
                <a:solidFill>
                  <a:srgbClr val="000000"/>
                </a:solidFill>
              </a:rPr>
              <a:t> </a:t>
            </a:r>
            <a:r>
              <a:rPr lang="en-GB" altLang="en-US">
                <a:solidFill>
                  <a:srgbClr val="000000"/>
                </a:solidFill>
              </a:rPr>
              <a:t>Accountant</a:t>
            </a:r>
          </a:p>
          <a:p>
            <a:pPr>
              <a:buFont typeface="Myriad Pro" charset="0"/>
              <a:buAutoNum type="arabicPeriod" startAt="2"/>
            </a:pPr>
            <a:r>
              <a:rPr lang="en-US" altLang="en-US">
                <a:solidFill>
                  <a:srgbClr val="000000"/>
                </a:solidFill>
              </a:rPr>
              <a:t> </a:t>
            </a:r>
            <a:r>
              <a:rPr lang="en-GB" altLang="en-US">
                <a:solidFill>
                  <a:srgbClr val="000000"/>
                </a:solidFill>
              </a:rPr>
              <a:t>Banker </a:t>
            </a:r>
          </a:p>
          <a:p>
            <a:pPr>
              <a:buFont typeface="Myriad Pro" charset="0"/>
              <a:buAutoNum type="arabicPeriod" startAt="3"/>
            </a:pPr>
            <a:r>
              <a:rPr lang="en-US" altLang="en-US">
                <a:solidFill>
                  <a:srgbClr val="000000"/>
                </a:solidFill>
              </a:rPr>
              <a:t> </a:t>
            </a:r>
            <a:r>
              <a:rPr lang="en-GB" altLang="en-US">
                <a:solidFill>
                  <a:srgbClr val="000000"/>
                </a:solidFill>
              </a:rPr>
              <a:t>Lawyer </a:t>
            </a:r>
            <a:endParaRPr lang="en-US" altLang="en-US">
              <a:solidFill>
                <a:srgbClr val="000000"/>
              </a:solidFill>
            </a:endParaRPr>
          </a:p>
          <a:p>
            <a:pPr>
              <a:buFont typeface="Myriad Pro" charset="0"/>
              <a:buAutoNum type="arabicPeriod" startAt="3"/>
            </a:pPr>
            <a:r>
              <a:rPr lang="en-US" altLang="en-US">
                <a:solidFill>
                  <a:srgbClr val="000000"/>
                </a:solidFill>
              </a:rPr>
              <a:t> </a:t>
            </a:r>
            <a:r>
              <a:rPr lang="en-GB" altLang="en-US">
                <a:solidFill>
                  <a:srgbClr val="000000"/>
                </a:solidFill>
              </a:rPr>
              <a:t>Insurance Broker</a:t>
            </a:r>
          </a:p>
          <a:p>
            <a:pPr>
              <a:buFont typeface="Myriad Pro" charset="0"/>
              <a:buAutoNum type="arabicPeriod" startAt="5"/>
            </a:pPr>
            <a:r>
              <a:rPr lang="en-US" altLang="en-US">
                <a:solidFill>
                  <a:srgbClr val="000000"/>
                </a:solidFill>
              </a:rPr>
              <a:t> </a:t>
            </a:r>
            <a:r>
              <a:rPr lang="en-GB" altLang="en-US">
                <a:solidFill>
                  <a:srgbClr val="000000"/>
                </a:solidFill>
              </a:rPr>
              <a:t>Nutrition expert</a:t>
            </a:r>
          </a:p>
          <a:p>
            <a:br>
              <a:rPr lang="en-GB" altLang="en-US"/>
            </a:br>
            <a:endParaRPr lang="LID4096" altLang="en-US"/>
          </a:p>
        </p:txBody>
      </p:sp>
      <p:pic>
        <p:nvPicPr>
          <p:cNvPr id="32774" name="Picture 9">
            <a:extLst>
              <a:ext uri="{FF2B5EF4-FFF2-40B4-BE49-F238E27FC236}">
                <a16:creationId xmlns:a16="http://schemas.microsoft.com/office/drawing/2014/main" id="{861C25B1-02C8-6BCC-5065-A85EFA2DDD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488" y="1481138"/>
            <a:ext cx="1804987" cy="2220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5" name="Picture 10">
            <a:extLst>
              <a:ext uri="{FF2B5EF4-FFF2-40B4-BE49-F238E27FC236}">
                <a16:creationId xmlns:a16="http://schemas.microsoft.com/office/drawing/2014/main" id="{88A5507A-E72B-E017-F4A2-4C0801F107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025" y="1322388"/>
            <a:ext cx="2390775" cy="298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2E464-A7C9-FC41-8A33-8B1955186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9050" y="1271588"/>
            <a:ext cx="3917950" cy="8699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2775" dirty="0"/>
              <a:t> </a:t>
            </a:r>
            <a:r>
              <a:rPr lang="en-GB" sz="2775" dirty="0">
                <a:latin typeface="Calibri"/>
                <a:cs typeface="Calibri"/>
              </a:rPr>
              <a:t>Social Responsibility and Sustainability</a:t>
            </a:r>
            <a:endParaRPr lang="en-GB" sz="2775" dirty="0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BF93F542-B3FB-2685-3341-D1E2F68CE73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28563" y="2554997"/>
          <a:ext cx="3919124" cy="2641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3796" name="Picture 213" descr="A picture containing diagram&#10;&#10;Description automatically generated">
            <a:extLst>
              <a:ext uri="{FF2B5EF4-FFF2-40B4-BE49-F238E27FC236}">
                <a16:creationId xmlns:a16="http://schemas.microsoft.com/office/drawing/2014/main" id="{28B6BA13-7A00-A981-B363-6D45956873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25" y="2179638"/>
            <a:ext cx="2743200" cy="21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82D9D-0D00-05E0-5A6C-F30BCA9E3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25" y="1101725"/>
            <a:ext cx="3276600" cy="1466850"/>
          </a:xfrm>
        </p:spPr>
        <p:txBody>
          <a:bodyPr anchor="b">
            <a:normAutofit fontScale="90000"/>
          </a:bodyPr>
          <a:lstStyle/>
          <a:p>
            <a:pPr>
              <a:defRPr/>
            </a:pPr>
            <a:r>
              <a:rPr lang="en-GB" sz="2550" dirty="0"/>
              <a:t>Development, Milestones and Exit plan</a:t>
            </a:r>
            <a:br>
              <a:rPr lang="en-GB" sz="2550" dirty="0"/>
            </a:br>
            <a:endParaRPr lang="en-RO" sz="25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5E9C0-465A-000E-C0B9-5086FE04E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425" y="3011488"/>
            <a:ext cx="3182938" cy="2490787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1650" dirty="0"/>
              <a:t>Development-reach our customers with higher quality products;</a:t>
            </a:r>
          </a:p>
          <a:p>
            <a:pPr>
              <a:defRPr/>
            </a:pPr>
            <a:endParaRPr lang="en-GB" sz="1650" dirty="0"/>
          </a:p>
          <a:p>
            <a:pPr>
              <a:defRPr/>
            </a:pPr>
            <a:r>
              <a:rPr lang="en-GB" sz="1650" dirty="0"/>
              <a:t>Milestones-keep loyal costumers;</a:t>
            </a:r>
          </a:p>
          <a:p>
            <a:pPr>
              <a:defRPr/>
            </a:pPr>
            <a:endParaRPr lang="en-GB" sz="1650" dirty="0"/>
          </a:p>
          <a:p>
            <a:pPr>
              <a:defRPr/>
            </a:pPr>
            <a:r>
              <a:rPr lang="en-GB" sz="1650" dirty="0"/>
              <a:t>Exit plan-explore the possibility of expansion in other countries;</a:t>
            </a:r>
            <a:endParaRPr lang="en-RO" sz="165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FC58F3B-2CFE-AAFE-C440-7A2D17AB8A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18" r="12646" b="1"/>
          <a:stretch/>
        </p:blipFill>
        <p:spPr>
          <a:xfrm>
            <a:off x="3983776" y="857257"/>
            <a:ext cx="5160224" cy="514349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1FB16-01B8-1292-A304-B1731C4CE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1223963"/>
            <a:ext cx="8353425" cy="698500"/>
          </a:xfrm>
          <a:prstGeom prst="ellipse">
            <a:avLst/>
          </a:prstGeom>
        </p:spPr>
        <p:txBody>
          <a:bodyPr lIns="68580" tIns="34290" rIns="68580" bIns="34290" rtlCol="0" anchor="b">
            <a:normAutofit fontScale="90000"/>
          </a:bodyPr>
          <a:lstStyle/>
          <a:p>
            <a:pPr>
              <a:defRPr/>
            </a:pPr>
            <a:r>
              <a:rPr lang="en-US" sz="2850" dirty="0">
                <a:solidFill>
                  <a:schemeClr val="bg1"/>
                </a:solidFill>
                <a:ea typeface="+mj-ea"/>
                <a:cs typeface="+mj-cs"/>
              </a:rPr>
              <a:t>Financial Data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1DE26B4-4CAE-1FA1-E494-24C19B40B75F}"/>
              </a:ext>
            </a:extLst>
          </p:cNvPr>
          <p:cNvGraphicFramePr>
            <a:graphicFrameLocks noGrp="1"/>
          </p:cNvGraphicFramePr>
          <p:nvPr/>
        </p:nvGraphicFramePr>
        <p:xfrm>
          <a:off x="771525" y="2678113"/>
          <a:ext cx="7559675" cy="3033712"/>
        </p:xfrm>
        <a:graphic>
          <a:graphicData uri="http://schemas.openxmlformats.org/drawingml/2006/table">
            <a:tbl>
              <a:tblPr firstRow="1" firstCol="1" bandRow="1">
                <a:noFill/>
                <a:tableStyleId>{9D7B26C5-4107-4FEC-AEDC-1716B250A1EF}</a:tableStyleId>
              </a:tblPr>
              <a:tblGrid>
                <a:gridCol w="35846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49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249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2499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667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875"/>
                        </a:spcAft>
                      </a:pPr>
                      <a:r>
                        <a:rPr lang="en-GB" sz="1100" b="1" u="sng" cap="none" spc="30">
                          <a:solidFill>
                            <a:schemeClr val="tx1"/>
                          </a:solidFill>
                          <a:effectLst/>
                        </a:rPr>
                        <a:t>Expenses</a:t>
                      </a:r>
                      <a:endParaRPr lang="en-GB" sz="1100" b="1" cap="none" spc="3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540" marT="18010" marB="13507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 b="1" cap="none" spc="3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40" marT="18010" marB="13507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 b="1" cap="none" spc="3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40" marT="18010" marB="13507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 b="1" cap="none" spc="3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40" marT="18010" marB="13507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3383">
                <a:tc>
                  <a:txBody>
                    <a:bodyPr/>
                    <a:lstStyle/>
                    <a:p>
                      <a:pPr algn="l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b="1" cap="none" spc="0">
                          <a:solidFill>
                            <a:schemeClr val="tx1"/>
                          </a:solidFill>
                          <a:effectLst/>
                        </a:rPr>
                        <a:t>Payroll</a:t>
                      </a:r>
                      <a:endParaRPr lang="en-GB" sz="8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£150,000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£200,000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£251,000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3383">
                <a:tc>
                  <a:txBody>
                    <a:bodyPr/>
                    <a:lstStyle/>
                    <a:p>
                      <a:pPr algn="l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b="1" cap="none" spc="0">
                          <a:solidFill>
                            <a:schemeClr val="tx1"/>
                          </a:solidFill>
                          <a:effectLst/>
                        </a:rPr>
                        <a:t>Sales and Marketing and Other Expenses</a:t>
                      </a:r>
                      <a:endParaRPr lang="en-GB" sz="8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£8,000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£10,000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£30,000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3383">
                <a:tc>
                  <a:txBody>
                    <a:bodyPr/>
                    <a:lstStyle/>
                    <a:p>
                      <a:pPr algn="l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b="1" cap="none" spc="0">
                          <a:solidFill>
                            <a:schemeClr val="tx1"/>
                          </a:solidFill>
                          <a:effectLst/>
                        </a:rPr>
                        <a:t>Renovation &amp; Maintenance Expenses</a:t>
                      </a:r>
                      <a:endParaRPr lang="en-GB" sz="8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£10,000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£11,000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£16,000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3383">
                <a:tc>
                  <a:txBody>
                    <a:bodyPr/>
                    <a:lstStyle/>
                    <a:p>
                      <a:pPr algn="l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b="1" cap="none" spc="0">
                          <a:solidFill>
                            <a:schemeClr val="tx1"/>
                          </a:solidFill>
                          <a:effectLst/>
                        </a:rPr>
                        <a:t>Utilities</a:t>
                      </a:r>
                      <a:endParaRPr lang="en-GB" sz="8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£35,000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£40,000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£60,000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3383">
                <a:tc>
                  <a:txBody>
                    <a:bodyPr/>
                    <a:lstStyle/>
                    <a:p>
                      <a:pPr algn="l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b="1" cap="none" spc="0">
                          <a:solidFill>
                            <a:schemeClr val="tx1"/>
                          </a:solidFill>
                          <a:effectLst/>
                        </a:rPr>
                        <a:t>Rent</a:t>
                      </a:r>
                      <a:endParaRPr lang="en-GB" sz="8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£50,000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£55,000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£16,000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3383">
                <a:tc>
                  <a:txBody>
                    <a:bodyPr/>
                    <a:lstStyle/>
                    <a:p>
                      <a:pPr algn="l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b="1" cap="none" spc="0">
                          <a:solidFill>
                            <a:schemeClr val="tx1"/>
                          </a:solidFill>
                          <a:effectLst/>
                        </a:rPr>
                        <a:t>Total Operating Expenses</a:t>
                      </a:r>
                      <a:endParaRPr lang="en-GB" sz="8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£65,000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£75,000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£100,000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3383">
                <a:tc>
                  <a:txBody>
                    <a:bodyPr/>
                    <a:lstStyle/>
                    <a:p>
                      <a:pPr algn="l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b="1" cap="none" spc="0">
                          <a:solidFill>
                            <a:schemeClr val="tx1"/>
                          </a:solidFill>
                          <a:effectLst/>
                        </a:rPr>
                        <a:t>Profit Before Taxes</a:t>
                      </a:r>
                      <a:endParaRPr lang="en-GB" sz="8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£10,000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£11,000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£125,000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3383">
                <a:tc>
                  <a:txBody>
                    <a:bodyPr/>
                    <a:lstStyle/>
                    <a:p>
                      <a:pPr algn="l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b="1" cap="none" spc="0">
                          <a:solidFill>
                            <a:schemeClr val="tx1"/>
                          </a:solidFill>
                          <a:effectLst/>
                        </a:rPr>
                        <a:t>Taxes Incurred </a:t>
                      </a:r>
                      <a:endParaRPr lang="en-GB" sz="8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£22,470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£23,850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200"/>
                        </a:lnSpc>
                        <a:spcAft>
                          <a:spcPts val="1875"/>
                        </a:spcAft>
                      </a:pPr>
                      <a:r>
                        <a:rPr lang="en-GB" sz="800" cap="none" spc="0">
                          <a:solidFill>
                            <a:schemeClr val="tx1"/>
                          </a:solidFill>
                          <a:effectLst/>
                        </a:rPr>
                        <a:t>£27,399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2696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9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875"/>
                        </a:spcAft>
                      </a:pPr>
                      <a:r>
                        <a:rPr lang="en-GB" sz="800" b="1" u="sng" cap="none" spc="0">
                          <a:solidFill>
                            <a:schemeClr val="tx1"/>
                          </a:solidFill>
                          <a:effectLst/>
                        </a:rPr>
                        <a:t>Net Profit</a:t>
                      </a:r>
                      <a:endParaRPr lang="en-GB" sz="8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875"/>
                        </a:spcAft>
                      </a:pPr>
                      <a:r>
                        <a:rPr lang="en-GB" sz="800" u="sng" cap="none" spc="0">
                          <a:solidFill>
                            <a:schemeClr val="tx1"/>
                          </a:solidFill>
                          <a:effectLst/>
                        </a:rPr>
                        <a:t>£225,470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875"/>
                        </a:spcAft>
                      </a:pPr>
                      <a:r>
                        <a:rPr lang="en-GB" sz="800" u="sng" cap="none" spc="0">
                          <a:solidFill>
                            <a:schemeClr val="tx1"/>
                          </a:solidFill>
                          <a:effectLst/>
                        </a:rPr>
                        <a:t>£415,860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875"/>
                        </a:spcAft>
                      </a:pPr>
                      <a:r>
                        <a:rPr lang="en-GB" sz="800" u="sng" cap="none" spc="0">
                          <a:solidFill>
                            <a:schemeClr val="tx1"/>
                          </a:solidFill>
                          <a:effectLst/>
                        </a:rPr>
                        <a:t>£434,650 </a:t>
                      </a:r>
                      <a:endParaRPr lang="en-GB" sz="8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53009" marT="18010" marB="13507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43A78751-80F5-A5A6-CF2E-10D449D30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050" y="261938"/>
            <a:ext cx="6057900" cy="1084262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Profit and Loss Account 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0F2370C-E133-1CF0-1466-9CBF1B47D78A}"/>
              </a:ext>
            </a:extLst>
          </p:cNvPr>
          <p:cNvGraphicFramePr>
            <a:graphicFrameLocks noGrp="1"/>
          </p:cNvGraphicFramePr>
          <p:nvPr/>
        </p:nvGraphicFramePr>
        <p:xfrm>
          <a:off x="395288" y="1330325"/>
          <a:ext cx="8353425" cy="418623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762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771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 dirty="0" err="1">
                          <a:effectLst/>
                        </a:rPr>
                        <a:t>Profit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97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Coffee Beverages Sales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 dirty="0">
                          <a:effectLst/>
                        </a:rPr>
                        <a:t>£320 000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Tea Beverages Sales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 dirty="0">
                          <a:effectLst/>
                        </a:rPr>
                        <a:t>£240 000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 dirty="0">
                          <a:effectLst/>
                        </a:rPr>
                        <a:t>Food Items Sales 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 dirty="0">
                          <a:effectLst/>
                        </a:rPr>
                        <a:t>£200  000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 dirty="0">
                          <a:effectLst/>
                        </a:rPr>
                        <a:t>Total Sales Profits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 dirty="0">
                          <a:effectLst/>
                        </a:rPr>
                        <a:t>£760 000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 dirty="0">
                          <a:effectLst/>
                        </a:rPr>
                        <a:t>COGS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Coffee Beverages 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£62 000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Tea Beverages 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£28 000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Food Items 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£48 000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Total COGS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£138 000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>
                          <a:effectLst/>
                        </a:rPr>
                        <a:t>Gross Margin 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400" dirty="0">
                          <a:effectLst/>
                        </a:rPr>
                        <a:t>£620 000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0489" marR="40489" marT="40475" marB="40475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37932" name="Rectangle 1">
            <a:extLst>
              <a:ext uri="{FF2B5EF4-FFF2-40B4-BE49-F238E27FC236}">
                <a16:creationId xmlns:a16="http://schemas.microsoft.com/office/drawing/2014/main" id="{B0982BF0-DC44-544E-9781-582987D5BE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5875" y="1123950"/>
            <a:ext cx="109870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458B4FB4-3E6C-DF09-1DDF-8D6429B22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238" y="195263"/>
            <a:ext cx="8229600" cy="1143000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Profit and Loss Account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C348031-6D94-01FF-BF0A-F4C301E718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8313" y="1338263"/>
          <a:ext cx="8229600" cy="41814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3615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680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Loss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1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General and Administrative Costs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1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 dirty="0" err="1">
                          <a:effectLst/>
                        </a:rPr>
                        <a:t>Facility</a:t>
                      </a:r>
                      <a:r>
                        <a:rPr lang="bg-BG" sz="1000" dirty="0">
                          <a:effectLst/>
                        </a:rPr>
                        <a:t> </a:t>
                      </a:r>
                      <a:r>
                        <a:rPr lang="bg-BG" sz="1000" dirty="0" err="1">
                          <a:effectLst/>
                        </a:rPr>
                        <a:t>Rental</a:t>
                      </a:r>
                      <a:r>
                        <a:rPr lang="bg-BG" sz="1000" dirty="0">
                          <a:effectLst/>
                        </a:rPr>
                        <a:t> </a:t>
                      </a:r>
                      <a:r>
                        <a:rPr lang="bg-BG" sz="1000" dirty="0" err="1">
                          <a:effectLst/>
                        </a:rPr>
                        <a:t>and</a:t>
                      </a:r>
                      <a:r>
                        <a:rPr lang="bg-BG" sz="1000" dirty="0">
                          <a:effectLst/>
                        </a:rPr>
                        <a:t> </a:t>
                      </a:r>
                      <a:r>
                        <a:rPr lang="bg-BG" sz="1000" dirty="0" err="1">
                          <a:effectLst/>
                        </a:rPr>
                        <a:t>Maintenance</a:t>
                      </a:r>
                      <a:r>
                        <a:rPr lang="bg-BG" sz="1000" dirty="0">
                          <a:effectLst/>
                        </a:rPr>
                        <a:t> </a:t>
                      </a:r>
                      <a:r>
                        <a:rPr lang="bg-BG" sz="1000" dirty="0" err="1">
                          <a:effectLst/>
                        </a:rPr>
                        <a:t>Costs</a:t>
                      </a:r>
                      <a:endParaRPr lang="en-GB" sz="5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£16 000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 dirty="0" err="1">
                          <a:effectLst/>
                        </a:rPr>
                        <a:t>Delivery</a:t>
                      </a:r>
                      <a:r>
                        <a:rPr lang="bg-BG" sz="1000" dirty="0">
                          <a:effectLst/>
                        </a:rPr>
                        <a:t> </a:t>
                      </a:r>
                      <a:r>
                        <a:rPr lang="bg-BG" sz="1000" dirty="0" err="1">
                          <a:effectLst/>
                        </a:rPr>
                        <a:t>Vehicles</a:t>
                      </a:r>
                      <a:r>
                        <a:rPr lang="bg-BG" sz="1000" dirty="0">
                          <a:effectLst/>
                        </a:rPr>
                        <a:t> </a:t>
                      </a:r>
                      <a:r>
                        <a:rPr lang="bg-BG" sz="1000" dirty="0" err="1">
                          <a:effectLst/>
                        </a:rPr>
                        <a:t>Costs</a:t>
                      </a:r>
                      <a:endParaRPr lang="en-GB" sz="5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£10 000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Taxes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£77 500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Insurance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£150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Labor Costs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Baristas Wages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£80 000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1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Food Preparation Experts Wages 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£26 000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Delivery Team Wages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£145 000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Employee Benefits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£30 000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11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Supporting Experts Costs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£50 000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30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>
                          <a:effectLst/>
                        </a:rPr>
                        <a:t>Total Costs</a:t>
                      </a:r>
                      <a:endParaRPr lang="en-GB" sz="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bg-BG" sz="1000" dirty="0">
                          <a:effectLst/>
                        </a:rPr>
                        <a:t>£434 650</a:t>
                      </a:r>
                      <a:endParaRPr lang="en-GB" sz="5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28459" marR="28459" marT="28462" marB="28462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38965" name="Rectangle 1">
            <a:extLst>
              <a:ext uri="{FF2B5EF4-FFF2-40B4-BE49-F238E27FC236}">
                <a16:creationId xmlns:a16="http://schemas.microsoft.com/office/drawing/2014/main" id="{099E2C36-A52C-AE73-D38E-EB76AF5F64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862138" y="1577975"/>
            <a:ext cx="21691601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5064C-D342-8168-273A-F5795247C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916113"/>
            <a:ext cx="2174875" cy="3273425"/>
          </a:xfrm>
        </p:spPr>
        <p:txBody>
          <a:bodyPr lIns="68580" tIns="34290" rIns="68580" bIns="34290" rtlCol="0" anchor="t">
            <a:normAutofit/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a typeface="+mj-ea"/>
                <a:cs typeface="+mj-cs"/>
              </a:rPr>
              <a:t>Balance sheet: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E2B3B-A800-593E-52CF-9C1CDDABA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6125" y="1916113"/>
            <a:ext cx="2570163" cy="3273425"/>
          </a:xfrm>
        </p:spPr>
        <p:txBody>
          <a:bodyPr lIns="68580" tIns="34290" rIns="68580" bIns="34290" rtlCol="0">
            <a:normAutofit fontScale="92500" lnSpcReduction="10000"/>
          </a:bodyPr>
          <a:lstStyle/>
          <a:p>
            <a:pPr marL="0">
              <a:defRPr/>
            </a:pPr>
            <a:r>
              <a:rPr lang="en-US" sz="1275" b="1" u="sng" dirty="0"/>
              <a:t>Assets</a:t>
            </a:r>
            <a:endParaRPr lang="en-US" sz="1275" dirty="0"/>
          </a:p>
          <a:p>
            <a:pPr marL="0">
              <a:defRPr/>
            </a:pPr>
            <a:r>
              <a:rPr lang="en-US" sz="1275" dirty="0"/>
              <a:t>Bank account                   £450.300</a:t>
            </a:r>
          </a:p>
          <a:p>
            <a:pPr marL="0">
              <a:defRPr/>
            </a:pPr>
            <a:r>
              <a:rPr lang="en-US" sz="1275" dirty="0"/>
              <a:t>Accounts receivable       £12.000</a:t>
            </a:r>
          </a:p>
          <a:p>
            <a:pPr marL="0">
              <a:defRPr/>
            </a:pPr>
            <a:r>
              <a:rPr lang="en-US" sz="1275" dirty="0"/>
              <a:t>Equipment                       £10.000</a:t>
            </a:r>
          </a:p>
          <a:p>
            <a:pPr marL="0">
              <a:defRPr/>
            </a:pPr>
            <a:r>
              <a:rPr lang="en-US" sz="1275" b="1" dirty="0"/>
              <a:t>Total Assets.                    £472.300</a:t>
            </a:r>
          </a:p>
          <a:p>
            <a:pPr marL="0">
              <a:defRPr/>
            </a:pPr>
            <a:endParaRPr lang="en-US" sz="1275" b="1" dirty="0"/>
          </a:p>
          <a:p>
            <a:pPr marL="0">
              <a:defRPr/>
            </a:pPr>
            <a:r>
              <a:rPr lang="en-US" sz="1275" b="1" dirty="0"/>
              <a:t>Liabilities</a:t>
            </a:r>
          </a:p>
          <a:p>
            <a:pPr marL="0">
              <a:defRPr/>
            </a:pPr>
            <a:r>
              <a:rPr lang="en-US" sz="1275" dirty="0"/>
              <a:t>Accounts payable          £150.000</a:t>
            </a:r>
          </a:p>
          <a:p>
            <a:pPr marL="0">
              <a:defRPr/>
            </a:pPr>
            <a:r>
              <a:rPr lang="en-US" sz="1275" dirty="0"/>
              <a:t>Long-term debt             £9.800</a:t>
            </a:r>
          </a:p>
          <a:p>
            <a:pPr marL="0">
              <a:defRPr/>
            </a:pPr>
            <a:r>
              <a:rPr lang="en-US" sz="1275" b="1" dirty="0"/>
              <a:t>Total liabilities              £150.009</a:t>
            </a:r>
          </a:p>
          <a:p>
            <a:pPr marL="0">
              <a:defRPr/>
            </a:pPr>
            <a:endParaRPr lang="en-US" sz="1275" dirty="0"/>
          </a:p>
          <a:p>
            <a:pPr marL="0">
              <a:defRPr/>
            </a:pPr>
            <a:endParaRPr lang="en-US" sz="1275" dirty="0"/>
          </a:p>
          <a:p>
            <a:pPr marL="0">
              <a:defRPr/>
            </a:pPr>
            <a:endParaRPr lang="en-US" sz="1275" b="1" dirty="0"/>
          </a:p>
          <a:p>
            <a:pPr marL="0">
              <a:defRPr/>
            </a:pPr>
            <a:endParaRPr lang="en-US" sz="1275" b="1" dirty="0"/>
          </a:p>
        </p:txBody>
      </p:sp>
      <p:sp>
        <p:nvSpPr>
          <p:cNvPr id="39940" name="TextBox 3">
            <a:extLst>
              <a:ext uri="{FF2B5EF4-FFF2-40B4-BE49-F238E27FC236}">
                <a16:creationId xmlns:a16="http://schemas.microsoft.com/office/drawing/2014/main" id="{847D1ECF-5667-3E0D-D8DD-119723089E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8888" y="1916113"/>
            <a:ext cx="2398712" cy="327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lvl1pPr indent="-171450" defTabSz="6858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6858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6858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altLang="en-US" sz="1500" b="1"/>
              <a:t>Capital          50 000£</a:t>
            </a:r>
          </a:p>
          <a:p>
            <a:pPr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altLang="en-US" sz="1500" b="1"/>
              <a:t>Drawing       30 000£</a:t>
            </a:r>
          </a:p>
          <a:p>
            <a:pPr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altLang="en-US" sz="1500" b="1"/>
              <a:t>Total equity   20 000£</a:t>
            </a:r>
          </a:p>
          <a:p>
            <a:pPr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altLang="en-US" sz="1500" b="1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59097AB6-4116-4229-5706-9FC8764AE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13" y="87313"/>
            <a:ext cx="6427787" cy="893762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Cash Flow Statement  </a:t>
            </a:r>
          </a:p>
        </p:txBody>
      </p:sp>
      <p:sp>
        <p:nvSpPr>
          <p:cNvPr id="40963" name="Date Placeholder 3">
            <a:extLst>
              <a:ext uri="{FF2B5EF4-FFF2-40B4-BE49-F238E27FC236}">
                <a16:creationId xmlns:a16="http://schemas.microsoft.com/office/drawing/2014/main" id="{EB7FDCAF-DDBF-E77F-D33A-50140EDA37B0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6F5E402-F1DD-4C84-B5DE-CD3F7EA3BCE7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40964" name="TextBox 3">
            <a:extLst>
              <a:ext uri="{FF2B5EF4-FFF2-40B4-BE49-F238E27FC236}">
                <a16:creationId xmlns:a16="http://schemas.microsoft.com/office/drawing/2014/main" id="{0AF3A22B-8A1A-0F79-1EAE-27CA290013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" y="1122363"/>
            <a:ext cx="7524750" cy="420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GB" altLang="en-US"/>
              <a:t>The Cash Flow Statement (CFS), is a financial statement that summarizes the movement of cash and cash equivalents (CCE) in the company.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en-US">
                <a:solidFill>
                  <a:srgbClr val="111111"/>
                </a:solidFill>
                <a:latin typeface="SourceSansPro"/>
              </a:rPr>
              <a:t>The CFS highlights a company's cash management, including how well it generates cash.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en-US">
                <a:solidFill>
                  <a:srgbClr val="111111"/>
                </a:solidFill>
                <a:latin typeface="SourceSansPro"/>
              </a:rPr>
              <a:t>This financial statement complements the balance sheet and the income statement.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en-US">
                <a:solidFill>
                  <a:srgbClr val="111111"/>
                </a:solidFill>
                <a:latin typeface="SourceSansPro"/>
              </a:rPr>
              <a:t>The main components of the CFS are cash from three areas: Operating activities, investing activities, and financing activities.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en-US">
                <a:solidFill>
                  <a:srgbClr val="111111"/>
                </a:solidFill>
                <a:latin typeface="SourceSansPro"/>
              </a:rPr>
              <a:t>The two methods of calculating cash flow are the direct method and the indirect method.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6F5C994D-4A69-2C93-C5FE-B0286E975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Conclusion </a:t>
            </a:r>
          </a:p>
        </p:txBody>
      </p:sp>
      <p:sp>
        <p:nvSpPr>
          <p:cNvPr id="41987" name="Date Placeholder 3">
            <a:extLst>
              <a:ext uri="{FF2B5EF4-FFF2-40B4-BE49-F238E27FC236}">
                <a16:creationId xmlns:a16="http://schemas.microsoft.com/office/drawing/2014/main" id="{92D3C7B7-3405-95EF-3C93-47AE64D58624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F8C63E5-D7B1-4684-9943-ED573E498109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41988" name="TextBox 1">
            <a:extLst>
              <a:ext uri="{FF2B5EF4-FFF2-40B4-BE49-F238E27FC236}">
                <a16:creationId xmlns:a16="http://schemas.microsoft.com/office/drawing/2014/main" id="{0E104A85-B84C-5151-3DE1-55B0135AEE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1417638"/>
            <a:ext cx="6481763" cy="1703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en-US"/>
              <a:t>We strongly focused on achieving our daily basis targets,</a:t>
            </a:r>
          </a:p>
          <a:p>
            <a:pPr>
              <a:lnSpc>
                <a:spcPct val="150000"/>
              </a:lnSpc>
            </a:pPr>
            <a:r>
              <a:rPr lang="en-GB" altLang="en-US"/>
              <a:t>and one of the main target is to keep our customers and employee satisfied and happy as we believe this is the right way to succeed and growth our company.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3B34FD28-FC72-A203-FB41-15D4EF25D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7713" y="1131888"/>
            <a:ext cx="5373687" cy="993775"/>
          </a:xfrm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1FDB0-2F68-173C-2E1B-1F95AF1A5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0888" y="2374900"/>
            <a:ext cx="5370512" cy="31146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35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 Business Info, 2022. </a:t>
            </a:r>
            <a:r>
              <a:rPr lang="en-GB" sz="135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organisational structure</a:t>
            </a:r>
            <a:r>
              <a:rPr lang="en-GB" sz="135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Available at: https://www.nibusinessinfo.co.uk/content/matrix-organisational-structure#:~:text=What%20is%20a%20matrix%20organisational,than%20in%20the%20traditional%20hierarchy. [Accessed 27 July 2022] </a:t>
            </a:r>
          </a:p>
          <a:p>
            <a:pPr>
              <a:defRPr/>
            </a:pPr>
            <a:r>
              <a:rPr lang="en-GB" sz="135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Gleeson, P. 2019. </a:t>
            </a:r>
            <a:r>
              <a:rPr lang="en-GB" sz="135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Advantages &amp; Disadvantages of Matrix Organizational Structures in Business Organizations</a:t>
            </a:r>
            <a:r>
              <a:rPr lang="en-GB" sz="135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Available at: https://smallbusiness.chron.com/advantages-disadvantages-matrix-organizational-structures-business-organizations-26350.html [Accessed 27 July 2022] 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>
              <a:defRPr/>
            </a:pPr>
            <a:endParaRPr lang="en-GB" sz="18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3012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F2B92994-0944-3117-F66E-0DC4229DE7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13" y="2411413"/>
            <a:ext cx="2568575" cy="203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3" name="TextBox 3">
            <a:extLst>
              <a:ext uri="{FF2B5EF4-FFF2-40B4-BE49-F238E27FC236}">
                <a16:creationId xmlns:a16="http://schemas.microsoft.com/office/drawing/2014/main" id="{55BAE2F8-B552-CD5C-2665-3436057512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25" y="5724525"/>
            <a:ext cx="1931988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900">
                <a:solidFill>
                  <a:schemeClr val="bg1"/>
                </a:solidFill>
                <a:cs typeface="Arial" panose="020B0604020202020204" pitchFamily="34" charset="0"/>
              </a:rPr>
              <a:t>Created by Atanas Radev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Box 6">
            <a:extLst>
              <a:ext uri="{FF2B5EF4-FFF2-40B4-BE49-F238E27FC236}">
                <a16:creationId xmlns:a16="http://schemas.microsoft.com/office/drawing/2014/main" id="{61F7DAF4-5211-4189-E1F7-A558D96AC8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8870950" cy="591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Doyle, P. and Stern, P. (2005) </a:t>
            </a:r>
            <a:r>
              <a:rPr lang="en-US" altLang="en-US" sz="1100" i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Marketing management and strategy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Pearson Education.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Foodnavigator-Usa.com (no date) ‘Soup-to-nuts podcast: How has the pandemic and work-from-home trend impacted coffee consumption?’. Available at: https://www.foodnavigator-usa.com/Article/2021/11/29/soup-to-nuts-podcast-how-has-the-pandemic-and-work-from-home-trend-impacted-coffee-consumption (Accessed: August 9, 2022).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Guerr</a:t>
            </a:r>
            <a:r>
              <a:rPr lang="en-GB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 (2022) ‘Coffee Worldwide trends and tendencies’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Haag, A.B. (2013) ‘Writing a successful business plan: An overview’, </a:t>
            </a:r>
            <a:r>
              <a:rPr lang="en-US" altLang="en-US" sz="1100" i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Workplace health &amp; safety, 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61(1), pp. 19–29.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Ibis World (2022) ‘Industry market research, reports, and Statistics’. (Available at: https://www.ibisworld.com/united-kingdom/market-size/cafes-coffee-shops/ (Accessed: August 9, 2022). 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Ibis World</a:t>
            </a:r>
            <a:r>
              <a:rPr lang="en-GB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2022</a:t>
            </a:r>
            <a:r>
              <a:rPr lang="en-GB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 ‘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Online Food Ordering &amp; Delivery Platforms in the UK - Market Size 2011–202</a:t>
            </a:r>
            <a:r>
              <a:rPr lang="en-GB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9’ 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https://www.ibisworld.com/united-kingdom/market-size/online-food-ordering-delivery-platforms/ </a:t>
            </a:r>
            <a:r>
              <a:rPr lang="en-GB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Accessed</a:t>
            </a:r>
            <a:r>
              <a:rPr lang="en-GB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: August 9, 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2022</a:t>
            </a:r>
            <a:r>
              <a:rPr lang="en-GB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MacDonnell, K. (2022) ‘10 coffee trends to watch in 2022: New Flavors &amp; Brewing Methods!’, Coffee Affection. Available at: https://coffeeaffection.com/coffee-trends/ (Accessed: August 9, 2022). 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MacDonnell, K. (2022) ‘19 coffee shop industry statistics in 2022: Eye-opening facts!’, Coffee Affection. Available at: </a:t>
            </a:r>
            <a:r>
              <a:rPr lang="en-US" altLang="en-US" sz="1100" u="sng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https://coffeeaffection.com/coffe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e-shop-industry-statistics/ (Accessed: August 9, 2022). 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Mintel (2022) ‘UK Coffee Shops Market Report 2021’. </a:t>
            </a:r>
            <a:r>
              <a:rPr lang="en-US" altLang="en-US" sz="1100" i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Mintel Research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Mordor Intelligence (2022) ‘Coffee market size, share (2022 - 27): Industry analysis (no date) Coffee Market Size, Share (2022 - 27</a:t>
            </a:r>
            <a:r>
              <a:rPr lang="en-US" altLang="en-US" sz="1100" i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)’. Industry Analysis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https://www.mordorintelligence.com/industry-reports/coffee-market (Accessed: August 9, 2022). 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extBox 8">
            <a:extLst>
              <a:ext uri="{FF2B5EF4-FFF2-40B4-BE49-F238E27FC236}">
                <a16:creationId xmlns:a16="http://schemas.microsoft.com/office/drawing/2014/main" id="{93FABE1F-FAB3-5C5A-30B8-42353489BA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4675" y="292100"/>
            <a:ext cx="7862888" cy="621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0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MTPAK (2022) ‘Why has drive-thru coffee become so popular? . Available at: https://www.mtpak.coffee/drive-thru-coffee-popular-sustainable-takeaway-cups/ (Accessed: August 9, 2022). </a:t>
            </a:r>
            <a:endParaRPr lang="LID4096" altLang="en-US" sz="1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0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Research and Markets (no date) ‘Coffee market - growth, trends, COVID-19 impact, and forecasts (2022 - 2027), Research and Markets - Market Research Reports’. Available at: https://www.researchandmarkets.com/reports/5165416/coffee-market-growth-trends-covid19impact?utm_source=GNOM&amp;utm_medium=PressRelease&amp;utm_code=pmtxw4&amp;utm_campaign=1452469%2B-%2BWorldwide%2BCoffee%2BIndustry%2Bto%2B2025%2B-%2BEurope%2BHolds%2Ba%2BSignificant%2BShare%2Bin%2Bthe%2BMarket&amp;utm_exec=jamu273prd (Accessed: August 9, 2022). </a:t>
            </a:r>
            <a:endParaRPr lang="LID4096" altLang="en-US" sz="1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0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Scout, H. (2022) ‘Understanding consumer behavior to convert more customers’ Available at: https://www.helpscout.com/consumer-behavior/ (Accessed: August 9, 2022). </a:t>
            </a:r>
            <a:endParaRPr lang="LID4096" altLang="en-US" sz="1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0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Statista  (2022) ‘UK Takeaway Delivery Market Value 2025’. Available at: https://www.statista.com/statistics/1110682/uk-takeaway-delivery-market-value/ (Accessed: August 9, 2022).</a:t>
            </a:r>
            <a:endParaRPr lang="LID4096" altLang="en-US" sz="1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0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Statista (2022)  ‘Cafes and coffee shops in the United Kingdom (UK)’. Available at: https://www.statista.com/topics/3650/cafes-and-coffee-shops-in-the-united-kingdom-uk/#dossierContents__outerWrapper (Accessed: August 9, 2022). </a:t>
            </a:r>
            <a:endParaRPr lang="LID4096" altLang="en-US" sz="1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0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World Coffee Portal (2022) ‘Apps, e-commerce and delivery: UK Coffee Shops Get Digital, World Coffee Portal’. Available at: https://www.worldcoffeeportal.com/Latest/InsightAnalysis/2022/June/Apps,-e-commerce-and-delivery-The-UK-gets-digital (Accessed: August 9, 2022). </a:t>
            </a:r>
            <a:endParaRPr lang="LID4096" altLang="en-US" sz="1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0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World Coffee Portal (2022) ‘UK coffee chains achieve £1.3bn sales rebound as outlets exceed pre-Covid Levels, World Coffee Portal’. Available at: https://www.worldcoffeeportal.com/getdoc/c5070c79-bb75-4e7d-a6f9-758ebc257775/UK-coffee-chains-achieve-%C2%A31-3bn-sales-rebound-as-o (Accessed: August 9, 2022). </a:t>
            </a:r>
            <a:endParaRPr lang="LID4096" altLang="en-US" sz="1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LID4096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27352ABD-A14D-DAE7-28D2-3A333A94F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6D70FE-E03B-76E4-DEDD-1080C131FC63}"/>
              </a:ext>
            </a:extLst>
          </p:cNvPr>
          <p:cNvSpPr txBox="1"/>
          <p:nvPr/>
        </p:nvSpPr>
        <p:spPr>
          <a:xfrm>
            <a:off x="250825" y="1252538"/>
            <a:ext cx="8893175" cy="4452937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 marL="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en-US" sz="16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Food Standards Agency</a:t>
            </a:r>
            <a:r>
              <a:rPr lang="en-US" altLang="en-US" sz="1600" i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en-US" sz="16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(no date) ‘Food Safety for Food Delivery’ Available at: https://www.food.gov.uk/business-guidance/food-safety-for-food-delivery (Accessed: August 9, 2022). </a:t>
            </a:r>
          </a:p>
          <a:p>
            <a:pPr>
              <a:lnSpc>
                <a:spcPct val="200000"/>
              </a:lnSpc>
            </a:pPr>
            <a:r>
              <a:rPr lang="en-GB" altLang="en-US" sz="16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Kiran, D. (2017) 'Kaizen and continuous improvement', </a:t>
            </a:r>
            <a:r>
              <a:rPr lang="en-GB" altLang="en-US" sz="1600" i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Total quality management</a:t>
            </a:r>
            <a:r>
              <a:rPr lang="en-GB" altLang="en-US" sz="16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pp. 313-332.</a:t>
            </a:r>
            <a:endParaRPr lang="LID4096" altLang="en-US" sz="16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altLang="en-US" sz="16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Pekar, P. (1995) </a:t>
            </a:r>
            <a:r>
              <a:rPr lang="en-GB" altLang="en-US" sz="1600" i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Total quality management: Guiding principles for application.</a:t>
            </a:r>
            <a:r>
              <a:rPr lang="en-GB" altLang="en-US" sz="16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 ASTM publication.</a:t>
            </a:r>
            <a:endParaRPr lang="LID4096" altLang="en-US" sz="16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altLang="en-US" sz="16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LID4096" altLang="en-US" sz="16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US" altLang="en-US" sz="1600"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LID4096" altLang="en-US" sz="16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10655-DADB-A7EE-6F3E-E0365B09A6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6750" y="836613"/>
            <a:ext cx="6858000" cy="66516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References:</a:t>
            </a:r>
            <a:endParaRPr lang="en-RO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9F38C1-FB74-1A72-0F5D-D6F5429D97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4313" y="1651000"/>
            <a:ext cx="8432800" cy="3800475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en-GB" dirty="0">
                <a:solidFill>
                  <a:srgbClr val="000000"/>
                </a:solidFill>
                <a:latin typeface="Open Sans" panose="020F0502020204030204" pitchFamily="34" charset="0"/>
              </a:rPr>
              <a:t>Verdict Food Service. 2022. </a:t>
            </a:r>
            <a:r>
              <a:rPr lang="en-GB" i="1" dirty="0">
                <a:solidFill>
                  <a:srgbClr val="000000"/>
                </a:solidFill>
                <a:latin typeface="Open Sans" panose="020F0502020204030204" pitchFamily="34" charset="0"/>
              </a:rPr>
              <a:t>New technology can enhance customer experience and boost revenues at coffee shops</a:t>
            </a:r>
            <a:r>
              <a:rPr lang="en-GB" dirty="0">
                <a:solidFill>
                  <a:srgbClr val="000000"/>
                </a:solidFill>
                <a:latin typeface="Open Sans" panose="020F0502020204030204" pitchFamily="34" charset="0"/>
              </a:rPr>
              <a:t>. [online] Available at: &lt;https://www.verdictfoodservice.com/comment/technology-customer-coffee-shops/&gt; [Accessed 3 July 2022].</a:t>
            </a:r>
          </a:p>
          <a:p>
            <a:pPr>
              <a:defRPr/>
            </a:pPr>
            <a:r>
              <a:rPr lang="en-GB" dirty="0" err="1">
                <a:solidFill>
                  <a:srgbClr val="000000"/>
                </a:solidFill>
                <a:latin typeface="Open Sans" panose="020F0502020204030204" pitchFamily="34" charset="0"/>
              </a:rPr>
              <a:t>Articles.bplans.com</a:t>
            </a:r>
            <a:r>
              <a:rPr lang="en-GB" dirty="0">
                <a:solidFill>
                  <a:srgbClr val="000000"/>
                </a:solidFill>
                <a:latin typeface="Open Sans" panose="020F0502020204030204" pitchFamily="34" charset="0"/>
              </a:rPr>
              <a:t>. 2022. [online] Available at: &lt;https://</a:t>
            </a:r>
            <a:r>
              <a:rPr lang="en-GB" dirty="0" err="1">
                <a:solidFill>
                  <a:srgbClr val="000000"/>
                </a:solidFill>
                <a:latin typeface="Open Sans" panose="020F0502020204030204" pitchFamily="34" charset="0"/>
              </a:rPr>
              <a:t>articles.bplans.com</a:t>
            </a:r>
            <a:r>
              <a:rPr lang="en-GB" dirty="0">
                <a:solidFill>
                  <a:srgbClr val="000000"/>
                </a:solidFill>
                <a:latin typeface="Open Sans" panose="020F0502020204030204" pitchFamily="34" charset="0"/>
              </a:rPr>
              <a:t>/types-of-exit-strategies/&gt; [Accessed 19 July 2022].</a:t>
            </a:r>
          </a:p>
          <a:p>
            <a:pPr>
              <a:defRPr/>
            </a:pPr>
            <a:r>
              <a:rPr lang="en-GB" dirty="0">
                <a:solidFill>
                  <a:srgbClr val="000000"/>
                </a:solidFill>
                <a:latin typeface="Open Sans" panose="020F0502020204030204" pitchFamily="34" charset="0"/>
              </a:rPr>
              <a:t>The University of Edinburgh. 2022. </a:t>
            </a:r>
            <a:r>
              <a:rPr lang="en-GB" i="1" dirty="0">
                <a:solidFill>
                  <a:srgbClr val="000000"/>
                </a:solidFill>
                <a:latin typeface="Open Sans" panose="020F0502020204030204" pitchFamily="34" charset="0"/>
              </a:rPr>
              <a:t>Social Responsibility and Sustainability</a:t>
            </a:r>
            <a:r>
              <a:rPr lang="en-GB" dirty="0">
                <a:solidFill>
                  <a:srgbClr val="000000"/>
                </a:solidFill>
                <a:latin typeface="Open Sans" panose="020F0502020204030204" pitchFamily="34" charset="0"/>
              </a:rPr>
              <a:t>. [online] Available at: &lt;https://www.ed.ac.uk/sustainability&gt; [Accessed 10 July 2022].</a:t>
            </a:r>
          </a:p>
          <a:p>
            <a:pPr>
              <a:defRPr/>
            </a:pPr>
            <a:r>
              <a:rPr lang="en-GB" dirty="0">
                <a:solidFill>
                  <a:srgbClr val="000000"/>
                </a:solidFill>
                <a:latin typeface="Open Sans" panose="020F0502020204030204" pitchFamily="34" charset="0"/>
              </a:rPr>
              <a:t>Essent.com. 2022. </a:t>
            </a:r>
            <a:r>
              <a:rPr lang="en-GB" i="1" dirty="0">
                <a:solidFill>
                  <a:srgbClr val="000000"/>
                </a:solidFill>
                <a:latin typeface="Open Sans" panose="020F0502020204030204" pitchFamily="34" charset="0"/>
              </a:rPr>
              <a:t>How to Make Technology a Part of Your Business Plan</a:t>
            </a:r>
            <a:r>
              <a:rPr lang="en-GB" dirty="0">
                <a:solidFill>
                  <a:srgbClr val="000000"/>
                </a:solidFill>
                <a:latin typeface="Open Sans" panose="020F0502020204030204" pitchFamily="34" charset="0"/>
              </a:rPr>
              <a:t>. [online] Available at: &lt;https://</a:t>
            </a:r>
            <a:r>
              <a:rPr lang="en-GB" dirty="0" err="1">
                <a:solidFill>
                  <a:srgbClr val="000000"/>
                </a:solidFill>
                <a:latin typeface="Open Sans" panose="020F0502020204030204" pitchFamily="34" charset="0"/>
              </a:rPr>
              <a:t>www.essent.com</a:t>
            </a:r>
            <a:r>
              <a:rPr lang="en-GB" dirty="0">
                <a:solidFill>
                  <a:srgbClr val="000000"/>
                </a:solidFill>
                <a:latin typeface="Open Sans" panose="020F0502020204030204" pitchFamily="34" charset="0"/>
              </a:rPr>
              <a:t>/How-to-Make-Technology-a-Part-of-Your-Business-Plan.html#:~:text=A%20strategic%20technology%20plan%</a:t>
            </a:r>
            <a:r>
              <a:rPr lang="en-GB" dirty="0" err="1">
                <a:solidFill>
                  <a:srgbClr val="000000"/>
                </a:solidFill>
                <a:latin typeface="Open Sans" panose="020F0502020204030204" pitchFamily="34" charset="0"/>
              </a:rPr>
              <a:t>20assesses,that</a:t>
            </a:r>
            <a:r>
              <a:rPr lang="en-GB" dirty="0">
                <a:solidFill>
                  <a:srgbClr val="000000"/>
                </a:solidFill>
                <a:latin typeface="Open Sans" panose="020F0502020204030204" pitchFamily="34" charset="0"/>
              </a:rPr>
              <a:t>%20set%20the%20company%20apart.&gt; [Accessed 15 August 2022].</a:t>
            </a:r>
          </a:p>
          <a:p>
            <a:pPr>
              <a:defRPr/>
            </a:pPr>
            <a:endParaRPr lang="en-GB" dirty="0">
              <a:solidFill>
                <a:srgbClr val="000000"/>
              </a:solidFill>
              <a:latin typeface="Open Sans" panose="020F0502020204030204" pitchFamily="34" charset="0"/>
            </a:endParaRPr>
          </a:p>
          <a:p>
            <a:pPr>
              <a:defRPr/>
            </a:pPr>
            <a:endParaRPr lang="en-RO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F5146C4E-F702-59F2-BB7A-1C97F5E17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69863"/>
            <a:ext cx="8229600" cy="1143000"/>
          </a:xfrm>
        </p:spPr>
        <p:txBody>
          <a:bodyPr/>
          <a:lstStyle/>
          <a:p>
            <a:br>
              <a:rPr lang="en-US" altLang="en-US">
                <a:ea typeface="ＭＳ Ｐゴシック" panose="020B0600070205080204" pitchFamily="34" charset="-128"/>
              </a:rPr>
            </a:b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 sz="400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48131" name="TextBox 2">
            <a:extLst>
              <a:ext uri="{FF2B5EF4-FFF2-40B4-BE49-F238E27FC236}">
                <a16:creationId xmlns:a16="http://schemas.microsoft.com/office/drawing/2014/main" id="{AE901C78-7F17-B466-90CF-44294C22A4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0" y="1417638"/>
            <a:ext cx="9217025" cy="502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150000"/>
              </a:lnSpc>
            </a:pPr>
            <a:r>
              <a:rPr lang="LID4096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Armstrong, M. </a:t>
            </a:r>
            <a:r>
              <a:rPr lang="en-GB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(</a:t>
            </a:r>
            <a:r>
              <a:rPr lang="LID4096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2021</a:t>
            </a:r>
            <a:r>
              <a:rPr lang="en-GB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) ‘</a:t>
            </a:r>
            <a:r>
              <a:rPr lang="LID4096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Coffee Ties With Tea as UK's Favourite Drink</a:t>
            </a:r>
            <a:r>
              <a:rPr lang="en-GB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’ </a:t>
            </a:r>
            <a:r>
              <a:rPr lang="LID4096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Available at: https://www.statista.com/chart/23081/most-consumed-drink-types-uk/ </a:t>
            </a:r>
            <a:r>
              <a:rPr lang="en-GB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(</a:t>
            </a:r>
            <a:r>
              <a:rPr lang="LID4096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Accessed </a:t>
            </a:r>
            <a:r>
              <a:rPr lang="en-GB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10 August</a:t>
            </a:r>
            <a:r>
              <a:rPr lang="LID4096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 2022</a:t>
            </a:r>
            <a:r>
              <a:rPr lang="en-GB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)</a:t>
            </a:r>
            <a:endParaRPr lang="LID4096" alt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BDC (</a:t>
            </a:r>
            <a:r>
              <a:rPr lang="bg-BG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2022) </a:t>
            </a:r>
            <a:r>
              <a:rPr lang="en-GB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The 5 most common pricing strategies’.</a:t>
            </a:r>
            <a:r>
              <a:rPr lang="en-US" altLang="en-US" sz="1100" i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en-US" sz="110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https://www.bdc.ca/en/articles-tools/marketing-sales-export/marketing/pricing-5-common-strategies (Accessed: August 9, 2022). </a:t>
            </a:r>
            <a:endParaRPr lang="en-GB" altLang="en-US" sz="11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altLang="en-US" sz="1100">
                <a:solidFill>
                  <a:srgbClr val="000000"/>
                </a:solidFill>
                <a:cs typeface="Times New Roman" panose="02020603050405020304" pitchFamily="18" charset="0"/>
              </a:rPr>
              <a:t>British Coffee Organisation (2022) ‘Coffee Statistics’</a:t>
            </a:r>
            <a:endParaRPr lang="LID4096" alt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cs typeface="Calibri" panose="020F0502020204030204" pitchFamily="34" charset="0"/>
              </a:rPr>
              <a:t>CBI (no date) ‘Which trends offer opportunities or risks in the European Coffee Market?’ Available at: https://www.cbi.eu/market-information/coffee/trends#european-coffee-consumers-more-knowledgeable-and-demanding (Accessed: August 9, 2022). </a:t>
            </a:r>
            <a:endParaRPr lang="LID4096" altLang="en-US" sz="11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cs typeface="Calibri" panose="020F0502020204030204" pitchFamily="34" charset="0"/>
              </a:rPr>
              <a:t>Communicafe (2022) ‘UK coffee chains reach £1.3bn sales, recover to pre-pandemic levels, Comunicaffe International’. Available at: https://www.comunicaffe.com/uk-coffee-chains-rebound-as-outlets-recover-to-pre-pandemic-level/ (Accessed: August 9, 2022). </a:t>
            </a:r>
            <a:endParaRPr lang="LID4096" altLang="en-US" sz="11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cs typeface="Calibri" panose="020F0502020204030204" pitchFamily="34" charset="0"/>
              </a:rPr>
              <a:t>Comunicaffe (2020) ‘Trends – how independent coffee shops are thriving in the UK, Comunicaffe International’.  Available at: https://www.comunicaffe.com/trends-independent-coffee-shops-thriving-uk/ (Accessed: August 9, 2022). </a:t>
            </a:r>
            <a:endParaRPr lang="LID4096" altLang="en-US" sz="11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cs typeface="Calibri" panose="020F0502020204030204" pitchFamily="34" charset="0"/>
              </a:rPr>
              <a:t>Deloitte (n.d.) ‘The Deloitte Consumer Review made-to-order: The rise of mass consumption’. Available at: https://www2.deloitte.com/content/dam/Deloitte/ch/Documents/consumer-business/ch-en-consumer-business-made-to-order-consumer-review.pdf (Accessed: August 9, 2022). 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endParaRPr lang="LID4096" altLang="en-US" sz="11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altLang="en-US" sz="1100">
                <a:solidFill>
                  <a:srgbClr val="000000"/>
                </a:solidFill>
                <a:cs typeface="Calibri" panose="020F0502020204030204" pitchFamily="34" charset="0"/>
              </a:rPr>
              <a:t> </a:t>
            </a:r>
            <a:endParaRPr lang="LID4096" altLang="en-US" sz="11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EB009D0D-3708-A551-A7FB-0AB1C26A2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944687"/>
          </a:xfrm>
        </p:spPr>
        <p:txBody>
          <a:bodyPr/>
          <a:lstStyle/>
          <a:p>
            <a:r>
              <a:rPr lang="en-GB" altLang="en-US">
                <a:solidFill>
                  <a:srgbClr val="92D050"/>
                </a:solidFill>
                <a:ea typeface="ＭＳ Ｐゴシック" panose="020B0600070205080204" pitchFamily="34" charset="-128"/>
              </a:rPr>
              <a:t>Thank you! </a:t>
            </a:r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E6F8E830-D828-0E57-BA24-A08D0EF49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484313"/>
            <a:ext cx="8229600" cy="4032250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endParaRPr lang="en-US" altLang="en-US" sz="4000">
              <a:solidFill>
                <a:srgbClr val="FF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49156" name="Date Placeholder 3">
            <a:extLst>
              <a:ext uri="{FF2B5EF4-FFF2-40B4-BE49-F238E27FC236}">
                <a16:creationId xmlns:a16="http://schemas.microsoft.com/office/drawing/2014/main" id="{8686A875-34DA-84F7-A150-EDDE5BBB833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EE01610-391C-4D26-B33D-C47EAC1822A4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Words>3466</Words>
  <Application>Microsoft Office PowerPoint</Application>
  <PresentationFormat>On-screen Show (4:3)</PresentationFormat>
  <Paragraphs>460</Paragraphs>
  <Slides>36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20140311PresentationUWTSDTemplate</vt:lpstr>
      <vt:lpstr>PowerPoint Presentation</vt:lpstr>
      <vt:lpstr>Table of contents </vt:lpstr>
      <vt:lpstr>Introduction</vt:lpstr>
      <vt:lpstr> Business Description     and History  </vt:lpstr>
      <vt:lpstr>   Business Structure</vt:lpstr>
      <vt:lpstr>Aim and Objectives</vt:lpstr>
      <vt:lpstr>Mission and Vision</vt:lpstr>
      <vt:lpstr>Product and Service Description</vt:lpstr>
      <vt:lpstr>Product and Service Description</vt:lpstr>
      <vt:lpstr>Marketing Analysis </vt:lpstr>
      <vt:lpstr>PowerPoint Presentation</vt:lpstr>
      <vt:lpstr>Marketing Trends</vt:lpstr>
      <vt:lpstr>SWOT Analysis</vt:lpstr>
      <vt:lpstr>PESTLE Analysis</vt:lpstr>
      <vt:lpstr>Operations</vt:lpstr>
      <vt:lpstr>Operations </vt:lpstr>
      <vt:lpstr>Operations </vt:lpstr>
      <vt:lpstr>Operations </vt:lpstr>
      <vt:lpstr>Technology Plan </vt:lpstr>
      <vt:lpstr>Management and Organization </vt:lpstr>
      <vt:lpstr>Management and Organization</vt:lpstr>
      <vt:lpstr> Social Responsibility and Sustainability</vt:lpstr>
      <vt:lpstr>Development, Milestones and Exit plan </vt:lpstr>
      <vt:lpstr>Financial Data</vt:lpstr>
      <vt:lpstr>Profit and Loss Account </vt:lpstr>
      <vt:lpstr>Profit and Loss Account </vt:lpstr>
      <vt:lpstr>Balance sheet:</vt:lpstr>
      <vt:lpstr>Cash Flow Statement  </vt:lpstr>
      <vt:lpstr>Conclusion </vt:lpstr>
      <vt:lpstr>References</vt:lpstr>
      <vt:lpstr>PowerPoint Presentation</vt:lpstr>
      <vt:lpstr>PowerPoint Presentation</vt:lpstr>
      <vt:lpstr>References </vt:lpstr>
      <vt:lpstr>References:</vt:lpstr>
      <vt:lpstr>   </vt:lpstr>
      <vt:lpstr>Thank you!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corina leica</cp:lastModifiedBy>
  <cp:revision>154</cp:revision>
  <cp:lastPrinted>2018-10-22T14:21:17Z</cp:lastPrinted>
  <dcterms:created xsi:type="dcterms:W3CDTF">2004-11-12T17:24:38Z</dcterms:created>
  <dcterms:modified xsi:type="dcterms:W3CDTF">2022-08-16T21:47:28Z</dcterms:modified>
</cp:coreProperties>
</file>