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8" r:id="rId4"/>
    <p:sldId id="267" r:id="rId5"/>
    <p:sldId id="269" r:id="rId6"/>
    <p:sldId id="270" r:id="rId7"/>
    <p:sldId id="259" r:id="rId8"/>
    <p:sldId id="271" r:id="rId9"/>
    <p:sldId id="272" r:id="rId10"/>
    <p:sldId id="273" r:id="rId11"/>
    <p:sldId id="27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D3295-EFEC-558D-78B3-06A60F6F66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BC2B9AE-9B32-63E5-59F2-B0F87A8AAC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0D2C813-1DFF-3115-C308-63E3A5C373FB}"/>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5" name="Footer Placeholder 4">
            <a:extLst>
              <a:ext uri="{FF2B5EF4-FFF2-40B4-BE49-F238E27FC236}">
                <a16:creationId xmlns:a16="http://schemas.microsoft.com/office/drawing/2014/main" id="{6FECCC89-1BF5-69EB-DB96-257A6A8EBAD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BE64615-BF88-5AE1-AFE4-44810EBF0168}"/>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3588363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8D273-054D-DD54-151D-B6DEC74FBA6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1C78F1A-6859-D016-FD2B-BC06A849A0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60E360F-BD81-CA95-D843-20F752B37025}"/>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5" name="Footer Placeholder 4">
            <a:extLst>
              <a:ext uri="{FF2B5EF4-FFF2-40B4-BE49-F238E27FC236}">
                <a16:creationId xmlns:a16="http://schemas.microsoft.com/office/drawing/2014/main" id="{7F6DC287-BE77-2FE5-2086-C422A167365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4DEBB34-AF77-A9DD-8305-15FC91DFDF6E}"/>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1010725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DDDD1-CB59-D28E-0679-4F9F816FE6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E5800790-CE40-F1A2-D9A0-1B993F0576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C8C0BB-CC41-83AE-3308-471C0192094C}"/>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5" name="Footer Placeholder 4">
            <a:extLst>
              <a:ext uri="{FF2B5EF4-FFF2-40B4-BE49-F238E27FC236}">
                <a16:creationId xmlns:a16="http://schemas.microsoft.com/office/drawing/2014/main" id="{5FFB5900-8C61-E9BC-A670-524CD17D880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AA3209-742F-10F7-CA7A-59F0BAFB1A0E}"/>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2989277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BFB87-373E-9227-BCD9-176D84D2792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9B076D5-9780-2D0D-8F32-A8FF9A9C25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FDDD20F-45A6-AC2D-3381-DCAEE60078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DA5554D-FD97-6966-6A8B-A7E45560575D}"/>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6" name="Footer Placeholder 5">
            <a:extLst>
              <a:ext uri="{FF2B5EF4-FFF2-40B4-BE49-F238E27FC236}">
                <a16:creationId xmlns:a16="http://schemas.microsoft.com/office/drawing/2014/main" id="{4FCFC4F2-B81D-F786-8E3C-5860FF6A736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0CAF7BB-D87A-F7E9-35B9-3F22CF25956C}"/>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75132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57253-C4FB-8DB9-CBC8-20EC5E4AF0C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783EDC0-D78D-1C4B-AD2F-3EE37F02AE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B6678F-6902-8B88-8E1F-96919125FA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EDB6B72-A03A-78F4-5C97-658A31CD89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9B15AE-B588-68A6-243A-FE37082D3A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3C0C78A3-C73A-FCFE-1915-B272B351E5AA}"/>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8" name="Footer Placeholder 7">
            <a:extLst>
              <a:ext uri="{FF2B5EF4-FFF2-40B4-BE49-F238E27FC236}">
                <a16:creationId xmlns:a16="http://schemas.microsoft.com/office/drawing/2014/main" id="{BE7921D5-BF96-F78B-A619-70CD940B745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7B2F95BD-DB74-F158-3146-619C14B2C583}"/>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3131148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B408-873A-F7B2-BC62-3EF21975B2F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52587C5E-4A41-21A9-BA59-671FCF9119DA}"/>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4" name="Footer Placeholder 3">
            <a:extLst>
              <a:ext uri="{FF2B5EF4-FFF2-40B4-BE49-F238E27FC236}">
                <a16:creationId xmlns:a16="http://schemas.microsoft.com/office/drawing/2014/main" id="{95D73A8B-19F1-0522-1DD6-2FF29EE1FE7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C139AEB-DB5E-3702-E7E6-8CD95A921F2D}"/>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3741637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BEB2DD-EDD9-CEF4-9C9C-987D83A1159A}"/>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3" name="Footer Placeholder 2">
            <a:extLst>
              <a:ext uri="{FF2B5EF4-FFF2-40B4-BE49-F238E27FC236}">
                <a16:creationId xmlns:a16="http://schemas.microsoft.com/office/drawing/2014/main" id="{02B76C8E-F20F-2D7D-9009-510A93D28C5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30630C0-9D7F-6A7D-2D9B-3F755DBECBEE}"/>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2486815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CBD8-227A-096B-0391-DA1BC7AC9D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C1BCA43-E071-D859-3C89-13948B7EC7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14C06C7-6642-0032-8BBC-6B8A42C9A0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EA3A0A-1216-FCD8-4D6A-D82311EF254B}"/>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6" name="Footer Placeholder 5">
            <a:extLst>
              <a:ext uri="{FF2B5EF4-FFF2-40B4-BE49-F238E27FC236}">
                <a16:creationId xmlns:a16="http://schemas.microsoft.com/office/drawing/2014/main" id="{56AF80D2-24B6-00F1-11D9-1411A0C3564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34C69EF-70FE-D3B4-FD7A-4E2D594263F1}"/>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935020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BE94B-D499-BAA3-E179-502323114C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1BCF1CC-2409-ADAE-8DB1-9BF24F6AD4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B79BFAC-1173-8043-66D0-D0A3D246AC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0F430A-16D5-85D1-B9FE-37B1395AA07D}"/>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6" name="Footer Placeholder 5">
            <a:extLst>
              <a:ext uri="{FF2B5EF4-FFF2-40B4-BE49-F238E27FC236}">
                <a16:creationId xmlns:a16="http://schemas.microsoft.com/office/drawing/2014/main" id="{16B7EC6A-8815-B02F-F750-BAA0C35FE3E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386A356-0DDE-6209-E166-0566D80437CA}"/>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2765881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5564E-E915-B541-2624-BACA0D57369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C78922F-2824-728F-24A0-8BF8EEDEBA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48220EE-E314-3192-EEF7-038458F4441E}"/>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5" name="Footer Placeholder 4">
            <a:extLst>
              <a:ext uri="{FF2B5EF4-FFF2-40B4-BE49-F238E27FC236}">
                <a16:creationId xmlns:a16="http://schemas.microsoft.com/office/drawing/2014/main" id="{2B6C0B1A-849D-D657-F06D-72566EFA97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FF641B3-9AD6-89DD-0B70-B83C56D87B5A}"/>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4200447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C04872-5787-042D-8D17-3814E7DBA4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78AE500-2CCA-33EB-CC26-28B6355713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C217950-F531-0E19-6D50-39D512A8D6A1}"/>
              </a:ext>
            </a:extLst>
          </p:cNvPr>
          <p:cNvSpPr>
            <a:spLocks noGrp="1"/>
          </p:cNvSpPr>
          <p:nvPr>
            <p:ph type="dt" sz="half" idx="10"/>
          </p:nvPr>
        </p:nvSpPr>
        <p:spPr/>
        <p:txBody>
          <a:bodyPr/>
          <a:lstStyle/>
          <a:p>
            <a:fld id="{9CE98600-D716-468D-A166-A25164777C06}" type="datetimeFigureOut">
              <a:rPr lang="en-IN" smtClean="0"/>
              <a:t>11-08-2026</a:t>
            </a:fld>
            <a:endParaRPr lang="en-IN"/>
          </a:p>
        </p:txBody>
      </p:sp>
      <p:sp>
        <p:nvSpPr>
          <p:cNvPr id="5" name="Footer Placeholder 4">
            <a:extLst>
              <a:ext uri="{FF2B5EF4-FFF2-40B4-BE49-F238E27FC236}">
                <a16:creationId xmlns:a16="http://schemas.microsoft.com/office/drawing/2014/main" id="{73F5DC23-C167-4080-89BB-AC482531890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193110-732C-4F98-E5AC-EA62AADE8E87}"/>
              </a:ext>
            </a:extLst>
          </p:cNvPr>
          <p:cNvSpPr>
            <a:spLocks noGrp="1"/>
          </p:cNvSpPr>
          <p:nvPr>
            <p:ph type="sldNum" sz="quarter" idx="12"/>
          </p:nvPr>
        </p:nvSpPr>
        <p:spPr/>
        <p:txBody>
          <a:bodyPr/>
          <a:lstStyle/>
          <a:p>
            <a:fld id="{4D4E162A-7C4A-4A2F-A0FB-F7B451040060}" type="slidenum">
              <a:rPr lang="en-IN" smtClean="0"/>
              <a:t>‹#›</a:t>
            </a:fld>
            <a:endParaRPr lang="en-IN"/>
          </a:p>
        </p:txBody>
      </p:sp>
    </p:spTree>
    <p:extLst>
      <p:ext uri="{BB962C8B-B14F-4D97-AF65-F5344CB8AC3E}">
        <p14:creationId xmlns:p14="http://schemas.microsoft.com/office/powerpoint/2010/main" val="2003386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143341-18C4-DC38-2875-124E539B64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08A52D5-56F4-D0FD-C4F0-DE3AAA98DC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D842471-E589-2CAA-F9DD-CC602EAAB8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CE98600-D716-468D-A166-A25164777C06}" type="datetimeFigureOut">
              <a:rPr lang="en-IN" smtClean="0"/>
              <a:t>11-08-2026</a:t>
            </a:fld>
            <a:endParaRPr lang="en-IN"/>
          </a:p>
        </p:txBody>
      </p:sp>
      <p:sp>
        <p:nvSpPr>
          <p:cNvPr id="5" name="Footer Placeholder 4">
            <a:extLst>
              <a:ext uri="{FF2B5EF4-FFF2-40B4-BE49-F238E27FC236}">
                <a16:creationId xmlns:a16="http://schemas.microsoft.com/office/drawing/2014/main" id="{EC64F448-AAEF-C551-C9E0-F2816D5CC4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B77C6DC1-1108-9646-C93E-069561E95F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4E162A-7C4A-4A2F-A0FB-F7B451040060}" type="slidenum">
              <a:rPr lang="en-IN" smtClean="0"/>
              <a:t>‹#›</a:t>
            </a:fld>
            <a:endParaRPr lang="en-IN"/>
          </a:p>
        </p:txBody>
      </p:sp>
    </p:spTree>
    <p:extLst>
      <p:ext uri="{BB962C8B-B14F-4D97-AF65-F5344CB8AC3E}">
        <p14:creationId xmlns:p14="http://schemas.microsoft.com/office/powerpoint/2010/main" val="18474122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BB0826-5DF9-ECEB-129A-29BDC387BC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2500" y="615735"/>
            <a:ext cx="4107000" cy="1304828"/>
          </a:xfrm>
          <a:prstGeom prst="rect">
            <a:avLst/>
          </a:prstGeom>
        </p:spPr>
      </p:pic>
      <p:sp>
        <p:nvSpPr>
          <p:cNvPr id="7" name="TextBox 6">
            <a:extLst>
              <a:ext uri="{FF2B5EF4-FFF2-40B4-BE49-F238E27FC236}">
                <a16:creationId xmlns:a16="http://schemas.microsoft.com/office/drawing/2014/main" id="{6AB93BBC-65D6-20FE-E93A-A510F93461BD}"/>
              </a:ext>
            </a:extLst>
          </p:cNvPr>
          <p:cNvSpPr txBox="1"/>
          <p:nvPr/>
        </p:nvSpPr>
        <p:spPr>
          <a:xfrm>
            <a:off x="1364105" y="2923082"/>
            <a:ext cx="9908497" cy="2554545"/>
          </a:xfrm>
          <a:prstGeom prst="rect">
            <a:avLst/>
          </a:prstGeom>
          <a:noFill/>
        </p:spPr>
        <p:txBody>
          <a:bodyPr wrap="square" rtlCol="0">
            <a:spAutoFit/>
          </a:bodyPr>
          <a:lstStyle/>
          <a:p>
            <a:r>
              <a:rPr lang="en-US" sz="3200" b="1" dirty="0"/>
              <a:t>Student Name:</a:t>
            </a:r>
            <a:r>
              <a:rPr lang="en-US" sz="3200" dirty="0"/>
              <a:t> Darshan Nareshbhai Sheliya</a:t>
            </a:r>
          </a:p>
          <a:p>
            <a:r>
              <a:rPr lang="en-US" sz="3200" b="1" dirty="0"/>
              <a:t>Student Number:</a:t>
            </a:r>
            <a:r>
              <a:rPr lang="en-US" sz="3200" dirty="0"/>
              <a:t> 2530070</a:t>
            </a:r>
          </a:p>
          <a:p>
            <a:r>
              <a:rPr lang="en-US" sz="3200" b="1" dirty="0"/>
              <a:t>Subject Name:</a:t>
            </a:r>
            <a:r>
              <a:rPr lang="en-US" sz="3200" dirty="0"/>
              <a:t> </a:t>
            </a:r>
            <a:r>
              <a:rPr lang="en-IN" sz="3200" kern="100" dirty="0">
                <a:ea typeface="Aptos" panose="020B0004020202020204" pitchFamily="34" charset="0"/>
                <a:cs typeface="Times New Roman" panose="02020603050405020304" pitchFamily="18" charset="0"/>
              </a:rPr>
              <a:t>Digital Forensics Analysis</a:t>
            </a:r>
            <a:endParaRPr lang="en-IN" sz="2000" kern="100" dirty="0">
              <a:effectLst/>
              <a:ea typeface="Aptos" panose="020B0004020202020204" pitchFamily="34" charset="0"/>
              <a:cs typeface="Times New Roman" panose="02020603050405020304" pitchFamily="18" charset="0"/>
            </a:endParaRPr>
          </a:p>
          <a:p>
            <a:r>
              <a:rPr lang="en-IN" sz="3200" b="1" dirty="0"/>
              <a:t>Module Code:</a:t>
            </a:r>
            <a:r>
              <a:rPr lang="en-IN" sz="3200" dirty="0"/>
              <a:t> ACCA7031</a:t>
            </a:r>
          </a:p>
          <a:p>
            <a:r>
              <a:rPr lang="en-IN" sz="3200" b="1" dirty="0"/>
              <a:t>Lecturer:</a:t>
            </a:r>
            <a:r>
              <a:rPr lang="en-IN" sz="3200" dirty="0"/>
              <a:t> Dr. Mohamed Ghanem</a:t>
            </a:r>
          </a:p>
        </p:txBody>
      </p:sp>
    </p:spTree>
    <p:extLst>
      <p:ext uri="{BB962C8B-B14F-4D97-AF65-F5344CB8AC3E}">
        <p14:creationId xmlns:p14="http://schemas.microsoft.com/office/powerpoint/2010/main" val="1095483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18196-F917-235A-2B8E-457F07C0229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4BCC5D9-C946-9B6C-4F7E-1461B998915A}"/>
              </a:ext>
            </a:extLst>
          </p:cNvPr>
          <p:cNvSpPr txBox="1"/>
          <p:nvPr/>
        </p:nvSpPr>
        <p:spPr>
          <a:xfrm>
            <a:off x="4785032" y="194872"/>
            <a:ext cx="2621936" cy="523220"/>
          </a:xfrm>
          <a:prstGeom prst="rect">
            <a:avLst/>
          </a:prstGeom>
          <a:noFill/>
        </p:spPr>
        <p:txBody>
          <a:bodyPr wrap="none" rtlCol="0">
            <a:spAutoFit/>
          </a:bodyPr>
          <a:lstStyle/>
          <a:p>
            <a:pPr algn="ctr"/>
            <a:r>
              <a:rPr lang="en-IN" sz="2800" b="1" dirty="0"/>
              <a:t>Case Overview</a:t>
            </a:r>
          </a:p>
        </p:txBody>
      </p:sp>
      <p:sp>
        <p:nvSpPr>
          <p:cNvPr id="3" name="TextBox 2">
            <a:extLst>
              <a:ext uri="{FF2B5EF4-FFF2-40B4-BE49-F238E27FC236}">
                <a16:creationId xmlns:a16="http://schemas.microsoft.com/office/drawing/2014/main" id="{3B425E27-565C-89C2-58CA-18DB1963639D}"/>
              </a:ext>
            </a:extLst>
          </p:cNvPr>
          <p:cNvSpPr txBox="1"/>
          <p:nvPr/>
        </p:nvSpPr>
        <p:spPr>
          <a:xfrm>
            <a:off x="734519" y="718092"/>
            <a:ext cx="10508105" cy="1261884"/>
          </a:xfrm>
          <a:prstGeom prst="rect">
            <a:avLst/>
          </a:prstGeom>
          <a:noFill/>
        </p:spPr>
        <p:txBody>
          <a:bodyPr wrap="square" rtlCol="0">
            <a:spAutoFit/>
          </a:bodyPr>
          <a:lstStyle/>
          <a:p>
            <a:pPr lvl="0"/>
            <a:r>
              <a:rPr lang="en-IN" sz="2000" b="1" dirty="0"/>
              <a:t>Case Background</a:t>
            </a:r>
          </a:p>
          <a:p>
            <a:pPr lvl="0" algn="just"/>
            <a:endParaRPr lang="en-IN" sz="1400" dirty="0"/>
          </a:p>
          <a:p>
            <a:pPr lvl="0" algn="just"/>
            <a:r>
              <a:rPr lang="en-IN" sz="1400" dirty="0"/>
              <a:t>Quantum Tech found that its confidential AI patent had been leaked and may have been shared with someone outside the company. To investigate this incident, three Android phones belonging to Emma, Joe and Norman were examined. Cellebrite UFED and Physical Analyzer were used to collect and check the phone data. The main aim was to find who shared the information and how it was shared.</a:t>
            </a:r>
          </a:p>
        </p:txBody>
      </p:sp>
      <p:pic>
        <p:nvPicPr>
          <p:cNvPr id="7" name="Picture 6">
            <a:extLst>
              <a:ext uri="{FF2B5EF4-FFF2-40B4-BE49-F238E27FC236}">
                <a16:creationId xmlns:a16="http://schemas.microsoft.com/office/drawing/2014/main" id="{FB90A469-C079-BF5A-15E2-48147C15FD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9516" y="2126644"/>
            <a:ext cx="9072967" cy="4536484"/>
          </a:xfrm>
          <a:prstGeom prst="rect">
            <a:avLst/>
          </a:prstGeom>
        </p:spPr>
      </p:pic>
    </p:spTree>
    <p:extLst>
      <p:ext uri="{BB962C8B-B14F-4D97-AF65-F5344CB8AC3E}">
        <p14:creationId xmlns:p14="http://schemas.microsoft.com/office/powerpoint/2010/main" val="3537430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0604E5A-BCA8-65D4-EB69-A158A6C2FC4A}"/>
              </a:ext>
            </a:extLst>
          </p:cNvPr>
          <p:cNvSpPr txBox="1"/>
          <p:nvPr/>
        </p:nvSpPr>
        <p:spPr>
          <a:xfrm>
            <a:off x="2978480" y="222581"/>
            <a:ext cx="6235040" cy="523220"/>
          </a:xfrm>
          <a:prstGeom prst="rect">
            <a:avLst/>
          </a:prstGeom>
          <a:noFill/>
        </p:spPr>
        <p:txBody>
          <a:bodyPr wrap="none" rtlCol="0">
            <a:spAutoFit/>
          </a:bodyPr>
          <a:lstStyle/>
          <a:p>
            <a:r>
              <a:rPr lang="en-IN" sz="2800" b="1" dirty="0"/>
              <a:t>Digital Forensic Examination Process</a:t>
            </a:r>
          </a:p>
        </p:txBody>
      </p:sp>
      <p:pic>
        <p:nvPicPr>
          <p:cNvPr id="9" name="Picture 8">
            <a:extLst>
              <a:ext uri="{FF2B5EF4-FFF2-40B4-BE49-F238E27FC236}">
                <a16:creationId xmlns:a16="http://schemas.microsoft.com/office/drawing/2014/main" id="{65264933-E33D-3B96-A654-F5A78C734B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3727" y="745801"/>
            <a:ext cx="10044546" cy="5022273"/>
          </a:xfrm>
          <a:prstGeom prst="rect">
            <a:avLst/>
          </a:prstGeom>
        </p:spPr>
      </p:pic>
      <p:sp>
        <p:nvSpPr>
          <p:cNvPr id="12" name="TextBox 11">
            <a:extLst>
              <a:ext uri="{FF2B5EF4-FFF2-40B4-BE49-F238E27FC236}">
                <a16:creationId xmlns:a16="http://schemas.microsoft.com/office/drawing/2014/main" id="{B9343AA2-22C7-C1BC-7B88-C14B0731957D}"/>
              </a:ext>
            </a:extLst>
          </p:cNvPr>
          <p:cNvSpPr txBox="1"/>
          <p:nvPr/>
        </p:nvSpPr>
        <p:spPr>
          <a:xfrm>
            <a:off x="138546" y="5681312"/>
            <a:ext cx="11914908" cy="738664"/>
          </a:xfrm>
          <a:prstGeom prst="rect">
            <a:avLst/>
          </a:prstGeom>
          <a:noFill/>
        </p:spPr>
        <p:txBody>
          <a:bodyPr wrap="square" rtlCol="0">
            <a:spAutoFit/>
          </a:bodyPr>
          <a:lstStyle/>
          <a:p>
            <a:pPr algn="just"/>
            <a:r>
              <a:rPr lang="en-IN" sz="1400" dirty="0"/>
              <a:t>The investigation followed a clear step-by-step process. First, the three phones were collected and the data was taken using Cellebrite UFED. SHA-256 hash values were then checked to make sure the data had not changed. After that, the data was examined using Cellebrite Physical Analyzer. We mainly looked at messages, call logs, images, GPS locations and other phone data. Finally, all the findings were compared and added to the forensic report.</a:t>
            </a:r>
          </a:p>
        </p:txBody>
      </p:sp>
    </p:spTree>
    <p:extLst>
      <p:ext uri="{BB962C8B-B14F-4D97-AF65-F5344CB8AC3E}">
        <p14:creationId xmlns:p14="http://schemas.microsoft.com/office/powerpoint/2010/main" val="2086890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9AEF7-637E-92C0-2467-1A64825F91F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8D1920C-166F-DA21-700D-826DE7657735}"/>
              </a:ext>
            </a:extLst>
          </p:cNvPr>
          <p:cNvSpPr txBox="1"/>
          <p:nvPr/>
        </p:nvSpPr>
        <p:spPr>
          <a:xfrm>
            <a:off x="4183012" y="194872"/>
            <a:ext cx="5002973" cy="523220"/>
          </a:xfrm>
          <a:prstGeom prst="rect">
            <a:avLst/>
          </a:prstGeom>
          <a:noFill/>
        </p:spPr>
        <p:txBody>
          <a:bodyPr wrap="none" rtlCol="0">
            <a:spAutoFit/>
          </a:bodyPr>
          <a:lstStyle/>
          <a:p>
            <a:r>
              <a:rPr lang="en-IN" sz="2800" b="1" dirty="0"/>
              <a:t>Evidence Acquisition Process</a:t>
            </a:r>
            <a:endParaRPr lang="en-IN" sz="2800" dirty="0"/>
          </a:p>
        </p:txBody>
      </p:sp>
      <p:pic>
        <p:nvPicPr>
          <p:cNvPr id="5" name="Picture 4">
            <a:extLst>
              <a:ext uri="{FF2B5EF4-FFF2-40B4-BE49-F238E27FC236}">
                <a16:creationId xmlns:a16="http://schemas.microsoft.com/office/drawing/2014/main" id="{D95BCC12-4FDF-5722-74CC-B2785F9626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7420" y="963452"/>
            <a:ext cx="3900789" cy="2260559"/>
          </a:xfrm>
          <a:prstGeom prst="rect">
            <a:avLst/>
          </a:prstGeom>
        </p:spPr>
      </p:pic>
      <p:pic>
        <p:nvPicPr>
          <p:cNvPr id="7" name="Picture 6">
            <a:extLst>
              <a:ext uri="{FF2B5EF4-FFF2-40B4-BE49-F238E27FC236}">
                <a16:creationId xmlns:a16="http://schemas.microsoft.com/office/drawing/2014/main" id="{C73B4A51-7725-C19F-0D9F-9874D25626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7420" y="3472276"/>
            <a:ext cx="3900787" cy="2260558"/>
          </a:xfrm>
          <a:prstGeom prst="rect">
            <a:avLst/>
          </a:prstGeom>
        </p:spPr>
      </p:pic>
      <p:pic>
        <p:nvPicPr>
          <p:cNvPr id="4" name="Picture 3">
            <a:extLst>
              <a:ext uri="{FF2B5EF4-FFF2-40B4-BE49-F238E27FC236}">
                <a16:creationId xmlns:a16="http://schemas.microsoft.com/office/drawing/2014/main" id="{D651CDB0-23B6-E87E-F04A-0BE71B2097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9067" y="982044"/>
            <a:ext cx="3020606" cy="458907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C9E92E61-77AF-A659-29D2-B72D388BB2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12386" y="982044"/>
            <a:ext cx="3900787" cy="2260558"/>
          </a:xfrm>
          <a:prstGeom prst="rect">
            <a:avLst/>
          </a:prstGeom>
        </p:spPr>
      </p:pic>
      <p:pic>
        <p:nvPicPr>
          <p:cNvPr id="11" name="Picture 10">
            <a:extLst>
              <a:ext uri="{FF2B5EF4-FFF2-40B4-BE49-F238E27FC236}">
                <a16:creationId xmlns:a16="http://schemas.microsoft.com/office/drawing/2014/main" id="{7AFEEF2F-6BC5-4D54-D0CA-E9F2D9ABD42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12384" y="3506554"/>
            <a:ext cx="3900789" cy="2260559"/>
          </a:xfrm>
          <a:prstGeom prst="rect">
            <a:avLst/>
          </a:prstGeom>
        </p:spPr>
      </p:pic>
      <p:sp>
        <p:nvSpPr>
          <p:cNvPr id="12" name="TextBox 11">
            <a:extLst>
              <a:ext uri="{FF2B5EF4-FFF2-40B4-BE49-F238E27FC236}">
                <a16:creationId xmlns:a16="http://schemas.microsoft.com/office/drawing/2014/main" id="{FADD3E43-35DA-6ACB-264E-16E5AF43EFC2}"/>
              </a:ext>
            </a:extLst>
          </p:cNvPr>
          <p:cNvSpPr txBox="1"/>
          <p:nvPr/>
        </p:nvSpPr>
        <p:spPr>
          <a:xfrm>
            <a:off x="249067" y="6088274"/>
            <a:ext cx="11564106" cy="738664"/>
          </a:xfrm>
          <a:prstGeom prst="rect">
            <a:avLst/>
          </a:prstGeom>
          <a:noFill/>
        </p:spPr>
        <p:txBody>
          <a:bodyPr wrap="square" rtlCol="0">
            <a:spAutoFit/>
          </a:bodyPr>
          <a:lstStyle/>
          <a:p>
            <a:pPr algn="just"/>
            <a:r>
              <a:rPr lang="en-IN" sz="1400" dirty="0"/>
              <a:t>For the data collection, Cellebrite UFED Educational Edition version 7.76 was used. An Advanced Logical Extraction was selected to collect the available data from the Android device. The phone was connected to the computer using USB and authorised before starting the extraction. The extracted data was then saved safely and opened in Cellebrite Physical Analyzer for further analysis.</a:t>
            </a:r>
          </a:p>
        </p:txBody>
      </p:sp>
      <p:sp>
        <p:nvSpPr>
          <p:cNvPr id="13" name="TextBox 12">
            <a:extLst>
              <a:ext uri="{FF2B5EF4-FFF2-40B4-BE49-F238E27FC236}">
                <a16:creationId xmlns:a16="http://schemas.microsoft.com/office/drawing/2014/main" id="{F2A27921-9577-765F-0048-E24FE3204FB0}"/>
              </a:ext>
            </a:extLst>
          </p:cNvPr>
          <p:cNvSpPr txBox="1"/>
          <p:nvPr/>
        </p:nvSpPr>
        <p:spPr>
          <a:xfrm>
            <a:off x="4493681" y="3194901"/>
            <a:ext cx="1848263" cy="276999"/>
          </a:xfrm>
          <a:prstGeom prst="rect">
            <a:avLst/>
          </a:prstGeom>
          <a:noFill/>
        </p:spPr>
        <p:txBody>
          <a:bodyPr wrap="none" rtlCol="0">
            <a:spAutoFit/>
          </a:bodyPr>
          <a:lstStyle/>
          <a:p>
            <a:r>
              <a:rPr lang="en-IN" sz="1200" dirty="0"/>
              <a:t>Extraction Type Selection</a:t>
            </a:r>
          </a:p>
        </p:txBody>
      </p:sp>
      <p:sp>
        <p:nvSpPr>
          <p:cNvPr id="14" name="TextBox 13">
            <a:extLst>
              <a:ext uri="{FF2B5EF4-FFF2-40B4-BE49-F238E27FC236}">
                <a16:creationId xmlns:a16="http://schemas.microsoft.com/office/drawing/2014/main" id="{DD6C893C-1F0D-B12E-457A-36BC3928D886}"/>
              </a:ext>
            </a:extLst>
          </p:cNvPr>
          <p:cNvSpPr txBox="1"/>
          <p:nvPr/>
        </p:nvSpPr>
        <p:spPr>
          <a:xfrm>
            <a:off x="9018796" y="3229555"/>
            <a:ext cx="1687963" cy="276999"/>
          </a:xfrm>
          <a:prstGeom prst="rect">
            <a:avLst/>
          </a:prstGeom>
          <a:noFill/>
        </p:spPr>
        <p:txBody>
          <a:bodyPr wrap="none" rtlCol="0">
            <a:spAutoFit/>
          </a:bodyPr>
          <a:lstStyle/>
          <a:p>
            <a:r>
              <a:rPr lang="en-IN" sz="1200" dirty="0"/>
              <a:t>Device Data Extraction</a:t>
            </a:r>
          </a:p>
        </p:txBody>
      </p:sp>
      <p:sp>
        <p:nvSpPr>
          <p:cNvPr id="15" name="TextBox 14">
            <a:extLst>
              <a:ext uri="{FF2B5EF4-FFF2-40B4-BE49-F238E27FC236}">
                <a16:creationId xmlns:a16="http://schemas.microsoft.com/office/drawing/2014/main" id="{10769E12-F9CC-ED15-985C-028093406420}"/>
              </a:ext>
            </a:extLst>
          </p:cNvPr>
          <p:cNvSpPr txBox="1"/>
          <p:nvPr/>
        </p:nvSpPr>
        <p:spPr>
          <a:xfrm>
            <a:off x="4634380" y="5732834"/>
            <a:ext cx="1461619" cy="276999"/>
          </a:xfrm>
          <a:prstGeom prst="rect">
            <a:avLst/>
          </a:prstGeom>
          <a:noFill/>
        </p:spPr>
        <p:txBody>
          <a:bodyPr wrap="none" rtlCol="0">
            <a:spAutoFit/>
          </a:bodyPr>
          <a:lstStyle/>
          <a:p>
            <a:r>
              <a:rPr lang="en-IN" sz="1200" dirty="0"/>
              <a:t>Extraction Progress</a:t>
            </a:r>
          </a:p>
        </p:txBody>
      </p:sp>
      <p:sp>
        <p:nvSpPr>
          <p:cNvPr id="16" name="TextBox 15">
            <a:extLst>
              <a:ext uri="{FF2B5EF4-FFF2-40B4-BE49-F238E27FC236}">
                <a16:creationId xmlns:a16="http://schemas.microsoft.com/office/drawing/2014/main" id="{7C47848E-ED1F-7705-BE86-57CD0FD1A6FD}"/>
              </a:ext>
            </a:extLst>
          </p:cNvPr>
          <p:cNvSpPr txBox="1"/>
          <p:nvPr/>
        </p:nvSpPr>
        <p:spPr>
          <a:xfrm>
            <a:off x="9100709" y="5789194"/>
            <a:ext cx="1524135" cy="276999"/>
          </a:xfrm>
          <a:prstGeom prst="rect">
            <a:avLst/>
          </a:prstGeom>
          <a:noFill/>
        </p:spPr>
        <p:txBody>
          <a:bodyPr wrap="none" rtlCol="0">
            <a:spAutoFit/>
          </a:bodyPr>
          <a:lstStyle/>
          <a:p>
            <a:r>
              <a:rPr lang="en-IN" sz="1200" dirty="0"/>
              <a:t>Extraction Summary</a:t>
            </a:r>
          </a:p>
        </p:txBody>
      </p:sp>
    </p:spTree>
    <p:extLst>
      <p:ext uri="{BB962C8B-B14F-4D97-AF65-F5344CB8AC3E}">
        <p14:creationId xmlns:p14="http://schemas.microsoft.com/office/powerpoint/2010/main" val="2913027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149A1B-AE9F-7D06-3E94-1C06626B34E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7A403DE-CA12-FA98-7120-6CE2C0A59F20}"/>
              </a:ext>
            </a:extLst>
          </p:cNvPr>
          <p:cNvSpPr txBox="1"/>
          <p:nvPr/>
        </p:nvSpPr>
        <p:spPr>
          <a:xfrm>
            <a:off x="3249366" y="181655"/>
            <a:ext cx="6185155" cy="523220"/>
          </a:xfrm>
          <a:prstGeom prst="rect">
            <a:avLst/>
          </a:prstGeom>
          <a:noFill/>
        </p:spPr>
        <p:txBody>
          <a:bodyPr wrap="none" rtlCol="0">
            <a:spAutoFit/>
          </a:bodyPr>
          <a:lstStyle/>
          <a:p>
            <a:r>
              <a:rPr lang="en-IN" sz="2800" b="1" dirty="0"/>
              <a:t>Chain of Custody &amp; Hash Verification</a:t>
            </a:r>
          </a:p>
        </p:txBody>
      </p:sp>
      <p:pic>
        <p:nvPicPr>
          <p:cNvPr id="6" name="Picture 5">
            <a:extLst>
              <a:ext uri="{FF2B5EF4-FFF2-40B4-BE49-F238E27FC236}">
                <a16:creationId xmlns:a16="http://schemas.microsoft.com/office/drawing/2014/main" id="{9D0E5ACD-5CB3-DA3D-AE11-CBBCFE08DF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258" y="2843858"/>
            <a:ext cx="3601807" cy="2026016"/>
          </a:xfrm>
          <a:prstGeom prst="rect">
            <a:avLst/>
          </a:prstGeom>
        </p:spPr>
      </p:pic>
      <p:pic>
        <p:nvPicPr>
          <p:cNvPr id="10" name="Picture 9">
            <a:extLst>
              <a:ext uri="{FF2B5EF4-FFF2-40B4-BE49-F238E27FC236}">
                <a16:creationId xmlns:a16="http://schemas.microsoft.com/office/drawing/2014/main" id="{452DCCD5-6F8A-FA5F-A043-0BBA97F900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807" y="2843858"/>
            <a:ext cx="3601806" cy="2026016"/>
          </a:xfrm>
          <a:prstGeom prst="rect">
            <a:avLst/>
          </a:prstGeom>
        </p:spPr>
      </p:pic>
      <p:pic>
        <p:nvPicPr>
          <p:cNvPr id="18" name="Picture 17">
            <a:extLst>
              <a:ext uri="{FF2B5EF4-FFF2-40B4-BE49-F238E27FC236}">
                <a16:creationId xmlns:a16="http://schemas.microsoft.com/office/drawing/2014/main" id="{65D1D585-97AB-99B6-EC52-3D19717E6A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3532" y="2843857"/>
            <a:ext cx="3601807" cy="2026017"/>
          </a:xfrm>
          <a:prstGeom prst="rect">
            <a:avLst/>
          </a:prstGeom>
        </p:spPr>
      </p:pic>
      <p:sp>
        <p:nvSpPr>
          <p:cNvPr id="20" name="TextBox 19">
            <a:extLst>
              <a:ext uri="{FF2B5EF4-FFF2-40B4-BE49-F238E27FC236}">
                <a16:creationId xmlns:a16="http://schemas.microsoft.com/office/drawing/2014/main" id="{EE318AA2-65B9-77F2-65EC-B06A0A2BBD98}"/>
              </a:ext>
            </a:extLst>
          </p:cNvPr>
          <p:cNvSpPr txBox="1"/>
          <p:nvPr/>
        </p:nvSpPr>
        <p:spPr>
          <a:xfrm>
            <a:off x="1059872" y="1052018"/>
            <a:ext cx="10072255" cy="1200329"/>
          </a:xfrm>
          <a:prstGeom prst="rect">
            <a:avLst/>
          </a:prstGeom>
          <a:noFill/>
        </p:spPr>
        <p:txBody>
          <a:bodyPr wrap="square" rtlCol="0">
            <a:spAutoFit/>
          </a:bodyPr>
          <a:lstStyle/>
          <a:p>
            <a:pPr algn="just"/>
            <a:r>
              <a:rPr lang="en-IN" dirty="0"/>
              <a:t>A proper chain of custody was maintained during the investigation to keep the evidence safe and reliable. SHA-256 hash values were created after the data was acquired and checked again during verification. All three exhibits showed a matching hash value. This confirmed that the evidence had not been changed during the examination.</a:t>
            </a:r>
          </a:p>
        </p:txBody>
      </p:sp>
      <p:sp>
        <p:nvSpPr>
          <p:cNvPr id="21" name="TextBox 20">
            <a:extLst>
              <a:ext uri="{FF2B5EF4-FFF2-40B4-BE49-F238E27FC236}">
                <a16:creationId xmlns:a16="http://schemas.microsoft.com/office/drawing/2014/main" id="{62C44B58-BD2A-6BC6-1EA0-849FDEBD8FA2}"/>
              </a:ext>
            </a:extLst>
          </p:cNvPr>
          <p:cNvSpPr txBox="1"/>
          <p:nvPr/>
        </p:nvSpPr>
        <p:spPr>
          <a:xfrm>
            <a:off x="1084070" y="4999720"/>
            <a:ext cx="2078181" cy="461665"/>
          </a:xfrm>
          <a:prstGeom prst="rect">
            <a:avLst/>
          </a:prstGeom>
          <a:noFill/>
        </p:spPr>
        <p:txBody>
          <a:bodyPr wrap="square" rtlCol="0">
            <a:spAutoFit/>
          </a:bodyPr>
          <a:lstStyle/>
          <a:p>
            <a:r>
              <a:rPr lang="en-IN" sz="1200" dirty="0"/>
              <a:t>EXH-01 — Huawei POT-LX1</a:t>
            </a:r>
            <a:br>
              <a:rPr lang="en-IN" sz="1200" dirty="0"/>
            </a:br>
            <a:r>
              <a:rPr lang="en-IN" sz="1200" dirty="0"/>
              <a:t>Emma | SHA-256: VERIFIED</a:t>
            </a:r>
          </a:p>
        </p:txBody>
      </p:sp>
      <p:sp>
        <p:nvSpPr>
          <p:cNvPr id="23" name="TextBox 22">
            <a:extLst>
              <a:ext uri="{FF2B5EF4-FFF2-40B4-BE49-F238E27FC236}">
                <a16:creationId xmlns:a16="http://schemas.microsoft.com/office/drawing/2014/main" id="{DD95425E-AA24-2E43-7AC1-16CDE0A35074}"/>
              </a:ext>
            </a:extLst>
          </p:cNvPr>
          <p:cNvSpPr txBox="1"/>
          <p:nvPr/>
        </p:nvSpPr>
        <p:spPr>
          <a:xfrm>
            <a:off x="4953852" y="4999720"/>
            <a:ext cx="2284293" cy="461665"/>
          </a:xfrm>
          <a:prstGeom prst="rect">
            <a:avLst/>
          </a:prstGeom>
          <a:noFill/>
        </p:spPr>
        <p:txBody>
          <a:bodyPr wrap="square">
            <a:spAutoFit/>
          </a:bodyPr>
          <a:lstStyle/>
          <a:p>
            <a:r>
              <a:rPr lang="en-IN" sz="1200" dirty="0"/>
              <a:t>EXH-02 — Samsung SM-A137F</a:t>
            </a:r>
            <a:br>
              <a:rPr lang="en-IN" sz="1200" dirty="0"/>
            </a:br>
            <a:r>
              <a:rPr lang="en-IN" sz="1200" dirty="0"/>
              <a:t>Joe | SHA-256: VERIFIED</a:t>
            </a:r>
          </a:p>
        </p:txBody>
      </p:sp>
      <p:sp>
        <p:nvSpPr>
          <p:cNvPr id="25" name="TextBox 24">
            <a:extLst>
              <a:ext uri="{FF2B5EF4-FFF2-40B4-BE49-F238E27FC236}">
                <a16:creationId xmlns:a16="http://schemas.microsoft.com/office/drawing/2014/main" id="{22AF0CBC-E369-7A01-5851-E6A7F2D8424D}"/>
              </a:ext>
            </a:extLst>
          </p:cNvPr>
          <p:cNvSpPr txBox="1"/>
          <p:nvPr/>
        </p:nvSpPr>
        <p:spPr>
          <a:xfrm>
            <a:off x="8705966" y="4999720"/>
            <a:ext cx="2559488" cy="461665"/>
          </a:xfrm>
          <a:prstGeom prst="rect">
            <a:avLst/>
          </a:prstGeom>
          <a:noFill/>
        </p:spPr>
        <p:txBody>
          <a:bodyPr wrap="square">
            <a:spAutoFit/>
          </a:bodyPr>
          <a:lstStyle/>
          <a:p>
            <a:r>
              <a:rPr lang="en-IN" sz="1200" dirty="0"/>
              <a:t>EXH-03 — Nokia C2 (2nd Edition)</a:t>
            </a:r>
            <a:br>
              <a:rPr lang="en-IN" sz="1200" dirty="0"/>
            </a:br>
            <a:r>
              <a:rPr lang="en-IN" sz="1200" dirty="0"/>
              <a:t>Norman | SHA-256: VERIFIED</a:t>
            </a:r>
          </a:p>
        </p:txBody>
      </p:sp>
      <p:sp>
        <p:nvSpPr>
          <p:cNvPr id="26" name="TextBox 25">
            <a:extLst>
              <a:ext uri="{FF2B5EF4-FFF2-40B4-BE49-F238E27FC236}">
                <a16:creationId xmlns:a16="http://schemas.microsoft.com/office/drawing/2014/main" id="{0DB2DF8A-28F3-3615-7876-E41837B80ED3}"/>
              </a:ext>
            </a:extLst>
          </p:cNvPr>
          <p:cNvSpPr txBox="1"/>
          <p:nvPr/>
        </p:nvSpPr>
        <p:spPr>
          <a:xfrm>
            <a:off x="561107" y="6122347"/>
            <a:ext cx="11069781" cy="55399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IN" sz="1600" b="1" dirty="0">
                <a:solidFill>
                  <a:schemeClr val="tx2">
                    <a:lumMod val="75000"/>
                    <a:lumOff val="25000"/>
                  </a:schemeClr>
                </a:solidFill>
              </a:rPr>
              <a:t>🔐 VERIFICATION RESULT </a:t>
            </a:r>
            <a:endParaRPr lang="en-IN" b="1" dirty="0">
              <a:solidFill>
                <a:schemeClr val="tx2">
                  <a:lumMod val="75000"/>
                  <a:lumOff val="25000"/>
                </a:schemeClr>
              </a:solidFill>
            </a:endParaRPr>
          </a:p>
          <a:p>
            <a:r>
              <a:rPr lang="en-IN" sz="1400" dirty="0"/>
              <a:t>                   - 	All three exhibits produced matching SHA-256 hash values,  supporting the integrity and authenticity of the forensic evidence.</a:t>
            </a:r>
          </a:p>
        </p:txBody>
      </p:sp>
    </p:spTree>
    <p:extLst>
      <p:ext uri="{BB962C8B-B14F-4D97-AF65-F5344CB8AC3E}">
        <p14:creationId xmlns:p14="http://schemas.microsoft.com/office/powerpoint/2010/main" val="1947956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CBB5F2-7914-CA6E-81B0-E0FE0C4D816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895A3AE-71D6-A651-7887-CB3CFA06536F}"/>
              </a:ext>
            </a:extLst>
          </p:cNvPr>
          <p:cNvSpPr txBox="1"/>
          <p:nvPr/>
        </p:nvSpPr>
        <p:spPr>
          <a:xfrm>
            <a:off x="4208525" y="202265"/>
            <a:ext cx="3774944" cy="523220"/>
          </a:xfrm>
          <a:prstGeom prst="rect">
            <a:avLst/>
          </a:prstGeom>
          <a:noFill/>
        </p:spPr>
        <p:txBody>
          <a:bodyPr wrap="none" rtlCol="0">
            <a:spAutoFit/>
          </a:bodyPr>
          <a:lstStyle/>
          <a:p>
            <a:r>
              <a:rPr lang="en-IN" sz="2800" b="1" dirty="0"/>
              <a:t>Investigation Timeline</a:t>
            </a:r>
          </a:p>
        </p:txBody>
      </p:sp>
      <p:pic>
        <p:nvPicPr>
          <p:cNvPr id="4" name="Picture 3">
            <a:extLst>
              <a:ext uri="{FF2B5EF4-FFF2-40B4-BE49-F238E27FC236}">
                <a16:creationId xmlns:a16="http://schemas.microsoft.com/office/drawing/2014/main" id="{D1C1AADD-C056-1264-9205-9476F23D74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51953"/>
            <a:ext cx="12192000" cy="5703782"/>
          </a:xfrm>
          <a:prstGeom prst="rect">
            <a:avLst/>
          </a:prstGeom>
        </p:spPr>
      </p:pic>
    </p:spTree>
    <p:extLst>
      <p:ext uri="{BB962C8B-B14F-4D97-AF65-F5344CB8AC3E}">
        <p14:creationId xmlns:p14="http://schemas.microsoft.com/office/powerpoint/2010/main" val="2216681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C0147-C2C3-7421-0741-A7FDD834C58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5851EC1-0F3D-8F13-8236-510C0210D7C7}"/>
              </a:ext>
            </a:extLst>
          </p:cNvPr>
          <p:cNvSpPr txBox="1"/>
          <p:nvPr/>
        </p:nvSpPr>
        <p:spPr>
          <a:xfrm>
            <a:off x="1701912" y="194868"/>
            <a:ext cx="8788175" cy="523220"/>
          </a:xfrm>
          <a:prstGeom prst="rect">
            <a:avLst/>
          </a:prstGeom>
          <a:noFill/>
        </p:spPr>
        <p:txBody>
          <a:bodyPr wrap="none" rtlCol="0">
            <a:spAutoFit/>
          </a:bodyPr>
          <a:lstStyle/>
          <a:p>
            <a:r>
              <a:rPr lang="en-IN" sz="2800" b="1" dirty="0"/>
              <a:t>Communication Analysis — Emma ↔ Joe (WhatsApp)</a:t>
            </a:r>
          </a:p>
        </p:txBody>
      </p:sp>
      <p:pic>
        <p:nvPicPr>
          <p:cNvPr id="9" name="Picture 8">
            <a:extLst>
              <a:ext uri="{FF2B5EF4-FFF2-40B4-BE49-F238E27FC236}">
                <a16:creationId xmlns:a16="http://schemas.microsoft.com/office/drawing/2014/main" id="{C44C2F1D-DA15-E045-203C-88ED8790A9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269" y="1208284"/>
            <a:ext cx="4141457" cy="1992372"/>
          </a:xfrm>
          <a:prstGeom prst="rect">
            <a:avLst/>
          </a:prstGeom>
        </p:spPr>
      </p:pic>
      <p:pic>
        <p:nvPicPr>
          <p:cNvPr id="11" name="Picture 10">
            <a:extLst>
              <a:ext uri="{FF2B5EF4-FFF2-40B4-BE49-F238E27FC236}">
                <a16:creationId xmlns:a16="http://schemas.microsoft.com/office/drawing/2014/main" id="{96B38413-F7F6-B971-93E7-FFB3C43F8F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1629" y="1208285"/>
            <a:ext cx="4141454" cy="1992370"/>
          </a:xfrm>
          <a:prstGeom prst="rect">
            <a:avLst/>
          </a:prstGeom>
        </p:spPr>
      </p:pic>
      <p:pic>
        <p:nvPicPr>
          <p:cNvPr id="13" name="Picture 12">
            <a:extLst>
              <a:ext uri="{FF2B5EF4-FFF2-40B4-BE49-F238E27FC236}">
                <a16:creationId xmlns:a16="http://schemas.microsoft.com/office/drawing/2014/main" id="{163E7C6A-7D71-D5BA-F115-9C00153980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1269" y="3504593"/>
            <a:ext cx="4141455" cy="2014435"/>
          </a:xfrm>
          <a:prstGeom prst="rect">
            <a:avLst/>
          </a:prstGeom>
        </p:spPr>
      </p:pic>
      <p:pic>
        <p:nvPicPr>
          <p:cNvPr id="17" name="Picture 16">
            <a:extLst>
              <a:ext uri="{FF2B5EF4-FFF2-40B4-BE49-F238E27FC236}">
                <a16:creationId xmlns:a16="http://schemas.microsoft.com/office/drawing/2014/main" id="{0A9F125A-4E8E-C881-655B-5050DAFB7D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1629" y="3504593"/>
            <a:ext cx="4141458" cy="1992374"/>
          </a:xfrm>
          <a:prstGeom prst="rect">
            <a:avLst/>
          </a:prstGeom>
        </p:spPr>
      </p:pic>
      <p:sp>
        <p:nvSpPr>
          <p:cNvPr id="2" name="TextBox 1">
            <a:extLst>
              <a:ext uri="{FF2B5EF4-FFF2-40B4-BE49-F238E27FC236}">
                <a16:creationId xmlns:a16="http://schemas.microsoft.com/office/drawing/2014/main" id="{CAF77714-FDC8-8E57-9445-1764FC04D583}"/>
              </a:ext>
            </a:extLst>
          </p:cNvPr>
          <p:cNvSpPr txBox="1"/>
          <p:nvPr/>
        </p:nvSpPr>
        <p:spPr>
          <a:xfrm>
            <a:off x="831269" y="3204542"/>
            <a:ext cx="4141455" cy="276999"/>
          </a:xfrm>
          <a:prstGeom prst="rect">
            <a:avLst/>
          </a:prstGeom>
          <a:noFill/>
        </p:spPr>
        <p:txBody>
          <a:bodyPr wrap="none" rtlCol="0">
            <a:spAutoFit/>
          </a:bodyPr>
          <a:lstStyle/>
          <a:p>
            <a:r>
              <a:rPr lang="en-IN" sz="1200" dirty="0"/>
              <a:t>Emma first contacts Joe and asks for a sensitive discussion.</a:t>
            </a:r>
          </a:p>
        </p:txBody>
      </p:sp>
      <p:sp>
        <p:nvSpPr>
          <p:cNvPr id="4" name="TextBox 3">
            <a:extLst>
              <a:ext uri="{FF2B5EF4-FFF2-40B4-BE49-F238E27FC236}">
                <a16:creationId xmlns:a16="http://schemas.microsoft.com/office/drawing/2014/main" id="{C5EE20B3-3996-937E-94F1-2E1AB3ED29C7}"/>
              </a:ext>
            </a:extLst>
          </p:cNvPr>
          <p:cNvSpPr txBox="1"/>
          <p:nvPr/>
        </p:nvSpPr>
        <p:spPr>
          <a:xfrm>
            <a:off x="7416372" y="3204542"/>
            <a:ext cx="2491964" cy="276999"/>
          </a:xfrm>
          <a:prstGeom prst="rect">
            <a:avLst/>
          </a:prstGeom>
          <a:noFill/>
        </p:spPr>
        <p:txBody>
          <a:bodyPr wrap="none" rtlCol="0">
            <a:spAutoFit/>
          </a:bodyPr>
          <a:lstStyle/>
          <a:p>
            <a:r>
              <a:rPr lang="en-IN" sz="1200" dirty="0"/>
              <a:t>Disclosure of Confidential Material</a:t>
            </a:r>
          </a:p>
        </p:txBody>
      </p:sp>
      <p:sp>
        <p:nvSpPr>
          <p:cNvPr id="5" name="TextBox 4">
            <a:extLst>
              <a:ext uri="{FF2B5EF4-FFF2-40B4-BE49-F238E27FC236}">
                <a16:creationId xmlns:a16="http://schemas.microsoft.com/office/drawing/2014/main" id="{63F70198-5871-C8EC-117F-D1DB5D8B1089}"/>
              </a:ext>
            </a:extLst>
          </p:cNvPr>
          <p:cNvSpPr txBox="1"/>
          <p:nvPr/>
        </p:nvSpPr>
        <p:spPr>
          <a:xfrm>
            <a:off x="1826060" y="5542080"/>
            <a:ext cx="2151871" cy="276999"/>
          </a:xfrm>
          <a:prstGeom prst="rect">
            <a:avLst/>
          </a:prstGeom>
          <a:noFill/>
        </p:spPr>
        <p:txBody>
          <a:bodyPr wrap="none" rtlCol="0">
            <a:spAutoFit/>
          </a:bodyPr>
          <a:lstStyle/>
          <a:p>
            <a:r>
              <a:rPr lang="en-IN" sz="1200" dirty="0"/>
              <a:t>Buyer Search and Negotiation</a:t>
            </a:r>
          </a:p>
        </p:txBody>
      </p:sp>
      <p:sp>
        <p:nvSpPr>
          <p:cNvPr id="6" name="TextBox 5">
            <a:extLst>
              <a:ext uri="{FF2B5EF4-FFF2-40B4-BE49-F238E27FC236}">
                <a16:creationId xmlns:a16="http://schemas.microsoft.com/office/drawing/2014/main" id="{4FE62D54-BC12-D17F-6208-9D5C0C224453}"/>
              </a:ext>
            </a:extLst>
          </p:cNvPr>
          <p:cNvSpPr txBox="1"/>
          <p:nvPr/>
        </p:nvSpPr>
        <p:spPr>
          <a:xfrm>
            <a:off x="7696705" y="5523906"/>
            <a:ext cx="1931298" cy="276999"/>
          </a:xfrm>
          <a:prstGeom prst="rect">
            <a:avLst/>
          </a:prstGeom>
          <a:noFill/>
        </p:spPr>
        <p:txBody>
          <a:bodyPr wrap="none" rtlCol="0">
            <a:spAutoFit/>
          </a:bodyPr>
          <a:lstStyle/>
          <a:p>
            <a:r>
              <a:rPr lang="en-IN" sz="1200" dirty="0"/>
              <a:t>Further Buyer Discussions</a:t>
            </a:r>
          </a:p>
        </p:txBody>
      </p:sp>
      <p:sp>
        <p:nvSpPr>
          <p:cNvPr id="7" name="TextBox 6">
            <a:extLst>
              <a:ext uri="{FF2B5EF4-FFF2-40B4-BE49-F238E27FC236}">
                <a16:creationId xmlns:a16="http://schemas.microsoft.com/office/drawing/2014/main" id="{A3E2DB4B-7FF8-A785-96D3-02C81747961D}"/>
              </a:ext>
            </a:extLst>
          </p:cNvPr>
          <p:cNvSpPr txBox="1"/>
          <p:nvPr/>
        </p:nvSpPr>
        <p:spPr>
          <a:xfrm>
            <a:off x="698500" y="5937478"/>
            <a:ext cx="10034583" cy="64633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IN" sz="1200" dirty="0"/>
              <a:t>This slide shows the WhatsApp communication between Emma and Joe. Emma first contacted Joe about a sensitive matter. She then told him that she had valuable information about the Neuro product and was thinking about selling it. Joe agreed to help find a possible buyer. Later, he gave updates about his discussions with buyers. These messages helped us understand the connection between Emma and Joe and their role in the case.</a:t>
            </a:r>
          </a:p>
        </p:txBody>
      </p:sp>
    </p:spTree>
    <p:extLst>
      <p:ext uri="{BB962C8B-B14F-4D97-AF65-F5344CB8AC3E}">
        <p14:creationId xmlns:p14="http://schemas.microsoft.com/office/powerpoint/2010/main" val="222413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BFFFD-171E-8E30-B506-DD11A733140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FAD2BB0-B729-E4B4-A709-1E7370CCC831}"/>
              </a:ext>
            </a:extLst>
          </p:cNvPr>
          <p:cNvSpPr txBox="1"/>
          <p:nvPr/>
        </p:nvSpPr>
        <p:spPr>
          <a:xfrm>
            <a:off x="3123840" y="203199"/>
            <a:ext cx="5944320" cy="523220"/>
          </a:xfrm>
          <a:prstGeom prst="rect">
            <a:avLst/>
          </a:prstGeom>
          <a:noFill/>
        </p:spPr>
        <p:txBody>
          <a:bodyPr wrap="none" rtlCol="0">
            <a:spAutoFit/>
          </a:bodyPr>
          <a:lstStyle/>
          <a:p>
            <a:r>
              <a:rPr lang="en-IN" sz="2800" b="1" dirty="0"/>
              <a:t>Facebook Communication Analysis</a:t>
            </a:r>
          </a:p>
        </p:txBody>
      </p:sp>
      <p:sp>
        <p:nvSpPr>
          <p:cNvPr id="8" name="TextBox 7">
            <a:extLst>
              <a:ext uri="{FF2B5EF4-FFF2-40B4-BE49-F238E27FC236}">
                <a16:creationId xmlns:a16="http://schemas.microsoft.com/office/drawing/2014/main" id="{B5D4C1F5-7ECA-B91E-862A-52C39894F632}"/>
              </a:ext>
            </a:extLst>
          </p:cNvPr>
          <p:cNvSpPr txBox="1"/>
          <p:nvPr/>
        </p:nvSpPr>
        <p:spPr>
          <a:xfrm>
            <a:off x="3611858" y="863600"/>
            <a:ext cx="4968283" cy="369332"/>
          </a:xfrm>
          <a:prstGeom prst="rect">
            <a:avLst/>
          </a:prstGeom>
          <a:noFill/>
        </p:spPr>
        <p:txBody>
          <a:bodyPr wrap="none" rtlCol="0">
            <a:spAutoFit/>
          </a:bodyPr>
          <a:lstStyle/>
          <a:p>
            <a:r>
              <a:rPr lang="en-IN"/>
              <a:t>Facebook Evidence | EXH-01 — Huawei POT-LX1</a:t>
            </a:r>
          </a:p>
        </p:txBody>
      </p:sp>
      <p:pic>
        <p:nvPicPr>
          <p:cNvPr id="12" name="Picture 11">
            <a:extLst>
              <a:ext uri="{FF2B5EF4-FFF2-40B4-BE49-F238E27FC236}">
                <a16:creationId xmlns:a16="http://schemas.microsoft.com/office/drawing/2014/main" id="{F4183C89-61A7-86E7-AD2A-CB6EA9B9F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8388" y="1370113"/>
            <a:ext cx="4291136" cy="2413764"/>
          </a:xfrm>
          <a:prstGeom prst="rect">
            <a:avLst/>
          </a:prstGeom>
        </p:spPr>
      </p:pic>
      <p:pic>
        <p:nvPicPr>
          <p:cNvPr id="15" name="Picture 14">
            <a:extLst>
              <a:ext uri="{FF2B5EF4-FFF2-40B4-BE49-F238E27FC236}">
                <a16:creationId xmlns:a16="http://schemas.microsoft.com/office/drawing/2014/main" id="{460222C2-B66F-72B1-9273-FEAFE4C401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7928" y="1370113"/>
            <a:ext cx="4291136" cy="2413764"/>
          </a:xfrm>
          <a:prstGeom prst="rect">
            <a:avLst/>
          </a:prstGeom>
        </p:spPr>
      </p:pic>
      <p:sp>
        <p:nvSpPr>
          <p:cNvPr id="16" name="TextBox 15">
            <a:extLst>
              <a:ext uri="{FF2B5EF4-FFF2-40B4-BE49-F238E27FC236}">
                <a16:creationId xmlns:a16="http://schemas.microsoft.com/office/drawing/2014/main" id="{B1A5DF17-3880-DF47-DDF1-585EDACC3C41}"/>
              </a:ext>
            </a:extLst>
          </p:cNvPr>
          <p:cNvSpPr txBox="1"/>
          <p:nvPr/>
        </p:nvSpPr>
        <p:spPr>
          <a:xfrm>
            <a:off x="1830668" y="3783877"/>
            <a:ext cx="2706575" cy="276999"/>
          </a:xfrm>
          <a:prstGeom prst="rect">
            <a:avLst/>
          </a:prstGeom>
          <a:noFill/>
        </p:spPr>
        <p:txBody>
          <a:bodyPr wrap="none" rtlCol="0">
            <a:spAutoFit/>
          </a:bodyPr>
          <a:lstStyle/>
          <a:p>
            <a:r>
              <a:rPr lang="en-IN" sz="1200" dirty="0"/>
              <a:t>Negotiation Begins — 31 January 2025</a:t>
            </a:r>
          </a:p>
        </p:txBody>
      </p:sp>
      <p:sp>
        <p:nvSpPr>
          <p:cNvPr id="18" name="TextBox 17">
            <a:extLst>
              <a:ext uri="{FF2B5EF4-FFF2-40B4-BE49-F238E27FC236}">
                <a16:creationId xmlns:a16="http://schemas.microsoft.com/office/drawing/2014/main" id="{EBB68805-5BBB-1C24-5AD4-4B5A17B1E0FB}"/>
              </a:ext>
            </a:extLst>
          </p:cNvPr>
          <p:cNvSpPr txBox="1"/>
          <p:nvPr/>
        </p:nvSpPr>
        <p:spPr>
          <a:xfrm>
            <a:off x="7679639" y="3783877"/>
            <a:ext cx="2777042" cy="276999"/>
          </a:xfrm>
          <a:prstGeom prst="rect">
            <a:avLst/>
          </a:prstGeom>
          <a:noFill/>
        </p:spPr>
        <p:txBody>
          <a:bodyPr wrap="none" rtlCol="0">
            <a:spAutoFit/>
          </a:bodyPr>
          <a:lstStyle/>
          <a:p>
            <a:r>
              <a:rPr lang="en-IN" sz="1200" dirty="0"/>
              <a:t>Final Delivery Terms — 31 January 2025</a:t>
            </a:r>
          </a:p>
        </p:txBody>
      </p:sp>
      <p:sp>
        <p:nvSpPr>
          <p:cNvPr id="19" name="TextBox 18">
            <a:extLst>
              <a:ext uri="{FF2B5EF4-FFF2-40B4-BE49-F238E27FC236}">
                <a16:creationId xmlns:a16="http://schemas.microsoft.com/office/drawing/2014/main" id="{D1788281-B367-0E39-2764-BB81E08FA381}"/>
              </a:ext>
            </a:extLst>
          </p:cNvPr>
          <p:cNvSpPr txBox="1"/>
          <p:nvPr/>
        </p:nvSpPr>
        <p:spPr>
          <a:xfrm>
            <a:off x="1038388" y="4189968"/>
            <a:ext cx="4291136" cy="923330"/>
          </a:xfrm>
          <a:prstGeom prst="rect">
            <a:avLst/>
          </a:prstGeom>
          <a:noFill/>
        </p:spPr>
        <p:txBody>
          <a:bodyPr wrap="square" rtlCol="0">
            <a:spAutoFit/>
          </a:bodyPr>
          <a:lstStyle/>
          <a:p>
            <a:pPr algn="just"/>
            <a:r>
              <a:rPr lang="en-IN" dirty="0"/>
              <a:t>The conversation shows direct negotiation over how the confidential material would be delivered.</a:t>
            </a:r>
          </a:p>
        </p:txBody>
      </p:sp>
      <p:sp>
        <p:nvSpPr>
          <p:cNvPr id="20" name="TextBox 19">
            <a:extLst>
              <a:ext uri="{FF2B5EF4-FFF2-40B4-BE49-F238E27FC236}">
                <a16:creationId xmlns:a16="http://schemas.microsoft.com/office/drawing/2014/main" id="{1F76CDCA-EF1A-3DF8-9B1B-283AC3BD1645}"/>
              </a:ext>
            </a:extLst>
          </p:cNvPr>
          <p:cNvSpPr txBox="1"/>
          <p:nvPr/>
        </p:nvSpPr>
        <p:spPr>
          <a:xfrm>
            <a:off x="6862478" y="4189968"/>
            <a:ext cx="4306586" cy="923330"/>
          </a:xfrm>
          <a:prstGeom prst="rect">
            <a:avLst/>
          </a:prstGeom>
          <a:noFill/>
        </p:spPr>
        <p:txBody>
          <a:bodyPr wrap="square" rtlCol="0">
            <a:spAutoFit/>
          </a:bodyPr>
          <a:lstStyle/>
          <a:p>
            <a:pPr algn="just"/>
            <a:r>
              <a:rPr lang="en-IN" dirty="0"/>
              <a:t>The discussion progresses to specific payment, delivery and timing arrangements for the planned handover.</a:t>
            </a:r>
          </a:p>
        </p:txBody>
      </p:sp>
      <p:sp>
        <p:nvSpPr>
          <p:cNvPr id="21" name="TextBox 20">
            <a:extLst>
              <a:ext uri="{FF2B5EF4-FFF2-40B4-BE49-F238E27FC236}">
                <a16:creationId xmlns:a16="http://schemas.microsoft.com/office/drawing/2014/main" id="{1142B904-F012-6C80-AB2C-A15EC5428AD6}"/>
              </a:ext>
            </a:extLst>
          </p:cNvPr>
          <p:cNvSpPr txBox="1"/>
          <p:nvPr/>
        </p:nvSpPr>
        <p:spPr>
          <a:xfrm>
            <a:off x="1038388" y="5487887"/>
            <a:ext cx="10130676"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IN" b="1" dirty="0"/>
              <a:t>The Facebook conversation provides direct evidence of negotiations between Peter Dover and Norman concerning the delivery and payment arrangements for the confidential material. The discussion progressed from delivery strategy to specific handover terms, including a 48-hour window.</a:t>
            </a:r>
          </a:p>
        </p:txBody>
      </p:sp>
    </p:spTree>
    <p:extLst>
      <p:ext uri="{BB962C8B-B14F-4D97-AF65-F5344CB8AC3E}">
        <p14:creationId xmlns:p14="http://schemas.microsoft.com/office/powerpoint/2010/main" val="2603309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198DC-9A20-01DA-5F8F-6018DBE06E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B7F7320-0B6F-CE6D-7A51-60744B48F5FD}"/>
              </a:ext>
            </a:extLst>
          </p:cNvPr>
          <p:cNvSpPr txBox="1"/>
          <p:nvPr/>
        </p:nvSpPr>
        <p:spPr>
          <a:xfrm>
            <a:off x="3836887" y="126737"/>
            <a:ext cx="4533677" cy="523220"/>
          </a:xfrm>
          <a:prstGeom prst="rect">
            <a:avLst/>
          </a:prstGeom>
          <a:noFill/>
        </p:spPr>
        <p:txBody>
          <a:bodyPr wrap="none" rtlCol="0">
            <a:spAutoFit/>
          </a:bodyPr>
          <a:lstStyle/>
          <a:p>
            <a:r>
              <a:rPr lang="en-IN" sz="2800" b="1" dirty="0"/>
              <a:t>Location &amp; Travel Evidence</a:t>
            </a:r>
          </a:p>
        </p:txBody>
      </p:sp>
      <p:sp>
        <p:nvSpPr>
          <p:cNvPr id="8" name="TextBox 7">
            <a:extLst>
              <a:ext uri="{FF2B5EF4-FFF2-40B4-BE49-F238E27FC236}">
                <a16:creationId xmlns:a16="http://schemas.microsoft.com/office/drawing/2014/main" id="{82504BBC-EC1D-9347-E7AC-2E013BD87819}"/>
              </a:ext>
            </a:extLst>
          </p:cNvPr>
          <p:cNvSpPr txBox="1"/>
          <p:nvPr/>
        </p:nvSpPr>
        <p:spPr>
          <a:xfrm>
            <a:off x="2361418" y="825369"/>
            <a:ext cx="7484613" cy="369332"/>
          </a:xfrm>
          <a:prstGeom prst="rect">
            <a:avLst/>
          </a:prstGeom>
          <a:noFill/>
        </p:spPr>
        <p:txBody>
          <a:bodyPr wrap="none" rtlCol="0">
            <a:spAutoFit/>
          </a:bodyPr>
          <a:lstStyle/>
          <a:p>
            <a:r>
              <a:rPr lang="en-IN" dirty="0"/>
              <a:t>Independent GPS and Travel Evidence Supporting Communication Claims</a:t>
            </a:r>
          </a:p>
        </p:txBody>
      </p:sp>
      <p:pic>
        <p:nvPicPr>
          <p:cNvPr id="12" name="Picture 11">
            <a:extLst>
              <a:ext uri="{FF2B5EF4-FFF2-40B4-BE49-F238E27FC236}">
                <a16:creationId xmlns:a16="http://schemas.microsoft.com/office/drawing/2014/main" id="{28A5C170-A707-EC18-BACC-724298D33FB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38388" y="1370113"/>
            <a:ext cx="4291136" cy="2413764"/>
          </a:xfrm>
          <a:prstGeom prst="rect">
            <a:avLst/>
          </a:prstGeom>
        </p:spPr>
      </p:pic>
      <p:pic>
        <p:nvPicPr>
          <p:cNvPr id="15" name="Picture 14">
            <a:extLst>
              <a:ext uri="{FF2B5EF4-FFF2-40B4-BE49-F238E27FC236}">
                <a16:creationId xmlns:a16="http://schemas.microsoft.com/office/drawing/2014/main" id="{8579651A-1FA1-4571-C2C3-C8075499412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877928" y="1370113"/>
            <a:ext cx="4291136" cy="2413764"/>
          </a:xfrm>
          <a:prstGeom prst="rect">
            <a:avLst/>
          </a:prstGeom>
        </p:spPr>
      </p:pic>
      <p:sp>
        <p:nvSpPr>
          <p:cNvPr id="16" name="TextBox 15">
            <a:extLst>
              <a:ext uri="{FF2B5EF4-FFF2-40B4-BE49-F238E27FC236}">
                <a16:creationId xmlns:a16="http://schemas.microsoft.com/office/drawing/2014/main" id="{F01D9AF0-079F-3D71-836B-F32284C2BF37}"/>
              </a:ext>
            </a:extLst>
          </p:cNvPr>
          <p:cNvSpPr txBox="1"/>
          <p:nvPr/>
        </p:nvSpPr>
        <p:spPr>
          <a:xfrm>
            <a:off x="2192498" y="3783877"/>
            <a:ext cx="1982915" cy="276999"/>
          </a:xfrm>
          <a:prstGeom prst="rect">
            <a:avLst/>
          </a:prstGeom>
          <a:noFill/>
        </p:spPr>
        <p:txBody>
          <a:bodyPr wrap="none" rtlCol="0">
            <a:spAutoFit/>
          </a:bodyPr>
          <a:lstStyle/>
          <a:p>
            <a:r>
              <a:rPr lang="en-IN" sz="1200" dirty="0"/>
              <a:t>29 August 2024 — Glasgow</a:t>
            </a:r>
          </a:p>
        </p:txBody>
      </p:sp>
      <p:sp>
        <p:nvSpPr>
          <p:cNvPr id="18" name="TextBox 17">
            <a:extLst>
              <a:ext uri="{FF2B5EF4-FFF2-40B4-BE49-F238E27FC236}">
                <a16:creationId xmlns:a16="http://schemas.microsoft.com/office/drawing/2014/main" id="{4E83C47D-77CC-35B9-67FD-61CCF2F564E5}"/>
              </a:ext>
            </a:extLst>
          </p:cNvPr>
          <p:cNvSpPr txBox="1"/>
          <p:nvPr/>
        </p:nvSpPr>
        <p:spPr>
          <a:xfrm>
            <a:off x="7808964" y="3783877"/>
            <a:ext cx="2429063" cy="276999"/>
          </a:xfrm>
          <a:prstGeom prst="rect">
            <a:avLst/>
          </a:prstGeom>
          <a:noFill/>
        </p:spPr>
        <p:txBody>
          <a:bodyPr wrap="none" rtlCol="0">
            <a:spAutoFit/>
          </a:bodyPr>
          <a:lstStyle/>
          <a:p>
            <a:r>
              <a:rPr lang="en-IN" sz="1200" dirty="0"/>
              <a:t>20 November 2024 — Manchester</a:t>
            </a:r>
          </a:p>
        </p:txBody>
      </p:sp>
      <p:sp>
        <p:nvSpPr>
          <p:cNvPr id="19" name="TextBox 18">
            <a:extLst>
              <a:ext uri="{FF2B5EF4-FFF2-40B4-BE49-F238E27FC236}">
                <a16:creationId xmlns:a16="http://schemas.microsoft.com/office/drawing/2014/main" id="{A97BB4B7-A59A-A90C-928D-88BC713BE281}"/>
              </a:ext>
            </a:extLst>
          </p:cNvPr>
          <p:cNvSpPr txBox="1"/>
          <p:nvPr/>
        </p:nvSpPr>
        <p:spPr>
          <a:xfrm>
            <a:off x="1038388" y="4189968"/>
            <a:ext cx="4291136" cy="1169551"/>
          </a:xfrm>
          <a:prstGeom prst="rect">
            <a:avLst/>
          </a:prstGeom>
          <a:noFill/>
        </p:spPr>
        <p:txBody>
          <a:bodyPr wrap="square" rtlCol="0">
            <a:spAutoFit/>
          </a:bodyPr>
          <a:lstStyle/>
          <a:p>
            <a:pPr algn="just"/>
            <a:r>
              <a:rPr lang="en-IN" sz="1400" dirty="0"/>
              <a:t>Joe reported travelling to Glasgow to meet a prospective client. A photograph recovered from the Samsung device contained GPS metadata placing the device in Glasgow at </a:t>
            </a:r>
            <a:r>
              <a:rPr lang="en-IN" sz="1400" b="1" dirty="0"/>
              <a:t>19:53 on 29 August 2024</a:t>
            </a:r>
            <a:r>
              <a:rPr lang="en-IN" sz="1400" dirty="0"/>
              <a:t>, matching Joe's WhatsApp communication.</a:t>
            </a:r>
          </a:p>
        </p:txBody>
      </p:sp>
      <p:sp>
        <p:nvSpPr>
          <p:cNvPr id="20" name="TextBox 19">
            <a:extLst>
              <a:ext uri="{FF2B5EF4-FFF2-40B4-BE49-F238E27FC236}">
                <a16:creationId xmlns:a16="http://schemas.microsoft.com/office/drawing/2014/main" id="{0871E57F-8C94-3DB8-0CC5-DFBE1B2FBAA3}"/>
              </a:ext>
            </a:extLst>
          </p:cNvPr>
          <p:cNvSpPr txBox="1"/>
          <p:nvPr/>
        </p:nvSpPr>
        <p:spPr>
          <a:xfrm>
            <a:off x="6862478" y="4189968"/>
            <a:ext cx="4306586" cy="1169551"/>
          </a:xfrm>
          <a:prstGeom prst="rect">
            <a:avLst/>
          </a:prstGeom>
          <a:noFill/>
        </p:spPr>
        <p:txBody>
          <a:bodyPr wrap="square" rtlCol="0">
            <a:spAutoFit/>
          </a:bodyPr>
          <a:lstStyle/>
          <a:p>
            <a:pPr algn="just"/>
            <a:r>
              <a:rPr lang="en-IN" sz="1400" dirty="0"/>
              <a:t>Joe reported final-stage negotiations in Manchester. A photograph recovered from the Samsung device contained GPS metadata placing the device in Manchester at </a:t>
            </a:r>
            <a:r>
              <a:rPr lang="en-IN" sz="1400" b="1" dirty="0"/>
              <a:t>20:16 on 20 November 2024</a:t>
            </a:r>
            <a:r>
              <a:rPr lang="en-IN" sz="1400" dirty="0"/>
              <a:t>, matching his reported client meeting.</a:t>
            </a:r>
          </a:p>
        </p:txBody>
      </p:sp>
    </p:spTree>
    <p:extLst>
      <p:ext uri="{BB962C8B-B14F-4D97-AF65-F5344CB8AC3E}">
        <p14:creationId xmlns:p14="http://schemas.microsoft.com/office/powerpoint/2010/main" val="2989424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57846-86AC-7709-AF2B-A23C1EF03A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6D72A42-F7D9-8A85-B2DE-D1783C76951C}"/>
              </a:ext>
            </a:extLst>
          </p:cNvPr>
          <p:cNvSpPr txBox="1"/>
          <p:nvPr/>
        </p:nvSpPr>
        <p:spPr>
          <a:xfrm>
            <a:off x="3836887" y="126737"/>
            <a:ext cx="4533677" cy="523220"/>
          </a:xfrm>
          <a:prstGeom prst="rect">
            <a:avLst/>
          </a:prstGeom>
          <a:noFill/>
        </p:spPr>
        <p:txBody>
          <a:bodyPr wrap="none" rtlCol="0">
            <a:spAutoFit/>
          </a:bodyPr>
          <a:lstStyle/>
          <a:p>
            <a:r>
              <a:rPr lang="en-IN" sz="2800" b="1" dirty="0"/>
              <a:t>Location &amp; Travel Evidence</a:t>
            </a:r>
          </a:p>
        </p:txBody>
      </p:sp>
      <p:sp>
        <p:nvSpPr>
          <p:cNvPr id="8" name="TextBox 7">
            <a:extLst>
              <a:ext uri="{FF2B5EF4-FFF2-40B4-BE49-F238E27FC236}">
                <a16:creationId xmlns:a16="http://schemas.microsoft.com/office/drawing/2014/main" id="{6C7CC474-65B3-9DE0-606A-2D6DF4FE5893}"/>
              </a:ext>
            </a:extLst>
          </p:cNvPr>
          <p:cNvSpPr txBox="1"/>
          <p:nvPr/>
        </p:nvSpPr>
        <p:spPr>
          <a:xfrm>
            <a:off x="2361418" y="825369"/>
            <a:ext cx="7484613" cy="369332"/>
          </a:xfrm>
          <a:prstGeom prst="rect">
            <a:avLst/>
          </a:prstGeom>
          <a:noFill/>
        </p:spPr>
        <p:txBody>
          <a:bodyPr wrap="none" rtlCol="0">
            <a:spAutoFit/>
          </a:bodyPr>
          <a:lstStyle/>
          <a:p>
            <a:r>
              <a:rPr lang="en-IN" dirty="0"/>
              <a:t>Independent GPS and Travel Evidence Supporting Communication Claims</a:t>
            </a:r>
          </a:p>
        </p:txBody>
      </p:sp>
      <p:pic>
        <p:nvPicPr>
          <p:cNvPr id="12" name="Picture 11">
            <a:extLst>
              <a:ext uri="{FF2B5EF4-FFF2-40B4-BE49-F238E27FC236}">
                <a16:creationId xmlns:a16="http://schemas.microsoft.com/office/drawing/2014/main" id="{E804D8E7-CF7B-D820-35DE-88EE9C7EF37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38388" y="1370113"/>
            <a:ext cx="4291136" cy="2413764"/>
          </a:xfrm>
          <a:prstGeom prst="rect">
            <a:avLst/>
          </a:prstGeom>
        </p:spPr>
      </p:pic>
      <p:pic>
        <p:nvPicPr>
          <p:cNvPr id="15" name="Picture 14">
            <a:extLst>
              <a:ext uri="{FF2B5EF4-FFF2-40B4-BE49-F238E27FC236}">
                <a16:creationId xmlns:a16="http://schemas.microsoft.com/office/drawing/2014/main" id="{CD185790-2DD8-AF62-9C33-5F7B3D20038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877928" y="1370113"/>
            <a:ext cx="4291136" cy="2413764"/>
          </a:xfrm>
          <a:prstGeom prst="rect">
            <a:avLst/>
          </a:prstGeom>
        </p:spPr>
      </p:pic>
      <p:sp>
        <p:nvSpPr>
          <p:cNvPr id="16" name="TextBox 15">
            <a:extLst>
              <a:ext uri="{FF2B5EF4-FFF2-40B4-BE49-F238E27FC236}">
                <a16:creationId xmlns:a16="http://schemas.microsoft.com/office/drawing/2014/main" id="{BAFA8E31-7A92-B4D6-69B1-73E8F646DBE4}"/>
              </a:ext>
            </a:extLst>
          </p:cNvPr>
          <p:cNvSpPr txBox="1"/>
          <p:nvPr/>
        </p:nvSpPr>
        <p:spPr>
          <a:xfrm>
            <a:off x="1899245" y="3783877"/>
            <a:ext cx="2569421" cy="276999"/>
          </a:xfrm>
          <a:prstGeom prst="rect">
            <a:avLst/>
          </a:prstGeom>
          <a:noFill/>
        </p:spPr>
        <p:txBody>
          <a:bodyPr wrap="none" rtlCol="0">
            <a:spAutoFit/>
          </a:bodyPr>
          <a:lstStyle/>
          <a:p>
            <a:r>
              <a:rPr lang="en-IN" sz="1200" dirty="0"/>
              <a:t>EXH-02 — Joe's Samsung SM-A137F</a:t>
            </a:r>
          </a:p>
        </p:txBody>
      </p:sp>
      <p:sp>
        <p:nvSpPr>
          <p:cNvPr id="18" name="TextBox 17">
            <a:extLst>
              <a:ext uri="{FF2B5EF4-FFF2-40B4-BE49-F238E27FC236}">
                <a16:creationId xmlns:a16="http://schemas.microsoft.com/office/drawing/2014/main" id="{51194EE5-249A-FD02-E98A-2C7A66FB9850}"/>
              </a:ext>
            </a:extLst>
          </p:cNvPr>
          <p:cNvSpPr txBox="1"/>
          <p:nvPr/>
        </p:nvSpPr>
        <p:spPr>
          <a:xfrm>
            <a:off x="7929704" y="3783876"/>
            <a:ext cx="2172133" cy="276999"/>
          </a:xfrm>
          <a:prstGeom prst="rect">
            <a:avLst/>
          </a:prstGeom>
          <a:noFill/>
        </p:spPr>
        <p:txBody>
          <a:bodyPr wrap="none" rtlCol="0">
            <a:spAutoFit/>
          </a:bodyPr>
          <a:lstStyle/>
          <a:p>
            <a:r>
              <a:rPr lang="en-IN" sz="1200" dirty="0"/>
              <a:t>EXH-03 — Norman's Nokia C2</a:t>
            </a:r>
          </a:p>
        </p:txBody>
      </p:sp>
      <p:sp>
        <p:nvSpPr>
          <p:cNvPr id="19" name="TextBox 18">
            <a:extLst>
              <a:ext uri="{FF2B5EF4-FFF2-40B4-BE49-F238E27FC236}">
                <a16:creationId xmlns:a16="http://schemas.microsoft.com/office/drawing/2014/main" id="{32CF4169-6CF9-9539-EBD6-0C4A7261812B}"/>
              </a:ext>
            </a:extLst>
          </p:cNvPr>
          <p:cNvSpPr txBox="1"/>
          <p:nvPr/>
        </p:nvSpPr>
        <p:spPr>
          <a:xfrm>
            <a:off x="1038388" y="4189968"/>
            <a:ext cx="4291136" cy="1200329"/>
          </a:xfrm>
          <a:prstGeom prst="rect">
            <a:avLst/>
          </a:prstGeom>
          <a:noFill/>
        </p:spPr>
        <p:txBody>
          <a:bodyPr wrap="square" rtlCol="0">
            <a:spAutoFit/>
          </a:bodyPr>
          <a:lstStyle/>
          <a:p>
            <a:pPr algn="just"/>
            <a:r>
              <a:rPr lang="en-IN" dirty="0"/>
              <a:t>Joe's Samsung location data and travel-ticket evidence also placed him in Swansea on the same date, supporting his presence at the meeting.</a:t>
            </a:r>
          </a:p>
        </p:txBody>
      </p:sp>
      <p:sp>
        <p:nvSpPr>
          <p:cNvPr id="20" name="TextBox 19">
            <a:extLst>
              <a:ext uri="{FF2B5EF4-FFF2-40B4-BE49-F238E27FC236}">
                <a16:creationId xmlns:a16="http://schemas.microsoft.com/office/drawing/2014/main" id="{DCA14817-95F2-FEBE-3828-4B2702AE1527}"/>
              </a:ext>
            </a:extLst>
          </p:cNvPr>
          <p:cNvSpPr txBox="1"/>
          <p:nvPr/>
        </p:nvSpPr>
        <p:spPr>
          <a:xfrm>
            <a:off x="6862478" y="4189968"/>
            <a:ext cx="4306586" cy="1200329"/>
          </a:xfrm>
          <a:prstGeom prst="rect">
            <a:avLst/>
          </a:prstGeom>
          <a:noFill/>
        </p:spPr>
        <p:txBody>
          <a:bodyPr wrap="square" rtlCol="0">
            <a:spAutoFit/>
          </a:bodyPr>
          <a:lstStyle/>
          <a:p>
            <a:pPr algn="just"/>
            <a:r>
              <a:rPr lang="en-IN" dirty="0"/>
              <a:t>A photograph recovered from Norman's Nokia C2 was geotagged to Swansea on 4 September 2024, placing Norman at the location.</a:t>
            </a:r>
          </a:p>
        </p:txBody>
      </p:sp>
      <p:sp>
        <p:nvSpPr>
          <p:cNvPr id="2" name="TextBox 1">
            <a:extLst>
              <a:ext uri="{FF2B5EF4-FFF2-40B4-BE49-F238E27FC236}">
                <a16:creationId xmlns:a16="http://schemas.microsoft.com/office/drawing/2014/main" id="{811025BE-8B19-8629-5A9B-465417B00224}"/>
              </a:ext>
            </a:extLst>
          </p:cNvPr>
          <p:cNvSpPr txBox="1"/>
          <p:nvPr/>
        </p:nvSpPr>
        <p:spPr>
          <a:xfrm>
            <a:off x="1030661" y="5828308"/>
            <a:ext cx="1013067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IN" b="1" dirty="0"/>
              <a:t>Evidence from both devices independently places Joe and Norman in Swansea on 4 September 2024, supporting a face-to-face meeting between the intermediary and the buyer.</a:t>
            </a:r>
          </a:p>
        </p:txBody>
      </p:sp>
    </p:spTree>
    <p:extLst>
      <p:ext uri="{BB962C8B-B14F-4D97-AF65-F5344CB8AC3E}">
        <p14:creationId xmlns:p14="http://schemas.microsoft.com/office/powerpoint/2010/main" val="162688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BA4670-A442-D5D7-3B15-405560327B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A69D8A1-3A72-A9C5-9A68-1DA9DD6159CA}"/>
              </a:ext>
            </a:extLst>
          </p:cNvPr>
          <p:cNvSpPr txBox="1"/>
          <p:nvPr/>
        </p:nvSpPr>
        <p:spPr>
          <a:xfrm>
            <a:off x="3816719" y="121751"/>
            <a:ext cx="4574009" cy="523220"/>
          </a:xfrm>
          <a:prstGeom prst="rect">
            <a:avLst/>
          </a:prstGeom>
          <a:noFill/>
        </p:spPr>
        <p:txBody>
          <a:bodyPr wrap="none" rtlCol="0">
            <a:spAutoFit/>
          </a:bodyPr>
          <a:lstStyle/>
          <a:p>
            <a:r>
              <a:rPr lang="en-IN" sz="2800" b="1" dirty="0"/>
              <a:t>Additional Digital Evidence</a:t>
            </a:r>
          </a:p>
        </p:txBody>
      </p:sp>
      <p:pic>
        <p:nvPicPr>
          <p:cNvPr id="12" name="Picture 11">
            <a:extLst>
              <a:ext uri="{FF2B5EF4-FFF2-40B4-BE49-F238E27FC236}">
                <a16:creationId xmlns:a16="http://schemas.microsoft.com/office/drawing/2014/main" id="{8EF29083-9883-103D-A426-B106FF740E7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24693" y="1376982"/>
            <a:ext cx="3745632" cy="2106918"/>
          </a:xfrm>
          <a:prstGeom prst="rect">
            <a:avLst/>
          </a:prstGeom>
        </p:spPr>
      </p:pic>
      <p:pic>
        <p:nvPicPr>
          <p:cNvPr id="15" name="Picture 14">
            <a:extLst>
              <a:ext uri="{FF2B5EF4-FFF2-40B4-BE49-F238E27FC236}">
                <a16:creationId xmlns:a16="http://schemas.microsoft.com/office/drawing/2014/main" id="{82E9B7B1-3D48-567C-045B-2FF8AC83EBA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38915" y="1375099"/>
            <a:ext cx="3745632" cy="2106918"/>
          </a:xfrm>
          <a:prstGeom prst="rect">
            <a:avLst/>
          </a:prstGeom>
        </p:spPr>
      </p:pic>
      <p:sp>
        <p:nvSpPr>
          <p:cNvPr id="16" name="TextBox 15">
            <a:extLst>
              <a:ext uri="{FF2B5EF4-FFF2-40B4-BE49-F238E27FC236}">
                <a16:creationId xmlns:a16="http://schemas.microsoft.com/office/drawing/2014/main" id="{278F4B5A-3930-FC65-B6FB-DCDF3A695D7A}"/>
              </a:ext>
            </a:extLst>
          </p:cNvPr>
          <p:cNvSpPr txBox="1"/>
          <p:nvPr/>
        </p:nvSpPr>
        <p:spPr>
          <a:xfrm>
            <a:off x="1030661" y="3482017"/>
            <a:ext cx="1879810" cy="276999"/>
          </a:xfrm>
          <a:prstGeom prst="rect">
            <a:avLst/>
          </a:prstGeom>
          <a:noFill/>
        </p:spPr>
        <p:txBody>
          <a:bodyPr wrap="none" rtlCol="0">
            <a:spAutoFit/>
          </a:bodyPr>
          <a:lstStyle/>
          <a:p>
            <a:r>
              <a:rPr lang="en-IN" sz="1200" dirty="0"/>
              <a:t>Native Call Log — EXH-01</a:t>
            </a:r>
          </a:p>
        </p:txBody>
      </p:sp>
      <p:sp>
        <p:nvSpPr>
          <p:cNvPr id="18" name="TextBox 17">
            <a:extLst>
              <a:ext uri="{FF2B5EF4-FFF2-40B4-BE49-F238E27FC236}">
                <a16:creationId xmlns:a16="http://schemas.microsoft.com/office/drawing/2014/main" id="{63A55907-DA79-73A4-BB7D-7377F00E457F}"/>
              </a:ext>
            </a:extLst>
          </p:cNvPr>
          <p:cNvSpPr txBox="1"/>
          <p:nvPr/>
        </p:nvSpPr>
        <p:spPr>
          <a:xfrm>
            <a:off x="5163939" y="3482016"/>
            <a:ext cx="1895584" cy="276999"/>
          </a:xfrm>
          <a:prstGeom prst="rect">
            <a:avLst/>
          </a:prstGeom>
          <a:noFill/>
        </p:spPr>
        <p:txBody>
          <a:bodyPr wrap="none" rtlCol="0">
            <a:spAutoFit/>
          </a:bodyPr>
          <a:lstStyle/>
          <a:p>
            <a:r>
              <a:rPr lang="en-IN" sz="1200" dirty="0"/>
              <a:t>Email Artefacts — EXH-01</a:t>
            </a:r>
          </a:p>
        </p:txBody>
      </p:sp>
      <p:sp>
        <p:nvSpPr>
          <p:cNvPr id="19" name="TextBox 18">
            <a:extLst>
              <a:ext uri="{FF2B5EF4-FFF2-40B4-BE49-F238E27FC236}">
                <a16:creationId xmlns:a16="http://schemas.microsoft.com/office/drawing/2014/main" id="{1A67C44E-9BA4-EEEF-31A1-5C703A0822C9}"/>
              </a:ext>
            </a:extLst>
          </p:cNvPr>
          <p:cNvSpPr txBox="1"/>
          <p:nvPr/>
        </p:nvSpPr>
        <p:spPr>
          <a:xfrm>
            <a:off x="124694" y="4189968"/>
            <a:ext cx="3745632" cy="923330"/>
          </a:xfrm>
          <a:prstGeom prst="rect">
            <a:avLst/>
          </a:prstGeom>
          <a:noFill/>
        </p:spPr>
        <p:txBody>
          <a:bodyPr wrap="square" rtlCol="0">
            <a:spAutoFit/>
          </a:bodyPr>
          <a:lstStyle/>
          <a:p>
            <a:pPr algn="just"/>
            <a:r>
              <a:rPr lang="en-IN" dirty="0"/>
              <a:t>The call activity provides additional communication context during the early stage of the investigation. </a:t>
            </a:r>
          </a:p>
        </p:txBody>
      </p:sp>
      <p:sp>
        <p:nvSpPr>
          <p:cNvPr id="20" name="TextBox 19">
            <a:extLst>
              <a:ext uri="{FF2B5EF4-FFF2-40B4-BE49-F238E27FC236}">
                <a16:creationId xmlns:a16="http://schemas.microsoft.com/office/drawing/2014/main" id="{EDFF55E7-333A-8CC0-A0CF-C8411DD32ADC}"/>
              </a:ext>
            </a:extLst>
          </p:cNvPr>
          <p:cNvSpPr txBox="1"/>
          <p:nvPr/>
        </p:nvSpPr>
        <p:spPr>
          <a:xfrm>
            <a:off x="4238915" y="4189968"/>
            <a:ext cx="3745632" cy="1200329"/>
          </a:xfrm>
          <a:prstGeom prst="rect">
            <a:avLst/>
          </a:prstGeom>
          <a:noFill/>
        </p:spPr>
        <p:txBody>
          <a:bodyPr wrap="square" rtlCol="0">
            <a:spAutoFit/>
          </a:bodyPr>
          <a:lstStyle/>
          <a:p>
            <a:pPr algn="just"/>
            <a:r>
              <a:rPr lang="en-IN" dirty="0"/>
              <a:t>Email activity was identified on the device and can provide additional supporting communication evidence.</a:t>
            </a:r>
          </a:p>
        </p:txBody>
      </p:sp>
      <p:sp>
        <p:nvSpPr>
          <p:cNvPr id="2" name="TextBox 1">
            <a:extLst>
              <a:ext uri="{FF2B5EF4-FFF2-40B4-BE49-F238E27FC236}">
                <a16:creationId xmlns:a16="http://schemas.microsoft.com/office/drawing/2014/main" id="{8507D9E9-1C89-5A25-7660-CFD7DB28F48F}"/>
              </a:ext>
            </a:extLst>
          </p:cNvPr>
          <p:cNvSpPr txBox="1"/>
          <p:nvPr/>
        </p:nvSpPr>
        <p:spPr>
          <a:xfrm>
            <a:off x="1030661" y="5828308"/>
            <a:ext cx="1013067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IN" b="1" dirty="0"/>
              <a:t>Call logs, email records and Instagram artefacts provide additional digital context alongside the primary WhatsApp and Facebook evidence.</a:t>
            </a:r>
          </a:p>
        </p:txBody>
      </p:sp>
      <p:pic>
        <p:nvPicPr>
          <p:cNvPr id="5" name="Picture 4">
            <a:extLst>
              <a:ext uri="{FF2B5EF4-FFF2-40B4-BE49-F238E27FC236}">
                <a16:creationId xmlns:a16="http://schemas.microsoft.com/office/drawing/2014/main" id="{694235E7-9B00-CFD8-363D-2A551B43A1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53137" y="1375099"/>
            <a:ext cx="3745632" cy="2106918"/>
          </a:xfrm>
          <a:prstGeom prst="rect">
            <a:avLst/>
          </a:prstGeom>
        </p:spPr>
      </p:pic>
      <p:sp>
        <p:nvSpPr>
          <p:cNvPr id="6" name="TextBox 5">
            <a:extLst>
              <a:ext uri="{FF2B5EF4-FFF2-40B4-BE49-F238E27FC236}">
                <a16:creationId xmlns:a16="http://schemas.microsoft.com/office/drawing/2014/main" id="{A9922BF0-0964-4F85-F873-624BFD9DD70D}"/>
              </a:ext>
            </a:extLst>
          </p:cNvPr>
          <p:cNvSpPr txBox="1"/>
          <p:nvPr/>
        </p:nvSpPr>
        <p:spPr>
          <a:xfrm>
            <a:off x="9212694" y="3531610"/>
            <a:ext cx="2026517" cy="261610"/>
          </a:xfrm>
          <a:prstGeom prst="rect">
            <a:avLst/>
          </a:prstGeom>
          <a:noFill/>
        </p:spPr>
        <p:txBody>
          <a:bodyPr wrap="none" rtlCol="0">
            <a:spAutoFit/>
          </a:bodyPr>
          <a:lstStyle/>
          <a:p>
            <a:r>
              <a:rPr lang="en-IN" sz="1100" dirty="0"/>
              <a:t>Instagram Artefacts — EXH-01</a:t>
            </a:r>
          </a:p>
        </p:txBody>
      </p:sp>
      <p:sp>
        <p:nvSpPr>
          <p:cNvPr id="7" name="TextBox 6">
            <a:extLst>
              <a:ext uri="{FF2B5EF4-FFF2-40B4-BE49-F238E27FC236}">
                <a16:creationId xmlns:a16="http://schemas.microsoft.com/office/drawing/2014/main" id="{52AE611B-CFBC-E69D-76F4-935401B5D9F5}"/>
              </a:ext>
            </a:extLst>
          </p:cNvPr>
          <p:cNvSpPr txBox="1"/>
          <p:nvPr/>
        </p:nvSpPr>
        <p:spPr>
          <a:xfrm>
            <a:off x="8353138" y="4197028"/>
            <a:ext cx="3745632" cy="1200329"/>
          </a:xfrm>
          <a:prstGeom prst="rect">
            <a:avLst/>
          </a:prstGeom>
          <a:noFill/>
        </p:spPr>
        <p:txBody>
          <a:bodyPr wrap="square" rtlCol="0">
            <a:spAutoFit/>
          </a:bodyPr>
          <a:lstStyle/>
          <a:p>
            <a:pPr algn="just"/>
            <a:r>
              <a:rPr lang="en-IN" dirty="0"/>
              <a:t>The Instagram artefacts provide additional contextual information about the recovered social-media activity.</a:t>
            </a:r>
          </a:p>
        </p:txBody>
      </p:sp>
    </p:spTree>
    <p:extLst>
      <p:ext uri="{BB962C8B-B14F-4D97-AF65-F5344CB8AC3E}">
        <p14:creationId xmlns:p14="http://schemas.microsoft.com/office/powerpoint/2010/main" val="3896315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27A531-A29B-F24F-E08C-8099AC1CFAD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1F81DE1-C1B0-EE5A-8668-0AC5680AA92E}"/>
              </a:ext>
            </a:extLst>
          </p:cNvPr>
          <p:cNvSpPr txBox="1"/>
          <p:nvPr/>
        </p:nvSpPr>
        <p:spPr>
          <a:xfrm>
            <a:off x="5066711" y="224852"/>
            <a:ext cx="2058577" cy="523220"/>
          </a:xfrm>
          <a:prstGeom prst="rect">
            <a:avLst/>
          </a:prstGeom>
          <a:noFill/>
        </p:spPr>
        <p:txBody>
          <a:bodyPr wrap="none" rtlCol="0">
            <a:spAutoFit/>
          </a:bodyPr>
          <a:lstStyle/>
          <a:p>
            <a:r>
              <a:rPr lang="en-IN" sz="2800" b="1" dirty="0"/>
              <a:t>Conclusion</a:t>
            </a:r>
          </a:p>
        </p:txBody>
      </p:sp>
      <p:sp>
        <p:nvSpPr>
          <p:cNvPr id="3" name="TextBox 2">
            <a:extLst>
              <a:ext uri="{FF2B5EF4-FFF2-40B4-BE49-F238E27FC236}">
                <a16:creationId xmlns:a16="http://schemas.microsoft.com/office/drawing/2014/main" id="{4B2D239B-390E-D1D3-7630-AD1AC88D523D}"/>
              </a:ext>
            </a:extLst>
          </p:cNvPr>
          <p:cNvSpPr txBox="1"/>
          <p:nvPr/>
        </p:nvSpPr>
        <p:spPr>
          <a:xfrm>
            <a:off x="439543" y="829438"/>
            <a:ext cx="11237796" cy="2677656"/>
          </a:xfrm>
          <a:prstGeom prst="rect">
            <a:avLst/>
          </a:prstGeom>
          <a:noFill/>
        </p:spPr>
        <p:txBody>
          <a:bodyPr wrap="square" rtlCol="0">
            <a:spAutoFit/>
          </a:bodyPr>
          <a:lstStyle/>
          <a:p>
            <a:r>
              <a:rPr lang="en-IN" sz="2400" b="1" dirty="0"/>
              <a:t>Key Points</a:t>
            </a:r>
          </a:p>
          <a:p>
            <a:endParaRPr lang="en-IN" b="1" dirty="0"/>
          </a:p>
          <a:p>
            <a:pPr marL="285750" indent="-285750">
              <a:buFont typeface="Arial" panose="020B0604020202020204" pitchFamily="34" charset="0"/>
              <a:buChar char="•"/>
            </a:pPr>
            <a:r>
              <a:rPr lang="en-IN" dirty="0"/>
              <a:t>Three Android devices were successfully examined using Cellebrite UFED and Physical Analyzer.</a:t>
            </a:r>
          </a:p>
          <a:p>
            <a:pPr marL="285750" indent="-285750">
              <a:buFont typeface="Arial" panose="020B0604020202020204" pitchFamily="34" charset="0"/>
              <a:buChar char="•"/>
            </a:pPr>
            <a:r>
              <a:rPr lang="en-IN" dirty="0"/>
              <a:t>WhatsApp and Facebook Messenger conversations established the communication between Emma, Joe, and Norman.</a:t>
            </a:r>
          </a:p>
          <a:p>
            <a:pPr marL="285750" indent="-285750">
              <a:buFont typeface="Arial" panose="020B0604020202020204" pitchFamily="34" charset="0"/>
              <a:buChar char="•"/>
            </a:pPr>
            <a:r>
              <a:rPr lang="en-IN" dirty="0"/>
              <a:t>GPS locations, image metadata, and travel records confirmed Joe's movements.</a:t>
            </a:r>
          </a:p>
          <a:p>
            <a:pPr marL="285750" indent="-285750">
              <a:buFont typeface="Arial" panose="020B0604020202020204" pitchFamily="34" charset="0"/>
              <a:buChar char="•"/>
            </a:pPr>
            <a:r>
              <a:rPr lang="en-IN" dirty="0"/>
              <a:t>Timeline analysis verified the sequence of events and matched the recovered communication records.</a:t>
            </a:r>
          </a:p>
          <a:p>
            <a:pPr marL="285750" indent="-285750">
              <a:buFont typeface="Arial" panose="020B0604020202020204" pitchFamily="34" charset="0"/>
              <a:buChar char="•"/>
            </a:pPr>
            <a:r>
              <a:rPr lang="en-IN" dirty="0"/>
              <a:t>Correlation of multiple digital artefacts produced a reliable reconstruction of the investigation.</a:t>
            </a:r>
          </a:p>
          <a:p>
            <a:endParaRPr lang="en-IN" dirty="0"/>
          </a:p>
        </p:txBody>
      </p:sp>
      <p:sp>
        <p:nvSpPr>
          <p:cNvPr id="6" name="TextBox 5">
            <a:extLst>
              <a:ext uri="{FF2B5EF4-FFF2-40B4-BE49-F238E27FC236}">
                <a16:creationId xmlns:a16="http://schemas.microsoft.com/office/drawing/2014/main" id="{07290244-A216-0C6B-AD06-99F43D338595}"/>
              </a:ext>
            </a:extLst>
          </p:cNvPr>
          <p:cNvSpPr txBox="1"/>
          <p:nvPr/>
        </p:nvSpPr>
        <p:spPr>
          <a:xfrm>
            <a:off x="439543" y="3507094"/>
            <a:ext cx="11237796" cy="1569660"/>
          </a:xfrm>
          <a:prstGeom prst="rect">
            <a:avLst/>
          </a:prstGeom>
          <a:noFill/>
        </p:spPr>
        <p:txBody>
          <a:bodyPr wrap="square">
            <a:spAutoFit/>
          </a:bodyPr>
          <a:lstStyle/>
          <a:p>
            <a:r>
              <a:rPr lang="en-IN" sz="2400" b="1" dirty="0"/>
              <a:t>Final Finding</a:t>
            </a:r>
          </a:p>
          <a:p>
            <a:pPr algn="just"/>
            <a:r>
              <a:rPr lang="en-IN" dirty="0"/>
              <a:t>The digital evidence consistently supported the reconstructed sequence of events and demonstrated how communication records, location data, and media evidence can be combined to identify relationships between suspects in a digital forensic investigation.</a:t>
            </a:r>
          </a:p>
          <a:p>
            <a:endParaRPr lang="en-IN" sz="1800" b="1" dirty="0"/>
          </a:p>
        </p:txBody>
      </p:sp>
    </p:spTree>
    <p:extLst>
      <p:ext uri="{BB962C8B-B14F-4D97-AF65-F5344CB8AC3E}">
        <p14:creationId xmlns:p14="http://schemas.microsoft.com/office/powerpoint/2010/main" val="17314235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4482</TotalTime>
  <Words>968</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Darshan Nareshbhai Sheliya (2530070)</dc:creator>
  <cp:lastModifiedBy>sujal varsadiya</cp:lastModifiedBy>
  <cp:revision>11</cp:revision>
  <dcterms:created xsi:type="dcterms:W3CDTF">2026-08-06T05:40:00Z</dcterms:created>
  <dcterms:modified xsi:type="dcterms:W3CDTF">2026-08-11T07:49:55Z</dcterms:modified>
</cp:coreProperties>
</file>