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1"/>
  </p:notesMasterIdLst>
  <p:handoutMasterIdLst>
    <p:handoutMasterId r:id="rId62"/>
  </p:handoutMasterIdLst>
  <p:sldIdLst>
    <p:sldId id="428" r:id="rId2"/>
    <p:sldId id="450" r:id="rId3"/>
    <p:sldId id="429" r:id="rId4"/>
    <p:sldId id="453" r:id="rId5"/>
    <p:sldId id="379" r:id="rId6"/>
    <p:sldId id="451" r:id="rId7"/>
    <p:sldId id="438" r:id="rId8"/>
    <p:sldId id="437" r:id="rId9"/>
    <p:sldId id="443" r:id="rId10"/>
    <p:sldId id="307" r:id="rId11"/>
    <p:sldId id="308" r:id="rId12"/>
    <p:sldId id="340" r:id="rId13"/>
    <p:sldId id="442" r:id="rId14"/>
    <p:sldId id="345" r:id="rId15"/>
    <p:sldId id="372" r:id="rId16"/>
    <p:sldId id="309" r:id="rId17"/>
    <p:sldId id="310" r:id="rId18"/>
    <p:sldId id="311" r:id="rId19"/>
    <p:sldId id="312" r:id="rId20"/>
    <p:sldId id="452" r:id="rId21"/>
    <p:sldId id="373" r:id="rId22"/>
    <p:sldId id="313" r:id="rId23"/>
    <p:sldId id="441" r:id="rId24"/>
    <p:sldId id="323" r:id="rId25"/>
    <p:sldId id="440" r:id="rId26"/>
    <p:sldId id="439" r:id="rId27"/>
    <p:sldId id="375" r:id="rId28"/>
    <p:sldId id="325" r:id="rId29"/>
    <p:sldId id="326" r:id="rId30"/>
    <p:sldId id="327" r:id="rId31"/>
    <p:sldId id="328" r:id="rId32"/>
    <p:sldId id="329" r:id="rId33"/>
    <p:sldId id="348" r:id="rId34"/>
    <p:sldId id="358" r:id="rId35"/>
    <p:sldId id="380" r:id="rId36"/>
    <p:sldId id="430" r:id="rId37"/>
    <p:sldId id="431" r:id="rId38"/>
    <p:sldId id="432" r:id="rId39"/>
    <p:sldId id="433" r:id="rId40"/>
    <p:sldId id="397" r:id="rId41"/>
    <p:sldId id="434" r:id="rId42"/>
    <p:sldId id="435" r:id="rId43"/>
    <p:sldId id="436" r:id="rId44"/>
    <p:sldId id="382" r:id="rId45"/>
    <p:sldId id="383" r:id="rId46"/>
    <p:sldId id="384" r:id="rId47"/>
    <p:sldId id="385" r:id="rId48"/>
    <p:sldId id="386" r:id="rId49"/>
    <p:sldId id="387" r:id="rId50"/>
    <p:sldId id="447" r:id="rId51"/>
    <p:sldId id="388" r:id="rId52"/>
    <p:sldId id="389" r:id="rId53"/>
    <p:sldId id="390" r:id="rId54"/>
    <p:sldId id="391" r:id="rId55"/>
    <p:sldId id="394" r:id="rId56"/>
    <p:sldId id="395" r:id="rId57"/>
    <p:sldId id="396" r:id="rId58"/>
    <p:sldId id="336" r:id="rId59"/>
    <p:sldId id="344" r:id="rId6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586"/>
  </p:normalViewPr>
  <p:slideViewPr>
    <p:cSldViewPr snapToGrid="0">
      <p:cViewPr varScale="1">
        <p:scale>
          <a:sx n="83" d="100"/>
          <a:sy n="83" d="100"/>
        </p:scale>
        <p:origin x="125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20/10/2021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20/10/2021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just</a:t>
            </a:r>
            <a:r>
              <a:rPr lang="en-US" baseline="0" dirty="0" smtClean="0"/>
              <a:t> concerned with with the abilities one has, rather it is belief in executing the skills that one already possesses that makes up efficacy 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46</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 just</a:t>
            </a:r>
            <a:r>
              <a:rPr lang="en-US" baseline="0" dirty="0" smtClean="0"/>
              <a:t> concerned with with the abilities one has, rather it is belief in executing the skills that one already possesses that makes </a:t>
            </a:r>
            <a:r>
              <a:rPr lang="en-US" baseline="0" smtClean="0"/>
              <a:t>up efficacy </a:t>
            </a:r>
            <a:r>
              <a:rPr lang="en-US" baseline="0" dirty="0" smtClean="0"/>
              <a:t>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47</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a:defRPr/>
            </a:lvl1pPr>
          </a:lstStyle>
          <a:p>
            <a:fld id="{895BE807-7A2E-452E-9CFB-BFC1E72D0CD5}" type="datetimeFigureOut">
              <a:rPr lang="en-GB" smtClean="0"/>
              <a:t>20/10/2021</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10555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188078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45059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72738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8"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16635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4"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2674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3"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21360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11535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98964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08427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20/10/2021</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62459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hangingPunct="1">
              <a:defRPr sz="1050" smtClean="0">
                <a:solidFill>
                  <a:schemeClr val="tx1">
                    <a:tint val="75000"/>
                  </a:schemeClr>
                </a:solidFill>
              </a:defRPr>
            </a:lvl1pPr>
          </a:lstStyle>
          <a:p>
            <a:fld id="{895BE807-7A2E-452E-9CFB-BFC1E72D0CD5}" type="datetimeFigureOut">
              <a:rPr lang="en-GB" smtClean="0"/>
              <a:t>20/10/2021</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058597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dx.doi.org/10.3102/00346543155850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smtClean="0"/>
              <a:t>Theories of Motivation and Behaviour </a:t>
            </a:r>
            <a:r>
              <a:rPr lang="en-GB" dirty="0" smtClean="0"/>
              <a:t>Change</a:t>
            </a:r>
            <a:br>
              <a:rPr lang="en-GB" dirty="0" smtClean="0"/>
            </a:br>
            <a:r>
              <a:rPr lang="en-GB" dirty="0" smtClean="0"/>
              <a:t>Week 4 and Week 5</a:t>
            </a:r>
            <a:endParaRPr lang="en-GB" dirty="0"/>
          </a:p>
        </p:txBody>
      </p:sp>
      <p:sp>
        <p:nvSpPr>
          <p:cNvPr id="3" name="Subtitle 2"/>
          <p:cNvSpPr>
            <a:spLocks noGrp="1"/>
          </p:cNvSpPr>
          <p:nvPr>
            <p:ph type="subTitle" idx="1"/>
          </p:nvPr>
        </p:nvSpPr>
        <p:spPr/>
        <p:txBody>
          <a:bodyPr/>
          <a:lstStyle/>
          <a:p>
            <a:r>
              <a:rPr lang="en-GB" dirty="0" smtClean="0">
                <a:solidFill>
                  <a:schemeClr val="bg1"/>
                </a:solidFill>
              </a:rPr>
              <a:t>Alison </a:t>
            </a:r>
            <a:r>
              <a:rPr lang="en-GB" dirty="0" err="1" smtClean="0">
                <a:solidFill>
                  <a:schemeClr val="bg1"/>
                </a:solidFill>
              </a:rPr>
              <a:t>Connaughton</a:t>
            </a:r>
            <a:endParaRPr lang="en-GB" dirty="0" smtClean="0">
              <a:solidFill>
                <a:schemeClr val="bg1"/>
              </a:solidFill>
            </a:endParaRPr>
          </a:p>
        </p:txBody>
      </p:sp>
    </p:spTree>
    <p:extLst>
      <p:ext uri="{BB962C8B-B14F-4D97-AF65-F5344CB8AC3E}">
        <p14:creationId xmlns:p14="http://schemas.microsoft.com/office/powerpoint/2010/main" val="32002839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so far…</a:t>
            </a:r>
            <a:endParaRPr lang="en-GB" dirty="0"/>
          </a:p>
        </p:txBody>
      </p:sp>
      <p:sp>
        <p:nvSpPr>
          <p:cNvPr id="3" name="Content Placeholder 2"/>
          <p:cNvSpPr>
            <a:spLocks noGrp="1"/>
          </p:cNvSpPr>
          <p:nvPr>
            <p:ph idx="1"/>
          </p:nvPr>
        </p:nvSpPr>
        <p:spPr/>
        <p:txBody>
          <a:bodyPr/>
          <a:lstStyle/>
          <a:p>
            <a:r>
              <a:rPr lang="en-GB" dirty="0" smtClean="0"/>
              <a:t>Motives and barriers coursework</a:t>
            </a:r>
          </a:p>
          <a:p>
            <a:r>
              <a:rPr lang="en-GB" dirty="0" smtClean="0"/>
              <a:t>Theory to underpin questions as well as research…</a:t>
            </a:r>
          </a:p>
          <a:p>
            <a:r>
              <a:rPr lang="en-GB" dirty="0" smtClean="0"/>
              <a:t>What theory do you remember from last year?!</a:t>
            </a:r>
          </a:p>
          <a:p>
            <a:endParaRPr lang="en-GB" dirty="0"/>
          </a:p>
        </p:txBody>
      </p:sp>
    </p:spTree>
    <p:extLst>
      <p:ext uri="{BB962C8B-B14F-4D97-AF65-F5344CB8AC3E}">
        <p14:creationId xmlns:p14="http://schemas.microsoft.com/office/powerpoint/2010/main" val="38482934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715818" y="1417638"/>
            <a:ext cx="8229600" cy="3917032"/>
          </a:xfrm>
        </p:spPr>
        <p:txBody>
          <a:bodyPr/>
          <a:lstStyle/>
          <a:p>
            <a:r>
              <a:rPr lang="en-GB" dirty="0" smtClean="0"/>
              <a:t>Theories!</a:t>
            </a:r>
          </a:p>
          <a:p>
            <a:pPr lvl="1"/>
            <a:r>
              <a:rPr lang="en-GB" dirty="0" smtClean="0"/>
              <a:t>TTM (re-cap) / SDT (CET / BNT / OIT) / HBM / SET – Maybe TPB.</a:t>
            </a:r>
          </a:p>
          <a:p>
            <a:r>
              <a:rPr lang="en-GB" dirty="0" smtClean="0"/>
              <a:t>Practical application - strategies</a:t>
            </a:r>
          </a:p>
          <a:p>
            <a:r>
              <a:rPr lang="en-GB" dirty="0" smtClean="0"/>
              <a:t>Tasks / Directed reading</a:t>
            </a:r>
            <a:endParaRPr lang="en-GB" dirty="0"/>
          </a:p>
        </p:txBody>
      </p:sp>
    </p:spTree>
    <p:extLst>
      <p:ext uri="{BB962C8B-B14F-4D97-AF65-F5344CB8AC3E}">
        <p14:creationId xmlns:p14="http://schemas.microsoft.com/office/powerpoint/2010/main" val="11660634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341015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err="1" smtClean="0"/>
              <a:t>Transtheoretical</a:t>
            </a:r>
            <a:r>
              <a:rPr lang="en-GB" dirty="0" smtClean="0"/>
              <a:t> Model (Stage of Change) </a:t>
            </a:r>
            <a:br>
              <a:rPr lang="en-GB" dirty="0" smtClean="0"/>
            </a:br>
            <a:r>
              <a:rPr lang="en-GB" sz="2200" dirty="0" err="1" smtClean="0"/>
              <a:t>Prochaska</a:t>
            </a:r>
            <a:r>
              <a:rPr lang="en-GB" sz="2200" dirty="0" smtClean="0"/>
              <a:t> </a:t>
            </a:r>
            <a:r>
              <a:rPr lang="en-GB" sz="2200" dirty="0"/>
              <a:t>&amp; </a:t>
            </a:r>
            <a:r>
              <a:rPr lang="en-GB" sz="2200" dirty="0" err="1" smtClean="0"/>
              <a:t>DiClemente</a:t>
            </a:r>
            <a:r>
              <a:rPr lang="en-GB" sz="2200" dirty="0" smtClean="0"/>
              <a:t> (1984); </a:t>
            </a:r>
            <a:r>
              <a:rPr lang="en-GB" sz="2200" dirty="0" err="1"/>
              <a:t>Prochaska</a:t>
            </a:r>
            <a:r>
              <a:rPr lang="en-GB" sz="2200" dirty="0"/>
              <a:t>, </a:t>
            </a:r>
            <a:r>
              <a:rPr lang="en-GB" sz="2200" dirty="0" err="1"/>
              <a:t>DiClemente</a:t>
            </a:r>
            <a:r>
              <a:rPr lang="en-GB" sz="2200" dirty="0"/>
              <a:t>, &amp; Norcross, </a:t>
            </a:r>
            <a:r>
              <a:rPr lang="en-GB" sz="2200" dirty="0" smtClean="0"/>
              <a:t>(2002) </a:t>
            </a:r>
            <a:endParaRPr lang="en-GB" sz="2200" dirty="0"/>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359102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TTM</a:t>
            </a:r>
            <a:endParaRPr lang="en-GB" dirty="0"/>
          </a:p>
        </p:txBody>
      </p:sp>
      <p:sp>
        <p:nvSpPr>
          <p:cNvPr id="3" name="Content Placeholder 2"/>
          <p:cNvSpPr>
            <a:spLocks noGrp="1"/>
          </p:cNvSpPr>
          <p:nvPr>
            <p:ph idx="1"/>
          </p:nvPr>
        </p:nvSpPr>
        <p:spPr/>
        <p:txBody>
          <a:bodyPr/>
          <a:lstStyle/>
          <a:p>
            <a:r>
              <a:rPr lang="en-GB" dirty="0" smtClean="0"/>
              <a:t>Stage based model linked to behaviour change. </a:t>
            </a:r>
          </a:p>
          <a:p>
            <a:r>
              <a:rPr lang="en-GB" dirty="0" smtClean="0"/>
              <a:t>From not exercising  to no risk of ever </a:t>
            </a:r>
            <a:r>
              <a:rPr lang="en-GB" b="1" i="1" dirty="0" smtClean="0"/>
              <a:t>not</a:t>
            </a:r>
            <a:r>
              <a:rPr lang="en-GB" dirty="0" smtClean="0"/>
              <a:t> exercising…</a:t>
            </a:r>
          </a:p>
          <a:p>
            <a:r>
              <a:rPr lang="en-GB" dirty="0" smtClean="0"/>
              <a:t>Identify stage – work on motivation</a:t>
            </a:r>
          </a:p>
          <a:p>
            <a:r>
              <a:rPr lang="en-GB" dirty="0" smtClean="0"/>
              <a:t>Stage specific interventions</a:t>
            </a:r>
            <a:endParaRPr lang="en-GB" dirty="0"/>
          </a:p>
        </p:txBody>
      </p:sp>
    </p:spTree>
    <p:extLst>
      <p:ext uri="{BB962C8B-B14F-4D97-AF65-F5344CB8AC3E}">
        <p14:creationId xmlns:p14="http://schemas.microsoft.com/office/powerpoint/2010/main" val="15565179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smtClean="0">
                <a:latin typeface="Tahoma" panose="020B0604030504040204" pitchFamily="34" charset="0"/>
              </a:rPr>
              <a:t>Stage Theories:</a:t>
            </a:r>
            <a:br>
              <a:rPr lang="en-GB" altLang="en-US" sz="4000" smtClean="0">
                <a:latin typeface="Tahoma" panose="020B0604030504040204" pitchFamily="34" charset="0"/>
              </a:rPr>
            </a:br>
            <a:r>
              <a:rPr lang="en-GB" altLang="en-US" sz="4000" smtClean="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77500" lnSpcReduction="2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93700" y="872515"/>
            <a:ext cx="8229600" cy="1143000"/>
          </a:xfrm>
        </p:spPr>
        <p:txBody>
          <a:bodyPr/>
          <a:lstStyle/>
          <a:p>
            <a:r>
              <a:rPr lang="en-US" altLang="en-US" sz="3600" dirty="0" smtClean="0"/>
              <a:t>Task: What could you put in place for  someone at each of the following stages of change…</a:t>
            </a:r>
            <a:br>
              <a:rPr lang="en-US" altLang="en-US" sz="3600" dirty="0" smtClean="0"/>
            </a:br>
            <a:r>
              <a:rPr lang="en-US" altLang="en-US" sz="3600" dirty="0" smtClean="0"/>
              <a:t>1</a:t>
            </a:r>
            <a:r>
              <a:rPr lang="en-US" altLang="en-US" sz="3600" dirty="0"/>
              <a:t>.  Improving exercise </a:t>
            </a:r>
            <a:r>
              <a:rPr lang="en-US" altLang="en-US" sz="3600" dirty="0" err="1"/>
              <a:t>behaviour</a:t>
            </a:r>
            <a:r>
              <a:rPr lang="en-US" altLang="en-US" sz="2800" dirty="0"/>
              <a:t/>
            </a:r>
            <a:br>
              <a:rPr lang="en-US" altLang="en-US" sz="2800" dirty="0"/>
            </a:br>
            <a:endParaRPr lang="en-US" altLang="en-US" sz="3600" dirty="0" smtClean="0"/>
          </a:p>
        </p:txBody>
      </p:sp>
      <p:sp>
        <p:nvSpPr>
          <p:cNvPr id="41987" name="Content Placeholder 2"/>
          <p:cNvSpPr>
            <a:spLocks noGrp="1"/>
          </p:cNvSpPr>
          <p:nvPr>
            <p:ph sz="half" idx="1"/>
          </p:nvPr>
        </p:nvSpPr>
        <p:spPr>
          <a:xfrm>
            <a:off x="741363" y="2784475"/>
            <a:ext cx="3767137" cy="3252788"/>
          </a:xfrm>
        </p:spPr>
        <p:txBody>
          <a:bodyPr/>
          <a:lstStyle/>
          <a:p>
            <a:pPr eaLnBrk="1" hangingPunct="1"/>
            <a:r>
              <a:rPr lang="en-US" altLang="en-US" sz="2400" smtClean="0"/>
              <a:t>Pre-contemplation</a:t>
            </a:r>
          </a:p>
          <a:p>
            <a:pPr eaLnBrk="1" hangingPunct="1"/>
            <a:r>
              <a:rPr lang="en-US" altLang="en-US" sz="2400" smtClean="0"/>
              <a:t>Contemplation</a:t>
            </a:r>
          </a:p>
          <a:p>
            <a:pPr eaLnBrk="1" hangingPunct="1"/>
            <a:r>
              <a:rPr lang="en-US" altLang="en-US" sz="2400" smtClean="0"/>
              <a:t>Preparation</a:t>
            </a:r>
          </a:p>
          <a:p>
            <a:pPr eaLnBrk="1" hangingPunct="1"/>
            <a:r>
              <a:rPr lang="en-US" altLang="en-US" sz="2400" smtClean="0"/>
              <a:t>Action</a:t>
            </a:r>
          </a:p>
          <a:p>
            <a:pPr eaLnBrk="1" hangingPunct="1"/>
            <a:r>
              <a:rPr lang="en-US" altLang="en-US" sz="2400" smtClean="0"/>
              <a:t>Maintenance</a:t>
            </a:r>
          </a:p>
        </p:txBody>
      </p:sp>
    </p:spTree>
    <p:extLst>
      <p:ext uri="{BB962C8B-B14F-4D97-AF65-F5344CB8AC3E}">
        <p14:creationId xmlns:p14="http://schemas.microsoft.com/office/powerpoint/2010/main" val="37779332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04446" y="474785"/>
            <a:ext cx="8335108" cy="4826977"/>
          </a:xfrm>
          <a:prstGeom prst="rect">
            <a:avLst/>
          </a:prstGeom>
        </p:spPr>
      </p:pic>
    </p:spTree>
    <p:extLst>
      <p:ext uri="{BB962C8B-B14F-4D97-AF65-F5344CB8AC3E}">
        <p14:creationId xmlns:p14="http://schemas.microsoft.com/office/powerpoint/2010/main" val="19485019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522" y="1792804"/>
            <a:ext cx="6447484" cy="1102519"/>
          </a:xfrm>
        </p:spPr>
        <p:txBody>
          <a:bodyPr>
            <a:normAutofit fontScale="90000"/>
          </a:bodyPr>
          <a:lstStyle/>
          <a:p>
            <a:r>
              <a:rPr lang="en-GB" dirty="0" smtClean="0"/>
              <a:t>Self-Determination Theory (Ryan &amp; </a:t>
            </a:r>
            <a:r>
              <a:rPr lang="en-GB" dirty="0" err="1" smtClean="0"/>
              <a:t>Deci</a:t>
            </a:r>
            <a:r>
              <a:rPr lang="en-GB" dirty="0" smtClean="0"/>
              <a:t>, 2017)</a:t>
            </a:r>
            <a:endParaRPr lang="en-GB" dirty="0"/>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15161755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a:t>
            </a:r>
            <a:endParaRPr lang="en-US" dirty="0"/>
          </a:p>
        </p:txBody>
      </p:sp>
      <p:sp>
        <p:nvSpPr>
          <p:cNvPr id="3" name="Content Placeholder 2"/>
          <p:cNvSpPr>
            <a:spLocks noGrp="1"/>
          </p:cNvSpPr>
          <p:nvPr>
            <p:ph idx="1"/>
          </p:nvPr>
        </p:nvSpPr>
        <p:spPr>
          <a:xfrm>
            <a:off x="551145" y="1503122"/>
            <a:ext cx="8135655" cy="4108537"/>
          </a:xfrm>
        </p:spPr>
        <p:txBody>
          <a:bodyPr/>
          <a:lstStyle/>
          <a:p>
            <a:r>
              <a:rPr lang="en-US" dirty="0" smtClean="0"/>
              <a:t>Intrinsic Motivation</a:t>
            </a:r>
          </a:p>
          <a:p>
            <a:pPr lvl="1"/>
            <a:r>
              <a:rPr lang="en-US" dirty="0" smtClean="0"/>
              <a:t>Cognitive Evaluation Theory</a:t>
            </a:r>
          </a:p>
          <a:p>
            <a:r>
              <a:rPr lang="en-US" dirty="0" smtClean="0"/>
              <a:t>Extrinsic Motivation</a:t>
            </a:r>
          </a:p>
          <a:p>
            <a:pPr lvl="1"/>
            <a:r>
              <a:rPr lang="en-US" dirty="0" smtClean="0"/>
              <a:t>Organismic Integration Theory</a:t>
            </a:r>
          </a:p>
          <a:p>
            <a:r>
              <a:rPr lang="en-US" dirty="0" smtClean="0"/>
              <a:t>Basic Psychological Needs Theory</a:t>
            </a:r>
          </a:p>
          <a:p>
            <a:pPr lvl="1"/>
            <a:r>
              <a:rPr lang="en-US" dirty="0" smtClean="0"/>
              <a:t>Need support/thwarting</a:t>
            </a:r>
          </a:p>
          <a:p>
            <a:pPr lvl="1"/>
            <a:endParaRPr lang="en-US" dirty="0"/>
          </a:p>
        </p:txBody>
      </p:sp>
    </p:spTree>
    <p:extLst>
      <p:ext uri="{BB962C8B-B14F-4D97-AF65-F5344CB8AC3E}">
        <p14:creationId xmlns:p14="http://schemas.microsoft.com/office/powerpoint/2010/main" val="3213958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be covered today:</a:t>
            </a:r>
            <a:endParaRPr lang="en-US" dirty="0"/>
          </a:p>
        </p:txBody>
      </p:sp>
      <p:sp>
        <p:nvSpPr>
          <p:cNvPr id="3" name="Content Placeholder 2"/>
          <p:cNvSpPr>
            <a:spLocks noGrp="1"/>
          </p:cNvSpPr>
          <p:nvPr>
            <p:ph idx="1"/>
          </p:nvPr>
        </p:nvSpPr>
        <p:spPr/>
        <p:txBody>
          <a:bodyPr/>
          <a:lstStyle/>
          <a:p>
            <a:r>
              <a:rPr lang="en-US" dirty="0" smtClean="0"/>
              <a:t>Meta-theory </a:t>
            </a:r>
          </a:p>
          <a:p>
            <a:pPr marL="0" indent="0">
              <a:buNone/>
            </a:pPr>
            <a:r>
              <a:rPr lang="en-US" dirty="0" smtClean="0"/>
              <a:t>6 mini-theories:</a:t>
            </a:r>
          </a:p>
          <a:p>
            <a:pPr lvl="1"/>
            <a:r>
              <a:rPr lang="en-US" sz="2400" b="1" i="1" dirty="0"/>
              <a:t>Cognitive Evaluation Theory</a:t>
            </a:r>
          </a:p>
          <a:p>
            <a:pPr lvl="1"/>
            <a:r>
              <a:rPr lang="en-US" sz="2400" b="1" i="1" dirty="0"/>
              <a:t>Organismic Integration Theory</a:t>
            </a:r>
          </a:p>
          <a:p>
            <a:pPr lvl="1"/>
            <a:r>
              <a:rPr lang="en-US" sz="2400" dirty="0"/>
              <a:t>Causality Orientations </a:t>
            </a:r>
            <a:r>
              <a:rPr lang="en-US" sz="2400" dirty="0" smtClean="0"/>
              <a:t>Theory</a:t>
            </a:r>
          </a:p>
          <a:p>
            <a:pPr lvl="1"/>
            <a:r>
              <a:rPr lang="en-US" sz="2400" b="1" i="1" dirty="0" smtClean="0"/>
              <a:t>Basic </a:t>
            </a:r>
            <a:r>
              <a:rPr lang="en-US" sz="2400" b="1" i="1" dirty="0"/>
              <a:t>Psychological Needs </a:t>
            </a:r>
            <a:r>
              <a:rPr lang="en-US" sz="2400" b="1" i="1" dirty="0" smtClean="0"/>
              <a:t>Theory</a:t>
            </a:r>
          </a:p>
          <a:p>
            <a:pPr lvl="1"/>
            <a:r>
              <a:rPr lang="en-US" sz="2400" dirty="0" smtClean="0"/>
              <a:t>Goal Contents </a:t>
            </a:r>
            <a:r>
              <a:rPr lang="en-US" sz="2400" dirty="0"/>
              <a:t>T</a:t>
            </a:r>
            <a:r>
              <a:rPr lang="en-US" sz="2400" dirty="0" smtClean="0"/>
              <a:t>heory</a:t>
            </a:r>
            <a:endParaRPr lang="en-US" dirty="0"/>
          </a:p>
          <a:p>
            <a:pPr lvl="1"/>
            <a:r>
              <a:rPr lang="en-US" sz="2400" dirty="0" smtClean="0"/>
              <a:t>Relationships Motivation </a:t>
            </a:r>
            <a:r>
              <a:rPr lang="en-US" sz="2400" dirty="0"/>
              <a:t>T</a:t>
            </a:r>
            <a:r>
              <a:rPr lang="en-US" sz="2400" dirty="0" smtClean="0"/>
              <a:t>heory</a:t>
            </a:r>
            <a:endParaRPr lang="en-US" sz="2400" dirty="0"/>
          </a:p>
        </p:txBody>
      </p:sp>
    </p:spTree>
    <p:extLst>
      <p:ext uri="{BB962C8B-B14F-4D97-AF65-F5344CB8AC3E}">
        <p14:creationId xmlns:p14="http://schemas.microsoft.com/office/powerpoint/2010/main" val="18464411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lstStyle/>
          <a:p>
            <a:pPr marL="0" indent="0">
              <a:buNone/>
            </a:pPr>
            <a:r>
              <a:rPr lang="en-GB" dirty="0" smtClean="0"/>
              <a:t>Self </a:t>
            </a:r>
            <a:r>
              <a:rPr lang="en-GB" dirty="0"/>
              <a:t>Determination Theory</a:t>
            </a:r>
          </a:p>
          <a:p>
            <a:r>
              <a:rPr lang="en-GB" dirty="0" smtClean="0">
                <a:hlinkClick r:id="rId2"/>
              </a:rPr>
              <a:t>http</a:t>
            </a:r>
            <a:r>
              <a:rPr lang="en-GB" dirty="0">
                <a:hlinkClick r:id="rId2"/>
              </a:rPr>
              <a:t>://selfdeterminationtheory.org</a:t>
            </a:r>
            <a:r>
              <a:rPr lang="en-GB" dirty="0" smtClean="0">
                <a:hlinkClick r:id="rId2"/>
              </a:rPr>
              <a:t>/</a:t>
            </a:r>
            <a:endParaRPr lang="en-GB" dirty="0" smtClean="0"/>
          </a:p>
          <a:p>
            <a:endParaRPr lang="en-GB" dirty="0" smtClean="0"/>
          </a:p>
          <a:p>
            <a:pPr marL="0" indent="0">
              <a:buNone/>
            </a:pPr>
            <a:r>
              <a:rPr lang="en-GB" dirty="0" smtClean="0"/>
              <a:t>Sport, Exercise and Physical Education</a:t>
            </a:r>
          </a:p>
          <a:p>
            <a:r>
              <a:rPr lang="en-GB" dirty="0">
                <a:hlinkClick r:id="rId3"/>
              </a:rPr>
              <a:t>https://selfdeterminationtheory.org/research/sport-exercise-and-physical-education</a:t>
            </a:r>
            <a:r>
              <a:rPr lang="en-GB" dirty="0" smtClean="0">
                <a:hlinkClick r:id="rId3"/>
              </a:rPr>
              <a:t>/</a:t>
            </a:r>
            <a:endParaRPr lang="en-GB" dirty="0" smtClean="0"/>
          </a:p>
          <a:p>
            <a:endParaRPr lang="en-GB" dirty="0"/>
          </a:p>
        </p:txBody>
      </p:sp>
    </p:spTree>
    <p:extLst>
      <p:ext uri="{BB962C8B-B14F-4D97-AF65-F5344CB8AC3E}">
        <p14:creationId xmlns:p14="http://schemas.microsoft.com/office/powerpoint/2010/main" val="42622240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SDT Meta-Theory</a:t>
            </a:r>
            <a:endParaRPr lang="en-GB" dirty="0"/>
          </a:p>
        </p:txBody>
      </p:sp>
      <p:sp>
        <p:nvSpPr>
          <p:cNvPr id="3" name="Content Placeholder 2"/>
          <p:cNvSpPr>
            <a:spLocks noGrp="1"/>
          </p:cNvSpPr>
          <p:nvPr>
            <p:ph idx="1"/>
          </p:nvPr>
        </p:nvSpPr>
        <p:spPr/>
        <p:txBody>
          <a:bodyPr/>
          <a:lstStyle/>
          <a:p>
            <a:r>
              <a:rPr lang="en-GB" sz="2000" dirty="0" smtClean="0"/>
              <a:t>Assumes people </a:t>
            </a:r>
            <a:r>
              <a:rPr lang="en-GB" sz="2000" dirty="0"/>
              <a:t>are active organisms, with evolved tendencies toward growing, mastering ambient challenges, and integrating new experiences into a coherent sense of self. </a:t>
            </a:r>
            <a:endParaRPr lang="en-GB" sz="2000" dirty="0" smtClean="0"/>
          </a:p>
          <a:p>
            <a:r>
              <a:rPr lang="en-GB" sz="2000" dirty="0"/>
              <a:t>O</a:t>
            </a:r>
            <a:r>
              <a:rPr lang="en-GB" sz="2000" dirty="0" smtClean="0"/>
              <a:t>ngoing </a:t>
            </a:r>
            <a:r>
              <a:rPr lang="en-GB" sz="2000" dirty="0"/>
              <a:t>social nutriments and supports. </a:t>
            </a:r>
            <a:endParaRPr lang="en-GB" sz="2000" dirty="0" smtClean="0"/>
          </a:p>
          <a:p>
            <a:r>
              <a:rPr lang="en-GB" sz="2000" dirty="0"/>
              <a:t>S</a:t>
            </a:r>
            <a:r>
              <a:rPr lang="en-GB" sz="2000" dirty="0" smtClean="0"/>
              <a:t>ocial </a:t>
            </a:r>
            <a:r>
              <a:rPr lang="en-GB" sz="2000" dirty="0"/>
              <a:t>context can either support or thwart the natural tendencies toward active engagement and psychological growth, </a:t>
            </a:r>
            <a:endParaRPr lang="en-GB" sz="2000" dirty="0" smtClean="0"/>
          </a:p>
          <a:p>
            <a:pPr marL="0" indent="0">
              <a:buNone/>
            </a:pPr>
            <a:endParaRPr lang="en-GB" sz="2000" dirty="0" smtClean="0"/>
          </a:p>
          <a:p>
            <a:pPr marL="0" indent="0">
              <a:buNone/>
            </a:pPr>
            <a:r>
              <a:rPr lang="en-GB" sz="2000" dirty="0" smtClean="0"/>
              <a:t>“the </a:t>
            </a:r>
            <a:r>
              <a:rPr lang="en-GB" sz="2000" dirty="0"/>
              <a:t>dialectic between the active organism and the social context that is the basis for SDT’s predictions about </a:t>
            </a:r>
            <a:r>
              <a:rPr lang="en-GB" sz="2000" dirty="0" err="1"/>
              <a:t>behavior</a:t>
            </a:r>
            <a:r>
              <a:rPr lang="en-GB" sz="2000" dirty="0"/>
              <a:t>, experience, and development</a:t>
            </a:r>
            <a:r>
              <a:rPr lang="en-GB" sz="2000" dirty="0" smtClean="0"/>
              <a:t>.”</a:t>
            </a:r>
          </a:p>
          <a:p>
            <a:pPr marL="0" indent="0">
              <a:buNone/>
            </a:pPr>
            <a:r>
              <a:rPr lang="en-GB" sz="2000" dirty="0" smtClean="0"/>
              <a:t>					(</a:t>
            </a:r>
            <a:r>
              <a:rPr lang="en-GB" sz="2000" dirty="0" err="1" smtClean="0"/>
              <a:t>selfdeterminationtheory.org</a:t>
            </a:r>
            <a:r>
              <a:rPr lang="en-GB" sz="2000" dirty="0" smtClean="0"/>
              <a:t>)</a:t>
            </a:r>
            <a:endParaRPr lang="en-GB" sz="2000" dirty="0"/>
          </a:p>
        </p:txBody>
      </p:sp>
    </p:spTree>
    <p:extLst>
      <p:ext uri="{BB962C8B-B14F-4D97-AF65-F5344CB8AC3E}">
        <p14:creationId xmlns:p14="http://schemas.microsoft.com/office/powerpoint/2010/main" val="15922391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b="1" dirty="0" smtClean="0">
                <a:solidFill>
                  <a:srgbClr val="FF0000"/>
                </a:solidFill>
              </a:rPr>
              <a:t>Cognitive </a:t>
            </a:r>
            <a:r>
              <a:rPr lang="en-US" b="1" dirty="0">
                <a:solidFill>
                  <a:srgbClr val="FF0000"/>
                </a:solidFill>
              </a:rPr>
              <a:t>Evaluation Theory</a:t>
            </a:r>
          </a:p>
          <a:p>
            <a:r>
              <a:rPr lang="en-US" dirty="0"/>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0257529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Intrinsic Motivation</a:t>
            </a:r>
            <a:endParaRPr lang="en-US" dirty="0"/>
          </a:p>
        </p:txBody>
      </p:sp>
      <p:sp>
        <p:nvSpPr>
          <p:cNvPr id="3" name="Content Placeholder 2"/>
          <p:cNvSpPr>
            <a:spLocks noGrp="1"/>
          </p:cNvSpPr>
          <p:nvPr>
            <p:ph idx="1"/>
          </p:nvPr>
        </p:nvSpPr>
        <p:spPr>
          <a:xfrm>
            <a:off x="457200" y="1437363"/>
            <a:ext cx="8229600" cy="3917032"/>
          </a:xfrm>
        </p:spPr>
        <p:txBody>
          <a:bodyPr/>
          <a:lstStyle/>
          <a:p>
            <a:r>
              <a:rPr lang="en-US" dirty="0" smtClean="0"/>
              <a:t>Participating in an activity for its inherent satisfaction (Ryan &amp; </a:t>
            </a:r>
            <a:r>
              <a:rPr lang="en-US" dirty="0" err="1" smtClean="0"/>
              <a:t>Deci</a:t>
            </a:r>
            <a:r>
              <a:rPr lang="en-US" dirty="0" smtClean="0"/>
              <a:t>, 2000)</a:t>
            </a:r>
          </a:p>
          <a:p>
            <a:pPr lvl="1"/>
            <a:r>
              <a:rPr lang="en-US" dirty="0" smtClean="0"/>
              <a:t>Interest</a:t>
            </a:r>
          </a:p>
          <a:p>
            <a:pPr lvl="1"/>
            <a:r>
              <a:rPr lang="en-US" dirty="0" smtClean="0"/>
              <a:t>Spontaneous Enjoyment</a:t>
            </a:r>
          </a:p>
          <a:p>
            <a:pPr lvl="1"/>
            <a:r>
              <a:rPr lang="en-US" dirty="0" smtClean="0"/>
              <a:t>Occurs in the absence of reward </a:t>
            </a:r>
          </a:p>
          <a:p>
            <a:pPr lvl="1"/>
            <a:r>
              <a:rPr lang="en-US" dirty="0" smtClean="0"/>
              <a:t>Curiosity</a:t>
            </a:r>
          </a:p>
          <a:p>
            <a:pPr lvl="1"/>
            <a:r>
              <a:rPr lang="en-US" dirty="0" smtClean="0"/>
              <a:t>Challenging?</a:t>
            </a:r>
          </a:p>
          <a:p>
            <a:pPr lvl="1"/>
            <a:r>
              <a:rPr lang="en-US" dirty="0" smtClean="0"/>
              <a:t>Couched with innate </a:t>
            </a:r>
            <a:r>
              <a:rPr lang="en-US" dirty="0"/>
              <a:t>P</a:t>
            </a:r>
            <a:r>
              <a:rPr lang="en-US" dirty="0" smtClean="0"/>
              <a:t>sychological Needs</a:t>
            </a:r>
            <a:endParaRPr lang="en-US" dirty="0"/>
          </a:p>
        </p:txBody>
      </p:sp>
    </p:spTree>
    <p:extLst>
      <p:ext uri="{BB962C8B-B14F-4D97-AF65-F5344CB8AC3E}">
        <p14:creationId xmlns:p14="http://schemas.microsoft.com/office/powerpoint/2010/main" val="779502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Rewards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Intrinsic Motivation &amp; Extrinsic Rewards</a:t>
            </a:r>
          </a:p>
          <a:p>
            <a:pPr marL="0" indent="0">
              <a:buNone/>
            </a:pPr>
            <a:endParaRPr lang="en-US" dirty="0"/>
          </a:p>
          <a:p>
            <a:pPr marL="557213" lvl="2" indent="-257175"/>
            <a:r>
              <a:rPr lang="en-US" dirty="0" smtClean="0"/>
              <a:t>Pre-school children (</a:t>
            </a:r>
            <a:r>
              <a:rPr lang="en-US" dirty="0" err="1" smtClean="0"/>
              <a:t>Lepper</a:t>
            </a:r>
            <a:r>
              <a:rPr lang="en-US" dirty="0" smtClean="0"/>
              <a:t> </a:t>
            </a:r>
            <a:r>
              <a:rPr lang="en-US" i="1" dirty="0" smtClean="0"/>
              <a:t>et al</a:t>
            </a:r>
            <a:r>
              <a:rPr lang="en-US" dirty="0" smtClean="0"/>
              <a:t>., 1973)</a:t>
            </a:r>
          </a:p>
          <a:p>
            <a:pPr marL="900113" lvl="3" indent="-257175"/>
            <a:r>
              <a:rPr lang="en-US" dirty="0" smtClean="0"/>
              <a:t>Free play with </a:t>
            </a:r>
            <a:r>
              <a:rPr lang="en-US" dirty="0" err="1" smtClean="0"/>
              <a:t>coloured</a:t>
            </a:r>
            <a:r>
              <a:rPr lang="en-US" dirty="0" smtClean="0"/>
              <a:t> pens</a:t>
            </a:r>
          </a:p>
          <a:p>
            <a:pPr marL="900113" lvl="3" indent="-257175"/>
            <a:r>
              <a:rPr lang="en-US" dirty="0" smtClean="0"/>
              <a:t>Randomly assigned to:</a:t>
            </a:r>
          </a:p>
          <a:p>
            <a:pPr marL="1243013" lvl="4" indent="-257175"/>
            <a:r>
              <a:rPr lang="en-US" dirty="0" smtClean="0"/>
              <a:t>Expected reward condition</a:t>
            </a:r>
          </a:p>
          <a:p>
            <a:pPr marL="1243013" lvl="4" indent="-257175"/>
            <a:r>
              <a:rPr lang="en-US" dirty="0" smtClean="0"/>
              <a:t>Unexpected reward condition</a:t>
            </a:r>
          </a:p>
          <a:p>
            <a:pPr marL="1243013" lvl="4" indent="-257175"/>
            <a:r>
              <a:rPr lang="en-US" dirty="0" smtClean="0"/>
              <a:t>No reward condition</a:t>
            </a:r>
          </a:p>
          <a:p>
            <a:pPr marL="985838" lvl="4" indent="0">
              <a:buNone/>
            </a:pPr>
            <a:endParaRPr lang="en-US" dirty="0" smtClean="0"/>
          </a:p>
          <a:p>
            <a:pPr marL="557213" lvl="2" indent="-257175"/>
            <a:r>
              <a:rPr lang="en-US" dirty="0" smtClean="0"/>
              <a:t>By rewarding people for participating in an intrinsically interesting task, subsequent involvement in the task is reduced when the reward is no longer available (Biddle, </a:t>
            </a:r>
            <a:r>
              <a:rPr lang="en-US" dirty="0" err="1" smtClean="0"/>
              <a:t>Mutrie</a:t>
            </a:r>
            <a:r>
              <a:rPr lang="en-US" dirty="0" smtClean="0"/>
              <a:t> and </a:t>
            </a:r>
            <a:r>
              <a:rPr lang="en-US" dirty="0" err="1" smtClean="0"/>
              <a:t>Gorley</a:t>
            </a:r>
            <a:r>
              <a:rPr lang="en-US" dirty="0" smtClean="0"/>
              <a:t>, 2015)</a:t>
            </a:r>
          </a:p>
        </p:txBody>
      </p:sp>
    </p:spTree>
    <p:extLst>
      <p:ext uri="{BB962C8B-B14F-4D97-AF65-F5344CB8AC3E}">
        <p14:creationId xmlns:p14="http://schemas.microsoft.com/office/powerpoint/2010/main" val="1444707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a:xfrm>
            <a:off x="457200" y="2057401"/>
            <a:ext cx="8461332" cy="2110922"/>
          </a:xfrm>
        </p:spPr>
        <p:txBody>
          <a:bodyPr/>
          <a:lstStyle/>
          <a:p>
            <a:r>
              <a:rPr lang="en-US" dirty="0" err="1" smtClean="0"/>
              <a:t>Deci</a:t>
            </a:r>
            <a:r>
              <a:rPr lang="en-US" dirty="0" smtClean="0"/>
              <a:t> (1975), </a:t>
            </a:r>
            <a:r>
              <a:rPr lang="en-US" dirty="0" err="1" smtClean="0"/>
              <a:t>Deci</a:t>
            </a:r>
            <a:r>
              <a:rPr lang="en-US" dirty="0" smtClean="0"/>
              <a:t> &amp; Ryan (1980; 1985)</a:t>
            </a:r>
            <a:endParaRPr lang="en-US" dirty="0"/>
          </a:p>
          <a:p>
            <a:r>
              <a:rPr lang="en-US" dirty="0" smtClean="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p:txBody>
          <a:bodyPr/>
          <a:lstStyle/>
          <a:p>
            <a:r>
              <a:rPr lang="en-US" dirty="0" smtClean="0"/>
              <a:t>Informational</a:t>
            </a:r>
          </a:p>
          <a:p>
            <a:pPr lvl="1"/>
            <a:r>
              <a:rPr lang="en-US" dirty="0" smtClean="0"/>
              <a:t>Increase intrinsic motivation</a:t>
            </a:r>
          </a:p>
          <a:p>
            <a:pPr marL="0" indent="0">
              <a:buNone/>
            </a:pPr>
            <a:endParaRPr lang="en-US" dirty="0" smtClean="0"/>
          </a:p>
          <a:p>
            <a:r>
              <a:rPr lang="en-US" dirty="0" smtClean="0"/>
              <a:t>Controlling</a:t>
            </a:r>
          </a:p>
          <a:p>
            <a:pPr lvl="1"/>
            <a:r>
              <a:rPr lang="en-US" dirty="0" smtClean="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informational and controlling rewards?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88908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b="1" dirty="0">
                <a:solidFill>
                  <a:srgbClr val="FF0000"/>
                </a:solidFill>
              </a:rPr>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1981232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3" name="Content Placeholder 2"/>
          <p:cNvSpPr>
            <a:spLocks noGrp="1"/>
          </p:cNvSpPr>
          <p:nvPr>
            <p:ph idx="1"/>
          </p:nvPr>
        </p:nvSpPr>
        <p:spPr/>
        <p:txBody>
          <a:bodyPr/>
          <a:lstStyle/>
          <a:p>
            <a:pPr marL="0" indent="0">
              <a:buNone/>
            </a:pPr>
            <a:r>
              <a:rPr lang="en-US" dirty="0"/>
              <a:t>Organismic Integration </a:t>
            </a:r>
            <a:r>
              <a:rPr lang="en-US" dirty="0" smtClean="0"/>
              <a:t>Theory</a:t>
            </a:r>
            <a:r>
              <a:rPr lang="en-US" dirty="0"/>
              <a:t> </a:t>
            </a:r>
            <a:r>
              <a:rPr lang="en-US" dirty="0" smtClean="0"/>
              <a:t>(</a:t>
            </a:r>
            <a:r>
              <a:rPr lang="en-US" dirty="0" err="1" smtClean="0"/>
              <a:t>Deci</a:t>
            </a:r>
            <a:r>
              <a:rPr lang="en-US" dirty="0" smtClean="0"/>
              <a:t> &amp; Ryan, 1985; Ryan &amp; </a:t>
            </a:r>
            <a:r>
              <a:rPr lang="en-US" dirty="0" err="1" smtClean="0"/>
              <a:t>Deci</a:t>
            </a:r>
            <a:r>
              <a:rPr lang="en-US" dirty="0" smtClean="0"/>
              <a:t>, 2017)</a:t>
            </a:r>
          </a:p>
          <a:p>
            <a:pPr marL="0" indent="0">
              <a:buNone/>
            </a:pPr>
            <a:endParaRPr lang="en-US" dirty="0"/>
          </a:p>
          <a:p>
            <a:pPr marL="0" indent="0">
              <a:buNone/>
            </a:pPr>
            <a:r>
              <a:rPr lang="en-US" dirty="0" smtClean="0"/>
              <a:t>BREQ-2 / BREQ-3 – Measure widely used. </a:t>
            </a:r>
            <a:endParaRPr lang="en-US" dirty="0"/>
          </a:p>
        </p:txBody>
      </p:sp>
    </p:spTree>
    <p:extLst>
      <p:ext uri="{BB962C8B-B14F-4D97-AF65-F5344CB8AC3E}">
        <p14:creationId xmlns:p14="http://schemas.microsoft.com/office/powerpoint/2010/main" val="484967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a:t>
            </a:r>
            <a:endParaRPr lang="en-GB" dirty="0"/>
          </a:p>
        </p:txBody>
      </p:sp>
      <p:sp>
        <p:nvSpPr>
          <p:cNvPr id="3" name="Content Placeholder 2"/>
          <p:cNvSpPr>
            <a:spLocks noGrp="1"/>
          </p:cNvSpPr>
          <p:nvPr>
            <p:ph idx="1"/>
          </p:nvPr>
        </p:nvSpPr>
        <p:spPr/>
        <p:txBody>
          <a:bodyPr/>
          <a:lstStyle/>
          <a:p>
            <a:r>
              <a:rPr lang="en-GB" dirty="0"/>
              <a:t>Hypothetical examples of the behavioural regulation of </a:t>
            </a:r>
            <a:r>
              <a:rPr lang="en-GB" dirty="0" smtClean="0"/>
              <a:t>individuals. </a:t>
            </a:r>
          </a:p>
          <a:p>
            <a:r>
              <a:rPr lang="en-GB" dirty="0" smtClean="0"/>
              <a:t>Bangor University </a:t>
            </a:r>
          </a:p>
          <a:p>
            <a:r>
              <a:rPr lang="en-GB" dirty="0" smtClean="0"/>
              <a:t>Other useful resources - measures. </a:t>
            </a:r>
            <a:endParaRPr lang="en-GB" dirty="0" smtClean="0">
              <a:hlinkClick r:id="rId2"/>
            </a:endParaRPr>
          </a:p>
          <a:p>
            <a:r>
              <a:rPr lang="en-GB" dirty="0" smtClean="0">
                <a:hlinkClick r:id="rId2"/>
              </a:rPr>
              <a:t>http</a:t>
            </a:r>
            <a:r>
              <a:rPr lang="en-GB" dirty="0">
                <a:hlinkClick r:id="rId2"/>
              </a:rPr>
              <a:t>://</a:t>
            </a:r>
            <a:r>
              <a:rPr lang="en-GB" dirty="0" smtClean="0">
                <a:hlinkClick r:id="rId2"/>
              </a:rPr>
              <a:t>exercise-motivation.bangor.ac.uk/breq/theory.php</a:t>
            </a:r>
            <a:endParaRPr lang="en-GB" dirty="0" smtClean="0"/>
          </a:p>
          <a:p>
            <a:endParaRPr lang="en-GB" dirty="0"/>
          </a:p>
        </p:txBody>
      </p:sp>
    </p:spTree>
    <p:extLst>
      <p:ext uri="{BB962C8B-B14F-4D97-AF65-F5344CB8AC3E}">
        <p14:creationId xmlns:p14="http://schemas.microsoft.com/office/powerpoint/2010/main" val="18734004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84213" y="260350"/>
            <a:ext cx="7772400" cy="1143000"/>
          </a:xfrm>
        </p:spPr>
        <p:txBody>
          <a:bodyPr/>
          <a:lstStyle/>
          <a:p>
            <a:r>
              <a:rPr lang="en-GB" altLang="en-US" sz="2400" smtClean="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smtClean="0">
                <a:solidFill>
                  <a:srgbClr val="FFFFFF"/>
                </a:solidFill>
                <a:latin typeface="Arial" panose="020B0604020202020204" pitchFamily="34" charset="0"/>
              </a:rPr>
              <a:t>Four different types</a:t>
            </a:r>
          </a:p>
          <a:p>
            <a:pPr lvl="1">
              <a:lnSpc>
                <a:spcPct val="80000"/>
              </a:lnSpc>
            </a:pPr>
            <a:r>
              <a:rPr lang="en-GB" altLang="en-US" sz="2000" b="1" dirty="0" smtClean="0">
                <a:latin typeface="Arial" panose="020B0604020202020204" pitchFamily="34" charset="0"/>
              </a:rPr>
              <a:t>External regulation</a:t>
            </a:r>
            <a:r>
              <a:rPr lang="en-GB" altLang="en-US" sz="2000" dirty="0" smtClean="0">
                <a:latin typeface="Arial" panose="020B0604020202020204" pitchFamily="34" charset="0"/>
              </a:rPr>
              <a:t> </a:t>
            </a:r>
            <a:r>
              <a:rPr lang="en-GB" altLang="en-US" sz="2000" dirty="0" smtClean="0">
                <a:solidFill>
                  <a:srgbClr val="0033CC"/>
                </a:solidFill>
                <a:latin typeface="Arial" panose="020B0604020202020204" pitchFamily="34" charset="0"/>
              </a:rPr>
              <a:t>(traditional EM)</a:t>
            </a:r>
          </a:p>
          <a:p>
            <a:pPr lvl="2">
              <a:lnSpc>
                <a:spcPct val="80000"/>
              </a:lnSpc>
            </a:pPr>
            <a:r>
              <a:rPr lang="en-GB" altLang="en-US" sz="2000" dirty="0" smtClean="0">
                <a:latin typeface="Arial" panose="020B0604020202020204" pitchFamily="34" charset="0"/>
              </a:rPr>
              <a:t>Behaviour is regulated through external means </a:t>
            </a:r>
          </a:p>
          <a:p>
            <a:pPr lvl="2">
              <a:lnSpc>
                <a:spcPct val="80000"/>
              </a:lnSpc>
              <a:buFontTx/>
              <a:buNone/>
            </a:pPr>
            <a:r>
              <a:rPr lang="en-GB" altLang="en-US" sz="2000" dirty="0" smtClean="0">
                <a:latin typeface="Arial" panose="020B0604020202020204" pitchFamily="34" charset="0"/>
              </a:rPr>
              <a:t>	(e.g., rewards or threats)</a:t>
            </a:r>
          </a:p>
          <a:p>
            <a:pPr lvl="1">
              <a:lnSpc>
                <a:spcPct val="80000"/>
              </a:lnSpc>
            </a:pPr>
            <a:r>
              <a:rPr lang="en-GB" altLang="en-US" sz="2000" b="1" dirty="0" err="1" smtClean="0">
                <a:latin typeface="Arial" panose="020B0604020202020204" pitchFamily="34" charset="0"/>
              </a:rPr>
              <a:t>Introjected</a:t>
            </a:r>
            <a:r>
              <a:rPr lang="en-GB" altLang="en-US" sz="2000" b="1" dirty="0" smtClean="0">
                <a:latin typeface="Arial" panose="020B0604020202020204" pitchFamily="34" charset="0"/>
              </a:rPr>
              <a:t> regulation</a:t>
            </a:r>
          </a:p>
          <a:p>
            <a:pPr lvl="2">
              <a:lnSpc>
                <a:spcPct val="80000"/>
              </a:lnSpc>
            </a:pPr>
            <a:r>
              <a:rPr lang="en-GB" altLang="en-US" sz="2000" dirty="0" smtClean="0">
                <a:latin typeface="Arial" panose="020B0604020202020204" pitchFamily="34" charset="0"/>
              </a:rPr>
              <a:t>Behaviour engaged in to alleviate self-imposed pressure </a:t>
            </a:r>
          </a:p>
          <a:p>
            <a:pPr lvl="2">
              <a:lnSpc>
                <a:spcPct val="80000"/>
              </a:lnSpc>
              <a:buFontTx/>
              <a:buNone/>
            </a:pPr>
            <a:r>
              <a:rPr lang="en-GB" altLang="en-US" sz="2000" dirty="0" smtClean="0">
                <a:latin typeface="Arial" panose="020B0604020202020204" pitchFamily="34" charset="0"/>
              </a:rPr>
              <a:t>	(e.g., guilt, anxiety, embarrassment or to gain pride)</a:t>
            </a:r>
          </a:p>
          <a:p>
            <a:pPr lvl="1">
              <a:lnSpc>
                <a:spcPct val="80000"/>
              </a:lnSpc>
            </a:pPr>
            <a:r>
              <a:rPr lang="en-GB" altLang="en-US" sz="2000" b="1" dirty="0" smtClean="0">
                <a:latin typeface="Arial" panose="020B0604020202020204" pitchFamily="34" charset="0"/>
              </a:rPr>
              <a:t>Identified regulation</a:t>
            </a:r>
          </a:p>
          <a:p>
            <a:pPr lvl="2">
              <a:lnSpc>
                <a:spcPct val="80000"/>
              </a:lnSpc>
            </a:pPr>
            <a:r>
              <a:rPr lang="en-GB" altLang="en-US" sz="2000" dirty="0" smtClean="0">
                <a:latin typeface="Arial" panose="020B0604020202020204" pitchFamily="34" charset="0"/>
              </a:rPr>
              <a:t>Behaviour valued &amp; judged important (some free choice)</a:t>
            </a:r>
          </a:p>
          <a:p>
            <a:pPr lvl="2">
              <a:lnSpc>
                <a:spcPct val="80000"/>
              </a:lnSpc>
              <a:buFontTx/>
              <a:buNone/>
            </a:pPr>
            <a:r>
              <a:rPr lang="en-GB" altLang="en-US" sz="2000" dirty="0" smtClean="0">
                <a:latin typeface="Arial" panose="020B0604020202020204" pitchFamily="34" charset="0"/>
              </a:rPr>
              <a:t>	(e.g., exercising to stay fit)</a:t>
            </a:r>
          </a:p>
          <a:p>
            <a:pPr lvl="1">
              <a:lnSpc>
                <a:spcPct val="80000"/>
              </a:lnSpc>
            </a:pPr>
            <a:r>
              <a:rPr lang="en-GB" altLang="en-US" sz="2000" b="1" dirty="0" smtClean="0">
                <a:latin typeface="Arial" panose="020B0604020202020204" pitchFamily="34" charset="0"/>
              </a:rPr>
              <a:t>Integrated regulation</a:t>
            </a:r>
          </a:p>
          <a:p>
            <a:pPr lvl="2">
              <a:lnSpc>
                <a:spcPct val="80000"/>
              </a:lnSpc>
            </a:pPr>
            <a:r>
              <a:rPr lang="en-GB" altLang="en-US" sz="2000" dirty="0" smtClean="0">
                <a:latin typeface="Arial" panose="020B0604020202020204" pitchFamily="34" charset="0"/>
              </a:rPr>
              <a:t>Engage out of choice, but choices of behaviour made as a function of coherence with other </a:t>
            </a:r>
            <a:r>
              <a:rPr lang="en-GB" altLang="en-US" dirty="0" smtClean="0">
                <a:latin typeface="Arial" panose="020B0604020202020204" pitchFamily="34" charset="0"/>
              </a:rPr>
              <a:t>aspects of self </a:t>
            </a:r>
          </a:p>
          <a:p>
            <a:pPr lvl="2">
              <a:lnSpc>
                <a:spcPct val="80000"/>
              </a:lnSpc>
              <a:buFontTx/>
              <a:buNone/>
            </a:pPr>
            <a:r>
              <a:rPr lang="en-GB" altLang="en-US" dirty="0" smtClean="0">
                <a:latin typeface="Arial" panose="020B0604020202020204" pitchFamily="34" charset="0"/>
              </a:rPr>
              <a:t>	</a:t>
            </a:r>
            <a:r>
              <a:rPr lang="en-GB" altLang="en-US" sz="2000" dirty="0" smtClean="0">
                <a:latin typeface="Arial" panose="020B0604020202020204" pitchFamily="34" charset="0"/>
              </a:rPr>
              <a:t>(i.e., this symbolises who I am)</a:t>
            </a:r>
          </a:p>
          <a:p>
            <a:endParaRPr lang="en-GB" altLang="en-US" dirty="0" smtClean="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lstStyle/>
          <a:p>
            <a:r>
              <a:rPr lang="en-GB" altLang="en-US" sz="2400" dirty="0" smtClean="0">
                <a:latin typeface="Arial" panose="020B0604020202020204" pitchFamily="34" charset="0"/>
              </a:rPr>
              <a:t>Organismic Integration Theory (OIT) – </a:t>
            </a:r>
            <a:r>
              <a:rPr lang="en-GB" altLang="en-US" sz="2400" dirty="0" err="1" smtClean="0">
                <a:latin typeface="Arial" panose="020B0604020202020204" pitchFamily="34" charset="0"/>
              </a:rPr>
              <a:t>Amotivation</a:t>
            </a:r>
            <a:r>
              <a:rPr lang="en-GB" altLang="en-US" sz="2400" dirty="0" smtClean="0">
                <a:latin typeface="Arial" panose="020B0604020202020204" pitchFamily="34" charset="0"/>
              </a:rPr>
              <a:t> &amp; </a:t>
            </a:r>
            <a:br>
              <a:rPr lang="en-GB" altLang="en-US" sz="2400" dirty="0" smtClean="0">
                <a:latin typeface="Arial" panose="020B0604020202020204" pitchFamily="34" charset="0"/>
              </a:rPr>
            </a:br>
            <a:r>
              <a:rPr lang="en-GB" altLang="en-US" sz="2400" dirty="0">
                <a:latin typeface="Arial" panose="020B0604020202020204" pitchFamily="34" charset="0"/>
              </a:rPr>
              <a:t/>
            </a:r>
            <a:br>
              <a:rPr lang="en-GB" altLang="en-US" sz="2400" dirty="0">
                <a:latin typeface="Arial" panose="020B0604020202020204" pitchFamily="34" charset="0"/>
              </a:rPr>
            </a:br>
            <a:r>
              <a:rPr lang="en-GB" altLang="en-US" sz="2400" dirty="0" smtClean="0">
                <a:latin typeface="Arial" panose="020B0604020202020204" pitchFamily="34" charset="0"/>
              </a:rPr>
              <a:t/>
            </a:r>
            <a:br>
              <a:rPr lang="en-GB" altLang="en-US" sz="2400" dirty="0" smtClean="0">
                <a:latin typeface="Arial" panose="020B0604020202020204" pitchFamily="34" charset="0"/>
              </a:rPr>
            </a:br>
            <a:endParaRPr lang="en-GB" altLang="en-US" sz="2400" dirty="0" smtClean="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smtClean="0">
                <a:solidFill>
                  <a:srgbClr val="FF0000"/>
                </a:solidFill>
                <a:latin typeface="Arial" panose="020B0604020202020204" pitchFamily="34" charset="0"/>
              </a:rPr>
              <a:t>Amotivation</a:t>
            </a:r>
            <a:r>
              <a:rPr lang="en-GB" altLang="en-US" dirty="0" smtClean="0">
                <a:solidFill>
                  <a:srgbClr val="FF0000"/>
                </a:solidFill>
                <a:latin typeface="Arial" panose="020B0604020202020204" pitchFamily="34" charset="0"/>
              </a:rPr>
              <a:t>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Extrinsic Motivation (4 types)</a:t>
            </a:r>
          </a:p>
          <a:p>
            <a:pPr algn="ctr">
              <a:buFontTx/>
              <a:buNone/>
            </a:pPr>
            <a:endParaRPr lang="en-GB" altLang="en-US" dirty="0" smtClean="0">
              <a:latin typeface="Arial" panose="020B0604020202020204" pitchFamily="34" charset="0"/>
            </a:endParaRP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Intrinsic Motivation</a:t>
            </a:r>
          </a:p>
          <a:p>
            <a:pPr>
              <a:buFontTx/>
              <a:buNone/>
            </a:pPr>
            <a:r>
              <a:rPr lang="en-US" altLang="en-US" sz="2400" dirty="0" smtClean="0">
                <a:latin typeface="Arial" panose="020B0604020202020204" pitchFamily="34" charset="0"/>
              </a:rPr>
              <a:t>Intrinsic motivation or integrated regulation (</a:t>
            </a:r>
            <a:r>
              <a:rPr lang="en-US" altLang="en-US" sz="2400" dirty="0" err="1" smtClean="0">
                <a:latin typeface="Arial" panose="020B0604020202020204" pitchFamily="34" charset="0"/>
              </a:rPr>
              <a:t>Deci</a:t>
            </a:r>
            <a:r>
              <a:rPr lang="en-US" altLang="en-US" sz="2400" dirty="0" smtClean="0">
                <a:latin typeface="Arial" panose="020B0604020202020204" pitchFamily="34" charset="0"/>
              </a:rPr>
              <a:t> &amp; Ryan, 2002) is positively associated with exercise </a:t>
            </a:r>
            <a:r>
              <a:rPr lang="en-US" altLang="en-US" sz="2400" dirty="0" smtClean="0">
                <a:solidFill>
                  <a:schemeClr val="bg1"/>
                </a:solidFill>
                <a:latin typeface="Arial" panose="020B0604020202020204" pitchFamily="34" charset="0"/>
              </a:rPr>
              <a:t>adherence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4482" y="2383631"/>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88582" y="3752056"/>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dirty="0"/>
              <a:t>Organismic Integration Theory</a:t>
            </a:r>
          </a:p>
          <a:p>
            <a:r>
              <a:rPr lang="en-US" dirty="0"/>
              <a:t>Causality Orientations </a:t>
            </a:r>
            <a:r>
              <a:rPr lang="en-US" dirty="0" smtClean="0"/>
              <a:t>Theory</a:t>
            </a:r>
          </a:p>
          <a:p>
            <a:r>
              <a:rPr lang="en-US" b="1" dirty="0" smtClean="0">
                <a:solidFill>
                  <a:srgbClr val="FF0000"/>
                </a:solidFill>
              </a:rPr>
              <a:t>Basic </a:t>
            </a:r>
            <a:r>
              <a:rPr lang="en-US" b="1" dirty="0">
                <a:solidFill>
                  <a:srgbClr val="FF0000"/>
                </a:solidFill>
              </a:rPr>
              <a:t>Psychological Needs </a:t>
            </a:r>
            <a:r>
              <a:rPr lang="en-US" b="1" dirty="0" smtClean="0">
                <a:solidFill>
                  <a:srgbClr val="FF0000"/>
                </a:solidFill>
              </a:rPr>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207137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smtClean="0"/>
              <a:t>Social Environment</a:t>
            </a:r>
            <a:endParaRPr lang="en-US" sz="1350" dirty="0"/>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Psychological Needs Theory</a:t>
            </a:r>
            <a:endParaRPr lang="en-US" dirty="0"/>
          </a:p>
        </p:txBody>
      </p:sp>
      <p:sp>
        <p:nvSpPr>
          <p:cNvPr id="3" name="Content Placeholder 2"/>
          <p:cNvSpPr>
            <a:spLocks noGrp="1"/>
          </p:cNvSpPr>
          <p:nvPr>
            <p:ph idx="1"/>
          </p:nvPr>
        </p:nvSpPr>
        <p:spPr/>
        <p:txBody>
          <a:bodyPr/>
          <a:lstStyle/>
          <a:p>
            <a:r>
              <a:rPr lang="en-US" dirty="0" smtClean="0"/>
              <a:t>Autonomy</a:t>
            </a:r>
          </a:p>
          <a:p>
            <a:endParaRPr lang="en-US" dirty="0"/>
          </a:p>
          <a:p>
            <a:r>
              <a:rPr lang="en-US" dirty="0" smtClean="0"/>
              <a:t>Relatedness</a:t>
            </a:r>
          </a:p>
          <a:p>
            <a:endParaRPr lang="en-US" dirty="0"/>
          </a:p>
          <a:p>
            <a:r>
              <a:rPr lang="en-US" dirty="0" smtClean="0"/>
              <a:t>Competence</a:t>
            </a:r>
          </a:p>
        </p:txBody>
      </p:sp>
    </p:spTree>
    <p:extLst>
      <p:ext uri="{BB962C8B-B14F-4D97-AF65-F5344CB8AC3E}">
        <p14:creationId xmlns:p14="http://schemas.microsoft.com/office/powerpoint/2010/main" val="1026499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Autonomy</a:t>
            </a:r>
            <a:endParaRPr lang="en-US" dirty="0"/>
          </a:p>
        </p:txBody>
      </p:sp>
      <p:sp>
        <p:nvSpPr>
          <p:cNvPr id="3" name="Content Placeholder 2"/>
          <p:cNvSpPr>
            <a:spLocks noGrp="1"/>
          </p:cNvSpPr>
          <p:nvPr>
            <p:ph idx="1"/>
          </p:nvPr>
        </p:nvSpPr>
        <p:spPr/>
        <p:txBody>
          <a:bodyPr/>
          <a:lstStyle/>
          <a:p>
            <a:r>
              <a:rPr lang="en-US" dirty="0" smtClean="0"/>
              <a:t>The need to experience activities as self-endorsed and enacted by choice</a:t>
            </a:r>
            <a:endParaRPr lang="en-US" dirty="0"/>
          </a:p>
        </p:txBody>
      </p:sp>
    </p:spTree>
    <p:extLst>
      <p:ext uri="{BB962C8B-B14F-4D97-AF65-F5344CB8AC3E}">
        <p14:creationId xmlns:p14="http://schemas.microsoft.com/office/powerpoint/2010/main" val="1642909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Relatedness</a:t>
            </a:r>
            <a:endParaRPr lang="en-US" dirty="0"/>
          </a:p>
        </p:txBody>
      </p:sp>
      <p:sp>
        <p:nvSpPr>
          <p:cNvPr id="3" name="Content Placeholder 2"/>
          <p:cNvSpPr>
            <a:spLocks noGrp="1"/>
          </p:cNvSpPr>
          <p:nvPr>
            <p:ph idx="1"/>
          </p:nvPr>
        </p:nvSpPr>
        <p:spPr/>
        <p:txBody>
          <a:bodyPr/>
          <a:lstStyle/>
          <a:p>
            <a:r>
              <a:rPr lang="en-US" dirty="0" smtClean="0"/>
              <a:t>The need to feel close, connected, and cared for with important others</a:t>
            </a:r>
            <a:endParaRPr lang="en-US" dirty="0"/>
          </a:p>
        </p:txBody>
      </p:sp>
    </p:spTree>
    <p:extLst>
      <p:ext uri="{BB962C8B-B14F-4D97-AF65-F5344CB8AC3E}">
        <p14:creationId xmlns:p14="http://schemas.microsoft.com/office/powerpoint/2010/main" val="396200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Competence</a:t>
            </a:r>
            <a:endParaRPr lang="en-US" dirty="0"/>
          </a:p>
        </p:txBody>
      </p:sp>
      <p:sp>
        <p:nvSpPr>
          <p:cNvPr id="3" name="Content Placeholder 2"/>
          <p:cNvSpPr>
            <a:spLocks noGrp="1"/>
          </p:cNvSpPr>
          <p:nvPr>
            <p:ph idx="1"/>
          </p:nvPr>
        </p:nvSpPr>
        <p:spPr/>
        <p:txBody>
          <a:bodyPr/>
          <a:lstStyle/>
          <a:p>
            <a:r>
              <a:rPr lang="en-US" dirty="0" smtClean="0"/>
              <a:t>The need to interact effectively within an environment</a:t>
            </a:r>
          </a:p>
          <a:p>
            <a:endParaRPr lang="en-US" dirty="0"/>
          </a:p>
          <a:p>
            <a:pPr marL="0" indent="0">
              <a:buNone/>
            </a:pPr>
            <a:endParaRPr lang="en-US" dirty="0" smtClean="0"/>
          </a:p>
          <a:p>
            <a:r>
              <a:rPr lang="en-US" dirty="0" smtClean="0"/>
              <a:t>How do we know if we are competent?</a:t>
            </a:r>
          </a:p>
          <a:p>
            <a:pPr lvl="1"/>
            <a:r>
              <a:rPr lang="en-US" dirty="0" smtClean="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smtClean="0"/>
              <a:t>(From Hagger &amp; </a:t>
            </a:r>
            <a:r>
              <a:rPr lang="en-GB" dirty="0" err="1" smtClean="0"/>
              <a:t>Chatzisarantis</a:t>
            </a:r>
            <a:r>
              <a:rPr lang="en-GB" dirty="0" smtClean="0"/>
              <a:t>, 2007)</a:t>
            </a:r>
            <a:endParaRPr lang="en-GB" dirty="0"/>
          </a:p>
        </p:txBody>
      </p:sp>
    </p:spTree>
    <p:extLst>
      <p:ext uri="{BB962C8B-B14F-4D97-AF65-F5344CB8AC3E}">
        <p14:creationId xmlns:p14="http://schemas.microsoft.com/office/powerpoint/2010/main" val="37344442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lstStyle/>
          <a:p>
            <a:r>
              <a:rPr lang="en-GB" dirty="0" smtClean="0"/>
              <a:t>Provide examples of intrinsic and extrinsic goals relating to physical activity.</a:t>
            </a:r>
          </a:p>
          <a:p>
            <a:pPr marL="0" indent="0">
              <a:buNone/>
            </a:pPr>
            <a:endParaRPr lang="en-GB" dirty="0" smtClean="0"/>
          </a:p>
          <a:p>
            <a:r>
              <a:rPr lang="en-GB" dirty="0" smtClean="0"/>
              <a:t>What do you think the implications of having extrinsic or intrinsic goals are? Why?</a:t>
            </a:r>
            <a:endParaRPr lang="en-GB" dirty="0"/>
          </a:p>
        </p:txBody>
      </p:sp>
    </p:spTree>
    <p:extLst>
      <p:ext uri="{BB962C8B-B14F-4D97-AF65-F5344CB8AC3E}">
        <p14:creationId xmlns:p14="http://schemas.microsoft.com/office/powerpoint/2010/main" val="4847391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a:bodyPr>
          <a:lstStyle/>
          <a:p>
            <a:r>
              <a:rPr lang="en-GB" dirty="0" smtClean="0"/>
              <a:t>Health Belief Model </a:t>
            </a:r>
            <a:endParaRPr lang="en-GB" dirty="0"/>
          </a:p>
        </p:txBody>
      </p:sp>
      <p:sp>
        <p:nvSpPr>
          <p:cNvPr id="3" name="Subtitle 2"/>
          <p:cNvSpPr>
            <a:spLocks noGrp="1"/>
          </p:cNvSpPr>
          <p:nvPr>
            <p:ph type="subTitle" idx="1"/>
          </p:nvPr>
        </p:nvSpPr>
        <p:spPr/>
        <p:txBody>
          <a:bodyPr/>
          <a:lstStyle/>
          <a:p>
            <a:r>
              <a:rPr lang="en-GB" dirty="0" smtClean="0">
                <a:solidFill>
                  <a:schemeClr val="bg1"/>
                </a:solidFill>
              </a:rPr>
              <a:t>Alison Connaughton</a:t>
            </a:r>
          </a:p>
          <a:p>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p:txBody>
          <a:bodyPr/>
          <a:lstStyle/>
          <a:p>
            <a:pPr eaLnBrk="1" hangingPunct="1"/>
            <a:r>
              <a:rPr lang="en-GB" altLang="en-US" sz="2800" b="1" dirty="0" smtClean="0">
                <a:solidFill>
                  <a:srgbClr val="0070C0"/>
                </a:solidFill>
                <a:latin typeface="Tahoma" panose="020B0604030504040204" pitchFamily="34" charset="0"/>
              </a:rPr>
              <a:t>HEALTH BELIEF MODEL </a:t>
            </a:r>
            <a:r>
              <a:rPr lang="en-GB" altLang="en-US" sz="2800" b="1" dirty="0" smtClean="0">
                <a:latin typeface="Arial" panose="020B0604020202020204" pitchFamily="34" charset="0"/>
              </a:rPr>
              <a:t>–</a:t>
            </a:r>
            <a:r>
              <a:rPr lang="en-GB" altLang="en-US" sz="2800" b="1" dirty="0" smtClean="0">
                <a:latin typeface="Tahoma" panose="020B0604030504040204" pitchFamily="34" charset="0"/>
              </a:rPr>
              <a:t> (Becker, 1979; Becker &amp; </a:t>
            </a:r>
            <a:r>
              <a:rPr lang="en-GB" altLang="en-US" sz="2800" b="1" dirty="0" err="1" smtClean="0">
                <a:latin typeface="Tahoma" panose="020B0604030504040204" pitchFamily="34" charset="0"/>
              </a:rPr>
              <a:t>Rosenstock</a:t>
            </a:r>
            <a:r>
              <a:rPr lang="en-GB" altLang="en-US" sz="2800" b="1" dirty="0" smtClean="0">
                <a:latin typeface="Tahoma" panose="020B0604030504040204" pitchFamily="34" charset="0"/>
              </a:rPr>
              <a:t>, 1984)</a:t>
            </a:r>
            <a:endParaRPr lang="en-GB" altLang="en-US" sz="2800" dirty="0" smtClean="0">
              <a:latin typeface="Tahoma" panose="020B0604030504040204" pitchFamily="34" charset="0"/>
            </a:endParaRPr>
          </a:p>
        </p:txBody>
      </p:sp>
      <p:sp>
        <p:nvSpPr>
          <p:cNvPr id="21507" name="Rectangle 3"/>
          <p:cNvSpPr>
            <a:spLocks noGrp="1"/>
          </p:cNvSpPr>
          <p:nvPr>
            <p:ph idx="1"/>
          </p:nvPr>
        </p:nvSpPr>
        <p:spPr/>
        <p:txBody>
          <a:bodyPr/>
          <a:lstStyle/>
          <a:p>
            <a:pPr eaLnBrk="1" hangingPunct="1">
              <a:buFontTx/>
              <a:buNone/>
            </a:pPr>
            <a:r>
              <a:rPr lang="en-GB" altLang="en-US" dirty="0" smtClean="0">
                <a:solidFill>
                  <a:schemeClr val="tx1"/>
                </a:solidFill>
              </a:rPr>
              <a:t>Proposes that people will not seek preventive health behaviours unless:</a:t>
            </a:r>
          </a:p>
          <a:p>
            <a:pPr eaLnBrk="1" hangingPunct="1"/>
            <a:r>
              <a:rPr lang="en-GB" altLang="en-US" dirty="0" smtClean="0"/>
              <a:t>a) they possess at least minimal levels of motivation and knowledge</a:t>
            </a:r>
          </a:p>
          <a:p>
            <a:pPr eaLnBrk="1" hangingPunct="1"/>
            <a:r>
              <a:rPr lang="en-GB" altLang="en-US" dirty="0" smtClean="0"/>
              <a:t>b) view themselves as potentially vulnerable</a:t>
            </a:r>
          </a:p>
          <a:p>
            <a:pPr eaLnBrk="1" hangingPunct="1"/>
            <a:r>
              <a:rPr lang="en-GB" altLang="en-US" dirty="0" smtClean="0"/>
              <a:t>c) view their condition as threatening</a:t>
            </a:r>
          </a:p>
          <a:p>
            <a:pPr eaLnBrk="1" hangingPunct="1">
              <a:buFontTx/>
              <a:buNone/>
            </a:pPr>
            <a:endParaRPr lang="en-GB" altLang="en-US" dirty="0" smtClean="0"/>
          </a:p>
        </p:txBody>
      </p:sp>
    </p:spTree>
    <p:extLst>
      <p:ext uri="{BB962C8B-B14F-4D97-AF65-F5344CB8AC3E}">
        <p14:creationId xmlns:p14="http://schemas.microsoft.com/office/powerpoint/2010/main" val="4498037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smtClean="0">
                <a:solidFill>
                  <a:srgbClr val="0070C0"/>
                </a:solidFill>
                <a:latin typeface="Tahoma" panose="020B0604030504040204" pitchFamily="34" charset="0"/>
              </a:rPr>
              <a:t>HEALTH BELIEF MODEL</a:t>
            </a:r>
            <a:endParaRPr lang="en-GB" altLang="en-US" sz="3200" dirty="0" smtClean="0">
              <a:latin typeface="Tahoma" panose="020B0604030504040204" pitchFamily="34" charset="0"/>
            </a:endParaRPr>
          </a:p>
        </p:txBody>
      </p:sp>
      <p:sp>
        <p:nvSpPr>
          <p:cNvPr id="22531" name="Rectangle 3"/>
          <p:cNvSpPr>
            <a:spLocks noGrp="1"/>
          </p:cNvSpPr>
          <p:nvPr>
            <p:ph idx="1"/>
          </p:nvPr>
        </p:nvSpPr>
        <p:spPr/>
        <p:txBody>
          <a:bodyPr/>
          <a:lstStyle/>
          <a:p>
            <a:pPr eaLnBrk="1" hangingPunct="1">
              <a:lnSpc>
                <a:spcPct val="80000"/>
              </a:lnSpc>
            </a:pPr>
            <a:r>
              <a:rPr lang="en-GB" altLang="en-US" sz="1800" dirty="0" smtClean="0">
                <a:latin typeface="Tahoma" panose="020B0604030504040204" pitchFamily="34" charset="0"/>
                <a:cs typeface="Times New Roman" panose="02020603050405020304" pitchFamily="18" charset="0"/>
              </a:rPr>
              <a:t>d) are convinced of the efficacy of their action and </a:t>
            </a:r>
            <a:r>
              <a:rPr lang="ja-JP" altLang="en-GB" sz="1800" dirty="0" smtClean="0">
                <a:latin typeface="Arial" panose="020B0604020202020204" pitchFamily="34" charset="0"/>
                <a:ea typeface="MS Mincho" pitchFamily="49" charset="-128"/>
              </a:rPr>
              <a:t>“</a:t>
            </a:r>
            <a:r>
              <a:rPr lang="en-GB" altLang="ja-JP" sz="1800" dirty="0" smtClean="0">
                <a:latin typeface="Tahoma" panose="020B0604030504040204" pitchFamily="34" charset="0"/>
                <a:cs typeface="Times New Roman" panose="02020603050405020304" pitchFamily="18" charset="0"/>
              </a:rPr>
              <a:t>treatment</a:t>
            </a:r>
            <a:r>
              <a:rPr lang="ja-JP" altLang="en-GB" sz="1800" dirty="0" smtClean="0">
                <a:latin typeface="Arial" panose="020B0604020202020204" pitchFamily="34" charset="0"/>
                <a:ea typeface="MS Mincho" pitchFamily="49" charset="-128"/>
              </a:rPr>
              <a:t>”</a:t>
            </a:r>
            <a:r>
              <a:rPr lang="en-GB" altLang="ja-JP" sz="1800" dirty="0" smtClean="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smtClean="0">
              <a:latin typeface="Tahoma" panose="020B0604030504040204" pitchFamily="34" charset="0"/>
              <a:cs typeface="Times New Roman" panose="02020603050405020304" pitchFamily="18" charset="0"/>
            </a:endParaRPr>
          </a:p>
          <a:p>
            <a:pPr eaLnBrk="1" hangingPunct="1">
              <a:lnSpc>
                <a:spcPct val="80000"/>
              </a:lnSpc>
            </a:pPr>
            <a:r>
              <a:rPr lang="en-GB" altLang="en-US" sz="1800" dirty="0" smtClean="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Practical implications </a:t>
            </a:r>
            <a:r>
              <a:rPr lang="en-US" altLang="en-US" sz="1800" i="1" dirty="0" smtClean="0">
                <a:solidFill>
                  <a:srgbClr val="000000"/>
                </a:solidFill>
                <a:latin typeface="Tahoma" panose="020B0604030504040204" pitchFamily="34" charset="0"/>
                <a:cs typeface="Times New Roman" panose="02020603050405020304" pitchFamily="18" charset="0"/>
              </a:rPr>
              <a:t>–</a:t>
            </a:r>
            <a:r>
              <a:rPr lang="en-GB" altLang="en-US" sz="1800" i="1" dirty="0" smtClean="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smtClean="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p:txBody>
      </p:sp>
    </p:spTree>
    <p:extLst>
      <p:ext uri="{BB962C8B-B14F-4D97-AF65-F5344CB8AC3E}">
        <p14:creationId xmlns:p14="http://schemas.microsoft.com/office/powerpoint/2010/main" val="3374672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75469" y="1110029"/>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smtClean="0">
                <a:solidFill>
                  <a:srgbClr val="0070C0"/>
                </a:solidFill>
                <a:latin typeface="Tahoma" panose="020B0604030504040204" pitchFamily="34" charset="0"/>
              </a:rPr>
              <a:t>Health Belief Model: </a:t>
            </a:r>
            <a:br>
              <a:rPr lang="en-GB" altLang="en-US" dirty="0" smtClean="0">
                <a:solidFill>
                  <a:srgbClr val="0070C0"/>
                </a:solidFill>
                <a:latin typeface="Tahoma" panose="020B0604030504040204" pitchFamily="34" charset="0"/>
              </a:rPr>
            </a:br>
            <a:endParaRPr lang="en-GB" altLang="en-US" sz="2400" dirty="0" smtClean="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p:txBody>
      </p:sp>
      <p:sp>
        <p:nvSpPr>
          <p:cNvPr id="24581" name="TextBox 1"/>
          <p:cNvSpPr txBox="1">
            <a:spLocks noChangeArrowheads="1"/>
          </p:cNvSpPr>
          <p:nvPr/>
        </p:nvSpPr>
        <p:spPr bwMode="auto">
          <a:xfrm>
            <a:off x="743923" y="4812892"/>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a:t>
            </a:r>
            <a:r>
              <a:rPr lang="en-GB" altLang="en-US" sz="1800" dirty="0" smtClean="0">
                <a:solidFill>
                  <a:schemeClr val="tx1"/>
                </a:solidFill>
                <a:latin typeface="Tahoma" panose="020B0604030504040204" pitchFamily="34" charset="0"/>
              </a:rPr>
              <a:t> </a:t>
            </a:r>
            <a:r>
              <a:rPr lang="en-GB" altLang="en-US" sz="1800">
                <a:solidFill>
                  <a:schemeClr val="tx1"/>
                </a:solidFill>
                <a:latin typeface="Tahoma" panose="020B0604030504040204" pitchFamily="34" charset="0"/>
              </a:rPr>
              <a:t>hypothetical </a:t>
            </a:r>
            <a:r>
              <a:rPr lang="en-GB" altLang="en-US" sz="1800" smtClean="0">
                <a:solidFill>
                  <a:schemeClr val="tx1"/>
                </a:solidFill>
                <a:latin typeface="Tahoma" panose="020B0604030504040204" pitchFamily="34" charset="0"/>
              </a:rPr>
              <a:t>example in </a:t>
            </a:r>
            <a:r>
              <a:rPr lang="en-GB" altLang="en-US" sz="1800" dirty="0">
                <a:solidFill>
                  <a:schemeClr val="tx1"/>
                </a:solidFill>
                <a:latin typeface="Tahoma" panose="020B0604030504040204" pitchFamily="34" charset="0"/>
              </a:rPr>
              <a:t>relation to </a:t>
            </a:r>
            <a:r>
              <a:rPr lang="en-GB" altLang="en-US" sz="1800" dirty="0" smtClean="0">
                <a:solidFill>
                  <a:schemeClr val="tx1"/>
                </a:solidFill>
                <a:latin typeface="Tahoma" panose="020B0604030504040204" pitchFamily="34" charset="0"/>
              </a:rPr>
              <a:t>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FFIT - Campaign</a:t>
            </a:r>
            <a:endParaRPr lang="en-GB" dirty="0"/>
          </a:p>
        </p:txBody>
      </p:sp>
      <p:pic>
        <p:nvPicPr>
          <p:cNvPr id="4" name="Content Placeholder 3"/>
          <p:cNvPicPr>
            <a:picLocks noGrp="1" noChangeAspect="1"/>
          </p:cNvPicPr>
          <p:nvPr>
            <p:ph idx="1"/>
          </p:nvPr>
        </p:nvPicPr>
        <p:blipFill>
          <a:blip r:embed="rId2"/>
          <a:stretch>
            <a:fillRect/>
          </a:stretch>
        </p:blipFill>
        <p:spPr>
          <a:xfrm>
            <a:off x="1128712" y="1582615"/>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57200" y="1600200"/>
            <a:ext cx="8229600" cy="4510453"/>
          </a:xfrm>
        </p:spPr>
        <p:txBody>
          <a:bodyPr/>
          <a:lstStyle/>
          <a:p>
            <a:r>
              <a:rPr lang="en-GB" sz="2000" dirty="0" smtClean="0">
                <a:solidFill>
                  <a:srgbClr val="727272"/>
                </a:solidFill>
                <a:latin typeface="Source Sans Pro"/>
              </a:rPr>
              <a:t>It </a:t>
            </a:r>
            <a:r>
              <a:rPr lang="en-GB" sz="2000" dirty="0">
                <a:solidFill>
                  <a:srgbClr val="727272"/>
                </a:solidFill>
                <a:latin typeface="Source Sans Pro"/>
              </a:rPr>
              <a:t>incorporates the latest scientific approaches to weight loss, physical activity and diet and taps the potential of professional football clubs to engage overweight and obese men in weight loss. </a:t>
            </a:r>
            <a:endParaRPr lang="en-GB" sz="2000" dirty="0" smtClean="0">
              <a:solidFill>
                <a:srgbClr val="727272"/>
              </a:solidFill>
              <a:latin typeface="Source Sans Pro"/>
            </a:endParaRPr>
          </a:p>
          <a:p>
            <a:r>
              <a:rPr lang="en-GB" sz="2000" dirty="0" smtClean="0">
                <a:solidFill>
                  <a:srgbClr val="727272"/>
                </a:solidFill>
                <a:latin typeface="Source Sans Pro"/>
              </a:rPr>
              <a:t>In </a:t>
            </a:r>
            <a:r>
              <a:rPr lang="en-GB" sz="2000" dirty="0">
                <a:solidFill>
                  <a:srgbClr val="727272"/>
                </a:solidFill>
                <a:latin typeface="Source Sans Pro"/>
              </a:rPr>
              <a:t>the 12 weekly sessions, men learnt about diet and healthy living for weight loss, how to set goals and monitor their eating and physical activity, and top tips for making long-term changes. </a:t>
            </a:r>
            <a:endParaRPr lang="en-GB" sz="2000" dirty="0" smtClean="0">
              <a:solidFill>
                <a:srgbClr val="727272"/>
              </a:solidFill>
              <a:latin typeface="Source Sans Pro"/>
            </a:endParaRPr>
          </a:p>
          <a:p>
            <a:r>
              <a:rPr lang="en-GB" sz="2000" dirty="0" smtClean="0">
                <a:solidFill>
                  <a:srgbClr val="727272"/>
                </a:solidFill>
                <a:latin typeface="Source Sans Pro"/>
              </a:rPr>
              <a:t>The </a:t>
            </a:r>
            <a:r>
              <a:rPr lang="en-GB" sz="2000" dirty="0">
                <a:solidFill>
                  <a:srgbClr val="727272"/>
                </a:solidFill>
                <a:latin typeface="Source Sans Pro"/>
              </a:rPr>
              <a:t>FFIT programme also included a pedometer-based walking programme, group physical activity sessions at the club and some minimal ongoing support including a reunion session at the club</a:t>
            </a:r>
            <a:r>
              <a:rPr lang="en-GB" sz="2000" dirty="0" smtClean="0">
                <a:solidFill>
                  <a:srgbClr val="727272"/>
                </a:solidFill>
                <a:latin typeface="Source Sans Pro"/>
              </a:rPr>
              <a:t>.</a:t>
            </a:r>
            <a:endParaRPr lang="en-GB" sz="2000" dirty="0">
              <a:solidFill>
                <a:srgbClr val="727272"/>
              </a:solidFill>
              <a:latin typeface="Source Sans Pro"/>
            </a:endParaRPr>
          </a:p>
        </p:txBody>
      </p:sp>
    </p:spTree>
    <p:extLst>
      <p:ext uri="{BB962C8B-B14F-4D97-AF65-F5344CB8AC3E}">
        <p14:creationId xmlns:p14="http://schemas.microsoft.com/office/powerpoint/2010/main" val="32430019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smtClean="0"/>
          </a:p>
          <a:p>
            <a:r>
              <a:rPr lang="en-GB" sz="2000" dirty="0" smtClean="0"/>
              <a:t>Report link:</a:t>
            </a:r>
            <a:endParaRPr lang="en-GB" dirty="0">
              <a:hlinkClick r:id="rId2"/>
            </a:endParaRPr>
          </a:p>
          <a:p>
            <a:r>
              <a:rPr lang="en-GB" sz="2400" dirty="0" smtClean="0">
                <a:hlinkClick r:id="rId2"/>
              </a:rPr>
              <a:t>https</a:t>
            </a:r>
            <a:r>
              <a:rPr lang="en-GB" sz="2400" dirty="0">
                <a:hlinkClick r:id="rId2"/>
              </a:rPr>
              <a:t>://www.journalslibrary.nihr.ac.uk/phr/phr03020/#/</a:t>
            </a:r>
            <a:r>
              <a:rPr lang="en-GB" sz="2400" dirty="0" smtClean="0">
                <a:hlinkClick r:id="rId2"/>
              </a:rPr>
              <a:t>full-report</a:t>
            </a:r>
            <a:endParaRPr lang="en-GB" sz="2400" dirty="0" smtClean="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FFIT</a:t>
            </a:r>
            <a:r>
              <a:rPr lang="en-GB" sz="2800" dirty="0" smtClean="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endParaRPr lang="en-GB" dirty="0" smtClean="0">
              <a:hlinkClick r:id="rId2"/>
            </a:endParaRPr>
          </a:p>
          <a:p>
            <a:r>
              <a:rPr lang="en-GB" dirty="0" smtClean="0">
                <a:hlinkClick r:id="rId2"/>
              </a:rPr>
              <a:t>https</a:t>
            </a:r>
            <a:r>
              <a:rPr lang="en-GB" dirty="0">
                <a:hlinkClick r:id="rId2"/>
              </a:rPr>
              <a:t>://</a:t>
            </a:r>
            <a:r>
              <a:rPr lang="en-GB" dirty="0" smtClean="0">
                <a:hlinkClick r:id="rId2"/>
              </a:rPr>
              <a:t>youtu.be/cXO8BJ8v99U</a:t>
            </a:r>
            <a:endParaRPr lang="en-GB" dirty="0" smtClean="0"/>
          </a:p>
          <a:p>
            <a:endParaRPr lang="en-GB" dirty="0" smtClean="0"/>
          </a:p>
          <a:p>
            <a:r>
              <a:rPr lang="en-GB" dirty="0" smtClean="0"/>
              <a:t>Task: </a:t>
            </a:r>
          </a:p>
          <a:p>
            <a:r>
              <a:rPr lang="en-GB" dirty="0" smtClean="0"/>
              <a:t>Health belief model</a:t>
            </a:r>
          </a:p>
          <a:p>
            <a:r>
              <a:rPr lang="en-GB" dirty="0" smtClean="0"/>
              <a:t>Autonomy / Competence / Relatedness</a:t>
            </a:r>
          </a:p>
          <a:p>
            <a:endParaRPr lang="en-GB" dirty="0"/>
          </a:p>
        </p:txBody>
      </p:sp>
    </p:spTree>
    <p:extLst>
      <p:ext uri="{BB962C8B-B14F-4D97-AF65-F5344CB8AC3E}">
        <p14:creationId xmlns:p14="http://schemas.microsoft.com/office/powerpoint/2010/main" val="7397478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442645"/>
          </a:xfrm>
        </p:spPr>
        <p:txBody>
          <a:bodyPr>
            <a:normAutofit/>
          </a:bodyPr>
          <a:lstStyle/>
          <a:p>
            <a:r>
              <a:rPr lang="en-GB" dirty="0" smtClean="0"/>
              <a:t>Self Efficacy Theory (Bandura, 1986; 1997)</a:t>
            </a:r>
            <a:endParaRPr lang="en-GB" dirty="0"/>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Outline</a:t>
            </a:r>
            <a:endParaRPr lang="en-US" dirty="0"/>
          </a:p>
        </p:txBody>
      </p:sp>
      <p:sp>
        <p:nvSpPr>
          <p:cNvPr id="3" name="Content Placeholder 2"/>
          <p:cNvSpPr>
            <a:spLocks noGrp="1"/>
          </p:cNvSpPr>
          <p:nvPr>
            <p:ph idx="1"/>
          </p:nvPr>
        </p:nvSpPr>
        <p:spPr/>
        <p:txBody>
          <a:bodyPr/>
          <a:lstStyle/>
          <a:p>
            <a:r>
              <a:rPr lang="en-US" dirty="0" smtClean="0"/>
              <a:t>Introduction to Self Efficacy Theory</a:t>
            </a:r>
          </a:p>
          <a:p>
            <a:r>
              <a:rPr lang="en-US" dirty="0" smtClean="0"/>
              <a:t>Sources of Self Efficacy</a:t>
            </a:r>
          </a:p>
          <a:p>
            <a:r>
              <a:rPr lang="en-US" dirty="0" smtClean="0"/>
              <a:t>Practical Applications</a:t>
            </a:r>
          </a:p>
          <a:p>
            <a:r>
              <a:rPr lang="en-US" dirty="0" smtClean="0"/>
              <a:t>Empirical Evidence</a:t>
            </a:r>
          </a:p>
          <a:p>
            <a:r>
              <a:rPr lang="en-US" dirty="0" smtClean="0"/>
              <a:t>Critiques</a:t>
            </a:r>
            <a:endParaRPr lang="en-US" dirty="0"/>
          </a:p>
        </p:txBody>
      </p:sp>
    </p:spTree>
    <p:extLst>
      <p:ext uri="{BB962C8B-B14F-4D97-AF65-F5344CB8AC3E}">
        <p14:creationId xmlns:p14="http://schemas.microsoft.com/office/powerpoint/2010/main" val="361666673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“beliefs in one’s capabilities to organize and execute the courses of action required to produce given attainments” (Bandura, 1997, p. 3).</a:t>
            </a:r>
            <a:endParaRPr lang="en-US" dirty="0"/>
          </a:p>
        </p:txBody>
      </p:sp>
    </p:spTree>
    <p:extLst>
      <p:ext uri="{BB962C8B-B14F-4D97-AF65-F5344CB8AC3E}">
        <p14:creationId xmlns:p14="http://schemas.microsoft.com/office/powerpoint/2010/main" val="195057649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Situation specific construct</a:t>
            </a:r>
          </a:p>
          <a:p>
            <a:r>
              <a:rPr lang="en-US" dirty="0" smtClean="0"/>
              <a:t>Fluctuates with:</a:t>
            </a:r>
          </a:p>
          <a:p>
            <a:pPr lvl="1"/>
            <a:r>
              <a:rPr lang="en-US" dirty="0" smtClean="0"/>
              <a:t>Demands of task</a:t>
            </a:r>
          </a:p>
          <a:p>
            <a:pPr lvl="1"/>
            <a:r>
              <a:rPr lang="en-US" dirty="0" smtClean="0"/>
              <a:t>Individual perceptions of their ability to produce desired </a:t>
            </a:r>
            <a:r>
              <a:rPr lang="en-US" dirty="0" err="1" smtClean="0"/>
              <a:t>behaviours</a:t>
            </a:r>
            <a:r>
              <a:rPr lang="en-US" dirty="0" smtClean="0"/>
              <a:t> or achieve a specific level of proficiency</a:t>
            </a:r>
            <a:endParaRPr lang="en-US" dirty="0"/>
          </a:p>
        </p:txBody>
      </p:sp>
    </p:spTree>
    <p:extLst>
      <p:ext uri="{BB962C8B-B14F-4D97-AF65-F5344CB8AC3E}">
        <p14:creationId xmlns:p14="http://schemas.microsoft.com/office/powerpoint/2010/main" val="230817963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a:t>
            </a:r>
            <a:endParaRPr lang="en-US" dirty="0"/>
          </a:p>
        </p:txBody>
      </p:sp>
      <p:sp>
        <p:nvSpPr>
          <p:cNvPr id="3" name="Content Placeholder 2"/>
          <p:cNvSpPr>
            <a:spLocks noGrp="1"/>
          </p:cNvSpPr>
          <p:nvPr>
            <p:ph idx="1"/>
          </p:nvPr>
        </p:nvSpPr>
        <p:spPr/>
        <p:txBody>
          <a:bodyPr/>
          <a:lstStyle/>
          <a:p>
            <a:r>
              <a:rPr lang="en-US" dirty="0" smtClean="0"/>
              <a:t>As a person learns how to use a new piece of equipment in the gym, the person's efficacy for working out using that specific piece of equipment increases.</a:t>
            </a:r>
            <a:endParaRPr lang="en-US" dirty="0"/>
          </a:p>
        </p:txBody>
      </p:sp>
    </p:spTree>
    <p:extLst>
      <p:ext uri="{BB962C8B-B14F-4D97-AF65-F5344CB8AC3E}">
        <p14:creationId xmlns:p14="http://schemas.microsoft.com/office/powerpoint/2010/main" val="171260003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Sources of Self-Efficacy</a:t>
            </a:r>
            <a:endParaRPr lang="en-US" dirty="0"/>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Mastery Experiences</a:t>
            </a:r>
            <a:endParaRPr lang="en-US" dirty="0"/>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Vicarious Experiences</a:t>
            </a:r>
            <a:endParaRPr lang="en-US" dirty="0"/>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Physiological </a:t>
            </a:r>
            <a:r>
              <a:rPr lang="en-US" smtClean="0"/>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relation to the FFIT video?</a:t>
            </a:r>
            <a:endParaRPr lang="en-GB" dirty="0"/>
          </a:p>
        </p:txBody>
      </p:sp>
    </p:spTree>
    <p:extLst>
      <p:ext uri="{BB962C8B-B14F-4D97-AF65-F5344CB8AC3E}">
        <p14:creationId xmlns:p14="http://schemas.microsoft.com/office/powerpoint/2010/main" val="13835253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Mastery Experiences</a:t>
            </a:r>
            <a:endParaRPr lang="en-US" dirty="0"/>
          </a:p>
        </p:txBody>
      </p:sp>
      <p:sp>
        <p:nvSpPr>
          <p:cNvPr id="4" name="Content Placeholder 3"/>
          <p:cNvSpPr>
            <a:spLocks noGrp="1"/>
          </p:cNvSpPr>
          <p:nvPr>
            <p:ph idx="1"/>
          </p:nvPr>
        </p:nvSpPr>
        <p:spPr>
          <a:xfrm>
            <a:off x="457200" y="808037"/>
            <a:ext cx="8229600" cy="3917032"/>
          </a:xfrm>
        </p:spPr>
        <p:txBody>
          <a:bodyPr/>
          <a:lstStyle/>
          <a:p>
            <a:r>
              <a:rPr lang="en-US" sz="2800" dirty="0" smtClean="0"/>
              <a:t>Past success</a:t>
            </a:r>
          </a:p>
          <a:p>
            <a:r>
              <a:rPr lang="en-US" sz="2800" dirty="0" smtClean="0"/>
              <a:t>Most influential</a:t>
            </a:r>
          </a:p>
          <a:p>
            <a:r>
              <a:rPr lang="en-US" sz="2800" dirty="0" smtClean="0"/>
              <a:t>Changes in SE result from cognitive processing of a performance – conveys information about capabilities</a:t>
            </a:r>
          </a:p>
          <a:p>
            <a:r>
              <a:rPr lang="en-US" sz="2800" dirty="0" smtClean="0"/>
              <a:t>Significant during early trials</a:t>
            </a:r>
          </a:p>
          <a:p>
            <a:r>
              <a:rPr lang="en-US" sz="2800" dirty="0" smtClean="0"/>
              <a:t>Failure undermines SE, highly resistant SE requires overcoming obstacles using persistence and effort</a:t>
            </a:r>
          </a:p>
          <a:p>
            <a:pPr marL="0" indent="0">
              <a:buNone/>
            </a:pPr>
            <a:r>
              <a:rPr lang="en-US" sz="2800" dirty="0" smtClean="0"/>
              <a:t>					(Gilson &amp; </a:t>
            </a:r>
            <a:r>
              <a:rPr lang="en-US" sz="2800" dirty="0" err="1" smtClean="0"/>
              <a:t>Feltz</a:t>
            </a:r>
            <a:r>
              <a:rPr lang="en-US" sz="2800" dirty="0" smtClean="0"/>
              <a:t>, 2012)</a:t>
            </a:r>
          </a:p>
          <a:p>
            <a:pPr marL="0" indent="0">
              <a:buNone/>
            </a:pPr>
            <a:r>
              <a:rPr lang="en-US" sz="2800" dirty="0" smtClean="0"/>
              <a:t>Goal Setting / BP Imagery</a:t>
            </a:r>
            <a:endParaRPr lang="en-US" sz="2800" dirty="0"/>
          </a:p>
        </p:txBody>
      </p:sp>
    </p:spTree>
    <p:extLst>
      <p:ext uri="{BB962C8B-B14F-4D97-AF65-F5344CB8AC3E}">
        <p14:creationId xmlns:p14="http://schemas.microsoft.com/office/powerpoint/2010/main" val="128253765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6856"/>
            <a:ext cx="8229600" cy="1143000"/>
          </a:xfrm>
        </p:spPr>
        <p:txBody>
          <a:bodyPr/>
          <a:lstStyle/>
          <a:p>
            <a:r>
              <a:rPr lang="en-US" dirty="0" smtClean="0"/>
              <a:t>Vicarious Experiences</a:t>
            </a:r>
            <a:endParaRPr lang="en-US" dirty="0"/>
          </a:p>
        </p:txBody>
      </p:sp>
      <p:sp>
        <p:nvSpPr>
          <p:cNvPr id="4" name="Content Placeholder 3"/>
          <p:cNvSpPr>
            <a:spLocks noGrp="1"/>
          </p:cNvSpPr>
          <p:nvPr>
            <p:ph idx="1"/>
          </p:nvPr>
        </p:nvSpPr>
        <p:spPr>
          <a:xfrm>
            <a:off x="457200" y="1218912"/>
            <a:ext cx="8229600" cy="3917032"/>
          </a:xfrm>
        </p:spPr>
        <p:txBody>
          <a:bodyPr/>
          <a:lstStyle/>
          <a:p>
            <a:r>
              <a:rPr lang="en-US" dirty="0" smtClean="0"/>
              <a:t>Comparing personal capabilities to that of others </a:t>
            </a:r>
          </a:p>
          <a:p>
            <a:r>
              <a:rPr lang="en-US" dirty="0" smtClean="0"/>
              <a:t>Modelling</a:t>
            </a:r>
          </a:p>
          <a:p>
            <a:r>
              <a:rPr lang="en-US" dirty="0" smtClean="0"/>
              <a:t>Provides model of how to best accomplish a skill or task – can strengthen beliefs</a:t>
            </a:r>
          </a:p>
          <a:p>
            <a:r>
              <a:rPr lang="en-US" dirty="0" smtClean="0"/>
              <a:t>Self-modelling – imagining oneself or others behaving successfully (cognitive process)</a:t>
            </a:r>
          </a:p>
          <a:p>
            <a:r>
              <a:rPr lang="en-US" dirty="0" smtClean="0"/>
              <a:t>Video / imagery</a:t>
            </a:r>
          </a:p>
          <a:p>
            <a:endParaRPr lang="en-US" dirty="0"/>
          </a:p>
        </p:txBody>
      </p:sp>
    </p:spTree>
    <p:extLst>
      <p:ext uri="{BB962C8B-B14F-4D97-AF65-F5344CB8AC3E}">
        <p14:creationId xmlns:p14="http://schemas.microsoft.com/office/powerpoint/2010/main" val="95289761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Verbal Persuasion</a:t>
            </a:r>
            <a:endParaRPr lang="en-US" dirty="0"/>
          </a:p>
        </p:txBody>
      </p:sp>
      <p:sp>
        <p:nvSpPr>
          <p:cNvPr id="4" name="Content Placeholder 3"/>
          <p:cNvSpPr>
            <a:spLocks noGrp="1"/>
          </p:cNvSpPr>
          <p:nvPr>
            <p:ph idx="1"/>
          </p:nvPr>
        </p:nvSpPr>
        <p:spPr/>
        <p:txBody>
          <a:bodyPr/>
          <a:lstStyle/>
          <a:p>
            <a:r>
              <a:rPr lang="en-US" dirty="0" smtClean="0"/>
              <a:t>Direct statements (including self statements)</a:t>
            </a:r>
          </a:p>
          <a:p>
            <a:r>
              <a:rPr lang="en-US" dirty="0" smtClean="0"/>
              <a:t>Social persuasion</a:t>
            </a:r>
          </a:p>
          <a:p>
            <a:r>
              <a:rPr lang="en-US" dirty="0" smtClean="0"/>
              <a:t>Expressing faith in one’s capabilities</a:t>
            </a:r>
          </a:p>
          <a:p>
            <a:r>
              <a:rPr lang="en-US" dirty="0" smtClean="0"/>
              <a:t>Care needed</a:t>
            </a:r>
          </a:p>
          <a:p>
            <a:r>
              <a:rPr lang="en-US" dirty="0" smtClean="0"/>
              <a:t>What factors will influence the effect of verbal persuasion?</a:t>
            </a:r>
          </a:p>
          <a:p>
            <a:r>
              <a:rPr lang="en-US" dirty="0" smtClean="0"/>
              <a:t>Self talk</a:t>
            </a:r>
          </a:p>
          <a:p>
            <a:endParaRPr lang="en-US" dirty="0"/>
          </a:p>
        </p:txBody>
      </p:sp>
    </p:spTree>
    <p:extLst>
      <p:ext uri="{BB962C8B-B14F-4D97-AF65-F5344CB8AC3E}">
        <p14:creationId xmlns:p14="http://schemas.microsoft.com/office/powerpoint/2010/main" val="236795106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Physiological/Affective States </a:t>
            </a:r>
            <a:endParaRPr lang="en-US" dirty="0"/>
          </a:p>
        </p:txBody>
      </p:sp>
      <p:sp>
        <p:nvSpPr>
          <p:cNvPr id="4" name="Content Placeholder 3"/>
          <p:cNvSpPr>
            <a:spLocks noGrp="1"/>
          </p:cNvSpPr>
          <p:nvPr>
            <p:ph idx="1"/>
          </p:nvPr>
        </p:nvSpPr>
        <p:spPr/>
        <p:txBody>
          <a:bodyPr/>
          <a:lstStyle/>
          <a:p>
            <a:r>
              <a:rPr lang="en-US" dirty="0" smtClean="0"/>
              <a:t>How perceive physiological/affective states (e.g., sweaty hands, fatigue)</a:t>
            </a:r>
          </a:p>
          <a:p>
            <a:endParaRPr lang="en-US" dirty="0"/>
          </a:p>
          <a:p>
            <a:r>
              <a:rPr lang="en-US" dirty="0" smtClean="0"/>
              <a:t>PM Relaxation</a:t>
            </a:r>
            <a:endParaRPr lang="en-US" dirty="0"/>
          </a:p>
        </p:txBody>
      </p:sp>
    </p:spTree>
    <p:extLst>
      <p:ext uri="{BB962C8B-B14F-4D97-AF65-F5344CB8AC3E}">
        <p14:creationId xmlns:p14="http://schemas.microsoft.com/office/powerpoint/2010/main" val="9677049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Empirical Evidence</a:t>
            </a:r>
            <a:endParaRPr lang="en-US" dirty="0"/>
          </a:p>
        </p:txBody>
      </p:sp>
      <p:sp>
        <p:nvSpPr>
          <p:cNvPr id="3" name="Content Placeholder 2"/>
          <p:cNvSpPr>
            <a:spLocks noGrp="1"/>
          </p:cNvSpPr>
          <p:nvPr>
            <p:ph idx="1"/>
          </p:nvPr>
        </p:nvSpPr>
        <p:spPr/>
        <p:txBody>
          <a:bodyPr/>
          <a:lstStyle/>
          <a:p>
            <a:r>
              <a:rPr lang="en-US" dirty="0" smtClean="0"/>
              <a:t>Biddle et al. (2011) – self-efficacy correlate of physical activity in young people</a:t>
            </a:r>
          </a:p>
          <a:p>
            <a:r>
              <a:rPr lang="en-US" dirty="0" err="1" smtClean="0"/>
              <a:t>Lubans</a:t>
            </a:r>
            <a:r>
              <a:rPr lang="en-US" dirty="0" smtClean="0"/>
              <a:t> et al. (2008) – self-efficacy mediator of change in PA </a:t>
            </a:r>
            <a:r>
              <a:rPr lang="en-US" dirty="0" err="1" smtClean="0"/>
              <a:t>behaviour</a:t>
            </a:r>
            <a:r>
              <a:rPr lang="en-US" dirty="0" smtClean="0"/>
              <a:t> in young people</a:t>
            </a:r>
          </a:p>
          <a:p>
            <a:endParaRPr lang="en-US" dirty="0"/>
          </a:p>
          <a:p>
            <a:r>
              <a:rPr lang="en-US" dirty="0" smtClean="0"/>
              <a:t>TTM – </a:t>
            </a:r>
            <a:r>
              <a:rPr lang="en-US" dirty="0" err="1" smtClean="0"/>
              <a:t>inc</a:t>
            </a:r>
            <a:r>
              <a:rPr lang="en-US" dirty="0" smtClean="0"/>
              <a:t> SE as stages progress. </a:t>
            </a:r>
            <a:endParaRPr lang="en-US" dirty="0"/>
          </a:p>
        </p:txBody>
      </p:sp>
    </p:spTree>
    <p:extLst>
      <p:ext uri="{BB962C8B-B14F-4D97-AF65-F5344CB8AC3E}">
        <p14:creationId xmlns:p14="http://schemas.microsoft.com/office/powerpoint/2010/main" val="73415986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Critiques</a:t>
            </a:r>
            <a:endParaRPr lang="en-US" dirty="0"/>
          </a:p>
        </p:txBody>
      </p:sp>
      <p:sp>
        <p:nvSpPr>
          <p:cNvPr id="3" name="Content Placeholder 2"/>
          <p:cNvSpPr>
            <a:spLocks noGrp="1"/>
          </p:cNvSpPr>
          <p:nvPr>
            <p:ph idx="1"/>
          </p:nvPr>
        </p:nvSpPr>
        <p:spPr/>
        <p:txBody>
          <a:bodyPr/>
          <a:lstStyle/>
          <a:p>
            <a:r>
              <a:rPr lang="en-US" dirty="0"/>
              <a:t>Self-efficacy as motivation (Williams &amp; Rhodes, 2016)</a:t>
            </a:r>
          </a:p>
          <a:p>
            <a:endParaRPr lang="en-US" dirty="0"/>
          </a:p>
        </p:txBody>
      </p:sp>
    </p:spTree>
    <p:extLst>
      <p:ext uri="{BB962C8B-B14F-4D97-AF65-F5344CB8AC3E}">
        <p14:creationId xmlns:p14="http://schemas.microsoft.com/office/powerpoint/2010/main" val="2150195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smtClean="0"/>
          </a:p>
          <a:p>
            <a:pPr marL="0" indent="0">
              <a:buNone/>
            </a:pPr>
            <a:r>
              <a:rPr lang="en-US" sz="1500" dirty="0" smtClean="0"/>
              <a:t>Biddle</a:t>
            </a:r>
            <a:r>
              <a:rPr lang="en-US" sz="1500" dirty="0"/>
              <a:t>,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a:t>
            </a:r>
            <a:r>
              <a:rPr lang="en-US" sz="1500" dirty="0" smtClean="0"/>
              <a:t>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smtClean="0"/>
          </a:p>
          <a:p>
            <a:pPr marL="0" indent="0">
              <a:buNone/>
            </a:pPr>
            <a:endParaRPr lang="en-US" sz="1500" dirty="0" smtClean="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smtClean="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 References</a:t>
            </a:r>
            <a:endParaRPr lang="en-US" dirty="0"/>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a:t>
            </a:r>
            <a:r>
              <a:rPr lang="en-US" sz="1500" dirty="0" smtClean="0"/>
              <a:t>Self-Determination </a:t>
            </a:r>
            <a:r>
              <a:rPr lang="en-US" sz="1500" dirty="0"/>
              <a:t>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a:t>
            </a:r>
            <a:r>
              <a:rPr lang="en-US" sz="1500" i="1" dirty="0" smtClean="0"/>
              <a:t>Interventions</a:t>
            </a:r>
            <a:r>
              <a:rPr lang="en-US" sz="1500" dirty="0"/>
              <a:t>, </a:t>
            </a:r>
            <a:r>
              <a:rPr lang="en-US" sz="1500" dirty="0" smtClean="0"/>
              <a:t>Third </a:t>
            </a:r>
            <a:r>
              <a:rPr lang="en-US" sz="1500" dirty="0"/>
              <a:t>Edition, Oxon: </a:t>
            </a:r>
            <a:r>
              <a:rPr lang="en-US" sz="1500" dirty="0" smtClean="0"/>
              <a:t>Routledge</a:t>
            </a:r>
            <a:endParaRPr lang="en-US" sz="1500" dirty="0"/>
          </a:p>
          <a:p>
            <a:pPr marL="0" indent="0">
              <a:buNone/>
            </a:pPr>
            <a:r>
              <a:rPr lang="en-US" sz="1500" dirty="0" err="1"/>
              <a:t>Ntoumanis</a:t>
            </a:r>
            <a:r>
              <a:rPr lang="en-US" sz="1500" dirty="0"/>
              <a:t>, N. (2012) </a:t>
            </a:r>
            <a:r>
              <a:rPr lang="en-US" sz="1500" i="1" dirty="0"/>
              <a:t>A Self-Determination Theory perspective on motivation in Sport and Physical </a:t>
            </a:r>
            <a:r>
              <a:rPr lang="en-US" sz="1500" i="1" dirty="0" smtClean="0"/>
              <a:t>Education</a:t>
            </a:r>
            <a:r>
              <a:rPr lang="en-US" sz="1500" i="1" dirty="0"/>
              <a:t>: Current Trends and </a:t>
            </a:r>
            <a:r>
              <a:rPr lang="en-US" sz="1500" i="1" dirty="0" err="1"/>
              <a:t>Posible</a:t>
            </a:r>
            <a:r>
              <a:rPr lang="en-US" sz="1500" i="1" dirty="0"/>
              <a:t> Future Research Directions, </a:t>
            </a:r>
            <a:r>
              <a:rPr lang="en-US" sz="1500" dirty="0"/>
              <a:t>In Roberts, G. C. and </a:t>
            </a:r>
            <a:r>
              <a:rPr lang="en-US" sz="1500" dirty="0" smtClean="0"/>
              <a:t>Treasure</a:t>
            </a:r>
            <a:r>
              <a:rPr lang="en-US" sz="1500" dirty="0"/>
              <a:t>, D. C. ‘Advances in Motivation in Sport and Exercise</a:t>
            </a:r>
            <a:r>
              <a:rPr lang="en-US" sz="1500" dirty="0" smtClean="0"/>
              <a:t>’</a:t>
            </a:r>
            <a:endParaRPr lang="en-US" sz="1500" dirty="0"/>
          </a:p>
          <a:p>
            <a:pPr marL="0" indent="0">
              <a:buNone/>
            </a:pPr>
            <a:r>
              <a:rPr lang="en-US" sz="1500" dirty="0" smtClean="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a:t>
            </a:r>
            <a:r>
              <a:rPr lang="en-US" sz="1500" i="1" dirty="0" smtClean="0"/>
              <a:t>Self-Regulatory </a:t>
            </a:r>
            <a:r>
              <a:rPr lang="en-US" sz="1500" i="1" dirty="0"/>
              <a:t>Processes to Support and Maintain Health and Well-Being</a:t>
            </a:r>
            <a:r>
              <a:rPr lang="en-US" sz="1500" dirty="0"/>
              <a:t>, In Roberts, G. C. </a:t>
            </a:r>
            <a:r>
              <a:rPr lang="en-US" sz="1500" dirty="0" smtClean="0"/>
              <a:t>and </a:t>
            </a:r>
            <a:r>
              <a:rPr lang="en-US" sz="1500" dirty="0"/>
              <a:t>Treasure, D. C. ‘Advances in Motivation in Sport and Exercise</a:t>
            </a:r>
            <a:r>
              <a:rPr lang="en-US" sz="1500" dirty="0" smtClean="0"/>
              <a:t>’</a:t>
            </a:r>
            <a:endParaRPr lang="en-US" sz="1500" dirty="0"/>
          </a:p>
          <a:p>
            <a:pPr marL="0" indent="0">
              <a:buNone/>
            </a:pPr>
            <a:r>
              <a:rPr lang="en-US" sz="1500" dirty="0"/>
              <a:t>Weinberg, R. S. and Gould, D. (2015) </a:t>
            </a:r>
            <a:r>
              <a:rPr lang="en-US" sz="1500" i="1" dirty="0"/>
              <a:t>Foundations of Sport and Exercise Psychology, Sixth Edition</a:t>
            </a:r>
            <a:r>
              <a:rPr lang="en-US" sz="1500" dirty="0"/>
              <a:t>, </a:t>
            </a:r>
            <a:r>
              <a:rPr lang="en-US" sz="1500" dirty="0" smtClean="0"/>
              <a:t>Champaign</a:t>
            </a:r>
            <a:r>
              <a:rPr lang="en-US" sz="1500" dirty="0"/>
              <a:t>, IL: Human </a:t>
            </a:r>
            <a:r>
              <a:rPr lang="en-US" sz="1500" dirty="0" smtClean="0"/>
              <a:t>Kinetics</a:t>
            </a:r>
            <a:endParaRPr lang="en-US" sz="1500" dirty="0"/>
          </a:p>
        </p:txBody>
      </p:sp>
    </p:spTree>
    <p:extLst>
      <p:ext uri="{BB962C8B-B14F-4D97-AF65-F5344CB8AC3E}">
        <p14:creationId xmlns:p14="http://schemas.microsoft.com/office/powerpoint/2010/main" val="16346377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pPr marL="0" indent="0">
              <a:buNone/>
            </a:pPr>
            <a:r>
              <a:rPr lang="en-GB" sz="1600" dirty="0" err="1"/>
              <a:t>Hagger</a:t>
            </a:r>
            <a:r>
              <a:rPr lang="en-GB" sz="1600" dirty="0"/>
              <a:t>, M. S., &amp; </a:t>
            </a:r>
            <a:r>
              <a:rPr lang="en-GB" sz="1600" dirty="0" err="1"/>
              <a:t>Chatzisarantis</a:t>
            </a:r>
            <a:r>
              <a:rPr lang="en-GB" sz="1600" dirty="0"/>
              <a:t>, N. L. (2015). The trans-contextual model of autonomous </a:t>
            </a:r>
            <a:r>
              <a:rPr lang="en-GB" sz="1600" dirty="0" smtClean="0"/>
              <a:t>motivation </a:t>
            </a:r>
            <a:r>
              <a:rPr lang="en-GB" sz="1600" dirty="0"/>
              <a:t>in education: Conceptual and empirical issues and meta-analysis. </a:t>
            </a:r>
            <a:r>
              <a:rPr lang="en-GB" sz="1600" i="1" dirty="0"/>
              <a:t>Review of </a:t>
            </a:r>
            <a:r>
              <a:rPr lang="en-GB" sz="1600" i="1" dirty="0" smtClean="0"/>
              <a:t>Educational </a:t>
            </a:r>
            <a:r>
              <a:rPr lang="en-GB" sz="1600" i="1" dirty="0"/>
              <a:t>Research</a:t>
            </a:r>
            <a:r>
              <a:rPr lang="en-GB" sz="1600" dirty="0"/>
              <a:t> </a:t>
            </a:r>
            <a:r>
              <a:rPr lang="en-GB" sz="1600" dirty="0" smtClean="0"/>
              <a:t>doi:</a:t>
            </a:r>
            <a:r>
              <a:rPr lang="en-GB" sz="1600" u="sng" dirty="0" smtClean="0">
                <a:hlinkClick r:id="rId2"/>
              </a:rPr>
              <a:t>10.3102/0034654315585005</a:t>
            </a:r>
            <a:endParaRPr lang="en-GB" sz="1600" dirty="0" smtClean="0"/>
          </a:p>
          <a:p>
            <a:pPr marL="0" indent="0">
              <a:buNone/>
            </a:pPr>
            <a:r>
              <a:rPr lang="en-GB" sz="1600" dirty="0" smtClean="0"/>
              <a:t>Silva, Marques &amp; </a:t>
            </a:r>
            <a:r>
              <a:rPr lang="en-GB" sz="1600" dirty="0" err="1" smtClean="0"/>
              <a:t>Texiera</a:t>
            </a:r>
            <a:r>
              <a:rPr lang="en-GB" sz="1600" dirty="0" smtClean="0"/>
              <a:t>. </a:t>
            </a:r>
          </a:p>
          <a:p>
            <a:pPr marL="0" indent="0">
              <a:buNone/>
            </a:pPr>
            <a:r>
              <a:rPr lang="en-GB" sz="1600" dirty="0" err="1" smtClean="0"/>
              <a:t>Vallerand</a:t>
            </a:r>
            <a:r>
              <a:rPr lang="en-GB" sz="1600" dirty="0"/>
              <a:t>, R. J. (1997). Toward a hierarchical model of intrinsic and extrinsic motivation. In M. P. </a:t>
            </a:r>
            <a:r>
              <a:rPr lang="en-GB" sz="1600" dirty="0" err="1" smtClean="0"/>
              <a:t>Zanna</a:t>
            </a:r>
            <a:r>
              <a:rPr lang="en-GB" sz="1600" dirty="0" smtClean="0"/>
              <a:t> </a:t>
            </a:r>
            <a:r>
              <a:rPr lang="en-GB" sz="1600" dirty="0"/>
              <a:t>(Ed.), </a:t>
            </a:r>
            <a:r>
              <a:rPr lang="en-GB" sz="1600" i="1" dirty="0"/>
              <a:t>Advances in experimental social psychology</a:t>
            </a:r>
            <a:r>
              <a:rPr lang="en-GB" sz="1600" dirty="0"/>
              <a:t> (Vol </a:t>
            </a:r>
            <a:r>
              <a:rPr lang="en-GB" sz="1600" i="1" dirty="0"/>
              <a:t>Vol. 29</a:t>
            </a:r>
            <a:r>
              <a:rPr lang="en-GB" sz="1600" dirty="0"/>
              <a:t>, pp. 271-360). </a:t>
            </a:r>
            <a:r>
              <a:rPr lang="en-GB" sz="1600" dirty="0" smtClean="0"/>
              <a:t>San </a:t>
            </a:r>
            <a:r>
              <a:rPr lang="en-GB" sz="1600" dirty="0"/>
              <a:t>Diego: Academic Press</a:t>
            </a:r>
            <a:r>
              <a:rPr lang="en-GB" sz="1600" dirty="0" smtClean="0"/>
              <a:t>.</a:t>
            </a:r>
          </a:p>
          <a:p>
            <a:pPr marL="0" indent="0">
              <a:buNone/>
            </a:pPr>
            <a:r>
              <a:rPr lang="en-GB" sz="1600" dirty="0" err="1" smtClean="0"/>
              <a:t>Vallerand</a:t>
            </a:r>
            <a:r>
              <a:rPr lang="en-GB" sz="1600" dirty="0"/>
              <a:t>. R. J. (2007). A hierarchical model of intrinsic and extrinsic motivation for sport and </a:t>
            </a:r>
            <a:r>
              <a:rPr lang="en-GB" sz="1600" dirty="0" smtClean="0"/>
              <a:t>physical </a:t>
            </a:r>
            <a:r>
              <a:rPr lang="en-GB" sz="1600" dirty="0"/>
              <a:t>activity. In </a:t>
            </a:r>
            <a:r>
              <a:rPr lang="en-GB" sz="1600" dirty="0" err="1"/>
              <a:t>Hagger</a:t>
            </a:r>
            <a:r>
              <a:rPr lang="en-GB" sz="1600" dirty="0"/>
              <a:t>, M., &amp; </a:t>
            </a:r>
            <a:r>
              <a:rPr lang="en-GB" sz="1600" dirty="0" err="1"/>
              <a:t>Chatzisarantis</a:t>
            </a:r>
            <a:r>
              <a:rPr lang="en-GB" sz="1600" dirty="0"/>
              <a:t>, N. L. D. (2007) (eds.) </a:t>
            </a:r>
            <a:r>
              <a:rPr lang="en-GB" sz="1600" i="1" dirty="0"/>
              <a:t>Intrinsic </a:t>
            </a:r>
            <a:r>
              <a:rPr lang="en-GB" sz="1600" i="1" dirty="0" smtClean="0"/>
              <a:t>motivation </a:t>
            </a:r>
            <a:r>
              <a:rPr lang="en-GB" sz="1600" i="1" dirty="0"/>
              <a:t>and self-determination in exercise and sport. </a:t>
            </a:r>
            <a:r>
              <a:rPr lang="en-GB" sz="1600" dirty="0"/>
              <a:t>Champaign, IL: Human </a:t>
            </a:r>
            <a:r>
              <a:rPr lang="en-GB" sz="1600" dirty="0" smtClean="0"/>
              <a:t>	Kinetics</a:t>
            </a:r>
            <a:r>
              <a:rPr lang="en-GB" sz="1600" dirty="0"/>
              <a:t>.</a:t>
            </a:r>
            <a:r>
              <a:rPr lang="en-GB" sz="1600" i="1" dirty="0"/>
              <a:t> </a:t>
            </a:r>
            <a:endParaRPr lang="en-GB" sz="1600" dirty="0" smtClean="0"/>
          </a:p>
          <a:p>
            <a:pPr marL="0" indent="0">
              <a:buNone/>
            </a:pPr>
            <a:r>
              <a:rPr lang="en-GB" sz="1600" dirty="0" err="1" smtClean="0"/>
              <a:t>Vansteenkiste</a:t>
            </a:r>
            <a:r>
              <a:rPr lang="en-GB" sz="1600" dirty="0"/>
              <a:t>, M., </a:t>
            </a:r>
            <a:r>
              <a:rPr lang="en-GB" sz="1600" dirty="0" err="1"/>
              <a:t>Niemiec</a:t>
            </a:r>
            <a:r>
              <a:rPr lang="en-GB" sz="1600" dirty="0"/>
              <a:t>, C. P., &amp; </a:t>
            </a:r>
            <a:r>
              <a:rPr lang="en-GB" sz="1600" dirty="0" err="1"/>
              <a:t>Soenens</a:t>
            </a:r>
            <a:r>
              <a:rPr lang="en-GB" sz="1600" dirty="0"/>
              <a:t>, B. (2010). The development of the five </a:t>
            </a:r>
            <a:r>
              <a:rPr lang="en-GB" sz="1600" dirty="0" smtClean="0"/>
              <a:t>mini-theories </a:t>
            </a:r>
            <a:r>
              <a:rPr lang="en-GB" sz="1600" dirty="0"/>
              <a:t>of self-determination theory: An historical overview, emerging trends, and </a:t>
            </a:r>
            <a:r>
              <a:rPr lang="en-GB" sz="1600" dirty="0" smtClean="0"/>
              <a:t>future </a:t>
            </a:r>
            <a:r>
              <a:rPr lang="en-GB" sz="1600" dirty="0"/>
              <a:t>directions. In T. C. </a:t>
            </a:r>
            <a:r>
              <a:rPr lang="en-GB" sz="1600" dirty="0" err="1"/>
              <a:t>Urdan</a:t>
            </a:r>
            <a:r>
              <a:rPr lang="en-GB" sz="1600" dirty="0"/>
              <a:t> &amp; S. A. </a:t>
            </a:r>
            <a:r>
              <a:rPr lang="en-GB" sz="1600" dirty="0" err="1"/>
              <a:t>Karabenick</a:t>
            </a:r>
            <a:r>
              <a:rPr lang="en-GB" sz="1600" dirty="0"/>
              <a:t> (Eds.), </a:t>
            </a:r>
            <a:r>
              <a:rPr lang="en-GB" sz="1600" i="1" dirty="0"/>
              <a:t>Advances in motivation </a:t>
            </a:r>
            <a:r>
              <a:rPr lang="en-GB" sz="1600" i="1" dirty="0" smtClean="0"/>
              <a:t>	and </a:t>
            </a:r>
            <a:r>
              <a:rPr lang="en-GB" sz="1600" i="1" dirty="0"/>
              <a:t>achievement, v. 16A—The decade ahead: Theoretical perspectives on motivation </a:t>
            </a:r>
            <a:r>
              <a:rPr lang="en-GB" sz="1600" i="1" dirty="0" smtClean="0"/>
              <a:t>	and </a:t>
            </a:r>
            <a:r>
              <a:rPr lang="en-GB" sz="1600" i="1" dirty="0"/>
              <a:t>achievement</a:t>
            </a:r>
            <a:r>
              <a:rPr lang="en-GB" sz="1600" dirty="0"/>
              <a:t> </a:t>
            </a:r>
            <a:endParaRPr lang="en-US" sz="1600" dirty="0"/>
          </a:p>
        </p:txBody>
      </p:sp>
    </p:spTree>
    <p:extLst>
      <p:ext uri="{BB962C8B-B14F-4D97-AF65-F5344CB8AC3E}">
        <p14:creationId xmlns:p14="http://schemas.microsoft.com/office/powerpoint/2010/main" val="830968848"/>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DT" id="{D3BC43DB-0528-AC43-9E31-F154B66F721C}" vid="{294A3F5E-176B-A747-944B-6F56B94BB6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4.SDT</Template>
  <TotalTime>6121</TotalTime>
  <Words>2350</Words>
  <Application>Microsoft Office PowerPoint</Application>
  <PresentationFormat>On-screen Show (4:3)</PresentationFormat>
  <Paragraphs>340</Paragraphs>
  <Slides>59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59</vt:i4>
      </vt:variant>
    </vt:vector>
  </HeadingPairs>
  <TitlesOfParts>
    <vt:vector size="68" baseType="lpstr">
      <vt:lpstr>MS PGothic</vt:lpstr>
      <vt:lpstr>Arial</vt:lpstr>
      <vt:lpstr>Calibri</vt:lpstr>
      <vt:lpstr>MS Mincho</vt:lpstr>
      <vt:lpstr>Myriad Pro</vt:lpstr>
      <vt:lpstr>Source Sans Pro</vt:lpstr>
      <vt:lpstr>Tahoma</vt:lpstr>
      <vt:lpstr>Times New Roman</vt:lpstr>
      <vt:lpstr>Theme2</vt:lpstr>
      <vt:lpstr>Theories of Motivation and Behaviour Change Week 4 and Week 5</vt:lpstr>
      <vt:lpstr>Re-cap so far…</vt:lpstr>
      <vt:lpstr>Introduction:</vt:lpstr>
      <vt:lpstr>PowerPoint Presentation</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Task: </vt:lpstr>
      <vt:lpstr>Health Belief Model </vt:lpstr>
      <vt:lpstr>HEALTH BELIEF MODEL – (Becker, 1979; Becker &amp; Rosenstock, 1984)</vt:lpstr>
      <vt:lpstr>HEALTH BELIEF MODEL</vt:lpstr>
      <vt:lpstr>Health Belief Model</vt:lpstr>
      <vt:lpstr>Health Belief Model:  </vt:lpstr>
      <vt:lpstr>FFIT - Campaign</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Empirical Evidence</vt:lpstr>
      <vt:lpstr>Critiques</vt:lpstr>
      <vt:lpstr>References</vt:lpstr>
      <vt:lpstr>SDT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Self-Determination Theory (Ryan &amp; Deci, 2017)</dc:title>
  <dc:creator>Dylan Blain</dc:creator>
  <cp:lastModifiedBy>Administrator</cp:lastModifiedBy>
  <cp:revision>47</cp:revision>
  <cp:lastPrinted>2020-01-24T17:21:11Z</cp:lastPrinted>
  <dcterms:created xsi:type="dcterms:W3CDTF">2019-01-16T12:59:50Z</dcterms:created>
  <dcterms:modified xsi:type="dcterms:W3CDTF">2021-10-20T13:00:55Z</dcterms:modified>
</cp:coreProperties>
</file>