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3"/>
  </p:sldMasterIdLst>
  <p:notesMasterIdLst>
    <p:notesMasterId r:id="rId48"/>
  </p:notesMasterIdLst>
  <p:handoutMasterIdLst>
    <p:handoutMasterId r:id="rId49"/>
  </p:handoutMasterIdLst>
  <p:sldIdLst>
    <p:sldId id="256" r:id="rId4"/>
    <p:sldId id="257" r:id="rId5"/>
    <p:sldId id="292" r:id="rId6"/>
    <p:sldId id="297" r:id="rId7"/>
    <p:sldId id="298" r:id="rId8"/>
    <p:sldId id="300" r:id="rId9"/>
    <p:sldId id="299" r:id="rId10"/>
    <p:sldId id="333" r:id="rId11"/>
    <p:sldId id="336" r:id="rId12"/>
    <p:sldId id="334" r:id="rId13"/>
    <p:sldId id="335" r:id="rId14"/>
    <p:sldId id="296" r:id="rId15"/>
    <p:sldId id="301" r:id="rId16"/>
    <p:sldId id="302" r:id="rId17"/>
    <p:sldId id="303" r:id="rId18"/>
    <p:sldId id="304" r:id="rId19"/>
    <p:sldId id="305" r:id="rId20"/>
    <p:sldId id="306" r:id="rId21"/>
    <p:sldId id="307" r:id="rId22"/>
    <p:sldId id="309" r:id="rId23"/>
    <p:sldId id="310" r:id="rId24"/>
    <p:sldId id="311" r:id="rId25"/>
    <p:sldId id="312" r:id="rId26"/>
    <p:sldId id="313" r:id="rId27"/>
    <p:sldId id="314" r:id="rId28"/>
    <p:sldId id="315" r:id="rId29"/>
    <p:sldId id="316" r:id="rId30"/>
    <p:sldId id="317" r:id="rId31"/>
    <p:sldId id="318" r:id="rId32"/>
    <p:sldId id="319" r:id="rId33"/>
    <p:sldId id="320" r:id="rId34"/>
    <p:sldId id="321" r:id="rId35"/>
    <p:sldId id="322" r:id="rId36"/>
    <p:sldId id="323" r:id="rId37"/>
    <p:sldId id="324" r:id="rId38"/>
    <p:sldId id="325" r:id="rId39"/>
    <p:sldId id="326" r:id="rId40"/>
    <p:sldId id="327" r:id="rId41"/>
    <p:sldId id="328" r:id="rId42"/>
    <p:sldId id="329" r:id="rId43"/>
    <p:sldId id="330" r:id="rId44"/>
    <p:sldId id="331" r:id="rId45"/>
    <p:sldId id="332" r:id="rId46"/>
    <p:sldId id="291" r:id="rId4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BC6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334" autoAdjust="0"/>
  </p:normalViewPr>
  <p:slideViewPr>
    <p:cSldViewPr>
      <p:cViewPr varScale="1">
        <p:scale>
          <a:sx n="105" d="100"/>
          <a:sy n="105" d="100"/>
        </p:scale>
        <p:origin x="179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presProps" Target="presProps.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tableStyles" Target="tableStyles.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notesMaster" Target="notesMasters/notesMaster1.xml"/><Relationship Id="rId8" Type="http://schemas.openxmlformats.org/officeDocument/2006/relationships/slide" Target="slides/slide5.xml"/><Relationship Id="rId51" Type="http://schemas.openxmlformats.org/officeDocument/2006/relationships/viewProps" Target="viewProps.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customXml" Target="../customXml/item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31/10/2016</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10/31/2016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See more:</a:t>
            </a:r>
          </a:p>
          <a:p>
            <a:pPr marL="171450" indent="-171450">
              <a:buFont typeface="Arial" panose="020B0604020202020204" pitchFamily="34" charset="0"/>
              <a:buChar char="•"/>
            </a:pPr>
            <a:r>
              <a:rPr lang="en-GB" dirty="0"/>
              <a:t>https://developer.android.com/guide/practices/screens_support.html</a:t>
            </a:r>
          </a:p>
          <a:p>
            <a:pPr marL="171450" indent="-171450">
              <a:buFont typeface="Arial" panose="020B0604020202020204" pitchFamily="34" charset="0"/>
              <a:buChar char="•"/>
            </a:pPr>
            <a:r>
              <a:rPr lang="en-GB" dirty="0"/>
              <a:t>https://developer.android.com/guide/topics/resources/providing-resources.html#AlternativeResources</a:t>
            </a:r>
          </a:p>
        </p:txBody>
      </p:sp>
      <p:sp>
        <p:nvSpPr>
          <p:cNvPr id="4" name="Slide Number Placeholder 3"/>
          <p:cNvSpPr>
            <a:spLocks noGrp="1"/>
          </p:cNvSpPr>
          <p:nvPr>
            <p:ph type="sldNum" sz="quarter" idx="10"/>
          </p:nvPr>
        </p:nvSpPr>
        <p:spPr/>
        <p:txBody>
          <a:bodyPr/>
          <a:lstStyle/>
          <a:p>
            <a:fld id="{C97F37A7-6CD5-480C-8A9C-8A14678CA55C}" type="slidenum">
              <a:rPr lang="en-GB" smtClean="0"/>
              <a:pPr/>
              <a:t>10</a:t>
            </a:fld>
            <a:endParaRPr lang="en-GB"/>
          </a:p>
        </p:txBody>
      </p:sp>
    </p:spTree>
    <p:extLst>
      <p:ext uri="{BB962C8B-B14F-4D97-AF65-F5344CB8AC3E}">
        <p14:creationId xmlns:p14="http://schemas.microsoft.com/office/powerpoint/2010/main" val="5836769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smtClean="0"/>
              <a:t>developer.android.com/guide/practices/screens_support.html</a:t>
            </a:r>
          </a:p>
          <a:p>
            <a:r>
              <a:rPr lang="en-GB" dirty="0" smtClean="0"/>
              <a:t>Note: in</a:t>
            </a:r>
            <a:r>
              <a:rPr lang="en-GB" baseline="0" dirty="0" smtClean="0"/>
              <a:t> your application, you should not work directly with resolution, work with screen size and </a:t>
            </a:r>
            <a:r>
              <a:rPr lang="en-GB" baseline="0" smtClean="0"/>
              <a:t>screen density.</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11</a:t>
            </a:fld>
            <a:endParaRPr lang="en-GB"/>
          </a:p>
        </p:txBody>
      </p:sp>
    </p:spTree>
    <p:extLst>
      <p:ext uri="{BB962C8B-B14F-4D97-AF65-F5344CB8AC3E}">
        <p14:creationId xmlns:p14="http://schemas.microsoft.com/office/powerpoint/2010/main" val="6327422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a:t>
            </a:r>
          </a:p>
        </p:txBody>
      </p:sp>
      <p:sp>
        <p:nvSpPr>
          <p:cNvPr id="4" name="Slide Number Placeholder 3"/>
          <p:cNvSpPr>
            <a:spLocks noGrp="1"/>
          </p:cNvSpPr>
          <p:nvPr>
            <p:ph type="sldNum" sz="quarter" idx="10"/>
          </p:nvPr>
        </p:nvSpPr>
        <p:spPr/>
        <p:txBody>
          <a:bodyPr/>
          <a:lstStyle/>
          <a:p>
            <a:fld id="{C97F37A7-6CD5-480C-8A9C-8A14678CA55C}" type="slidenum">
              <a:rPr lang="en-GB" smtClean="0"/>
              <a:pPr/>
              <a:t>19</a:t>
            </a:fld>
            <a:endParaRPr lang="en-GB"/>
          </a:p>
        </p:txBody>
      </p:sp>
    </p:spTree>
    <p:extLst>
      <p:ext uri="{BB962C8B-B14F-4D97-AF65-F5344CB8AC3E}">
        <p14:creationId xmlns:p14="http://schemas.microsoft.com/office/powerpoint/2010/main" val="4477710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Relative Layout</a:t>
            </a:r>
            <a:r>
              <a:rPr lang="en-GB" baseline="0" dirty="0"/>
              <a:t> Attributes: https://developer.android.com/reference/android/widget/RelativeLayout.LayoutParams.html</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21</a:t>
            </a:fld>
            <a:endParaRPr lang="en-GB"/>
          </a:p>
        </p:txBody>
      </p:sp>
    </p:spTree>
    <p:extLst>
      <p:ext uri="{BB962C8B-B14F-4D97-AF65-F5344CB8AC3E}">
        <p14:creationId xmlns:p14="http://schemas.microsoft.com/office/powerpoint/2010/main" val="1482282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27</a:t>
            </a:fld>
            <a:endParaRPr lang="en-GB"/>
          </a:p>
        </p:txBody>
      </p:sp>
    </p:spTree>
    <p:extLst>
      <p:ext uri="{BB962C8B-B14F-4D97-AF65-F5344CB8AC3E}">
        <p14:creationId xmlns:p14="http://schemas.microsoft.com/office/powerpoint/2010/main" val="28071351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See: https://developer.android.com/reference/android/widget/Spinner.html#attr_android:gravity</a:t>
            </a:r>
          </a:p>
        </p:txBody>
      </p:sp>
      <p:sp>
        <p:nvSpPr>
          <p:cNvPr id="4" name="Slide Number Placeholder 3"/>
          <p:cNvSpPr>
            <a:spLocks noGrp="1"/>
          </p:cNvSpPr>
          <p:nvPr>
            <p:ph type="sldNum" sz="quarter" idx="10"/>
          </p:nvPr>
        </p:nvSpPr>
        <p:spPr/>
        <p:txBody>
          <a:bodyPr/>
          <a:lstStyle/>
          <a:p>
            <a:fld id="{C97F37A7-6CD5-480C-8A9C-8A14678CA55C}" type="slidenum">
              <a:rPr lang="en-GB" smtClean="0"/>
              <a:pPr/>
              <a:t>32</a:t>
            </a:fld>
            <a:endParaRPr lang="en-GB"/>
          </a:p>
        </p:txBody>
      </p:sp>
    </p:spTree>
    <p:extLst>
      <p:ext uri="{BB962C8B-B14F-4D97-AF65-F5344CB8AC3E}">
        <p14:creationId xmlns:p14="http://schemas.microsoft.com/office/powerpoint/2010/main" val="41476247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You can combine</a:t>
            </a:r>
            <a:r>
              <a:rPr lang="en-GB" baseline="0" dirty="0"/>
              <a:t> gravity settings.</a:t>
            </a:r>
            <a:endParaRPr lang="en-GB" dirty="0"/>
          </a:p>
          <a:p>
            <a:r>
              <a:rPr lang="en-GB" dirty="0"/>
              <a:t>See: https://developer.android.com/reference/android/widget/Spinner.html#attr_android:gravity</a:t>
            </a:r>
          </a:p>
        </p:txBody>
      </p:sp>
      <p:sp>
        <p:nvSpPr>
          <p:cNvPr id="4" name="Slide Number Placeholder 3"/>
          <p:cNvSpPr>
            <a:spLocks noGrp="1"/>
          </p:cNvSpPr>
          <p:nvPr>
            <p:ph type="sldNum" sz="quarter" idx="10"/>
          </p:nvPr>
        </p:nvSpPr>
        <p:spPr/>
        <p:txBody>
          <a:bodyPr/>
          <a:lstStyle/>
          <a:p>
            <a:fld id="{C97F37A7-6CD5-480C-8A9C-8A14678CA55C}" type="slidenum">
              <a:rPr lang="en-GB" smtClean="0"/>
              <a:pPr/>
              <a:t>34</a:t>
            </a:fld>
            <a:endParaRPr lang="en-GB"/>
          </a:p>
        </p:txBody>
      </p:sp>
    </p:spTree>
    <p:extLst>
      <p:ext uri="{BB962C8B-B14F-4D97-AF65-F5344CB8AC3E}">
        <p14:creationId xmlns:p14="http://schemas.microsoft.com/office/powerpoint/2010/main" val="133114211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FD89C59-280D-43ED-8FC0-545418D6ECAE}" type="datetimeFigureOut">
              <a:rPr lang="en-US" smtClean="0"/>
              <a:pPr/>
              <a:t>10/31/2016</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6EA856F-7FCD-4AED-824B-82A47E56E707}" type="slidenum">
              <a:rPr lang="en-GB" smtClean="0"/>
              <a:pPr/>
              <a:t>‹#›</a:t>
            </a:fld>
            <a:endParaRPr lang="en-GB"/>
          </a:p>
        </p:txBody>
      </p:sp>
      <p:pic>
        <p:nvPicPr>
          <p:cNvPr id="4" name="Picture 3"/>
          <p:cNvPicPr>
            <a:picLocks noChangeAspect="1"/>
          </p:cNvPicPr>
          <p:nvPr userDrawn="1"/>
        </p:nvPicPr>
        <p:blipFill>
          <a:blip r:embed="rId2"/>
          <a:stretch>
            <a:fillRect/>
          </a:stretch>
        </p:blipFill>
        <p:spPr>
          <a:xfrm>
            <a:off x="108000" y="108000"/>
            <a:ext cx="2857500" cy="1000125"/>
          </a:xfrm>
          <a:prstGeom prst="rect">
            <a:avLst/>
          </a:prstGeom>
        </p:spPr>
      </p:pic>
      <p:pic>
        <p:nvPicPr>
          <p:cNvPr id="16" name="Picture 15"/>
          <p:cNvPicPr>
            <a:picLocks noChangeAspect="1"/>
          </p:cNvPicPr>
          <p:nvPr userDrawn="1"/>
        </p:nvPicPr>
        <p:blipFill>
          <a:blip r:embed="rId3"/>
          <a:stretch>
            <a:fillRect/>
          </a:stretch>
        </p:blipFill>
        <p:spPr>
          <a:xfrm>
            <a:off x="7596000" y="108000"/>
            <a:ext cx="1543050" cy="11430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dirty="0"/>
              <a:t>Click to edit Master title style</a:t>
            </a:r>
          </a:p>
        </p:txBody>
      </p:sp>
      <p:sp>
        <p:nvSpPr>
          <p:cNvPr id="4" name="Date Placeholder 3"/>
          <p:cNvSpPr>
            <a:spLocks noGrp="1"/>
          </p:cNvSpPr>
          <p:nvPr>
            <p:ph type="dt" sz="half" idx="10"/>
          </p:nvPr>
        </p:nvSpPr>
        <p:spPr/>
        <p:txBody>
          <a:bodyPr/>
          <a:lstStyle/>
          <a:p>
            <a:fld id="{EFD89C59-280D-43ED-8FC0-545418D6ECAE}" type="datetimeFigureOut">
              <a:rPr lang="en-US" smtClean="0"/>
              <a:pPr/>
              <a:t>10/31/2016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EFD89C59-280D-43ED-8FC0-545418D6ECAE}" type="datetimeFigureOut">
              <a:rPr lang="en-US" smtClean="0"/>
              <a:pPr/>
              <a:t>10/31/2016</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EFD89C59-280D-43ED-8FC0-545418D6ECAE}" type="datetimeFigureOut">
              <a:rPr lang="en-US" smtClean="0"/>
              <a:pPr/>
              <a:t>10/31/2016</a:t>
            </a:fld>
            <a:endParaRPr lang="en-GB"/>
          </a:p>
        </p:txBody>
      </p:sp>
      <p:sp>
        <p:nvSpPr>
          <p:cNvPr id="10" name="Slide Number Placeholder 9"/>
          <p:cNvSpPr>
            <a:spLocks noGrp="1"/>
          </p:cNvSpPr>
          <p:nvPr>
            <p:ph type="sldNum" sz="quarter" idx="16"/>
          </p:nvPr>
        </p:nvSpPr>
        <p:spPr/>
        <p:txBody>
          <a:bodyPr rtlCol="0"/>
          <a:lstStyle/>
          <a:p>
            <a:fld id="{A6EA856F-7FCD-4AED-824B-82A47E56E70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EFD89C59-280D-43ED-8FC0-545418D6ECAE}" type="datetimeFigureOut">
              <a:rPr lang="en-US" smtClean="0"/>
              <a:pPr/>
              <a:t>10/31/2016</a:t>
            </a:fld>
            <a:endParaRPr lang="en-GB"/>
          </a:p>
        </p:txBody>
      </p:sp>
      <p:sp>
        <p:nvSpPr>
          <p:cNvPr id="12" name="Slide Number Placeholder 11"/>
          <p:cNvSpPr>
            <a:spLocks noGrp="1"/>
          </p:cNvSpPr>
          <p:nvPr>
            <p:ph type="sldNum" sz="quarter" idx="16"/>
          </p:nvPr>
        </p:nvSpPr>
        <p:spPr/>
        <p:txBody>
          <a:bodyPr rtlCol="0"/>
          <a:lstStyle/>
          <a:p>
            <a:fld id="{A6EA856F-7FCD-4AED-824B-82A47E56E70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FD89C59-280D-43ED-8FC0-545418D6ECAE}" type="datetimeFigureOut">
              <a:rPr lang="en-US" smtClean="0"/>
              <a:pPr/>
              <a:t>10/31/2016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10/31/2016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6EA856F-7FCD-4AED-824B-82A47E56E70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EFD89C59-280D-43ED-8FC0-545418D6ECAE}" type="datetimeFigureOut">
              <a:rPr lang="en-US" smtClean="0"/>
              <a:pPr/>
              <a:t>10/31/2016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FD89C59-280D-43ED-8FC0-545418D6ECAE}" type="datetimeFigureOut">
              <a:rPr lang="en-US" smtClean="0"/>
              <a:pPr/>
              <a:t>10/31/2016</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D89C59-280D-43ED-8FC0-545418D6ECAE}" type="datetimeFigureOut">
              <a:rPr lang="en-US" smtClean="0"/>
              <a:pPr/>
              <a:t>10/31/2016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FD89C59-280D-43ED-8FC0-545418D6ECAE}" type="datetimeFigureOut">
              <a:rPr lang="en-US" smtClean="0"/>
              <a:pPr/>
              <a:t>10/31/2016</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6EA856F-7FCD-4AED-824B-82A47E56E70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FD89C59-280D-43ED-8FC0-545418D6ECAE}" type="datetimeFigureOut">
              <a:rPr lang="en-US" smtClean="0"/>
              <a:pPr/>
              <a:t>10/31/2016</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6EA856F-7FCD-4AED-824B-82A47E56E70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google.co.uk/webhp?sourceid=chrome-instant&amp;ion=1&amp;espv=2&amp;ie=UTF-8#q=separation%20of%20concerns"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developer.android.com/guide/practices/screens_support.html#qualifier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developer.android.com/guide/practices/screens_support.html#qualifiers"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developer.android.com/guide/topics/ui/declaring-layout.html" TargetMode="Externa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The MVC Design Pattern In Android Development</a:t>
            </a:r>
          </a:p>
        </p:txBody>
      </p:sp>
      <p:sp>
        <p:nvSpPr>
          <p:cNvPr id="3" name="Subtitle 2"/>
          <p:cNvSpPr>
            <a:spLocks noGrp="1"/>
          </p:cNvSpPr>
          <p:nvPr>
            <p:ph type="subTitle" idx="1"/>
          </p:nvPr>
        </p:nvSpPr>
        <p:spPr/>
        <p:txBody>
          <a:bodyPr>
            <a:normAutofit fontScale="77500" lnSpcReduction="20000"/>
          </a:bodyPr>
          <a:lstStyle/>
          <a:p>
            <a:r>
              <a:rPr lang="en-GB" dirty="0"/>
              <a:t>Lecture 3: Mobile Application Development II (MAD II)</a:t>
            </a:r>
          </a:p>
          <a:p>
            <a:r>
              <a:rPr lang="en-GB" dirty="0"/>
              <a:t>Dr Kemi Ademoye</a:t>
            </a:r>
          </a:p>
        </p:txBody>
      </p:sp>
      <p:sp>
        <p:nvSpPr>
          <p:cNvPr id="5" name="Date Placeholder 4"/>
          <p:cNvSpPr>
            <a:spLocks noGrp="1"/>
          </p:cNvSpPr>
          <p:nvPr>
            <p:ph type="dt" sz="half" idx="10"/>
          </p:nvPr>
        </p:nvSpPr>
        <p:spPr/>
        <p:txBody>
          <a:bodyPr/>
          <a:lstStyle/>
          <a:p>
            <a:r>
              <a:rPr lang="en-US" dirty="0"/>
              <a:t>Week:</a:t>
            </a:r>
          </a:p>
          <a:p>
            <a:r>
              <a:rPr lang="en-US" dirty="0"/>
              <a:t>24-Oct-2016</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Today’s Lecture</a:t>
            </a:r>
          </a:p>
        </p:txBody>
      </p:sp>
      <p:sp>
        <p:nvSpPr>
          <p:cNvPr id="3" name="Content Placeholder 2"/>
          <p:cNvSpPr>
            <a:spLocks noGrp="1"/>
          </p:cNvSpPr>
          <p:nvPr>
            <p:ph sz="quarter" idx="1"/>
          </p:nvPr>
        </p:nvSpPr>
        <p:spPr/>
        <p:txBody>
          <a:bodyPr/>
          <a:lstStyle/>
          <a:p>
            <a:r>
              <a:rPr lang="en-GB" dirty="0"/>
              <a:t>The MVC Design Pattern in Android Development</a:t>
            </a:r>
          </a:p>
          <a:p>
            <a:r>
              <a:rPr lang="en-GB" dirty="0"/>
              <a:t>Alternate Resources</a:t>
            </a:r>
          </a:p>
          <a:p>
            <a:pPr lvl="1"/>
            <a:r>
              <a:rPr lang="en-GB" dirty="0"/>
              <a:t>Images</a:t>
            </a:r>
          </a:p>
          <a:p>
            <a:pPr lvl="1"/>
            <a:r>
              <a:rPr lang="en-GB" dirty="0"/>
              <a:t>Layouts</a:t>
            </a:r>
          </a:p>
          <a:p>
            <a:r>
              <a:rPr lang="en-GB" dirty="0"/>
              <a:t>Saving Activity State</a:t>
            </a:r>
          </a:p>
        </p:txBody>
      </p:sp>
    </p:spTree>
    <p:extLst>
      <p:ext uri="{BB962C8B-B14F-4D97-AF65-F5344CB8AC3E}">
        <p14:creationId xmlns:p14="http://schemas.microsoft.com/office/powerpoint/2010/main" val="275409253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Revisiting OOP</a:t>
            </a:r>
          </a:p>
        </p:txBody>
      </p:sp>
      <p:sp>
        <p:nvSpPr>
          <p:cNvPr id="3" name="Content Placeholder 2"/>
          <p:cNvSpPr>
            <a:spLocks noGrp="1"/>
          </p:cNvSpPr>
          <p:nvPr>
            <p:ph sz="quarter" idx="1"/>
          </p:nvPr>
        </p:nvSpPr>
        <p:spPr/>
        <p:txBody>
          <a:bodyPr/>
          <a:lstStyle/>
          <a:p>
            <a:r>
              <a:rPr lang="en-GB" dirty="0"/>
              <a:t>What is a class constructor?</a:t>
            </a:r>
          </a:p>
          <a:p>
            <a:r>
              <a:rPr lang="en-GB" dirty="0"/>
              <a:t>What are getter and setter methods?</a:t>
            </a:r>
          </a:p>
          <a:p>
            <a:r>
              <a:rPr lang="en-GB" dirty="0"/>
              <a:t>Overriding Methods</a:t>
            </a:r>
          </a:p>
        </p:txBody>
      </p:sp>
    </p:spTree>
    <p:extLst>
      <p:ext uri="{BB962C8B-B14F-4D97-AF65-F5344CB8AC3E}">
        <p14:creationId xmlns:p14="http://schemas.microsoft.com/office/powerpoint/2010/main" val="118949709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Model-View-Controller Design Pattern</a:t>
            </a:r>
          </a:p>
        </p:txBody>
      </p:sp>
      <p:sp>
        <p:nvSpPr>
          <p:cNvPr id="3" name="Content Placeholder 2"/>
          <p:cNvSpPr>
            <a:spLocks noGrp="1"/>
          </p:cNvSpPr>
          <p:nvPr>
            <p:ph sz="quarter" idx="1"/>
          </p:nvPr>
        </p:nvSpPr>
        <p:spPr/>
        <p:txBody>
          <a:bodyPr>
            <a:normAutofit lnSpcReduction="10000"/>
          </a:bodyPr>
          <a:lstStyle/>
          <a:p>
            <a:r>
              <a:rPr lang="en-GB" dirty="0"/>
              <a:t>Design patterns in programming are reusable solutions to commonly occurring programming problems.</a:t>
            </a:r>
          </a:p>
          <a:p>
            <a:r>
              <a:rPr lang="en-GB" dirty="0"/>
              <a:t>They </a:t>
            </a:r>
            <a:r>
              <a:rPr lang="en-GB" dirty="0" smtClean="0"/>
              <a:t>model solutions and </a:t>
            </a:r>
            <a:r>
              <a:rPr lang="en-GB" dirty="0"/>
              <a:t>best practices for the problems they solve.</a:t>
            </a:r>
          </a:p>
          <a:p>
            <a:r>
              <a:rPr lang="en-GB" dirty="0"/>
              <a:t>Model-View-Controller (MVC) pattern is a popular design pattern used in application development.</a:t>
            </a:r>
          </a:p>
          <a:p>
            <a:r>
              <a:rPr lang="en-GB" dirty="0"/>
              <a:t>The MVC pattern is all about </a:t>
            </a:r>
            <a:r>
              <a:rPr lang="en-GB" b="1" i="1" dirty="0">
                <a:hlinkClick r:id="rId2"/>
              </a:rPr>
              <a:t>separation of concerns</a:t>
            </a:r>
            <a:r>
              <a:rPr lang="en-GB" dirty="0"/>
              <a:t>, an important programming paradigm.</a:t>
            </a:r>
          </a:p>
        </p:txBody>
      </p:sp>
    </p:spTree>
    <p:extLst>
      <p:ext uri="{BB962C8B-B14F-4D97-AF65-F5344CB8AC3E}">
        <p14:creationId xmlns:p14="http://schemas.microsoft.com/office/powerpoint/2010/main" val="2740281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MVC Design Pattern</a:t>
            </a:r>
          </a:p>
        </p:txBody>
      </p:sp>
      <p:sp>
        <p:nvSpPr>
          <p:cNvPr id="3" name="Content Placeholder 2"/>
          <p:cNvSpPr>
            <a:spLocks noGrp="1"/>
          </p:cNvSpPr>
          <p:nvPr>
            <p:ph sz="quarter" idx="1"/>
          </p:nvPr>
        </p:nvSpPr>
        <p:spPr>
          <a:xfrm>
            <a:off x="612648" y="1600200"/>
            <a:ext cx="8153400" cy="4997152"/>
          </a:xfrm>
        </p:spPr>
        <p:txBody>
          <a:bodyPr>
            <a:normAutofit fontScale="92500" lnSpcReduction="20000"/>
          </a:bodyPr>
          <a:lstStyle/>
          <a:p>
            <a:pPr marL="0" indent="0">
              <a:buNone/>
            </a:pPr>
            <a:r>
              <a:rPr lang="en-GB" dirty="0"/>
              <a:t>Made up of three parts:</a:t>
            </a:r>
          </a:p>
          <a:p>
            <a:r>
              <a:rPr lang="en-GB" b="1" dirty="0"/>
              <a:t>Models</a:t>
            </a:r>
            <a:r>
              <a:rPr lang="en-GB" dirty="0"/>
              <a:t>: represent the data. </a:t>
            </a:r>
          </a:p>
          <a:p>
            <a:pPr lvl="1"/>
            <a:r>
              <a:rPr lang="en-GB" dirty="0"/>
              <a:t>This data could be a single object or a collection of objects. </a:t>
            </a:r>
          </a:p>
          <a:p>
            <a:pPr lvl="1"/>
            <a:r>
              <a:rPr lang="en-GB" dirty="0"/>
              <a:t>Also contain the “business” logic for manipulating that data. </a:t>
            </a:r>
          </a:p>
          <a:p>
            <a:r>
              <a:rPr lang="en-GB" b="1" dirty="0"/>
              <a:t>Views</a:t>
            </a:r>
            <a:r>
              <a:rPr lang="en-GB" dirty="0"/>
              <a:t>: a visual representation of some model. This is what end users see and interact with.</a:t>
            </a:r>
          </a:p>
          <a:p>
            <a:r>
              <a:rPr lang="en-GB" b="1" dirty="0"/>
              <a:t>Controllers</a:t>
            </a:r>
            <a:r>
              <a:rPr lang="en-GB" dirty="0"/>
              <a:t>: tie the view and the model objects together. </a:t>
            </a:r>
          </a:p>
          <a:p>
            <a:pPr lvl="1"/>
            <a:r>
              <a:rPr lang="en-GB" dirty="0"/>
              <a:t>They contain “application” logic. </a:t>
            </a:r>
          </a:p>
          <a:p>
            <a:pPr lvl="1"/>
            <a:r>
              <a:rPr lang="en-GB" dirty="0"/>
              <a:t>Respond to events triggered by view objects and manage flow of data to and from the model object to the views.</a:t>
            </a:r>
          </a:p>
        </p:txBody>
      </p:sp>
    </p:spTree>
    <p:extLst>
      <p:ext uri="{BB962C8B-B14F-4D97-AF65-F5344CB8AC3E}">
        <p14:creationId xmlns:p14="http://schemas.microsoft.com/office/powerpoint/2010/main" val="707395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itle 26"/>
          <p:cNvSpPr>
            <a:spLocks noGrp="1"/>
          </p:cNvSpPr>
          <p:nvPr>
            <p:ph type="title"/>
          </p:nvPr>
        </p:nvSpPr>
        <p:spPr/>
        <p:txBody>
          <a:bodyPr/>
          <a:lstStyle/>
          <a:p>
            <a:r>
              <a:rPr lang="en-GB" dirty="0"/>
              <a:t>The MVC Design Pattern</a:t>
            </a:r>
          </a:p>
        </p:txBody>
      </p:sp>
      <p:sp>
        <p:nvSpPr>
          <p:cNvPr id="4" name="Rounded Rectangle 3"/>
          <p:cNvSpPr/>
          <p:nvPr/>
        </p:nvSpPr>
        <p:spPr>
          <a:xfrm>
            <a:off x="830848" y="4274512"/>
            <a:ext cx="1583088" cy="576064"/>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View</a:t>
            </a:r>
          </a:p>
        </p:txBody>
      </p:sp>
      <p:sp>
        <p:nvSpPr>
          <p:cNvPr id="5" name="Rounded Rectangle 4"/>
          <p:cNvSpPr/>
          <p:nvPr/>
        </p:nvSpPr>
        <p:spPr>
          <a:xfrm>
            <a:off x="3926104" y="4274512"/>
            <a:ext cx="1583088" cy="576064"/>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Controller</a:t>
            </a:r>
          </a:p>
        </p:txBody>
      </p:sp>
      <p:sp>
        <p:nvSpPr>
          <p:cNvPr id="7" name="Rounded Rectangle 6"/>
          <p:cNvSpPr/>
          <p:nvPr/>
        </p:nvSpPr>
        <p:spPr>
          <a:xfrm>
            <a:off x="7021360" y="4274512"/>
            <a:ext cx="1583088" cy="576064"/>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Model</a:t>
            </a:r>
          </a:p>
        </p:txBody>
      </p:sp>
      <p:sp>
        <p:nvSpPr>
          <p:cNvPr id="8" name="Rounded Rectangle 7"/>
          <p:cNvSpPr/>
          <p:nvPr/>
        </p:nvSpPr>
        <p:spPr>
          <a:xfrm>
            <a:off x="830848" y="1628800"/>
            <a:ext cx="1583088" cy="576064"/>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User Input</a:t>
            </a:r>
          </a:p>
        </p:txBody>
      </p:sp>
      <p:cxnSp>
        <p:nvCxnSpPr>
          <p:cNvPr id="10" name="Straight Arrow Connector 9"/>
          <p:cNvCxnSpPr>
            <a:stCxn id="8" idx="2"/>
            <a:endCxn id="4" idx="0"/>
          </p:cNvCxnSpPr>
          <p:nvPr/>
        </p:nvCxnSpPr>
        <p:spPr>
          <a:xfrm>
            <a:off x="1622392" y="2204864"/>
            <a:ext cx="0" cy="20696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687051" y="2473732"/>
            <a:ext cx="1870681" cy="523220"/>
          </a:xfrm>
          <a:prstGeom prst="rect">
            <a:avLst/>
          </a:prstGeom>
          <a:solidFill>
            <a:schemeClr val="bg1"/>
          </a:solidFill>
        </p:spPr>
        <p:txBody>
          <a:bodyPr wrap="square" rtlCol="0">
            <a:spAutoFit/>
          </a:bodyPr>
          <a:lstStyle/>
          <a:p>
            <a:pPr algn="ctr"/>
            <a:r>
              <a:rPr lang="en-GB" sz="1400" b="1" dirty="0"/>
              <a:t>User interacts with view object</a:t>
            </a:r>
          </a:p>
        </p:txBody>
      </p:sp>
      <p:sp>
        <p:nvSpPr>
          <p:cNvPr id="14" name="TextBox 13"/>
          <p:cNvSpPr txBox="1"/>
          <p:nvPr/>
        </p:nvSpPr>
        <p:spPr>
          <a:xfrm>
            <a:off x="2267744" y="3266400"/>
            <a:ext cx="1870681" cy="523220"/>
          </a:xfrm>
          <a:prstGeom prst="rect">
            <a:avLst/>
          </a:prstGeom>
          <a:solidFill>
            <a:schemeClr val="bg1"/>
          </a:solidFill>
        </p:spPr>
        <p:txBody>
          <a:bodyPr wrap="square" lIns="36000" rIns="36000" rtlCol="0">
            <a:spAutoFit/>
          </a:bodyPr>
          <a:lstStyle/>
          <a:p>
            <a:pPr algn="ctr"/>
            <a:r>
              <a:rPr lang="en-GB" sz="1400" b="1" dirty="0"/>
              <a:t>View sends message to controller</a:t>
            </a:r>
          </a:p>
        </p:txBody>
      </p:sp>
      <p:sp>
        <p:nvSpPr>
          <p:cNvPr id="28" name="TextBox 27"/>
          <p:cNvSpPr txBox="1"/>
          <p:nvPr/>
        </p:nvSpPr>
        <p:spPr>
          <a:xfrm>
            <a:off x="5516480" y="3266400"/>
            <a:ext cx="1870681" cy="738664"/>
          </a:xfrm>
          <a:prstGeom prst="rect">
            <a:avLst/>
          </a:prstGeom>
          <a:solidFill>
            <a:schemeClr val="bg1"/>
          </a:solidFill>
        </p:spPr>
        <p:txBody>
          <a:bodyPr wrap="square" lIns="36000" rIns="36000" rtlCol="0">
            <a:spAutoFit/>
          </a:bodyPr>
          <a:lstStyle/>
          <a:p>
            <a:pPr algn="ctr"/>
            <a:r>
              <a:rPr lang="en-GB" sz="1400" b="1" dirty="0"/>
              <a:t>Controller updates / requests model objects</a:t>
            </a:r>
          </a:p>
        </p:txBody>
      </p:sp>
      <p:sp>
        <p:nvSpPr>
          <p:cNvPr id="29" name="TextBox 28"/>
          <p:cNvSpPr txBox="1"/>
          <p:nvPr/>
        </p:nvSpPr>
        <p:spPr>
          <a:xfrm>
            <a:off x="5516480" y="5354632"/>
            <a:ext cx="1870681" cy="738664"/>
          </a:xfrm>
          <a:prstGeom prst="rect">
            <a:avLst/>
          </a:prstGeom>
          <a:solidFill>
            <a:schemeClr val="bg1"/>
          </a:solidFill>
        </p:spPr>
        <p:txBody>
          <a:bodyPr wrap="square" lIns="36000" rIns="36000" rtlCol="0">
            <a:spAutoFit/>
          </a:bodyPr>
          <a:lstStyle/>
          <a:p>
            <a:pPr algn="ctr"/>
            <a:r>
              <a:rPr lang="en-GB" sz="1400" b="1" dirty="0"/>
              <a:t>Controller gets model objects the view is interested in</a:t>
            </a:r>
          </a:p>
        </p:txBody>
      </p:sp>
      <p:sp>
        <p:nvSpPr>
          <p:cNvPr id="30" name="TextBox 29"/>
          <p:cNvSpPr txBox="1"/>
          <p:nvPr/>
        </p:nvSpPr>
        <p:spPr>
          <a:xfrm>
            <a:off x="2413936" y="5354632"/>
            <a:ext cx="1870681" cy="738664"/>
          </a:xfrm>
          <a:prstGeom prst="rect">
            <a:avLst/>
          </a:prstGeom>
          <a:solidFill>
            <a:schemeClr val="bg1"/>
          </a:solidFill>
        </p:spPr>
        <p:txBody>
          <a:bodyPr wrap="square" lIns="36000" rIns="36000" rtlCol="0">
            <a:spAutoFit/>
          </a:bodyPr>
          <a:lstStyle/>
          <a:p>
            <a:pPr algn="ctr"/>
            <a:r>
              <a:rPr lang="en-GB" sz="1400" b="1" dirty="0"/>
              <a:t>Controller updates view with changes in model objects</a:t>
            </a:r>
          </a:p>
        </p:txBody>
      </p:sp>
      <p:cxnSp>
        <p:nvCxnSpPr>
          <p:cNvPr id="32" name="Elbow Connector 31"/>
          <p:cNvCxnSpPr>
            <a:endCxn id="14" idx="1"/>
          </p:cNvCxnSpPr>
          <p:nvPr/>
        </p:nvCxnSpPr>
        <p:spPr>
          <a:xfrm rot="5400000" flipH="1" flipV="1">
            <a:off x="1822485" y="3829253"/>
            <a:ext cx="746502" cy="144016"/>
          </a:xfrm>
          <a:prstGeom prst="bentConnector2">
            <a:avLst/>
          </a:prstGeom>
        </p:spPr>
        <p:style>
          <a:lnRef idx="1">
            <a:schemeClr val="accent1"/>
          </a:lnRef>
          <a:fillRef idx="0">
            <a:schemeClr val="accent1"/>
          </a:fillRef>
          <a:effectRef idx="0">
            <a:schemeClr val="accent1"/>
          </a:effectRef>
          <a:fontRef idx="minor">
            <a:schemeClr val="tx1"/>
          </a:fontRef>
        </p:style>
      </p:cxnSp>
      <p:cxnSp>
        <p:nvCxnSpPr>
          <p:cNvPr id="34" name="Elbow Connector 33"/>
          <p:cNvCxnSpPr>
            <a:stCxn id="14" idx="3"/>
          </p:cNvCxnSpPr>
          <p:nvPr/>
        </p:nvCxnSpPr>
        <p:spPr>
          <a:xfrm>
            <a:off x="4138425" y="3528010"/>
            <a:ext cx="146192" cy="723474"/>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6" name="Elbow Connector 35"/>
          <p:cNvCxnSpPr>
            <a:endCxn id="28" idx="1"/>
          </p:cNvCxnSpPr>
          <p:nvPr/>
        </p:nvCxnSpPr>
        <p:spPr>
          <a:xfrm rot="5400000" flipH="1" flipV="1">
            <a:off x="5060400" y="3795404"/>
            <a:ext cx="615752" cy="296408"/>
          </a:xfrm>
          <a:prstGeom prst="bentConnector2">
            <a:avLst/>
          </a:prstGeom>
        </p:spPr>
        <p:style>
          <a:lnRef idx="1">
            <a:schemeClr val="accent1"/>
          </a:lnRef>
          <a:fillRef idx="0">
            <a:schemeClr val="accent1"/>
          </a:fillRef>
          <a:effectRef idx="0">
            <a:schemeClr val="accent1"/>
          </a:effectRef>
          <a:fontRef idx="minor">
            <a:schemeClr val="tx1"/>
          </a:fontRef>
        </p:style>
      </p:cxnSp>
      <p:cxnSp>
        <p:nvCxnSpPr>
          <p:cNvPr id="38" name="Elbow Connector 37"/>
          <p:cNvCxnSpPr>
            <a:stCxn id="28" idx="3"/>
            <a:endCxn id="7" idx="0"/>
          </p:cNvCxnSpPr>
          <p:nvPr/>
        </p:nvCxnSpPr>
        <p:spPr>
          <a:xfrm>
            <a:off x="7387161" y="3635732"/>
            <a:ext cx="425743" cy="638780"/>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1" name="Elbow Connector 40"/>
          <p:cNvCxnSpPr>
            <a:stCxn id="7" idx="2"/>
            <a:endCxn id="29" idx="3"/>
          </p:cNvCxnSpPr>
          <p:nvPr/>
        </p:nvCxnSpPr>
        <p:spPr>
          <a:xfrm rot="5400000">
            <a:off x="7163339" y="5074399"/>
            <a:ext cx="873388" cy="425743"/>
          </a:xfrm>
          <a:prstGeom prst="bentConnector2">
            <a:avLst/>
          </a:prstGeom>
        </p:spPr>
        <p:style>
          <a:lnRef idx="1">
            <a:schemeClr val="accent1"/>
          </a:lnRef>
          <a:fillRef idx="0">
            <a:schemeClr val="accent1"/>
          </a:fillRef>
          <a:effectRef idx="0">
            <a:schemeClr val="accent1"/>
          </a:effectRef>
          <a:fontRef idx="minor">
            <a:schemeClr val="tx1"/>
          </a:fontRef>
        </p:style>
      </p:cxnSp>
      <p:cxnSp>
        <p:nvCxnSpPr>
          <p:cNvPr id="43" name="Elbow Connector 42"/>
          <p:cNvCxnSpPr>
            <a:stCxn id="29" idx="1"/>
          </p:cNvCxnSpPr>
          <p:nvPr/>
        </p:nvCxnSpPr>
        <p:spPr>
          <a:xfrm rot="10800000">
            <a:off x="5220072" y="4850576"/>
            <a:ext cx="296408" cy="873388"/>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5" name="Elbow Connector 44"/>
          <p:cNvCxnSpPr>
            <a:endCxn id="30" idx="3"/>
          </p:cNvCxnSpPr>
          <p:nvPr/>
        </p:nvCxnSpPr>
        <p:spPr>
          <a:xfrm rot="5400000">
            <a:off x="3898886" y="5236307"/>
            <a:ext cx="873388" cy="101926"/>
          </a:xfrm>
          <a:prstGeom prst="bentConnector2">
            <a:avLst/>
          </a:prstGeom>
        </p:spPr>
        <p:style>
          <a:lnRef idx="1">
            <a:schemeClr val="accent1"/>
          </a:lnRef>
          <a:fillRef idx="0">
            <a:schemeClr val="accent1"/>
          </a:fillRef>
          <a:effectRef idx="0">
            <a:schemeClr val="accent1"/>
          </a:effectRef>
          <a:fontRef idx="minor">
            <a:schemeClr val="tx1"/>
          </a:fontRef>
        </p:style>
      </p:cxnSp>
      <p:cxnSp>
        <p:nvCxnSpPr>
          <p:cNvPr id="47" name="Elbow Connector 46"/>
          <p:cNvCxnSpPr>
            <a:stCxn id="30" idx="1"/>
          </p:cNvCxnSpPr>
          <p:nvPr/>
        </p:nvCxnSpPr>
        <p:spPr>
          <a:xfrm rot="10800000">
            <a:off x="2123728" y="4850576"/>
            <a:ext cx="290208" cy="873388"/>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318789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Android and MVC</a:t>
            </a:r>
          </a:p>
        </p:txBody>
      </p:sp>
      <p:sp>
        <p:nvSpPr>
          <p:cNvPr id="3" name="Content Placeholder 2"/>
          <p:cNvSpPr>
            <a:spLocks noGrp="1"/>
          </p:cNvSpPr>
          <p:nvPr>
            <p:ph sz="quarter" idx="1"/>
          </p:nvPr>
        </p:nvSpPr>
        <p:spPr/>
        <p:txBody>
          <a:bodyPr/>
          <a:lstStyle/>
          <a:p>
            <a:r>
              <a:rPr lang="en-GB" dirty="0"/>
              <a:t>Android applications are designed around the MVC architectural pattern.</a:t>
            </a:r>
          </a:p>
          <a:p>
            <a:r>
              <a:rPr lang="en-GB" dirty="0"/>
              <a:t>In Android:</a:t>
            </a:r>
          </a:p>
          <a:p>
            <a:pPr lvl="1"/>
            <a:r>
              <a:rPr lang="en-GB" dirty="0"/>
              <a:t>Models: are typically the classes you </a:t>
            </a:r>
            <a:r>
              <a:rPr lang="en-GB" dirty="0" smtClean="0"/>
              <a:t>create.</a:t>
            </a:r>
            <a:endParaRPr lang="en-GB" dirty="0"/>
          </a:p>
          <a:p>
            <a:pPr lvl="1"/>
            <a:r>
              <a:rPr lang="en-GB" dirty="0"/>
              <a:t>Views: are your view objects, widgets, etc. presented via layouts.</a:t>
            </a:r>
          </a:p>
          <a:p>
            <a:pPr lvl="1"/>
            <a:r>
              <a:rPr lang="en-GB" dirty="0"/>
              <a:t>Controllers: these are typically your Activities, Fragments and/or Services.</a:t>
            </a:r>
          </a:p>
        </p:txBody>
      </p:sp>
    </p:spTree>
    <p:extLst>
      <p:ext uri="{BB962C8B-B14F-4D97-AF65-F5344CB8AC3E}">
        <p14:creationId xmlns:p14="http://schemas.microsoft.com/office/powerpoint/2010/main" val="1863557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Alternate Resources</a:t>
            </a:r>
          </a:p>
        </p:txBody>
      </p:sp>
      <p:sp>
        <p:nvSpPr>
          <p:cNvPr id="3" name="Content Placeholder 2"/>
          <p:cNvSpPr>
            <a:spLocks noGrp="1"/>
          </p:cNvSpPr>
          <p:nvPr>
            <p:ph sz="quarter" idx="1"/>
          </p:nvPr>
        </p:nvSpPr>
        <p:spPr/>
        <p:txBody>
          <a:bodyPr/>
          <a:lstStyle/>
          <a:p>
            <a:r>
              <a:rPr lang="en-GB" dirty="0"/>
              <a:t>Your app is likely to run on a variety of devices that offer different screen sizes and densities.</a:t>
            </a:r>
          </a:p>
          <a:p>
            <a:r>
              <a:rPr lang="en-GB" dirty="0"/>
              <a:t>Android handles most of the work for you to adjust each app UI to the current screen, but you should make the effort to optimise your app to suit different devices.</a:t>
            </a:r>
          </a:p>
          <a:p>
            <a:endParaRPr lang="en-GB" dirty="0"/>
          </a:p>
        </p:txBody>
      </p:sp>
    </p:spTree>
    <p:extLst>
      <p:ext uri="{BB962C8B-B14F-4D97-AF65-F5344CB8AC3E}">
        <p14:creationId xmlns:p14="http://schemas.microsoft.com/office/powerpoint/2010/main" val="1200364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Support Multiple Screens</a:t>
            </a:r>
          </a:p>
        </p:txBody>
      </p:sp>
      <p:sp>
        <p:nvSpPr>
          <p:cNvPr id="3" name="Content Placeholder 2"/>
          <p:cNvSpPr>
            <a:spLocks noGrp="1"/>
          </p:cNvSpPr>
          <p:nvPr>
            <p:ph sz="quarter" idx="1"/>
          </p:nvPr>
        </p:nvSpPr>
        <p:spPr>
          <a:xfrm>
            <a:off x="612648" y="1600200"/>
            <a:ext cx="8153400" cy="4997152"/>
          </a:xfrm>
        </p:spPr>
        <p:txBody>
          <a:bodyPr>
            <a:normAutofit fontScale="92500" lnSpcReduction="10000"/>
          </a:bodyPr>
          <a:lstStyle/>
          <a:p>
            <a:r>
              <a:rPr lang="en-GB" dirty="0"/>
              <a:t>Explicitly declare in the app manifest which screen sizes your app supports.</a:t>
            </a:r>
          </a:p>
          <a:p>
            <a:r>
              <a:rPr lang="en-GB" dirty="0"/>
              <a:t>Provide different layouts for different screen sizes – in the resources folder.</a:t>
            </a:r>
          </a:p>
          <a:p>
            <a:r>
              <a:rPr lang="en-GB" dirty="0"/>
              <a:t>Provide different bitmap </a:t>
            </a:r>
            <a:r>
              <a:rPr lang="en-GB" dirty="0" err="1"/>
              <a:t>drawables</a:t>
            </a:r>
            <a:r>
              <a:rPr lang="en-GB" dirty="0"/>
              <a:t> for different screen densities – in the resources folder.</a:t>
            </a:r>
          </a:p>
          <a:p>
            <a:r>
              <a:rPr lang="en-GB" dirty="0"/>
              <a:t>When providing alternate resources, you </a:t>
            </a:r>
          </a:p>
          <a:p>
            <a:pPr lvl="1"/>
            <a:r>
              <a:rPr lang="en-GB" dirty="0"/>
              <a:t>Add the alternate resources to different folders based on the configuration they support.</a:t>
            </a:r>
          </a:p>
          <a:p>
            <a:pPr lvl="1"/>
            <a:r>
              <a:rPr lang="en-GB" dirty="0"/>
              <a:t>A </a:t>
            </a:r>
            <a:r>
              <a:rPr lang="en-GB" dirty="0">
                <a:hlinkClick r:id="rId2"/>
              </a:rPr>
              <a:t>configuration qualifier suffix</a:t>
            </a:r>
            <a:r>
              <a:rPr lang="en-GB" dirty="0"/>
              <a:t> is specified as part of the folder name &lt;resource-type-name&gt;</a:t>
            </a:r>
            <a:r>
              <a:rPr lang="en-GB" b="1" dirty="0"/>
              <a:t>-&lt;</a:t>
            </a:r>
            <a:r>
              <a:rPr lang="en-GB" b="1" dirty="0" err="1"/>
              <a:t>config</a:t>
            </a:r>
            <a:r>
              <a:rPr lang="en-GB" b="1" dirty="0"/>
              <a:t>-qualifier&gt;</a:t>
            </a:r>
            <a:r>
              <a:rPr lang="en-GB" dirty="0"/>
              <a:t>. E.g.: layout-land, layout-port.</a:t>
            </a:r>
          </a:p>
          <a:p>
            <a:endParaRPr lang="en-GB" dirty="0"/>
          </a:p>
        </p:txBody>
      </p:sp>
    </p:spTree>
    <p:extLst>
      <p:ext uri="{BB962C8B-B14F-4D97-AF65-F5344CB8AC3E}">
        <p14:creationId xmlns:p14="http://schemas.microsoft.com/office/powerpoint/2010/main" val="3019779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 Folder Options</a:t>
            </a:r>
          </a:p>
        </p:txBody>
      </p:sp>
      <p:graphicFrame>
        <p:nvGraphicFramePr>
          <p:cNvPr id="4" name="Content Placeholder 3"/>
          <p:cNvGraphicFramePr>
            <a:graphicFrameLocks noGrp="1"/>
          </p:cNvGraphicFramePr>
          <p:nvPr>
            <p:ph sz="quarter" idx="1"/>
            <p:extLst/>
          </p:nvPr>
        </p:nvGraphicFramePr>
        <p:xfrm>
          <a:off x="612775" y="1600200"/>
          <a:ext cx="8153400" cy="3606800"/>
        </p:xfrm>
        <a:graphic>
          <a:graphicData uri="http://schemas.openxmlformats.org/drawingml/2006/table">
            <a:tbl>
              <a:tblPr firstRow="1" bandRow="1">
                <a:tableStyleId>{3B4B98B0-60AC-42C2-AFA5-B58CD77FA1E5}</a:tableStyleId>
              </a:tblPr>
              <a:tblGrid>
                <a:gridCol w="1630680">
                  <a:extLst>
                    <a:ext uri="{9D8B030D-6E8A-4147-A177-3AD203B41FA5}">
                      <a16:colId xmlns:a16="http://schemas.microsoft.com/office/drawing/2014/main" xmlns="" val="3523233316"/>
                    </a:ext>
                  </a:extLst>
                </a:gridCol>
                <a:gridCol w="1630680">
                  <a:extLst>
                    <a:ext uri="{9D8B030D-6E8A-4147-A177-3AD203B41FA5}">
                      <a16:colId xmlns:a16="http://schemas.microsoft.com/office/drawing/2014/main" xmlns="" val="1416861543"/>
                    </a:ext>
                  </a:extLst>
                </a:gridCol>
                <a:gridCol w="1630680">
                  <a:extLst>
                    <a:ext uri="{9D8B030D-6E8A-4147-A177-3AD203B41FA5}">
                      <a16:colId xmlns:a16="http://schemas.microsoft.com/office/drawing/2014/main" xmlns="" val="3761274833"/>
                    </a:ext>
                  </a:extLst>
                </a:gridCol>
                <a:gridCol w="1630680">
                  <a:extLst>
                    <a:ext uri="{9D8B030D-6E8A-4147-A177-3AD203B41FA5}">
                      <a16:colId xmlns:a16="http://schemas.microsoft.com/office/drawing/2014/main" xmlns="" val="2852421808"/>
                    </a:ext>
                  </a:extLst>
                </a:gridCol>
                <a:gridCol w="1630680">
                  <a:extLst>
                    <a:ext uri="{9D8B030D-6E8A-4147-A177-3AD203B41FA5}">
                      <a16:colId xmlns:a16="http://schemas.microsoft.com/office/drawing/2014/main" xmlns="" val="2381687211"/>
                    </a:ext>
                  </a:extLst>
                </a:gridCol>
              </a:tblGrid>
              <a:tr h="370840">
                <a:tc>
                  <a:txBody>
                    <a:bodyPr/>
                    <a:lstStyle/>
                    <a:p>
                      <a:r>
                        <a:rPr lang="en-GB" dirty="0"/>
                        <a:t>Resource Type</a:t>
                      </a:r>
                    </a:p>
                  </a:txBody>
                  <a:tcPr/>
                </a:tc>
                <a:tc>
                  <a:txBody>
                    <a:bodyPr/>
                    <a:lstStyle/>
                    <a:p>
                      <a:r>
                        <a:rPr lang="en-GB" dirty="0"/>
                        <a:t>Screen Size</a:t>
                      </a:r>
                    </a:p>
                  </a:txBody>
                  <a:tcPr/>
                </a:tc>
                <a:tc>
                  <a:txBody>
                    <a:bodyPr/>
                    <a:lstStyle/>
                    <a:p>
                      <a:r>
                        <a:rPr lang="en-GB" dirty="0"/>
                        <a:t>Screen Density</a:t>
                      </a:r>
                    </a:p>
                  </a:txBody>
                  <a:tcPr/>
                </a:tc>
                <a:tc>
                  <a:txBody>
                    <a:bodyPr/>
                    <a:lstStyle/>
                    <a:p>
                      <a:r>
                        <a:rPr lang="en-GB" dirty="0"/>
                        <a:t>Orientation</a:t>
                      </a:r>
                    </a:p>
                  </a:txBody>
                  <a:tcPr/>
                </a:tc>
                <a:tc>
                  <a:txBody>
                    <a:bodyPr/>
                    <a:lstStyle/>
                    <a:p>
                      <a:r>
                        <a:rPr lang="en-GB" dirty="0"/>
                        <a:t>Aspect Ratio</a:t>
                      </a:r>
                    </a:p>
                  </a:txBody>
                  <a:tcPr/>
                </a:tc>
                <a:extLst>
                  <a:ext uri="{0D108BD9-81ED-4DB2-BD59-A6C34878D82A}">
                    <a16:rowId xmlns:a16="http://schemas.microsoft.com/office/drawing/2014/main" xmlns="" val="221936953"/>
                  </a:ext>
                </a:extLst>
              </a:tr>
              <a:tr h="370840">
                <a:tc>
                  <a:txBody>
                    <a:bodyPr/>
                    <a:lstStyle/>
                    <a:p>
                      <a:r>
                        <a:rPr lang="en-GB" dirty="0" err="1"/>
                        <a:t>drawable</a:t>
                      </a:r>
                      <a:endParaRPr lang="en-GB" dirty="0"/>
                    </a:p>
                  </a:txBody>
                  <a:tcPr/>
                </a:tc>
                <a:tc>
                  <a:txBody>
                    <a:bodyPr/>
                    <a:lstStyle/>
                    <a:p>
                      <a:r>
                        <a:rPr lang="en-GB" dirty="0"/>
                        <a:t>-small</a:t>
                      </a:r>
                    </a:p>
                  </a:txBody>
                  <a:tcPr/>
                </a:tc>
                <a:tc>
                  <a:txBody>
                    <a:bodyPr/>
                    <a:lstStyle/>
                    <a:p>
                      <a:r>
                        <a:rPr lang="en-GB" dirty="0"/>
                        <a:t>-</a:t>
                      </a:r>
                      <a:r>
                        <a:rPr lang="en-GB" dirty="0" err="1"/>
                        <a:t>ldpi</a:t>
                      </a:r>
                      <a:endParaRPr lang="en-GB" dirty="0"/>
                    </a:p>
                  </a:txBody>
                  <a:tcPr/>
                </a:tc>
                <a:tc>
                  <a:txBody>
                    <a:bodyPr/>
                    <a:lstStyle/>
                    <a:p>
                      <a:r>
                        <a:rPr lang="en-GB" dirty="0"/>
                        <a:t>-land</a:t>
                      </a:r>
                    </a:p>
                  </a:txBody>
                  <a:tcPr/>
                </a:tc>
                <a:tc>
                  <a:txBody>
                    <a:bodyPr/>
                    <a:lstStyle/>
                    <a:p>
                      <a:r>
                        <a:rPr lang="en-GB" dirty="0"/>
                        <a:t>-long</a:t>
                      </a:r>
                    </a:p>
                  </a:txBody>
                  <a:tcPr/>
                </a:tc>
                <a:extLst>
                  <a:ext uri="{0D108BD9-81ED-4DB2-BD59-A6C34878D82A}">
                    <a16:rowId xmlns:a16="http://schemas.microsoft.com/office/drawing/2014/main" xmlns="" val="1172903928"/>
                  </a:ext>
                </a:extLst>
              </a:tr>
              <a:tr h="370840">
                <a:tc>
                  <a:txBody>
                    <a:bodyPr/>
                    <a:lstStyle/>
                    <a:p>
                      <a:r>
                        <a:rPr lang="en-GB" dirty="0"/>
                        <a:t>layout</a:t>
                      </a:r>
                    </a:p>
                  </a:txBody>
                  <a:tcPr/>
                </a:tc>
                <a:tc>
                  <a:txBody>
                    <a:bodyPr/>
                    <a:lstStyle/>
                    <a:p>
                      <a:r>
                        <a:rPr lang="en-GB" dirty="0"/>
                        <a:t>-normal</a:t>
                      </a:r>
                    </a:p>
                  </a:txBody>
                  <a:tcPr/>
                </a:tc>
                <a:tc>
                  <a:txBody>
                    <a:bodyPr/>
                    <a:lstStyle/>
                    <a:p>
                      <a:r>
                        <a:rPr lang="en-GB" dirty="0"/>
                        <a:t>-</a:t>
                      </a:r>
                      <a:r>
                        <a:rPr lang="en-GB" dirty="0" err="1"/>
                        <a:t>mdpi</a:t>
                      </a:r>
                      <a:endParaRPr lang="en-GB" dirty="0"/>
                    </a:p>
                  </a:txBody>
                  <a:tcPr/>
                </a:tc>
                <a:tc>
                  <a:txBody>
                    <a:bodyPr/>
                    <a:lstStyle/>
                    <a:p>
                      <a:r>
                        <a:rPr lang="en-GB" dirty="0"/>
                        <a:t>-port</a:t>
                      </a:r>
                    </a:p>
                  </a:txBody>
                  <a:tcPr/>
                </a:tc>
                <a:tc>
                  <a:txBody>
                    <a:bodyPr/>
                    <a:lstStyle/>
                    <a:p>
                      <a:r>
                        <a:rPr lang="en-GB" dirty="0"/>
                        <a:t>-</a:t>
                      </a:r>
                      <a:r>
                        <a:rPr lang="en-GB" dirty="0" err="1"/>
                        <a:t>notlong</a:t>
                      </a:r>
                      <a:endParaRPr lang="en-GB" dirty="0"/>
                    </a:p>
                  </a:txBody>
                  <a:tcPr/>
                </a:tc>
                <a:extLst>
                  <a:ext uri="{0D108BD9-81ED-4DB2-BD59-A6C34878D82A}">
                    <a16:rowId xmlns:a16="http://schemas.microsoft.com/office/drawing/2014/main" xmlns="" val="4160322498"/>
                  </a:ext>
                </a:extLst>
              </a:tr>
              <a:tr h="370840">
                <a:tc>
                  <a:txBody>
                    <a:bodyPr/>
                    <a:lstStyle/>
                    <a:p>
                      <a:r>
                        <a:rPr lang="en-GB" dirty="0"/>
                        <a:t>menu</a:t>
                      </a:r>
                    </a:p>
                  </a:txBody>
                  <a:tcPr/>
                </a:tc>
                <a:tc>
                  <a:txBody>
                    <a:bodyPr/>
                    <a:lstStyle/>
                    <a:p>
                      <a:r>
                        <a:rPr lang="en-GB" dirty="0"/>
                        <a:t>-large</a:t>
                      </a:r>
                    </a:p>
                  </a:txBody>
                  <a:tcPr/>
                </a:tc>
                <a:tc>
                  <a:txBody>
                    <a:bodyPr/>
                    <a:lstStyle/>
                    <a:p>
                      <a:r>
                        <a:rPr lang="en-GB" dirty="0"/>
                        <a:t>-</a:t>
                      </a:r>
                      <a:r>
                        <a:rPr lang="en-GB" dirty="0" err="1"/>
                        <a:t>hdpi</a:t>
                      </a:r>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xmlns="" val="4017804517"/>
                  </a:ext>
                </a:extLst>
              </a:tr>
              <a:tr h="370840">
                <a:tc>
                  <a:txBody>
                    <a:bodyPr/>
                    <a:lstStyle/>
                    <a:p>
                      <a:r>
                        <a:rPr lang="en-GB" dirty="0" err="1"/>
                        <a:t>mipmap</a:t>
                      </a:r>
                      <a:endParaRPr lang="en-GB" dirty="0"/>
                    </a:p>
                  </a:txBody>
                  <a:tcPr/>
                </a:tc>
                <a:tc>
                  <a:txBody>
                    <a:bodyPr/>
                    <a:lstStyle/>
                    <a:p>
                      <a:r>
                        <a:rPr lang="en-GB" dirty="0"/>
                        <a:t>-</a:t>
                      </a:r>
                      <a:r>
                        <a:rPr lang="en-GB" dirty="0" err="1"/>
                        <a:t>xlarge</a:t>
                      </a:r>
                      <a:endParaRPr lang="en-GB" dirty="0"/>
                    </a:p>
                  </a:txBody>
                  <a:tcPr/>
                </a:tc>
                <a:tc>
                  <a:txBody>
                    <a:bodyPr/>
                    <a:lstStyle/>
                    <a:p>
                      <a:r>
                        <a:rPr lang="en-GB" dirty="0"/>
                        <a:t>-</a:t>
                      </a:r>
                      <a:r>
                        <a:rPr lang="en-GB" dirty="0" err="1"/>
                        <a:t>xhdpi</a:t>
                      </a:r>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xmlns="" val="2548409585"/>
                  </a:ext>
                </a:extLst>
              </a:tr>
              <a:tr h="370840">
                <a:tc>
                  <a:txBody>
                    <a:bodyPr/>
                    <a:lstStyle/>
                    <a:p>
                      <a:r>
                        <a:rPr lang="en-GB" dirty="0"/>
                        <a:t>values</a:t>
                      </a:r>
                    </a:p>
                  </a:txBody>
                  <a:tcPr/>
                </a:tc>
                <a:tc>
                  <a:txBody>
                    <a:bodyPr/>
                    <a:lstStyle/>
                    <a:p>
                      <a:endParaRPr lang="en-GB"/>
                    </a:p>
                  </a:txBody>
                  <a:tcPr/>
                </a:tc>
                <a:tc>
                  <a:txBody>
                    <a:bodyPr/>
                    <a:lstStyle/>
                    <a:p>
                      <a:r>
                        <a:rPr lang="en-GB" dirty="0"/>
                        <a:t>-</a:t>
                      </a:r>
                      <a:r>
                        <a:rPr lang="en-GB" dirty="0" err="1"/>
                        <a:t>xxhdpi</a:t>
                      </a:r>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xmlns="" val="1482052829"/>
                  </a:ext>
                </a:extLst>
              </a:tr>
              <a:tr h="370840">
                <a:tc>
                  <a:txBody>
                    <a:bodyPr/>
                    <a:lstStyle/>
                    <a:p>
                      <a:endParaRPr lang="en-GB"/>
                    </a:p>
                  </a:txBody>
                  <a:tcPr/>
                </a:tc>
                <a:tc>
                  <a:txBody>
                    <a:bodyPr/>
                    <a:lstStyle/>
                    <a:p>
                      <a:endParaRPr lang="en-GB"/>
                    </a:p>
                  </a:txBody>
                  <a:tcPr/>
                </a:tc>
                <a:tc>
                  <a:txBody>
                    <a:bodyPr/>
                    <a:lstStyle/>
                    <a:p>
                      <a:r>
                        <a:rPr lang="en-GB" dirty="0"/>
                        <a:t>-</a:t>
                      </a:r>
                      <a:r>
                        <a:rPr lang="en-GB" dirty="0" err="1"/>
                        <a:t>xxxhdpi</a:t>
                      </a:r>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xmlns="" val="812481732"/>
                  </a:ext>
                </a:extLst>
              </a:tr>
              <a:tr h="370840">
                <a:tc>
                  <a:txBody>
                    <a:bodyPr/>
                    <a:lstStyle/>
                    <a:p>
                      <a:endParaRPr lang="en-GB"/>
                    </a:p>
                  </a:txBody>
                  <a:tcPr/>
                </a:tc>
                <a:tc>
                  <a:txBody>
                    <a:bodyPr/>
                    <a:lstStyle/>
                    <a:p>
                      <a:endParaRPr lang="en-GB"/>
                    </a:p>
                  </a:txBody>
                  <a:tcPr/>
                </a:tc>
                <a:tc>
                  <a:txBody>
                    <a:bodyPr/>
                    <a:lstStyle/>
                    <a:p>
                      <a:r>
                        <a:rPr lang="en-GB" dirty="0"/>
                        <a:t>-</a:t>
                      </a:r>
                      <a:r>
                        <a:rPr lang="en-GB" dirty="0" err="1"/>
                        <a:t>nodpi</a:t>
                      </a:r>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xmlns="" val="2387123686"/>
                  </a:ext>
                </a:extLst>
              </a:tr>
              <a:tr h="370840">
                <a:tc>
                  <a:txBody>
                    <a:bodyPr/>
                    <a:lstStyle/>
                    <a:p>
                      <a:endParaRPr lang="en-GB"/>
                    </a:p>
                  </a:txBody>
                  <a:tcPr/>
                </a:tc>
                <a:tc>
                  <a:txBody>
                    <a:bodyPr/>
                    <a:lstStyle/>
                    <a:p>
                      <a:endParaRPr lang="en-GB"/>
                    </a:p>
                  </a:txBody>
                  <a:tcPr/>
                </a:tc>
                <a:tc>
                  <a:txBody>
                    <a:bodyPr/>
                    <a:lstStyle/>
                    <a:p>
                      <a:r>
                        <a:rPr lang="en-GB" dirty="0"/>
                        <a:t>-</a:t>
                      </a:r>
                      <a:r>
                        <a:rPr lang="en-GB" dirty="0" err="1"/>
                        <a:t>tvdpi</a:t>
                      </a:r>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xmlns="" val="312542524"/>
                  </a:ext>
                </a:extLst>
              </a:tr>
            </a:tbl>
          </a:graphicData>
        </a:graphic>
      </p:graphicFrame>
      <p:sp>
        <p:nvSpPr>
          <p:cNvPr id="5" name="TextBox 4"/>
          <p:cNvSpPr txBox="1"/>
          <p:nvPr/>
        </p:nvSpPr>
        <p:spPr>
          <a:xfrm>
            <a:off x="612648" y="5517232"/>
            <a:ext cx="8409931" cy="1200329"/>
          </a:xfrm>
          <a:prstGeom prst="rect">
            <a:avLst/>
          </a:prstGeom>
          <a:noFill/>
        </p:spPr>
        <p:txBody>
          <a:bodyPr wrap="none" rtlCol="0">
            <a:spAutoFit/>
          </a:bodyPr>
          <a:lstStyle/>
          <a:p>
            <a:pPr marL="285750" indent="-285750">
              <a:buFont typeface="Arial" panose="020B0604020202020204" pitchFamily="34" charset="0"/>
              <a:buChar char="•"/>
            </a:pPr>
            <a:r>
              <a:rPr lang="en-GB" dirty="0"/>
              <a:t>A </a:t>
            </a:r>
            <a:r>
              <a:rPr lang="en-GB" dirty="0" err="1"/>
              <a:t>mipmap</a:t>
            </a:r>
            <a:r>
              <a:rPr lang="en-GB" dirty="0"/>
              <a:t> resource is used for application icons (older versions used </a:t>
            </a:r>
            <a:r>
              <a:rPr lang="en-GB" dirty="0" err="1"/>
              <a:t>drawables</a:t>
            </a:r>
            <a:r>
              <a:rPr lang="en-GB" dirty="0"/>
              <a:t>)</a:t>
            </a:r>
          </a:p>
          <a:p>
            <a:pPr marL="285750" indent="-285750">
              <a:buFont typeface="Arial" panose="020B0604020202020204" pitchFamily="34" charset="0"/>
              <a:buChar char="•"/>
            </a:pPr>
            <a:r>
              <a:rPr lang="en-GB" dirty="0" err="1"/>
              <a:t>Nodpi</a:t>
            </a:r>
            <a:r>
              <a:rPr lang="en-GB" dirty="0"/>
              <a:t> – use this folder for any image resource you do not want to scale.</a:t>
            </a:r>
          </a:p>
          <a:p>
            <a:pPr marL="285750" indent="-285750">
              <a:buFont typeface="Arial" panose="020B0604020202020204" pitchFamily="34" charset="0"/>
              <a:buChar char="•"/>
            </a:pPr>
            <a:r>
              <a:rPr lang="en-GB" dirty="0"/>
              <a:t>long –is for screens that have a very high height value.</a:t>
            </a:r>
          </a:p>
          <a:p>
            <a:pPr marL="285750" indent="-285750">
              <a:buFont typeface="Arial" panose="020B0604020202020204" pitchFamily="34" charset="0"/>
              <a:buChar char="•"/>
            </a:pPr>
            <a:r>
              <a:rPr lang="en-GB" dirty="0"/>
              <a:t>See more: </a:t>
            </a:r>
            <a:r>
              <a:rPr lang="en-GB" dirty="0">
                <a:hlinkClick r:id="rId3"/>
              </a:rPr>
              <a:t>configuration qualifiers</a:t>
            </a:r>
            <a:endParaRPr lang="en-GB" dirty="0"/>
          </a:p>
        </p:txBody>
      </p:sp>
    </p:spTree>
    <p:extLst>
      <p:ext uri="{BB962C8B-B14F-4D97-AF65-F5344CB8AC3E}">
        <p14:creationId xmlns:p14="http://schemas.microsoft.com/office/powerpoint/2010/main" val="94056655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Screen Support Terms and Concepts</a:t>
            </a:r>
          </a:p>
        </p:txBody>
      </p:sp>
      <p:sp>
        <p:nvSpPr>
          <p:cNvPr id="3" name="Content Placeholder 2"/>
          <p:cNvSpPr>
            <a:spLocks noGrp="1"/>
          </p:cNvSpPr>
          <p:nvPr>
            <p:ph sz="quarter" idx="1"/>
          </p:nvPr>
        </p:nvSpPr>
        <p:spPr>
          <a:xfrm>
            <a:off x="612648" y="1600200"/>
            <a:ext cx="8153400" cy="4997152"/>
          </a:xfrm>
        </p:spPr>
        <p:txBody>
          <a:bodyPr>
            <a:normAutofit lnSpcReduction="10000"/>
          </a:bodyPr>
          <a:lstStyle/>
          <a:p>
            <a:r>
              <a:rPr lang="en-GB" dirty="0"/>
              <a:t>Screen size: actual physical size</a:t>
            </a:r>
          </a:p>
          <a:p>
            <a:pPr lvl="1"/>
            <a:r>
              <a:rPr lang="en-GB" dirty="0"/>
              <a:t>Measured as the screen’s diagonal</a:t>
            </a:r>
          </a:p>
          <a:p>
            <a:pPr lvl="1"/>
            <a:r>
              <a:rPr lang="en-GB" dirty="0"/>
              <a:t>Four general sizes: small, normal, large &amp; x-large</a:t>
            </a:r>
          </a:p>
          <a:p>
            <a:r>
              <a:rPr lang="en-GB" dirty="0"/>
              <a:t>Screen density: quantity of pixels within the physical area of the screen – dots per unit or dpi</a:t>
            </a:r>
          </a:p>
          <a:p>
            <a:r>
              <a:rPr lang="en-GB" dirty="0"/>
              <a:t>Orientation: Landscape or portrait</a:t>
            </a:r>
          </a:p>
          <a:p>
            <a:r>
              <a:rPr lang="en-GB" dirty="0"/>
              <a:t>Resolution: total number of physical pixels on a screen.</a:t>
            </a:r>
          </a:p>
          <a:p>
            <a:r>
              <a:rPr lang="en-GB" dirty="0"/>
              <a:t>Density-independent pixel (</a:t>
            </a:r>
            <a:r>
              <a:rPr lang="en-GB" dirty="0" err="1"/>
              <a:t>dp</a:t>
            </a:r>
            <a:r>
              <a:rPr lang="en-GB" dirty="0"/>
              <a:t>): a virtual pixel unit used to define UI in a density independent way.</a:t>
            </a:r>
          </a:p>
        </p:txBody>
      </p:sp>
    </p:spTree>
    <p:extLst>
      <p:ext uri="{BB962C8B-B14F-4D97-AF65-F5344CB8AC3E}">
        <p14:creationId xmlns:p14="http://schemas.microsoft.com/office/powerpoint/2010/main" val="393117219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r>
              <a:rPr lang="en-GB" dirty="0"/>
              <a:t>Self-Development: Read on your own.</a:t>
            </a:r>
          </a:p>
          <a:p>
            <a:r>
              <a:rPr lang="en-GB" dirty="0"/>
              <a:t>See more: </a:t>
            </a:r>
            <a:r>
              <a:rPr lang="en-GB" dirty="0">
                <a:hlinkClick r:id="rId2"/>
              </a:rPr>
              <a:t>Android API Guide: Layouts</a:t>
            </a:r>
            <a:endParaRPr lang="en-GB" dirty="0"/>
          </a:p>
        </p:txBody>
      </p:sp>
      <p:sp>
        <p:nvSpPr>
          <p:cNvPr id="4" name="Title 3"/>
          <p:cNvSpPr>
            <a:spLocks noGrp="1"/>
          </p:cNvSpPr>
          <p:nvPr>
            <p:ph type="title"/>
          </p:nvPr>
        </p:nvSpPr>
        <p:spPr/>
        <p:txBody>
          <a:bodyPr/>
          <a:lstStyle/>
          <a:p>
            <a:r>
              <a:rPr lang="en-GB" dirty="0"/>
              <a:t>Android UI Design</a:t>
            </a:r>
          </a:p>
        </p:txBody>
      </p:sp>
    </p:spTree>
    <p:extLst>
      <p:ext uri="{BB962C8B-B14F-4D97-AF65-F5344CB8AC3E}">
        <p14:creationId xmlns:p14="http://schemas.microsoft.com/office/powerpoint/2010/main" val="273459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Android Layouts</a:t>
            </a:r>
          </a:p>
        </p:txBody>
      </p:sp>
      <p:sp>
        <p:nvSpPr>
          <p:cNvPr id="3" name="Content Placeholder 2"/>
          <p:cNvSpPr>
            <a:spLocks noGrp="1"/>
          </p:cNvSpPr>
          <p:nvPr>
            <p:ph sz="quarter" idx="1"/>
          </p:nvPr>
        </p:nvSpPr>
        <p:spPr>
          <a:xfrm>
            <a:off x="612648" y="1600200"/>
            <a:ext cx="8153400" cy="4925144"/>
          </a:xfrm>
        </p:spPr>
        <p:txBody>
          <a:bodyPr>
            <a:normAutofit fontScale="92500"/>
          </a:bodyPr>
          <a:lstStyle/>
          <a:p>
            <a:r>
              <a:rPr lang="en-GB" dirty="0"/>
              <a:t>Android layouts are made up of:</a:t>
            </a:r>
          </a:p>
          <a:p>
            <a:pPr lvl="1"/>
            <a:r>
              <a:rPr lang="en-GB" dirty="0"/>
              <a:t>GUI Components such as buttons and text fields.</a:t>
            </a:r>
          </a:p>
          <a:p>
            <a:pPr lvl="2"/>
            <a:r>
              <a:rPr lang="en-GB" dirty="0"/>
              <a:t>GUI Components are a type of view – they are all subclasses of the </a:t>
            </a:r>
            <a:r>
              <a:rPr lang="en-GB" dirty="0" err="1"/>
              <a:t>android.view.View</a:t>
            </a:r>
            <a:r>
              <a:rPr lang="en-GB" dirty="0"/>
              <a:t> class.</a:t>
            </a:r>
          </a:p>
          <a:p>
            <a:pPr lvl="2"/>
            <a:r>
              <a:rPr lang="en-GB" dirty="0"/>
              <a:t>They form part of the view and thus are also referred to as individual views in the layout.</a:t>
            </a:r>
          </a:p>
          <a:p>
            <a:r>
              <a:rPr lang="en-GB" dirty="0"/>
              <a:t>Layouts are also a type of a View called a View Group.</a:t>
            </a:r>
          </a:p>
          <a:p>
            <a:pPr lvl="1"/>
            <a:r>
              <a:rPr lang="en-GB" dirty="0"/>
              <a:t>A view group is a type of view that contains other views (GUI components). Thus, layouts are hierarchy of Views.</a:t>
            </a:r>
          </a:p>
          <a:p>
            <a:pPr lvl="1"/>
            <a:r>
              <a:rPr lang="en-GB" dirty="0"/>
              <a:t>Layouts are subclasses of the </a:t>
            </a:r>
            <a:r>
              <a:rPr lang="en-GB" dirty="0" err="1"/>
              <a:t>android.view.ViewGroup</a:t>
            </a:r>
            <a:r>
              <a:rPr lang="en-GB" dirty="0"/>
              <a:t> class</a:t>
            </a:r>
          </a:p>
        </p:txBody>
      </p:sp>
    </p:spTree>
    <p:extLst>
      <p:ext uri="{BB962C8B-B14F-4D97-AF65-F5344CB8AC3E}">
        <p14:creationId xmlns:p14="http://schemas.microsoft.com/office/powerpoint/2010/main" val="15806585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Android Layouts</a:t>
            </a:r>
          </a:p>
        </p:txBody>
      </p:sp>
      <p:sp>
        <p:nvSpPr>
          <p:cNvPr id="3" name="Content Placeholder 2"/>
          <p:cNvSpPr>
            <a:spLocks noGrp="1"/>
          </p:cNvSpPr>
          <p:nvPr>
            <p:ph sz="quarter" idx="1"/>
          </p:nvPr>
        </p:nvSpPr>
        <p:spPr/>
        <p:txBody>
          <a:bodyPr/>
          <a:lstStyle/>
          <a:p>
            <a:r>
              <a:rPr lang="en-GB" dirty="0"/>
              <a:t>There are three key layouts:</a:t>
            </a:r>
          </a:p>
          <a:p>
            <a:pPr lvl="1"/>
            <a:r>
              <a:rPr lang="en-GB" dirty="0"/>
              <a:t>Relative</a:t>
            </a:r>
          </a:p>
          <a:p>
            <a:pPr lvl="1"/>
            <a:r>
              <a:rPr lang="en-GB" dirty="0"/>
              <a:t>Linear</a:t>
            </a:r>
          </a:p>
          <a:p>
            <a:pPr lvl="1"/>
            <a:r>
              <a:rPr lang="en-GB" dirty="0"/>
              <a:t>Grid</a:t>
            </a:r>
          </a:p>
          <a:p>
            <a:r>
              <a:rPr lang="en-GB" dirty="0"/>
              <a:t>Other layouts include:</a:t>
            </a:r>
          </a:p>
          <a:p>
            <a:pPr lvl="1"/>
            <a:r>
              <a:rPr lang="en-GB" dirty="0"/>
              <a:t>Web View: for displaying web pages</a:t>
            </a:r>
          </a:p>
          <a:p>
            <a:pPr lvl="1"/>
            <a:r>
              <a:rPr lang="en-GB" dirty="0"/>
              <a:t>Adapter View: used for layouts with dynamic content (not pre-determined).</a:t>
            </a:r>
          </a:p>
        </p:txBody>
      </p:sp>
    </p:spTree>
    <p:extLst>
      <p:ext uri="{BB962C8B-B14F-4D97-AF65-F5344CB8AC3E}">
        <p14:creationId xmlns:p14="http://schemas.microsoft.com/office/powerpoint/2010/main" val="27474099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Relative Layout</a:t>
            </a:r>
          </a:p>
        </p:txBody>
      </p:sp>
      <p:sp>
        <p:nvSpPr>
          <p:cNvPr id="3" name="Content Placeholder 2"/>
          <p:cNvSpPr>
            <a:spLocks noGrp="1"/>
          </p:cNvSpPr>
          <p:nvPr>
            <p:ph sz="quarter" idx="1"/>
          </p:nvPr>
        </p:nvSpPr>
        <p:spPr/>
        <p:txBody>
          <a:bodyPr/>
          <a:lstStyle/>
          <a:p>
            <a:r>
              <a:rPr lang="en-GB" dirty="0"/>
              <a:t>Displays its views in relative positions.</a:t>
            </a:r>
          </a:p>
          <a:p>
            <a:r>
              <a:rPr lang="en-GB" dirty="0"/>
              <a:t>The position of each view is defined relative to the position of other views in the layout or to its parent layout.</a:t>
            </a:r>
          </a:p>
          <a:p>
            <a:r>
              <a:rPr lang="en-GB" dirty="0"/>
              <a:t>All the apps so far have used relative layouts!</a:t>
            </a:r>
          </a:p>
        </p:txBody>
      </p:sp>
      <p:grpSp>
        <p:nvGrpSpPr>
          <p:cNvPr id="33" name="Group 32"/>
          <p:cNvGrpSpPr/>
          <p:nvPr/>
        </p:nvGrpSpPr>
        <p:grpSpPr>
          <a:xfrm>
            <a:off x="3419872" y="4293096"/>
            <a:ext cx="2088232" cy="2448272"/>
            <a:chOff x="1403648" y="4221088"/>
            <a:chExt cx="2088232" cy="2448272"/>
          </a:xfrm>
        </p:grpSpPr>
        <p:sp>
          <p:nvSpPr>
            <p:cNvPr id="4" name="Rectangle 3"/>
            <p:cNvSpPr/>
            <p:nvPr/>
          </p:nvSpPr>
          <p:spPr>
            <a:xfrm>
              <a:off x="1403648" y="4221088"/>
              <a:ext cx="2088232" cy="2448272"/>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5" name="Rectangle 4"/>
            <p:cNvSpPr/>
            <p:nvPr/>
          </p:nvSpPr>
          <p:spPr>
            <a:xfrm>
              <a:off x="1799692" y="4509120"/>
              <a:ext cx="1116124"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 name="Straight Arrow Connector 8"/>
            <p:cNvCxnSpPr>
              <a:stCxn id="5" idx="0"/>
            </p:cNvCxnSpPr>
            <p:nvPr/>
          </p:nvCxnSpPr>
          <p:spPr>
            <a:xfrm flipV="1">
              <a:off x="2357754" y="4221088"/>
              <a:ext cx="0" cy="2880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a:stCxn id="5" idx="1"/>
            </p:cNvCxnSpPr>
            <p:nvPr/>
          </p:nvCxnSpPr>
          <p:spPr>
            <a:xfrm flipH="1">
              <a:off x="1403648" y="4689140"/>
              <a:ext cx="39604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1799692" y="5122540"/>
              <a:ext cx="1116124"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6" name="Straight Arrow Connector 15"/>
            <p:cNvCxnSpPr>
              <a:stCxn id="12" idx="0"/>
              <a:endCxn id="5" idx="2"/>
            </p:cNvCxnSpPr>
            <p:nvPr/>
          </p:nvCxnSpPr>
          <p:spPr>
            <a:xfrm flipV="1">
              <a:off x="2357754" y="4869160"/>
              <a:ext cx="0" cy="2533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Rectangle 16"/>
            <p:cNvSpPr/>
            <p:nvPr/>
          </p:nvSpPr>
          <p:spPr>
            <a:xfrm>
              <a:off x="1799692" y="6042670"/>
              <a:ext cx="1296144"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9" name="Straight Arrow Connector 18"/>
            <p:cNvCxnSpPr>
              <a:stCxn id="17" idx="2"/>
              <a:endCxn id="4" idx="2"/>
            </p:cNvCxnSpPr>
            <p:nvPr/>
          </p:nvCxnSpPr>
          <p:spPr>
            <a:xfrm>
              <a:off x="2447764" y="6402710"/>
              <a:ext cx="0" cy="2666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a:off x="3095836" y="6219310"/>
              <a:ext cx="39604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a:stCxn id="17" idx="1"/>
            </p:cNvCxnSpPr>
            <p:nvPr/>
          </p:nvCxnSpPr>
          <p:spPr>
            <a:xfrm flipH="1" flipV="1">
              <a:off x="1403648" y="6219310"/>
              <a:ext cx="396044" cy="33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sp>
        <p:nvSpPr>
          <p:cNvPr id="34" name="TextBox 33"/>
          <p:cNvSpPr txBox="1"/>
          <p:nvPr/>
        </p:nvSpPr>
        <p:spPr>
          <a:xfrm>
            <a:off x="5937285" y="4571836"/>
            <a:ext cx="2307124" cy="52322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a:t>Views can be placed relative to the parent layout</a:t>
            </a:r>
          </a:p>
        </p:txBody>
      </p:sp>
      <p:cxnSp>
        <p:nvCxnSpPr>
          <p:cNvPr id="36" name="Straight Arrow Connector 35"/>
          <p:cNvCxnSpPr>
            <a:stCxn id="34" idx="1"/>
          </p:cNvCxnSpPr>
          <p:nvPr/>
        </p:nvCxnSpPr>
        <p:spPr>
          <a:xfrm flipH="1" flipV="1">
            <a:off x="5004049" y="4725725"/>
            <a:ext cx="933236" cy="10772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7" name="TextBox 36"/>
          <p:cNvSpPr txBox="1"/>
          <p:nvPr/>
        </p:nvSpPr>
        <p:spPr>
          <a:xfrm>
            <a:off x="770082" y="4997343"/>
            <a:ext cx="2091728" cy="73866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a:t>Or to other views in the layout (this view is relative to one above)</a:t>
            </a:r>
          </a:p>
        </p:txBody>
      </p:sp>
      <p:cxnSp>
        <p:nvCxnSpPr>
          <p:cNvPr id="39" name="Straight Arrow Connector 38"/>
          <p:cNvCxnSpPr>
            <a:stCxn id="37" idx="3"/>
          </p:cNvCxnSpPr>
          <p:nvPr/>
        </p:nvCxnSpPr>
        <p:spPr>
          <a:xfrm>
            <a:off x="2861810" y="5366675"/>
            <a:ext cx="810090"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2" name="Straight Arrow Connector 51"/>
          <p:cNvCxnSpPr>
            <a:stCxn id="34" idx="1"/>
          </p:cNvCxnSpPr>
          <p:nvPr/>
        </p:nvCxnSpPr>
        <p:spPr>
          <a:xfrm flipH="1">
            <a:off x="5184069" y="4833446"/>
            <a:ext cx="753216" cy="135900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5564528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Linear Layouts</a:t>
            </a:r>
          </a:p>
        </p:txBody>
      </p:sp>
      <p:sp>
        <p:nvSpPr>
          <p:cNvPr id="3" name="Content Placeholder 2"/>
          <p:cNvSpPr>
            <a:spLocks noGrp="1"/>
          </p:cNvSpPr>
          <p:nvPr>
            <p:ph sz="quarter" idx="1"/>
          </p:nvPr>
        </p:nvSpPr>
        <p:spPr/>
        <p:txBody>
          <a:bodyPr/>
          <a:lstStyle/>
          <a:p>
            <a:r>
              <a:rPr lang="en-GB" dirty="0"/>
              <a:t>Displays views next to each other either vertically or horizontally.</a:t>
            </a:r>
          </a:p>
          <a:p>
            <a:r>
              <a:rPr lang="en-GB" dirty="0"/>
              <a:t>If vertical, the views are displayed in a single column, and if horizontal in a single row.</a:t>
            </a:r>
          </a:p>
        </p:txBody>
      </p:sp>
      <p:sp>
        <p:nvSpPr>
          <p:cNvPr id="5" name="Rectangle 4"/>
          <p:cNvSpPr/>
          <p:nvPr/>
        </p:nvSpPr>
        <p:spPr>
          <a:xfrm>
            <a:off x="1115616" y="4028728"/>
            <a:ext cx="2088232" cy="2712640"/>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6" name="Rectangle 5"/>
          <p:cNvSpPr/>
          <p:nvPr/>
        </p:nvSpPr>
        <p:spPr>
          <a:xfrm>
            <a:off x="1331640" y="4199620"/>
            <a:ext cx="1116124"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1331640" y="4845918"/>
            <a:ext cx="684076" cy="53913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1331640" y="5699069"/>
            <a:ext cx="684076"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1817694" y="6252967"/>
            <a:ext cx="684076"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7" name="Straight Connector 16"/>
          <p:cNvCxnSpPr/>
          <p:nvPr/>
        </p:nvCxnSpPr>
        <p:spPr>
          <a:xfrm>
            <a:off x="755576" y="4725144"/>
            <a:ext cx="273630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791580" y="5517232"/>
            <a:ext cx="273630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755576" y="6165304"/>
            <a:ext cx="2736304" cy="0"/>
          </a:xfrm>
          <a:prstGeom prst="line">
            <a:avLst/>
          </a:prstGeom>
        </p:spPr>
        <p:style>
          <a:lnRef idx="1">
            <a:schemeClr val="accent1"/>
          </a:lnRef>
          <a:fillRef idx="0">
            <a:schemeClr val="accent1"/>
          </a:fillRef>
          <a:effectRef idx="0">
            <a:schemeClr val="accent1"/>
          </a:effectRef>
          <a:fontRef idx="minor">
            <a:schemeClr val="tx1"/>
          </a:fontRef>
        </p:style>
      </p:cxnSp>
      <p:sp>
        <p:nvSpPr>
          <p:cNvPr id="21" name="Rectangle 20"/>
          <p:cNvSpPr/>
          <p:nvPr/>
        </p:nvSpPr>
        <p:spPr>
          <a:xfrm>
            <a:off x="5652120" y="4028728"/>
            <a:ext cx="2088232" cy="2712640"/>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22" name="Rectangle 21"/>
          <p:cNvSpPr/>
          <p:nvPr/>
        </p:nvSpPr>
        <p:spPr>
          <a:xfrm>
            <a:off x="5834184" y="4199619"/>
            <a:ext cx="288032" cy="24133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p:cNvSpPr/>
          <p:nvPr/>
        </p:nvSpPr>
        <p:spPr>
          <a:xfrm>
            <a:off x="6354198" y="4199619"/>
            <a:ext cx="684076"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p:cNvSpPr/>
          <p:nvPr/>
        </p:nvSpPr>
        <p:spPr>
          <a:xfrm>
            <a:off x="7238340" y="4199619"/>
            <a:ext cx="324036"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6" name="Straight Connector 25"/>
          <p:cNvCxnSpPr/>
          <p:nvPr/>
        </p:nvCxnSpPr>
        <p:spPr>
          <a:xfrm>
            <a:off x="6194224" y="3789040"/>
            <a:ext cx="0" cy="306896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a:off x="7130328" y="3789040"/>
            <a:ext cx="0" cy="3068960"/>
          </a:xfrm>
          <a:prstGeom prst="line">
            <a:avLst/>
          </a:prstGeom>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1655152" y="3670170"/>
            <a:ext cx="935128" cy="369332"/>
          </a:xfrm>
          <a:prstGeom prst="rect">
            <a:avLst/>
          </a:prstGeom>
          <a:noFill/>
        </p:spPr>
        <p:txBody>
          <a:bodyPr wrap="none" rtlCol="0">
            <a:spAutoFit/>
          </a:bodyPr>
          <a:lstStyle/>
          <a:p>
            <a:r>
              <a:rPr lang="en-GB" dirty="0"/>
              <a:t>Vertical</a:t>
            </a:r>
          </a:p>
        </p:txBody>
      </p:sp>
      <p:sp>
        <p:nvSpPr>
          <p:cNvPr id="29" name="TextBox 28"/>
          <p:cNvSpPr txBox="1"/>
          <p:nvPr/>
        </p:nvSpPr>
        <p:spPr>
          <a:xfrm>
            <a:off x="6050208" y="3670170"/>
            <a:ext cx="1233030" cy="369332"/>
          </a:xfrm>
          <a:prstGeom prst="rect">
            <a:avLst/>
          </a:prstGeom>
          <a:noFill/>
        </p:spPr>
        <p:txBody>
          <a:bodyPr wrap="none" rtlCol="0">
            <a:spAutoFit/>
          </a:bodyPr>
          <a:lstStyle/>
          <a:p>
            <a:r>
              <a:rPr lang="en-GB" dirty="0"/>
              <a:t>Horizontal</a:t>
            </a:r>
          </a:p>
        </p:txBody>
      </p:sp>
      <p:sp>
        <p:nvSpPr>
          <p:cNvPr id="30" name="TextBox 29"/>
          <p:cNvSpPr txBox="1"/>
          <p:nvPr/>
        </p:nvSpPr>
        <p:spPr>
          <a:xfrm>
            <a:off x="3553142" y="4480521"/>
            <a:ext cx="1841658" cy="1077218"/>
          </a:xfrm>
          <a:prstGeom prst="rect">
            <a:avLst/>
          </a:prstGeom>
          <a:ln>
            <a:noFill/>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a:t>Views are placed next to each other vertically or horizontally</a:t>
            </a:r>
          </a:p>
        </p:txBody>
      </p:sp>
      <p:cxnSp>
        <p:nvCxnSpPr>
          <p:cNvPr id="32" name="Straight Arrow Connector 31"/>
          <p:cNvCxnSpPr/>
          <p:nvPr/>
        </p:nvCxnSpPr>
        <p:spPr>
          <a:xfrm flipH="1" flipV="1">
            <a:off x="2995120" y="4951040"/>
            <a:ext cx="608964" cy="18519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8" name="Straight Arrow Connector 37"/>
          <p:cNvCxnSpPr/>
          <p:nvPr/>
        </p:nvCxnSpPr>
        <p:spPr>
          <a:xfrm>
            <a:off x="4716017" y="5429570"/>
            <a:ext cx="1046159" cy="19747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6012439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Grid Layout</a:t>
            </a:r>
          </a:p>
        </p:txBody>
      </p:sp>
      <p:sp>
        <p:nvSpPr>
          <p:cNvPr id="3" name="Content Placeholder 2"/>
          <p:cNvSpPr>
            <a:spLocks noGrp="1"/>
          </p:cNvSpPr>
          <p:nvPr>
            <p:ph sz="quarter" idx="1"/>
          </p:nvPr>
        </p:nvSpPr>
        <p:spPr/>
        <p:txBody>
          <a:bodyPr/>
          <a:lstStyle/>
          <a:p>
            <a:r>
              <a:rPr lang="en-GB" dirty="0"/>
              <a:t>Divides the screen into a grid of rows, columns and cells. You specify:</a:t>
            </a:r>
          </a:p>
          <a:p>
            <a:pPr lvl="1"/>
            <a:r>
              <a:rPr lang="en-GB" dirty="0"/>
              <a:t>how many columns your layout should have,</a:t>
            </a:r>
          </a:p>
          <a:p>
            <a:pPr lvl="1"/>
            <a:r>
              <a:rPr lang="en-GB" dirty="0"/>
              <a:t>where you want your views to appear,</a:t>
            </a:r>
          </a:p>
          <a:p>
            <a:pPr lvl="1"/>
            <a:r>
              <a:rPr lang="en-GB" dirty="0"/>
              <a:t>and how many rows or columns they should span.</a:t>
            </a:r>
          </a:p>
          <a:p>
            <a:endParaRPr lang="en-GB" dirty="0"/>
          </a:p>
        </p:txBody>
      </p:sp>
      <p:sp>
        <p:nvSpPr>
          <p:cNvPr id="5" name="Rectangle 4"/>
          <p:cNvSpPr/>
          <p:nvPr/>
        </p:nvSpPr>
        <p:spPr>
          <a:xfrm>
            <a:off x="3059832" y="4248472"/>
            <a:ext cx="2448272" cy="2448272"/>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6" name="Rectangle 5"/>
          <p:cNvSpPr/>
          <p:nvPr/>
        </p:nvSpPr>
        <p:spPr>
          <a:xfrm>
            <a:off x="3617894" y="4419364"/>
            <a:ext cx="1512168"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3617894" y="4950296"/>
            <a:ext cx="594066"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3617894" y="5982250"/>
            <a:ext cx="1512168" cy="57047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535996" y="4955220"/>
            <a:ext cx="594066"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3617894" y="5478194"/>
            <a:ext cx="594066"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8" name="Straight Connector 17"/>
          <p:cNvCxnSpPr/>
          <p:nvPr/>
        </p:nvCxnSpPr>
        <p:spPr>
          <a:xfrm>
            <a:off x="4355976" y="4104456"/>
            <a:ext cx="0" cy="270892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a:off x="2843808" y="4869160"/>
            <a:ext cx="295232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2843808" y="5373216"/>
            <a:ext cx="295232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2843808" y="5877272"/>
            <a:ext cx="2952328" cy="0"/>
          </a:xfrm>
          <a:prstGeom prst="line">
            <a:avLst/>
          </a:prstGeom>
        </p:spPr>
        <p:style>
          <a:lnRef idx="1">
            <a:schemeClr val="accent1"/>
          </a:lnRef>
          <a:fillRef idx="0">
            <a:schemeClr val="accent1"/>
          </a:fillRef>
          <a:effectRef idx="0">
            <a:schemeClr val="accent1"/>
          </a:effectRef>
          <a:fontRef idx="minor">
            <a:schemeClr val="tx1"/>
          </a:fontRef>
        </p:style>
      </p:cxnSp>
      <p:sp>
        <p:nvSpPr>
          <p:cNvPr id="24" name="TextBox 23"/>
          <p:cNvSpPr txBox="1"/>
          <p:nvPr/>
        </p:nvSpPr>
        <p:spPr>
          <a:xfrm>
            <a:off x="6300192" y="4248472"/>
            <a:ext cx="2719399" cy="2062103"/>
          </a:xfrm>
          <a:prstGeom prst="rect">
            <a:avLst/>
          </a:prstGeom>
          <a:noFill/>
        </p:spPr>
        <p:txBody>
          <a:bodyPr wrap="square" rtlCol="0">
            <a:spAutoFit/>
          </a:bodyPr>
          <a:lstStyle/>
          <a:p>
            <a:r>
              <a:rPr lang="en-GB" sz="1600" dirty="0"/>
              <a:t>This layout is divided into 4 rows and 2 columns. You specify which cell(s) each view should be displayed in.</a:t>
            </a:r>
          </a:p>
          <a:p>
            <a:endParaRPr lang="en-GB" sz="1600" dirty="0"/>
          </a:p>
          <a:p>
            <a:r>
              <a:rPr lang="en-GB" sz="1600" b="1" dirty="0"/>
              <a:t>Note</a:t>
            </a:r>
            <a:r>
              <a:rPr lang="en-GB" sz="1600" dirty="0"/>
              <a:t>: row and column numbers are zero-based index numbers</a:t>
            </a:r>
          </a:p>
        </p:txBody>
      </p:sp>
      <p:sp>
        <p:nvSpPr>
          <p:cNvPr id="25" name="TextBox 24"/>
          <p:cNvSpPr txBox="1"/>
          <p:nvPr/>
        </p:nvSpPr>
        <p:spPr>
          <a:xfrm>
            <a:off x="124409" y="4157754"/>
            <a:ext cx="2719399" cy="523220"/>
          </a:xfrm>
          <a:prstGeom prst="rect">
            <a:avLst/>
          </a:prstGeom>
          <a:noFill/>
        </p:spPr>
        <p:txBody>
          <a:bodyPr wrap="square" rtlCol="0">
            <a:spAutoFit/>
          </a:bodyPr>
          <a:lstStyle/>
          <a:p>
            <a:r>
              <a:rPr lang="en-GB" sz="1400" dirty="0"/>
              <a:t>This view is in row 0, spanning 2 columns</a:t>
            </a:r>
          </a:p>
        </p:txBody>
      </p:sp>
      <p:sp>
        <p:nvSpPr>
          <p:cNvPr id="26" name="TextBox 25"/>
          <p:cNvSpPr txBox="1"/>
          <p:nvPr/>
        </p:nvSpPr>
        <p:spPr>
          <a:xfrm>
            <a:off x="124408" y="4964084"/>
            <a:ext cx="2719399" cy="307777"/>
          </a:xfrm>
          <a:prstGeom prst="rect">
            <a:avLst/>
          </a:prstGeom>
          <a:noFill/>
        </p:spPr>
        <p:txBody>
          <a:bodyPr wrap="square" rtlCol="0">
            <a:spAutoFit/>
          </a:bodyPr>
          <a:lstStyle/>
          <a:p>
            <a:r>
              <a:rPr lang="en-GB" sz="1400" dirty="0"/>
              <a:t>The view is row 1, column 0</a:t>
            </a:r>
          </a:p>
        </p:txBody>
      </p:sp>
      <p:sp>
        <p:nvSpPr>
          <p:cNvPr id="27" name="TextBox 26"/>
          <p:cNvSpPr txBox="1"/>
          <p:nvPr/>
        </p:nvSpPr>
        <p:spPr>
          <a:xfrm>
            <a:off x="96313" y="6037396"/>
            <a:ext cx="2719399" cy="523220"/>
          </a:xfrm>
          <a:prstGeom prst="rect">
            <a:avLst/>
          </a:prstGeom>
          <a:noFill/>
        </p:spPr>
        <p:txBody>
          <a:bodyPr wrap="square" rtlCol="0">
            <a:spAutoFit/>
          </a:bodyPr>
          <a:lstStyle/>
          <a:p>
            <a:r>
              <a:rPr lang="en-GB" sz="1400" dirty="0"/>
              <a:t>This view is in row 3, spanning 2 columns</a:t>
            </a:r>
          </a:p>
        </p:txBody>
      </p:sp>
      <p:cxnSp>
        <p:nvCxnSpPr>
          <p:cNvPr id="29" name="Straight Arrow Connector 28"/>
          <p:cNvCxnSpPr/>
          <p:nvPr/>
        </p:nvCxnSpPr>
        <p:spPr>
          <a:xfrm>
            <a:off x="2695289" y="6177135"/>
            <a:ext cx="922605" cy="9035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3" name="Straight Arrow Connector 32"/>
          <p:cNvCxnSpPr/>
          <p:nvPr/>
        </p:nvCxnSpPr>
        <p:spPr>
          <a:xfrm flipV="1">
            <a:off x="2404430" y="5145787"/>
            <a:ext cx="1094459" cy="648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5" name="Straight Arrow Connector 34"/>
          <p:cNvCxnSpPr>
            <a:stCxn id="25" idx="3"/>
          </p:cNvCxnSpPr>
          <p:nvPr/>
        </p:nvCxnSpPr>
        <p:spPr>
          <a:xfrm>
            <a:off x="2843808" y="4419364"/>
            <a:ext cx="720080" cy="16455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10344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Layout Width and Height</a:t>
            </a:r>
          </a:p>
        </p:txBody>
      </p:sp>
      <p:sp>
        <p:nvSpPr>
          <p:cNvPr id="3" name="Content Placeholder 2"/>
          <p:cNvSpPr>
            <a:spLocks noGrp="1"/>
          </p:cNvSpPr>
          <p:nvPr>
            <p:ph sz="quarter" idx="1"/>
          </p:nvPr>
        </p:nvSpPr>
        <p:spPr/>
        <p:txBody>
          <a:bodyPr/>
          <a:lstStyle/>
          <a:p>
            <a:r>
              <a:rPr lang="en-GB" dirty="0"/>
              <a:t>You </a:t>
            </a:r>
            <a:r>
              <a:rPr lang="en-GB" b="1" u="sng" dirty="0"/>
              <a:t>must</a:t>
            </a:r>
            <a:r>
              <a:rPr lang="en-GB" dirty="0"/>
              <a:t> set the width and height for all layouts using the attributes:</a:t>
            </a:r>
          </a:p>
          <a:p>
            <a:pPr marL="640080" lvl="2" indent="0">
              <a:buNone/>
            </a:pPr>
            <a:r>
              <a:rPr lang="en-GB" dirty="0" err="1"/>
              <a:t>android:layout_width</a:t>
            </a:r>
            <a:r>
              <a:rPr lang="en-GB" dirty="0"/>
              <a:t>		</a:t>
            </a:r>
            <a:r>
              <a:rPr lang="en-GB" dirty="0" err="1"/>
              <a:t>android:layout_height</a:t>
            </a:r>
            <a:endParaRPr lang="en-GB" dirty="0"/>
          </a:p>
          <a:p>
            <a:r>
              <a:rPr lang="en-GB" dirty="0"/>
              <a:t>The attribute values can be set to:</a:t>
            </a:r>
          </a:p>
          <a:p>
            <a:pPr lvl="1"/>
            <a:r>
              <a:rPr lang="en-GB" b="1" dirty="0" err="1"/>
              <a:t>match_parent</a:t>
            </a:r>
            <a:r>
              <a:rPr lang="en-GB" dirty="0"/>
              <a:t>: layout should be as large as the parent (device screen size minus padding).</a:t>
            </a:r>
          </a:p>
          <a:p>
            <a:pPr lvl="1"/>
            <a:r>
              <a:rPr lang="en-GB" b="1" dirty="0" err="1"/>
              <a:t>wrap_content</a:t>
            </a:r>
            <a:r>
              <a:rPr lang="en-GB" dirty="0"/>
              <a:t>: just large enough to hold its content.</a:t>
            </a:r>
          </a:p>
          <a:p>
            <a:pPr lvl="1"/>
            <a:r>
              <a:rPr lang="en-GB" dirty="0"/>
              <a:t>Or a specific size e.g. 10dp</a:t>
            </a:r>
          </a:p>
          <a:p>
            <a:endParaRPr lang="en-GB" dirty="0"/>
          </a:p>
        </p:txBody>
      </p:sp>
    </p:spTree>
    <p:extLst>
      <p:ext uri="{BB962C8B-B14F-4D97-AF65-F5344CB8AC3E}">
        <p14:creationId xmlns:p14="http://schemas.microsoft.com/office/powerpoint/2010/main" val="20187251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Density Independent Pixels (</a:t>
            </a:r>
            <a:r>
              <a:rPr lang="en-GB" dirty="0" err="1"/>
              <a:t>dp</a:t>
            </a:r>
            <a:r>
              <a:rPr lang="en-GB" dirty="0"/>
              <a:t> units)</a:t>
            </a:r>
          </a:p>
        </p:txBody>
      </p:sp>
      <p:sp>
        <p:nvSpPr>
          <p:cNvPr id="3" name="Content Placeholder 2"/>
          <p:cNvSpPr>
            <a:spLocks noGrp="1"/>
          </p:cNvSpPr>
          <p:nvPr>
            <p:ph sz="quarter" idx="1"/>
          </p:nvPr>
        </p:nvSpPr>
        <p:spPr>
          <a:xfrm>
            <a:off x="612648" y="1600200"/>
            <a:ext cx="8348472" cy="5257800"/>
          </a:xfrm>
        </p:spPr>
        <p:txBody>
          <a:bodyPr>
            <a:normAutofit fontScale="92500" lnSpcReduction="20000"/>
          </a:bodyPr>
          <a:lstStyle/>
          <a:p>
            <a:r>
              <a:rPr lang="en-GB" dirty="0"/>
              <a:t>A component’s size depends on a number of properties, and the context in which the component is used.</a:t>
            </a:r>
          </a:p>
          <a:p>
            <a:r>
              <a:rPr lang="en-GB" dirty="0"/>
              <a:t>For </a:t>
            </a:r>
            <a:r>
              <a:rPr lang="en-GB" b="1" dirty="0"/>
              <a:t>device independent sizing</a:t>
            </a:r>
            <a:r>
              <a:rPr lang="en-GB" dirty="0"/>
              <a:t>, it is advisable to use </a:t>
            </a:r>
            <a:r>
              <a:rPr lang="en-GB" dirty="0" err="1"/>
              <a:t>dp</a:t>
            </a:r>
            <a:r>
              <a:rPr lang="en-GB" dirty="0"/>
              <a:t> units and not fixed pixel (</a:t>
            </a:r>
            <a:r>
              <a:rPr lang="en-GB" dirty="0" err="1"/>
              <a:t>px</a:t>
            </a:r>
            <a:r>
              <a:rPr lang="en-GB" dirty="0"/>
              <a:t>) units because:</a:t>
            </a:r>
          </a:p>
          <a:p>
            <a:pPr lvl="1"/>
            <a:r>
              <a:rPr lang="en-GB" dirty="0"/>
              <a:t>Some devices have a very high density of pixels, enabling creation of very sharp images by having very tiny pixels.</a:t>
            </a:r>
          </a:p>
          <a:p>
            <a:pPr lvl="1"/>
            <a:r>
              <a:rPr lang="en-GB" dirty="0"/>
              <a:t>Other devices have a lower density of pixels.</a:t>
            </a:r>
          </a:p>
          <a:p>
            <a:pPr lvl="1"/>
            <a:r>
              <a:rPr lang="en-GB" dirty="0" err="1"/>
              <a:t>dp</a:t>
            </a:r>
            <a:r>
              <a:rPr lang="en-GB" dirty="0"/>
              <a:t> units are used to create uniform interfaces and avoid creating interfaces that are very small on some devices and very large on others.</a:t>
            </a:r>
          </a:p>
          <a:p>
            <a:pPr lvl="1"/>
            <a:r>
              <a:rPr lang="en-GB" dirty="0"/>
              <a:t>Android will calculate the density of pixels on the device an app is running on-the-fly and scale the UI accordingly.</a:t>
            </a:r>
          </a:p>
          <a:p>
            <a:r>
              <a:rPr lang="en-GB" dirty="0"/>
              <a:t>For fonts, use scalable pixels (</a:t>
            </a:r>
            <a:r>
              <a:rPr lang="en-GB" dirty="0" err="1"/>
              <a:t>sp</a:t>
            </a:r>
            <a:r>
              <a:rPr lang="en-GB" dirty="0"/>
              <a:t>).</a:t>
            </a:r>
          </a:p>
          <a:p>
            <a:pPr lvl="1"/>
            <a:endParaRPr lang="en-GB" dirty="0"/>
          </a:p>
          <a:p>
            <a:endParaRPr lang="en-GB" dirty="0"/>
          </a:p>
        </p:txBody>
      </p:sp>
    </p:spTree>
    <p:extLst>
      <p:ext uri="{BB962C8B-B14F-4D97-AF65-F5344CB8AC3E}">
        <p14:creationId xmlns:p14="http://schemas.microsoft.com/office/powerpoint/2010/main" val="38477829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endParaRPr lang="en-GB"/>
          </a:p>
        </p:txBody>
      </p:sp>
      <p:sp>
        <p:nvSpPr>
          <p:cNvPr id="4" name="Title 3"/>
          <p:cNvSpPr>
            <a:spLocks noGrp="1"/>
          </p:cNvSpPr>
          <p:nvPr>
            <p:ph type="title"/>
          </p:nvPr>
        </p:nvSpPr>
        <p:spPr/>
        <p:txBody>
          <a:bodyPr/>
          <a:lstStyle/>
          <a:p>
            <a:r>
              <a:rPr lang="en-GB" dirty="0"/>
              <a:t>Relative Layout</a:t>
            </a:r>
          </a:p>
        </p:txBody>
      </p:sp>
    </p:spTree>
    <p:extLst>
      <p:ext uri="{BB962C8B-B14F-4D97-AF65-F5344CB8AC3E}">
        <p14:creationId xmlns:p14="http://schemas.microsoft.com/office/powerpoint/2010/main" val="18157095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Relative to Parent Attributes</a:t>
            </a:r>
          </a:p>
        </p:txBody>
      </p:sp>
      <p:graphicFrame>
        <p:nvGraphicFramePr>
          <p:cNvPr id="6" name="Content Placeholder 5"/>
          <p:cNvGraphicFramePr>
            <a:graphicFrameLocks noGrp="1"/>
          </p:cNvGraphicFramePr>
          <p:nvPr>
            <p:ph sz="quarter" idx="1"/>
            <p:extLst/>
          </p:nvPr>
        </p:nvGraphicFramePr>
        <p:xfrm>
          <a:off x="612775" y="1600200"/>
          <a:ext cx="8153400" cy="3235960"/>
        </p:xfrm>
        <a:graphic>
          <a:graphicData uri="http://schemas.openxmlformats.org/drawingml/2006/table">
            <a:tbl>
              <a:tblPr firstRow="1" bandRow="1">
                <a:tableStyleId>{3B4B98B0-60AC-42C2-AFA5-B58CD77FA1E5}</a:tableStyleId>
              </a:tblPr>
              <a:tblGrid>
                <a:gridCol w="4076700">
                  <a:extLst>
                    <a:ext uri="{9D8B030D-6E8A-4147-A177-3AD203B41FA5}">
                      <a16:colId xmlns:a16="http://schemas.microsoft.com/office/drawing/2014/main" xmlns="" val="20000"/>
                    </a:ext>
                  </a:extLst>
                </a:gridCol>
                <a:gridCol w="4076700">
                  <a:extLst>
                    <a:ext uri="{9D8B030D-6E8A-4147-A177-3AD203B41FA5}">
                      <a16:colId xmlns:a16="http://schemas.microsoft.com/office/drawing/2014/main" xmlns="" val="20001"/>
                    </a:ext>
                  </a:extLst>
                </a:gridCol>
              </a:tblGrid>
              <a:tr h="370840">
                <a:tc>
                  <a:txBody>
                    <a:bodyPr/>
                    <a:lstStyle/>
                    <a:p>
                      <a:r>
                        <a:rPr lang="en-GB" dirty="0"/>
                        <a:t>Attribute</a:t>
                      </a:r>
                    </a:p>
                  </a:txBody>
                  <a:tcPr/>
                </a:tc>
                <a:tc>
                  <a:txBody>
                    <a:bodyPr/>
                    <a:lstStyle/>
                    <a:p>
                      <a:r>
                        <a:rPr lang="en-GB" dirty="0"/>
                        <a:t>Description</a:t>
                      </a:r>
                    </a:p>
                  </a:txBody>
                  <a:tcPr/>
                </a:tc>
                <a:extLst>
                  <a:ext uri="{0D108BD9-81ED-4DB2-BD59-A6C34878D82A}">
                    <a16:rowId xmlns:a16="http://schemas.microsoft.com/office/drawing/2014/main" xmlns="" val="10000"/>
                  </a:ext>
                </a:extLst>
              </a:tr>
              <a:tr h="370840">
                <a:tc>
                  <a:txBody>
                    <a:bodyPr/>
                    <a:lstStyle/>
                    <a:p>
                      <a:r>
                        <a:rPr lang="en-GB" dirty="0" err="1"/>
                        <a:t>android:layout_</a:t>
                      </a:r>
                      <a:r>
                        <a:rPr lang="en-GB" b="1" dirty="0" err="1"/>
                        <a:t>alignParentBottom</a:t>
                      </a:r>
                      <a:endParaRPr lang="en-GB" b="1" dirty="0"/>
                    </a:p>
                  </a:txBody>
                  <a:tcPr/>
                </a:tc>
                <a:tc>
                  <a:txBody>
                    <a:bodyPr/>
                    <a:lstStyle/>
                    <a:p>
                      <a:r>
                        <a:rPr lang="en-GB" dirty="0"/>
                        <a:t>Aligns to bottom edge of parent</a:t>
                      </a:r>
                    </a:p>
                  </a:txBody>
                  <a:tcPr/>
                </a:tc>
                <a:extLst>
                  <a:ext uri="{0D108BD9-81ED-4DB2-BD59-A6C34878D82A}">
                    <a16:rowId xmlns:a16="http://schemas.microsoft.com/office/drawing/2014/main" xmlns=""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err="1"/>
                        <a:t>android:layout_</a:t>
                      </a:r>
                      <a:r>
                        <a:rPr lang="en-GB" b="1" dirty="0" err="1"/>
                        <a:t>alignParentLeft</a:t>
                      </a:r>
                      <a:endParaRPr lang="en-GB" b="1" dirty="0"/>
                    </a:p>
                  </a:txBody>
                  <a:tcPr/>
                </a:tc>
                <a:tc>
                  <a:txBody>
                    <a:bodyPr/>
                    <a:lstStyle/>
                    <a:p>
                      <a:r>
                        <a:rPr lang="en-GB" dirty="0"/>
                        <a:t>Aligns to left edge of parent</a:t>
                      </a:r>
                    </a:p>
                  </a:txBody>
                  <a:tcPr/>
                </a:tc>
                <a:extLst>
                  <a:ext uri="{0D108BD9-81ED-4DB2-BD59-A6C34878D82A}">
                    <a16:rowId xmlns:a16="http://schemas.microsoft.com/office/drawing/2014/main" xmlns=""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err="1"/>
                        <a:t>android:layout_</a:t>
                      </a:r>
                      <a:r>
                        <a:rPr lang="en-GB" b="1" dirty="0" err="1"/>
                        <a:t>alignParentRight</a:t>
                      </a:r>
                      <a:endParaRPr lang="en-GB" b="1" dirty="0"/>
                    </a:p>
                  </a:txBody>
                  <a:tcPr/>
                </a:tc>
                <a:tc>
                  <a:txBody>
                    <a:bodyPr/>
                    <a:lstStyle/>
                    <a:p>
                      <a:r>
                        <a:rPr lang="en-GB" dirty="0"/>
                        <a:t>Aligns</a:t>
                      </a:r>
                      <a:r>
                        <a:rPr lang="en-GB" baseline="0" dirty="0"/>
                        <a:t> to right edge of parent</a:t>
                      </a:r>
                      <a:endParaRPr lang="en-GB" dirty="0"/>
                    </a:p>
                  </a:txBody>
                  <a:tcPr/>
                </a:tc>
                <a:extLst>
                  <a:ext uri="{0D108BD9-81ED-4DB2-BD59-A6C34878D82A}">
                    <a16:rowId xmlns:a16="http://schemas.microsoft.com/office/drawing/2014/main" xmlns="" val="10003"/>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err="1"/>
                        <a:t>android:layout_</a:t>
                      </a:r>
                      <a:r>
                        <a:rPr lang="en-GB" b="1" dirty="0" err="1"/>
                        <a:t>alignParentTop</a:t>
                      </a:r>
                      <a:endParaRPr lang="en-GB" b="1" dirty="0"/>
                    </a:p>
                  </a:txBody>
                  <a:tcPr/>
                </a:tc>
                <a:tc>
                  <a:txBody>
                    <a:bodyPr/>
                    <a:lstStyle/>
                    <a:p>
                      <a:r>
                        <a:rPr lang="en-GB" dirty="0"/>
                        <a:t>Aligns to top edge of parent</a:t>
                      </a:r>
                    </a:p>
                  </a:txBody>
                  <a:tcPr/>
                </a:tc>
                <a:extLst>
                  <a:ext uri="{0D108BD9-81ED-4DB2-BD59-A6C34878D82A}">
                    <a16:rowId xmlns:a16="http://schemas.microsoft.com/office/drawing/2014/main" xmlns="" val="10004"/>
                  </a:ext>
                </a:extLst>
              </a:tr>
              <a:tr h="370840">
                <a:tc>
                  <a:txBody>
                    <a:bodyPr/>
                    <a:lstStyle/>
                    <a:p>
                      <a:r>
                        <a:rPr lang="en-GB" dirty="0" err="1"/>
                        <a:t>android:layout_</a:t>
                      </a:r>
                      <a:r>
                        <a:rPr lang="en-GB" b="1" dirty="0" err="1"/>
                        <a:t>centerInParent</a:t>
                      </a:r>
                      <a:endParaRPr lang="en-GB" b="1" dirty="0"/>
                    </a:p>
                  </a:txBody>
                  <a:tcPr/>
                </a:tc>
                <a:tc>
                  <a:txBody>
                    <a:bodyPr/>
                    <a:lstStyle/>
                    <a:p>
                      <a:r>
                        <a:rPr lang="en-GB" dirty="0"/>
                        <a:t>Centres</a:t>
                      </a:r>
                      <a:r>
                        <a:rPr lang="en-GB" baseline="0" dirty="0"/>
                        <a:t> both horizontally and vertically in parent</a:t>
                      </a:r>
                      <a:endParaRPr lang="en-GB" dirty="0"/>
                    </a:p>
                  </a:txBody>
                  <a:tcPr/>
                </a:tc>
                <a:extLst>
                  <a:ext uri="{0D108BD9-81ED-4DB2-BD59-A6C34878D82A}">
                    <a16:rowId xmlns:a16="http://schemas.microsoft.com/office/drawing/2014/main" xmlns="" val="10005"/>
                  </a:ext>
                </a:extLst>
              </a:tr>
              <a:tr h="370840">
                <a:tc>
                  <a:txBody>
                    <a:bodyPr/>
                    <a:lstStyle/>
                    <a:p>
                      <a:r>
                        <a:rPr lang="en-GB" dirty="0" err="1"/>
                        <a:t>android:layout_</a:t>
                      </a:r>
                      <a:r>
                        <a:rPr lang="en-GB" b="1" dirty="0" err="1"/>
                        <a:t>centerHorizontal</a:t>
                      </a:r>
                      <a:endParaRPr lang="en-GB" b="1" dirty="0"/>
                    </a:p>
                  </a:txBody>
                  <a:tcPr/>
                </a:tc>
                <a:tc>
                  <a:txBody>
                    <a:bodyPr/>
                    <a:lstStyle/>
                    <a:p>
                      <a:r>
                        <a:rPr lang="en-GB" dirty="0"/>
                        <a:t>Centres</a:t>
                      </a:r>
                      <a:r>
                        <a:rPr lang="en-GB" baseline="0" dirty="0"/>
                        <a:t> horizontally in parent</a:t>
                      </a:r>
                      <a:endParaRPr lang="en-GB" dirty="0"/>
                    </a:p>
                  </a:txBody>
                  <a:tcPr/>
                </a:tc>
                <a:extLst>
                  <a:ext uri="{0D108BD9-81ED-4DB2-BD59-A6C34878D82A}">
                    <a16:rowId xmlns:a16="http://schemas.microsoft.com/office/drawing/2014/main" xmlns="" val="10006"/>
                  </a:ext>
                </a:extLst>
              </a:tr>
              <a:tr h="370840">
                <a:tc>
                  <a:txBody>
                    <a:bodyPr/>
                    <a:lstStyle/>
                    <a:p>
                      <a:r>
                        <a:rPr lang="en-GB" dirty="0" err="1"/>
                        <a:t>android:layout_</a:t>
                      </a:r>
                      <a:r>
                        <a:rPr lang="en-GB" b="1" dirty="0" err="1"/>
                        <a:t>centerVertical</a:t>
                      </a:r>
                      <a:endParaRPr lang="en-GB" b="1" dirty="0"/>
                    </a:p>
                  </a:txBody>
                  <a:tcPr/>
                </a:tc>
                <a:tc>
                  <a:txBody>
                    <a:bodyPr/>
                    <a:lstStyle/>
                    <a:p>
                      <a:r>
                        <a:rPr lang="en-GB" dirty="0"/>
                        <a:t>Centres</a:t>
                      </a:r>
                      <a:r>
                        <a:rPr lang="en-GB" baseline="0" dirty="0"/>
                        <a:t> vertically in parent</a:t>
                      </a:r>
                      <a:endParaRPr lang="en-GB" dirty="0"/>
                    </a:p>
                  </a:txBody>
                  <a:tcPr/>
                </a:tc>
                <a:extLst>
                  <a:ext uri="{0D108BD9-81ED-4DB2-BD59-A6C34878D82A}">
                    <a16:rowId xmlns:a16="http://schemas.microsoft.com/office/drawing/2014/main" xmlns="" val="10007"/>
                  </a:ext>
                </a:extLst>
              </a:tr>
            </a:tbl>
          </a:graphicData>
        </a:graphic>
      </p:graphicFrame>
      <p:sp>
        <p:nvSpPr>
          <p:cNvPr id="7" name="TextBox 6"/>
          <p:cNvSpPr txBox="1"/>
          <p:nvPr/>
        </p:nvSpPr>
        <p:spPr>
          <a:xfrm>
            <a:off x="606976" y="4941168"/>
            <a:ext cx="3501023" cy="369332"/>
          </a:xfrm>
          <a:prstGeom prst="rect">
            <a:avLst/>
          </a:prstGeom>
          <a:noFill/>
        </p:spPr>
        <p:txBody>
          <a:bodyPr wrap="none" rtlCol="0">
            <a:spAutoFit/>
          </a:bodyPr>
          <a:lstStyle/>
          <a:p>
            <a:r>
              <a:rPr lang="en-GB" dirty="0"/>
              <a:t>Question: which combination for?</a:t>
            </a:r>
          </a:p>
        </p:txBody>
      </p:sp>
      <p:pic>
        <p:nvPicPr>
          <p:cNvPr id="8" name="Picture 7"/>
          <p:cNvPicPr>
            <a:picLocks noChangeAspect="1"/>
          </p:cNvPicPr>
          <p:nvPr/>
        </p:nvPicPr>
        <p:blipFill>
          <a:blip r:embed="rId3"/>
          <a:stretch>
            <a:fillRect/>
          </a:stretch>
        </p:blipFill>
        <p:spPr>
          <a:xfrm>
            <a:off x="636696" y="5589240"/>
            <a:ext cx="1295400" cy="600075"/>
          </a:xfrm>
          <a:prstGeom prst="rect">
            <a:avLst/>
          </a:prstGeom>
        </p:spPr>
      </p:pic>
      <p:pic>
        <p:nvPicPr>
          <p:cNvPr id="9" name="Picture 8"/>
          <p:cNvPicPr>
            <a:picLocks noChangeAspect="1"/>
          </p:cNvPicPr>
          <p:nvPr/>
        </p:nvPicPr>
        <p:blipFill>
          <a:blip r:embed="rId4"/>
          <a:stretch>
            <a:fillRect/>
          </a:stretch>
        </p:blipFill>
        <p:spPr>
          <a:xfrm>
            <a:off x="2195736" y="5584477"/>
            <a:ext cx="1276350" cy="609600"/>
          </a:xfrm>
          <a:prstGeom prst="rect">
            <a:avLst/>
          </a:prstGeom>
        </p:spPr>
      </p:pic>
      <p:pic>
        <p:nvPicPr>
          <p:cNvPr id="10" name="Picture 9"/>
          <p:cNvPicPr>
            <a:picLocks noChangeAspect="1"/>
          </p:cNvPicPr>
          <p:nvPr/>
        </p:nvPicPr>
        <p:blipFill>
          <a:blip r:embed="rId5"/>
          <a:stretch>
            <a:fillRect/>
          </a:stretch>
        </p:blipFill>
        <p:spPr>
          <a:xfrm>
            <a:off x="3735726" y="5584477"/>
            <a:ext cx="1295400" cy="609600"/>
          </a:xfrm>
          <a:prstGeom prst="rect">
            <a:avLst/>
          </a:prstGeom>
        </p:spPr>
      </p:pic>
      <p:pic>
        <p:nvPicPr>
          <p:cNvPr id="11" name="Picture 10"/>
          <p:cNvPicPr>
            <a:picLocks noChangeAspect="1"/>
          </p:cNvPicPr>
          <p:nvPr/>
        </p:nvPicPr>
        <p:blipFill>
          <a:blip r:embed="rId6"/>
          <a:stretch>
            <a:fillRect/>
          </a:stretch>
        </p:blipFill>
        <p:spPr>
          <a:xfrm>
            <a:off x="5580112" y="5236814"/>
            <a:ext cx="1333500" cy="1304925"/>
          </a:xfrm>
          <a:prstGeom prst="rect">
            <a:avLst/>
          </a:prstGeom>
        </p:spPr>
      </p:pic>
    </p:spTree>
    <p:extLst>
      <p:ext uri="{BB962C8B-B14F-4D97-AF65-F5344CB8AC3E}">
        <p14:creationId xmlns:p14="http://schemas.microsoft.com/office/powerpoint/2010/main" val="32746258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Relative to Other Elements</a:t>
            </a:r>
          </a:p>
        </p:txBody>
      </p:sp>
      <p:sp>
        <p:nvSpPr>
          <p:cNvPr id="3" name="Content Placeholder 2"/>
          <p:cNvSpPr>
            <a:spLocks noGrp="1"/>
          </p:cNvSpPr>
          <p:nvPr>
            <p:ph sz="quarter" idx="1"/>
          </p:nvPr>
        </p:nvSpPr>
        <p:spPr/>
        <p:txBody>
          <a:bodyPr/>
          <a:lstStyle/>
          <a:p>
            <a:pPr marL="0" indent="0">
              <a:buNone/>
            </a:pPr>
            <a:r>
              <a:rPr lang="en-GB" dirty="0"/>
              <a:t>You can also position UI components relative to other components on the layout.</a:t>
            </a:r>
          </a:p>
          <a:p>
            <a:r>
              <a:rPr lang="en-GB" dirty="0"/>
              <a:t>Decide which component to use as an anchor.</a:t>
            </a:r>
          </a:p>
          <a:p>
            <a:r>
              <a:rPr lang="en-GB" dirty="0"/>
              <a:t>Give the anchor component an ID using the </a:t>
            </a:r>
            <a:r>
              <a:rPr lang="en-GB" dirty="0" err="1"/>
              <a:t>android:id</a:t>
            </a:r>
            <a:r>
              <a:rPr lang="en-GB" dirty="0"/>
              <a:t> attribute.</a:t>
            </a:r>
          </a:p>
          <a:p>
            <a:r>
              <a:rPr lang="en-GB" dirty="0"/>
              <a:t>Use the relative layout attributes to position the component using the anchor’s ID.</a:t>
            </a:r>
          </a:p>
        </p:txBody>
      </p:sp>
    </p:spTree>
    <p:extLst>
      <p:ext uri="{BB962C8B-B14F-4D97-AF65-F5344CB8AC3E}">
        <p14:creationId xmlns:p14="http://schemas.microsoft.com/office/powerpoint/2010/main" val="26966553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Relative to Other Elements Attributes</a:t>
            </a:r>
          </a:p>
        </p:txBody>
      </p:sp>
      <p:graphicFrame>
        <p:nvGraphicFramePr>
          <p:cNvPr id="4" name="Content Placeholder 3"/>
          <p:cNvGraphicFramePr>
            <a:graphicFrameLocks noGrp="1"/>
          </p:cNvGraphicFramePr>
          <p:nvPr>
            <p:ph sz="quarter" idx="1"/>
            <p:extLst/>
          </p:nvPr>
        </p:nvGraphicFramePr>
        <p:xfrm>
          <a:off x="612775" y="1600200"/>
          <a:ext cx="8153400" cy="4953000"/>
        </p:xfrm>
        <a:graphic>
          <a:graphicData uri="http://schemas.openxmlformats.org/drawingml/2006/table">
            <a:tbl>
              <a:tblPr firstRow="1" bandRow="1">
                <a:tableStyleId>{3B4B98B0-60AC-42C2-AFA5-B58CD77FA1E5}</a:tableStyleId>
              </a:tblPr>
              <a:tblGrid>
                <a:gridCol w="3167137">
                  <a:extLst>
                    <a:ext uri="{9D8B030D-6E8A-4147-A177-3AD203B41FA5}">
                      <a16:colId xmlns:a16="http://schemas.microsoft.com/office/drawing/2014/main" xmlns="" val="20000"/>
                    </a:ext>
                  </a:extLst>
                </a:gridCol>
                <a:gridCol w="4986263">
                  <a:extLst>
                    <a:ext uri="{9D8B030D-6E8A-4147-A177-3AD203B41FA5}">
                      <a16:colId xmlns:a16="http://schemas.microsoft.com/office/drawing/2014/main" xmlns="" val="20001"/>
                    </a:ext>
                  </a:extLst>
                </a:gridCol>
              </a:tblGrid>
              <a:tr h="370840">
                <a:tc>
                  <a:txBody>
                    <a:bodyPr/>
                    <a:lstStyle/>
                    <a:p>
                      <a:r>
                        <a:rPr lang="en-GB" dirty="0"/>
                        <a:t>Attribute</a:t>
                      </a:r>
                    </a:p>
                  </a:txBody>
                  <a:tcPr/>
                </a:tc>
                <a:tc>
                  <a:txBody>
                    <a:bodyPr/>
                    <a:lstStyle/>
                    <a:p>
                      <a:r>
                        <a:rPr lang="en-GB" dirty="0"/>
                        <a:t>Description</a:t>
                      </a:r>
                    </a:p>
                  </a:txBody>
                  <a:tcPr/>
                </a:tc>
                <a:extLst>
                  <a:ext uri="{0D108BD9-81ED-4DB2-BD59-A6C34878D82A}">
                    <a16:rowId xmlns:a16="http://schemas.microsoft.com/office/drawing/2014/main" xmlns="" val="10000"/>
                  </a:ext>
                </a:extLst>
              </a:tr>
              <a:tr h="370840">
                <a:tc>
                  <a:txBody>
                    <a:bodyPr/>
                    <a:lstStyle/>
                    <a:p>
                      <a:r>
                        <a:rPr lang="en-GB" dirty="0" err="1"/>
                        <a:t>android:</a:t>
                      </a:r>
                      <a:r>
                        <a:rPr lang="en-GB" b="1" dirty="0" err="1"/>
                        <a:t>layout_above</a:t>
                      </a:r>
                      <a:endParaRPr lang="en-GB" b="1" dirty="0"/>
                    </a:p>
                  </a:txBody>
                  <a:tcPr/>
                </a:tc>
                <a:tc>
                  <a:txBody>
                    <a:bodyPr/>
                    <a:lstStyle/>
                    <a:p>
                      <a:r>
                        <a:rPr lang="en-GB" dirty="0"/>
                        <a:t>Put item above</a:t>
                      </a:r>
                      <a:r>
                        <a:rPr lang="en-GB" baseline="0" dirty="0"/>
                        <a:t> the anchor component</a:t>
                      </a:r>
                      <a:endParaRPr lang="en-GB" dirty="0"/>
                    </a:p>
                  </a:txBody>
                  <a:tcPr/>
                </a:tc>
                <a:extLst>
                  <a:ext uri="{0D108BD9-81ED-4DB2-BD59-A6C34878D82A}">
                    <a16:rowId xmlns:a16="http://schemas.microsoft.com/office/drawing/2014/main" xmlns="" val="10001"/>
                  </a:ext>
                </a:extLst>
              </a:tr>
              <a:tr h="370840">
                <a:tc>
                  <a:txBody>
                    <a:bodyPr/>
                    <a:lstStyle/>
                    <a:p>
                      <a:r>
                        <a:rPr lang="en-GB" dirty="0" err="1"/>
                        <a:t>android:</a:t>
                      </a:r>
                      <a:r>
                        <a:rPr lang="en-GB" b="1" dirty="0" err="1"/>
                        <a:t>layout_below</a:t>
                      </a:r>
                      <a:endParaRPr lang="en-GB" b="1" dirty="0"/>
                    </a:p>
                  </a:txBody>
                  <a:tcPr/>
                </a:tc>
                <a:tc>
                  <a:txBody>
                    <a:bodyPr/>
                    <a:lstStyle/>
                    <a:p>
                      <a:r>
                        <a:rPr lang="en-GB" dirty="0"/>
                        <a:t>Put item below the anchor component</a:t>
                      </a:r>
                    </a:p>
                  </a:txBody>
                  <a:tcPr/>
                </a:tc>
                <a:extLst>
                  <a:ext uri="{0D108BD9-81ED-4DB2-BD59-A6C34878D82A}">
                    <a16:rowId xmlns:a16="http://schemas.microsoft.com/office/drawing/2014/main" xmlns="" val="10002"/>
                  </a:ext>
                </a:extLst>
              </a:tr>
              <a:tr h="370840">
                <a:tc>
                  <a:txBody>
                    <a:bodyPr/>
                    <a:lstStyle/>
                    <a:p>
                      <a:r>
                        <a:rPr lang="en-GB" dirty="0" err="1"/>
                        <a:t>android:</a:t>
                      </a:r>
                      <a:r>
                        <a:rPr lang="en-GB" b="1" dirty="0" err="1"/>
                        <a:t>layout_alignTop</a:t>
                      </a:r>
                      <a:endParaRPr lang="en-GB" b="1" dirty="0"/>
                    </a:p>
                  </a:txBody>
                  <a:tcPr/>
                </a:tc>
                <a:tc>
                  <a:txBody>
                    <a:bodyPr/>
                    <a:lstStyle/>
                    <a:p>
                      <a:r>
                        <a:rPr lang="en-GB" dirty="0"/>
                        <a:t>Align</a:t>
                      </a:r>
                      <a:r>
                        <a:rPr lang="en-GB" baseline="0" dirty="0"/>
                        <a:t> top edge of item to the top edge of the anchor component.</a:t>
                      </a:r>
                      <a:endParaRPr lang="en-GB" dirty="0"/>
                    </a:p>
                  </a:txBody>
                  <a:tcPr/>
                </a:tc>
                <a:extLst>
                  <a:ext uri="{0D108BD9-81ED-4DB2-BD59-A6C34878D82A}">
                    <a16:rowId xmlns:a16="http://schemas.microsoft.com/office/drawing/2014/main" xmlns="" val="10003"/>
                  </a:ext>
                </a:extLst>
              </a:tr>
              <a:tr h="370840">
                <a:tc>
                  <a:txBody>
                    <a:bodyPr/>
                    <a:lstStyle/>
                    <a:p>
                      <a:r>
                        <a:rPr lang="en-GB" dirty="0" err="1"/>
                        <a:t>android:</a:t>
                      </a:r>
                      <a:r>
                        <a:rPr lang="en-GB" b="1" dirty="0" err="1"/>
                        <a:t>layout_alignBottom</a:t>
                      </a:r>
                      <a:endParaRPr lang="en-GB" b="1"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Align</a:t>
                      </a:r>
                      <a:r>
                        <a:rPr lang="en-GB" baseline="0" dirty="0"/>
                        <a:t> bottom edge of item to the bottom edge of the anchor component.</a:t>
                      </a:r>
                      <a:endParaRPr lang="en-GB" dirty="0"/>
                    </a:p>
                  </a:txBody>
                  <a:tcPr/>
                </a:tc>
                <a:extLst>
                  <a:ext uri="{0D108BD9-81ED-4DB2-BD59-A6C34878D82A}">
                    <a16:rowId xmlns:a16="http://schemas.microsoft.com/office/drawing/2014/main" xmlns="" val="10004"/>
                  </a:ext>
                </a:extLst>
              </a:tr>
              <a:tr h="370840">
                <a:tc>
                  <a:txBody>
                    <a:bodyPr/>
                    <a:lstStyle/>
                    <a:p>
                      <a:r>
                        <a:rPr lang="en-GB" dirty="0" err="1"/>
                        <a:t>android:</a:t>
                      </a:r>
                      <a:r>
                        <a:rPr lang="en-GB" b="1" dirty="0" err="1"/>
                        <a:t>layout_alignLeft</a:t>
                      </a:r>
                      <a:endParaRPr lang="en-GB" b="1"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Align</a:t>
                      </a:r>
                      <a:r>
                        <a:rPr lang="en-GB" baseline="0" dirty="0"/>
                        <a:t> left edge of item to the left edge of the anchor component.</a:t>
                      </a:r>
                      <a:endParaRPr lang="en-GB" dirty="0"/>
                    </a:p>
                  </a:txBody>
                  <a:tcPr/>
                </a:tc>
                <a:extLst>
                  <a:ext uri="{0D108BD9-81ED-4DB2-BD59-A6C34878D82A}">
                    <a16:rowId xmlns:a16="http://schemas.microsoft.com/office/drawing/2014/main" xmlns="" val="10005"/>
                  </a:ext>
                </a:extLst>
              </a:tr>
              <a:tr h="370840">
                <a:tc>
                  <a:txBody>
                    <a:bodyPr/>
                    <a:lstStyle/>
                    <a:p>
                      <a:r>
                        <a:rPr lang="en-GB" dirty="0" err="1"/>
                        <a:t>android:</a:t>
                      </a:r>
                      <a:r>
                        <a:rPr lang="en-GB" b="1" dirty="0" err="1"/>
                        <a:t>layout_alignRight</a:t>
                      </a:r>
                      <a:endParaRPr lang="en-GB" b="1"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Align</a:t>
                      </a:r>
                      <a:r>
                        <a:rPr lang="en-GB" baseline="0" dirty="0"/>
                        <a:t> right edge of item to the right edge of the anchor component.</a:t>
                      </a:r>
                      <a:endParaRPr lang="en-GB" dirty="0"/>
                    </a:p>
                  </a:txBody>
                  <a:tcPr/>
                </a:tc>
                <a:extLst>
                  <a:ext uri="{0D108BD9-81ED-4DB2-BD59-A6C34878D82A}">
                    <a16:rowId xmlns:a16="http://schemas.microsoft.com/office/drawing/2014/main" xmlns="" val="10006"/>
                  </a:ext>
                </a:extLst>
              </a:tr>
              <a:tr h="370840">
                <a:tc>
                  <a:txBody>
                    <a:bodyPr/>
                    <a:lstStyle/>
                    <a:p>
                      <a:r>
                        <a:rPr lang="en-GB" dirty="0" err="1"/>
                        <a:t>android:</a:t>
                      </a:r>
                      <a:r>
                        <a:rPr lang="en-GB" b="1" dirty="0" err="1"/>
                        <a:t>layout_toLeftOf</a:t>
                      </a:r>
                      <a:endParaRPr lang="en-GB" b="1" dirty="0"/>
                    </a:p>
                  </a:txBody>
                  <a:tcPr/>
                </a:tc>
                <a:tc>
                  <a:txBody>
                    <a:bodyPr/>
                    <a:lstStyle/>
                    <a:p>
                      <a:r>
                        <a:rPr lang="en-GB" dirty="0"/>
                        <a:t>Put the right edge of the item</a:t>
                      </a:r>
                      <a:r>
                        <a:rPr lang="en-GB" baseline="0" dirty="0"/>
                        <a:t> to the left of the anchor component.</a:t>
                      </a:r>
                      <a:endParaRPr lang="en-GB" dirty="0"/>
                    </a:p>
                  </a:txBody>
                  <a:tcPr/>
                </a:tc>
                <a:extLst>
                  <a:ext uri="{0D108BD9-81ED-4DB2-BD59-A6C34878D82A}">
                    <a16:rowId xmlns:a16="http://schemas.microsoft.com/office/drawing/2014/main" xmlns="" val="10007"/>
                  </a:ext>
                </a:extLst>
              </a:tr>
              <a:tr h="370840">
                <a:tc>
                  <a:txBody>
                    <a:bodyPr/>
                    <a:lstStyle/>
                    <a:p>
                      <a:r>
                        <a:rPr lang="en-GB" dirty="0" err="1"/>
                        <a:t>android:</a:t>
                      </a:r>
                      <a:r>
                        <a:rPr lang="en-GB" b="1" dirty="0" err="1"/>
                        <a:t>layout_toRightOf</a:t>
                      </a:r>
                      <a:endParaRPr lang="en-GB" b="1" dirty="0"/>
                    </a:p>
                  </a:txBody>
                  <a:tcPr/>
                </a:tc>
                <a:tc>
                  <a:txBody>
                    <a:bodyPr/>
                    <a:lstStyle/>
                    <a:p>
                      <a:r>
                        <a:rPr lang="en-GB" dirty="0"/>
                        <a:t>Put the left</a:t>
                      </a:r>
                      <a:r>
                        <a:rPr lang="en-GB" baseline="0" dirty="0"/>
                        <a:t> edge of the item to the right of the anchor component.</a:t>
                      </a:r>
                      <a:endParaRPr lang="en-GB" dirty="0"/>
                    </a:p>
                  </a:txBody>
                  <a:tcPr/>
                </a:tc>
                <a:extLst>
                  <a:ext uri="{0D108BD9-81ED-4DB2-BD59-A6C34878D82A}">
                    <a16:rowId xmlns:a16="http://schemas.microsoft.com/office/drawing/2014/main" xmlns="" val="10008"/>
                  </a:ext>
                </a:extLst>
              </a:tr>
            </a:tbl>
          </a:graphicData>
        </a:graphic>
      </p:graphicFrame>
    </p:spTree>
    <p:extLst>
      <p:ext uri="{BB962C8B-B14F-4D97-AF65-F5344CB8AC3E}">
        <p14:creationId xmlns:p14="http://schemas.microsoft.com/office/powerpoint/2010/main" val="8339074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a:t>Relative Layout Example</a:t>
            </a:r>
          </a:p>
        </p:txBody>
      </p:sp>
      <p:sp>
        <p:nvSpPr>
          <p:cNvPr id="5" name="Rectangle 2"/>
          <p:cNvSpPr>
            <a:spLocks noChangeArrowheads="1"/>
          </p:cNvSpPr>
          <p:nvPr/>
        </p:nvSpPr>
        <p:spPr bwMode="auto">
          <a:xfrm>
            <a:off x="1899733" y="1509747"/>
            <a:ext cx="7064755" cy="544764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lang="en-US" sz="1200" dirty="0">
                <a:solidFill>
                  <a:srgbClr val="000000"/>
                </a:solidFill>
                <a:latin typeface="Courier New" panose="02070309020205020404" pitchFamily="49" charset="0"/>
                <a:cs typeface="Courier New" panose="02070309020205020404" pitchFamily="49" charset="0"/>
              </a:rPr>
              <a:t>&lt;</a:t>
            </a:r>
            <a:r>
              <a:rPr kumimoji="0" lang="en-US" sz="1200" b="1" i="0" u="none" strike="noStrike" cap="none" normalizeH="0" baseline="0" dirty="0" err="1">
                <a:ln>
                  <a:noFill/>
                </a:ln>
                <a:solidFill>
                  <a:srgbClr val="000080"/>
                </a:solidFill>
                <a:effectLst/>
                <a:latin typeface="Courier New" panose="02070309020205020404" pitchFamily="49" charset="0"/>
                <a:cs typeface="Courier New" panose="02070309020205020404" pitchFamily="49" charset="0"/>
              </a:rPr>
              <a:t>RelativeLayout</a:t>
            </a:r>
            <a:r>
              <a:rPr kumimoji="0" lang="en-US" sz="1200" b="1" i="0" u="none" strike="noStrike" cap="none" normalizeH="0" baseline="0" dirty="0">
                <a:ln>
                  <a:noFill/>
                </a:ln>
                <a:solidFill>
                  <a:srgbClr val="000080"/>
                </a:solidFill>
                <a:effectLst/>
                <a:latin typeface="Courier New" panose="02070309020205020404" pitchFamily="49" charset="0"/>
                <a:cs typeface="Courier New" panose="02070309020205020404" pitchFamily="49" charset="0"/>
              </a:rPr>
              <a:t> </a:t>
            </a:r>
            <a:r>
              <a:rPr kumimoji="0" lang="en-US" sz="1200" b="1" i="0" u="none" strike="noStrike" cap="none" normalizeH="0" baseline="0" dirty="0" err="1">
                <a:ln>
                  <a:noFill/>
                </a:ln>
                <a:solidFill>
                  <a:srgbClr val="0000FF"/>
                </a:solidFill>
                <a:effectLst/>
                <a:latin typeface="Courier New" panose="02070309020205020404" pitchFamily="49" charset="0"/>
                <a:cs typeface="Courier New" panose="02070309020205020404" pitchFamily="49" charset="0"/>
              </a:rPr>
              <a:t>xmlns:</a:t>
            </a:r>
            <a:r>
              <a:rPr kumimoji="0" lang="en-US" sz="1200" b="1" i="0" u="none" strike="noStrike" cap="none" normalizeH="0" baseline="0" dirty="0" err="1">
                <a:ln>
                  <a:noFill/>
                </a:ln>
                <a:solidFill>
                  <a:srgbClr val="660E7A"/>
                </a:solidFill>
                <a:effectLst/>
                <a:latin typeface="Courier New" panose="02070309020205020404" pitchFamily="49" charset="0"/>
                <a:cs typeface="Courier New" panose="02070309020205020404" pitchFamily="49" charset="0"/>
              </a:rPr>
              <a:t>android</a:t>
            </a:r>
            <a:r>
              <a:rPr kumimoji="0" lang="en-US" sz="1200" b="1" i="0" u="none" strike="noStrike" cap="none" normalizeH="0" baseline="0" dirty="0">
                <a:ln>
                  <a:noFill/>
                </a:ln>
                <a:solidFill>
                  <a:srgbClr val="0000FF"/>
                </a:solidFill>
                <a:effectLst/>
                <a:latin typeface="Courier New" panose="02070309020205020404" pitchFamily="49" charset="0"/>
                <a:cs typeface="Courier New" panose="02070309020205020404" pitchFamily="49" charset="0"/>
              </a:rPr>
              <a:t>=</a:t>
            </a: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"http://schemas.android.com/</a:t>
            </a:r>
            <a:r>
              <a:rPr kumimoji="0" lang="en-US" sz="1200" b="1" i="0" u="none" strike="noStrike" cap="none" normalizeH="0" baseline="0" dirty="0" err="1">
                <a:ln>
                  <a:noFill/>
                </a:ln>
                <a:solidFill>
                  <a:srgbClr val="008000"/>
                </a:solidFill>
                <a:effectLst/>
                <a:latin typeface="Courier New" panose="02070309020205020404" pitchFamily="49" charset="0"/>
                <a:cs typeface="Courier New" panose="02070309020205020404" pitchFamily="49" charset="0"/>
              </a:rPr>
              <a:t>apk</a:t>
            </a: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/res/android"</a:t>
            </a:r>
            <a:b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b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    </a:t>
            </a:r>
            <a:r>
              <a:rPr kumimoji="0" lang="en-US" sz="1200" b="1" i="0" u="none" strike="noStrike" cap="none" normalizeH="0" baseline="0" dirty="0" err="1">
                <a:ln>
                  <a:noFill/>
                </a:ln>
                <a:solidFill>
                  <a:srgbClr val="0000FF"/>
                </a:solidFill>
                <a:effectLst/>
                <a:latin typeface="Courier New" panose="02070309020205020404" pitchFamily="49" charset="0"/>
                <a:cs typeface="Courier New" panose="02070309020205020404" pitchFamily="49" charset="0"/>
              </a:rPr>
              <a:t>xmlns:</a:t>
            </a:r>
            <a:r>
              <a:rPr kumimoji="0" lang="en-US" sz="1200" b="1" i="0" u="none" strike="noStrike" cap="none" normalizeH="0" baseline="0" dirty="0" err="1">
                <a:ln>
                  <a:noFill/>
                </a:ln>
                <a:solidFill>
                  <a:srgbClr val="660E7A"/>
                </a:solidFill>
                <a:effectLst/>
                <a:latin typeface="Courier New" panose="02070309020205020404" pitchFamily="49" charset="0"/>
                <a:cs typeface="Courier New" panose="02070309020205020404" pitchFamily="49" charset="0"/>
              </a:rPr>
              <a:t>tools</a:t>
            </a:r>
            <a:r>
              <a:rPr kumimoji="0" lang="en-US" sz="1200" b="1" i="0" u="none" strike="noStrike" cap="none" normalizeH="0" baseline="0" dirty="0">
                <a:ln>
                  <a:noFill/>
                </a:ln>
                <a:solidFill>
                  <a:srgbClr val="0000FF"/>
                </a:solidFill>
                <a:effectLst/>
                <a:latin typeface="Courier New" panose="02070309020205020404" pitchFamily="49" charset="0"/>
                <a:cs typeface="Courier New" panose="02070309020205020404" pitchFamily="49" charset="0"/>
              </a:rPr>
              <a:t>=</a:t>
            </a: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"http://schemas.android.com/tools"</a:t>
            </a:r>
            <a:b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b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    </a:t>
            </a:r>
            <a:r>
              <a:rPr kumimoji="0" lang="en-US" sz="1200" b="1" i="0" u="none" strike="noStrike" cap="none" normalizeH="0" baseline="0" dirty="0" err="1">
                <a:ln>
                  <a:noFill/>
                </a:ln>
                <a:solidFill>
                  <a:srgbClr val="660E7A"/>
                </a:solidFill>
                <a:effectLst/>
                <a:latin typeface="Courier New" panose="02070309020205020404" pitchFamily="49" charset="0"/>
                <a:cs typeface="Courier New" panose="02070309020205020404" pitchFamily="49" charset="0"/>
              </a:rPr>
              <a:t>android</a:t>
            </a:r>
            <a:r>
              <a:rPr kumimoji="0" lang="en-US" sz="1200" b="1" i="0" u="none" strike="noStrike" cap="none" normalizeH="0" baseline="0" dirty="0" err="1">
                <a:ln>
                  <a:noFill/>
                </a:ln>
                <a:solidFill>
                  <a:srgbClr val="0000FF"/>
                </a:solidFill>
                <a:effectLst/>
                <a:latin typeface="Courier New" panose="02070309020205020404" pitchFamily="49" charset="0"/>
                <a:cs typeface="Courier New" panose="02070309020205020404" pitchFamily="49" charset="0"/>
              </a:rPr>
              <a:t>:layout_width</a:t>
            </a:r>
            <a:r>
              <a:rPr kumimoji="0" lang="en-US" sz="1200" b="1" i="0" u="none" strike="noStrike" cap="none" normalizeH="0" baseline="0" dirty="0">
                <a:ln>
                  <a:noFill/>
                </a:ln>
                <a:solidFill>
                  <a:srgbClr val="0000FF"/>
                </a:solidFill>
                <a:effectLst/>
                <a:latin typeface="Courier New" panose="02070309020205020404" pitchFamily="49" charset="0"/>
                <a:cs typeface="Courier New" panose="02070309020205020404" pitchFamily="49" charset="0"/>
              </a:rPr>
              <a:t>=</a:t>
            </a: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a:t>
            </a:r>
            <a:r>
              <a:rPr kumimoji="0" lang="en-US" sz="1200" b="1" i="0" u="none" strike="noStrike" cap="none" normalizeH="0" baseline="0" dirty="0" err="1">
                <a:ln>
                  <a:noFill/>
                </a:ln>
                <a:solidFill>
                  <a:srgbClr val="008000"/>
                </a:solidFill>
                <a:effectLst/>
                <a:latin typeface="Courier New" panose="02070309020205020404" pitchFamily="49" charset="0"/>
                <a:cs typeface="Courier New" panose="02070309020205020404" pitchFamily="49" charset="0"/>
              </a:rPr>
              <a:t>match_parent</a:t>
            </a: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a:t>
            </a:r>
            <a:b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b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    </a:t>
            </a:r>
            <a:r>
              <a:rPr kumimoji="0" lang="en-US" sz="1200" b="1" i="0" u="none" strike="noStrike" cap="none" normalizeH="0" baseline="0" dirty="0" err="1">
                <a:ln>
                  <a:noFill/>
                </a:ln>
                <a:solidFill>
                  <a:srgbClr val="660E7A"/>
                </a:solidFill>
                <a:effectLst/>
                <a:latin typeface="Courier New" panose="02070309020205020404" pitchFamily="49" charset="0"/>
                <a:cs typeface="Courier New" panose="02070309020205020404" pitchFamily="49" charset="0"/>
              </a:rPr>
              <a:t>android</a:t>
            </a:r>
            <a:r>
              <a:rPr kumimoji="0" lang="en-US" sz="1200" b="1" i="0" u="none" strike="noStrike" cap="none" normalizeH="0" baseline="0" dirty="0" err="1">
                <a:ln>
                  <a:noFill/>
                </a:ln>
                <a:solidFill>
                  <a:srgbClr val="0000FF"/>
                </a:solidFill>
                <a:effectLst/>
                <a:latin typeface="Courier New" panose="02070309020205020404" pitchFamily="49" charset="0"/>
                <a:cs typeface="Courier New" panose="02070309020205020404" pitchFamily="49" charset="0"/>
              </a:rPr>
              <a:t>:layout_height</a:t>
            </a:r>
            <a:r>
              <a:rPr kumimoji="0" lang="en-US" sz="1200" b="1" i="0" u="none" strike="noStrike" cap="none" normalizeH="0" baseline="0" dirty="0">
                <a:ln>
                  <a:noFill/>
                </a:ln>
                <a:solidFill>
                  <a:srgbClr val="0000FF"/>
                </a:solidFill>
                <a:effectLst/>
                <a:latin typeface="Courier New" panose="02070309020205020404" pitchFamily="49" charset="0"/>
                <a:cs typeface="Courier New" panose="02070309020205020404" pitchFamily="49" charset="0"/>
              </a:rPr>
              <a:t>=</a:t>
            </a: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a:t>
            </a:r>
            <a:r>
              <a:rPr kumimoji="0" lang="en-US" sz="1200" b="1" i="0" u="none" strike="noStrike" cap="none" normalizeH="0" baseline="0" dirty="0" err="1">
                <a:ln>
                  <a:noFill/>
                </a:ln>
                <a:solidFill>
                  <a:srgbClr val="008000"/>
                </a:solidFill>
                <a:effectLst/>
                <a:latin typeface="Courier New" panose="02070309020205020404" pitchFamily="49" charset="0"/>
                <a:cs typeface="Courier New" panose="02070309020205020404" pitchFamily="49" charset="0"/>
              </a:rPr>
              <a:t>match_parent</a:t>
            </a: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lang="en-US" sz="1200" b="1" dirty="0">
                <a:solidFill>
                  <a:srgbClr val="008000"/>
                </a:solidFill>
                <a:latin typeface="Courier New" panose="02070309020205020404" pitchFamily="49" charset="0"/>
                <a:cs typeface="Courier New" panose="02070309020205020404" pitchFamily="49" charset="0"/>
              </a:rPr>
              <a:t>    … more attributes </a:t>
            </a: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a:t>
            </a:r>
            <a:b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b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    </a:t>
            </a:r>
            <a:r>
              <a:rPr kumimoji="0" lang="en-US" sz="1200" b="0" i="0" u="none" strike="noStrike" cap="none" normalizeH="0" baseline="0" dirty="0">
                <a:ln>
                  <a:noFill/>
                </a:ln>
                <a:solidFill>
                  <a:srgbClr val="000000"/>
                </a:solidFill>
                <a:effectLst/>
                <a:latin typeface="Courier New" panose="02070309020205020404" pitchFamily="49" charset="0"/>
                <a:cs typeface="Courier New" panose="02070309020205020404" pitchFamily="49" charset="0"/>
              </a:rPr>
              <a:t>&gt;</a:t>
            </a:r>
            <a:br>
              <a:rPr kumimoji="0" lang="en-US" sz="1200" b="0" i="0" u="none" strike="noStrike" cap="none" normalizeH="0" baseline="0" dirty="0">
                <a:ln>
                  <a:noFill/>
                </a:ln>
                <a:solidFill>
                  <a:srgbClr val="000000"/>
                </a:solidFill>
                <a:effectLst/>
                <a:latin typeface="Courier New" panose="02070309020205020404" pitchFamily="49" charset="0"/>
                <a:cs typeface="Courier New" panose="02070309020205020404" pitchFamily="49" charset="0"/>
              </a:rPr>
            </a:br>
            <a:r>
              <a:rPr kumimoji="0" lang="en-US" sz="1200" b="0" i="0" u="none" strike="noStrike" cap="none" normalizeH="0" baseline="0" dirty="0">
                <a:ln>
                  <a:noFill/>
                </a:ln>
                <a:solidFill>
                  <a:srgbClr val="000000"/>
                </a:solidFill>
                <a:effectLst/>
                <a:latin typeface="Courier New" panose="02070309020205020404" pitchFamily="49" charset="0"/>
                <a:cs typeface="Courier New" panose="02070309020205020404" pitchFamily="49" charset="0"/>
              </a:rPr>
              <a:t/>
            </a:r>
            <a:br>
              <a:rPr kumimoji="0" lang="en-US" sz="1200" b="0" i="0" u="none" strike="noStrike" cap="none" normalizeH="0" baseline="0" dirty="0">
                <a:ln>
                  <a:noFill/>
                </a:ln>
                <a:solidFill>
                  <a:srgbClr val="000000"/>
                </a:solidFill>
                <a:effectLst/>
                <a:latin typeface="Courier New" panose="02070309020205020404" pitchFamily="49" charset="0"/>
                <a:cs typeface="Courier New" panose="02070309020205020404" pitchFamily="49" charset="0"/>
              </a:rPr>
            </a:br>
            <a:r>
              <a:rPr kumimoji="0" lang="en-US" sz="1200" b="0" i="0" u="none" strike="noStrike" cap="none" normalizeH="0" baseline="0" dirty="0">
                <a:ln>
                  <a:noFill/>
                </a:ln>
                <a:solidFill>
                  <a:srgbClr val="000000"/>
                </a:solidFill>
                <a:effectLst/>
                <a:latin typeface="Courier New" panose="02070309020205020404" pitchFamily="49" charset="0"/>
                <a:cs typeface="Courier New" panose="02070309020205020404" pitchFamily="49" charset="0"/>
              </a:rPr>
              <a:t>    &lt;</a:t>
            </a:r>
            <a:r>
              <a:rPr kumimoji="0" lang="en-US" sz="1200" b="1" i="0" u="none" strike="noStrike" cap="none" normalizeH="0" baseline="0" dirty="0">
                <a:ln>
                  <a:noFill/>
                </a:ln>
                <a:solidFill>
                  <a:srgbClr val="000080"/>
                </a:solidFill>
                <a:effectLst/>
                <a:latin typeface="Courier New" panose="02070309020205020404" pitchFamily="49" charset="0"/>
                <a:cs typeface="Courier New" panose="02070309020205020404" pitchFamily="49" charset="0"/>
              </a:rPr>
              <a:t>Button</a:t>
            </a:r>
            <a:br>
              <a:rPr kumimoji="0" lang="en-US" sz="1200" b="1" i="0" u="none" strike="noStrike" cap="none" normalizeH="0" baseline="0" dirty="0">
                <a:ln>
                  <a:noFill/>
                </a:ln>
                <a:solidFill>
                  <a:srgbClr val="000080"/>
                </a:solidFill>
                <a:effectLst/>
                <a:latin typeface="Courier New" panose="02070309020205020404" pitchFamily="49" charset="0"/>
                <a:cs typeface="Courier New" panose="02070309020205020404" pitchFamily="49" charset="0"/>
              </a:rPr>
            </a:br>
            <a:r>
              <a:rPr kumimoji="0" lang="en-US" sz="1200" b="1" i="0" u="none" strike="noStrike" cap="none" normalizeH="0" baseline="0" dirty="0">
                <a:ln>
                  <a:noFill/>
                </a:ln>
                <a:solidFill>
                  <a:srgbClr val="000080"/>
                </a:solidFill>
                <a:effectLst/>
                <a:latin typeface="Courier New" panose="02070309020205020404" pitchFamily="49" charset="0"/>
                <a:cs typeface="Courier New" panose="02070309020205020404" pitchFamily="49" charset="0"/>
              </a:rPr>
              <a:t>        </a:t>
            </a:r>
            <a:r>
              <a:rPr kumimoji="0" lang="en-US" sz="1200" b="1" i="0" u="none" strike="noStrike" cap="none" normalizeH="0" baseline="0" dirty="0" err="1">
                <a:ln>
                  <a:noFill/>
                </a:ln>
                <a:solidFill>
                  <a:srgbClr val="660E7A"/>
                </a:solidFill>
                <a:effectLst/>
                <a:latin typeface="Courier New" panose="02070309020205020404" pitchFamily="49" charset="0"/>
                <a:cs typeface="Courier New" panose="02070309020205020404" pitchFamily="49" charset="0"/>
              </a:rPr>
              <a:t>android</a:t>
            </a:r>
            <a:r>
              <a:rPr kumimoji="0" lang="en-US" sz="1200" b="1" i="0" u="none" strike="noStrike" cap="none" normalizeH="0" baseline="0" dirty="0" err="1">
                <a:ln>
                  <a:noFill/>
                </a:ln>
                <a:solidFill>
                  <a:srgbClr val="0000FF"/>
                </a:solidFill>
                <a:effectLst/>
                <a:latin typeface="Courier New" panose="02070309020205020404" pitchFamily="49" charset="0"/>
                <a:cs typeface="Courier New" panose="02070309020205020404" pitchFamily="49" charset="0"/>
              </a:rPr>
              <a:t>:layout_width</a:t>
            </a:r>
            <a:r>
              <a:rPr kumimoji="0" lang="en-US" sz="1200" b="1" i="0" u="none" strike="noStrike" cap="none" normalizeH="0" baseline="0" dirty="0">
                <a:ln>
                  <a:noFill/>
                </a:ln>
                <a:solidFill>
                  <a:srgbClr val="0000FF"/>
                </a:solidFill>
                <a:effectLst/>
                <a:latin typeface="Courier New" panose="02070309020205020404" pitchFamily="49" charset="0"/>
                <a:cs typeface="Courier New" panose="02070309020205020404" pitchFamily="49" charset="0"/>
              </a:rPr>
              <a:t>=</a:t>
            </a: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a:t>
            </a:r>
            <a:r>
              <a:rPr kumimoji="0" lang="en-US" sz="1200" b="1" i="0" u="none" strike="noStrike" cap="none" normalizeH="0" baseline="0" dirty="0" err="1">
                <a:ln>
                  <a:noFill/>
                </a:ln>
                <a:solidFill>
                  <a:srgbClr val="008000"/>
                </a:solidFill>
                <a:effectLst/>
                <a:latin typeface="Courier New" panose="02070309020205020404" pitchFamily="49" charset="0"/>
                <a:cs typeface="Courier New" panose="02070309020205020404" pitchFamily="49" charset="0"/>
              </a:rPr>
              <a:t>wrap_content</a:t>
            </a: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a:t>
            </a:r>
            <a:b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b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        </a:t>
            </a:r>
            <a:r>
              <a:rPr kumimoji="0" lang="en-US" sz="1200" b="1" i="0" u="none" strike="noStrike" cap="none" normalizeH="0" baseline="0" dirty="0" err="1">
                <a:ln>
                  <a:noFill/>
                </a:ln>
                <a:solidFill>
                  <a:srgbClr val="660E7A"/>
                </a:solidFill>
                <a:effectLst/>
                <a:latin typeface="Courier New" panose="02070309020205020404" pitchFamily="49" charset="0"/>
                <a:cs typeface="Courier New" panose="02070309020205020404" pitchFamily="49" charset="0"/>
              </a:rPr>
              <a:t>android</a:t>
            </a:r>
            <a:r>
              <a:rPr kumimoji="0" lang="en-US" sz="1200" b="1" i="0" u="none" strike="noStrike" cap="none" normalizeH="0" baseline="0" dirty="0" err="1">
                <a:ln>
                  <a:noFill/>
                </a:ln>
                <a:solidFill>
                  <a:srgbClr val="0000FF"/>
                </a:solidFill>
                <a:effectLst/>
                <a:latin typeface="Courier New" panose="02070309020205020404" pitchFamily="49" charset="0"/>
                <a:cs typeface="Courier New" panose="02070309020205020404" pitchFamily="49" charset="0"/>
              </a:rPr>
              <a:t>:layout_height</a:t>
            </a:r>
            <a:r>
              <a:rPr kumimoji="0" lang="en-US" sz="1200" b="1" i="0" u="none" strike="noStrike" cap="none" normalizeH="0" baseline="0" dirty="0">
                <a:ln>
                  <a:noFill/>
                </a:ln>
                <a:solidFill>
                  <a:srgbClr val="0000FF"/>
                </a:solidFill>
                <a:effectLst/>
                <a:latin typeface="Courier New" panose="02070309020205020404" pitchFamily="49" charset="0"/>
                <a:cs typeface="Courier New" panose="02070309020205020404" pitchFamily="49" charset="0"/>
              </a:rPr>
              <a:t>=</a:t>
            </a: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a:t>
            </a:r>
            <a:r>
              <a:rPr kumimoji="0" lang="en-US" sz="1200" b="1" i="0" u="none" strike="noStrike" cap="none" normalizeH="0" baseline="0" dirty="0" err="1">
                <a:ln>
                  <a:noFill/>
                </a:ln>
                <a:solidFill>
                  <a:srgbClr val="008000"/>
                </a:solidFill>
                <a:effectLst/>
                <a:latin typeface="Courier New" panose="02070309020205020404" pitchFamily="49" charset="0"/>
                <a:cs typeface="Courier New" panose="02070309020205020404" pitchFamily="49" charset="0"/>
              </a:rPr>
              <a:t>wrap_content</a:t>
            </a: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a:t>
            </a:r>
            <a:b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b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        </a:t>
            </a:r>
            <a:r>
              <a:rPr kumimoji="0" lang="en-US" sz="1200" b="1" i="0" u="none" strike="noStrike" cap="none" normalizeH="0" baseline="0" dirty="0" err="1">
                <a:ln>
                  <a:noFill/>
                </a:ln>
                <a:solidFill>
                  <a:srgbClr val="660E7A"/>
                </a:solidFill>
                <a:effectLst/>
                <a:latin typeface="Courier New" panose="02070309020205020404" pitchFamily="49" charset="0"/>
                <a:cs typeface="Courier New" panose="02070309020205020404" pitchFamily="49" charset="0"/>
              </a:rPr>
              <a:t>android</a:t>
            </a:r>
            <a:r>
              <a:rPr kumimoji="0" lang="en-US" sz="1200" b="1" i="0" u="none" strike="noStrike" cap="none" normalizeH="0" baseline="0" dirty="0" err="1">
                <a:ln>
                  <a:noFill/>
                </a:ln>
                <a:solidFill>
                  <a:srgbClr val="0000FF"/>
                </a:solidFill>
                <a:effectLst/>
                <a:latin typeface="Courier New" panose="02070309020205020404" pitchFamily="49" charset="0"/>
                <a:cs typeface="Courier New" panose="02070309020205020404" pitchFamily="49" charset="0"/>
              </a:rPr>
              <a:t>:id</a:t>
            </a:r>
            <a:r>
              <a:rPr kumimoji="0" lang="en-US" sz="1200" b="1" i="0" u="none" strike="noStrike" cap="none" normalizeH="0" baseline="0" dirty="0">
                <a:ln>
                  <a:noFill/>
                </a:ln>
                <a:solidFill>
                  <a:srgbClr val="0000FF"/>
                </a:solidFill>
                <a:effectLst/>
                <a:latin typeface="Courier New" panose="02070309020205020404" pitchFamily="49" charset="0"/>
                <a:cs typeface="Courier New" panose="02070309020205020404" pitchFamily="49" charset="0"/>
              </a:rPr>
              <a:t>=</a:t>
            </a: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"@+id/send"</a:t>
            </a:r>
            <a:b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b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        </a:t>
            </a:r>
            <a:r>
              <a:rPr kumimoji="0" lang="en-US" sz="1200" b="1" i="0" u="none" strike="noStrike" cap="none" normalizeH="0" baseline="0" dirty="0" err="1">
                <a:ln>
                  <a:noFill/>
                </a:ln>
                <a:solidFill>
                  <a:srgbClr val="660E7A"/>
                </a:solidFill>
                <a:effectLst/>
                <a:latin typeface="Courier New" panose="02070309020205020404" pitchFamily="49" charset="0"/>
                <a:cs typeface="Courier New" panose="02070309020205020404" pitchFamily="49" charset="0"/>
              </a:rPr>
              <a:t>android</a:t>
            </a:r>
            <a:r>
              <a:rPr kumimoji="0" lang="en-US" sz="1200" b="1" i="0" u="none" strike="noStrike" cap="none" normalizeH="0" baseline="0" dirty="0" err="1">
                <a:ln>
                  <a:noFill/>
                </a:ln>
                <a:solidFill>
                  <a:srgbClr val="0000FF"/>
                </a:solidFill>
                <a:effectLst/>
                <a:latin typeface="Courier New" panose="02070309020205020404" pitchFamily="49" charset="0"/>
                <a:cs typeface="Courier New" panose="02070309020205020404" pitchFamily="49" charset="0"/>
              </a:rPr>
              <a:t>:text</a:t>
            </a:r>
            <a:r>
              <a:rPr kumimoji="0" lang="en-US" sz="1200" b="1" i="0" u="none" strike="noStrike" cap="none" normalizeH="0" baseline="0" dirty="0">
                <a:ln>
                  <a:noFill/>
                </a:ln>
                <a:solidFill>
                  <a:srgbClr val="0000FF"/>
                </a:solidFill>
                <a:effectLst/>
                <a:latin typeface="Courier New" panose="02070309020205020404" pitchFamily="49" charset="0"/>
                <a:cs typeface="Courier New" panose="02070309020205020404" pitchFamily="49" charset="0"/>
              </a:rPr>
              <a:t>=</a:t>
            </a: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"@string/send"</a:t>
            </a:r>
            <a:b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b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        </a:t>
            </a:r>
            <a:r>
              <a:rPr kumimoji="0" lang="en-US" sz="1200" b="1" i="0" u="none" strike="noStrike" cap="none" normalizeH="0" baseline="0" dirty="0" err="1">
                <a:ln>
                  <a:noFill/>
                </a:ln>
                <a:solidFill>
                  <a:srgbClr val="660E7A"/>
                </a:solidFill>
                <a:effectLst/>
                <a:latin typeface="Courier New" panose="02070309020205020404" pitchFamily="49" charset="0"/>
                <a:cs typeface="Courier New" panose="02070309020205020404" pitchFamily="49" charset="0"/>
              </a:rPr>
              <a:t>android</a:t>
            </a:r>
            <a:r>
              <a:rPr kumimoji="0" lang="en-US" sz="1200" b="1" i="0" u="none" strike="noStrike" cap="none" normalizeH="0" baseline="0" dirty="0" err="1">
                <a:ln>
                  <a:noFill/>
                </a:ln>
                <a:solidFill>
                  <a:srgbClr val="0000FF"/>
                </a:solidFill>
                <a:effectLst/>
                <a:latin typeface="Courier New" panose="02070309020205020404" pitchFamily="49" charset="0"/>
                <a:cs typeface="Courier New" panose="02070309020205020404" pitchFamily="49" charset="0"/>
              </a:rPr>
              <a:t>:layout_alignParentStart</a:t>
            </a:r>
            <a:r>
              <a:rPr kumimoji="0" lang="en-US" sz="1200" b="1" i="0" u="none" strike="noStrike" cap="none" normalizeH="0" baseline="0" dirty="0">
                <a:ln>
                  <a:noFill/>
                </a:ln>
                <a:solidFill>
                  <a:srgbClr val="0000FF"/>
                </a:solidFill>
                <a:effectLst/>
                <a:latin typeface="Courier New" panose="02070309020205020404" pitchFamily="49" charset="0"/>
                <a:cs typeface="Courier New" panose="02070309020205020404" pitchFamily="49" charset="0"/>
              </a:rPr>
              <a:t>=</a:t>
            </a: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"true"</a:t>
            </a:r>
            <a:b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b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        </a:t>
            </a:r>
            <a:r>
              <a:rPr kumimoji="0" lang="en-US" sz="1200" b="1" i="0" u="none" strike="noStrike" cap="none" normalizeH="0" baseline="0" dirty="0" err="1">
                <a:ln>
                  <a:noFill/>
                </a:ln>
                <a:solidFill>
                  <a:srgbClr val="660E7A"/>
                </a:solidFill>
                <a:effectLst/>
                <a:latin typeface="Courier New" panose="02070309020205020404" pitchFamily="49" charset="0"/>
                <a:cs typeface="Courier New" panose="02070309020205020404" pitchFamily="49" charset="0"/>
              </a:rPr>
              <a:t>android</a:t>
            </a:r>
            <a:r>
              <a:rPr kumimoji="0" lang="en-US" sz="1200" b="1" i="0" u="none" strike="noStrike" cap="none" normalizeH="0" baseline="0" dirty="0" err="1">
                <a:ln>
                  <a:noFill/>
                </a:ln>
                <a:solidFill>
                  <a:srgbClr val="0000FF"/>
                </a:solidFill>
                <a:effectLst/>
                <a:latin typeface="Courier New" panose="02070309020205020404" pitchFamily="49" charset="0"/>
                <a:cs typeface="Courier New" panose="02070309020205020404" pitchFamily="49" charset="0"/>
              </a:rPr>
              <a:t>:layout_alignParentTop</a:t>
            </a:r>
            <a:r>
              <a:rPr kumimoji="0" lang="en-US" sz="1200" b="1" i="0" u="none" strike="noStrike" cap="none" normalizeH="0" baseline="0" dirty="0">
                <a:ln>
                  <a:noFill/>
                </a:ln>
                <a:solidFill>
                  <a:srgbClr val="0000FF"/>
                </a:solidFill>
                <a:effectLst/>
                <a:latin typeface="Courier New" panose="02070309020205020404" pitchFamily="49" charset="0"/>
                <a:cs typeface="Courier New" panose="02070309020205020404" pitchFamily="49" charset="0"/>
              </a:rPr>
              <a:t>=</a:t>
            </a: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"true"</a:t>
            </a:r>
            <a:b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b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        </a:t>
            </a:r>
            <a:r>
              <a:rPr kumimoji="0" lang="en-US" sz="1200" b="1" i="0" u="none" strike="noStrike" cap="none" normalizeH="0" baseline="0" dirty="0" err="1">
                <a:ln>
                  <a:noFill/>
                </a:ln>
                <a:solidFill>
                  <a:srgbClr val="660E7A"/>
                </a:solidFill>
                <a:effectLst/>
                <a:latin typeface="Courier New" panose="02070309020205020404" pitchFamily="49" charset="0"/>
                <a:cs typeface="Courier New" panose="02070309020205020404" pitchFamily="49" charset="0"/>
              </a:rPr>
              <a:t>android</a:t>
            </a:r>
            <a:r>
              <a:rPr kumimoji="0" lang="en-US" sz="1200" b="1" i="0" u="none" strike="noStrike" cap="none" normalizeH="0" baseline="0" dirty="0" err="1">
                <a:ln>
                  <a:noFill/>
                </a:ln>
                <a:solidFill>
                  <a:srgbClr val="0000FF"/>
                </a:solidFill>
                <a:effectLst/>
                <a:latin typeface="Courier New" panose="02070309020205020404" pitchFamily="49" charset="0"/>
                <a:cs typeface="Courier New" panose="02070309020205020404" pitchFamily="49" charset="0"/>
              </a:rPr>
              <a:t>:layout_alignParentLeft</a:t>
            </a:r>
            <a:r>
              <a:rPr kumimoji="0" lang="en-US" sz="1200" b="1" i="0" u="none" strike="noStrike" cap="none" normalizeH="0" baseline="0" dirty="0">
                <a:ln>
                  <a:noFill/>
                </a:ln>
                <a:solidFill>
                  <a:srgbClr val="0000FF"/>
                </a:solidFill>
                <a:effectLst/>
                <a:latin typeface="Courier New" panose="02070309020205020404" pitchFamily="49" charset="0"/>
                <a:cs typeface="Courier New" panose="02070309020205020404" pitchFamily="49" charset="0"/>
              </a:rPr>
              <a:t>=</a:t>
            </a: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"true"</a:t>
            </a:r>
            <a:b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b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        </a:t>
            </a:r>
            <a:r>
              <a:rPr kumimoji="0" lang="en-US" sz="1200" b="1" i="0" u="none" strike="noStrike" cap="none" normalizeH="0" baseline="0" dirty="0" err="1">
                <a:ln>
                  <a:noFill/>
                </a:ln>
                <a:solidFill>
                  <a:srgbClr val="660E7A"/>
                </a:solidFill>
                <a:effectLst/>
                <a:latin typeface="Courier New" panose="02070309020205020404" pitchFamily="49" charset="0"/>
                <a:cs typeface="Courier New" panose="02070309020205020404" pitchFamily="49" charset="0"/>
              </a:rPr>
              <a:t>android</a:t>
            </a:r>
            <a:r>
              <a:rPr kumimoji="0" lang="en-US" sz="1200" b="1" i="0" u="none" strike="noStrike" cap="none" normalizeH="0" baseline="0" dirty="0" err="1">
                <a:ln>
                  <a:noFill/>
                </a:ln>
                <a:solidFill>
                  <a:srgbClr val="0000FF"/>
                </a:solidFill>
                <a:effectLst/>
                <a:latin typeface="Courier New" panose="02070309020205020404" pitchFamily="49" charset="0"/>
                <a:cs typeface="Courier New" panose="02070309020205020404" pitchFamily="49" charset="0"/>
              </a:rPr>
              <a:t>:layout_marginTop</a:t>
            </a:r>
            <a:r>
              <a:rPr kumimoji="0" lang="en-US" sz="1200" b="1" i="0" u="none" strike="noStrike" cap="none" normalizeH="0" baseline="0" dirty="0">
                <a:ln>
                  <a:noFill/>
                </a:ln>
                <a:solidFill>
                  <a:srgbClr val="0000FF"/>
                </a:solidFill>
                <a:effectLst/>
                <a:latin typeface="Courier New" panose="02070309020205020404" pitchFamily="49" charset="0"/>
                <a:cs typeface="Courier New" panose="02070309020205020404" pitchFamily="49" charset="0"/>
              </a:rPr>
              <a:t>=</a:t>
            </a: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"21dp"</a:t>
            </a:r>
            <a:b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b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        </a:t>
            </a:r>
            <a:r>
              <a:rPr kumimoji="0" lang="en-US" sz="1200" b="1" i="0" u="none" strike="noStrike" cap="none" normalizeH="0" baseline="0" dirty="0" err="1">
                <a:ln>
                  <a:noFill/>
                </a:ln>
                <a:solidFill>
                  <a:srgbClr val="660E7A"/>
                </a:solidFill>
                <a:effectLst/>
                <a:latin typeface="Courier New" panose="02070309020205020404" pitchFamily="49" charset="0"/>
                <a:cs typeface="Courier New" panose="02070309020205020404" pitchFamily="49" charset="0"/>
              </a:rPr>
              <a:t>android</a:t>
            </a:r>
            <a:r>
              <a:rPr kumimoji="0" lang="en-US" sz="1200" b="1" i="0" u="none" strike="noStrike" cap="none" normalizeH="0" baseline="0" dirty="0" err="1">
                <a:ln>
                  <a:noFill/>
                </a:ln>
                <a:solidFill>
                  <a:srgbClr val="0000FF"/>
                </a:solidFill>
                <a:effectLst/>
                <a:latin typeface="Courier New" panose="02070309020205020404" pitchFamily="49" charset="0"/>
                <a:cs typeface="Courier New" panose="02070309020205020404" pitchFamily="49" charset="0"/>
              </a:rPr>
              <a:t>:onClick</a:t>
            </a:r>
            <a:r>
              <a:rPr kumimoji="0" lang="en-US" sz="1200" b="1" i="0" u="none" strike="noStrike" cap="none" normalizeH="0" baseline="0" dirty="0">
                <a:ln>
                  <a:noFill/>
                </a:ln>
                <a:solidFill>
                  <a:srgbClr val="0000FF"/>
                </a:solidFill>
                <a:effectLst/>
                <a:latin typeface="Courier New" panose="02070309020205020404" pitchFamily="49" charset="0"/>
                <a:cs typeface="Courier New" panose="02070309020205020404" pitchFamily="49" charset="0"/>
              </a:rPr>
              <a:t>=</a:t>
            </a: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a:t>
            </a:r>
            <a:r>
              <a:rPr kumimoji="0" lang="en-US" sz="1200" b="1" i="0" u="none" strike="noStrike" cap="none" normalizeH="0" baseline="0" dirty="0" err="1">
                <a:ln>
                  <a:noFill/>
                </a:ln>
                <a:solidFill>
                  <a:srgbClr val="008000"/>
                </a:solidFill>
                <a:effectLst/>
                <a:latin typeface="Courier New" panose="02070309020205020404" pitchFamily="49" charset="0"/>
                <a:cs typeface="Courier New" panose="02070309020205020404" pitchFamily="49" charset="0"/>
              </a:rPr>
              <a:t>onSendMessage</a:t>
            </a: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a:t>
            </a:r>
            <a:r>
              <a:rPr kumimoji="0" lang="en-US" sz="1200" b="0" i="0" u="none" strike="noStrike" cap="none" normalizeH="0" baseline="0" dirty="0">
                <a:ln>
                  <a:noFill/>
                </a:ln>
                <a:solidFill>
                  <a:srgbClr val="000000"/>
                </a:solidFill>
                <a:effectLst/>
                <a:latin typeface="Courier New" panose="02070309020205020404" pitchFamily="49" charset="0"/>
                <a:cs typeface="Courier New" panose="02070309020205020404" pitchFamily="49" charset="0"/>
              </a:rPr>
              <a:t>/&gt;</a:t>
            </a:r>
            <a:br>
              <a:rPr kumimoji="0" lang="en-US" sz="1200" b="0" i="0" u="none" strike="noStrike" cap="none" normalizeH="0" baseline="0" dirty="0">
                <a:ln>
                  <a:noFill/>
                </a:ln>
                <a:solidFill>
                  <a:srgbClr val="000000"/>
                </a:solidFill>
                <a:effectLst/>
                <a:latin typeface="Courier New" panose="02070309020205020404" pitchFamily="49" charset="0"/>
                <a:cs typeface="Courier New" panose="02070309020205020404" pitchFamily="49" charset="0"/>
              </a:rPr>
            </a:br>
            <a:r>
              <a:rPr kumimoji="0" lang="en-US" sz="1200" b="0" i="0" u="none" strike="noStrike" cap="none" normalizeH="0" baseline="0" dirty="0">
                <a:ln>
                  <a:noFill/>
                </a:ln>
                <a:solidFill>
                  <a:srgbClr val="000000"/>
                </a:solidFill>
                <a:effectLst/>
                <a:latin typeface="Courier New" panose="02070309020205020404" pitchFamily="49" charset="0"/>
                <a:cs typeface="Courier New" panose="02070309020205020404" pitchFamily="49" charset="0"/>
              </a:rPr>
              <a:t/>
            </a:r>
            <a:br>
              <a:rPr kumimoji="0" lang="en-US" sz="1200" b="0" i="0" u="none" strike="noStrike" cap="none" normalizeH="0" baseline="0" dirty="0">
                <a:ln>
                  <a:noFill/>
                </a:ln>
                <a:solidFill>
                  <a:srgbClr val="000000"/>
                </a:solidFill>
                <a:effectLst/>
                <a:latin typeface="Courier New" panose="02070309020205020404" pitchFamily="49" charset="0"/>
                <a:cs typeface="Courier New" panose="02070309020205020404" pitchFamily="49" charset="0"/>
              </a:rPr>
            </a:br>
            <a:r>
              <a:rPr kumimoji="0" lang="en-US" sz="1200" b="0" i="0" u="none" strike="noStrike" cap="none" normalizeH="0" baseline="0" dirty="0">
                <a:ln>
                  <a:noFill/>
                </a:ln>
                <a:solidFill>
                  <a:srgbClr val="000000"/>
                </a:solidFill>
                <a:effectLst/>
                <a:latin typeface="Courier New" panose="02070309020205020404" pitchFamily="49" charset="0"/>
                <a:cs typeface="Courier New" panose="02070309020205020404" pitchFamily="49" charset="0"/>
              </a:rPr>
              <a:t>    &lt;</a:t>
            </a:r>
            <a:r>
              <a:rPr kumimoji="0" lang="en-US" sz="1200" b="1" i="0" u="none" strike="noStrike" cap="none" normalizeH="0" baseline="0" dirty="0" err="1">
                <a:ln>
                  <a:noFill/>
                </a:ln>
                <a:solidFill>
                  <a:srgbClr val="000080"/>
                </a:solidFill>
                <a:effectLst/>
                <a:latin typeface="Courier New" panose="02070309020205020404" pitchFamily="49" charset="0"/>
                <a:cs typeface="Courier New" panose="02070309020205020404" pitchFamily="49" charset="0"/>
              </a:rPr>
              <a:t>EditText</a:t>
            </a:r>
            <a:r>
              <a:rPr kumimoji="0" lang="en-US" sz="1200" b="1" i="0" u="none" strike="noStrike" cap="none" normalizeH="0" baseline="0" dirty="0">
                <a:ln>
                  <a:noFill/>
                </a:ln>
                <a:solidFill>
                  <a:srgbClr val="000080"/>
                </a:solidFill>
                <a:effectLst/>
                <a:latin typeface="Courier New" panose="02070309020205020404" pitchFamily="49" charset="0"/>
                <a:cs typeface="Courier New" panose="02070309020205020404" pitchFamily="49" charset="0"/>
              </a:rPr>
              <a:t/>
            </a:r>
            <a:br>
              <a:rPr kumimoji="0" lang="en-US" sz="1200" b="1" i="0" u="none" strike="noStrike" cap="none" normalizeH="0" baseline="0" dirty="0">
                <a:ln>
                  <a:noFill/>
                </a:ln>
                <a:solidFill>
                  <a:srgbClr val="000080"/>
                </a:solidFill>
                <a:effectLst/>
                <a:latin typeface="Courier New" panose="02070309020205020404" pitchFamily="49" charset="0"/>
                <a:cs typeface="Courier New" panose="02070309020205020404" pitchFamily="49" charset="0"/>
              </a:rPr>
            </a:br>
            <a:r>
              <a:rPr kumimoji="0" lang="en-US" sz="1200" b="1" i="0" u="none" strike="noStrike" cap="none" normalizeH="0" baseline="0" dirty="0">
                <a:ln>
                  <a:noFill/>
                </a:ln>
                <a:solidFill>
                  <a:srgbClr val="000080"/>
                </a:solidFill>
                <a:effectLst/>
                <a:latin typeface="Courier New" panose="02070309020205020404" pitchFamily="49" charset="0"/>
                <a:cs typeface="Courier New" panose="02070309020205020404" pitchFamily="49" charset="0"/>
              </a:rPr>
              <a:t>        </a:t>
            </a:r>
            <a:r>
              <a:rPr kumimoji="0" lang="en-US" sz="1200" b="1" i="0" u="none" strike="noStrike" cap="none" normalizeH="0" baseline="0" dirty="0" err="1">
                <a:ln>
                  <a:noFill/>
                </a:ln>
                <a:solidFill>
                  <a:srgbClr val="660E7A"/>
                </a:solidFill>
                <a:effectLst/>
                <a:latin typeface="Courier New" panose="02070309020205020404" pitchFamily="49" charset="0"/>
                <a:cs typeface="Courier New" panose="02070309020205020404" pitchFamily="49" charset="0"/>
              </a:rPr>
              <a:t>android</a:t>
            </a:r>
            <a:r>
              <a:rPr kumimoji="0" lang="en-US" sz="1200" b="1" i="0" u="none" strike="noStrike" cap="none" normalizeH="0" baseline="0" dirty="0" err="1">
                <a:ln>
                  <a:noFill/>
                </a:ln>
                <a:solidFill>
                  <a:srgbClr val="0000FF"/>
                </a:solidFill>
                <a:effectLst/>
                <a:latin typeface="Courier New" panose="02070309020205020404" pitchFamily="49" charset="0"/>
                <a:cs typeface="Courier New" panose="02070309020205020404" pitchFamily="49" charset="0"/>
              </a:rPr>
              <a:t>:layout_width</a:t>
            </a:r>
            <a:r>
              <a:rPr kumimoji="0" lang="en-US" sz="1200" b="1" i="0" u="none" strike="noStrike" cap="none" normalizeH="0" baseline="0" dirty="0">
                <a:ln>
                  <a:noFill/>
                </a:ln>
                <a:solidFill>
                  <a:srgbClr val="0000FF"/>
                </a:solidFill>
                <a:effectLst/>
                <a:latin typeface="Courier New" panose="02070309020205020404" pitchFamily="49" charset="0"/>
                <a:cs typeface="Courier New" panose="02070309020205020404" pitchFamily="49" charset="0"/>
              </a:rPr>
              <a:t>=</a:t>
            </a: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a:t>
            </a:r>
            <a:r>
              <a:rPr kumimoji="0" lang="en-US" sz="1200" b="1" i="0" u="none" strike="noStrike" cap="none" normalizeH="0" baseline="0" dirty="0" err="1">
                <a:ln>
                  <a:noFill/>
                </a:ln>
                <a:solidFill>
                  <a:srgbClr val="008000"/>
                </a:solidFill>
                <a:effectLst/>
                <a:latin typeface="Courier New" panose="02070309020205020404" pitchFamily="49" charset="0"/>
                <a:cs typeface="Courier New" panose="02070309020205020404" pitchFamily="49" charset="0"/>
              </a:rPr>
              <a:t>wrap_content</a:t>
            </a: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a:t>
            </a:r>
            <a:b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b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        </a:t>
            </a:r>
            <a:r>
              <a:rPr kumimoji="0" lang="en-US" sz="1200" b="1" i="0" u="none" strike="noStrike" cap="none" normalizeH="0" baseline="0" dirty="0" err="1">
                <a:ln>
                  <a:noFill/>
                </a:ln>
                <a:solidFill>
                  <a:srgbClr val="660E7A"/>
                </a:solidFill>
                <a:effectLst/>
                <a:latin typeface="Courier New" panose="02070309020205020404" pitchFamily="49" charset="0"/>
                <a:cs typeface="Courier New" panose="02070309020205020404" pitchFamily="49" charset="0"/>
              </a:rPr>
              <a:t>android</a:t>
            </a:r>
            <a:r>
              <a:rPr kumimoji="0" lang="en-US" sz="1200" b="1" i="0" u="none" strike="noStrike" cap="none" normalizeH="0" baseline="0" dirty="0" err="1">
                <a:ln>
                  <a:noFill/>
                </a:ln>
                <a:solidFill>
                  <a:srgbClr val="0000FF"/>
                </a:solidFill>
                <a:effectLst/>
                <a:latin typeface="Courier New" panose="02070309020205020404" pitchFamily="49" charset="0"/>
                <a:cs typeface="Courier New" panose="02070309020205020404" pitchFamily="49" charset="0"/>
              </a:rPr>
              <a:t>:layout_height</a:t>
            </a:r>
            <a:r>
              <a:rPr kumimoji="0" lang="en-US" sz="1200" b="1" i="0" u="none" strike="noStrike" cap="none" normalizeH="0" baseline="0" dirty="0">
                <a:ln>
                  <a:noFill/>
                </a:ln>
                <a:solidFill>
                  <a:srgbClr val="0000FF"/>
                </a:solidFill>
                <a:effectLst/>
                <a:latin typeface="Courier New" panose="02070309020205020404" pitchFamily="49" charset="0"/>
                <a:cs typeface="Courier New" panose="02070309020205020404" pitchFamily="49" charset="0"/>
              </a:rPr>
              <a:t>=</a:t>
            </a: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a:t>
            </a:r>
            <a:r>
              <a:rPr kumimoji="0" lang="en-US" sz="1200" b="1" i="0" u="none" strike="noStrike" cap="none" normalizeH="0" baseline="0" dirty="0" err="1">
                <a:ln>
                  <a:noFill/>
                </a:ln>
                <a:solidFill>
                  <a:srgbClr val="008000"/>
                </a:solidFill>
                <a:effectLst/>
                <a:latin typeface="Courier New" panose="02070309020205020404" pitchFamily="49" charset="0"/>
                <a:cs typeface="Courier New" panose="02070309020205020404" pitchFamily="49" charset="0"/>
              </a:rPr>
              <a:t>wrap_content</a:t>
            </a: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a:t>
            </a:r>
            <a:b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b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        </a:t>
            </a:r>
            <a:r>
              <a:rPr kumimoji="0" lang="en-US" sz="1200" b="1" i="0" u="none" strike="noStrike" cap="none" normalizeH="0" baseline="0" dirty="0" err="1">
                <a:ln>
                  <a:noFill/>
                </a:ln>
                <a:solidFill>
                  <a:srgbClr val="660E7A"/>
                </a:solidFill>
                <a:effectLst/>
                <a:latin typeface="Courier New" panose="02070309020205020404" pitchFamily="49" charset="0"/>
                <a:cs typeface="Courier New" panose="02070309020205020404" pitchFamily="49" charset="0"/>
              </a:rPr>
              <a:t>android</a:t>
            </a:r>
            <a:r>
              <a:rPr kumimoji="0" lang="en-US" sz="1200" b="1" i="0" u="none" strike="noStrike" cap="none" normalizeH="0" baseline="0" dirty="0" err="1">
                <a:ln>
                  <a:noFill/>
                </a:ln>
                <a:solidFill>
                  <a:srgbClr val="0000FF"/>
                </a:solidFill>
                <a:effectLst/>
                <a:latin typeface="Courier New" panose="02070309020205020404" pitchFamily="49" charset="0"/>
                <a:cs typeface="Courier New" panose="02070309020205020404" pitchFamily="49" charset="0"/>
              </a:rPr>
              <a:t>:id</a:t>
            </a:r>
            <a:r>
              <a:rPr kumimoji="0" lang="en-US" sz="1200" b="1" i="0" u="none" strike="noStrike" cap="none" normalizeH="0" baseline="0" dirty="0">
                <a:ln>
                  <a:noFill/>
                </a:ln>
                <a:solidFill>
                  <a:srgbClr val="0000FF"/>
                </a:solidFill>
                <a:effectLst/>
                <a:latin typeface="Courier New" panose="02070309020205020404" pitchFamily="49" charset="0"/>
                <a:cs typeface="Courier New" panose="02070309020205020404" pitchFamily="49" charset="0"/>
              </a:rPr>
              <a:t>=</a:t>
            </a: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"@+id/message"</a:t>
            </a:r>
            <a:b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b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        </a:t>
            </a:r>
            <a:r>
              <a:rPr kumimoji="0" lang="en-US" sz="1200" b="1" i="0" u="none" strike="noStrike" cap="none" normalizeH="0" baseline="0" dirty="0" err="1">
                <a:ln>
                  <a:noFill/>
                </a:ln>
                <a:solidFill>
                  <a:srgbClr val="660E7A"/>
                </a:solidFill>
                <a:effectLst/>
                <a:latin typeface="Courier New" panose="02070309020205020404" pitchFamily="49" charset="0"/>
                <a:cs typeface="Courier New" panose="02070309020205020404" pitchFamily="49" charset="0"/>
              </a:rPr>
              <a:t>android</a:t>
            </a:r>
            <a:r>
              <a:rPr kumimoji="0" lang="en-US" sz="1200" b="1" i="0" u="none" strike="noStrike" cap="none" normalizeH="0" baseline="0" dirty="0" err="1">
                <a:ln>
                  <a:noFill/>
                </a:ln>
                <a:solidFill>
                  <a:srgbClr val="0000FF"/>
                </a:solidFill>
                <a:effectLst/>
                <a:latin typeface="Courier New" panose="02070309020205020404" pitchFamily="49" charset="0"/>
                <a:cs typeface="Courier New" panose="02070309020205020404" pitchFamily="49" charset="0"/>
              </a:rPr>
              <a:t>:layout_below</a:t>
            </a:r>
            <a:r>
              <a:rPr kumimoji="0" lang="en-US" sz="1200" b="1" i="0" u="none" strike="noStrike" cap="none" normalizeH="0" baseline="0" dirty="0">
                <a:ln>
                  <a:noFill/>
                </a:ln>
                <a:solidFill>
                  <a:srgbClr val="0000FF"/>
                </a:solidFill>
                <a:effectLst/>
                <a:latin typeface="Courier New" panose="02070309020205020404" pitchFamily="49" charset="0"/>
                <a:cs typeface="Courier New" panose="02070309020205020404" pitchFamily="49" charset="0"/>
              </a:rPr>
              <a:t>=</a:t>
            </a: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"@id/send"</a:t>
            </a:r>
            <a:b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b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        </a:t>
            </a:r>
            <a:r>
              <a:rPr kumimoji="0" lang="en-US" sz="1200" b="1" i="0" u="none" strike="noStrike" cap="none" normalizeH="0" baseline="0" dirty="0" err="1">
                <a:ln>
                  <a:noFill/>
                </a:ln>
                <a:solidFill>
                  <a:srgbClr val="660E7A"/>
                </a:solidFill>
                <a:effectLst/>
                <a:latin typeface="Courier New" panose="02070309020205020404" pitchFamily="49" charset="0"/>
                <a:cs typeface="Courier New" panose="02070309020205020404" pitchFamily="49" charset="0"/>
              </a:rPr>
              <a:t>android</a:t>
            </a:r>
            <a:r>
              <a:rPr kumimoji="0" lang="en-US" sz="1200" b="1" i="0" u="none" strike="noStrike" cap="none" normalizeH="0" baseline="0" dirty="0" err="1">
                <a:ln>
                  <a:noFill/>
                </a:ln>
                <a:solidFill>
                  <a:srgbClr val="0000FF"/>
                </a:solidFill>
                <a:effectLst/>
                <a:latin typeface="Courier New" panose="02070309020205020404" pitchFamily="49" charset="0"/>
                <a:cs typeface="Courier New" panose="02070309020205020404" pitchFamily="49" charset="0"/>
              </a:rPr>
              <a:t>:layout_alignStart</a:t>
            </a:r>
            <a:r>
              <a:rPr kumimoji="0" lang="en-US" sz="1200" b="1" i="0" u="none" strike="noStrike" cap="none" normalizeH="0" baseline="0" dirty="0">
                <a:ln>
                  <a:noFill/>
                </a:ln>
                <a:solidFill>
                  <a:srgbClr val="0000FF"/>
                </a:solidFill>
                <a:effectLst/>
                <a:latin typeface="Courier New" panose="02070309020205020404" pitchFamily="49" charset="0"/>
                <a:cs typeface="Courier New" panose="02070309020205020404" pitchFamily="49" charset="0"/>
              </a:rPr>
              <a:t>=</a:t>
            </a: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"@id/send"</a:t>
            </a:r>
            <a:b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b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        </a:t>
            </a:r>
            <a:r>
              <a:rPr kumimoji="0" lang="en-US" sz="1200" b="1" i="0" u="none" strike="noStrike" cap="none" normalizeH="0" baseline="0" dirty="0" err="1">
                <a:ln>
                  <a:noFill/>
                </a:ln>
                <a:solidFill>
                  <a:srgbClr val="660E7A"/>
                </a:solidFill>
                <a:effectLst/>
                <a:latin typeface="Courier New" panose="02070309020205020404" pitchFamily="49" charset="0"/>
                <a:cs typeface="Courier New" panose="02070309020205020404" pitchFamily="49" charset="0"/>
              </a:rPr>
              <a:t>android</a:t>
            </a:r>
            <a:r>
              <a:rPr kumimoji="0" lang="en-US" sz="1200" b="1" i="0" u="none" strike="noStrike" cap="none" normalizeH="0" baseline="0" dirty="0" err="1">
                <a:ln>
                  <a:noFill/>
                </a:ln>
                <a:solidFill>
                  <a:srgbClr val="0000FF"/>
                </a:solidFill>
                <a:effectLst/>
                <a:latin typeface="Courier New" panose="02070309020205020404" pitchFamily="49" charset="0"/>
                <a:cs typeface="Courier New" panose="02070309020205020404" pitchFamily="49" charset="0"/>
              </a:rPr>
              <a:t>:layout_alignLeft</a:t>
            </a:r>
            <a:r>
              <a:rPr kumimoji="0" lang="en-US" sz="1200" b="1" i="0" u="none" strike="noStrike" cap="none" normalizeH="0" baseline="0" dirty="0">
                <a:ln>
                  <a:noFill/>
                </a:ln>
                <a:solidFill>
                  <a:srgbClr val="0000FF"/>
                </a:solidFill>
                <a:effectLst/>
                <a:latin typeface="Courier New" panose="02070309020205020404" pitchFamily="49" charset="0"/>
                <a:cs typeface="Courier New" panose="02070309020205020404" pitchFamily="49" charset="0"/>
              </a:rPr>
              <a:t>=</a:t>
            </a: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"@id/send"</a:t>
            </a:r>
            <a:b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b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        </a:t>
            </a:r>
            <a:r>
              <a:rPr kumimoji="0" lang="en-US" sz="1200" b="1" i="0" u="none" strike="noStrike" cap="none" normalizeH="0" baseline="0" dirty="0" err="1">
                <a:ln>
                  <a:noFill/>
                </a:ln>
                <a:solidFill>
                  <a:srgbClr val="660E7A"/>
                </a:solidFill>
                <a:effectLst/>
                <a:latin typeface="Courier New" panose="02070309020205020404" pitchFamily="49" charset="0"/>
                <a:cs typeface="Courier New" panose="02070309020205020404" pitchFamily="49" charset="0"/>
              </a:rPr>
              <a:t>android</a:t>
            </a:r>
            <a:r>
              <a:rPr kumimoji="0" lang="en-US" sz="1200" b="1" i="0" u="none" strike="noStrike" cap="none" normalizeH="0" baseline="0" dirty="0" err="1">
                <a:ln>
                  <a:noFill/>
                </a:ln>
                <a:solidFill>
                  <a:srgbClr val="0000FF"/>
                </a:solidFill>
                <a:effectLst/>
                <a:latin typeface="Courier New" panose="02070309020205020404" pitchFamily="49" charset="0"/>
                <a:cs typeface="Courier New" panose="02070309020205020404" pitchFamily="49" charset="0"/>
              </a:rPr>
              <a:t>:layout_marginTop</a:t>
            </a:r>
            <a:r>
              <a:rPr kumimoji="0" lang="en-US" sz="1200" b="1" i="0" u="none" strike="noStrike" cap="none" normalizeH="0" baseline="0" dirty="0">
                <a:ln>
                  <a:noFill/>
                </a:ln>
                <a:solidFill>
                  <a:srgbClr val="0000FF"/>
                </a:solidFill>
                <a:effectLst/>
                <a:latin typeface="Courier New" panose="02070309020205020404" pitchFamily="49" charset="0"/>
                <a:cs typeface="Courier New" panose="02070309020205020404" pitchFamily="49" charset="0"/>
              </a:rPr>
              <a:t>=</a:t>
            </a: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"18dp"</a:t>
            </a:r>
            <a:b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b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        </a:t>
            </a:r>
            <a:r>
              <a:rPr kumimoji="0" lang="en-US" sz="1200" b="1" i="0" u="none" strike="noStrike" cap="none" normalizeH="0" baseline="0" dirty="0" err="1">
                <a:ln>
                  <a:noFill/>
                </a:ln>
                <a:solidFill>
                  <a:srgbClr val="660E7A"/>
                </a:solidFill>
                <a:effectLst/>
                <a:latin typeface="Courier New" panose="02070309020205020404" pitchFamily="49" charset="0"/>
                <a:cs typeface="Courier New" panose="02070309020205020404" pitchFamily="49" charset="0"/>
              </a:rPr>
              <a:t>android</a:t>
            </a:r>
            <a:r>
              <a:rPr kumimoji="0" lang="en-US" sz="1200" b="1" i="0" u="none" strike="noStrike" cap="none" normalizeH="0" baseline="0" dirty="0" err="1">
                <a:ln>
                  <a:noFill/>
                </a:ln>
                <a:solidFill>
                  <a:srgbClr val="0000FF"/>
                </a:solidFill>
                <a:effectLst/>
                <a:latin typeface="Courier New" panose="02070309020205020404" pitchFamily="49" charset="0"/>
                <a:cs typeface="Courier New" panose="02070309020205020404" pitchFamily="49" charset="0"/>
              </a:rPr>
              <a:t>:ems</a:t>
            </a:r>
            <a:r>
              <a:rPr kumimoji="0" lang="en-US" sz="1200" b="1" i="0" u="none" strike="noStrike" cap="none" normalizeH="0" baseline="0" dirty="0">
                <a:ln>
                  <a:noFill/>
                </a:ln>
                <a:solidFill>
                  <a:srgbClr val="0000FF"/>
                </a:solidFill>
                <a:effectLst/>
                <a:latin typeface="Courier New" panose="02070309020205020404" pitchFamily="49" charset="0"/>
                <a:cs typeface="Courier New" panose="02070309020205020404" pitchFamily="49" charset="0"/>
              </a:rPr>
              <a:t>=</a:t>
            </a: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"10"</a:t>
            </a:r>
            <a:b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b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        </a:t>
            </a:r>
            <a:r>
              <a:rPr kumimoji="0" lang="en-US" sz="1200" b="1" i="0" u="none" strike="noStrike" cap="none" normalizeH="0" baseline="0" dirty="0" err="1">
                <a:ln>
                  <a:noFill/>
                </a:ln>
                <a:solidFill>
                  <a:srgbClr val="660E7A"/>
                </a:solidFill>
                <a:effectLst/>
                <a:latin typeface="Courier New" panose="02070309020205020404" pitchFamily="49" charset="0"/>
                <a:cs typeface="Courier New" panose="02070309020205020404" pitchFamily="49" charset="0"/>
              </a:rPr>
              <a:t>android</a:t>
            </a:r>
            <a:r>
              <a:rPr kumimoji="0" lang="en-US" sz="1200" b="1" i="0" u="none" strike="noStrike" cap="none" normalizeH="0" baseline="0" dirty="0" err="1">
                <a:ln>
                  <a:noFill/>
                </a:ln>
                <a:solidFill>
                  <a:srgbClr val="0000FF"/>
                </a:solidFill>
                <a:effectLst/>
                <a:latin typeface="Courier New" panose="02070309020205020404" pitchFamily="49" charset="0"/>
                <a:cs typeface="Courier New" panose="02070309020205020404" pitchFamily="49" charset="0"/>
              </a:rPr>
              <a:t>:hint</a:t>
            </a:r>
            <a:r>
              <a:rPr kumimoji="0" lang="en-US" sz="1200" b="1" i="0" u="none" strike="noStrike" cap="none" normalizeH="0" baseline="0" dirty="0">
                <a:ln>
                  <a:noFill/>
                </a:ln>
                <a:solidFill>
                  <a:srgbClr val="0000FF"/>
                </a:solidFill>
                <a:effectLst/>
                <a:latin typeface="Courier New" panose="02070309020205020404" pitchFamily="49" charset="0"/>
                <a:cs typeface="Courier New" panose="02070309020205020404" pitchFamily="49" charset="0"/>
              </a:rPr>
              <a:t>=</a:t>
            </a: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"@string/</a:t>
            </a:r>
            <a:r>
              <a:rPr kumimoji="0" lang="en-US" sz="1200" b="1" i="0" u="none" strike="noStrike" cap="none" normalizeH="0" baseline="0" dirty="0" err="1">
                <a:ln>
                  <a:noFill/>
                </a:ln>
                <a:solidFill>
                  <a:srgbClr val="008000"/>
                </a:solidFill>
                <a:effectLst/>
                <a:latin typeface="Courier New" panose="02070309020205020404" pitchFamily="49" charset="0"/>
                <a:cs typeface="Courier New" panose="02070309020205020404" pitchFamily="49" charset="0"/>
              </a:rPr>
              <a:t>message_hint</a:t>
            </a:r>
            <a:r>
              <a:rPr kumimoji="0" lang="en-US" sz="1200" b="1" i="0" u="none" strike="noStrike" cap="none" normalizeH="0" baseline="0" dirty="0">
                <a:ln>
                  <a:noFill/>
                </a:ln>
                <a:solidFill>
                  <a:srgbClr val="008000"/>
                </a:solidFill>
                <a:effectLst/>
                <a:latin typeface="Courier New" panose="02070309020205020404" pitchFamily="49" charset="0"/>
                <a:cs typeface="Courier New" panose="02070309020205020404" pitchFamily="49" charset="0"/>
              </a:rPr>
              <a:t>"</a:t>
            </a:r>
            <a:r>
              <a:rPr kumimoji="0" lang="en-US" sz="1200" b="0" i="0" u="none" strike="noStrike" cap="none" normalizeH="0" baseline="0" dirty="0">
                <a:ln>
                  <a:noFill/>
                </a:ln>
                <a:solidFill>
                  <a:srgbClr val="000000"/>
                </a:solidFill>
                <a:effectLst/>
                <a:latin typeface="Courier New" panose="02070309020205020404" pitchFamily="49" charset="0"/>
                <a:cs typeface="Courier New" panose="02070309020205020404" pitchFamily="49" charset="0"/>
              </a:rPr>
              <a:t>/&gt;</a:t>
            </a:r>
            <a:br>
              <a:rPr kumimoji="0" lang="en-US" sz="1200" b="0" i="0" u="none" strike="noStrike" cap="none" normalizeH="0" baseline="0" dirty="0">
                <a:ln>
                  <a:noFill/>
                </a:ln>
                <a:solidFill>
                  <a:srgbClr val="000000"/>
                </a:solidFill>
                <a:effectLst/>
                <a:latin typeface="Courier New" panose="02070309020205020404" pitchFamily="49" charset="0"/>
                <a:cs typeface="Courier New" panose="02070309020205020404" pitchFamily="49" charset="0"/>
              </a:rPr>
            </a:br>
            <a:r>
              <a:rPr kumimoji="0" lang="en-US" sz="1200" b="0" i="0" u="none" strike="noStrike" cap="none" normalizeH="0" baseline="0" dirty="0">
                <a:ln>
                  <a:noFill/>
                </a:ln>
                <a:solidFill>
                  <a:srgbClr val="000000"/>
                </a:solidFill>
                <a:effectLst/>
                <a:latin typeface="Courier New" panose="02070309020205020404" pitchFamily="49" charset="0"/>
                <a:cs typeface="Courier New" panose="02070309020205020404" pitchFamily="49" charset="0"/>
              </a:rPr>
              <a:t>&lt;/</a:t>
            </a:r>
            <a:r>
              <a:rPr kumimoji="0" lang="en-US" sz="1200" b="1" i="0" u="none" strike="noStrike" cap="none" normalizeH="0" baseline="0" dirty="0" err="1">
                <a:ln>
                  <a:noFill/>
                </a:ln>
                <a:solidFill>
                  <a:srgbClr val="000080"/>
                </a:solidFill>
                <a:effectLst/>
                <a:latin typeface="Courier New" panose="02070309020205020404" pitchFamily="49" charset="0"/>
                <a:cs typeface="Courier New" panose="02070309020205020404" pitchFamily="49" charset="0"/>
              </a:rPr>
              <a:t>RelativeLayout</a:t>
            </a:r>
            <a:r>
              <a:rPr kumimoji="0" lang="en-US" sz="1200" b="0" i="0" u="none" strike="noStrike" cap="none" normalizeH="0" baseline="0" dirty="0">
                <a:ln>
                  <a:noFill/>
                </a:ln>
                <a:solidFill>
                  <a:srgbClr val="000000"/>
                </a:solidFill>
                <a:effectLst/>
                <a:latin typeface="Courier New" panose="02070309020205020404" pitchFamily="49" charset="0"/>
                <a:cs typeface="Courier New" panose="02070309020205020404" pitchFamily="49" charset="0"/>
              </a:rPr>
              <a:t>&gt;</a:t>
            </a:r>
            <a:endParaRPr kumimoji="0" lang="en-US" sz="3200" b="0" i="0" u="none" strike="noStrike" cap="none" normalizeH="0" baseline="0" dirty="0">
              <a:ln>
                <a:noFill/>
              </a:ln>
              <a:solidFill>
                <a:schemeClr val="tx1"/>
              </a:solidFill>
              <a:effectLst/>
              <a:latin typeface="Arial" panose="020B0604020202020204" pitchFamily="34" charset="0"/>
            </a:endParaRPr>
          </a:p>
        </p:txBody>
      </p:sp>
      <p:sp>
        <p:nvSpPr>
          <p:cNvPr id="8" name="TextBox 7"/>
          <p:cNvSpPr txBox="1"/>
          <p:nvPr/>
        </p:nvSpPr>
        <p:spPr>
          <a:xfrm>
            <a:off x="70874" y="1556792"/>
            <a:ext cx="1686872"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200" dirty="0"/>
              <a:t>Relative layout matching device width and height</a:t>
            </a:r>
          </a:p>
        </p:txBody>
      </p:sp>
      <p:cxnSp>
        <p:nvCxnSpPr>
          <p:cNvPr id="10" name="Straight Arrow Connector 9"/>
          <p:cNvCxnSpPr>
            <a:stCxn id="8" idx="3"/>
          </p:cNvCxnSpPr>
          <p:nvPr/>
        </p:nvCxnSpPr>
        <p:spPr>
          <a:xfrm flipV="1">
            <a:off x="1757746" y="1772816"/>
            <a:ext cx="293974" cy="10714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75498" y="3789040"/>
            <a:ext cx="1686872"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200" dirty="0"/>
              <a:t>Button component positioned relative to top left edge of parent</a:t>
            </a:r>
          </a:p>
        </p:txBody>
      </p:sp>
      <p:sp>
        <p:nvSpPr>
          <p:cNvPr id="12" name="Left Brace 11"/>
          <p:cNvSpPr/>
          <p:nvPr/>
        </p:nvSpPr>
        <p:spPr>
          <a:xfrm>
            <a:off x="2267744" y="3861048"/>
            <a:ext cx="288032" cy="576064"/>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14" name="Straight Arrow Connector 13"/>
          <p:cNvCxnSpPr>
            <a:stCxn id="11" idx="3"/>
          </p:cNvCxnSpPr>
          <p:nvPr/>
        </p:nvCxnSpPr>
        <p:spPr>
          <a:xfrm flipV="1">
            <a:off x="1762370" y="4112205"/>
            <a:ext cx="505374"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73210" y="2784556"/>
            <a:ext cx="1686872" cy="83099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200" dirty="0"/>
              <a:t>Button component has ID “@+id/send”.</a:t>
            </a:r>
          </a:p>
          <a:p>
            <a:r>
              <a:rPr lang="en-GB" sz="1200" dirty="0"/>
              <a:t>+ indicates new ID to add to R.java.</a:t>
            </a:r>
          </a:p>
        </p:txBody>
      </p:sp>
      <p:sp>
        <p:nvSpPr>
          <p:cNvPr id="16" name="TextBox 15"/>
          <p:cNvSpPr txBox="1"/>
          <p:nvPr/>
        </p:nvSpPr>
        <p:spPr>
          <a:xfrm>
            <a:off x="70874" y="4837330"/>
            <a:ext cx="1686872" cy="120032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200" dirty="0" err="1"/>
              <a:t>EditText</a:t>
            </a:r>
            <a:r>
              <a:rPr lang="en-GB" sz="1200" dirty="0"/>
              <a:t> component positioned below and aligned to the left edge of the element with ID “@id/send”, i.e. the button above.</a:t>
            </a:r>
          </a:p>
        </p:txBody>
      </p:sp>
      <p:cxnSp>
        <p:nvCxnSpPr>
          <p:cNvPr id="20" name="Straight Arrow Connector 19"/>
          <p:cNvCxnSpPr/>
          <p:nvPr/>
        </p:nvCxnSpPr>
        <p:spPr>
          <a:xfrm>
            <a:off x="1259632" y="5229200"/>
            <a:ext cx="1440160" cy="5040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a:off x="1259632" y="5373216"/>
            <a:ext cx="1440160" cy="6644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17351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p:txBody>
          <a:bodyPr/>
          <a:lstStyle/>
          <a:p>
            <a:endParaRPr lang="en-GB"/>
          </a:p>
        </p:txBody>
      </p:sp>
      <p:sp>
        <p:nvSpPr>
          <p:cNvPr id="3" name="Title 2"/>
          <p:cNvSpPr>
            <a:spLocks noGrp="1"/>
          </p:cNvSpPr>
          <p:nvPr>
            <p:ph type="title"/>
          </p:nvPr>
        </p:nvSpPr>
        <p:spPr/>
        <p:txBody>
          <a:bodyPr/>
          <a:lstStyle/>
          <a:p>
            <a:r>
              <a:rPr lang="en-GB" dirty="0"/>
              <a:t>Linear Layout</a:t>
            </a:r>
          </a:p>
        </p:txBody>
      </p:sp>
    </p:spTree>
    <p:extLst>
      <p:ext uri="{BB962C8B-B14F-4D97-AF65-F5344CB8AC3E}">
        <p14:creationId xmlns:p14="http://schemas.microsoft.com/office/powerpoint/2010/main" val="16367779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Linear Layout</a:t>
            </a:r>
          </a:p>
        </p:txBody>
      </p:sp>
      <p:sp>
        <p:nvSpPr>
          <p:cNvPr id="3" name="Content Placeholder 2"/>
          <p:cNvSpPr>
            <a:spLocks noGrp="1"/>
          </p:cNvSpPr>
          <p:nvPr>
            <p:ph sz="quarter" idx="1"/>
          </p:nvPr>
        </p:nvSpPr>
        <p:spPr>
          <a:xfrm>
            <a:off x="612648" y="1600200"/>
            <a:ext cx="8153400" cy="5257800"/>
          </a:xfrm>
        </p:spPr>
        <p:txBody>
          <a:bodyPr>
            <a:normAutofit/>
          </a:bodyPr>
          <a:lstStyle/>
          <a:p>
            <a:r>
              <a:rPr lang="en-GB" dirty="0"/>
              <a:t>Use the </a:t>
            </a:r>
            <a:r>
              <a:rPr lang="en-GB" i="1" dirty="0" err="1"/>
              <a:t>android:orientation</a:t>
            </a:r>
            <a:r>
              <a:rPr lang="en-GB" dirty="0"/>
              <a:t> attribute to indicate if the linear layout is vertical or horizontal.</a:t>
            </a:r>
          </a:p>
          <a:p>
            <a:pPr marL="320040" lvl="1" indent="0" eaLnBrk="0" fontAlgn="base" hangingPunct="0">
              <a:spcBef>
                <a:spcPct val="0"/>
              </a:spcBef>
              <a:spcAft>
                <a:spcPct val="0"/>
              </a:spcAft>
              <a:buNone/>
            </a:pPr>
            <a:r>
              <a:rPr lang="en-US" sz="1200" dirty="0">
                <a:solidFill>
                  <a:srgbClr val="000000"/>
                </a:solidFill>
                <a:latin typeface="Courier New" panose="02070309020205020404" pitchFamily="49" charset="0"/>
                <a:cs typeface="Courier New" panose="02070309020205020404" pitchFamily="49" charset="0"/>
              </a:rPr>
              <a:t>&lt;</a:t>
            </a:r>
            <a:r>
              <a:rPr lang="en-US" sz="1200" b="1" dirty="0" err="1">
                <a:solidFill>
                  <a:srgbClr val="000080"/>
                </a:solidFill>
                <a:latin typeface="Courier New" panose="02070309020205020404" pitchFamily="49" charset="0"/>
                <a:cs typeface="Courier New" panose="02070309020205020404" pitchFamily="49" charset="0"/>
              </a:rPr>
              <a:t>LinearLayout</a:t>
            </a:r>
            <a:r>
              <a:rPr lang="en-US" sz="1200" b="1" dirty="0">
                <a:solidFill>
                  <a:srgbClr val="000080"/>
                </a:solidFill>
                <a:latin typeface="Courier New" panose="02070309020205020404" pitchFamily="49" charset="0"/>
                <a:cs typeface="Courier New" panose="02070309020205020404" pitchFamily="49" charset="0"/>
              </a:rPr>
              <a:t> </a:t>
            </a:r>
            <a:r>
              <a:rPr lang="en-US" sz="1200" b="1" dirty="0" err="1">
                <a:solidFill>
                  <a:srgbClr val="0000FF"/>
                </a:solidFill>
                <a:latin typeface="Courier New" panose="02070309020205020404" pitchFamily="49" charset="0"/>
                <a:cs typeface="Courier New" panose="02070309020205020404" pitchFamily="49" charset="0"/>
              </a:rPr>
              <a:t>xmlns:</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"http://schemas.android.com/</a:t>
            </a:r>
            <a:r>
              <a:rPr lang="en-US" sz="1200" b="1" dirty="0" err="1">
                <a:solidFill>
                  <a:srgbClr val="008000"/>
                </a:solidFill>
                <a:latin typeface="Courier New" panose="02070309020205020404" pitchFamily="49" charset="0"/>
                <a:cs typeface="Courier New" panose="02070309020205020404" pitchFamily="49" charset="0"/>
              </a:rPr>
              <a:t>apk</a:t>
            </a:r>
            <a:r>
              <a:rPr lang="en-US" sz="1200" b="1" dirty="0">
                <a:solidFill>
                  <a:srgbClr val="008000"/>
                </a:solidFill>
                <a:latin typeface="Courier New" panose="02070309020205020404" pitchFamily="49" charset="0"/>
                <a:cs typeface="Courier New" panose="02070309020205020404" pitchFamily="49" charset="0"/>
              </a:rPr>
              <a:t>/res/android"</a:t>
            </a:r>
            <a:br>
              <a:rPr lang="en-US" sz="1200" b="1" dirty="0">
                <a:solidFill>
                  <a:srgbClr val="008000"/>
                </a:solidFill>
                <a:latin typeface="Courier New" panose="02070309020205020404" pitchFamily="49" charset="0"/>
                <a:cs typeface="Courier New" panose="02070309020205020404" pitchFamily="49" charset="0"/>
              </a:rPr>
            </a:br>
            <a:r>
              <a:rPr lang="en-US" sz="1200" b="1" dirty="0">
                <a:solidFill>
                  <a:srgbClr val="008000"/>
                </a:solidFill>
                <a:latin typeface="Courier New" panose="02070309020205020404" pitchFamily="49" charset="0"/>
                <a:cs typeface="Courier New" panose="02070309020205020404" pitchFamily="49" charset="0"/>
              </a:rPr>
              <a:t>    </a:t>
            </a:r>
            <a:r>
              <a:rPr lang="en-US" sz="1200" b="1" dirty="0" err="1">
                <a:solidFill>
                  <a:srgbClr val="0000FF"/>
                </a:solidFill>
                <a:latin typeface="Courier New" panose="02070309020205020404" pitchFamily="49" charset="0"/>
                <a:cs typeface="Courier New" panose="02070309020205020404" pitchFamily="49" charset="0"/>
              </a:rPr>
              <a:t>xmlns:</a:t>
            </a:r>
            <a:r>
              <a:rPr lang="en-US" sz="1200" b="1" dirty="0" err="1">
                <a:solidFill>
                  <a:srgbClr val="660E7A"/>
                </a:solidFill>
                <a:latin typeface="Courier New" panose="02070309020205020404" pitchFamily="49" charset="0"/>
                <a:cs typeface="Courier New" panose="02070309020205020404" pitchFamily="49" charset="0"/>
              </a:rPr>
              <a:t>tools</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"http://schemas.android.com/tools"</a:t>
            </a:r>
            <a:br>
              <a:rPr lang="en-US" sz="1200" b="1" dirty="0">
                <a:solidFill>
                  <a:srgbClr val="008000"/>
                </a:solidFill>
                <a:latin typeface="Courier New" panose="02070309020205020404" pitchFamily="49" charset="0"/>
                <a:cs typeface="Courier New" panose="02070309020205020404" pitchFamily="49" charset="0"/>
              </a:rPr>
            </a:br>
            <a:r>
              <a:rPr lang="en-US" sz="1200" b="1" dirty="0">
                <a:solidFill>
                  <a:srgbClr val="00800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:layout_width</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a:t>
            </a:r>
            <a:r>
              <a:rPr lang="en-US" sz="1200" b="1" dirty="0" err="1">
                <a:solidFill>
                  <a:srgbClr val="008000"/>
                </a:solidFill>
                <a:latin typeface="Courier New" panose="02070309020205020404" pitchFamily="49" charset="0"/>
                <a:cs typeface="Courier New" panose="02070309020205020404" pitchFamily="49" charset="0"/>
              </a:rPr>
              <a:t>match_parent</a:t>
            </a:r>
            <a:r>
              <a:rPr lang="en-US" sz="1200" b="1" dirty="0">
                <a:solidFill>
                  <a:srgbClr val="00800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:layout_height</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a:t>
            </a:r>
            <a:r>
              <a:rPr lang="en-US" sz="1200" b="1" dirty="0" err="1">
                <a:solidFill>
                  <a:srgbClr val="008000"/>
                </a:solidFill>
                <a:latin typeface="Courier New" panose="02070309020205020404" pitchFamily="49" charset="0"/>
                <a:cs typeface="Courier New" panose="02070309020205020404" pitchFamily="49" charset="0"/>
              </a:rPr>
              <a:t>match_parent</a:t>
            </a:r>
            <a:r>
              <a:rPr lang="en-US" sz="1200" b="1" dirty="0">
                <a:solidFill>
                  <a:srgbClr val="00800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:orientation</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"horizontal" … more attributes … </a:t>
            </a:r>
            <a:r>
              <a:rPr lang="en-US" sz="1200" dirty="0">
                <a:solidFill>
                  <a:srgbClr val="000000"/>
                </a:solidFill>
                <a:latin typeface="Courier New" panose="02070309020205020404" pitchFamily="49" charset="0"/>
                <a:cs typeface="Courier New" panose="02070309020205020404" pitchFamily="49" charset="0"/>
              </a:rPr>
              <a:t>&gt;</a:t>
            </a:r>
            <a:endParaRPr lang="en-GB" sz="4000" dirty="0"/>
          </a:p>
          <a:p>
            <a:r>
              <a:rPr lang="en-GB" dirty="0"/>
              <a:t>This attribute is mandatory for linear layouts!</a:t>
            </a:r>
          </a:p>
          <a:p>
            <a:r>
              <a:rPr lang="en-GB" dirty="0"/>
              <a:t>Linear layout components only need IDs if they are going to be referenced in code.</a:t>
            </a:r>
          </a:p>
          <a:p>
            <a:r>
              <a:rPr lang="en-GB" dirty="0"/>
              <a:t>By default, components in a linear layout will take up the least amount of space possible.</a:t>
            </a:r>
          </a:p>
          <a:p>
            <a:pPr lvl="1"/>
            <a:r>
              <a:rPr lang="en-GB" dirty="0"/>
              <a:t>You can change this behaviour using the </a:t>
            </a:r>
            <a:r>
              <a:rPr lang="en-GB" dirty="0" err="1"/>
              <a:t>android:layout_weight</a:t>
            </a:r>
            <a:r>
              <a:rPr lang="en-GB" dirty="0"/>
              <a:t> attribute.</a:t>
            </a:r>
          </a:p>
        </p:txBody>
      </p:sp>
      <p:sp>
        <p:nvSpPr>
          <p:cNvPr id="4" name="Rectangle 3"/>
          <p:cNvSpPr/>
          <p:nvPr/>
        </p:nvSpPr>
        <p:spPr>
          <a:xfrm>
            <a:off x="1547664" y="3068960"/>
            <a:ext cx="3024336" cy="216024"/>
          </a:xfrm>
          <a:prstGeom prst="rect">
            <a:avLst/>
          </a:prstGeom>
          <a:noFill/>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31029552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Layout Weight</a:t>
            </a:r>
          </a:p>
        </p:txBody>
      </p:sp>
      <p:sp>
        <p:nvSpPr>
          <p:cNvPr id="3" name="Content Placeholder 2"/>
          <p:cNvSpPr>
            <a:spLocks noGrp="1"/>
          </p:cNvSpPr>
          <p:nvPr>
            <p:ph sz="quarter" idx="1"/>
          </p:nvPr>
        </p:nvSpPr>
        <p:spPr>
          <a:xfrm>
            <a:off x="612648" y="1600200"/>
            <a:ext cx="8153400" cy="5213176"/>
          </a:xfrm>
        </p:spPr>
        <p:txBody>
          <a:bodyPr>
            <a:normAutofit lnSpcReduction="10000"/>
          </a:bodyPr>
          <a:lstStyle/>
          <a:p>
            <a:r>
              <a:rPr lang="en-GB" dirty="0"/>
              <a:t>Layout weight refers to the relative amount compared to other UI elements in the layout.</a:t>
            </a:r>
          </a:p>
          <a:p>
            <a:r>
              <a:rPr lang="en-GB" dirty="0"/>
              <a:t>The sum of the layout weights for all components should add up to 1 (i.e. 100%).</a:t>
            </a:r>
          </a:p>
          <a:p>
            <a:r>
              <a:rPr lang="en-GB" dirty="0"/>
              <a:t>For each element you want to have a relative size, set:</a:t>
            </a:r>
          </a:p>
          <a:p>
            <a:pPr lvl="1"/>
            <a:r>
              <a:rPr lang="en-GB" dirty="0"/>
              <a:t>the </a:t>
            </a:r>
            <a:r>
              <a:rPr lang="en-GB" b="1" i="1" dirty="0" err="1"/>
              <a:t>layout_height</a:t>
            </a:r>
            <a:r>
              <a:rPr lang="en-GB" dirty="0"/>
              <a:t> (if you want to scale vertically) or </a:t>
            </a:r>
            <a:r>
              <a:rPr lang="en-GB" b="1" i="1" dirty="0" err="1"/>
              <a:t>layout_width</a:t>
            </a:r>
            <a:r>
              <a:rPr lang="en-GB" dirty="0"/>
              <a:t> (if scaling horizontally) to </a:t>
            </a:r>
            <a:r>
              <a:rPr lang="en-GB" b="1" dirty="0"/>
              <a:t>0dp</a:t>
            </a:r>
            <a:r>
              <a:rPr lang="en-GB" dirty="0"/>
              <a:t>.</a:t>
            </a:r>
          </a:p>
          <a:p>
            <a:pPr lvl="1"/>
            <a:r>
              <a:rPr lang="en-GB" dirty="0"/>
              <a:t>The </a:t>
            </a:r>
            <a:r>
              <a:rPr lang="en-GB" b="1" dirty="0" err="1"/>
              <a:t>layout_weight</a:t>
            </a:r>
            <a:r>
              <a:rPr lang="en-GB" dirty="0"/>
              <a:t> to a fraction of 1 (100%).</a:t>
            </a:r>
          </a:p>
          <a:p>
            <a:r>
              <a:rPr lang="en-GB" b="1" dirty="0"/>
              <a:t>Note</a:t>
            </a:r>
            <a:r>
              <a:rPr lang="en-GB" dirty="0"/>
              <a:t>: The layout weight attribute can be used in other layouts too.</a:t>
            </a:r>
          </a:p>
        </p:txBody>
      </p:sp>
    </p:spTree>
    <p:extLst>
      <p:ext uri="{BB962C8B-B14F-4D97-AF65-F5344CB8AC3E}">
        <p14:creationId xmlns:p14="http://schemas.microsoft.com/office/powerpoint/2010/main" val="40739898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Layout Weight: Example I</a:t>
            </a:r>
          </a:p>
        </p:txBody>
      </p:sp>
      <p:sp>
        <p:nvSpPr>
          <p:cNvPr id="4" name="Content Placeholder 3"/>
          <p:cNvSpPr>
            <a:spLocks noGrp="1"/>
          </p:cNvSpPr>
          <p:nvPr>
            <p:ph sz="quarter" idx="2"/>
          </p:nvPr>
        </p:nvSpPr>
        <p:spPr>
          <a:xfrm>
            <a:off x="4844901" y="1589566"/>
            <a:ext cx="3886200" cy="5007785"/>
          </a:xfrm>
        </p:spPr>
        <p:txBody>
          <a:bodyPr>
            <a:normAutofit/>
          </a:bodyPr>
          <a:lstStyle/>
          <a:p>
            <a:pPr marL="0" indent="0">
              <a:buNone/>
            </a:pPr>
            <a:r>
              <a:rPr lang="en-GB" dirty="0"/>
              <a:t>This layout produces:</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spcBef>
                <a:spcPts val="1800"/>
              </a:spcBef>
              <a:buNone/>
            </a:pPr>
            <a:r>
              <a:rPr lang="en-GB" sz="2000" dirty="0"/>
              <a:t>0.1 + 0.2 + 0.3 + 0.4 = 1.0 (100%)</a:t>
            </a:r>
          </a:p>
        </p:txBody>
      </p:sp>
      <p:sp>
        <p:nvSpPr>
          <p:cNvPr id="5" name="Rectangle 4"/>
          <p:cNvSpPr/>
          <p:nvPr/>
        </p:nvSpPr>
        <p:spPr>
          <a:xfrm>
            <a:off x="272901" y="1556792"/>
            <a:ext cx="4572000" cy="4708981"/>
          </a:xfrm>
          <a:prstGeom prst="rect">
            <a:avLst/>
          </a:prstGeom>
        </p:spPr>
        <p:txBody>
          <a:bodyPr>
            <a:spAutoFit/>
          </a:bodyPr>
          <a:lstStyle/>
          <a:p>
            <a:pPr lvl="0" eaLnBrk="0" fontAlgn="base" hangingPunct="0">
              <a:spcBef>
                <a:spcPct val="0"/>
              </a:spcBef>
              <a:spcAft>
                <a:spcPct val="0"/>
              </a:spcAft>
            </a:pPr>
            <a:r>
              <a:rPr lang="en-US" sz="1200" dirty="0">
                <a:solidFill>
                  <a:srgbClr val="000000"/>
                </a:solidFill>
                <a:latin typeface="Courier New" panose="02070309020205020404" pitchFamily="49" charset="0"/>
                <a:cs typeface="Courier New" panose="02070309020205020404" pitchFamily="49" charset="0"/>
              </a:rPr>
              <a:t>&lt;</a:t>
            </a:r>
            <a:r>
              <a:rPr lang="en-US" sz="1200" b="1" dirty="0" err="1">
                <a:solidFill>
                  <a:srgbClr val="000080"/>
                </a:solidFill>
                <a:latin typeface="Courier New" panose="02070309020205020404" pitchFamily="49" charset="0"/>
                <a:cs typeface="Courier New" panose="02070309020205020404" pitchFamily="49" charset="0"/>
              </a:rPr>
              <a:t>LinearLayout</a:t>
            </a:r>
            <a:r>
              <a:rPr lang="en-US" sz="1200" b="1" dirty="0">
                <a:solidFill>
                  <a:srgbClr val="000080"/>
                </a:solidFill>
                <a:latin typeface="Courier New" panose="02070309020205020404" pitchFamily="49" charset="0"/>
                <a:cs typeface="Courier New" panose="02070309020205020404" pitchFamily="49" charset="0"/>
              </a:rPr>
              <a:t> </a:t>
            </a:r>
            <a:r>
              <a:rPr lang="en-US" sz="1200" b="1" dirty="0">
                <a:solidFill>
                  <a:srgbClr val="0000FF"/>
                </a:solidFill>
                <a:latin typeface="Courier New" panose="02070309020205020404" pitchFamily="49" charset="0"/>
                <a:cs typeface="Courier New" panose="02070309020205020404" pitchFamily="49" charset="0"/>
              </a:rPr>
              <a:t>… </a:t>
            </a:r>
            <a:r>
              <a:rPr lang="en-US" sz="1200" dirty="0">
                <a:solidFill>
                  <a:srgbClr val="000000"/>
                </a:solidFill>
                <a:latin typeface="Courier New" panose="02070309020205020404" pitchFamily="49" charset="0"/>
                <a:cs typeface="Courier New" panose="02070309020205020404" pitchFamily="49" charset="0"/>
              </a:rPr>
              <a:t>&gt;</a:t>
            </a:r>
            <a:br>
              <a:rPr lang="en-US" sz="1200" dirty="0">
                <a:solidFill>
                  <a:srgbClr val="000000"/>
                </a:solidFill>
                <a:latin typeface="Courier New" panose="02070309020205020404" pitchFamily="49" charset="0"/>
                <a:cs typeface="Courier New" panose="02070309020205020404" pitchFamily="49" charset="0"/>
              </a:rPr>
            </a:br>
            <a:r>
              <a:rPr lang="en-US" sz="1200" dirty="0">
                <a:solidFill>
                  <a:srgbClr val="000000"/>
                </a:solidFill>
                <a:latin typeface="Courier New" panose="02070309020205020404" pitchFamily="49" charset="0"/>
                <a:cs typeface="Courier New" panose="02070309020205020404" pitchFamily="49" charset="0"/>
              </a:rPr>
              <a:t>    &lt;</a:t>
            </a:r>
            <a:r>
              <a:rPr lang="en-US" sz="1200" b="1" dirty="0">
                <a:solidFill>
                  <a:srgbClr val="000080"/>
                </a:solidFill>
                <a:latin typeface="Courier New" panose="02070309020205020404" pitchFamily="49" charset="0"/>
                <a:cs typeface="Courier New" panose="02070309020205020404" pitchFamily="49" charset="0"/>
              </a:rPr>
              <a:t>Button</a:t>
            </a:r>
            <a:br>
              <a:rPr lang="en-US" sz="1200" b="1" dirty="0">
                <a:solidFill>
                  <a:srgbClr val="000080"/>
                </a:solidFill>
                <a:latin typeface="Courier New" panose="02070309020205020404" pitchFamily="49" charset="0"/>
                <a:cs typeface="Courier New" panose="02070309020205020404" pitchFamily="49" charset="0"/>
              </a:rPr>
            </a:br>
            <a:r>
              <a:rPr lang="en-US" sz="1200" b="1" dirty="0">
                <a:solidFill>
                  <a:srgbClr val="00008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:layout_width</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a:t>
            </a:r>
            <a:r>
              <a:rPr lang="en-US" sz="1200" b="1" dirty="0" err="1">
                <a:solidFill>
                  <a:srgbClr val="008000"/>
                </a:solidFill>
                <a:latin typeface="Courier New" panose="02070309020205020404" pitchFamily="49" charset="0"/>
                <a:cs typeface="Courier New" panose="02070309020205020404" pitchFamily="49" charset="0"/>
              </a:rPr>
              <a:t>match_parent</a:t>
            </a:r>
            <a:r>
              <a:rPr lang="en-US" sz="1200" b="1" dirty="0">
                <a:solidFill>
                  <a:srgbClr val="008000"/>
                </a:solidFill>
                <a:latin typeface="Courier New" panose="02070309020205020404" pitchFamily="49" charset="0"/>
                <a:cs typeface="Courier New" panose="02070309020205020404" pitchFamily="49" charset="0"/>
              </a:rPr>
              <a:t>"</a:t>
            </a:r>
            <a:br>
              <a:rPr lang="en-US" sz="1200" b="1" dirty="0">
                <a:solidFill>
                  <a:srgbClr val="008000"/>
                </a:solidFill>
                <a:latin typeface="Courier New" panose="02070309020205020404" pitchFamily="49" charset="0"/>
                <a:cs typeface="Courier New" panose="02070309020205020404" pitchFamily="49" charset="0"/>
              </a:rPr>
            </a:br>
            <a:r>
              <a:rPr lang="en-US" sz="1200" b="1" dirty="0">
                <a:solidFill>
                  <a:srgbClr val="00800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:layout_height</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"0dp"</a:t>
            </a:r>
          </a:p>
          <a:p>
            <a:pPr lvl="0" eaLnBrk="0" fontAlgn="base" hangingPunct="0">
              <a:spcBef>
                <a:spcPct val="0"/>
              </a:spcBef>
              <a:spcAft>
                <a:spcPct val="0"/>
              </a:spcAft>
            </a:pPr>
            <a:r>
              <a:rPr lang="en-US" sz="1200" b="1" dirty="0">
                <a:solidFill>
                  <a:srgbClr val="00800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:layout_weight</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"0.1"</a:t>
            </a:r>
            <a:br>
              <a:rPr lang="en-US" sz="1200" b="1" dirty="0">
                <a:solidFill>
                  <a:srgbClr val="008000"/>
                </a:solidFill>
                <a:latin typeface="Courier New" panose="02070309020205020404" pitchFamily="49" charset="0"/>
                <a:cs typeface="Courier New" panose="02070309020205020404" pitchFamily="49" charset="0"/>
              </a:rPr>
            </a:br>
            <a:r>
              <a:rPr lang="en-US" sz="1200" b="1" dirty="0">
                <a:solidFill>
                  <a:srgbClr val="00800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:text</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"one tenth" </a:t>
            </a:r>
            <a:r>
              <a:rPr lang="en-US" sz="1200" dirty="0">
                <a:solidFill>
                  <a:srgbClr val="000000"/>
                </a:solidFill>
                <a:latin typeface="Courier New" panose="02070309020205020404" pitchFamily="49" charset="0"/>
                <a:cs typeface="Courier New" panose="02070309020205020404" pitchFamily="49" charset="0"/>
              </a:rPr>
              <a:t>/&gt;</a:t>
            </a:r>
            <a:br>
              <a:rPr lang="en-US" sz="1200" dirty="0">
                <a:solidFill>
                  <a:srgbClr val="000000"/>
                </a:solidFill>
                <a:latin typeface="Courier New" panose="02070309020205020404" pitchFamily="49" charset="0"/>
                <a:cs typeface="Courier New" panose="02070309020205020404" pitchFamily="49" charset="0"/>
              </a:rPr>
            </a:br>
            <a:r>
              <a:rPr lang="en-US" sz="1200" dirty="0">
                <a:solidFill>
                  <a:srgbClr val="000000"/>
                </a:solidFill>
                <a:latin typeface="Courier New" panose="02070309020205020404" pitchFamily="49" charset="0"/>
                <a:cs typeface="Courier New" panose="02070309020205020404" pitchFamily="49" charset="0"/>
              </a:rPr>
              <a:t/>
            </a:r>
            <a:br>
              <a:rPr lang="en-US" sz="1200" dirty="0">
                <a:solidFill>
                  <a:srgbClr val="000000"/>
                </a:solidFill>
                <a:latin typeface="Courier New" panose="02070309020205020404" pitchFamily="49" charset="0"/>
                <a:cs typeface="Courier New" panose="02070309020205020404" pitchFamily="49" charset="0"/>
              </a:rPr>
            </a:br>
            <a:r>
              <a:rPr lang="en-US" sz="1200" dirty="0">
                <a:solidFill>
                  <a:srgbClr val="000000"/>
                </a:solidFill>
                <a:latin typeface="Courier New" panose="02070309020205020404" pitchFamily="49" charset="0"/>
                <a:cs typeface="Courier New" panose="02070309020205020404" pitchFamily="49" charset="0"/>
              </a:rPr>
              <a:t>    &lt;</a:t>
            </a:r>
            <a:r>
              <a:rPr lang="en-US" sz="1200" b="1" dirty="0">
                <a:solidFill>
                  <a:srgbClr val="000080"/>
                </a:solidFill>
                <a:latin typeface="Courier New" panose="02070309020205020404" pitchFamily="49" charset="0"/>
                <a:cs typeface="Courier New" panose="02070309020205020404" pitchFamily="49" charset="0"/>
              </a:rPr>
              <a:t>Button</a:t>
            </a:r>
            <a:br>
              <a:rPr lang="en-US" sz="1200" b="1" dirty="0">
                <a:solidFill>
                  <a:srgbClr val="000080"/>
                </a:solidFill>
                <a:latin typeface="Courier New" panose="02070309020205020404" pitchFamily="49" charset="0"/>
                <a:cs typeface="Courier New" panose="02070309020205020404" pitchFamily="49" charset="0"/>
              </a:rPr>
            </a:br>
            <a:r>
              <a:rPr lang="en-US" sz="1200" b="1" dirty="0">
                <a:solidFill>
                  <a:srgbClr val="00008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:layout_width</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a:t>
            </a:r>
            <a:r>
              <a:rPr lang="en-US" sz="1200" b="1" dirty="0" err="1">
                <a:solidFill>
                  <a:srgbClr val="008000"/>
                </a:solidFill>
                <a:latin typeface="Courier New" panose="02070309020205020404" pitchFamily="49" charset="0"/>
                <a:cs typeface="Courier New" panose="02070309020205020404" pitchFamily="49" charset="0"/>
              </a:rPr>
              <a:t>match_parent</a:t>
            </a:r>
            <a:r>
              <a:rPr lang="en-US" sz="1200" b="1" dirty="0">
                <a:solidFill>
                  <a:srgbClr val="008000"/>
                </a:solidFill>
                <a:latin typeface="Courier New" panose="02070309020205020404" pitchFamily="49" charset="0"/>
                <a:cs typeface="Courier New" panose="02070309020205020404" pitchFamily="49" charset="0"/>
              </a:rPr>
              <a:t>"</a:t>
            </a:r>
            <a:br>
              <a:rPr lang="en-US" sz="1200" b="1" dirty="0">
                <a:solidFill>
                  <a:srgbClr val="008000"/>
                </a:solidFill>
                <a:latin typeface="Courier New" panose="02070309020205020404" pitchFamily="49" charset="0"/>
                <a:cs typeface="Courier New" panose="02070309020205020404" pitchFamily="49" charset="0"/>
              </a:rPr>
            </a:br>
            <a:r>
              <a:rPr lang="en-US" sz="1200" b="1" dirty="0">
                <a:solidFill>
                  <a:srgbClr val="00800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:layout_height</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"0dp"</a:t>
            </a:r>
          </a:p>
          <a:p>
            <a:pPr eaLnBrk="0" fontAlgn="base" hangingPunct="0">
              <a:spcBef>
                <a:spcPct val="0"/>
              </a:spcBef>
              <a:spcAft>
                <a:spcPct val="0"/>
              </a:spcAft>
            </a:pPr>
            <a:r>
              <a:rPr lang="en-US" sz="1200" b="1" dirty="0">
                <a:solidFill>
                  <a:srgbClr val="00800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:layout_weight</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"0.2"</a:t>
            </a:r>
            <a:br>
              <a:rPr lang="en-US" sz="1200" b="1" dirty="0">
                <a:solidFill>
                  <a:srgbClr val="008000"/>
                </a:solidFill>
                <a:latin typeface="Courier New" panose="02070309020205020404" pitchFamily="49" charset="0"/>
                <a:cs typeface="Courier New" panose="02070309020205020404" pitchFamily="49" charset="0"/>
              </a:rPr>
            </a:br>
            <a:r>
              <a:rPr lang="en-US" sz="1200" b="1" dirty="0">
                <a:solidFill>
                  <a:srgbClr val="00800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:text</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"two tenths" </a:t>
            </a:r>
            <a:r>
              <a:rPr lang="en-US" sz="1200" dirty="0">
                <a:solidFill>
                  <a:srgbClr val="000000"/>
                </a:solidFill>
                <a:latin typeface="Courier New" panose="02070309020205020404" pitchFamily="49" charset="0"/>
                <a:cs typeface="Courier New" panose="02070309020205020404" pitchFamily="49" charset="0"/>
              </a:rPr>
              <a:t>/&gt;</a:t>
            </a:r>
            <a:br>
              <a:rPr lang="en-US" sz="1200" dirty="0">
                <a:solidFill>
                  <a:srgbClr val="000000"/>
                </a:solidFill>
                <a:latin typeface="Courier New" panose="02070309020205020404" pitchFamily="49" charset="0"/>
                <a:cs typeface="Courier New" panose="02070309020205020404" pitchFamily="49" charset="0"/>
              </a:rPr>
            </a:br>
            <a:endParaRPr lang="en-US" sz="1200" dirty="0">
              <a:solidFill>
                <a:srgbClr val="000000"/>
              </a:solidFill>
              <a:latin typeface="Courier New" panose="02070309020205020404" pitchFamily="49" charset="0"/>
              <a:cs typeface="Courier New" panose="02070309020205020404" pitchFamily="49" charset="0"/>
            </a:endParaRPr>
          </a:p>
          <a:p>
            <a:pPr lvl="0" eaLnBrk="0" fontAlgn="base" hangingPunct="0">
              <a:spcBef>
                <a:spcPct val="0"/>
              </a:spcBef>
              <a:spcAft>
                <a:spcPct val="0"/>
              </a:spcAft>
            </a:pPr>
            <a:r>
              <a:rPr lang="en-US" sz="1200" dirty="0">
                <a:solidFill>
                  <a:srgbClr val="000000"/>
                </a:solidFill>
                <a:latin typeface="Courier New" panose="02070309020205020404" pitchFamily="49" charset="0"/>
                <a:cs typeface="Courier New" panose="02070309020205020404" pitchFamily="49" charset="0"/>
              </a:rPr>
              <a:t>    &lt;</a:t>
            </a:r>
            <a:r>
              <a:rPr lang="en-US" sz="1200" b="1" dirty="0">
                <a:solidFill>
                  <a:srgbClr val="000080"/>
                </a:solidFill>
                <a:latin typeface="Courier New" panose="02070309020205020404" pitchFamily="49" charset="0"/>
                <a:cs typeface="Courier New" panose="02070309020205020404" pitchFamily="49" charset="0"/>
              </a:rPr>
              <a:t>Button</a:t>
            </a:r>
            <a:br>
              <a:rPr lang="en-US" sz="1200" b="1" dirty="0">
                <a:solidFill>
                  <a:srgbClr val="000080"/>
                </a:solidFill>
                <a:latin typeface="Courier New" panose="02070309020205020404" pitchFamily="49" charset="0"/>
                <a:cs typeface="Courier New" panose="02070309020205020404" pitchFamily="49" charset="0"/>
              </a:rPr>
            </a:br>
            <a:r>
              <a:rPr lang="en-US" sz="1200" b="1" dirty="0">
                <a:solidFill>
                  <a:srgbClr val="00008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:layout_width</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a:t>
            </a:r>
            <a:r>
              <a:rPr lang="en-US" sz="1200" b="1" dirty="0" err="1">
                <a:solidFill>
                  <a:srgbClr val="008000"/>
                </a:solidFill>
                <a:latin typeface="Courier New" panose="02070309020205020404" pitchFamily="49" charset="0"/>
                <a:cs typeface="Courier New" panose="02070309020205020404" pitchFamily="49" charset="0"/>
              </a:rPr>
              <a:t>match_parent</a:t>
            </a:r>
            <a:r>
              <a:rPr lang="en-US" sz="1200" b="1" dirty="0">
                <a:solidFill>
                  <a:srgbClr val="008000"/>
                </a:solidFill>
                <a:latin typeface="Courier New" panose="02070309020205020404" pitchFamily="49" charset="0"/>
                <a:cs typeface="Courier New" panose="02070309020205020404" pitchFamily="49" charset="0"/>
              </a:rPr>
              <a:t>"</a:t>
            </a:r>
            <a:br>
              <a:rPr lang="en-US" sz="1200" b="1" dirty="0">
                <a:solidFill>
                  <a:srgbClr val="008000"/>
                </a:solidFill>
                <a:latin typeface="Courier New" panose="02070309020205020404" pitchFamily="49" charset="0"/>
                <a:cs typeface="Courier New" panose="02070309020205020404" pitchFamily="49" charset="0"/>
              </a:rPr>
            </a:br>
            <a:r>
              <a:rPr lang="en-US" sz="1200" b="1" dirty="0">
                <a:solidFill>
                  <a:srgbClr val="00800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:layout_height</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"0dp"</a:t>
            </a:r>
          </a:p>
          <a:p>
            <a:pPr eaLnBrk="0" fontAlgn="base" hangingPunct="0">
              <a:spcBef>
                <a:spcPct val="0"/>
              </a:spcBef>
              <a:spcAft>
                <a:spcPct val="0"/>
              </a:spcAft>
            </a:pPr>
            <a:r>
              <a:rPr lang="en-US" sz="1200" b="1" dirty="0">
                <a:solidFill>
                  <a:srgbClr val="00800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:layout_weight</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"0.3"</a:t>
            </a:r>
            <a:br>
              <a:rPr lang="en-US" sz="1200" b="1" dirty="0">
                <a:solidFill>
                  <a:srgbClr val="008000"/>
                </a:solidFill>
                <a:latin typeface="Courier New" panose="02070309020205020404" pitchFamily="49" charset="0"/>
                <a:cs typeface="Courier New" panose="02070309020205020404" pitchFamily="49" charset="0"/>
              </a:rPr>
            </a:br>
            <a:r>
              <a:rPr lang="en-US" sz="1200" b="1" dirty="0">
                <a:solidFill>
                  <a:srgbClr val="00800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:text</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"three tenths" </a:t>
            </a:r>
            <a:r>
              <a:rPr lang="en-US" sz="1200" dirty="0">
                <a:solidFill>
                  <a:srgbClr val="000000"/>
                </a:solidFill>
                <a:latin typeface="Courier New" panose="02070309020205020404" pitchFamily="49" charset="0"/>
                <a:cs typeface="Courier New" panose="02070309020205020404" pitchFamily="49" charset="0"/>
              </a:rPr>
              <a:t>/&gt;</a:t>
            </a:r>
            <a:br>
              <a:rPr lang="en-US" sz="1200" dirty="0">
                <a:solidFill>
                  <a:srgbClr val="000000"/>
                </a:solidFill>
                <a:latin typeface="Courier New" panose="02070309020205020404" pitchFamily="49" charset="0"/>
                <a:cs typeface="Courier New" panose="02070309020205020404" pitchFamily="49" charset="0"/>
              </a:rPr>
            </a:br>
            <a:endParaRPr lang="en-US" sz="1200" dirty="0">
              <a:solidFill>
                <a:srgbClr val="000000"/>
              </a:solidFill>
              <a:latin typeface="Courier New" panose="02070309020205020404" pitchFamily="49" charset="0"/>
              <a:cs typeface="Courier New" panose="02070309020205020404" pitchFamily="49" charset="0"/>
            </a:endParaRPr>
          </a:p>
          <a:p>
            <a:pPr lvl="0" eaLnBrk="0" fontAlgn="base" hangingPunct="0">
              <a:spcBef>
                <a:spcPct val="0"/>
              </a:spcBef>
              <a:spcAft>
                <a:spcPct val="0"/>
              </a:spcAft>
            </a:pPr>
            <a:r>
              <a:rPr lang="en-US" sz="1200" dirty="0">
                <a:solidFill>
                  <a:srgbClr val="000000"/>
                </a:solidFill>
                <a:latin typeface="Courier New" panose="02070309020205020404" pitchFamily="49" charset="0"/>
                <a:cs typeface="Courier New" panose="02070309020205020404" pitchFamily="49" charset="0"/>
              </a:rPr>
              <a:t>    &lt;</a:t>
            </a:r>
            <a:r>
              <a:rPr lang="en-US" sz="1200" b="1" dirty="0">
                <a:solidFill>
                  <a:srgbClr val="000080"/>
                </a:solidFill>
                <a:latin typeface="Courier New" panose="02070309020205020404" pitchFamily="49" charset="0"/>
                <a:cs typeface="Courier New" panose="02070309020205020404" pitchFamily="49" charset="0"/>
              </a:rPr>
              <a:t>Button</a:t>
            </a:r>
            <a:br>
              <a:rPr lang="en-US" sz="1200" b="1" dirty="0">
                <a:solidFill>
                  <a:srgbClr val="000080"/>
                </a:solidFill>
                <a:latin typeface="Courier New" panose="02070309020205020404" pitchFamily="49" charset="0"/>
                <a:cs typeface="Courier New" panose="02070309020205020404" pitchFamily="49" charset="0"/>
              </a:rPr>
            </a:br>
            <a:r>
              <a:rPr lang="en-US" sz="1200" b="1" dirty="0">
                <a:solidFill>
                  <a:srgbClr val="00008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:layout_width</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a:t>
            </a:r>
            <a:r>
              <a:rPr lang="en-US" sz="1200" b="1" dirty="0" err="1">
                <a:solidFill>
                  <a:srgbClr val="008000"/>
                </a:solidFill>
                <a:latin typeface="Courier New" panose="02070309020205020404" pitchFamily="49" charset="0"/>
                <a:cs typeface="Courier New" panose="02070309020205020404" pitchFamily="49" charset="0"/>
              </a:rPr>
              <a:t>match_parent</a:t>
            </a:r>
            <a:r>
              <a:rPr lang="en-US" sz="1200" b="1" dirty="0">
                <a:solidFill>
                  <a:srgbClr val="008000"/>
                </a:solidFill>
                <a:latin typeface="Courier New" panose="02070309020205020404" pitchFamily="49" charset="0"/>
                <a:cs typeface="Courier New" panose="02070309020205020404" pitchFamily="49" charset="0"/>
              </a:rPr>
              <a:t>"</a:t>
            </a:r>
            <a:br>
              <a:rPr lang="en-US" sz="1200" b="1" dirty="0">
                <a:solidFill>
                  <a:srgbClr val="008000"/>
                </a:solidFill>
                <a:latin typeface="Courier New" panose="02070309020205020404" pitchFamily="49" charset="0"/>
                <a:cs typeface="Courier New" panose="02070309020205020404" pitchFamily="49" charset="0"/>
              </a:rPr>
            </a:br>
            <a:r>
              <a:rPr lang="en-US" sz="1200" b="1" dirty="0">
                <a:solidFill>
                  <a:srgbClr val="00800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:layout_height</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"0dp"</a:t>
            </a:r>
          </a:p>
          <a:p>
            <a:pPr eaLnBrk="0" fontAlgn="base" hangingPunct="0">
              <a:spcBef>
                <a:spcPct val="0"/>
              </a:spcBef>
              <a:spcAft>
                <a:spcPct val="0"/>
              </a:spcAft>
            </a:pPr>
            <a:r>
              <a:rPr lang="en-US" sz="1200" b="1" dirty="0">
                <a:solidFill>
                  <a:srgbClr val="00800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:layout_weight</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"0.4"</a:t>
            </a:r>
            <a:br>
              <a:rPr lang="en-US" sz="1200" b="1" dirty="0">
                <a:solidFill>
                  <a:srgbClr val="008000"/>
                </a:solidFill>
                <a:latin typeface="Courier New" panose="02070309020205020404" pitchFamily="49" charset="0"/>
                <a:cs typeface="Courier New" panose="02070309020205020404" pitchFamily="49" charset="0"/>
              </a:rPr>
            </a:br>
            <a:r>
              <a:rPr lang="en-US" sz="1200" b="1" dirty="0">
                <a:solidFill>
                  <a:srgbClr val="00800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:text</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"four tenths" </a:t>
            </a:r>
            <a:r>
              <a:rPr lang="en-US" sz="1200" dirty="0">
                <a:solidFill>
                  <a:srgbClr val="000000"/>
                </a:solidFill>
                <a:latin typeface="Courier New" panose="02070309020205020404" pitchFamily="49" charset="0"/>
                <a:cs typeface="Courier New" panose="02070309020205020404" pitchFamily="49" charset="0"/>
              </a:rPr>
              <a:t>/&gt;</a:t>
            </a:r>
            <a:br>
              <a:rPr lang="en-US" sz="1200" dirty="0">
                <a:solidFill>
                  <a:srgbClr val="000000"/>
                </a:solidFill>
                <a:latin typeface="Courier New" panose="02070309020205020404" pitchFamily="49" charset="0"/>
                <a:cs typeface="Courier New" panose="02070309020205020404" pitchFamily="49" charset="0"/>
              </a:rPr>
            </a:br>
            <a:r>
              <a:rPr lang="en-US" sz="1200" dirty="0">
                <a:solidFill>
                  <a:srgbClr val="000000"/>
                </a:solidFill>
                <a:latin typeface="Courier New" panose="02070309020205020404" pitchFamily="49" charset="0"/>
                <a:cs typeface="Courier New" panose="02070309020205020404" pitchFamily="49" charset="0"/>
              </a:rPr>
              <a:t>&lt;/</a:t>
            </a:r>
            <a:r>
              <a:rPr lang="en-US" sz="1200" b="1" dirty="0" err="1">
                <a:solidFill>
                  <a:srgbClr val="000080"/>
                </a:solidFill>
                <a:latin typeface="Courier New" panose="02070309020205020404" pitchFamily="49" charset="0"/>
                <a:cs typeface="Courier New" panose="02070309020205020404" pitchFamily="49" charset="0"/>
              </a:rPr>
              <a:t>LinearLayout</a:t>
            </a:r>
            <a:r>
              <a:rPr lang="en-US" sz="1200" dirty="0">
                <a:solidFill>
                  <a:srgbClr val="000000"/>
                </a:solidFill>
                <a:latin typeface="Courier New" panose="02070309020205020404" pitchFamily="49" charset="0"/>
                <a:cs typeface="Courier New" panose="02070309020205020404" pitchFamily="49" charset="0"/>
              </a:rPr>
              <a:t>&gt;</a:t>
            </a:r>
            <a:endParaRPr lang="en-US" sz="3200" dirty="0">
              <a:solidFill>
                <a:prstClr val="black"/>
              </a:solidFill>
              <a:latin typeface="Arial" panose="020B0604020202020204" pitchFamily="34" charset="0"/>
            </a:endParaRPr>
          </a:p>
        </p:txBody>
      </p:sp>
      <p:pic>
        <p:nvPicPr>
          <p:cNvPr id="6" name="Picture 5"/>
          <p:cNvPicPr>
            <a:picLocks noChangeAspect="1"/>
          </p:cNvPicPr>
          <p:nvPr/>
        </p:nvPicPr>
        <p:blipFill>
          <a:blip r:embed="rId2"/>
          <a:stretch>
            <a:fillRect/>
          </a:stretch>
        </p:blipFill>
        <p:spPr>
          <a:xfrm>
            <a:off x="5508104" y="2132856"/>
            <a:ext cx="2437201" cy="3225801"/>
          </a:xfrm>
          <a:prstGeom prst="rect">
            <a:avLst/>
          </a:prstGeom>
        </p:spPr>
      </p:pic>
      <p:cxnSp>
        <p:nvCxnSpPr>
          <p:cNvPr id="8" name="Straight Arrow Connector 7"/>
          <p:cNvCxnSpPr/>
          <p:nvPr/>
        </p:nvCxnSpPr>
        <p:spPr>
          <a:xfrm flipH="1" flipV="1">
            <a:off x="3563889" y="2636912"/>
            <a:ext cx="1368151" cy="30963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H="1" flipV="1">
            <a:off x="3563889" y="3717032"/>
            <a:ext cx="1368151" cy="20162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H="1" flipV="1">
            <a:off x="3563889" y="4797152"/>
            <a:ext cx="1385020" cy="9361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H="1">
            <a:off x="3580757" y="5733256"/>
            <a:ext cx="135128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272901" y="6221337"/>
            <a:ext cx="8619579" cy="646331"/>
          </a:xfrm>
          <a:prstGeom prst="rect">
            <a:avLst/>
          </a:prstGeom>
          <a:noFill/>
        </p:spPr>
        <p:txBody>
          <a:bodyPr wrap="square" rtlCol="0">
            <a:spAutoFit/>
          </a:bodyPr>
          <a:lstStyle/>
          <a:p>
            <a:r>
              <a:rPr lang="en-GB" dirty="0"/>
              <a:t>Notice that all buttons have their height set to 0dp, adding the </a:t>
            </a:r>
            <a:r>
              <a:rPr lang="en-GB" dirty="0" err="1"/>
              <a:t>layout_weight</a:t>
            </a:r>
            <a:r>
              <a:rPr lang="en-GB" dirty="0"/>
              <a:t> attribute will then result in a scalable height of the specified weight for each button.</a:t>
            </a:r>
          </a:p>
        </p:txBody>
      </p:sp>
    </p:spTree>
    <p:extLst>
      <p:ext uri="{BB962C8B-B14F-4D97-AF65-F5344CB8AC3E}">
        <p14:creationId xmlns:p14="http://schemas.microsoft.com/office/powerpoint/2010/main" val="28802846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Layout Weight for a Few Components</a:t>
            </a:r>
          </a:p>
        </p:txBody>
      </p:sp>
      <p:sp>
        <p:nvSpPr>
          <p:cNvPr id="3" name="Content Placeholder 2"/>
          <p:cNvSpPr>
            <a:spLocks noGrp="1"/>
          </p:cNvSpPr>
          <p:nvPr>
            <p:ph sz="quarter" idx="1"/>
          </p:nvPr>
        </p:nvSpPr>
        <p:spPr/>
        <p:txBody>
          <a:bodyPr/>
          <a:lstStyle/>
          <a:p>
            <a:r>
              <a:rPr lang="en-GB" dirty="0"/>
              <a:t>You do not need to add a </a:t>
            </a:r>
            <a:r>
              <a:rPr lang="en-GB" dirty="0" err="1"/>
              <a:t>layout_weight</a:t>
            </a:r>
            <a:r>
              <a:rPr lang="en-GB" dirty="0"/>
              <a:t> attribute to all the view components.</a:t>
            </a:r>
          </a:p>
          <a:p>
            <a:r>
              <a:rPr lang="en-GB" dirty="0"/>
              <a:t>Android will relatively size those elements with a </a:t>
            </a:r>
            <a:r>
              <a:rPr lang="en-GB" dirty="0" err="1"/>
              <a:t>layout_weight</a:t>
            </a:r>
            <a:r>
              <a:rPr lang="en-GB" dirty="0"/>
              <a:t> specified in the space left.</a:t>
            </a:r>
          </a:p>
          <a:p>
            <a:r>
              <a:rPr lang="en-GB" dirty="0"/>
              <a:t>For example, can be useful for creating a layout with:</a:t>
            </a:r>
          </a:p>
          <a:p>
            <a:pPr lvl="1"/>
            <a:r>
              <a:rPr lang="en-GB" dirty="0"/>
              <a:t>A section fixed at the top</a:t>
            </a:r>
          </a:p>
          <a:p>
            <a:pPr lvl="1"/>
            <a:r>
              <a:rPr lang="en-GB" dirty="0"/>
              <a:t>A middle section that stretches</a:t>
            </a:r>
          </a:p>
          <a:p>
            <a:pPr lvl="1"/>
            <a:r>
              <a:rPr lang="en-GB" dirty="0"/>
              <a:t>A section fixed at the bottom</a:t>
            </a:r>
          </a:p>
        </p:txBody>
      </p:sp>
    </p:spTree>
    <p:extLst>
      <p:ext uri="{BB962C8B-B14F-4D97-AF65-F5344CB8AC3E}">
        <p14:creationId xmlns:p14="http://schemas.microsoft.com/office/powerpoint/2010/main" val="5989563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GB" dirty="0"/>
              <a:t>Layout Weight: Example II</a:t>
            </a:r>
          </a:p>
        </p:txBody>
      </p:sp>
      <p:sp>
        <p:nvSpPr>
          <p:cNvPr id="6" name="Content Placeholder 5"/>
          <p:cNvSpPr>
            <a:spLocks noGrp="1"/>
          </p:cNvSpPr>
          <p:nvPr>
            <p:ph sz="quarter" idx="1"/>
          </p:nvPr>
        </p:nvSpPr>
        <p:spPr>
          <a:xfrm>
            <a:off x="246124" y="5582208"/>
            <a:ext cx="8856984" cy="1158718"/>
          </a:xfrm>
        </p:spPr>
        <p:style>
          <a:lnRef idx="2">
            <a:schemeClr val="accent1"/>
          </a:lnRef>
          <a:fillRef idx="1">
            <a:schemeClr val="lt1"/>
          </a:fillRef>
          <a:effectRef idx="0">
            <a:schemeClr val="accent1"/>
          </a:effectRef>
          <a:fontRef idx="minor">
            <a:schemeClr val="dk1"/>
          </a:fontRef>
        </p:style>
        <p:txBody>
          <a:bodyPr>
            <a:noAutofit/>
          </a:bodyPr>
          <a:lstStyle/>
          <a:p>
            <a:r>
              <a:rPr lang="en-GB" sz="1800" dirty="0"/>
              <a:t>Both the “To” </a:t>
            </a:r>
            <a:r>
              <a:rPr lang="en-GB" sz="1800" dirty="0" err="1"/>
              <a:t>EditText</a:t>
            </a:r>
            <a:r>
              <a:rPr lang="en-GB" sz="1800" dirty="0"/>
              <a:t> and Button fields have their height set to </a:t>
            </a:r>
            <a:r>
              <a:rPr lang="en-GB" sz="1800" dirty="0" err="1"/>
              <a:t>wrap_content</a:t>
            </a:r>
            <a:r>
              <a:rPr lang="en-GB" sz="1800" dirty="0"/>
              <a:t> and will be as large as their content.</a:t>
            </a:r>
          </a:p>
          <a:p>
            <a:r>
              <a:rPr lang="en-GB" sz="1800" dirty="0"/>
              <a:t>The “Message” </a:t>
            </a:r>
            <a:r>
              <a:rPr lang="en-GB" sz="1800" dirty="0" err="1"/>
              <a:t>EditText</a:t>
            </a:r>
            <a:r>
              <a:rPr lang="en-GB" sz="1800" dirty="0"/>
              <a:t> field has the height set to 0dp and the </a:t>
            </a:r>
            <a:r>
              <a:rPr lang="en-GB" sz="1800" dirty="0" err="1"/>
              <a:t>layout_weight</a:t>
            </a:r>
            <a:r>
              <a:rPr lang="en-GB" sz="1800" dirty="0"/>
              <a:t> set to 1 – this will make it stretch to 100% of the weight left over from the other two elements</a:t>
            </a:r>
          </a:p>
          <a:p>
            <a:pPr marL="0" indent="0">
              <a:buNone/>
            </a:pPr>
            <a:endParaRPr lang="en-GB" sz="2800" dirty="0"/>
          </a:p>
        </p:txBody>
      </p:sp>
      <p:sp>
        <p:nvSpPr>
          <p:cNvPr id="14" name="Content Placeholder 13"/>
          <p:cNvSpPr>
            <a:spLocks noGrp="1"/>
          </p:cNvSpPr>
          <p:nvPr>
            <p:ph sz="quarter" idx="2"/>
          </p:nvPr>
        </p:nvSpPr>
        <p:spPr/>
        <p:txBody>
          <a:bodyPr>
            <a:normAutofit/>
          </a:bodyPr>
          <a:lstStyle/>
          <a:p>
            <a:pPr marL="0" indent="0">
              <a:buNone/>
            </a:pPr>
            <a:r>
              <a:rPr lang="en-GB" dirty="0"/>
              <a:t>This layout produces:</a:t>
            </a:r>
          </a:p>
        </p:txBody>
      </p:sp>
      <p:sp>
        <p:nvSpPr>
          <p:cNvPr id="9" name="Rectangle 8"/>
          <p:cNvSpPr/>
          <p:nvPr/>
        </p:nvSpPr>
        <p:spPr>
          <a:xfrm>
            <a:off x="266699" y="1589567"/>
            <a:ext cx="4603393" cy="3416320"/>
          </a:xfrm>
          <a:prstGeom prst="rect">
            <a:avLst/>
          </a:prstGeom>
        </p:spPr>
        <p:txBody>
          <a:bodyPr wrap="square">
            <a:spAutoFit/>
          </a:bodyPr>
          <a:lstStyle/>
          <a:p>
            <a:pPr lvl="0" eaLnBrk="0" fontAlgn="base" hangingPunct="0">
              <a:spcBef>
                <a:spcPct val="0"/>
              </a:spcBef>
              <a:spcAft>
                <a:spcPct val="0"/>
              </a:spcAft>
            </a:pPr>
            <a:r>
              <a:rPr lang="en-US" sz="1200" dirty="0">
                <a:solidFill>
                  <a:srgbClr val="000000"/>
                </a:solidFill>
                <a:latin typeface="Courier New" panose="02070309020205020404" pitchFamily="49" charset="0"/>
                <a:cs typeface="Courier New" panose="02070309020205020404" pitchFamily="49" charset="0"/>
              </a:rPr>
              <a:t>&lt;</a:t>
            </a:r>
            <a:r>
              <a:rPr lang="en-US" sz="1200" b="1" dirty="0" err="1">
                <a:solidFill>
                  <a:srgbClr val="000080"/>
                </a:solidFill>
                <a:latin typeface="Courier New" panose="02070309020205020404" pitchFamily="49" charset="0"/>
                <a:cs typeface="Courier New" panose="02070309020205020404" pitchFamily="49" charset="0"/>
              </a:rPr>
              <a:t>LinearLayout</a:t>
            </a:r>
            <a:r>
              <a:rPr lang="en-US" sz="1200" b="1" dirty="0">
                <a:solidFill>
                  <a:srgbClr val="00008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:orientation</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"vertical"</a:t>
            </a:r>
            <a:r>
              <a:rPr lang="en-US" sz="1200" b="1" dirty="0">
                <a:solidFill>
                  <a:srgbClr val="000080"/>
                </a:solidFill>
                <a:latin typeface="Courier New" panose="02070309020205020404" pitchFamily="49" charset="0"/>
                <a:cs typeface="Courier New" panose="02070309020205020404" pitchFamily="49" charset="0"/>
              </a:rPr>
              <a:t> </a:t>
            </a:r>
            <a:r>
              <a:rPr lang="en-US" sz="1200" b="1" dirty="0">
                <a:solidFill>
                  <a:srgbClr val="0000FF"/>
                </a:solidFill>
                <a:latin typeface="Courier New" panose="02070309020205020404" pitchFamily="49" charset="0"/>
                <a:cs typeface="Courier New" panose="02070309020205020404" pitchFamily="49" charset="0"/>
              </a:rPr>
              <a:t>… </a:t>
            </a:r>
            <a:r>
              <a:rPr lang="en-US" sz="1200" dirty="0">
                <a:solidFill>
                  <a:srgbClr val="000000"/>
                </a:solidFill>
                <a:latin typeface="Courier New" panose="02070309020205020404" pitchFamily="49" charset="0"/>
                <a:cs typeface="Courier New" panose="02070309020205020404" pitchFamily="49" charset="0"/>
              </a:rPr>
              <a:t>&gt;</a:t>
            </a:r>
            <a:br>
              <a:rPr lang="en-US" sz="1200" dirty="0">
                <a:solidFill>
                  <a:srgbClr val="000000"/>
                </a:solidFill>
                <a:latin typeface="Courier New" panose="02070309020205020404" pitchFamily="49" charset="0"/>
                <a:cs typeface="Courier New" panose="02070309020205020404" pitchFamily="49" charset="0"/>
              </a:rPr>
            </a:br>
            <a:r>
              <a:rPr lang="en-US" sz="1200" dirty="0">
                <a:solidFill>
                  <a:srgbClr val="000000"/>
                </a:solidFill>
                <a:latin typeface="Courier New" panose="02070309020205020404" pitchFamily="49" charset="0"/>
                <a:cs typeface="Courier New" panose="02070309020205020404" pitchFamily="49" charset="0"/>
              </a:rPr>
              <a:t>    &lt;</a:t>
            </a:r>
            <a:r>
              <a:rPr lang="en-US" sz="1200" b="1" dirty="0" err="1">
                <a:solidFill>
                  <a:srgbClr val="000080"/>
                </a:solidFill>
                <a:latin typeface="Courier New" panose="02070309020205020404" pitchFamily="49" charset="0"/>
                <a:cs typeface="Courier New" panose="02070309020205020404" pitchFamily="49" charset="0"/>
              </a:rPr>
              <a:t>EditText</a:t>
            </a:r>
            <a:r>
              <a:rPr lang="en-US" sz="1200" b="1" dirty="0">
                <a:solidFill>
                  <a:srgbClr val="000080"/>
                </a:solidFill>
                <a:latin typeface="Courier New" panose="02070309020205020404" pitchFamily="49" charset="0"/>
                <a:cs typeface="Courier New" panose="02070309020205020404" pitchFamily="49" charset="0"/>
              </a:rPr>
              <a:t/>
            </a:r>
            <a:br>
              <a:rPr lang="en-US" sz="1200" b="1" dirty="0">
                <a:solidFill>
                  <a:srgbClr val="000080"/>
                </a:solidFill>
                <a:latin typeface="Courier New" panose="02070309020205020404" pitchFamily="49" charset="0"/>
                <a:cs typeface="Courier New" panose="02070309020205020404" pitchFamily="49" charset="0"/>
              </a:rPr>
            </a:br>
            <a:r>
              <a:rPr lang="en-US" sz="1200" b="1" dirty="0">
                <a:solidFill>
                  <a:srgbClr val="00008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:layout_width</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a:t>
            </a:r>
            <a:r>
              <a:rPr lang="en-US" sz="1200" b="1" dirty="0" err="1">
                <a:solidFill>
                  <a:srgbClr val="008000"/>
                </a:solidFill>
                <a:latin typeface="Courier New" panose="02070309020205020404" pitchFamily="49" charset="0"/>
                <a:cs typeface="Courier New" panose="02070309020205020404" pitchFamily="49" charset="0"/>
              </a:rPr>
              <a:t>match_parent</a:t>
            </a:r>
            <a:r>
              <a:rPr lang="en-US" sz="1200" b="1" dirty="0">
                <a:solidFill>
                  <a:srgbClr val="008000"/>
                </a:solidFill>
                <a:latin typeface="Courier New" panose="02070309020205020404" pitchFamily="49" charset="0"/>
                <a:cs typeface="Courier New" panose="02070309020205020404" pitchFamily="49" charset="0"/>
              </a:rPr>
              <a:t>"</a:t>
            </a:r>
            <a:br>
              <a:rPr lang="en-US" sz="1200" b="1" dirty="0">
                <a:solidFill>
                  <a:srgbClr val="008000"/>
                </a:solidFill>
                <a:latin typeface="Courier New" panose="02070309020205020404" pitchFamily="49" charset="0"/>
                <a:cs typeface="Courier New" panose="02070309020205020404" pitchFamily="49" charset="0"/>
              </a:rPr>
            </a:br>
            <a:r>
              <a:rPr lang="en-US" sz="1200" b="1" dirty="0">
                <a:solidFill>
                  <a:srgbClr val="00800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:layout_height</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a:t>
            </a:r>
            <a:r>
              <a:rPr lang="en-US" sz="1200" b="1" dirty="0" err="1">
                <a:solidFill>
                  <a:srgbClr val="008000"/>
                </a:solidFill>
                <a:latin typeface="Courier New" panose="02070309020205020404" pitchFamily="49" charset="0"/>
                <a:cs typeface="Courier New" panose="02070309020205020404" pitchFamily="49" charset="0"/>
              </a:rPr>
              <a:t>wrap_content</a:t>
            </a:r>
            <a:r>
              <a:rPr lang="en-US" sz="1200" b="1" dirty="0">
                <a:solidFill>
                  <a:srgbClr val="008000"/>
                </a:solidFill>
                <a:latin typeface="Courier New" panose="02070309020205020404" pitchFamily="49" charset="0"/>
                <a:cs typeface="Courier New" panose="02070309020205020404" pitchFamily="49" charset="0"/>
              </a:rPr>
              <a:t>"</a:t>
            </a:r>
            <a:br>
              <a:rPr lang="en-US" sz="1200" b="1" dirty="0">
                <a:solidFill>
                  <a:srgbClr val="008000"/>
                </a:solidFill>
                <a:latin typeface="Courier New" panose="02070309020205020404" pitchFamily="49" charset="0"/>
                <a:cs typeface="Courier New" panose="02070309020205020404" pitchFamily="49" charset="0"/>
              </a:rPr>
            </a:br>
            <a:r>
              <a:rPr lang="en-US" sz="1200" b="1" dirty="0">
                <a:solidFill>
                  <a:srgbClr val="00800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:hint</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"@string/to" </a:t>
            </a:r>
            <a:r>
              <a:rPr lang="en-US" sz="1200" dirty="0">
                <a:solidFill>
                  <a:srgbClr val="000000"/>
                </a:solidFill>
                <a:latin typeface="Courier New" panose="02070309020205020404" pitchFamily="49" charset="0"/>
                <a:cs typeface="Courier New" panose="02070309020205020404" pitchFamily="49" charset="0"/>
              </a:rPr>
              <a:t>/&gt;</a:t>
            </a:r>
            <a:br>
              <a:rPr lang="en-US" sz="1200" dirty="0">
                <a:solidFill>
                  <a:srgbClr val="000000"/>
                </a:solidFill>
                <a:latin typeface="Courier New" panose="02070309020205020404" pitchFamily="49" charset="0"/>
                <a:cs typeface="Courier New" panose="02070309020205020404" pitchFamily="49" charset="0"/>
              </a:rPr>
            </a:br>
            <a:r>
              <a:rPr lang="en-US" sz="1200" dirty="0">
                <a:solidFill>
                  <a:srgbClr val="000000"/>
                </a:solidFill>
                <a:latin typeface="Courier New" panose="02070309020205020404" pitchFamily="49" charset="0"/>
                <a:cs typeface="Courier New" panose="02070309020205020404" pitchFamily="49" charset="0"/>
              </a:rPr>
              <a:t/>
            </a:r>
            <a:br>
              <a:rPr lang="en-US" sz="1200" dirty="0">
                <a:solidFill>
                  <a:srgbClr val="000000"/>
                </a:solidFill>
                <a:latin typeface="Courier New" panose="02070309020205020404" pitchFamily="49" charset="0"/>
                <a:cs typeface="Courier New" panose="02070309020205020404" pitchFamily="49" charset="0"/>
              </a:rPr>
            </a:br>
            <a:r>
              <a:rPr lang="en-US" sz="1200" dirty="0">
                <a:solidFill>
                  <a:srgbClr val="000000"/>
                </a:solidFill>
                <a:latin typeface="Courier New" panose="02070309020205020404" pitchFamily="49" charset="0"/>
                <a:cs typeface="Courier New" panose="02070309020205020404" pitchFamily="49" charset="0"/>
              </a:rPr>
              <a:t>    &lt;</a:t>
            </a:r>
            <a:r>
              <a:rPr lang="en-US" sz="1200" b="1" dirty="0" err="1">
                <a:solidFill>
                  <a:srgbClr val="000080"/>
                </a:solidFill>
                <a:latin typeface="Courier New" panose="02070309020205020404" pitchFamily="49" charset="0"/>
                <a:cs typeface="Courier New" panose="02070309020205020404" pitchFamily="49" charset="0"/>
              </a:rPr>
              <a:t>EditText</a:t>
            </a:r>
            <a:r>
              <a:rPr lang="en-US" sz="1200" b="1" dirty="0">
                <a:solidFill>
                  <a:srgbClr val="000080"/>
                </a:solidFill>
                <a:latin typeface="Courier New" panose="02070309020205020404" pitchFamily="49" charset="0"/>
                <a:cs typeface="Courier New" panose="02070309020205020404" pitchFamily="49" charset="0"/>
              </a:rPr>
              <a:t/>
            </a:r>
            <a:br>
              <a:rPr lang="en-US" sz="1200" b="1" dirty="0">
                <a:solidFill>
                  <a:srgbClr val="000080"/>
                </a:solidFill>
                <a:latin typeface="Courier New" panose="02070309020205020404" pitchFamily="49" charset="0"/>
                <a:cs typeface="Courier New" panose="02070309020205020404" pitchFamily="49" charset="0"/>
              </a:rPr>
            </a:br>
            <a:r>
              <a:rPr lang="en-US" sz="1200" b="1" dirty="0">
                <a:solidFill>
                  <a:srgbClr val="00008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:layout_width</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a:t>
            </a:r>
            <a:r>
              <a:rPr lang="en-US" sz="1200" b="1" dirty="0" err="1">
                <a:solidFill>
                  <a:srgbClr val="008000"/>
                </a:solidFill>
                <a:latin typeface="Courier New" panose="02070309020205020404" pitchFamily="49" charset="0"/>
                <a:cs typeface="Courier New" panose="02070309020205020404" pitchFamily="49" charset="0"/>
              </a:rPr>
              <a:t>match_parent</a:t>
            </a:r>
            <a:r>
              <a:rPr lang="en-US" sz="1200" b="1" dirty="0">
                <a:solidFill>
                  <a:srgbClr val="008000"/>
                </a:solidFill>
                <a:latin typeface="Courier New" panose="02070309020205020404" pitchFamily="49" charset="0"/>
                <a:cs typeface="Courier New" panose="02070309020205020404" pitchFamily="49" charset="0"/>
              </a:rPr>
              <a:t>"</a:t>
            </a:r>
            <a:br>
              <a:rPr lang="en-US" sz="1200" b="1" dirty="0">
                <a:solidFill>
                  <a:srgbClr val="008000"/>
                </a:solidFill>
                <a:latin typeface="Courier New" panose="02070309020205020404" pitchFamily="49" charset="0"/>
                <a:cs typeface="Courier New" panose="02070309020205020404" pitchFamily="49" charset="0"/>
              </a:rPr>
            </a:br>
            <a:r>
              <a:rPr lang="en-US" sz="1200" b="1" dirty="0">
                <a:solidFill>
                  <a:srgbClr val="00800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:layout_height</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"0dp"</a:t>
            </a:r>
            <a:br>
              <a:rPr lang="en-US" sz="1200" b="1" dirty="0">
                <a:solidFill>
                  <a:srgbClr val="008000"/>
                </a:solidFill>
                <a:latin typeface="Courier New" panose="02070309020205020404" pitchFamily="49" charset="0"/>
                <a:cs typeface="Courier New" panose="02070309020205020404" pitchFamily="49" charset="0"/>
              </a:rPr>
            </a:br>
            <a:r>
              <a:rPr lang="en-US" sz="1200" b="1" dirty="0">
                <a:solidFill>
                  <a:srgbClr val="00800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:id</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"@+id/message"</a:t>
            </a:r>
            <a:br>
              <a:rPr lang="en-US" sz="1200" b="1" dirty="0">
                <a:solidFill>
                  <a:srgbClr val="008000"/>
                </a:solidFill>
                <a:latin typeface="Courier New" panose="02070309020205020404" pitchFamily="49" charset="0"/>
                <a:cs typeface="Courier New" panose="02070309020205020404" pitchFamily="49" charset="0"/>
              </a:rPr>
            </a:br>
            <a:r>
              <a:rPr lang="en-US" sz="1200" b="1" dirty="0">
                <a:solidFill>
                  <a:srgbClr val="00800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:layout_weight</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"1"</a:t>
            </a:r>
            <a:br>
              <a:rPr lang="en-US" sz="1200" b="1" dirty="0">
                <a:solidFill>
                  <a:srgbClr val="008000"/>
                </a:solidFill>
                <a:latin typeface="Courier New" panose="02070309020205020404" pitchFamily="49" charset="0"/>
                <a:cs typeface="Courier New" panose="02070309020205020404" pitchFamily="49" charset="0"/>
              </a:rPr>
            </a:br>
            <a:r>
              <a:rPr lang="en-US" sz="1200" b="1" dirty="0">
                <a:solidFill>
                  <a:srgbClr val="00800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:hint</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"@string/</a:t>
            </a:r>
            <a:r>
              <a:rPr lang="en-US" sz="1200" b="1" dirty="0" err="1">
                <a:solidFill>
                  <a:srgbClr val="008000"/>
                </a:solidFill>
                <a:latin typeface="Courier New" panose="02070309020205020404" pitchFamily="49" charset="0"/>
                <a:cs typeface="Courier New" panose="02070309020205020404" pitchFamily="49" charset="0"/>
              </a:rPr>
              <a:t>message_hint</a:t>
            </a:r>
            <a:r>
              <a:rPr lang="en-US" sz="1200" b="1" dirty="0">
                <a:solidFill>
                  <a:srgbClr val="008000"/>
                </a:solidFill>
                <a:latin typeface="Courier New" panose="02070309020205020404" pitchFamily="49" charset="0"/>
                <a:cs typeface="Courier New" panose="02070309020205020404" pitchFamily="49" charset="0"/>
              </a:rPr>
              <a:t>"</a:t>
            </a:r>
            <a:r>
              <a:rPr lang="en-US" sz="1200" dirty="0">
                <a:solidFill>
                  <a:srgbClr val="000000"/>
                </a:solidFill>
                <a:latin typeface="Courier New" panose="02070309020205020404" pitchFamily="49" charset="0"/>
                <a:cs typeface="Courier New" panose="02070309020205020404" pitchFamily="49" charset="0"/>
              </a:rPr>
              <a:t>/&gt;</a:t>
            </a:r>
          </a:p>
          <a:p>
            <a:pPr lvl="0" eaLnBrk="0" fontAlgn="base" hangingPunct="0">
              <a:spcBef>
                <a:spcPct val="0"/>
              </a:spcBef>
              <a:spcAft>
                <a:spcPct val="0"/>
              </a:spcAft>
            </a:pPr>
            <a:endParaRPr lang="en-US" sz="1200" dirty="0">
              <a:solidFill>
                <a:srgbClr val="000000"/>
              </a:solidFill>
              <a:latin typeface="Courier New" panose="02070309020205020404" pitchFamily="49" charset="0"/>
              <a:cs typeface="Courier New" panose="02070309020205020404" pitchFamily="49" charset="0"/>
            </a:endParaRPr>
          </a:p>
          <a:p>
            <a:pPr lvl="0" eaLnBrk="0" fontAlgn="base" hangingPunct="0">
              <a:spcBef>
                <a:spcPct val="0"/>
              </a:spcBef>
              <a:spcAft>
                <a:spcPct val="0"/>
              </a:spcAft>
            </a:pPr>
            <a:r>
              <a:rPr lang="en-US" sz="1200" dirty="0">
                <a:solidFill>
                  <a:srgbClr val="000000"/>
                </a:solidFill>
                <a:latin typeface="Courier New" panose="02070309020205020404" pitchFamily="49" charset="0"/>
                <a:cs typeface="Courier New" panose="02070309020205020404" pitchFamily="49" charset="0"/>
              </a:rPr>
              <a:t>    &lt;</a:t>
            </a:r>
            <a:r>
              <a:rPr lang="en-US" sz="1200" b="1" dirty="0">
                <a:solidFill>
                  <a:srgbClr val="000080"/>
                </a:solidFill>
                <a:latin typeface="Courier New" panose="02070309020205020404" pitchFamily="49" charset="0"/>
                <a:cs typeface="Courier New" panose="02070309020205020404" pitchFamily="49" charset="0"/>
              </a:rPr>
              <a:t>Button</a:t>
            </a:r>
            <a:br>
              <a:rPr lang="en-US" sz="1200" b="1" dirty="0">
                <a:solidFill>
                  <a:srgbClr val="000080"/>
                </a:solidFill>
                <a:latin typeface="Courier New" panose="02070309020205020404" pitchFamily="49" charset="0"/>
                <a:cs typeface="Courier New" panose="02070309020205020404" pitchFamily="49" charset="0"/>
              </a:rPr>
            </a:br>
            <a:r>
              <a:rPr lang="en-US" sz="1200" b="1" dirty="0">
                <a:solidFill>
                  <a:srgbClr val="00008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:layout_width</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a:t>
            </a:r>
            <a:r>
              <a:rPr lang="en-US" sz="1200" b="1" dirty="0" err="1">
                <a:solidFill>
                  <a:srgbClr val="008000"/>
                </a:solidFill>
                <a:latin typeface="Courier New" panose="02070309020205020404" pitchFamily="49" charset="0"/>
                <a:cs typeface="Courier New" panose="02070309020205020404" pitchFamily="49" charset="0"/>
              </a:rPr>
              <a:t>wrap_content</a:t>
            </a:r>
            <a:r>
              <a:rPr lang="en-US" sz="1200" b="1" dirty="0">
                <a:solidFill>
                  <a:srgbClr val="008000"/>
                </a:solidFill>
                <a:latin typeface="Courier New" panose="02070309020205020404" pitchFamily="49" charset="0"/>
                <a:cs typeface="Courier New" panose="02070309020205020404" pitchFamily="49" charset="0"/>
              </a:rPr>
              <a:t>"</a:t>
            </a:r>
            <a:br>
              <a:rPr lang="en-US" sz="1200" b="1" dirty="0">
                <a:solidFill>
                  <a:srgbClr val="008000"/>
                </a:solidFill>
                <a:latin typeface="Courier New" panose="02070309020205020404" pitchFamily="49" charset="0"/>
                <a:cs typeface="Courier New" panose="02070309020205020404" pitchFamily="49" charset="0"/>
              </a:rPr>
            </a:br>
            <a:r>
              <a:rPr lang="en-US" sz="1200" b="1" dirty="0">
                <a:solidFill>
                  <a:srgbClr val="00800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:layout_height</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a:t>
            </a:r>
            <a:r>
              <a:rPr lang="en-US" sz="1200" b="1" dirty="0" err="1">
                <a:solidFill>
                  <a:srgbClr val="008000"/>
                </a:solidFill>
                <a:latin typeface="Courier New" panose="02070309020205020404" pitchFamily="49" charset="0"/>
                <a:cs typeface="Courier New" panose="02070309020205020404" pitchFamily="49" charset="0"/>
              </a:rPr>
              <a:t>wrap_content</a:t>
            </a:r>
            <a:r>
              <a:rPr lang="en-US" sz="1200" b="1" dirty="0">
                <a:solidFill>
                  <a:srgbClr val="008000"/>
                </a:solidFill>
                <a:latin typeface="Courier New" panose="02070309020205020404" pitchFamily="49" charset="0"/>
                <a:cs typeface="Courier New" panose="02070309020205020404" pitchFamily="49" charset="0"/>
              </a:rPr>
              <a:t>"</a:t>
            </a:r>
            <a:br>
              <a:rPr lang="en-US" sz="1200" b="1" dirty="0">
                <a:solidFill>
                  <a:srgbClr val="008000"/>
                </a:solidFill>
                <a:latin typeface="Courier New" panose="02070309020205020404" pitchFamily="49" charset="0"/>
                <a:cs typeface="Courier New" panose="02070309020205020404" pitchFamily="49" charset="0"/>
              </a:rPr>
            </a:br>
            <a:r>
              <a:rPr lang="en-US" sz="1200" b="1" dirty="0">
                <a:solidFill>
                  <a:srgbClr val="00800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:hint</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"@string/send" </a:t>
            </a:r>
            <a:r>
              <a:rPr lang="en-US" sz="1200" dirty="0">
                <a:solidFill>
                  <a:srgbClr val="000000"/>
                </a:solidFill>
                <a:latin typeface="Courier New" panose="02070309020205020404" pitchFamily="49" charset="0"/>
                <a:cs typeface="Courier New" panose="02070309020205020404" pitchFamily="49" charset="0"/>
              </a:rPr>
              <a:t>/&gt;</a:t>
            </a:r>
            <a:br>
              <a:rPr lang="en-US" sz="1200" dirty="0">
                <a:solidFill>
                  <a:srgbClr val="000000"/>
                </a:solidFill>
                <a:latin typeface="Courier New" panose="02070309020205020404" pitchFamily="49" charset="0"/>
                <a:cs typeface="Courier New" panose="02070309020205020404" pitchFamily="49" charset="0"/>
              </a:rPr>
            </a:br>
            <a:r>
              <a:rPr lang="en-US" sz="1200" dirty="0">
                <a:solidFill>
                  <a:srgbClr val="000000"/>
                </a:solidFill>
                <a:latin typeface="Courier New" panose="02070309020205020404" pitchFamily="49" charset="0"/>
                <a:cs typeface="Courier New" panose="02070309020205020404" pitchFamily="49" charset="0"/>
              </a:rPr>
              <a:t>&lt;/</a:t>
            </a:r>
            <a:r>
              <a:rPr lang="en-US" sz="1200" b="1" dirty="0" err="1">
                <a:solidFill>
                  <a:srgbClr val="000080"/>
                </a:solidFill>
                <a:latin typeface="Courier New" panose="02070309020205020404" pitchFamily="49" charset="0"/>
                <a:cs typeface="Courier New" panose="02070309020205020404" pitchFamily="49" charset="0"/>
              </a:rPr>
              <a:t>LinearLayout</a:t>
            </a:r>
            <a:r>
              <a:rPr lang="en-US" sz="1200" dirty="0">
                <a:solidFill>
                  <a:srgbClr val="000000"/>
                </a:solidFill>
                <a:latin typeface="Courier New" panose="02070309020205020404" pitchFamily="49" charset="0"/>
                <a:cs typeface="Courier New" panose="02070309020205020404" pitchFamily="49" charset="0"/>
              </a:rPr>
              <a:t>&gt;</a:t>
            </a:r>
            <a:endParaRPr lang="en-US" sz="3200" dirty="0">
              <a:solidFill>
                <a:prstClr val="black"/>
              </a:solidFill>
              <a:latin typeface="Arial" panose="020B0604020202020204" pitchFamily="34" charset="0"/>
            </a:endParaRPr>
          </a:p>
        </p:txBody>
      </p:sp>
      <p:pic>
        <p:nvPicPr>
          <p:cNvPr id="17" name="Picture 16"/>
          <p:cNvPicPr>
            <a:picLocks noChangeAspect="1"/>
          </p:cNvPicPr>
          <p:nvPr/>
        </p:nvPicPr>
        <p:blipFill>
          <a:blip r:embed="rId2"/>
          <a:stretch>
            <a:fillRect/>
          </a:stretch>
        </p:blipFill>
        <p:spPr>
          <a:xfrm>
            <a:off x="5004048" y="2132856"/>
            <a:ext cx="2000250" cy="3333750"/>
          </a:xfrm>
          <a:prstGeom prst="rect">
            <a:avLst/>
          </a:prstGeom>
        </p:spPr>
      </p:pic>
      <p:sp>
        <p:nvSpPr>
          <p:cNvPr id="18" name="TextBox 17"/>
          <p:cNvSpPr txBox="1"/>
          <p:nvPr/>
        </p:nvSpPr>
        <p:spPr>
          <a:xfrm>
            <a:off x="7138253" y="2851451"/>
            <a:ext cx="1964855" cy="132343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a:t>By default the content appears in the middle. We need another android attribute to fix this. </a:t>
            </a:r>
          </a:p>
        </p:txBody>
      </p:sp>
      <p:cxnSp>
        <p:nvCxnSpPr>
          <p:cNvPr id="20" name="Straight Arrow Connector 19"/>
          <p:cNvCxnSpPr>
            <a:stCxn id="18" idx="1"/>
          </p:cNvCxnSpPr>
          <p:nvPr/>
        </p:nvCxnSpPr>
        <p:spPr>
          <a:xfrm flipH="1">
            <a:off x="5724128" y="3513171"/>
            <a:ext cx="1414125" cy="2038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58066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Gravity: Stop “me” Falling</a:t>
            </a:r>
          </a:p>
        </p:txBody>
      </p:sp>
      <p:sp>
        <p:nvSpPr>
          <p:cNvPr id="6" name="Content Placeholder 5"/>
          <p:cNvSpPr>
            <a:spLocks noGrp="1"/>
          </p:cNvSpPr>
          <p:nvPr>
            <p:ph sz="quarter" idx="1"/>
          </p:nvPr>
        </p:nvSpPr>
        <p:spPr/>
        <p:txBody>
          <a:bodyPr/>
          <a:lstStyle/>
          <a:p>
            <a:r>
              <a:rPr lang="en-GB" dirty="0"/>
              <a:t>By default text content is displayed vertically in the middle of the component.</a:t>
            </a:r>
          </a:p>
          <a:p>
            <a:r>
              <a:rPr lang="en-GB" dirty="0"/>
              <a:t>You can change this behaviour using the </a:t>
            </a:r>
            <a:r>
              <a:rPr lang="en-GB" b="1" dirty="0" err="1"/>
              <a:t>android:gravity</a:t>
            </a:r>
            <a:r>
              <a:rPr lang="en-GB" dirty="0"/>
              <a:t> attribute.</a:t>
            </a:r>
          </a:p>
          <a:p>
            <a:r>
              <a:rPr lang="en-GB" dirty="0"/>
              <a:t>Adding </a:t>
            </a:r>
            <a:r>
              <a:rPr lang="en-GB" i="1" dirty="0" err="1"/>
              <a:t>android:gravity</a:t>
            </a:r>
            <a:r>
              <a:rPr lang="en-GB" i="1" dirty="0"/>
              <a:t>="top"</a:t>
            </a:r>
            <a:r>
              <a:rPr lang="en-GB" dirty="0"/>
              <a:t> to the </a:t>
            </a:r>
            <a:r>
              <a:rPr lang="en-GB" dirty="0" err="1"/>
              <a:t>EditText</a:t>
            </a:r>
            <a:r>
              <a:rPr lang="en-GB" dirty="0"/>
              <a:t> on the previous slide will result in:</a:t>
            </a:r>
          </a:p>
          <a:p>
            <a:pPr marL="320040" lvl="1" indent="0">
              <a:buNone/>
            </a:pPr>
            <a:r>
              <a:rPr lang="en-GB" dirty="0"/>
              <a:t>The message text is now displayed at </a:t>
            </a:r>
            <a:br>
              <a:rPr lang="en-GB" dirty="0"/>
            </a:br>
            <a:r>
              <a:rPr lang="en-GB" dirty="0"/>
              <a:t>top of the text field.</a:t>
            </a:r>
          </a:p>
        </p:txBody>
      </p:sp>
      <p:pic>
        <p:nvPicPr>
          <p:cNvPr id="7" name="Picture 6"/>
          <p:cNvPicPr>
            <a:picLocks noChangeAspect="1"/>
          </p:cNvPicPr>
          <p:nvPr/>
        </p:nvPicPr>
        <p:blipFill>
          <a:blip r:embed="rId2"/>
          <a:stretch>
            <a:fillRect/>
          </a:stretch>
        </p:blipFill>
        <p:spPr>
          <a:xfrm>
            <a:off x="6660232" y="4005064"/>
            <a:ext cx="1657350" cy="2762250"/>
          </a:xfrm>
          <a:prstGeom prst="rect">
            <a:avLst/>
          </a:prstGeom>
        </p:spPr>
      </p:pic>
      <p:sp>
        <p:nvSpPr>
          <p:cNvPr id="9" name="Rectangle 8"/>
          <p:cNvSpPr/>
          <p:nvPr/>
        </p:nvSpPr>
        <p:spPr>
          <a:xfrm>
            <a:off x="467544" y="5404485"/>
            <a:ext cx="4572000" cy="1384995"/>
          </a:xfrm>
          <a:prstGeom prst="rect">
            <a:avLst/>
          </a:prstGeom>
        </p:spPr>
        <p:txBody>
          <a:bodyPr>
            <a:spAutoFit/>
          </a:bodyPr>
          <a:lstStyle/>
          <a:p>
            <a:r>
              <a:rPr lang="en-US" sz="1200" dirty="0">
                <a:solidFill>
                  <a:srgbClr val="000000"/>
                </a:solidFill>
                <a:latin typeface="Courier New" panose="02070309020205020404" pitchFamily="49" charset="0"/>
                <a:cs typeface="Courier New" panose="02070309020205020404" pitchFamily="49" charset="0"/>
              </a:rPr>
              <a:t>&lt;</a:t>
            </a:r>
            <a:r>
              <a:rPr lang="en-US" sz="1200" b="1" dirty="0" err="1">
                <a:solidFill>
                  <a:srgbClr val="000080"/>
                </a:solidFill>
                <a:latin typeface="Courier New" panose="02070309020205020404" pitchFamily="49" charset="0"/>
                <a:cs typeface="Courier New" panose="02070309020205020404" pitchFamily="49" charset="0"/>
              </a:rPr>
              <a:t>EditText</a:t>
            </a:r>
            <a:r>
              <a:rPr lang="en-US" sz="1200" b="1" dirty="0">
                <a:solidFill>
                  <a:srgbClr val="000080"/>
                </a:solidFill>
                <a:latin typeface="Courier New" panose="02070309020205020404" pitchFamily="49" charset="0"/>
                <a:cs typeface="Courier New" panose="02070309020205020404" pitchFamily="49" charset="0"/>
              </a:rPr>
              <a:t/>
            </a:r>
            <a:br>
              <a:rPr lang="en-US" sz="1200" b="1" dirty="0">
                <a:solidFill>
                  <a:srgbClr val="000080"/>
                </a:solidFill>
                <a:latin typeface="Courier New" panose="02070309020205020404" pitchFamily="49" charset="0"/>
                <a:cs typeface="Courier New" panose="02070309020205020404" pitchFamily="49" charset="0"/>
              </a:rPr>
            </a:br>
            <a:r>
              <a:rPr lang="en-US" sz="1200" b="1" dirty="0">
                <a:solidFill>
                  <a:srgbClr val="00008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:layout_width</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a:t>
            </a:r>
            <a:r>
              <a:rPr lang="en-US" sz="1200" b="1" dirty="0" err="1">
                <a:solidFill>
                  <a:srgbClr val="008000"/>
                </a:solidFill>
                <a:latin typeface="Courier New" panose="02070309020205020404" pitchFamily="49" charset="0"/>
                <a:cs typeface="Courier New" panose="02070309020205020404" pitchFamily="49" charset="0"/>
              </a:rPr>
              <a:t>match_parent</a:t>
            </a:r>
            <a:r>
              <a:rPr lang="en-US" sz="1200" b="1" dirty="0">
                <a:solidFill>
                  <a:srgbClr val="008000"/>
                </a:solidFill>
                <a:latin typeface="Courier New" panose="02070309020205020404" pitchFamily="49" charset="0"/>
                <a:cs typeface="Courier New" panose="02070309020205020404" pitchFamily="49" charset="0"/>
              </a:rPr>
              <a:t>"</a:t>
            </a:r>
            <a:br>
              <a:rPr lang="en-US" sz="1200" b="1" dirty="0">
                <a:solidFill>
                  <a:srgbClr val="008000"/>
                </a:solidFill>
                <a:latin typeface="Courier New" panose="02070309020205020404" pitchFamily="49" charset="0"/>
                <a:cs typeface="Courier New" panose="02070309020205020404" pitchFamily="49" charset="0"/>
              </a:rPr>
            </a:br>
            <a:r>
              <a:rPr lang="en-US" sz="1200" b="1" dirty="0">
                <a:solidFill>
                  <a:srgbClr val="00800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:layout_height</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"0dp"</a:t>
            </a:r>
            <a:br>
              <a:rPr lang="en-US" sz="1200" b="1" dirty="0">
                <a:solidFill>
                  <a:srgbClr val="008000"/>
                </a:solidFill>
                <a:latin typeface="Courier New" panose="02070309020205020404" pitchFamily="49" charset="0"/>
                <a:cs typeface="Courier New" panose="02070309020205020404" pitchFamily="49" charset="0"/>
              </a:rPr>
            </a:br>
            <a:r>
              <a:rPr lang="en-US" sz="1200" b="1" dirty="0">
                <a:solidFill>
                  <a:srgbClr val="00800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:id</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"@+id/message"</a:t>
            </a:r>
            <a:br>
              <a:rPr lang="en-US" sz="1200" b="1" dirty="0">
                <a:solidFill>
                  <a:srgbClr val="008000"/>
                </a:solidFill>
                <a:latin typeface="Courier New" panose="02070309020205020404" pitchFamily="49" charset="0"/>
                <a:cs typeface="Courier New" panose="02070309020205020404" pitchFamily="49" charset="0"/>
              </a:rPr>
            </a:br>
            <a:r>
              <a:rPr lang="en-US" sz="1200" b="1" dirty="0">
                <a:solidFill>
                  <a:srgbClr val="00800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:layout_weight</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"1"</a:t>
            </a:r>
          </a:p>
          <a:p>
            <a:r>
              <a:rPr lang="en-US" sz="1200" b="1" dirty="0">
                <a:solidFill>
                  <a:srgbClr val="00800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:gravity</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"top"</a:t>
            </a:r>
            <a:br>
              <a:rPr lang="en-US" sz="1200" b="1" dirty="0">
                <a:solidFill>
                  <a:srgbClr val="008000"/>
                </a:solidFill>
                <a:latin typeface="Courier New" panose="02070309020205020404" pitchFamily="49" charset="0"/>
                <a:cs typeface="Courier New" panose="02070309020205020404" pitchFamily="49" charset="0"/>
              </a:rPr>
            </a:br>
            <a:r>
              <a:rPr lang="en-US" sz="1200" b="1" dirty="0">
                <a:solidFill>
                  <a:srgbClr val="008000"/>
                </a:solidFill>
                <a:latin typeface="Courier New" panose="02070309020205020404" pitchFamily="49" charset="0"/>
                <a:cs typeface="Courier New" panose="02070309020205020404" pitchFamily="49" charset="0"/>
              </a:rPr>
              <a:t>        </a:t>
            </a:r>
            <a:r>
              <a:rPr lang="en-US" sz="1200" b="1" dirty="0" err="1">
                <a:solidFill>
                  <a:srgbClr val="660E7A"/>
                </a:solidFill>
                <a:latin typeface="Courier New" panose="02070309020205020404" pitchFamily="49" charset="0"/>
                <a:cs typeface="Courier New" panose="02070309020205020404" pitchFamily="49" charset="0"/>
              </a:rPr>
              <a:t>android</a:t>
            </a:r>
            <a:r>
              <a:rPr lang="en-US" sz="1200" b="1" dirty="0" err="1">
                <a:solidFill>
                  <a:srgbClr val="0000FF"/>
                </a:solidFill>
                <a:latin typeface="Courier New" panose="02070309020205020404" pitchFamily="49" charset="0"/>
                <a:cs typeface="Courier New" panose="02070309020205020404" pitchFamily="49" charset="0"/>
              </a:rPr>
              <a:t>:hint</a:t>
            </a:r>
            <a:r>
              <a:rPr lang="en-US" sz="1200" b="1" dirty="0">
                <a:solidFill>
                  <a:srgbClr val="0000FF"/>
                </a:solidFill>
                <a:latin typeface="Courier New" panose="02070309020205020404" pitchFamily="49" charset="0"/>
                <a:cs typeface="Courier New" panose="02070309020205020404" pitchFamily="49" charset="0"/>
              </a:rPr>
              <a:t>=</a:t>
            </a:r>
            <a:r>
              <a:rPr lang="en-US" sz="1200" b="1" dirty="0">
                <a:solidFill>
                  <a:srgbClr val="008000"/>
                </a:solidFill>
                <a:latin typeface="Courier New" panose="02070309020205020404" pitchFamily="49" charset="0"/>
                <a:cs typeface="Courier New" panose="02070309020205020404" pitchFamily="49" charset="0"/>
              </a:rPr>
              <a:t>"@string/</a:t>
            </a:r>
            <a:r>
              <a:rPr lang="en-US" sz="1200" b="1" dirty="0" err="1">
                <a:solidFill>
                  <a:srgbClr val="008000"/>
                </a:solidFill>
                <a:latin typeface="Courier New" panose="02070309020205020404" pitchFamily="49" charset="0"/>
                <a:cs typeface="Courier New" panose="02070309020205020404" pitchFamily="49" charset="0"/>
              </a:rPr>
              <a:t>message_hint</a:t>
            </a:r>
            <a:r>
              <a:rPr lang="en-US" sz="1200" b="1" dirty="0">
                <a:solidFill>
                  <a:srgbClr val="008000"/>
                </a:solidFill>
                <a:latin typeface="Courier New" panose="02070309020205020404" pitchFamily="49" charset="0"/>
                <a:cs typeface="Courier New" panose="02070309020205020404" pitchFamily="49" charset="0"/>
              </a:rPr>
              <a:t>"</a:t>
            </a:r>
            <a:r>
              <a:rPr lang="en-US" sz="1200" dirty="0">
                <a:solidFill>
                  <a:srgbClr val="000000"/>
                </a:solidFill>
                <a:latin typeface="Courier New" panose="02070309020205020404" pitchFamily="49" charset="0"/>
                <a:cs typeface="Courier New" panose="02070309020205020404" pitchFamily="49" charset="0"/>
              </a:rPr>
              <a:t>/&gt;</a:t>
            </a:r>
            <a:endParaRPr lang="en-GB" dirty="0"/>
          </a:p>
        </p:txBody>
      </p:sp>
      <p:sp>
        <p:nvSpPr>
          <p:cNvPr id="10" name="Rectangle 9"/>
          <p:cNvSpPr/>
          <p:nvPr/>
        </p:nvSpPr>
        <p:spPr>
          <a:xfrm>
            <a:off x="1187624" y="6381328"/>
            <a:ext cx="2304256" cy="216024"/>
          </a:xfrm>
          <a:prstGeom prst="rect">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Straight Arrow Connector 11"/>
          <p:cNvCxnSpPr/>
          <p:nvPr/>
        </p:nvCxnSpPr>
        <p:spPr>
          <a:xfrm flipH="1">
            <a:off x="3491880" y="3933056"/>
            <a:ext cx="720080" cy="24482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37089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a:t>
            </a:r>
            <a:r>
              <a:rPr lang="en-GB" dirty="0" err="1"/>
              <a:t>android:gravity</a:t>
            </a:r>
            <a:r>
              <a:rPr lang="en-GB" dirty="0"/>
              <a:t> Attribute Values</a:t>
            </a:r>
          </a:p>
        </p:txBody>
      </p:sp>
      <p:sp>
        <p:nvSpPr>
          <p:cNvPr id="5" name="Content Placeholder 4"/>
          <p:cNvSpPr>
            <a:spLocks noGrp="1"/>
          </p:cNvSpPr>
          <p:nvPr>
            <p:ph sz="quarter" idx="1"/>
          </p:nvPr>
        </p:nvSpPr>
        <p:spPr/>
        <p:txBody>
          <a:bodyPr/>
          <a:lstStyle/>
          <a:p>
            <a:pPr marL="0" indent="0">
              <a:buNone/>
            </a:pPr>
            <a:r>
              <a:rPr lang="en-GB" dirty="0"/>
              <a:t>Where do you want the component’s content to appear inside the view?</a:t>
            </a:r>
          </a:p>
          <a:p>
            <a:endParaRPr lang="en-GB" dirty="0"/>
          </a:p>
        </p:txBody>
      </p:sp>
      <p:graphicFrame>
        <p:nvGraphicFramePr>
          <p:cNvPr id="6" name="Content Placeholder 3"/>
          <p:cNvGraphicFramePr>
            <a:graphicFrameLocks/>
          </p:cNvGraphicFramePr>
          <p:nvPr>
            <p:extLst/>
          </p:nvPr>
        </p:nvGraphicFramePr>
        <p:xfrm>
          <a:off x="612648" y="2590121"/>
          <a:ext cx="8153400" cy="3791205"/>
        </p:xfrm>
        <a:graphic>
          <a:graphicData uri="http://schemas.openxmlformats.org/drawingml/2006/table">
            <a:tbl>
              <a:tblPr firstRow="1" bandRow="1">
                <a:tableStyleId>{3B4B98B0-60AC-42C2-AFA5-B58CD77FA1E5}</a:tableStyleId>
              </a:tblPr>
              <a:tblGrid>
                <a:gridCol w="1943001">
                  <a:extLst>
                    <a:ext uri="{9D8B030D-6E8A-4147-A177-3AD203B41FA5}">
                      <a16:colId xmlns:a16="http://schemas.microsoft.com/office/drawing/2014/main" xmlns="" val="20000"/>
                    </a:ext>
                  </a:extLst>
                </a:gridCol>
                <a:gridCol w="6210399">
                  <a:extLst>
                    <a:ext uri="{9D8B030D-6E8A-4147-A177-3AD203B41FA5}">
                      <a16:colId xmlns:a16="http://schemas.microsoft.com/office/drawing/2014/main" xmlns="" val="20001"/>
                    </a:ext>
                  </a:extLst>
                </a:gridCol>
              </a:tblGrid>
              <a:tr h="344655">
                <a:tc>
                  <a:txBody>
                    <a:bodyPr/>
                    <a:lstStyle/>
                    <a:p>
                      <a:r>
                        <a:rPr lang="en-GB" sz="1400" dirty="0"/>
                        <a:t>Value</a:t>
                      </a:r>
                    </a:p>
                  </a:txBody>
                  <a:tcPr/>
                </a:tc>
                <a:tc>
                  <a:txBody>
                    <a:bodyPr/>
                    <a:lstStyle/>
                    <a:p>
                      <a:r>
                        <a:rPr lang="en-GB" sz="1400" dirty="0"/>
                        <a:t>Content appears</a:t>
                      </a:r>
                    </a:p>
                  </a:txBody>
                  <a:tcPr/>
                </a:tc>
                <a:extLst>
                  <a:ext uri="{0D108BD9-81ED-4DB2-BD59-A6C34878D82A}">
                    <a16:rowId xmlns:a16="http://schemas.microsoft.com/office/drawing/2014/main" xmlns="" val="10000"/>
                  </a:ext>
                </a:extLst>
              </a:tr>
              <a:tr h="344655">
                <a:tc>
                  <a:txBody>
                    <a:bodyPr/>
                    <a:lstStyle/>
                    <a:p>
                      <a:r>
                        <a:rPr lang="en-GB" sz="1400" dirty="0"/>
                        <a:t>top</a:t>
                      </a:r>
                    </a:p>
                  </a:txBody>
                  <a:tcPr/>
                </a:tc>
                <a:tc>
                  <a:txBody>
                    <a:bodyPr/>
                    <a:lstStyle/>
                    <a:p>
                      <a:r>
                        <a:rPr lang="en-GB" sz="1400" dirty="0"/>
                        <a:t>the top of the component view</a:t>
                      </a:r>
                    </a:p>
                  </a:txBody>
                  <a:tcPr/>
                </a:tc>
                <a:extLst>
                  <a:ext uri="{0D108BD9-81ED-4DB2-BD59-A6C34878D82A}">
                    <a16:rowId xmlns:a16="http://schemas.microsoft.com/office/drawing/2014/main" xmlns="" val="10001"/>
                  </a:ext>
                </a:extLst>
              </a:tr>
              <a:tr h="344655">
                <a:tc>
                  <a:txBody>
                    <a:bodyPr/>
                    <a:lstStyle/>
                    <a:p>
                      <a:r>
                        <a:rPr lang="en-GB" sz="1400" dirty="0"/>
                        <a:t>bottom</a:t>
                      </a:r>
                    </a:p>
                  </a:txBody>
                  <a:tcPr/>
                </a:tc>
                <a:tc>
                  <a:txBody>
                    <a:bodyPr/>
                    <a:lstStyle/>
                    <a:p>
                      <a:r>
                        <a:rPr lang="en-GB" sz="1400" dirty="0"/>
                        <a:t>the bottom of the component view</a:t>
                      </a:r>
                    </a:p>
                  </a:txBody>
                  <a:tcPr/>
                </a:tc>
                <a:extLst>
                  <a:ext uri="{0D108BD9-81ED-4DB2-BD59-A6C34878D82A}">
                    <a16:rowId xmlns:a16="http://schemas.microsoft.com/office/drawing/2014/main" xmlns="" val="10002"/>
                  </a:ext>
                </a:extLst>
              </a:tr>
              <a:tr h="344655">
                <a:tc>
                  <a:txBody>
                    <a:bodyPr/>
                    <a:lstStyle/>
                    <a:p>
                      <a:r>
                        <a:rPr lang="en-GB" sz="1400" dirty="0"/>
                        <a:t>left</a:t>
                      </a:r>
                    </a:p>
                  </a:txBody>
                  <a:tcPr/>
                </a:tc>
                <a:tc>
                  <a:txBody>
                    <a:bodyPr/>
                    <a:lstStyle/>
                    <a:p>
                      <a:r>
                        <a:rPr lang="en-GB" sz="1400" dirty="0"/>
                        <a:t>the left of the component view</a:t>
                      </a:r>
                    </a:p>
                  </a:txBody>
                  <a:tcPr/>
                </a:tc>
                <a:extLst>
                  <a:ext uri="{0D108BD9-81ED-4DB2-BD59-A6C34878D82A}">
                    <a16:rowId xmlns:a16="http://schemas.microsoft.com/office/drawing/2014/main" xmlns="" val="10003"/>
                  </a:ext>
                </a:extLst>
              </a:tr>
              <a:tr h="344655">
                <a:tc>
                  <a:txBody>
                    <a:bodyPr/>
                    <a:lstStyle/>
                    <a:p>
                      <a:r>
                        <a:rPr lang="en-GB" sz="1400" dirty="0"/>
                        <a:t>right</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a:t>the right of the component view</a:t>
                      </a:r>
                    </a:p>
                  </a:txBody>
                  <a:tcPr/>
                </a:tc>
                <a:extLst>
                  <a:ext uri="{0D108BD9-81ED-4DB2-BD59-A6C34878D82A}">
                    <a16:rowId xmlns:a16="http://schemas.microsoft.com/office/drawing/2014/main" xmlns="" val="10004"/>
                  </a:ext>
                </a:extLst>
              </a:tr>
              <a:tr h="344655">
                <a:tc>
                  <a:txBody>
                    <a:bodyPr/>
                    <a:lstStyle/>
                    <a:p>
                      <a:r>
                        <a:rPr lang="en-GB" sz="1400" dirty="0" err="1"/>
                        <a:t>center_vertical</a:t>
                      </a:r>
                      <a:endParaRPr lang="en-GB" sz="1400" dirty="0"/>
                    </a:p>
                  </a:txBody>
                  <a:tcPr/>
                </a:tc>
                <a:tc>
                  <a:txBody>
                    <a:bodyPr/>
                    <a:lstStyle/>
                    <a:p>
                      <a:r>
                        <a:rPr lang="en-GB" sz="1400" dirty="0"/>
                        <a:t>centred vertically in the component</a:t>
                      </a:r>
                      <a:r>
                        <a:rPr lang="en-GB" sz="1400" baseline="0" dirty="0"/>
                        <a:t> view</a:t>
                      </a:r>
                      <a:endParaRPr lang="en-GB" sz="1400" dirty="0"/>
                    </a:p>
                  </a:txBody>
                  <a:tcPr/>
                </a:tc>
                <a:extLst>
                  <a:ext uri="{0D108BD9-81ED-4DB2-BD59-A6C34878D82A}">
                    <a16:rowId xmlns:a16="http://schemas.microsoft.com/office/drawing/2014/main" xmlns="" val="10005"/>
                  </a:ext>
                </a:extLst>
              </a:tr>
              <a:tr h="344655">
                <a:tc>
                  <a:txBody>
                    <a:bodyPr/>
                    <a:lstStyle/>
                    <a:p>
                      <a:r>
                        <a:rPr lang="en-GB" sz="1400" dirty="0" err="1"/>
                        <a:t>center_horizontal</a:t>
                      </a:r>
                      <a:endParaRPr lang="en-GB"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a:t>centred horizontally in the component</a:t>
                      </a:r>
                      <a:r>
                        <a:rPr lang="en-GB" sz="1400" baseline="0" dirty="0"/>
                        <a:t> view</a:t>
                      </a:r>
                      <a:endParaRPr lang="en-GB" sz="1400" dirty="0"/>
                    </a:p>
                  </a:txBody>
                  <a:tcPr/>
                </a:tc>
                <a:extLst>
                  <a:ext uri="{0D108BD9-81ED-4DB2-BD59-A6C34878D82A}">
                    <a16:rowId xmlns:a16="http://schemas.microsoft.com/office/drawing/2014/main" xmlns="" val="10006"/>
                  </a:ext>
                </a:extLst>
              </a:tr>
              <a:tr h="344655">
                <a:tc>
                  <a:txBody>
                    <a:bodyPr/>
                    <a:lstStyle/>
                    <a:p>
                      <a:r>
                        <a:rPr lang="en-GB" sz="1400" dirty="0" err="1"/>
                        <a:t>center</a:t>
                      </a:r>
                      <a:endParaRPr lang="en-GB"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a:t>centred vertically and horizontally in the component</a:t>
                      </a:r>
                      <a:r>
                        <a:rPr lang="en-GB" sz="1400" baseline="0" dirty="0"/>
                        <a:t> view</a:t>
                      </a:r>
                      <a:endParaRPr lang="en-GB" sz="1400" dirty="0"/>
                    </a:p>
                  </a:txBody>
                  <a:tcPr/>
                </a:tc>
                <a:extLst>
                  <a:ext uri="{0D108BD9-81ED-4DB2-BD59-A6C34878D82A}">
                    <a16:rowId xmlns:a16="http://schemas.microsoft.com/office/drawing/2014/main" xmlns="" val="10007"/>
                  </a:ext>
                </a:extLst>
              </a:tr>
              <a:tr h="344655">
                <a:tc>
                  <a:txBody>
                    <a:bodyPr/>
                    <a:lstStyle/>
                    <a:p>
                      <a:r>
                        <a:rPr lang="en-GB" sz="1400" dirty="0" err="1"/>
                        <a:t>fill_vertical</a:t>
                      </a:r>
                      <a:endParaRPr lang="en-GB" sz="1400" dirty="0"/>
                    </a:p>
                  </a:txBody>
                  <a:tcPr/>
                </a:tc>
                <a:tc>
                  <a:txBody>
                    <a:bodyPr/>
                    <a:lstStyle/>
                    <a:p>
                      <a:r>
                        <a:rPr lang="en-GB" sz="1400" dirty="0"/>
                        <a:t>fills the component view vertically</a:t>
                      </a:r>
                    </a:p>
                  </a:txBody>
                  <a:tcPr/>
                </a:tc>
                <a:extLst>
                  <a:ext uri="{0D108BD9-81ED-4DB2-BD59-A6C34878D82A}">
                    <a16:rowId xmlns:a16="http://schemas.microsoft.com/office/drawing/2014/main" xmlns="" val="10008"/>
                  </a:ext>
                </a:extLst>
              </a:tr>
              <a:tr h="344655">
                <a:tc>
                  <a:txBody>
                    <a:bodyPr/>
                    <a:lstStyle/>
                    <a:p>
                      <a:r>
                        <a:rPr lang="en-GB" sz="1400" dirty="0" err="1"/>
                        <a:t>fill_horizontal</a:t>
                      </a:r>
                      <a:endParaRPr lang="en-GB"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a:t>fills the component view horizontally</a:t>
                      </a:r>
                    </a:p>
                  </a:txBody>
                  <a:tcPr/>
                </a:tc>
                <a:extLst>
                  <a:ext uri="{0D108BD9-81ED-4DB2-BD59-A6C34878D82A}">
                    <a16:rowId xmlns:a16="http://schemas.microsoft.com/office/drawing/2014/main" xmlns="" val="10009"/>
                  </a:ext>
                </a:extLst>
              </a:tr>
              <a:tr h="344655">
                <a:tc>
                  <a:txBody>
                    <a:bodyPr/>
                    <a:lstStyle/>
                    <a:p>
                      <a:r>
                        <a:rPr lang="en-GB" sz="1400" dirty="0"/>
                        <a:t>fill</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a:t>fills the component view vertically</a:t>
                      </a:r>
                      <a:r>
                        <a:rPr lang="en-GB" sz="1400" baseline="0" dirty="0"/>
                        <a:t> and horizontally</a:t>
                      </a:r>
                      <a:endParaRPr lang="en-GB" sz="1400" dirty="0"/>
                    </a:p>
                  </a:txBody>
                  <a:tcPr/>
                </a:tc>
                <a:extLst>
                  <a:ext uri="{0D108BD9-81ED-4DB2-BD59-A6C34878D82A}">
                    <a16:rowId xmlns:a16="http://schemas.microsoft.com/office/drawing/2014/main" xmlns="" val="10010"/>
                  </a:ext>
                </a:extLst>
              </a:tr>
            </a:tbl>
          </a:graphicData>
        </a:graphic>
      </p:graphicFrame>
      <p:sp>
        <p:nvSpPr>
          <p:cNvPr id="7" name="TextBox 6"/>
          <p:cNvSpPr txBox="1"/>
          <p:nvPr/>
        </p:nvSpPr>
        <p:spPr>
          <a:xfrm>
            <a:off x="612648" y="6381328"/>
            <a:ext cx="8170250" cy="369332"/>
          </a:xfrm>
          <a:prstGeom prst="rect">
            <a:avLst/>
          </a:prstGeom>
          <a:noFill/>
        </p:spPr>
        <p:txBody>
          <a:bodyPr wrap="none" rtlCol="0">
            <a:spAutoFit/>
          </a:bodyPr>
          <a:lstStyle/>
          <a:p>
            <a:r>
              <a:rPr lang="en-GB" b="1" dirty="0"/>
              <a:t>Note</a:t>
            </a:r>
            <a:r>
              <a:rPr lang="en-GB" dirty="0"/>
              <a:t>: You can combine gravity settings e.g. </a:t>
            </a:r>
            <a:r>
              <a:rPr lang="en-GB" dirty="0" err="1"/>
              <a:t>android:gravity</a:t>
            </a:r>
            <a:r>
              <a:rPr lang="en-GB" dirty="0"/>
              <a:t>="</a:t>
            </a:r>
            <a:r>
              <a:rPr lang="en-GB" dirty="0" err="1"/>
              <a:t>left|center_vertical</a:t>
            </a:r>
            <a:r>
              <a:rPr lang="en-GB" dirty="0"/>
              <a:t>" </a:t>
            </a:r>
          </a:p>
        </p:txBody>
      </p:sp>
    </p:spTree>
    <p:extLst>
      <p:ext uri="{BB962C8B-B14F-4D97-AF65-F5344CB8AC3E}">
        <p14:creationId xmlns:p14="http://schemas.microsoft.com/office/powerpoint/2010/main" val="241555544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More on Gravity</a:t>
            </a:r>
          </a:p>
        </p:txBody>
      </p:sp>
      <p:sp>
        <p:nvSpPr>
          <p:cNvPr id="3" name="Content Placeholder 2"/>
          <p:cNvSpPr>
            <a:spLocks noGrp="1"/>
          </p:cNvSpPr>
          <p:nvPr>
            <p:ph sz="quarter" idx="1"/>
          </p:nvPr>
        </p:nvSpPr>
        <p:spPr>
          <a:xfrm>
            <a:off x="612648" y="1600200"/>
            <a:ext cx="8351840" cy="4495800"/>
          </a:xfrm>
        </p:spPr>
        <p:txBody>
          <a:bodyPr>
            <a:normAutofit/>
          </a:bodyPr>
          <a:lstStyle/>
          <a:p>
            <a:r>
              <a:rPr lang="en-GB" b="1" dirty="0"/>
              <a:t>Note</a:t>
            </a:r>
            <a:r>
              <a:rPr lang="en-GB" dirty="0"/>
              <a:t>: You can combine gravity settings.</a:t>
            </a:r>
          </a:p>
          <a:p>
            <a:r>
              <a:rPr lang="en-GB" dirty="0"/>
              <a:t>For example, the following will align the content to the left and it vertically</a:t>
            </a:r>
          </a:p>
          <a:p>
            <a:pPr marL="685800" lvl="2" indent="0">
              <a:buNone/>
            </a:pPr>
            <a:r>
              <a:rPr lang="en-GB" dirty="0" err="1"/>
              <a:t>android:gravity</a:t>
            </a:r>
            <a:r>
              <a:rPr lang="en-GB" dirty="0"/>
              <a:t>="</a:t>
            </a:r>
            <a:r>
              <a:rPr lang="en-GB" dirty="0" err="1"/>
              <a:t>left|center_vertical</a:t>
            </a:r>
            <a:r>
              <a:rPr lang="en-GB" dirty="0"/>
              <a:t>"</a:t>
            </a:r>
          </a:p>
          <a:p>
            <a:pPr>
              <a:spcBef>
                <a:spcPts val="1800"/>
              </a:spcBef>
            </a:pPr>
            <a:r>
              <a:rPr lang="en-GB" dirty="0"/>
              <a:t>You can also position a component itself (not its content) within a layout.</a:t>
            </a:r>
          </a:p>
          <a:p>
            <a:pPr lvl="1"/>
            <a:r>
              <a:rPr lang="en-GB" dirty="0"/>
              <a:t>For this, you use the </a:t>
            </a:r>
            <a:r>
              <a:rPr lang="en-GB" dirty="0" err="1"/>
              <a:t>android:layout_gravity</a:t>
            </a:r>
            <a:r>
              <a:rPr lang="en-GB" dirty="0"/>
              <a:t> attribute and it uses similar setting values.</a:t>
            </a:r>
          </a:p>
          <a:p>
            <a:pPr lvl="1"/>
            <a:r>
              <a:rPr lang="en-GB" dirty="0"/>
              <a:t>E.g. setting </a:t>
            </a:r>
            <a:r>
              <a:rPr lang="en-GB" dirty="0" err="1"/>
              <a:t>android:layout_gravity</a:t>
            </a:r>
            <a:r>
              <a:rPr lang="en-GB" dirty="0"/>
              <a:t>="left" on a button:</a:t>
            </a:r>
          </a:p>
        </p:txBody>
      </p:sp>
      <p:grpSp>
        <p:nvGrpSpPr>
          <p:cNvPr id="9" name="Group 8"/>
          <p:cNvGrpSpPr/>
          <p:nvPr/>
        </p:nvGrpSpPr>
        <p:grpSpPr>
          <a:xfrm>
            <a:off x="6156176" y="2780928"/>
            <a:ext cx="2609872" cy="936104"/>
            <a:chOff x="6156176" y="2636912"/>
            <a:chExt cx="2609872" cy="936104"/>
          </a:xfrm>
        </p:grpSpPr>
        <p:sp>
          <p:nvSpPr>
            <p:cNvPr id="4" name="Rectangle 3"/>
            <p:cNvSpPr/>
            <p:nvPr/>
          </p:nvSpPr>
          <p:spPr>
            <a:xfrm>
              <a:off x="6156176" y="2636912"/>
              <a:ext cx="2609872"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6741032" y="2636912"/>
              <a:ext cx="1440160" cy="792088"/>
            </a:xfrm>
            <a:prstGeom prst="rect">
              <a:avLst/>
            </a:prstGeom>
          </p:spPr>
          <p:style>
            <a:lnRef idx="1">
              <a:schemeClr val="accent4"/>
            </a:lnRef>
            <a:fillRef idx="2">
              <a:schemeClr val="accent4"/>
            </a:fillRef>
            <a:effectRef idx="1">
              <a:schemeClr val="accent4"/>
            </a:effectRef>
            <a:fontRef idx="minor">
              <a:schemeClr val="dk1"/>
            </a:fontRef>
          </p:style>
          <p:txBody>
            <a:bodyPr wrap="none" rtlCol="0" anchor="ctr">
              <a:noAutofit/>
            </a:bodyPr>
            <a:lstStyle/>
            <a:p>
              <a:r>
                <a:rPr lang="en-GB" sz="1200" dirty="0"/>
                <a:t>Button text</a:t>
              </a:r>
            </a:p>
          </p:txBody>
        </p:sp>
      </p:grpSp>
      <p:grpSp>
        <p:nvGrpSpPr>
          <p:cNvPr id="8" name="Group 7"/>
          <p:cNvGrpSpPr/>
          <p:nvPr/>
        </p:nvGrpSpPr>
        <p:grpSpPr>
          <a:xfrm>
            <a:off x="6156176" y="5877272"/>
            <a:ext cx="2609872" cy="936104"/>
            <a:chOff x="5940152" y="5877272"/>
            <a:chExt cx="2609872" cy="936104"/>
          </a:xfrm>
        </p:grpSpPr>
        <p:sp>
          <p:nvSpPr>
            <p:cNvPr id="6" name="Rectangle 5"/>
            <p:cNvSpPr/>
            <p:nvPr/>
          </p:nvSpPr>
          <p:spPr>
            <a:xfrm>
              <a:off x="5940152" y="5877272"/>
              <a:ext cx="2609872"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5940152" y="5877272"/>
              <a:ext cx="1440160" cy="792088"/>
            </a:xfrm>
            <a:prstGeom prst="rect">
              <a:avLst/>
            </a:prstGeom>
          </p:spPr>
          <p:style>
            <a:lnRef idx="1">
              <a:schemeClr val="accent4"/>
            </a:lnRef>
            <a:fillRef idx="2">
              <a:schemeClr val="accent4"/>
            </a:fillRef>
            <a:effectRef idx="1">
              <a:schemeClr val="accent4"/>
            </a:effectRef>
            <a:fontRef idx="minor">
              <a:schemeClr val="dk1"/>
            </a:fontRef>
          </p:style>
          <p:txBody>
            <a:bodyPr wrap="none" rtlCol="0" anchor="ctr">
              <a:noAutofit/>
            </a:bodyPr>
            <a:lstStyle/>
            <a:p>
              <a:r>
                <a:rPr lang="en-GB" sz="1200" dirty="0"/>
                <a:t>Button text</a:t>
              </a:r>
            </a:p>
          </p:txBody>
        </p:sp>
      </p:grpSp>
    </p:spTree>
    <p:extLst>
      <p:ext uri="{BB962C8B-B14F-4D97-AF65-F5344CB8AC3E}">
        <p14:creationId xmlns:p14="http://schemas.microsoft.com/office/powerpoint/2010/main" val="18156569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a:t>
            </a:r>
            <a:r>
              <a:rPr lang="en-GB" dirty="0" err="1"/>
              <a:t>android:gravity</a:t>
            </a:r>
            <a:r>
              <a:rPr lang="en-GB" dirty="0"/>
              <a:t> Attribute Values</a:t>
            </a:r>
          </a:p>
        </p:txBody>
      </p:sp>
      <p:sp>
        <p:nvSpPr>
          <p:cNvPr id="5" name="Content Placeholder 4"/>
          <p:cNvSpPr>
            <a:spLocks noGrp="1"/>
          </p:cNvSpPr>
          <p:nvPr>
            <p:ph sz="quarter" idx="1"/>
          </p:nvPr>
        </p:nvSpPr>
        <p:spPr/>
        <p:txBody>
          <a:bodyPr/>
          <a:lstStyle/>
          <a:p>
            <a:pPr marL="0" indent="0">
              <a:buNone/>
            </a:pPr>
            <a:r>
              <a:rPr lang="en-GB" dirty="0"/>
              <a:t>Where do you want the component’s content to appear inside the view?</a:t>
            </a:r>
          </a:p>
          <a:p>
            <a:endParaRPr lang="en-GB" dirty="0"/>
          </a:p>
        </p:txBody>
      </p:sp>
      <p:graphicFrame>
        <p:nvGraphicFramePr>
          <p:cNvPr id="6" name="Content Placeholder 3"/>
          <p:cNvGraphicFramePr>
            <a:graphicFrameLocks/>
          </p:cNvGraphicFramePr>
          <p:nvPr>
            <p:extLst/>
          </p:nvPr>
        </p:nvGraphicFramePr>
        <p:xfrm>
          <a:off x="612648" y="2590120"/>
          <a:ext cx="8153400" cy="4079240"/>
        </p:xfrm>
        <a:graphic>
          <a:graphicData uri="http://schemas.openxmlformats.org/drawingml/2006/table">
            <a:tbl>
              <a:tblPr firstRow="1" bandRow="1">
                <a:tableStyleId>{3B4B98B0-60AC-42C2-AFA5-B58CD77FA1E5}</a:tableStyleId>
              </a:tblPr>
              <a:tblGrid>
                <a:gridCol w="1943001">
                  <a:extLst>
                    <a:ext uri="{9D8B030D-6E8A-4147-A177-3AD203B41FA5}">
                      <a16:colId xmlns:a16="http://schemas.microsoft.com/office/drawing/2014/main" xmlns="" val="20000"/>
                    </a:ext>
                  </a:extLst>
                </a:gridCol>
                <a:gridCol w="6210399">
                  <a:extLst>
                    <a:ext uri="{9D8B030D-6E8A-4147-A177-3AD203B41FA5}">
                      <a16:colId xmlns:a16="http://schemas.microsoft.com/office/drawing/2014/main" xmlns="" val="20001"/>
                    </a:ext>
                  </a:extLst>
                </a:gridCol>
              </a:tblGrid>
              <a:tr h="370840">
                <a:tc>
                  <a:txBody>
                    <a:bodyPr/>
                    <a:lstStyle/>
                    <a:p>
                      <a:r>
                        <a:rPr lang="en-GB" dirty="0"/>
                        <a:t>Value</a:t>
                      </a:r>
                    </a:p>
                  </a:txBody>
                  <a:tcPr/>
                </a:tc>
                <a:tc>
                  <a:txBody>
                    <a:bodyPr/>
                    <a:lstStyle/>
                    <a:p>
                      <a:r>
                        <a:rPr lang="en-GB" dirty="0"/>
                        <a:t>Content appears</a:t>
                      </a:r>
                    </a:p>
                  </a:txBody>
                  <a:tcPr/>
                </a:tc>
                <a:extLst>
                  <a:ext uri="{0D108BD9-81ED-4DB2-BD59-A6C34878D82A}">
                    <a16:rowId xmlns:a16="http://schemas.microsoft.com/office/drawing/2014/main" xmlns="" val="10000"/>
                  </a:ext>
                </a:extLst>
              </a:tr>
              <a:tr h="370840">
                <a:tc>
                  <a:txBody>
                    <a:bodyPr/>
                    <a:lstStyle/>
                    <a:p>
                      <a:r>
                        <a:rPr lang="en-GB" dirty="0"/>
                        <a:t>top</a:t>
                      </a:r>
                    </a:p>
                  </a:txBody>
                  <a:tcPr/>
                </a:tc>
                <a:tc>
                  <a:txBody>
                    <a:bodyPr/>
                    <a:lstStyle/>
                    <a:p>
                      <a:r>
                        <a:rPr lang="en-GB" dirty="0"/>
                        <a:t>the top of the component view</a:t>
                      </a:r>
                    </a:p>
                  </a:txBody>
                  <a:tcPr/>
                </a:tc>
                <a:extLst>
                  <a:ext uri="{0D108BD9-81ED-4DB2-BD59-A6C34878D82A}">
                    <a16:rowId xmlns:a16="http://schemas.microsoft.com/office/drawing/2014/main" xmlns="" val="10001"/>
                  </a:ext>
                </a:extLst>
              </a:tr>
              <a:tr h="370840">
                <a:tc>
                  <a:txBody>
                    <a:bodyPr/>
                    <a:lstStyle/>
                    <a:p>
                      <a:r>
                        <a:rPr lang="en-GB" dirty="0"/>
                        <a:t>bottom</a:t>
                      </a:r>
                    </a:p>
                  </a:txBody>
                  <a:tcPr/>
                </a:tc>
                <a:tc>
                  <a:txBody>
                    <a:bodyPr/>
                    <a:lstStyle/>
                    <a:p>
                      <a:r>
                        <a:rPr lang="en-GB" dirty="0"/>
                        <a:t>the bottom of the component view</a:t>
                      </a:r>
                    </a:p>
                  </a:txBody>
                  <a:tcPr/>
                </a:tc>
                <a:extLst>
                  <a:ext uri="{0D108BD9-81ED-4DB2-BD59-A6C34878D82A}">
                    <a16:rowId xmlns:a16="http://schemas.microsoft.com/office/drawing/2014/main" xmlns="" val="10002"/>
                  </a:ext>
                </a:extLst>
              </a:tr>
              <a:tr h="370840">
                <a:tc>
                  <a:txBody>
                    <a:bodyPr/>
                    <a:lstStyle/>
                    <a:p>
                      <a:r>
                        <a:rPr lang="en-GB" dirty="0"/>
                        <a:t>left</a:t>
                      </a:r>
                    </a:p>
                  </a:txBody>
                  <a:tcPr/>
                </a:tc>
                <a:tc>
                  <a:txBody>
                    <a:bodyPr/>
                    <a:lstStyle/>
                    <a:p>
                      <a:r>
                        <a:rPr lang="en-GB" dirty="0"/>
                        <a:t>the left of the component view</a:t>
                      </a:r>
                    </a:p>
                  </a:txBody>
                  <a:tcPr/>
                </a:tc>
                <a:extLst>
                  <a:ext uri="{0D108BD9-81ED-4DB2-BD59-A6C34878D82A}">
                    <a16:rowId xmlns:a16="http://schemas.microsoft.com/office/drawing/2014/main" xmlns="" val="10003"/>
                  </a:ext>
                </a:extLst>
              </a:tr>
              <a:tr h="370840">
                <a:tc>
                  <a:txBody>
                    <a:bodyPr/>
                    <a:lstStyle/>
                    <a:p>
                      <a:r>
                        <a:rPr lang="en-GB" dirty="0"/>
                        <a:t>right</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the right of the component view</a:t>
                      </a:r>
                    </a:p>
                  </a:txBody>
                  <a:tcPr/>
                </a:tc>
                <a:extLst>
                  <a:ext uri="{0D108BD9-81ED-4DB2-BD59-A6C34878D82A}">
                    <a16:rowId xmlns:a16="http://schemas.microsoft.com/office/drawing/2014/main" xmlns="" val="10004"/>
                  </a:ext>
                </a:extLst>
              </a:tr>
              <a:tr h="370840">
                <a:tc>
                  <a:txBody>
                    <a:bodyPr/>
                    <a:lstStyle/>
                    <a:p>
                      <a:r>
                        <a:rPr lang="en-GB" dirty="0" err="1"/>
                        <a:t>center_vertical</a:t>
                      </a:r>
                      <a:endParaRPr lang="en-GB" dirty="0"/>
                    </a:p>
                  </a:txBody>
                  <a:tcPr/>
                </a:tc>
                <a:tc>
                  <a:txBody>
                    <a:bodyPr/>
                    <a:lstStyle/>
                    <a:p>
                      <a:r>
                        <a:rPr lang="en-GB" dirty="0"/>
                        <a:t>centred vertically in the component</a:t>
                      </a:r>
                      <a:r>
                        <a:rPr lang="en-GB" baseline="0" dirty="0"/>
                        <a:t> view</a:t>
                      </a:r>
                      <a:endParaRPr lang="en-GB" dirty="0"/>
                    </a:p>
                  </a:txBody>
                  <a:tcPr/>
                </a:tc>
                <a:extLst>
                  <a:ext uri="{0D108BD9-81ED-4DB2-BD59-A6C34878D82A}">
                    <a16:rowId xmlns:a16="http://schemas.microsoft.com/office/drawing/2014/main" xmlns="" val="10005"/>
                  </a:ext>
                </a:extLst>
              </a:tr>
              <a:tr h="370840">
                <a:tc>
                  <a:txBody>
                    <a:bodyPr/>
                    <a:lstStyle/>
                    <a:p>
                      <a:r>
                        <a:rPr lang="en-GB" dirty="0" err="1"/>
                        <a:t>center_horizontal</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centred horizontally in the component</a:t>
                      </a:r>
                      <a:r>
                        <a:rPr lang="en-GB" baseline="0" dirty="0"/>
                        <a:t> view</a:t>
                      </a:r>
                      <a:endParaRPr lang="en-GB" dirty="0"/>
                    </a:p>
                  </a:txBody>
                  <a:tcPr/>
                </a:tc>
                <a:extLst>
                  <a:ext uri="{0D108BD9-81ED-4DB2-BD59-A6C34878D82A}">
                    <a16:rowId xmlns:a16="http://schemas.microsoft.com/office/drawing/2014/main" xmlns="" val="10006"/>
                  </a:ext>
                </a:extLst>
              </a:tr>
              <a:tr h="370840">
                <a:tc>
                  <a:txBody>
                    <a:bodyPr/>
                    <a:lstStyle/>
                    <a:p>
                      <a:r>
                        <a:rPr lang="en-GB" dirty="0" err="1"/>
                        <a:t>center</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centred vertically and horizontally in the component</a:t>
                      </a:r>
                      <a:r>
                        <a:rPr lang="en-GB" baseline="0" dirty="0"/>
                        <a:t> view</a:t>
                      </a:r>
                      <a:endParaRPr lang="en-GB" dirty="0"/>
                    </a:p>
                  </a:txBody>
                  <a:tcPr/>
                </a:tc>
                <a:extLst>
                  <a:ext uri="{0D108BD9-81ED-4DB2-BD59-A6C34878D82A}">
                    <a16:rowId xmlns:a16="http://schemas.microsoft.com/office/drawing/2014/main" xmlns="" val="10007"/>
                  </a:ext>
                </a:extLst>
              </a:tr>
              <a:tr h="370840">
                <a:tc>
                  <a:txBody>
                    <a:bodyPr/>
                    <a:lstStyle/>
                    <a:p>
                      <a:r>
                        <a:rPr lang="en-GB" dirty="0" err="1"/>
                        <a:t>fill_vertical</a:t>
                      </a:r>
                      <a:endParaRPr lang="en-GB" dirty="0"/>
                    </a:p>
                  </a:txBody>
                  <a:tcPr/>
                </a:tc>
                <a:tc>
                  <a:txBody>
                    <a:bodyPr/>
                    <a:lstStyle/>
                    <a:p>
                      <a:r>
                        <a:rPr lang="en-GB" dirty="0"/>
                        <a:t>fills the component view vertically</a:t>
                      </a:r>
                    </a:p>
                  </a:txBody>
                  <a:tcPr/>
                </a:tc>
                <a:extLst>
                  <a:ext uri="{0D108BD9-81ED-4DB2-BD59-A6C34878D82A}">
                    <a16:rowId xmlns:a16="http://schemas.microsoft.com/office/drawing/2014/main" xmlns="" val="10008"/>
                  </a:ext>
                </a:extLst>
              </a:tr>
              <a:tr h="370840">
                <a:tc>
                  <a:txBody>
                    <a:bodyPr/>
                    <a:lstStyle/>
                    <a:p>
                      <a:r>
                        <a:rPr lang="en-GB" dirty="0" err="1"/>
                        <a:t>fill_horizontal</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fills the component view horizontally</a:t>
                      </a:r>
                    </a:p>
                  </a:txBody>
                  <a:tcPr/>
                </a:tc>
                <a:extLst>
                  <a:ext uri="{0D108BD9-81ED-4DB2-BD59-A6C34878D82A}">
                    <a16:rowId xmlns:a16="http://schemas.microsoft.com/office/drawing/2014/main" xmlns="" val="10009"/>
                  </a:ext>
                </a:extLst>
              </a:tr>
              <a:tr h="370840">
                <a:tc>
                  <a:txBody>
                    <a:bodyPr/>
                    <a:lstStyle/>
                    <a:p>
                      <a:r>
                        <a:rPr lang="en-GB" dirty="0"/>
                        <a:t>fill</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fills the component view vertically</a:t>
                      </a:r>
                      <a:r>
                        <a:rPr lang="en-GB" baseline="0" dirty="0"/>
                        <a:t> and horizontally</a:t>
                      </a:r>
                      <a:endParaRPr lang="en-GB" dirty="0"/>
                    </a:p>
                  </a:txBody>
                  <a:tcPr/>
                </a:tc>
                <a:extLst>
                  <a:ext uri="{0D108BD9-81ED-4DB2-BD59-A6C34878D82A}">
                    <a16:rowId xmlns:a16="http://schemas.microsoft.com/office/drawing/2014/main" xmlns="" val="10010"/>
                  </a:ext>
                </a:extLst>
              </a:tr>
            </a:tbl>
          </a:graphicData>
        </a:graphic>
      </p:graphicFrame>
      <p:sp>
        <p:nvSpPr>
          <p:cNvPr id="7" name="TextBox 6"/>
          <p:cNvSpPr txBox="1"/>
          <p:nvPr/>
        </p:nvSpPr>
        <p:spPr>
          <a:xfrm>
            <a:off x="-1044624" y="2780928"/>
            <a:ext cx="4408258" cy="369332"/>
          </a:xfrm>
          <a:prstGeom prst="rect">
            <a:avLst/>
          </a:prstGeom>
          <a:noFill/>
        </p:spPr>
        <p:txBody>
          <a:bodyPr wrap="none" rtlCol="0">
            <a:spAutoFit/>
          </a:bodyPr>
          <a:lstStyle/>
          <a:p>
            <a:r>
              <a:rPr lang="en-GB" dirty="0"/>
              <a:t>Note: You can combine gravity settings e.g. </a:t>
            </a:r>
          </a:p>
        </p:txBody>
      </p:sp>
    </p:spTree>
    <p:extLst>
      <p:ext uri="{BB962C8B-B14F-4D97-AF65-F5344CB8AC3E}">
        <p14:creationId xmlns:p14="http://schemas.microsoft.com/office/powerpoint/2010/main" val="21069202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p:cNvSpPr>
            <a:spLocks noGrp="1"/>
          </p:cNvSpPr>
          <p:nvPr>
            <p:ph type="body" idx="1"/>
          </p:nvPr>
        </p:nvSpPr>
        <p:spPr/>
        <p:txBody>
          <a:bodyPr/>
          <a:lstStyle/>
          <a:p>
            <a:endParaRPr lang="en-GB"/>
          </a:p>
        </p:txBody>
      </p:sp>
      <p:sp>
        <p:nvSpPr>
          <p:cNvPr id="7" name="Title 6"/>
          <p:cNvSpPr>
            <a:spLocks noGrp="1"/>
          </p:cNvSpPr>
          <p:nvPr>
            <p:ph type="title"/>
          </p:nvPr>
        </p:nvSpPr>
        <p:spPr/>
        <p:txBody>
          <a:bodyPr/>
          <a:lstStyle/>
          <a:p>
            <a:r>
              <a:rPr lang="en-GB" dirty="0"/>
              <a:t>Grid Layout</a:t>
            </a:r>
          </a:p>
        </p:txBody>
      </p:sp>
    </p:spTree>
    <p:extLst>
      <p:ext uri="{BB962C8B-B14F-4D97-AF65-F5344CB8AC3E}">
        <p14:creationId xmlns:p14="http://schemas.microsoft.com/office/powerpoint/2010/main" val="16565664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Grid Layout</a:t>
            </a:r>
          </a:p>
        </p:txBody>
      </p:sp>
      <p:sp>
        <p:nvSpPr>
          <p:cNvPr id="3" name="Content Placeholder 2"/>
          <p:cNvSpPr>
            <a:spLocks noGrp="1"/>
          </p:cNvSpPr>
          <p:nvPr>
            <p:ph sz="quarter" idx="1"/>
          </p:nvPr>
        </p:nvSpPr>
        <p:spPr>
          <a:xfrm>
            <a:off x="612648" y="1600200"/>
            <a:ext cx="8153400" cy="5213176"/>
          </a:xfrm>
        </p:spPr>
        <p:txBody>
          <a:bodyPr>
            <a:normAutofit fontScale="92500" lnSpcReduction="10000"/>
          </a:bodyPr>
          <a:lstStyle/>
          <a:p>
            <a:r>
              <a:rPr lang="en-GB" dirty="0"/>
              <a:t>A grid layout splits the UI into rows and columns and view components are allocated to cells.</a:t>
            </a:r>
          </a:p>
          <a:p>
            <a:r>
              <a:rPr lang="en-GB" dirty="0"/>
              <a:t>Define how many columns the grid has using </a:t>
            </a:r>
            <a:r>
              <a:rPr lang="en-GB" dirty="0" err="1"/>
              <a:t>android:columnCount</a:t>
            </a:r>
            <a:r>
              <a:rPr lang="en-GB" dirty="0"/>
              <a:t> = "</a:t>
            </a:r>
            <a:r>
              <a:rPr lang="en-GB" i="1" dirty="0">
                <a:solidFill>
                  <a:srgbClr val="FF0000"/>
                </a:solidFill>
              </a:rPr>
              <a:t>number</a:t>
            </a:r>
            <a:r>
              <a:rPr lang="en-GB" dirty="0"/>
              <a:t>".</a:t>
            </a:r>
          </a:p>
          <a:p>
            <a:r>
              <a:rPr lang="en-GB" dirty="0"/>
              <a:t>You can </a:t>
            </a:r>
            <a:r>
              <a:rPr lang="en-GB" i="1" dirty="0"/>
              <a:t>optionally</a:t>
            </a:r>
            <a:r>
              <a:rPr lang="en-GB" dirty="0"/>
              <a:t> also specify the maximum of rows using </a:t>
            </a:r>
            <a:r>
              <a:rPr lang="en-GB" dirty="0" err="1"/>
              <a:t>android:rowCount</a:t>
            </a:r>
            <a:r>
              <a:rPr lang="en-GB" dirty="0"/>
              <a:t> ="</a:t>
            </a:r>
            <a:r>
              <a:rPr lang="en-GB" i="1" dirty="0">
                <a:solidFill>
                  <a:srgbClr val="FF0000"/>
                </a:solidFill>
              </a:rPr>
              <a:t>number</a:t>
            </a:r>
            <a:r>
              <a:rPr lang="en-GB" dirty="0"/>
              <a:t>“.</a:t>
            </a:r>
          </a:p>
          <a:p>
            <a:pPr lvl="1"/>
            <a:r>
              <a:rPr lang="en-GB" dirty="0"/>
              <a:t>If </a:t>
            </a:r>
            <a:r>
              <a:rPr lang="en-GB" dirty="0" err="1"/>
              <a:t>rowCount</a:t>
            </a:r>
            <a:r>
              <a:rPr lang="en-GB" dirty="0"/>
              <a:t> is omitted, Android will work this out.</a:t>
            </a:r>
          </a:p>
          <a:p>
            <a:r>
              <a:rPr lang="en-GB" dirty="0"/>
              <a:t>IDs are also only needed for components referenced in code in grid layouts.</a:t>
            </a:r>
          </a:p>
          <a:p>
            <a:r>
              <a:rPr lang="en-GB" dirty="0"/>
              <a:t>You identify the row and/or column to position the component using the attributes:</a:t>
            </a:r>
          </a:p>
          <a:p>
            <a:pPr marL="640080" lvl="2" indent="0">
              <a:buNone/>
            </a:pPr>
            <a:r>
              <a:rPr lang="en-GB" dirty="0" err="1"/>
              <a:t>android:layout_row</a:t>
            </a:r>
            <a:r>
              <a:rPr lang="en-GB" dirty="0"/>
              <a:t>		</a:t>
            </a:r>
            <a:r>
              <a:rPr lang="en-GB" dirty="0" err="1"/>
              <a:t>android:layout_column</a:t>
            </a:r>
            <a:endParaRPr lang="en-GB" dirty="0"/>
          </a:p>
        </p:txBody>
      </p:sp>
    </p:spTree>
    <p:extLst>
      <p:ext uri="{BB962C8B-B14F-4D97-AF65-F5344CB8AC3E}">
        <p14:creationId xmlns:p14="http://schemas.microsoft.com/office/powerpoint/2010/main" val="14644347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Grid Layout Example: Sketch</a:t>
            </a:r>
          </a:p>
        </p:txBody>
      </p:sp>
      <p:sp>
        <p:nvSpPr>
          <p:cNvPr id="3" name="Content Placeholder 2"/>
          <p:cNvSpPr>
            <a:spLocks noGrp="1"/>
          </p:cNvSpPr>
          <p:nvPr>
            <p:ph sz="quarter" idx="1"/>
          </p:nvPr>
        </p:nvSpPr>
        <p:spPr/>
        <p:txBody>
          <a:bodyPr/>
          <a:lstStyle/>
          <a:p>
            <a:pPr marL="0" indent="0">
              <a:buNone/>
            </a:pPr>
            <a:r>
              <a:rPr lang="en-GB" dirty="0"/>
              <a:t>How many columns and rows is the following grid layout made up of?</a:t>
            </a:r>
          </a:p>
        </p:txBody>
      </p:sp>
      <p:graphicFrame>
        <p:nvGraphicFramePr>
          <p:cNvPr id="4" name="Table 3"/>
          <p:cNvGraphicFramePr>
            <a:graphicFrameLocks noGrp="1"/>
          </p:cNvGraphicFramePr>
          <p:nvPr>
            <p:extLst/>
          </p:nvPr>
        </p:nvGraphicFramePr>
        <p:xfrm>
          <a:off x="1043608" y="2852936"/>
          <a:ext cx="6096000" cy="3024336"/>
        </p:xfrm>
        <a:graphic>
          <a:graphicData uri="http://schemas.openxmlformats.org/drawingml/2006/table">
            <a:tbl>
              <a:tblPr bandRow="1">
                <a:tableStyleId>{3B4B98B0-60AC-42C2-AFA5-B58CD77FA1E5}</a:tableStyleId>
              </a:tblPr>
              <a:tblGrid>
                <a:gridCol w="936104">
                  <a:extLst>
                    <a:ext uri="{9D8B030D-6E8A-4147-A177-3AD203B41FA5}">
                      <a16:colId xmlns:a16="http://schemas.microsoft.com/office/drawing/2014/main" xmlns="" val="20000"/>
                    </a:ext>
                  </a:extLst>
                </a:gridCol>
                <a:gridCol w="5159896">
                  <a:extLst>
                    <a:ext uri="{9D8B030D-6E8A-4147-A177-3AD203B41FA5}">
                      <a16:colId xmlns:a16="http://schemas.microsoft.com/office/drawing/2014/main" xmlns="" val="20001"/>
                    </a:ext>
                  </a:extLst>
                </a:gridCol>
              </a:tblGrid>
              <a:tr h="516350">
                <a:tc>
                  <a:txBody>
                    <a:bodyPr/>
                    <a:lstStyle/>
                    <a:p>
                      <a:r>
                        <a:rPr lang="en-GB" dirty="0"/>
                        <a:t>To</a:t>
                      </a:r>
                    </a:p>
                  </a:txBody>
                  <a:tcPr/>
                </a:tc>
                <a:tc>
                  <a:txBody>
                    <a:bodyPr/>
                    <a:lstStyle/>
                    <a:p>
                      <a:endParaRPr lang="en-GB" dirty="0"/>
                    </a:p>
                  </a:txBody>
                  <a:tcPr/>
                </a:tc>
                <a:extLst>
                  <a:ext uri="{0D108BD9-81ED-4DB2-BD59-A6C34878D82A}">
                    <a16:rowId xmlns:a16="http://schemas.microsoft.com/office/drawing/2014/main" xmlns="" val="10000"/>
                  </a:ext>
                </a:extLst>
              </a:tr>
              <a:tr h="2060745">
                <a:tc gridSpan="2">
                  <a:txBody>
                    <a:bodyPr/>
                    <a:lstStyle/>
                    <a:p>
                      <a:endParaRPr lang="en-GB" dirty="0"/>
                    </a:p>
                    <a:p>
                      <a:endParaRPr lang="en-GB" dirty="0"/>
                    </a:p>
                    <a:p>
                      <a:endParaRPr lang="en-GB" dirty="0"/>
                    </a:p>
                    <a:p>
                      <a:endParaRPr lang="en-GB" dirty="0"/>
                    </a:p>
                    <a:p>
                      <a:endParaRPr lang="en-GB" dirty="0"/>
                    </a:p>
                    <a:p>
                      <a:endParaRPr lang="en-GB" dirty="0"/>
                    </a:p>
                    <a:p>
                      <a:endParaRPr lang="en-GB" dirty="0"/>
                    </a:p>
                  </a:txBody>
                  <a:tcPr/>
                </a:tc>
                <a:tc hMerge="1">
                  <a:txBody>
                    <a:bodyPr/>
                    <a:lstStyle/>
                    <a:p>
                      <a:endParaRPr lang="en-GB" dirty="0"/>
                    </a:p>
                  </a:txBody>
                  <a:tcPr/>
                </a:tc>
                <a:extLst>
                  <a:ext uri="{0D108BD9-81ED-4DB2-BD59-A6C34878D82A}">
                    <a16:rowId xmlns:a16="http://schemas.microsoft.com/office/drawing/2014/main" xmlns="" val="10001"/>
                  </a:ext>
                </a:extLst>
              </a:tr>
              <a:tr h="447241">
                <a:tc>
                  <a:txBody>
                    <a:bodyPr/>
                    <a:lstStyle/>
                    <a:p>
                      <a:endParaRPr lang="en-GB" dirty="0"/>
                    </a:p>
                  </a:txBody>
                  <a:tcPr/>
                </a:tc>
                <a:tc>
                  <a:txBody>
                    <a:bodyPr/>
                    <a:lstStyle/>
                    <a:p>
                      <a:endParaRPr lang="en-GB" dirty="0"/>
                    </a:p>
                  </a:txBody>
                  <a:tcPr/>
                </a:tc>
                <a:extLst>
                  <a:ext uri="{0D108BD9-81ED-4DB2-BD59-A6C34878D82A}">
                    <a16:rowId xmlns:a16="http://schemas.microsoft.com/office/drawing/2014/main" xmlns="" val="10002"/>
                  </a:ext>
                </a:extLst>
              </a:tr>
            </a:tbl>
          </a:graphicData>
        </a:graphic>
      </p:graphicFrame>
      <p:sp>
        <p:nvSpPr>
          <p:cNvPr id="5" name="TextBox 4"/>
          <p:cNvSpPr txBox="1"/>
          <p:nvPr/>
        </p:nvSpPr>
        <p:spPr>
          <a:xfrm>
            <a:off x="1259632" y="3501008"/>
            <a:ext cx="5688632" cy="1728192"/>
          </a:xfrm>
          <a:prstGeom prst="rect">
            <a:avLst/>
          </a:prstGeom>
        </p:spPr>
        <p:style>
          <a:lnRef idx="2">
            <a:schemeClr val="accent1"/>
          </a:lnRef>
          <a:fillRef idx="1">
            <a:schemeClr val="lt1"/>
          </a:fillRef>
          <a:effectRef idx="0">
            <a:schemeClr val="accent1"/>
          </a:effectRef>
          <a:fontRef idx="minor">
            <a:schemeClr val="dk1"/>
          </a:fontRef>
        </p:style>
        <p:txBody>
          <a:bodyPr wrap="square" rtlCol="0">
            <a:noAutofit/>
          </a:bodyPr>
          <a:lstStyle/>
          <a:p>
            <a:r>
              <a:rPr lang="en-GB" dirty="0"/>
              <a:t>Message</a:t>
            </a:r>
          </a:p>
        </p:txBody>
      </p:sp>
      <p:sp>
        <p:nvSpPr>
          <p:cNvPr id="6" name="Rectangle 5"/>
          <p:cNvSpPr/>
          <p:nvPr/>
        </p:nvSpPr>
        <p:spPr>
          <a:xfrm>
            <a:off x="3646748" y="5466184"/>
            <a:ext cx="914400" cy="288032"/>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a:t>Send</a:t>
            </a:r>
          </a:p>
        </p:txBody>
      </p:sp>
      <p:sp>
        <p:nvSpPr>
          <p:cNvPr id="7" name="TextBox 6"/>
          <p:cNvSpPr txBox="1"/>
          <p:nvPr/>
        </p:nvSpPr>
        <p:spPr>
          <a:xfrm>
            <a:off x="1907704" y="2915652"/>
            <a:ext cx="5040560" cy="369332"/>
          </a:xfrm>
          <a:prstGeom prst="rect">
            <a:avLst/>
          </a:prstGeom>
        </p:spPr>
        <p:style>
          <a:lnRef idx="2">
            <a:schemeClr val="dk1"/>
          </a:lnRef>
          <a:fillRef idx="1">
            <a:schemeClr val="lt1"/>
          </a:fillRef>
          <a:effectRef idx="0">
            <a:schemeClr val="dk1"/>
          </a:effectRef>
          <a:fontRef idx="minor">
            <a:schemeClr val="dk1"/>
          </a:fontRef>
        </p:style>
        <p:txBody>
          <a:bodyPr wrap="none" rtlCol="0">
            <a:noAutofit/>
          </a:bodyPr>
          <a:lstStyle/>
          <a:p>
            <a:r>
              <a:rPr lang="en-GB" dirty="0"/>
              <a:t>Enter email address</a:t>
            </a:r>
          </a:p>
        </p:txBody>
      </p:sp>
    </p:spTree>
    <p:extLst>
      <p:ext uri="{BB962C8B-B14F-4D97-AF65-F5344CB8AC3E}">
        <p14:creationId xmlns:p14="http://schemas.microsoft.com/office/powerpoint/2010/main" val="11164064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8" name="Straight Connector 17"/>
          <p:cNvCxnSpPr/>
          <p:nvPr/>
        </p:nvCxnSpPr>
        <p:spPr>
          <a:xfrm>
            <a:off x="323528" y="6165304"/>
            <a:ext cx="844252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323528" y="4221088"/>
            <a:ext cx="844252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763688" y="3214717"/>
            <a:ext cx="0" cy="3627766"/>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p:txBody>
          <a:bodyPr/>
          <a:lstStyle/>
          <a:p>
            <a:r>
              <a:rPr lang="en-GB" dirty="0"/>
              <a:t>Grid Layout Example: Sketch</a:t>
            </a:r>
          </a:p>
        </p:txBody>
      </p:sp>
      <p:sp>
        <p:nvSpPr>
          <p:cNvPr id="3" name="Content Placeholder 2"/>
          <p:cNvSpPr>
            <a:spLocks noGrp="1"/>
          </p:cNvSpPr>
          <p:nvPr>
            <p:ph sz="quarter" idx="1"/>
          </p:nvPr>
        </p:nvSpPr>
        <p:spPr>
          <a:xfrm>
            <a:off x="612648" y="1600200"/>
            <a:ext cx="8531352" cy="4495800"/>
          </a:xfrm>
        </p:spPr>
        <p:txBody>
          <a:bodyPr>
            <a:normAutofit/>
          </a:bodyPr>
          <a:lstStyle/>
          <a:p>
            <a:pPr marL="0" indent="0">
              <a:buNone/>
            </a:pPr>
            <a:r>
              <a:rPr lang="en-GB" sz="2400" dirty="0"/>
              <a:t>How many columns and rows is the following grid layout made up of?</a:t>
            </a:r>
          </a:p>
          <a:p>
            <a:pPr lvl="1"/>
            <a:r>
              <a:rPr lang="en-GB" sz="2100" dirty="0"/>
              <a:t>2 columns, 3 Rows</a:t>
            </a:r>
          </a:p>
          <a:p>
            <a:pPr lvl="1">
              <a:spcBef>
                <a:spcPts val="0"/>
              </a:spcBef>
            </a:pPr>
            <a:r>
              <a:rPr lang="en-GB" sz="2100" b="1" dirty="0"/>
              <a:t>Note</a:t>
            </a:r>
            <a:r>
              <a:rPr lang="en-GB" sz="2100" dirty="0"/>
              <a:t>: row and column numbers are zero-based index numbers</a:t>
            </a:r>
          </a:p>
          <a:p>
            <a:endParaRPr lang="en-GB" sz="2400" dirty="0"/>
          </a:p>
        </p:txBody>
      </p:sp>
      <p:graphicFrame>
        <p:nvGraphicFramePr>
          <p:cNvPr id="4" name="Table 3"/>
          <p:cNvGraphicFramePr>
            <a:graphicFrameLocks noGrp="1"/>
          </p:cNvGraphicFramePr>
          <p:nvPr>
            <p:extLst/>
          </p:nvPr>
        </p:nvGraphicFramePr>
        <p:xfrm>
          <a:off x="1043608" y="3645024"/>
          <a:ext cx="6096000" cy="3024336"/>
        </p:xfrm>
        <a:graphic>
          <a:graphicData uri="http://schemas.openxmlformats.org/drawingml/2006/table">
            <a:tbl>
              <a:tblPr bandRow="1">
                <a:tableStyleId>{3B4B98B0-60AC-42C2-AFA5-B58CD77FA1E5}</a:tableStyleId>
              </a:tblPr>
              <a:tblGrid>
                <a:gridCol w="936104">
                  <a:extLst>
                    <a:ext uri="{9D8B030D-6E8A-4147-A177-3AD203B41FA5}">
                      <a16:colId xmlns:a16="http://schemas.microsoft.com/office/drawing/2014/main" xmlns="" val="20000"/>
                    </a:ext>
                  </a:extLst>
                </a:gridCol>
                <a:gridCol w="5159896">
                  <a:extLst>
                    <a:ext uri="{9D8B030D-6E8A-4147-A177-3AD203B41FA5}">
                      <a16:colId xmlns:a16="http://schemas.microsoft.com/office/drawing/2014/main" xmlns="" val="20001"/>
                    </a:ext>
                  </a:extLst>
                </a:gridCol>
              </a:tblGrid>
              <a:tr h="516350">
                <a:tc>
                  <a:txBody>
                    <a:bodyPr/>
                    <a:lstStyle/>
                    <a:p>
                      <a:r>
                        <a:rPr lang="en-GB" dirty="0"/>
                        <a:t>To</a:t>
                      </a:r>
                    </a:p>
                  </a:txBody>
                  <a:tcPr/>
                </a:tc>
                <a:tc>
                  <a:txBody>
                    <a:bodyPr/>
                    <a:lstStyle/>
                    <a:p>
                      <a:endParaRPr lang="en-GB" dirty="0"/>
                    </a:p>
                  </a:txBody>
                  <a:tcPr/>
                </a:tc>
                <a:extLst>
                  <a:ext uri="{0D108BD9-81ED-4DB2-BD59-A6C34878D82A}">
                    <a16:rowId xmlns:a16="http://schemas.microsoft.com/office/drawing/2014/main" xmlns="" val="10000"/>
                  </a:ext>
                </a:extLst>
              </a:tr>
              <a:tr h="2060745">
                <a:tc gridSpan="2">
                  <a:txBody>
                    <a:bodyPr/>
                    <a:lstStyle/>
                    <a:p>
                      <a:endParaRPr lang="en-GB" dirty="0"/>
                    </a:p>
                    <a:p>
                      <a:endParaRPr lang="en-GB" dirty="0"/>
                    </a:p>
                    <a:p>
                      <a:endParaRPr lang="en-GB" dirty="0"/>
                    </a:p>
                    <a:p>
                      <a:endParaRPr lang="en-GB" dirty="0"/>
                    </a:p>
                    <a:p>
                      <a:endParaRPr lang="en-GB" dirty="0"/>
                    </a:p>
                    <a:p>
                      <a:endParaRPr lang="en-GB" dirty="0"/>
                    </a:p>
                    <a:p>
                      <a:endParaRPr lang="en-GB" dirty="0"/>
                    </a:p>
                  </a:txBody>
                  <a:tcPr/>
                </a:tc>
                <a:tc hMerge="1">
                  <a:txBody>
                    <a:bodyPr/>
                    <a:lstStyle/>
                    <a:p>
                      <a:endParaRPr lang="en-GB" dirty="0"/>
                    </a:p>
                  </a:txBody>
                  <a:tcPr/>
                </a:tc>
                <a:extLst>
                  <a:ext uri="{0D108BD9-81ED-4DB2-BD59-A6C34878D82A}">
                    <a16:rowId xmlns:a16="http://schemas.microsoft.com/office/drawing/2014/main" xmlns="" val="10001"/>
                  </a:ext>
                </a:extLst>
              </a:tr>
              <a:tr h="447241">
                <a:tc>
                  <a:txBody>
                    <a:bodyPr/>
                    <a:lstStyle/>
                    <a:p>
                      <a:endParaRPr lang="en-GB" dirty="0"/>
                    </a:p>
                  </a:txBody>
                  <a:tcPr/>
                </a:tc>
                <a:tc>
                  <a:txBody>
                    <a:bodyPr/>
                    <a:lstStyle/>
                    <a:p>
                      <a:endParaRPr lang="en-GB" dirty="0"/>
                    </a:p>
                  </a:txBody>
                  <a:tcPr/>
                </a:tc>
                <a:extLst>
                  <a:ext uri="{0D108BD9-81ED-4DB2-BD59-A6C34878D82A}">
                    <a16:rowId xmlns:a16="http://schemas.microsoft.com/office/drawing/2014/main" xmlns="" val="10002"/>
                  </a:ext>
                </a:extLst>
              </a:tr>
            </a:tbl>
          </a:graphicData>
        </a:graphic>
      </p:graphicFrame>
      <p:sp>
        <p:nvSpPr>
          <p:cNvPr id="5" name="TextBox 4"/>
          <p:cNvSpPr txBox="1"/>
          <p:nvPr/>
        </p:nvSpPr>
        <p:spPr>
          <a:xfrm>
            <a:off x="1259632" y="4293096"/>
            <a:ext cx="5688632" cy="1728192"/>
          </a:xfrm>
          <a:prstGeom prst="rect">
            <a:avLst/>
          </a:prstGeom>
        </p:spPr>
        <p:style>
          <a:lnRef idx="2">
            <a:schemeClr val="accent1"/>
          </a:lnRef>
          <a:fillRef idx="1">
            <a:schemeClr val="lt1"/>
          </a:fillRef>
          <a:effectRef idx="0">
            <a:schemeClr val="accent1"/>
          </a:effectRef>
          <a:fontRef idx="minor">
            <a:schemeClr val="dk1"/>
          </a:fontRef>
        </p:style>
        <p:txBody>
          <a:bodyPr wrap="square" rtlCol="0">
            <a:noAutofit/>
          </a:bodyPr>
          <a:lstStyle/>
          <a:p>
            <a:r>
              <a:rPr lang="en-GB" dirty="0"/>
              <a:t>Message</a:t>
            </a:r>
          </a:p>
        </p:txBody>
      </p:sp>
      <p:sp>
        <p:nvSpPr>
          <p:cNvPr id="6" name="Rectangle 5"/>
          <p:cNvSpPr/>
          <p:nvPr/>
        </p:nvSpPr>
        <p:spPr>
          <a:xfrm>
            <a:off x="3646748" y="6258272"/>
            <a:ext cx="914400" cy="288032"/>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a:t>Send</a:t>
            </a:r>
          </a:p>
        </p:txBody>
      </p:sp>
      <p:sp>
        <p:nvSpPr>
          <p:cNvPr id="7" name="TextBox 6"/>
          <p:cNvSpPr txBox="1"/>
          <p:nvPr/>
        </p:nvSpPr>
        <p:spPr>
          <a:xfrm>
            <a:off x="1907704" y="3707740"/>
            <a:ext cx="5040560" cy="369332"/>
          </a:xfrm>
          <a:prstGeom prst="rect">
            <a:avLst/>
          </a:prstGeom>
        </p:spPr>
        <p:style>
          <a:lnRef idx="2">
            <a:schemeClr val="dk1"/>
          </a:lnRef>
          <a:fillRef idx="1">
            <a:schemeClr val="lt1"/>
          </a:fillRef>
          <a:effectRef idx="0">
            <a:schemeClr val="dk1"/>
          </a:effectRef>
          <a:fontRef idx="minor">
            <a:schemeClr val="dk1"/>
          </a:fontRef>
        </p:style>
        <p:txBody>
          <a:bodyPr wrap="none" rtlCol="0">
            <a:noAutofit/>
          </a:bodyPr>
          <a:lstStyle/>
          <a:p>
            <a:r>
              <a:rPr lang="en-GB" dirty="0"/>
              <a:t>Enter email address</a:t>
            </a:r>
          </a:p>
        </p:txBody>
      </p:sp>
      <p:sp>
        <p:nvSpPr>
          <p:cNvPr id="8" name="TextBox 7"/>
          <p:cNvSpPr txBox="1"/>
          <p:nvPr/>
        </p:nvSpPr>
        <p:spPr>
          <a:xfrm>
            <a:off x="7690016" y="3707740"/>
            <a:ext cx="802912" cy="369332"/>
          </a:xfrm>
          <a:prstGeom prst="rect">
            <a:avLst/>
          </a:prstGeom>
          <a:noFill/>
        </p:spPr>
        <p:txBody>
          <a:bodyPr wrap="none" rtlCol="0">
            <a:spAutoFit/>
          </a:bodyPr>
          <a:lstStyle/>
          <a:p>
            <a:r>
              <a:rPr lang="en-GB" dirty="0"/>
              <a:t>Row 0</a:t>
            </a:r>
          </a:p>
        </p:txBody>
      </p:sp>
      <p:sp>
        <p:nvSpPr>
          <p:cNvPr id="9" name="Right Brace 8"/>
          <p:cNvSpPr/>
          <p:nvPr/>
        </p:nvSpPr>
        <p:spPr>
          <a:xfrm>
            <a:off x="7308304" y="4280148"/>
            <a:ext cx="360040" cy="1741140"/>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TextBox 9"/>
          <p:cNvSpPr txBox="1"/>
          <p:nvPr/>
        </p:nvSpPr>
        <p:spPr>
          <a:xfrm>
            <a:off x="7690016" y="4972526"/>
            <a:ext cx="802912" cy="369332"/>
          </a:xfrm>
          <a:prstGeom prst="rect">
            <a:avLst/>
          </a:prstGeom>
          <a:noFill/>
        </p:spPr>
        <p:txBody>
          <a:bodyPr wrap="none" rtlCol="0">
            <a:spAutoFit/>
          </a:bodyPr>
          <a:lstStyle/>
          <a:p>
            <a:r>
              <a:rPr lang="en-GB" dirty="0"/>
              <a:t>Row 1</a:t>
            </a:r>
          </a:p>
        </p:txBody>
      </p:sp>
      <p:sp>
        <p:nvSpPr>
          <p:cNvPr id="11" name="TextBox 10"/>
          <p:cNvSpPr txBox="1"/>
          <p:nvPr/>
        </p:nvSpPr>
        <p:spPr>
          <a:xfrm>
            <a:off x="7690016" y="6258272"/>
            <a:ext cx="802912" cy="369332"/>
          </a:xfrm>
          <a:prstGeom prst="rect">
            <a:avLst/>
          </a:prstGeom>
          <a:noFill/>
        </p:spPr>
        <p:txBody>
          <a:bodyPr wrap="none" rtlCol="0">
            <a:spAutoFit/>
          </a:bodyPr>
          <a:lstStyle/>
          <a:p>
            <a:r>
              <a:rPr lang="en-GB" dirty="0"/>
              <a:t>Row 2</a:t>
            </a:r>
          </a:p>
        </p:txBody>
      </p:sp>
      <p:sp>
        <p:nvSpPr>
          <p:cNvPr id="14" name="TextBox 13"/>
          <p:cNvSpPr txBox="1"/>
          <p:nvPr/>
        </p:nvSpPr>
        <p:spPr>
          <a:xfrm>
            <a:off x="1866289" y="3275692"/>
            <a:ext cx="1127232" cy="369332"/>
          </a:xfrm>
          <a:prstGeom prst="rect">
            <a:avLst/>
          </a:prstGeom>
          <a:noFill/>
        </p:spPr>
        <p:txBody>
          <a:bodyPr wrap="none" rtlCol="0">
            <a:spAutoFit/>
          </a:bodyPr>
          <a:lstStyle/>
          <a:p>
            <a:r>
              <a:rPr lang="en-GB" dirty="0"/>
              <a:t>Column 1</a:t>
            </a:r>
          </a:p>
        </p:txBody>
      </p:sp>
      <p:sp>
        <p:nvSpPr>
          <p:cNvPr id="15" name="TextBox 14"/>
          <p:cNvSpPr txBox="1"/>
          <p:nvPr/>
        </p:nvSpPr>
        <p:spPr>
          <a:xfrm>
            <a:off x="708464" y="3275692"/>
            <a:ext cx="1127232" cy="369332"/>
          </a:xfrm>
          <a:prstGeom prst="rect">
            <a:avLst/>
          </a:prstGeom>
          <a:noFill/>
        </p:spPr>
        <p:txBody>
          <a:bodyPr wrap="none" rtlCol="0">
            <a:spAutoFit/>
          </a:bodyPr>
          <a:lstStyle/>
          <a:p>
            <a:r>
              <a:rPr lang="en-GB" dirty="0"/>
              <a:t>Column 0</a:t>
            </a:r>
          </a:p>
        </p:txBody>
      </p:sp>
      <p:sp>
        <p:nvSpPr>
          <p:cNvPr id="19" name="TextBox 18"/>
          <p:cNvSpPr txBox="1"/>
          <p:nvPr/>
        </p:nvSpPr>
        <p:spPr>
          <a:xfrm>
            <a:off x="100753" y="4607605"/>
            <a:ext cx="1156656" cy="646331"/>
          </a:xfrm>
          <a:prstGeom prst="rect">
            <a:avLst/>
          </a:prstGeom>
          <a:noFill/>
        </p:spPr>
        <p:txBody>
          <a:bodyPr wrap="square" rtlCol="0">
            <a:spAutoFit/>
          </a:bodyPr>
          <a:lstStyle/>
          <a:p>
            <a:r>
              <a:rPr lang="en-GB" sz="1200" dirty="0"/>
              <a:t>Message spans 2 columns on Row 1</a:t>
            </a:r>
          </a:p>
        </p:txBody>
      </p:sp>
      <p:sp>
        <p:nvSpPr>
          <p:cNvPr id="20" name="TextBox 19"/>
          <p:cNvSpPr txBox="1"/>
          <p:nvPr/>
        </p:nvSpPr>
        <p:spPr>
          <a:xfrm>
            <a:off x="0" y="6196152"/>
            <a:ext cx="1156656" cy="646331"/>
          </a:xfrm>
          <a:prstGeom prst="rect">
            <a:avLst/>
          </a:prstGeom>
          <a:noFill/>
        </p:spPr>
        <p:txBody>
          <a:bodyPr wrap="square" rtlCol="0">
            <a:spAutoFit/>
          </a:bodyPr>
          <a:lstStyle/>
          <a:p>
            <a:r>
              <a:rPr lang="en-GB" sz="1200" dirty="0"/>
              <a:t>Button spans 2 columns on Row 2</a:t>
            </a:r>
          </a:p>
        </p:txBody>
      </p:sp>
      <p:sp>
        <p:nvSpPr>
          <p:cNvPr id="21" name="TextBox 20"/>
          <p:cNvSpPr txBox="1"/>
          <p:nvPr/>
        </p:nvSpPr>
        <p:spPr>
          <a:xfrm>
            <a:off x="-11239" y="3549551"/>
            <a:ext cx="1156656" cy="646331"/>
          </a:xfrm>
          <a:prstGeom prst="rect">
            <a:avLst/>
          </a:prstGeom>
          <a:noFill/>
        </p:spPr>
        <p:txBody>
          <a:bodyPr wrap="square" rtlCol="0">
            <a:spAutoFit/>
          </a:bodyPr>
          <a:lstStyle/>
          <a:p>
            <a:r>
              <a:rPr lang="en-GB" sz="1200" dirty="0"/>
              <a:t>“To” text in Row 0, Column 0</a:t>
            </a:r>
          </a:p>
        </p:txBody>
      </p:sp>
      <p:sp>
        <p:nvSpPr>
          <p:cNvPr id="22" name="TextBox 21"/>
          <p:cNvSpPr txBox="1"/>
          <p:nvPr/>
        </p:nvSpPr>
        <p:spPr>
          <a:xfrm>
            <a:off x="7488324" y="3142709"/>
            <a:ext cx="1156656" cy="646331"/>
          </a:xfrm>
          <a:prstGeom prst="rect">
            <a:avLst/>
          </a:prstGeom>
          <a:noFill/>
        </p:spPr>
        <p:txBody>
          <a:bodyPr wrap="square" rtlCol="0">
            <a:spAutoFit/>
          </a:bodyPr>
          <a:lstStyle/>
          <a:p>
            <a:r>
              <a:rPr lang="en-GB" sz="1200" dirty="0"/>
              <a:t>Email </a:t>
            </a:r>
            <a:r>
              <a:rPr lang="en-GB" sz="1200" dirty="0" err="1"/>
              <a:t>EditText</a:t>
            </a:r>
            <a:r>
              <a:rPr lang="en-GB" sz="1200" dirty="0"/>
              <a:t> field in Row 1, Column 2</a:t>
            </a:r>
          </a:p>
        </p:txBody>
      </p:sp>
    </p:spTree>
    <p:extLst>
      <p:ext uri="{BB962C8B-B14F-4D97-AF65-F5344CB8AC3E}">
        <p14:creationId xmlns:p14="http://schemas.microsoft.com/office/powerpoint/2010/main" val="152912136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Grid Layout Example: Columns</a:t>
            </a:r>
          </a:p>
        </p:txBody>
      </p:sp>
      <p:sp>
        <p:nvSpPr>
          <p:cNvPr id="3" name="Content Placeholder 2"/>
          <p:cNvSpPr>
            <a:spLocks noGrp="1"/>
          </p:cNvSpPr>
          <p:nvPr>
            <p:ph sz="quarter" idx="1"/>
          </p:nvPr>
        </p:nvSpPr>
        <p:spPr/>
        <p:txBody>
          <a:bodyPr/>
          <a:lstStyle/>
          <a:p>
            <a:r>
              <a:rPr lang="en-GB" dirty="0"/>
              <a:t>The grid layout needs 2 columns – use the </a:t>
            </a:r>
            <a:r>
              <a:rPr lang="en-GB" dirty="0" err="1"/>
              <a:t>android:columnCount</a:t>
            </a:r>
            <a:r>
              <a:rPr lang="en-GB" dirty="0"/>
              <a:t> attribute.</a:t>
            </a:r>
          </a:p>
          <a:p>
            <a:r>
              <a:rPr lang="en-GB" dirty="0"/>
              <a:t>We’ll let Android work out how many rows</a:t>
            </a:r>
          </a:p>
          <a:p>
            <a:pPr marL="320040" lvl="1" indent="0" eaLnBrk="0" fontAlgn="base" hangingPunct="0">
              <a:spcBef>
                <a:spcPct val="0"/>
              </a:spcBef>
              <a:spcAft>
                <a:spcPct val="0"/>
              </a:spcAft>
              <a:buNone/>
            </a:pPr>
            <a:r>
              <a:rPr lang="en-US" sz="1400" dirty="0">
                <a:solidFill>
                  <a:srgbClr val="000000"/>
                </a:solidFill>
                <a:latin typeface="Courier New" panose="02070309020205020404" pitchFamily="49" charset="0"/>
                <a:cs typeface="Courier New" panose="02070309020205020404" pitchFamily="49" charset="0"/>
              </a:rPr>
              <a:t>&lt;</a:t>
            </a:r>
            <a:r>
              <a:rPr lang="en-US" sz="1400" b="1" dirty="0" err="1">
                <a:solidFill>
                  <a:srgbClr val="000080"/>
                </a:solidFill>
                <a:latin typeface="Courier New" panose="02070309020205020404" pitchFamily="49" charset="0"/>
                <a:cs typeface="Courier New" panose="02070309020205020404" pitchFamily="49" charset="0"/>
              </a:rPr>
              <a:t>GridLayout</a:t>
            </a:r>
            <a:r>
              <a:rPr lang="en-US" sz="1400" b="1" dirty="0">
                <a:solidFill>
                  <a:srgbClr val="000080"/>
                </a:solidFill>
                <a:latin typeface="Courier New" panose="02070309020205020404" pitchFamily="49" charset="0"/>
                <a:cs typeface="Courier New" panose="02070309020205020404" pitchFamily="49" charset="0"/>
              </a:rPr>
              <a:t> </a:t>
            </a:r>
            <a:r>
              <a:rPr lang="en-US" sz="1400" b="1" dirty="0" err="1">
                <a:solidFill>
                  <a:srgbClr val="0000FF"/>
                </a:solidFill>
                <a:latin typeface="Courier New" panose="02070309020205020404" pitchFamily="49" charset="0"/>
                <a:cs typeface="Courier New" panose="02070309020205020404" pitchFamily="49" charset="0"/>
              </a:rPr>
              <a:t>xmlns:</a:t>
            </a:r>
            <a:r>
              <a:rPr lang="en-US" sz="1400" b="1" dirty="0" err="1">
                <a:solidFill>
                  <a:srgbClr val="660E7A"/>
                </a:solidFill>
                <a:latin typeface="Courier New" panose="02070309020205020404" pitchFamily="49" charset="0"/>
                <a:cs typeface="Courier New" panose="02070309020205020404" pitchFamily="49" charset="0"/>
              </a:rPr>
              <a:t>android</a:t>
            </a:r>
            <a:r>
              <a:rPr lang="en-US" sz="1400" b="1" dirty="0">
                <a:solidFill>
                  <a:srgbClr val="0000FF"/>
                </a:solidFill>
                <a:latin typeface="Courier New" panose="02070309020205020404" pitchFamily="49" charset="0"/>
                <a:cs typeface="Courier New" panose="02070309020205020404" pitchFamily="49" charset="0"/>
              </a:rPr>
              <a:t>=</a:t>
            </a:r>
            <a:r>
              <a:rPr lang="en-US" sz="1400" b="1" dirty="0">
                <a:solidFill>
                  <a:srgbClr val="008000"/>
                </a:solidFill>
                <a:latin typeface="Courier New" panose="02070309020205020404" pitchFamily="49" charset="0"/>
                <a:cs typeface="Courier New" panose="02070309020205020404" pitchFamily="49" charset="0"/>
              </a:rPr>
              <a:t>"http://schemas.android.com/</a:t>
            </a:r>
            <a:r>
              <a:rPr lang="en-US" sz="1400" b="1" dirty="0" err="1">
                <a:solidFill>
                  <a:srgbClr val="008000"/>
                </a:solidFill>
                <a:latin typeface="Courier New" panose="02070309020205020404" pitchFamily="49" charset="0"/>
                <a:cs typeface="Courier New" panose="02070309020205020404" pitchFamily="49" charset="0"/>
              </a:rPr>
              <a:t>apk</a:t>
            </a:r>
            <a:r>
              <a:rPr lang="en-US" sz="1400" b="1" dirty="0">
                <a:solidFill>
                  <a:srgbClr val="008000"/>
                </a:solidFill>
                <a:latin typeface="Courier New" panose="02070309020205020404" pitchFamily="49" charset="0"/>
                <a:cs typeface="Courier New" panose="02070309020205020404" pitchFamily="49" charset="0"/>
              </a:rPr>
              <a:t>/res/android"</a:t>
            </a:r>
            <a:br>
              <a:rPr lang="en-US" sz="1400" b="1" dirty="0">
                <a:solidFill>
                  <a:srgbClr val="008000"/>
                </a:solidFill>
                <a:latin typeface="Courier New" panose="02070309020205020404" pitchFamily="49" charset="0"/>
                <a:cs typeface="Courier New" panose="02070309020205020404" pitchFamily="49" charset="0"/>
              </a:rPr>
            </a:br>
            <a:r>
              <a:rPr lang="en-US" sz="1400" b="1" dirty="0">
                <a:solidFill>
                  <a:srgbClr val="008000"/>
                </a:solidFill>
                <a:latin typeface="Courier New" panose="02070309020205020404" pitchFamily="49" charset="0"/>
                <a:cs typeface="Courier New" panose="02070309020205020404" pitchFamily="49" charset="0"/>
              </a:rPr>
              <a:t>    </a:t>
            </a:r>
            <a:r>
              <a:rPr lang="en-US" sz="1400" b="1" dirty="0" err="1">
                <a:solidFill>
                  <a:srgbClr val="0000FF"/>
                </a:solidFill>
                <a:latin typeface="Courier New" panose="02070309020205020404" pitchFamily="49" charset="0"/>
                <a:cs typeface="Courier New" panose="02070309020205020404" pitchFamily="49" charset="0"/>
              </a:rPr>
              <a:t>xmlns:</a:t>
            </a:r>
            <a:r>
              <a:rPr lang="en-US" sz="1400" b="1" dirty="0" err="1">
                <a:solidFill>
                  <a:srgbClr val="660E7A"/>
                </a:solidFill>
                <a:latin typeface="Courier New" panose="02070309020205020404" pitchFamily="49" charset="0"/>
                <a:cs typeface="Courier New" panose="02070309020205020404" pitchFamily="49" charset="0"/>
              </a:rPr>
              <a:t>tools</a:t>
            </a:r>
            <a:r>
              <a:rPr lang="en-US" sz="1400" b="1" dirty="0">
                <a:solidFill>
                  <a:srgbClr val="0000FF"/>
                </a:solidFill>
                <a:latin typeface="Courier New" panose="02070309020205020404" pitchFamily="49" charset="0"/>
                <a:cs typeface="Courier New" panose="02070309020205020404" pitchFamily="49" charset="0"/>
              </a:rPr>
              <a:t>=</a:t>
            </a:r>
            <a:r>
              <a:rPr lang="en-US" sz="1400" b="1" dirty="0">
                <a:solidFill>
                  <a:srgbClr val="008000"/>
                </a:solidFill>
                <a:latin typeface="Courier New" panose="02070309020205020404" pitchFamily="49" charset="0"/>
                <a:cs typeface="Courier New" panose="02070309020205020404" pitchFamily="49" charset="0"/>
              </a:rPr>
              <a:t>"http://schemas.android.com/tools"</a:t>
            </a:r>
            <a:br>
              <a:rPr lang="en-US" sz="1400" b="1" dirty="0">
                <a:solidFill>
                  <a:srgbClr val="008000"/>
                </a:solidFill>
                <a:latin typeface="Courier New" panose="02070309020205020404" pitchFamily="49" charset="0"/>
                <a:cs typeface="Courier New" panose="02070309020205020404" pitchFamily="49" charset="0"/>
              </a:rPr>
            </a:br>
            <a:r>
              <a:rPr lang="en-US" sz="1400" b="1" dirty="0">
                <a:solidFill>
                  <a:srgbClr val="008000"/>
                </a:solidFill>
                <a:latin typeface="Courier New" panose="02070309020205020404" pitchFamily="49" charset="0"/>
                <a:cs typeface="Courier New" panose="02070309020205020404" pitchFamily="49" charset="0"/>
              </a:rPr>
              <a:t>    </a:t>
            </a:r>
            <a:r>
              <a:rPr lang="en-US" sz="1400" b="1" dirty="0" err="1">
                <a:solidFill>
                  <a:srgbClr val="660E7A"/>
                </a:solidFill>
                <a:latin typeface="Courier New" panose="02070309020205020404" pitchFamily="49" charset="0"/>
                <a:cs typeface="Courier New" panose="02070309020205020404" pitchFamily="49" charset="0"/>
              </a:rPr>
              <a:t>android</a:t>
            </a:r>
            <a:r>
              <a:rPr lang="en-US" sz="1400" b="1" dirty="0" err="1">
                <a:solidFill>
                  <a:srgbClr val="0000FF"/>
                </a:solidFill>
                <a:latin typeface="Courier New" panose="02070309020205020404" pitchFamily="49" charset="0"/>
                <a:cs typeface="Courier New" panose="02070309020205020404" pitchFamily="49" charset="0"/>
              </a:rPr>
              <a:t>:layout_width</a:t>
            </a:r>
            <a:r>
              <a:rPr lang="en-US" sz="1400" b="1" dirty="0">
                <a:solidFill>
                  <a:srgbClr val="0000FF"/>
                </a:solidFill>
                <a:latin typeface="Courier New" panose="02070309020205020404" pitchFamily="49" charset="0"/>
                <a:cs typeface="Courier New" panose="02070309020205020404" pitchFamily="49" charset="0"/>
              </a:rPr>
              <a:t>=</a:t>
            </a:r>
            <a:r>
              <a:rPr lang="en-US" sz="1400" b="1" dirty="0">
                <a:solidFill>
                  <a:srgbClr val="008000"/>
                </a:solidFill>
                <a:latin typeface="Courier New" panose="02070309020205020404" pitchFamily="49" charset="0"/>
                <a:cs typeface="Courier New" panose="02070309020205020404" pitchFamily="49" charset="0"/>
              </a:rPr>
              <a:t>"</a:t>
            </a:r>
            <a:r>
              <a:rPr lang="en-US" sz="1400" b="1" dirty="0" err="1">
                <a:solidFill>
                  <a:srgbClr val="008000"/>
                </a:solidFill>
                <a:latin typeface="Courier New" panose="02070309020205020404" pitchFamily="49" charset="0"/>
                <a:cs typeface="Courier New" panose="02070309020205020404" pitchFamily="49" charset="0"/>
              </a:rPr>
              <a:t>match_parent</a:t>
            </a:r>
            <a:r>
              <a:rPr lang="en-US" sz="1400" b="1" dirty="0">
                <a:solidFill>
                  <a:srgbClr val="008000"/>
                </a:solidFill>
                <a:latin typeface="Courier New" panose="02070309020205020404" pitchFamily="49" charset="0"/>
                <a:cs typeface="Courier New" panose="02070309020205020404" pitchFamily="49" charset="0"/>
              </a:rPr>
              <a:t>"</a:t>
            </a:r>
            <a:br>
              <a:rPr lang="en-US" sz="1400" b="1" dirty="0">
                <a:solidFill>
                  <a:srgbClr val="008000"/>
                </a:solidFill>
                <a:latin typeface="Courier New" panose="02070309020205020404" pitchFamily="49" charset="0"/>
                <a:cs typeface="Courier New" panose="02070309020205020404" pitchFamily="49" charset="0"/>
              </a:rPr>
            </a:br>
            <a:r>
              <a:rPr lang="en-US" sz="1400" b="1" dirty="0">
                <a:solidFill>
                  <a:srgbClr val="008000"/>
                </a:solidFill>
                <a:latin typeface="Courier New" panose="02070309020205020404" pitchFamily="49" charset="0"/>
                <a:cs typeface="Courier New" panose="02070309020205020404" pitchFamily="49" charset="0"/>
              </a:rPr>
              <a:t>    </a:t>
            </a:r>
            <a:r>
              <a:rPr lang="en-US" sz="1400" b="1" dirty="0" err="1">
                <a:solidFill>
                  <a:srgbClr val="660E7A"/>
                </a:solidFill>
                <a:latin typeface="Courier New" panose="02070309020205020404" pitchFamily="49" charset="0"/>
                <a:cs typeface="Courier New" panose="02070309020205020404" pitchFamily="49" charset="0"/>
              </a:rPr>
              <a:t>android</a:t>
            </a:r>
            <a:r>
              <a:rPr lang="en-US" sz="1400" b="1" dirty="0" err="1">
                <a:solidFill>
                  <a:srgbClr val="0000FF"/>
                </a:solidFill>
                <a:latin typeface="Courier New" panose="02070309020205020404" pitchFamily="49" charset="0"/>
                <a:cs typeface="Courier New" panose="02070309020205020404" pitchFamily="49" charset="0"/>
              </a:rPr>
              <a:t>:layout_height</a:t>
            </a:r>
            <a:r>
              <a:rPr lang="en-US" sz="1400" b="1" dirty="0">
                <a:solidFill>
                  <a:srgbClr val="0000FF"/>
                </a:solidFill>
                <a:latin typeface="Courier New" panose="02070309020205020404" pitchFamily="49" charset="0"/>
                <a:cs typeface="Courier New" panose="02070309020205020404" pitchFamily="49" charset="0"/>
              </a:rPr>
              <a:t>=</a:t>
            </a:r>
            <a:r>
              <a:rPr lang="en-US" sz="1400" b="1" dirty="0">
                <a:solidFill>
                  <a:srgbClr val="008000"/>
                </a:solidFill>
                <a:latin typeface="Courier New" panose="02070309020205020404" pitchFamily="49" charset="0"/>
                <a:cs typeface="Courier New" panose="02070309020205020404" pitchFamily="49" charset="0"/>
              </a:rPr>
              <a:t>"</a:t>
            </a:r>
            <a:r>
              <a:rPr lang="en-US" sz="1400" b="1" dirty="0" err="1">
                <a:solidFill>
                  <a:srgbClr val="008000"/>
                </a:solidFill>
                <a:latin typeface="Courier New" panose="02070309020205020404" pitchFamily="49" charset="0"/>
                <a:cs typeface="Courier New" panose="02070309020205020404" pitchFamily="49" charset="0"/>
              </a:rPr>
              <a:t>match_parent</a:t>
            </a:r>
            <a:r>
              <a:rPr lang="en-US" sz="1400" b="1" dirty="0">
                <a:solidFill>
                  <a:srgbClr val="008000"/>
                </a:solidFill>
                <a:latin typeface="Courier New" panose="02070309020205020404" pitchFamily="49" charset="0"/>
                <a:cs typeface="Courier New" panose="02070309020205020404" pitchFamily="49" charset="0"/>
              </a:rPr>
              <a:t>"</a:t>
            </a:r>
          </a:p>
          <a:p>
            <a:pPr marL="320040" lvl="1" indent="0" eaLnBrk="0" fontAlgn="base" hangingPunct="0">
              <a:spcBef>
                <a:spcPct val="0"/>
              </a:spcBef>
              <a:spcAft>
                <a:spcPct val="0"/>
              </a:spcAft>
              <a:buNone/>
            </a:pPr>
            <a:r>
              <a:rPr lang="en-US" sz="1400" b="1" dirty="0">
                <a:solidFill>
                  <a:srgbClr val="660E7A"/>
                </a:solidFill>
                <a:latin typeface="Courier New" panose="02070309020205020404" pitchFamily="49" charset="0"/>
                <a:cs typeface="Courier New" panose="02070309020205020404" pitchFamily="49" charset="0"/>
              </a:rPr>
              <a:t>    </a:t>
            </a:r>
            <a:r>
              <a:rPr lang="en-US" sz="1400" b="1" dirty="0" err="1">
                <a:solidFill>
                  <a:srgbClr val="660E7A"/>
                </a:solidFill>
                <a:latin typeface="Courier New" panose="02070309020205020404" pitchFamily="49" charset="0"/>
                <a:cs typeface="Courier New" panose="02070309020205020404" pitchFamily="49" charset="0"/>
              </a:rPr>
              <a:t>android</a:t>
            </a:r>
            <a:r>
              <a:rPr lang="en-US" sz="1400" b="1" dirty="0" err="1">
                <a:solidFill>
                  <a:srgbClr val="0000FF"/>
                </a:solidFill>
                <a:latin typeface="Courier New" panose="02070309020205020404" pitchFamily="49" charset="0"/>
                <a:cs typeface="Courier New" panose="02070309020205020404" pitchFamily="49" charset="0"/>
              </a:rPr>
              <a:t>:paddingBottom</a:t>
            </a:r>
            <a:r>
              <a:rPr lang="en-US" sz="1400" b="1" dirty="0">
                <a:solidFill>
                  <a:srgbClr val="0000FF"/>
                </a:solidFill>
                <a:latin typeface="Courier New" panose="02070309020205020404" pitchFamily="49" charset="0"/>
                <a:cs typeface="Courier New" panose="02070309020205020404" pitchFamily="49" charset="0"/>
              </a:rPr>
              <a:t>=</a:t>
            </a:r>
            <a:r>
              <a:rPr lang="en-US" sz="1400" b="1" dirty="0">
                <a:solidFill>
                  <a:srgbClr val="008000"/>
                </a:solidFill>
                <a:latin typeface="Courier New" panose="02070309020205020404" pitchFamily="49" charset="0"/>
                <a:cs typeface="Courier New" panose="02070309020205020404" pitchFamily="49" charset="0"/>
              </a:rPr>
              <a:t>"16dp"</a:t>
            </a:r>
          </a:p>
          <a:p>
            <a:pPr marL="320040" lvl="1" indent="0" eaLnBrk="0" fontAlgn="base" hangingPunct="0">
              <a:spcBef>
                <a:spcPct val="0"/>
              </a:spcBef>
              <a:spcAft>
                <a:spcPct val="0"/>
              </a:spcAft>
              <a:buNone/>
            </a:pPr>
            <a:r>
              <a:rPr lang="en-US" sz="1400" b="1" dirty="0">
                <a:solidFill>
                  <a:srgbClr val="660E7A"/>
                </a:solidFill>
                <a:latin typeface="Courier New" panose="02070309020205020404" pitchFamily="49" charset="0"/>
                <a:cs typeface="Courier New" panose="02070309020205020404" pitchFamily="49" charset="0"/>
              </a:rPr>
              <a:t>    </a:t>
            </a:r>
            <a:r>
              <a:rPr lang="en-US" sz="1400" b="1" dirty="0" err="1">
                <a:solidFill>
                  <a:srgbClr val="660E7A"/>
                </a:solidFill>
                <a:latin typeface="Courier New" panose="02070309020205020404" pitchFamily="49" charset="0"/>
                <a:cs typeface="Courier New" panose="02070309020205020404" pitchFamily="49" charset="0"/>
              </a:rPr>
              <a:t>android</a:t>
            </a:r>
            <a:r>
              <a:rPr lang="en-US" sz="1400" b="1" dirty="0" err="1">
                <a:solidFill>
                  <a:srgbClr val="0000FF"/>
                </a:solidFill>
                <a:latin typeface="Courier New" panose="02070309020205020404" pitchFamily="49" charset="0"/>
                <a:cs typeface="Courier New" panose="02070309020205020404" pitchFamily="49" charset="0"/>
              </a:rPr>
              <a:t>:paddingLeft</a:t>
            </a:r>
            <a:r>
              <a:rPr lang="en-US" sz="1400" b="1" dirty="0">
                <a:solidFill>
                  <a:srgbClr val="0000FF"/>
                </a:solidFill>
                <a:latin typeface="Courier New" panose="02070309020205020404" pitchFamily="49" charset="0"/>
                <a:cs typeface="Courier New" panose="02070309020205020404" pitchFamily="49" charset="0"/>
              </a:rPr>
              <a:t>=</a:t>
            </a:r>
            <a:r>
              <a:rPr lang="en-US" sz="1400" b="1" dirty="0">
                <a:solidFill>
                  <a:srgbClr val="008000"/>
                </a:solidFill>
                <a:latin typeface="Courier New" panose="02070309020205020404" pitchFamily="49" charset="0"/>
                <a:cs typeface="Courier New" panose="02070309020205020404" pitchFamily="49" charset="0"/>
              </a:rPr>
              <a:t>"16dp"</a:t>
            </a:r>
          </a:p>
          <a:p>
            <a:pPr marL="320040" lvl="1" indent="0" eaLnBrk="0" fontAlgn="base" hangingPunct="0">
              <a:spcBef>
                <a:spcPct val="0"/>
              </a:spcBef>
              <a:spcAft>
                <a:spcPct val="0"/>
              </a:spcAft>
              <a:buNone/>
            </a:pPr>
            <a:r>
              <a:rPr lang="en-US" sz="1400" b="1" dirty="0">
                <a:solidFill>
                  <a:srgbClr val="660E7A"/>
                </a:solidFill>
                <a:latin typeface="Courier New" panose="02070309020205020404" pitchFamily="49" charset="0"/>
                <a:cs typeface="Courier New" panose="02070309020205020404" pitchFamily="49" charset="0"/>
              </a:rPr>
              <a:t>    </a:t>
            </a:r>
            <a:r>
              <a:rPr lang="en-US" sz="1400" b="1" dirty="0" err="1">
                <a:solidFill>
                  <a:srgbClr val="660E7A"/>
                </a:solidFill>
                <a:latin typeface="Courier New" panose="02070309020205020404" pitchFamily="49" charset="0"/>
                <a:cs typeface="Courier New" panose="02070309020205020404" pitchFamily="49" charset="0"/>
              </a:rPr>
              <a:t>android</a:t>
            </a:r>
            <a:r>
              <a:rPr lang="en-US" sz="1400" b="1" dirty="0" err="1">
                <a:solidFill>
                  <a:srgbClr val="0000FF"/>
                </a:solidFill>
                <a:latin typeface="Courier New" panose="02070309020205020404" pitchFamily="49" charset="0"/>
                <a:cs typeface="Courier New" panose="02070309020205020404" pitchFamily="49" charset="0"/>
              </a:rPr>
              <a:t>:paddingRight</a:t>
            </a:r>
            <a:r>
              <a:rPr lang="en-US" sz="1400" b="1" dirty="0">
                <a:solidFill>
                  <a:srgbClr val="0000FF"/>
                </a:solidFill>
                <a:latin typeface="Courier New" panose="02070309020205020404" pitchFamily="49" charset="0"/>
                <a:cs typeface="Courier New" panose="02070309020205020404" pitchFamily="49" charset="0"/>
              </a:rPr>
              <a:t>=</a:t>
            </a:r>
            <a:r>
              <a:rPr lang="en-US" sz="1400" b="1" dirty="0">
                <a:solidFill>
                  <a:srgbClr val="008000"/>
                </a:solidFill>
                <a:latin typeface="Courier New" panose="02070309020205020404" pitchFamily="49" charset="0"/>
                <a:cs typeface="Courier New" panose="02070309020205020404" pitchFamily="49" charset="0"/>
              </a:rPr>
              <a:t>"16dp"</a:t>
            </a:r>
          </a:p>
          <a:p>
            <a:pPr marL="320040" lvl="1" indent="0" eaLnBrk="0" fontAlgn="base" hangingPunct="0">
              <a:spcBef>
                <a:spcPct val="0"/>
              </a:spcBef>
              <a:spcAft>
                <a:spcPct val="0"/>
              </a:spcAft>
              <a:buNone/>
            </a:pPr>
            <a:r>
              <a:rPr lang="en-US" sz="1400" b="1" dirty="0">
                <a:solidFill>
                  <a:srgbClr val="660E7A"/>
                </a:solidFill>
                <a:latin typeface="Courier New" panose="02070309020205020404" pitchFamily="49" charset="0"/>
                <a:cs typeface="Courier New" panose="02070309020205020404" pitchFamily="49" charset="0"/>
              </a:rPr>
              <a:t>    </a:t>
            </a:r>
            <a:r>
              <a:rPr lang="en-US" sz="1400" b="1" dirty="0" err="1">
                <a:solidFill>
                  <a:srgbClr val="660E7A"/>
                </a:solidFill>
                <a:latin typeface="Courier New" panose="02070309020205020404" pitchFamily="49" charset="0"/>
                <a:cs typeface="Courier New" panose="02070309020205020404" pitchFamily="49" charset="0"/>
              </a:rPr>
              <a:t>android</a:t>
            </a:r>
            <a:r>
              <a:rPr lang="en-US" sz="1400" b="1" dirty="0" err="1">
                <a:solidFill>
                  <a:srgbClr val="0000FF"/>
                </a:solidFill>
                <a:latin typeface="Courier New" panose="02070309020205020404" pitchFamily="49" charset="0"/>
                <a:cs typeface="Courier New" panose="02070309020205020404" pitchFamily="49" charset="0"/>
              </a:rPr>
              <a:t>:paddingTop</a:t>
            </a:r>
            <a:r>
              <a:rPr lang="en-US" sz="1400" b="1" dirty="0">
                <a:solidFill>
                  <a:srgbClr val="0000FF"/>
                </a:solidFill>
                <a:latin typeface="Courier New" panose="02070309020205020404" pitchFamily="49" charset="0"/>
                <a:cs typeface="Courier New" panose="02070309020205020404" pitchFamily="49" charset="0"/>
              </a:rPr>
              <a:t>=</a:t>
            </a:r>
            <a:r>
              <a:rPr lang="en-US" sz="1400" b="1" dirty="0">
                <a:solidFill>
                  <a:srgbClr val="008000"/>
                </a:solidFill>
                <a:latin typeface="Courier New" panose="02070309020205020404" pitchFamily="49" charset="0"/>
                <a:cs typeface="Courier New" panose="02070309020205020404" pitchFamily="49" charset="0"/>
              </a:rPr>
              <a:t>"16dp"</a:t>
            </a:r>
          </a:p>
          <a:p>
            <a:pPr marL="320040" lvl="1" indent="0" eaLnBrk="0" fontAlgn="base" hangingPunct="0">
              <a:spcBef>
                <a:spcPct val="0"/>
              </a:spcBef>
              <a:spcAft>
                <a:spcPct val="0"/>
              </a:spcAft>
              <a:buNone/>
            </a:pPr>
            <a:r>
              <a:rPr lang="en-US" sz="1400" b="1" dirty="0">
                <a:solidFill>
                  <a:srgbClr val="008000"/>
                </a:solidFill>
                <a:latin typeface="Courier New" panose="02070309020205020404" pitchFamily="49" charset="0"/>
                <a:cs typeface="Courier New" panose="02070309020205020404" pitchFamily="49" charset="0"/>
              </a:rPr>
              <a:t>    </a:t>
            </a:r>
            <a:r>
              <a:rPr lang="en-US" sz="1400" b="1" dirty="0" err="1">
                <a:solidFill>
                  <a:srgbClr val="660E7A"/>
                </a:solidFill>
                <a:latin typeface="Courier New" panose="02070309020205020404" pitchFamily="49" charset="0"/>
                <a:cs typeface="Courier New" panose="02070309020205020404" pitchFamily="49" charset="0"/>
              </a:rPr>
              <a:t>android</a:t>
            </a:r>
            <a:r>
              <a:rPr lang="en-US" sz="1400" b="1" dirty="0" err="1">
                <a:solidFill>
                  <a:srgbClr val="0000FF"/>
                </a:solidFill>
                <a:latin typeface="Courier New" panose="02070309020205020404" pitchFamily="49" charset="0"/>
                <a:cs typeface="Courier New" panose="02070309020205020404" pitchFamily="49" charset="0"/>
              </a:rPr>
              <a:t>:columnCount</a:t>
            </a:r>
            <a:r>
              <a:rPr lang="en-US" sz="1400" b="1" dirty="0">
                <a:solidFill>
                  <a:srgbClr val="0000FF"/>
                </a:solidFill>
                <a:latin typeface="Courier New" panose="02070309020205020404" pitchFamily="49" charset="0"/>
                <a:cs typeface="Courier New" panose="02070309020205020404" pitchFamily="49" charset="0"/>
              </a:rPr>
              <a:t>=</a:t>
            </a:r>
            <a:r>
              <a:rPr lang="en-US" sz="1400" b="1" dirty="0">
                <a:solidFill>
                  <a:srgbClr val="008000"/>
                </a:solidFill>
                <a:latin typeface="Courier New" panose="02070309020205020404" pitchFamily="49" charset="0"/>
                <a:cs typeface="Courier New" panose="02070309020205020404" pitchFamily="49" charset="0"/>
              </a:rPr>
              <a:t>"2"</a:t>
            </a:r>
          </a:p>
          <a:p>
            <a:pPr marL="320040" lvl="1" indent="0" eaLnBrk="0" fontAlgn="base" hangingPunct="0">
              <a:spcBef>
                <a:spcPct val="0"/>
              </a:spcBef>
              <a:spcAft>
                <a:spcPct val="0"/>
              </a:spcAft>
              <a:buClrTx/>
              <a:buSzTx/>
              <a:buNone/>
            </a:pPr>
            <a:r>
              <a:rPr lang="en-US" sz="1400" b="1" dirty="0">
                <a:solidFill>
                  <a:srgbClr val="008000"/>
                </a:solidFill>
                <a:latin typeface="Courier New" panose="02070309020205020404" pitchFamily="49" charset="0"/>
                <a:cs typeface="Courier New" panose="02070309020205020404" pitchFamily="49" charset="0"/>
              </a:rPr>
              <a:t>    … more attributes …</a:t>
            </a:r>
            <a:br>
              <a:rPr lang="en-US" sz="1400" b="1" dirty="0">
                <a:solidFill>
                  <a:srgbClr val="008000"/>
                </a:solidFill>
                <a:latin typeface="Courier New" panose="02070309020205020404" pitchFamily="49" charset="0"/>
                <a:cs typeface="Courier New" panose="02070309020205020404" pitchFamily="49" charset="0"/>
              </a:rPr>
            </a:br>
            <a:r>
              <a:rPr lang="en-US" sz="1400" b="1" dirty="0">
                <a:solidFill>
                  <a:srgbClr val="008000"/>
                </a:solidFill>
                <a:latin typeface="Courier New" panose="02070309020205020404" pitchFamily="49" charset="0"/>
                <a:cs typeface="Courier New" panose="02070309020205020404" pitchFamily="49" charset="0"/>
              </a:rPr>
              <a:t>    </a:t>
            </a:r>
            <a:r>
              <a:rPr lang="en-US" sz="1400" dirty="0">
                <a:solidFill>
                  <a:srgbClr val="000000"/>
                </a:solidFill>
                <a:latin typeface="Courier New" panose="02070309020205020404" pitchFamily="49" charset="0"/>
                <a:cs typeface="Courier New" panose="02070309020205020404" pitchFamily="49" charset="0"/>
              </a:rPr>
              <a:t>&gt;</a:t>
            </a:r>
          </a:p>
          <a:p>
            <a:pPr marL="320040" lvl="1" indent="0" eaLnBrk="0" fontAlgn="base" hangingPunct="0">
              <a:spcBef>
                <a:spcPct val="0"/>
              </a:spcBef>
              <a:spcAft>
                <a:spcPct val="0"/>
              </a:spcAft>
              <a:buClrTx/>
              <a:buSzTx/>
              <a:buNone/>
            </a:pPr>
            <a:r>
              <a:rPr lang="en-US" sz="1400" dirty="0">
                <a:solidFill>
                  <a:srgbClr val="000000"/>
                </a:solidFill>
                <a:latin typeface="Courier New" panose="02070309020205020404" pitchFamily="49" charset="0"/>
                <a:cs typeface="Courier New" panose="02070309020205020404" pitchFamily="49" charset="0"/>
              </a:rPr>
              <a:t>&lt;/</a:t>
            </a:r>
            <a:r>
              <a:rPr lang="en-US" sz="1400" b="1" dirty="0" err="1">
                <a:solidFill>
                  <a:srgbClr val="000080"/>
                </a:solidFill>
                <a:latin typeface="Courier New" panose="02070309020205020404" pitchFamily="49" charset="0"/>
                <a:cs typeface="Courier New" panose="02070309020205020404" pitchFamily="49" charset="0"/>
              </a:rPr>
              <a:t>GridLayout</a:t>
            </a:r>
            <a:r>
              <a:rPr lang="en-US" sz="1400" dirty="0">
                <a:solidFill>
                  <a:srgbClr val="000000"/>
                </a:solidFill>
                <a:latin typeface="Courier New" panose="02070309020205020404" pitchFamily="49" charset="0"/>
                <a:cs typeface="Courier New" panose="02070309020205020404" pitchFamily="49" charset="0"/>
              </a:rPr>
              <a:t>&gt;</a:t>
            </a:r>
            <a:endParaRPr lang="en-US" sz="4000" dirty="0">
              <a:latin typeface="Arial" panose="020B0604020202020204" pitchFamily="34" charset="0"/>
            </a:endParaRPr>
          </a:p>
          <a:p>
            <a:pPr marL="0" lvl="0" indent="0" eaLnBrk="0" fontAlgn="base" hangingPunct="0">
              <a:spcBef>
                <a:spcPct val="0"/>
              </a:spcBef>
              <a:spcAft>
                <a:spcPct val="0"/>
              </a:spcAft>
              <a:buClrTx/>
              <a:buSzTx/>
              <a:buNone/>
            </a:pPr>
            <a:endParaRPr lang="en-GB" dirty="0"/>
          </a:p>
          <a:p>
            <a:endParaRPr lang="en-GB" dirty="0"/>
          </a:p>
        </p:txBody>
      </p:sp>
      <p:sp>
        <p:nvSpPr>
          <p:cNvPr id="4" name="Rectangle 3"/>
          <p:cNvSpPr/>
          <p:nvPr/>
        </p:nvSpPr>
        <p:spPr>
          <a:xfrm>
            <a:off x="1259632" y="4775448"/>
            <a:ext cx="2736304" cy="237728"/>
          </a:xfrm>
          <a:prstGeom prst="rect">
            <a:avLst/>
          </a:prstGeom>
          <a:noFill/>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cxnSp>
        <p:nvCxnSpPr>
          <p:cNvPr id="6" name="Straight Arrow Connector 5"/>
          <p:cNvCxnSpPr/>
          <p:nvPr/>
        </p:nvCxnSpPr>
        <p:spPr>
          <a:xfrm flipH="1">
            <a:off x="1331640" y="2420888"/>
            <a:ext cx="1296144" cy="23545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632137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Grid Layout Example: Row 0</a:t>
            </a:r>
          </a:p>
        </p:txBody>
      </p:sp>
      <p:sp>
        <p:nvSpPr>
          <p:cNvPr id="3" name="Content Placeholder 2"/>
          <p:cNvSpPr>
            <a:spLocks noGrp="1"/>
          </p:cNvSpPr>
          <p:nvPr>
            <p:ph sz="quarter" idx="1"/>
          </p:nvPr>
        </p:nvSpPr>
        <p:spPr>
          <a:xfrm>
            <a:off x="612648" y="1600200"/>
            <a:ext cx="8153400" cy="5257800"/>
          </a:xfrm>
        </p:spPr>
        <p:txBody>
          <a:bodyPr>
            <a:normAutofit fontScale="92500" lnSpcReduction="10000"/>
          </a:bodyPr>
          <a:lstStyle/>
          <a:p>
            <a:r>
              <a:rPr lang="en-GB" dirty="0"/>
              <a:t>The first row (row number 0) is made up of a</a:t>
            </a:r>
          </a:p>
          <a:p>
            <a:pPr lvl="1"/>
            <a:r>
              <a:rPr lang="en-GB" dirty="0"/>
              <a:t>Text View in the first column (column 0)</a:t>
            </a:r>
          </a:p>
          <a:p>
            <a:pPr lvl="1"/>
            <a:r>
              <a:rPr lang="en-GB" dirty="0"/>
              <a:t>Edit Text field in the second column (column 1)</a:t>
            </a:r>
          </a:p>
          <a:p>
            <a:r>
              <a:rPr lang="en-GB" dirty="0"/>
              <a:t>Use </a:t>
            </a:r>
            <a:r>
              <a:rPr lang="en-GB" dirty="0" err="1"/>
              <a:t>android:layout_column</a:t>
            </a:r>
            <a:r>
              <a:rPr lang="en-GB" dirty="0"/>
              <a:t> and </a:t>
            </a:r>
            <a:r>
              <a:rPr lang="en-GB" dirty="0" err="1"/>
              <a:t>android:layout_row</a:t>
            </a:r>
            <a:r>
              <a:rPr lang="en-GB" dirty="0"/>
              <a:t> attributes to position in the respective cells.</a:t>
            </a:r>
          </a:p>
          <a:p>
            <a:pPr marL="594360" lvl="2" indent="0" eaLnBrk="0" fontAlgn="base" hangingPunct="0">
              <a:spcBef>
                <a:spcPts val="600"/>
              </a:spcBef>
              <a:spcAft>
                <a:spcPct val="0"/>
              </a:spcAft>
              <a:buClrTx/>
              <a:buSzTx/>
              <a:buNone/>
            </a:pPr>
            <a:r>
              <a:rPr lang="en-US" sz="1400" dirty="0">
                <a:solidFill>
                  <a:srgbClr val="000000"/>
                </a:solidFill>
                <a:latin typeface="Courier New" panose="02070309020205020404" pitchFamily="49" charset="0"/>
                <a:cs typeface="Courier New" panose="02070309020205020404" pitchFamily="49" charset="0"/>
              </a:rPr>
              <a:t>&lt;</a:t>
            </a:r>
            <a:r>
              <a:rPr lang="en-US" sz="1400" b="1" dirty="0" err="1">
                <a:solidFill>
                  <a:srgbClr val="000080"/>
                </a:solidFill>
                <a:latin typeface="Courier New" panose="02070309020205020404" pitchFamily="49" charset="0"/>
                <a:cs typeface="Courier New" panose="02070309020205020404" pitchFamily="49" charset="0"/>
              </a:rPr>
              <a:t>GridLayout</a:t>
            </a:r>
            <a:r>
              <a:rPr lang="en-US" sz="1400" b="1" dirty="0">
                <a:solidFill>
                  <a:srgbClr val="000080"/>
                </a:solidFill>
                <a:latin typeface="Courier New" panose="02070309020205020404" pitchFamily="49" charset="0"/>
                <a:cs typeface="Courier New" panose="02070309020205020404" pitchFamily="49" charset="0"/>
              </a:rPr>
              <a:t> </a:t>
            </a:r>
            <a:r>
              <a:rPr lang="en-US" sz="1400" b="1" dirty="0" err="1">
                <a:solidFill>
                  <a:srgbClr val="660E7A"/>
                </a:solidFill>
                <a:latin typeface="Courier New" panose="02070309020205020404" pitchFamily="49" charset="0"/>
                <a:cs typeface="Courier New" panose="02070309020205020404" pitchFamily="49" charset="0"/>
              </a:rPr>
              <a:t>android</a:t>
            </a:r>
            <a:r>
              <a:rPr lang="en-US" sz="1400" b="1" dirty="0" err="1">
                <a:solidFill>
                  <a:srgbClr val="0000FF"/>
                </a:solidFill>
                <a:latin typeface="Courier New" panose="02070309020205020404" pitchFamily="49" charset="0"/>
                <a:cs typeface="Courier New" panose="02070309020205020404" pitchFamily="49" charset="0"/>
              </a:rPr>
              <a:t>:columnCount</a:t>
            </a:r>
            <a:r>
              <a:rPr lang="en-US" sz="1400" b="1" dirty="0">
                <a:solidFill>
                  <a:srgbClr val="0000FF"/>
                </a:solidFill>
                <a:latin typeface="Courier New" panose="02070309020205020404" pitchFamily="49" charset="0"/>
                <a:cs typeface="Courier New" panose="02070309020205020404" pitchFamily="49" charset="0"/>
              </a:rPr>
              <a:t>=</a:t>
            </a:r>
            <a:r>
              <a:rPr lang="en-US" sz="1400" b="1" dirty="0">
                <a:solidFill>
                  <a:srgbClr val="008000"/>
                </a:solidFill>
                <a:latin typeface="Courier New" panose="02070309020205020404" pitchFamily="49" charset="0"/>
                <a:cs typeface="Courier New" panose="02070309020205020404" pitchFamily="49" charset="0"/>
              </a:rPr>
              <a:t>"2"</a:t>
            </a:r>
            <a:r>
              <a:rPr lang="en-US" sz="1400" b="1" dirty="0">
                <a:solidFill>
                  <a:srgbClr val="000080"/>
                </a:solidFill>
                <a:latin typeface="Courier New" panose="02070309020205020404" pitchFamily="49" charset="0"/>
                <a:cs typeface="Courier New" panose="02070309020205020404" pitchFamily="49" charset="0"/>
              </a:rPr>
              <a:t> </a:t>
            </a:r>
            <a:r>
              <a:rPr lang="en-US" sz="1400" b="1" dirty="0">
                <a:solidFill>
                  <a:srgbClr val="0000FF"/>
                </a:solidFill>
                <a:latin typeface="Courier New" panose="02070309020205020404" pitchFamily="49" charset="0"/>
                <a:cs typeface="Courier New" panose="02070309020205020404" pitchFamily="49" charset="0"/>
              </a:rPr>
              <a:t>… </a:t>
            </a:r>
            <a:r>
              <a:rPr lang="en-US" sz="1400" dirty="0">
                <a:solidFill>
                  <a:srgbClr val="000000"/>
                </a:solidFill>
                <a:latin typeface="Courier New" panose="02070309020205020404" pitchFamily="49" charset="0"/>
                <a:cs typeface="Courier New" panose="02070309020205020404" pitchFamily="49" charset="0"/>
              </a:rPr>
              <a:t>&gt;</a:t>
            </a:r>
            <a:br>
              <a:rPr lang="en-US" sz="1400" dirty="0">
                <a:solidFill>
                  <a:srgbClr val="000000"/>
                </a:solidFill>
                <a:latin typeface="Courier New" panose="02070309020205020404" pitchFamily="49" charset="0"/>
                <a:cs typeface="Courier New" panose="02070309020205020404" pitchFamily="49" charset="0"/>
              </a:rPr>
            </a:br>
            <a:r>
              <a:rPr lang="en-US" sz="1400" dirty="0">
                <a:solidFill>
                  <a:srgbClr val="000000"/>
                </a:solidFill>
                <a:latin typeface="Courier New" panose="02070309020205020404" pitchFamily="49" charset="0"/>
                <a:cs typeface="Courier New" panose="02070309020205020404" pitchFamily="49" charset="0"/>
              </a:rPr>
              <a:t>    &lt;</a:t>
            </a:r>
            <a:r>
              <a:rPr lang="en-US" sz="1400" b="1" dirty="0" err="1">
                <a:solidFill>
                  <a:srgbClr val="000080"/>
                </a:solidFill>
                <a:latin typeface="Courier New" panose="02070309020205020404" pitchFamily="49" charset="0"/>
                <a:cs typeface="Courier New" panose="02070309020205020404" pitchFamily="49" charset="0"/>
              </a:rPr>
              <a:t>TextView</a:t>
            </a:r>
            <a:r>
              <a:rPr lang="en-US" sz="1400" b="1" dirty="0">
                <a:solidFill>
                  <a:srgbClr val="000080"/>
                </a:solidFill>
                <a:latin typeface="Courier New" panose="02070309020205020404" pitchFamily="49" charset="0"/>
                <a:cs typeface="Courier New" panose="02070309020205020404" pitchFamily="49" charset="0"/>
              </a:rPr>
              <a:t/>
            </a:r>
            <a:br>
              <a:rPr lang="en-US" sz="1400" b="1" dirty="0">
                <a:solidFill>
                  <a:srgbClr val="000080"/>
                </a:solidFill>
                <a:latin typeface="Courier New" panose="02070309020205020404" pitchFamily="49" charset="0"/>
                <a:cs typeface="Courier New" panose="02070309020205020404" pitchFamily="49" charset="0"/>
              </a:rPr>
            </a:br>
            <a:r>
              <a:rPr lang="en-US" sz="1400" b="1" dirty="0">
                <a:solidFill>
                  <a:srgbClr val="000080"/>
                </a:solidFill>
                <a:latin typeface="Courier New" panose="02070309020205020404" pitchFamily="49" charset="0"/>
                <a:cs typeface="Courier New" panose="02070309020205020404" pitchFamily="49" charset="0"/>
              </a:rPr>
              <a:t>        </a:t>
            </a:r>
            <a:r>
              <a:rPr lang="en-US" sz="1400" b="1" dirty="0" err="1">
                <a:solidFill>
                  <a:srgbClr val="660E7A"/>
                </a:solidFill>
                <a:latin typeface="Courier New" panose="02070309020205020404" pitchFamily="49" charset="0"/>
                <a:cs typeface="Courier New" panose="02070309020205020404" pitchFamily="49" charset="0"/>
              </a:rPr>
              <a:t>android</a:t>
            </a:r>
            <a:r>
              <a:rPr lang="en-US" sz="1400" b="1" dirty="0" err="1">
                <a:solidFill>
                  <a:srgbClr val="0000FF"/>
                </a:solidFill>
                <a:latin typeface="Courier New" panose="02070309020205020404" pitchFamily="49" charset="0"/>
                <a:cs typeface="Courier New" panose="02070309020205020404" pitchFamily="49" charset="0"/>
              </a:rPr>
              <a:t>:layout_width</a:t>
            </a:r>
            <a:r>
              <a:rPr lang="en-US" sz="1400" b="1" dirty="0">
                <a:solidFill>
                  <a:srgbClr val="0000FF"/>
                </a:solidFill>
                <a:latin typeface="Courier New" panose="02070309020205020404" pitchFamily="49" charset="0"/>
                <a:cs typeface="Courier New" panose="02070309020205020404" pitchFamily="49" charset="0"/>
              </a:rPr>
              <a:t>=</a:t>
            </a:r>
            <a:r>
              <a:rPr lang="en-US" sz="1400" b="1" dirty="0">
                <a:solidFill>
                  <a:srgbClr val="008000"/>
                </a:solidFill>
                <a:latin typeface="Courier New" panose="02070309020205020404" pitchFamily="49" charset="0"/>
                <a:cs typeface="Courier New" panose="02070309020205020404" pitchFamily="49" charset="0"/>
              </a:rPr>
              <a:t>"</a:t>
            </a:r>
            <a:r>
              <a:rPr lang="en-US" sz="1400" b="1" dirty="0" err="1">
                <a:solidFill>
                  <a:srgbClr val="008000"/>
                </a:solidFill>
                <a:latin typeface="Courier New" panose="02070309020205020404" pitchFamily="49" charset="0"/>
                <a:cs typeface="Courier New" panose="02070309020205020404" pitchFamily="49" charset="0"/>
              </a:rPr>
              <a:t>wrap_content</a:t>
            </a:r>
            <a:r>
              <a:rPr lang="en-US" sz="1400" b="1" dirty="0">
                <a:solidFill>
                  <a:srgbClr val="008000"/>
                </a:solidFill>
                <a:latin typeface="Courier New" panose="02070309020205020404" pitchFamily="49" charset="0"/>
                <a:cs typeface="Courier New" panose="02070309020205020404" pitchFamily="49" charset="0"/>
              </a:rPr>
              <a:t>"</a:t>
            </a:r>
            <a:br>
              <a:rPr lang="en-US" sz="1400" b="1" dirty="0">
                <a:solidFill>
                  <a:srgbClr val="008000"/>
                </a:solidFill>
                <a:latin typeface="Courier New" panose="02070309020205020404" pitchFamily="49" charset="0"/>
                <a:cs typeface="Courier New" panose="02070309020205020404" pitchFamily="49" charset="0"/>
              </a:rPr>
            </a:br>
            <a:r>
              <a:rPr lang="en-US" sz="1400" b="1" dirty="0">
                <a:solidFill>
                  <a:srgbClr val="008000"/>
                </a:solidFill>
                <a:latin typeface="Courier New" panose="02070309020205020404" pitchFamily="49" charset="0"/>
                <a:cs typeface="Courier New" panose="02070309020205020404" pitchFamily="49" charset="0"/>
              </a:rPr>
              <a:t>        </a:t>
            </a:r>
            <a:r>
              <a:rPr lang="en-US" sz="1400" b="1" dirty="0" err="1">
                <a:solidFill>
                  <a:srgbClr val="660E7A"/>
                </a:solidFill>
                <a:latin typeface="Courier New" panose="02070309020205020404" pitchFamily="49" charset="0"/>
                <a:cs typeface="Courier New" panose="02070309020205020404" pitchFamily="49" charset="0"/>
              </a:rPr>
              <a:t>android</a:t>
            </a:r>
            <a:r>
              <a:rPr lang="en-US" sz="1400" b="1" dirty="0" err="1">
                <a:solidFill>
                  <a:srgbClr val="0000FF"/>
                </a:solidFill>
                <a:latin typeface="Courier New" panose="02070309020205020404" pitchFamily="49" charset="0"/>
                <a:cs typeface="Courier New" panose="02070309020205020404" pitchFamily="49" charset="0"/>
              </a:rPr>
              <a:t>:layout_height</a:t>
            </a:r>
            <a:r>
              <a:rPr lang="en-US" sz="1400" b="1" dirty="0">
                <a:solidFill>
                  <a:srgbClr val="0000FF"/>
                </a:solidFill>
                <a:latin typeface="Courier New" panose="02070309020205020404" pitchFamily="49" charset="0"/>
                <a:cs typeface="Courier New" panose="02070309020205020404" pitchFamily="49" charset="0"/>
              </a:rPr>
              <a:t>=</a:t>
            </a:r>
            <a:r>
              <a:rPr lang="en-US" sz="1400" b="1" dirty="0">
                <a:solidFill>
                  <a:srgbClr val="008000"/>
                </a:solidFill>
                <a:latin typeface="Courier New" panose="02070309020205020404" pitchFamily="49" charset="0"/>
                <a:cs typeface="Courier New" panose="02070309020205020404" pitchFamily="49" charset="0"/>
              </a:rPr>
              <a:t>"</a:t>
            </a:r>
            <a:r>
              <a:rPr lang="en-US" sz="1400" b="1" dirty="0" err="1">
                <a:solidFill>
                  <a:srgbClr val="008000"/>
                </a:solidFill>
                <a:latin typeface="Courier New" panose="02070309020205020404" pitchFamily="49" charset="0"/>
                <a:cs typeface="Courier New" panose="02070309020205020404" pitchFamily="49" charset="0"/>
              </a:rPr>
              <a:t>wrap_content</a:t>
            </a:r>
            <a:r>
              <a:rPr lang="en-US" sz="1400" b="1" dirty="0">
                <a:solidFill>
                  <a:srgbClr val="008000"/>
                </a:solidFill>
                <a:latin typeface="Courier New" panose="02070309020205020404" pitchFamily="49" charset="0"/>
                <a:cs typeface="Courier New" panose="02070309020205020404" pitchFamily="49" charset="0"/>
              </a:rPr>
              <a:t>"</a:t>
            </a:r>
            <a:br>
              <a:rPr lang="en-US" sz="1400" b="1" dirty="0">
                <a:solidFill>
                  <a:srgbClr val="008000"/>
                </a:solidFill>
                <a:latin typeface="Courier New" panose="02070309020205020404" pitchFamily="49" charset="0"/>
                <a:cs typeface="Courier New" panose="02070309020205020404" pitchFamily="49" charset="0"/>
              </a:rPr>
            </a:br>
            <a:r>
              <a:rPr lang="en-US" sz="1400" b="1" dirty="0">
                <a:solidFill>
                  <a:srgbClr val="008000"/>
                </a:solidFill>
                <a:latin typeface="Courier New" panose="02070309020205020404" pitchFamily="49" charset="0"/>
                <a:cs typeface="Courier New" panose="02070309020205020404" pitchFamily="49" charset="0"/>
              </a:rPr>
              <a:t>        </a:t>
            </a:r>
            <a:r>
              <a:rPr lang="en-US" sz="1400" b="1" dirty="0" err="1">
                <a:solidFill>
                  <a:srgbClr val="660E7A"/>
                </a:solidFill>
                <a:latin typeface="Courier New" panose="02070309020205020404" pitchFamily="49" charset="0"/>
                <a:cs typeface="Courier New" panose="02070309020205020404" pitchFamily="49" charset="0"/>
              </a:rPr>
              <a:t>android</a:t>
            </a:r>
            <a:r>
              <a:rPr lang="en-US" sz="1400" b="1" dirty="0" err="1">
                <a:solidFill>
                  <a:srgbClr val="0000FF"/>
                </a:solidFill>
                <a:latin typeface="Courier New" panose="02070309020205020404" pitchFamily="49" charset="0"/>
                <a:cs typeface="Courier New" panose="02070309020205020404" pitchFamily="49" charset="0"/>
              </a:rPr>
              <a:t>:text</a:t>
            </a:r>
            <a:r>
              <a:rPr lang="en-US" sz="1400" b="1" dirty="0">
                <a:solidFill>
                  <a:srgbClr val="0000FF"/>
                </a:solidFill>
                <a:latin typeface="Courier New" panose="02070309020205020404" pitchFamily="49" charset="0"/>
                <a:cs typeface="Courier New" panose="02070309020205020404" pitchFamily="49" charset="0"/>
              </a:rPr>
              <a:t>=</a:t>
            </a:r>
            <a:r>
              <a:rPr lang="en-US" sz="1400" b="1" dirty="0">
                <a:solidFill>
                  <a:srgbClr val="008000"/>
                </a:solidFill>
                <a:latin typeface="Courier New" panose="02070309020205020404" pitchFamily="49" charset="0"/>
                <a:cs typeface="Courier New" panose="02070309020205020404" pitchFamily="49" charset="0"/>
              </a:rPr>
              <a:t>"@string/to"</a:t>
            </a:r>
            <a:r>
              <a:rPr lang="en-US" sz="1400" b="1" dirty="0">
                <a:solidFill>
                  <a:srgbClr val="000080"/>
                </a:solidFill>
                <a:latin typeface="Courier New" panose="02070309020205020404" pitchFamily="49" charset="0"/>
                <a:cs typeface="Courier New" panose="02070309020205020404" pitchFamily="49" charset="0"/>
              </a:rPr>
              <a:t/>
            </a:r>
            <a:br>
              <a:rPr lang="en-US" sz="1400" b="1" dirty="0">
                <a:solidFill>
                  <a:srgbClr val="000080"/>
                </a:solidFill>
                <a:latin typeface="Courier New" panose="02070309020205020404" pitchFamily="49" charset="0"/>
                <a:cs typeface="Courier New" panose="02070309020205020404" pitchFamily="49" charset="0"/>
              </a:rPr>
            </a:br>
            <a:r>
              <a:rPr lang="en-US" sz="1400" b="1" dirty="0">
                <a:solidFill>
                  <a:srgbClr val="000080"/>
                </a:solidFill>
                <a:latin typeface="Courier New" panose="02070309020205020404" pitchFamily="49" charset="0"/>
                <a:cs typeface="Courier New" panose="02070309020205020404" pitchFamily="49" charset="0"/>
              </a:rPr>
              <a:t>        </a:t>
            </a:r>
            <a:r>
              <a:rPr lang="en-US" sz="1400" b="1" dirty="0" err="1">
                <a:solidFill>
                  <a:srgbClr val="660E7A"/>
                </a:solidFill>
                <a:latin typeface="Courier New" panose="02070309020205020404" pitchFamily="49" charset="0"/>
                <a:cs typeface="Courier New" panose="02070309020205020404" pitchFamily="49" charset="0"/>
              </a:rPr>
              <a:t>android</a:t>
            </a:r>
            <a:r>
              <a:rPr lang="en-US" sz="1400" b="1" dirty="0" err="1">
                <a:solidFill>
                  <a:srgbClr val="0000FF"/>
                </a:solidFill>
                <a:latin typeface="Courier New" panose="02070309020205020404" pitchFamily="49" charset="0"/>
                <a:cs typeface="Courier New" panose="02070309020205020404" pitchFamily="49" charset="0"/>
              </a:rPr>
              <a:t>:layout_row</a:t>
            </a:r>
            <a:r>
              <a:rPr lang="en-US" sz="1400" b="1" dirty="0">
                <a:solidFill>
                  <a:srgbClr val="0000FF"/>
                </a:solidFill>
                <a:latin typeface="Courier New" panose="02070309020205020404" pitchFamily="49" charset="0"/>
                <a:cs typeface="Courier New" panose="02070309020205020404" pitchFamily="49" charset="0"/>
              </a:rPr>
              <a:t>=</a:t>
            </a:r>
            <a:r>
              <a:rPr lang="en-US" sz="1400" b="1" dirty="0">
                <a:solidFill>
                  <a:srgbClr val="008000"/>
                </a:solidFill>
                <a:latin typeface="Courier New" panose="02070309020205020404" pitchFamily="49" charset="0"/>
                <a:cs typeface="Courier New" panose="02070309020205020404" pitchFamily="49" charset="0"/>
              </a:rPr>
              <a:t>"0"</a:t>
            </a:r>
            <a:br>
              <a:rPr lang="en-US" sz="1400" b="1" dirty="0">
                <a:solidFill>
                  <a:srgbClr val="008000"/>
                </a:solidFill>
                <a:latin typeface="Courier New" panose="02070309020205020404" pitchFamily="49" charset="0"/>
                <a:cs typeface="Courier New" panose="02070309020205020404" pitchFamily="49" charset="0"/>
              </a:rPr>
            </a:br>
            <a:r>
              <a:rPr lang="en-US" sz="1400" b="1" dirty="0">
                <a:solidFill>
                  <a:srgbClr val="008000"/>
                </a:solidFill>
                <a:latin typeface="Courier New" panose="02070309020205020404" pitchFamily="49" charset="0"/>
                <a:cs typeface="Courier New" panose="02070309020205020404" pitchFamily="49" charset="0"/>
              </a:rPr>
              <a:t>        </a:t>
            </a:r>
            <a:r>
              <a:rPr lang="en-US" sz="1400" b="1" dirty="0" err="1">
                <a:solidFill>
                  <a:srgbClr val="660E7A"/>
                </a:solidFill>
                <a:latin typeface="Courier New" panose="02070309020205020404" pitchFamily="49" charset="0"/>
                <a:cs typeface="Courier New" panose="02070309020205020404" pitchFamily="49" charset="0"/>
              </a:rPr>
              <a:t>android</a:t>
            </a:r>
            <a:r>
              <a:rPr lang="en-US" sz="1400" b="1" dirty="0" err="1">
                <a:solidFill>
                  <a:srgbClr val="0000FF"/>
                </a:solidFill>
                <a:latin typeface="Courier New" panose="02070309020205020404" pitchFamily="49" charset="0"/>
                <a:cs typeface="Courier New" panose="02070309020205020404" pitchFamily="49" charset="0"/>
              </a:rPr>
              <a:t>:layout_column</a:t>
            </a:r>
            <a:r>
              <a:rPr lang="en-US" sz="1400" b="1" dirty="0">
                <a:solidFill>
                  <a:srgbClr val="0000FF"/>
                </a:solidFill>
                <a:latin typeface="Courier New" panose="02070309020205020404" pitchFamily="49" charset="0"/>
                <a:cs typeface="Courier New" panose="02070309020205020404" pitchFamily="49" charset="0"/>
              </a:rPr>
              <a:t>=</a:t>
            </a:r>
            <a:r>
              <a:rPr lang="en-US" sz="1400" b="1" dirty="0">
                <a:solidFill>
                  <a:srgbClr val="008000"/>
                </a:solidFill>
                <a:latin typeface="Courier New" panose="02070309020205020404" pitchFamily="49" charset="0"/>
                <a:cs typeface="Courier New" panose="02070309020205020404" pitchFamily="49" charset="0"/>
              </a:rPr>
              <a:t>"0" </a:t>
            </a:r>
            <a:r>
              <a:rPr lang="en-US" sz="1400" dirty="0">
                <a:solidFill>
                  <a:srgbClr val="000000"/>
                </a:solidFill>
                <a:latin typeface="Courier New" panose="02070309020205020404" pitchFamily="49" charset="0"/>
                <a:cs typeface="Courier New" panose="02070309020205020404" pitchFamily="49" charset="0"/>
              </a:rPr>
              <a:t>/&gt;</a:t>
            </a:r>
            <a:br>
              <a:rPr lang="en-US" sz="1400" dirty="0">
                <a:solidFill>
                  <a:srgbClr val="000000"/>
                </a:solidFill>
                <a:latin typeface="Courier New" panose="02070309020205020404" pitchFamily="49" charset="0"/>
                <a:cs typeface="Courier New" panose="02070309020205020404" pitchFamily="49" charset="0"/>
              </a:rPr>
            </a:br>
            <a:r>
              <a:rPr lang="en-US" sz="1400" dirty="0">
                <a:solidFill>
                  <a:srgbClr val="000000"/>
                </a:solidFill>
                <a:latin typeface="Courier New" panose="02070309020205020404" pitchFamily="49" charset="0"/>
                <a:cs typeface="Courier New" panose="02070309020205020404" pitchFamily="49" charset="0"/>
              </a:rPr>
              <a:t/>
            </a:r>
            <a:br>
              <a:rPr lang="en-US" sz="1400" dirty="0">
                <a:solidFill>
                  <a:srgbClr val="000000"/>
                </a:solidFill>
                <a:latin typeface="Courier New" panose="02070309020205020404" pitchFamily="49" charset="0"/>
                <a:cs typeface="Courier New" panose="02070309020205020404" pitchFamily="49" charset="0"/>
              </a:rPr>
            </a:br>
            <a:r>
              <a:rPr lang="en-US" sz="1400" dirty="0">
                <a:solidFill>
                  <a:srgbClr val="000000"/>
                </a:solidFill>
                <a:latin typeface="Courier New" panose="02070309020205020404" pitchFamily="49" charset="0"/>
                <a:cs typeface="Courier New" panose="02070309020205020404" pitchFamily="49" charset="0"/>
              </a:rPr>
              <a:t>    &lt;</a:t>
            </a:r>
            <a:r>
              <a:rPr lang="en-US" sz="1400" b="1" dirty="0" err="1">
                <a:solidFill>
                  <a:srgbClr val="000080"/>
                </a:solidFill>
                <a:latin typeface="Courier New" panose="02070309020205020404" pitchFamily="49" charset="0"/>
                <a:cs typeface="Courier New" panose="02070309020205020404" pitchFamily="49" charset="0"/>
              </a:rPr>
              <a:t>EditText</a:t>
            </a:r>
            <a:r>
              <a:rPr lang="en-US" sz="1400" b="1" dirty="0">
                <a:solidFill>
                  <a:srgbClr val="000080"/>
                </a:solidFill>
                <a:latin typeface="Courier New" panose="02070309020205020404" pitchFamily="49" charset="0"/>
                <a:cs typeface="Courier New" panose="02070309020205020404" pitchFamily="49" charset="0"/>
              </a:rPr>
              <a:t/>
            </a:r>
            <a:br>
              <a:rPr lang="en-US" sz="1400" b="1" dirty="0">
                <a:solidFill>
                  <a:srgbClr val="000080"/>
                </a:solidFill>
                <a:latin typeface="Courier New" panose="02070309020205020404" pitchFamily="49" charset="0"/>
                <a:cs typeface="Courier New" panose="02070309020205020404" pitchFamily="49" charset="0"/>
              </a:rPr>
            </a:br>
            <a:r>
              <a:rPr lang="en-US" sz="1400" b="1" dirty="0">
                <a:solidFill>
                  <a:srgbClr val="000080"/>
                </a:solidFill>
                <a:latin typeface="Courier New" panose="02070309020205020404" pitchFamily="49" charset="0"/>
                <a:cs typeface="Courier New" panose="02070309020205020404" pitchFamily="49" charset="0"/>
              </a:rPr>
              <a:t>        </a:t>
            </a:r>
            <a:r>
              <a:rPr lang="en-US" sz="1400" b="1" dirty="0" err="1">
                <a:solidFill>
                  <a:srgbClr val="660E7A"/>
                </a:solidFill>
                <a:latin typeface="Courier New" panose="02070309020205020404" pitchFamily="49" charset="0"/>
                <a:cs typeface="Courier New" panose="02070309020205020404" pitchFamily="49" charset="0"/>
              </a:rPr>
              <a:t>android</a:t>
            </a:r>
            <a:r>
              <a:rPr lang="en-US" sz="1400" b="1" dirty="0" err="1">
                <a:solidFill>
                  <a:srgbClr val="0000FF"/>
                </a:solidFill>
                <a:latin typeface="Courier New" panose="02070309020205020404" pitchFamily="49" charset="0"/>
                <a:cs typeface="Courier New" panose="02070309020205020404" pitchFamily="49" charset="0"/>
              </a:rPr>
              <a:t>:layout_width</a:t>
            </a:r>
            <a:r>
              <a:rPr lang="en-US" sz="1400" b="1" dirty="0">
                <a:solidFill>
                  <a:srgbClr val="0000FF"/>
                </a:solidFill>
                <a:latin typeface="Courier New" panose="02070309020205020404" pitchFamily="49" charset="0"/>
                <a:cs typeface="Courier New" panose="02070309020205020404" pitchFamily="49" charset="0"/>
              </a:rPr>
              <a:t>=</a:t>
            </a:r>
            <a:r>
              <a:rPr lang="en-US" sz="1400" b="1" dirty="0">
                <a:solidFill>
                  <a:srgbClr val="008000"/>
                </a:solidFill>
                <a:latin typeface="Courier New" panose="02070309020205020404" pitchFamily="49" charset="0"/>
                <a:cs typeface="Courier New" panose="02070309020205020404" pitchFamily="49" charset="0"/>
              </a:rPr>
              <a:t>"</a:t>
            </a:r>
            <a:r>
              <a:rPr lang="en-US" sz="1400" b="1" dirty="0" err="1">
                <a:solidFill>
                  <a:srgbClr val="008000"/>
                </a:solidFill>
                <a:latin typeface="Courier New" panose="02070309020205020404" pitchFamily="49" charset="0"/>
                <a:cs typeface="Courier New" panose="02070309020205020404" pitchFamily="49" charset="0"/>
              </a:rPr>
              <a:t>wrap_content</a:t>
            </a:r>
            <a:r>
              <a:rPr lang="en-US" sz="1400" b="1" dirty="0">
                <a:solidFill>
                  <a:srgbClr val="008000"/>
                </a:solidFill>
                <a:latin typeface="Courier New" panose="02070309020205020404" pitchFamily="49" charset="0"/>
                <a:cs typeface="Courier New" panose="02070309020205020404" pitchFamily="49" charset="0"/>
              </a:rPr>
              <a:t>"</a:t>
            </a:r>
            <a:br>
              <a:rPr lang="en-US" sz="1400" b="1" dirty="0">
                <a:solidFill>
                  <a:srgbClr val="008000"/>
                </a:solidFill>
                <a:latin typeface="Courier New" panose="02070309020205020404" pitchFamily="49" charset="0"/>
                <a:cs typeface="Courier New" panose="02070309020205020404" pitchFamily="49" charset="0"/>
              </a:rPr>
            </a:br>
            <a:r>
              <a:rPr lang="en-US" sz="1400" b="1" dirty="0">
                <a:solidFill>
                  <a:srgbClr val="008000"/>
                </a:solidFill>
                <a:latin typeface="Courier New" panose="02070309020205020404" pitchFamily="49" charset="0"/>
                <a:cs typeface="Courier New" panose="02070309020205020404" pitchFamily="49" charset="0"/>
              </a:rPr>
              <a:t>        </a:t>
            </a:r>
            <a:r>
              <a:rPr lang="en-US" sz="1400" b="1" dirty="0" err="1">
                <a:solidFill>
                  <a:srgbClr val="660E7A"/>
                </a:solidFill>
                <a:latin typeface="Courier New" panose="02070309020205020404" pitchFamily="49" charset="0"/>
                <a:cs typeface="Courier New" panose="02070309020205020404" pitchFamily="49" charset="0"/>
              </a:rPr>
              <a:t>android</a:t>
            </a:r>
            <a:r>
              <a:rPr lang="en-US" sz="1400" b="1" dirty="0" err="1">
                <a:solidFill>
                  <a:srgbClr val="0000FF"/>
                </a:solidFill>
                <a:latin typeface="Courier New" panose="02070309020205020404" pitchFamily="49" charset="0"/>
                <a:cs typeface="Courier New" panose="02070309020205020404" pitchFamily="49" charset="0"/>
              </a:rPr>
              <a:t>:layout_height</a:t>
            </a:r>
            <a:r>
              <a:rPr lang="en-US" sz="1400" b="1" dirty="0">
                <a:solidFill>
                  <a:srgbClr val="0000FF"/>
                </a:solidFill>
                <a:latin typeface="Courier New" panose="02070309020205020404" pitchFamily="49" charset="0"/>
                <a:cs typeface="Courier New" panose="02070309020205020404" pitchFamily="49" charset="0"/>
              </a:rPr>
              <a:t>=</a:t>
            </a:r>
            <a:r>
              <a:rPr lang="en-US" sz="1400" b="1" dirty="0">
                <a:solidFill>
                  <a:srgbClr val="008000"/>
                </a:solidFill>
                <a:latin typeface="Courier New" panose="02070309020205020404" pitchFamily="49" charset="0"/>
                <a:cs typeface="Courier New" panose="02070309020205020404" pitchFamily="49" charset="0"/>
              </a:rPr>
              <a:t>"</a:t>
            </a:r>
            <a:r>
              <a:rPr lang="en-US" sz="1400" b="1" dirty="0" err="1">
                <a:solidFill>
                  <a:srgbClr val="008000"/>
                </a:solidFill>
                <a:latin typeface="Courier New" panose="02070309020205020404" pitchFamily="49" charset="0"/>
                <a:cs typeface="Courier New" panose="02070309020205020404" pitchFamily="49" charset="0"/>
              </a:rPr>
              <a:t>wrap_content</a:t>
            </a:r>
            <a:r>
              <a:rPr lang="en-US" sz="1400" b="1" dirty="0">
                <a:solidFill>
                  <a:srgbClr val="008000"/>
                </a:solidFill>
                <a:latin typeface="Courier New" panose="02070309020205020404" pitchFamily="49" charset="0"/>
                <a:cs typeface="Courier New" panose="02070309020205020404" pitchFamily="49" charset="0"/>
              </a:rPr>
              <a:t>"</a:t>
            </a:r>
          </a:p>
          <a:p>
            <a:pPr marL="594360" lvl="2" indent="0" eaLnBrk="0" fontAlgn="base" hangingPunct="0">
              <a:spcBef>
                <a:spcPct val="0"/>
              </a:spcBef>
              <a:spcAft>
                <a:spcPct val="0"/>
              </a:spcAft>
              <a:buClrTx/>
              <a:buSzTx/>
              <a:buNone/>
            </a:pPr>
            <a:r>
              <a:rPr lang="en-US" sz="1400" b="1" dirty="0">
                <a:solidFill>
                  <a:srgbClr val="008000"/>
                </a:solidFill>
                <a:latin typeface="Courier New" panose="02070309020205020404" pitchFamily="49" charset="0"/>
                <a:cs typeface="Courier New" panose="02070309020205020404" pitchFamily="49" charset="0"/>
              </a:rPr>
              <a:t>        </a:t>
            </a:r>
            <a:r>
              <a:rPr lang="en-US" sz="1400" b="1" dirty="0" err="1">
                <a:solidFill>
                  <a:srgbClr val="660E7A"/>
                </a:solidFill>
                <a:latin typeface="Courier New" panose="02070309020205020404" pitchFamily="49" charset="0"/>
                <a:cs typeface="Courier New" panose="02070309020205020404" pitchFamily="49" charset="0"/>
              </a:rPr>
              <a:t>android</a:t>
            </a:r>
            <a:r>
              <a:rPr lang="en-US" sz="1400" b="1" dirty="0" err="1">
                <a:solidFill>
                  <a:srgbClr val="0000FF"/>
                </a:solidFill>
                <a:latin typeface="Courier New" panose="02070309020205020404" pitchFamily="49" charset="0"/>
                <a:cs typeface="Courier New" panose="02070309020205020404" pitchFamily="49" charset="0"/>
              </a:rPr>
              <a:t>:layout_gravity</a:t>
            </a:r>
            <a:r>
              <a:rPr lang="en-US" sz="1400" b="1" dirty="0">
                <a:solidFill>
                  <a:srgbClr val="0000FF"/>
                </a:solidFill>
                <a:latin typeface="Courier New" panose="02070309020205020404" pitchFamily="49" charset="0"/>
                <a:cs typeface="Courier New" panose="02070309020205020404" pitchFamily="49" charset="0"/>
              </a:rPr>
              <a:t>=</a:t>
            </a:r>
            <a:r>
              <a:rPr lang="en-US" sz="1400" b="1" dirty="0">
                <a:solidFill>
                  <a:srgbClr val="008000"/>
                </a:solidFill>
                <a:latin typeface="Courier New" panose="02070309020205020404" pitchFamily="49" charset="0"/>
                <a:cs typeface="Courier New" panose="02070309020205020404" pitchFamily="49" charset="0"/>
              </a:rPr>
              <a:t>"</a:t>
            </a:r>
            <a:r>
              <a:rPr lang="en-US" sz="1400" b="1" dirty="0" err="1">
                <a:solidFill>
                  <a:srgbClr val="008000"/>
                </a:solidFill>
                <a:latin typeface="Courier New" panose="02070309020205020404" pitchFamily="49" charset="0"/>
                <a:cs typeface="Courier New" panose="02070309020205020404" pitchFamily="49" charset="0"/>
              </a:rPr>
              <a:t>fill_horizontal</a:t>
            </a:r>
            <a:r>
              <a:rPr lang="en-US" sz="1400" b="1" dirty="0">
                <a:solidFill>
                  <a:srgbClr val="008000"/>
                </a:solidFill>
                <a:latin typeface="Courier New" panose="02070309020205020404" pitchFamily="49" charset="0"/>
                <a:cs typeface="Courier New" panose="02070309020205020404" pitchFamily="49" charset="0"/>
              </a:rPr>
              <a:t>"</a:t>
            </a:r>
            <a:br>
              <a:rPr lang="en-US" sz="1400" b="1" dirty="0">
                <a:solidFill>
                  <a:srgbClr val="008000"/>
                </a:solidFill>
                <a:latin typeface="Courier New" panose="02070309020205020404" pitchFamily="49" charset="0"/>
                <a:cs typeface="Courier New" panose="02070309020205020404" pitchFamily="49" charset="0"/>
              </a:rPr>
            </a:br>
            <a:r>
              <a:rPr lang="en-US" sz="1400" b="1" dirty="0">
                <a:solidFill>
                  <a:srgbClr val="008000"/>
                </a:solidFill>
                <a:latin typeface="Courier New" panose="02070309020205020404" pitchFamily="49" charset="0"/>
                <a:cs typeface="Courier New" panose="02070309020205020404" pitchFamily="49" charset="0"/>
              </a:rPr>
              <a:t>        </a:t>
            </a:r>
            <a:r>
              <a:rPr lang="en-US" sz="1400" b="1" dirty="0" err="1">
                <a:solidFill>
                  <a:srgbClr val="660E7A"/>
                </a:solidFill>
                <a:latin typeface="Courier New" panose="02070309020205020404" pitchFamily="49" charset="0"/>
                <a:cs typeface="Courier New" panose="02070309020205020404" pitchFamily="49" charset="0"/>
              </a:rPr>
              <a:t>android</a:t>
            </a:r>
            <a:r>
              <a:rPr lang="en-US" sz="1400" b="1" dirty="0" err="1">
                <a:solidFill>
                  <a:srgbClr val="0000FF"/>
                </a:solidFill>
                <a:latin typeface="Courier New" panose="02070309020205020404" pitchFamily="49" charset="0"/>
                <a:cs typeface="Courier New" panose="02070309020205020404" pitchFamily="49" charset="0"/>
              </a:rPr>
              <a:t>:hint</a:t>
            </a:r>
            <a:r>
              <a:rPr lang="en-US" sz="1400" b="1" dirty="0">
                <a:solidFill>
                  <a:srgbClr val="0000FF"/>
                </a:solidFill>
                <a:latin typeface="Courier New" panose="02070309020205020404" pitchFamily="49" charset="0"/>
                <a:cs typeface="Courier New" panose="02070309020205020404" pitchFamily="49" charset="0"/>
              </a:rPr>
              <a:t>=</a:t>
            </a:r>
            <a:r>
              <a:rPr lang="en-US" sz="1400" b="1" dirty="0">
                <a:solidFill>
                  <a:srgbClr val="008000"/>
                </a:solidFill>
                <a:latin typeface="Courier New" panose="02070309020205020404" pitchFamily="49" charset="0"/>
                <a:cs typeface="Courier New" panose="02070309020205020404" pitchFamily="49" charset="0"/>
              </a:rPr>
              <a:t>"@string/</a:t>
            </a:r>
            <a:r>
              <a:rPr lang="en-US" sz="1400" b="1" dirty="0" err="1">
                <a:solidFill>
                  <a:srgbClr val="008000"/>
                </a:solidFill>
                <a:latin typeface="Courier New" panose="02070309020205020404" pitchFamily="49" charset="0"/>
                <a:cs typeface="Courier New" panose="02070309020205020404" pitchFamily="49" charset="0"/>
              </a:rPr>
              <a:t>to_hint</a:t>
            </a:r>
            <a:r>
              <a:rPr lang="en-US" sz="1400" b="1" dirty="0">
                <a:solidFill>
                  <a:srgbClr val="008000"/>
                </a:solidFill>
                <a:latin typeface="Courier New" panose="02070309020205020404" pitchFamily="49" charset="0"/>
                <a:cs typeface="Courier New" panose="02070309020205020404" pitchFamily="49" charset="0"/>
              </a:rPr>
              <a:t>"</a:t>
            </a:r>
            <a:r>
              <a:rPr lang="en-US" sz="1400" b="1" dirty="0">
                <a:solidFill>
                  <a:srgbClr val="000080"/>
                </a:solidFill>
                <a:latin typeface="Courier New" panose="02070309020205020404" pitchFamily="49" charset="0"/>
                <a:cs typeface="Courier New" panose="02070309020205020404" pitchFamily="49" charset="0"/>
              </a:rPr>
              <a:t/>
            </a:r>
            <a:br>
              <a:rPr lang="en-US" sz="1400" b="1" dirty="0">
                <a:solidFill>
                  <a:srgbClr val="000080"/>
                </a:solidFill>
                <a:latin typeface="Courier New" panose="02070309020205020404" pitchFamily="49" charset="0"/>
                <a:cs typeface="Courier New" panose="02070309020205020404" pitchFamily="49" charset="0"/>
              </a:rPr>
            </a:br>
            <a:r>
              <a:rPr lang="en-US" sz="1400" b="1" dirty="0">
                <a:solidFill>
                  <a:srgbClr val="000080"/>
                </a:solidFill>
                <a:latin typeface="Courier New" panose="02070309020205020404" pitchFamily="49" charset="0"/>
                <a:cs typeface="Courier New" panose="02070309020205020404" pitchFamily="49" charset="0"/>
              </a:rPr>
              <a:t>        </a:t>
            </a:r>
            <a:r>
              <a:rPr lang="en-US" sz="1400" b="1" dirty="0" err="1">
                <a:solidFill>
                  <a:srgbClr val="660E7A"/>
                </a:solidFill>
                <a:latin typeface="Courier New" panose="02070309020205020404" pitchFamily="49" charset="0"/>
                <a:cs typeface="Courier New" panose="02070309020205020404" pitchFamily="49" charset="0"/>
              </a:rPr>
              <a:t>android</a:t>
            </a:r>
            <a:r>
              <a:rPr lang="en-US" sz="1400" b="1" dirty="0" err="1">
                <a:solidFill>
                  <a:srgbClr val="0000FF"/>
                </a:solidFill>
                <a:latin typeface="Courier New" panose="02070309020205020404" pitchFamily="49" charset="0"/>
                <a:cs typeface="Courier New" panose="02070309020205020404" pitchFamily="49" charset="0"/>
              </a:rPr>
              <a:t>:layout_row</a:t>
            </a:r>
            <a:r>
              <a:rPr lang="en-US" sz="1400" b="1" dirty="0">
                <a:solidFill>
                  <a:srgbClr val="0000FF"/>
                </a:solidFill>
                <a:latin typeface="Courier New" panose="02070309020205020404" pitchFamily="49" charset="0"/>
                <a:cs typeface="Courier New" panose="02070309020205020404" pitchFamily="49" charset="0"/>
              </a:rPr>
              <a:t>=</a:t>
            </a:r>
            <a:r>
              <a:rPr lang="en-US" sz="1400" b="1" dirty="0">
                <a:solidFill>
                  <a:srgbClr val="008000"/>
                </a:solidFill>
                <a:latin typeface="Courier New" panose="02070309020205020404" pitchFamily="49" charset="0"/>
                <a:cs typeface="Courier New" panose="02070309020205020404" pitchFamily="49" charset="0"/>
              </a:rPr>
              <a:t>"0"</a:t>
            </a:r>
            <a:br>
              <a:rPr lang="en-US" sz="1400" b="1" dirty="0">
                <a:solidFill>
                  <a:srgbClr val="008000"/>
                </a:solidFill>
                <a:latin typeface="Courier New" panose="02070309020205020404" pitchFamily="49" charset="0"/>
                <a:cs typeface="Courier New" panose="02070309020205020404" pitchFamily="49" charset="0"/>
              </a:rPr>
            </a:br>
            <a:r>
              <a:rPr lang="en-US" sz="1400" b="1" dirty="0">
                <a:solidFill>
                  <a:srgbClr val="008000"/>
                </a:solidFill>
                <a:latin typeface="Courier New" panose="02070309020205020404" pitchFamily="49" charset="0"/>
                <a:cs typeface="Courier New" panose="02070309020205020404" pitchFamily="49" charset="0"/>
              </a:rPr>
              <a:t>        </a:t>
            </a:r>
            <a:r>
              <a:rPr lang="en-US" sz="1400" b="1" dirty="0" err="1">
                <a:solidFill>
                  <a:srgbClr val="660E7A"/>
                </a:solidFill>
                <a:latin typeface="Courier New" panose="02070309020205020404" pitchFamily="49" charset="0"/>
                <a:cs typeface="Courier New" panose="02070309020205020404" pitchFamily="49" charset="0"/>
              </a:rPr>
              <a:t>android</a:t>
            </a:r>
            <a:r>
              <a:rPr lang="en-US" sz="1400" b="1" dirty="0" err="1">
                <a:solidFill>
                  <a:srgbClr val="0000FF"/>
                </a:solidFill>
                <a:latin typeface="Courier New" panose="02070309020205020404" pitchFamily="49" charset="0"/>
                <a:cs typeface="Courier New" panose="02070309020205020404" pitchFamily="49" charset="0"/>
              </a:rPr>
              <a:t>:layout_column</a:t>
            </a:r>
            <a:r>
              <a:rPr lang="en-US" sz="1400" b="1" dirty="0">
                <a:solidFill>
                  <a:srgbClr val="0000FF"/>
                </a:solidFill>
                <a:latin typeface="Courier New" panose="02070309020205020404" pitchFamily="49" charset="0"/>
                <a:cs typeface="Courier New" panose="02070309020205020404" pitchFamily="49" charset="0"/>
              </a:rPr>
              <a:t>=</a:t>
            </a:r>
            <a:r>
              <a:rPr lang="en-US" sz="1400" b="1" dirty="0">
                <a:solidFill>
                  <a:srgbClr val="008000"/>
                </a:solidFill>
                <a:latin typeface="Courier New" panose="02070309020205020404" pitchFamily="49" charset="0"/>
                <a:cs typeface="Courier New" panose="02070309020205020404" pitchFamily="49" charset="0"/>
              </a:rPr>
              <a:t>"1" </a:t>
            </a:r>
            <a:r>
              <a:rPr lang="en-US" sz="1400" dirty="0">
                <a:solidFill>
                  <a:srgbClr val="000000"/>
                </a:solidFill>
                <a:latin typeface="Courier New" panose="02070309020205020404" pitchFamily="49" charset="0"/>
                <a:cs typeface="Courier New" panose="02070309020205020404" pitchFamily="49" charset="0"/>
              </a:rPr>
              <a:t>/&gt;</a:t>
            </a:r>
            <a:br>
              <a:rPr lang="en-US" sz="1400" dirty="0">
                <a:solidFill>
                  <a:srgbClr val="000000"/>
                </a:solidFill>
                <a:latin typeface="Courier New" panose="02070309020205020404" pitchFamily="49" charset="0"/>
                <a:cs typeface="Courier New" panose="02070309020205020404" pitchFamily="49" charset="0"/>
              </a:rPr>
            </a:br>
            <a:r>
              <a:rPr lang="en-US" sz="1400" dirty="0">
                <a:solidFill>
                  <a:srgbClr val="000000"/>
                </a:solidFill>
                <a:latin typeface="Courier New" panose="02070309020205020404" pitchFamily="49" charset="0"/>
                <a:cs typeface="Courier New" panose="02070309020205020404" pitchFamily="49" charset="0"/>
              </a:rPr>
              <a:t/>
            </a:r>
            <a:br>
              <a:rPr lang="en-US" sz="1400" dirty="0">
                <a:solidFill>
                  <a:srgbClr val="000000"/>
                </a:solidFill>
                <a:latin typeface="Courier New" panose="02070309020205020404" pitchFamily="49" charset="0"/>
                <a:cs typeface="Courier New" panose="02070309020205020404" pitchFamily="49" charset="0"/>
              </a:rPr>
            </a:br>
            <a:r>
              <a:rPr lang="en-US" sz="1400" dirty="0">
                <a:solidFill>
                  <a:srgbClr val="000000"/>
                </a:solidFill>
                <a:latin typeface="Courier New" panose="02070309020205020404" pitchFamily="49" charset="0"/>
                <a:cs typeface="Courier New" panose="02070309020205020404" pitchFamily="49" charset="0"/>
              </a:rPr>
              <a:t>&lt;/</a:t>
            </a:r>
            <a:r>
              <a:rPr lang="en-US" sz="1400" b="1" dirty="0" err="1">
                <a:solidFill>
                  <a:srgbClr val="000080"/>
                </a:solidFill>
                <a:latin typeface="Courier New" panose="02070309020205020404" pitchFamily="49" charset="0"/>
                <a:cs typeface="Courier New" panose="02070309020205020404" pitchFamily="49" charset="0"/>
              </a:rPr>
              <a:t>GridLayout</a:t>
            </a:r>
            <a:r>
              <a:rPr lang="en-US" sz="1400" dirty="0">
                <a:solidFill>
                  <a:srgbClr val="000000"/>
                </a:solidFill>
                <a:latin typeface="Courier New" panose="02070309020205020404" pitchFamily="49" charset="0"/>
                <a:cs typeface="Courier New" panose="02070309020205020404" pitchFamily="49" charset="0"/>
              </a:rPr>
              <a:t>&gt;</a:t>
            </a:r>
            <a:endParaRPr lang="en-GB" sz="6000" dirty="0"/>
          </a:p>
          <a:p>
            <a:endParaRPr lang="en-GB" dirty="0"/>
          </a:p>
          <a:p>
            <a:endParaRPr lang="en-GB" dirty="0"/>
          </a:p>
        </p:txBody>
      </p:sp>
      <p:sp>
        <p:nvSpPr>
          <p:cNvPr id="4" name="Rectangle 3"/>
          <p:cNvSpPr/>
          <p:nvPr/>
        </p:nvSpPr>
        <p:spPr>
          <a:xfrm>
            <a:off x="1979712" y="4653136"/>
            <a:ext cx="3024336" cy="360040"/>
          </a:xfrm>
          <a:prstGeom prst="rect">
            <a:avLst/>
          </a:prstGeom>
          <a:noFill/>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5" name="Rectangle 4"/>
          <p:cNvSpPr/>
          <p:nvPr/>
        </p:nvSpPr>
        <p:spPr>
          <a:xfrm>
            <a:off x="1979712" y="6021288"/>
            <a:ext cx="3024336" cy="360040"/>
          </a:xfrm>
          <a:prstGeom prst="rect">
            <a:avLst/>
          </a:prstGeom>
          <a:noFill/>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6" name="TextBox 5"/>
          <p:cNvSpPr txBox="1"/>
          <p:nvPr/>
        </p:nvSpPr>
        <p:spPr>
          <a:xfrm>
            <a:off x="6588224" y="4417948"/>
            <a:ext cx="2391672" cy="52322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a:t>The “To” text view field is in row 0, column 0</a:t>
            </a:r>
          </a:p>
        </p:txBody>
      </p:sp>
      <p:sp>
        <p:nvSpPr>
          <p:cNvPr id="7" name="TextBox 6"/>
          <p:cNvSpPr txBox="1"/>
          <p:nvPr/>
        </p:nvSpPr>
        <p:spPr>
          <a:xfrm>
            <a:off x="6588224" y="5160920"/>
            <a:ext cx="2391672" cy="73866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a:t>Set gravity to fill horizontal to make the email edit field stretch to fill the width</a:t>
            </a:r>
          </a:p>
        </p:txBody>
      </p:sp>
      <p:sp>
        <p:nvSpPr>
          <p:cNvPr id="8" name="TextBox 7"/>
          <p:cNvSpPr txBox="1"/>
          <p:nvPr/>
        </p:nvSpPr>
        <p:spPr>
          <a:xfrm>
            <a:off x="6588224" y="6126310"/>
            <a:ext cx="2391672" cy="52322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a:t>The “Email” edit field is in row 0, column 1</a:t>
            </a:r>
          </a:p>
        </p:txBody>
      </p:sp>
      <p:cxnSp>
        <p:nvCxnSpPr>
          <p:cNvPr id="10" name="Straight Arrow Connector 9"/>
          <p:cNvCxnSpPr>
            <a:stCxn id="6" idx="1"/>
            <a:endCxn id="4" idx="3"/>
          </p:cNvCxnSpPr>
          <p:nvPr/>
        </p:nvCxnSpPr>
        <p:spPr>
          <a:xfrm flipH="1">
            <a:off x="5004048" y="4679558"/>
            <a:ext cx="1584176" cy="1535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7" idx="1"/>
          </p:cNvCxnSpPr>
          <p:nvPr/>
        </p:nvCxnSpPr>
        <p:spPr>
          <a:xfrm flipH="1">
            <a:off x="6012160" y="5530252"/>
            <a:ext cx="576064" cy="18773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a:stCxn id="8" idx="1"/>
          </p:cNvCxnSpPr>
          <p:nvPr/>
        </p:nvCxnSpPr>
        <p:spPr>
          <a:xfrm flipH="1" flipV="1">
            <a:off x="5004048" y="6126310"/>
            <a:ext cx="1584176" cy="2616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400485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Grid Layout Example: Row 1</a:t>
            </a:r>
          </a:p>
        </p:txBody>
      </p:sp>
      <p:sp>
        <p:nvSpPr>
          <p:cNvPr id="3" name="Content Placeholder 2"/>
          <p:cNvSpPr>
            <a:spLocks noGrp="1"/>
          </p:cNvSpPr>
          <p:nvPr>
            <p:ph sz="quarter" idx="1"/>
          </p:nvPr>
        </p:nvSpPr>
        <p:spPr/>
        <p:txBody>
          <a:bodyPr>
            <a:normAutofit lnSpcReduction="10000"/>
          </a:bodyPr>
          <a:lstStyle/>
          <a:p>
            <a:r>
              <a:rPr lang="en-GB" dirty="0"/>
              <a:t>The second row (row number 1) is made up of an edit text field spanning the two columns.</a:t>
            </a:r>
          </a:p>
          <a:p>
            <a:pPr marL="320040" lvl="1" indent="0" eaLnBrk="0" fontAlgn="base" hangingPunct="0">
              <a:spcBef>
                <a:spcPts val="600"/>
              </a:spcBef>
              <a:spcAft>
                <a:spcPct val="0"/>
              </a:spcAft>
              <a:buClrTx/>
              <a:buSzTx/>
              <a:buNone/>
            </a:pPr>
            <a:r>
              <a:rPr lang="en-US" sz="1700" dirty="0">
                <a:solidFill>
                  <a:srgbClr val="000000"/>
                </a:solidFill>
                <a:latin typeface="Courier New" panose="02070309020205020404" pitchFamily="49" charset="0"/>
                <a:cs typeface="Courier New" panose="02070309020205020404" pitchFamily="49" charset="0"/>
              </a:rPr>
              <a:t>&lt;</a:t>
            </a:r>
            <a:r>
              <a:rPr lang="en-US" sz="1700" b="1" dirty="0" err="1">
                <a:solidFill>
                  <a:srgbClr val="000080"/>
                </a:solidFill>
                <a:latin typeface="Courier New" panose="02070309020205020404" pitchFamily="49" charset="0"/>
                <a:cs typeface="Courier New" panose="02070309020205020404" pitchFamily="49" charset="0"/>
              </a:rPr>
              <a:t>GridLayout</a:t>
            </a:r>
            <a:r>
              <a:rPr lang="en-US" sz="1700" b="1" dirty="0">
                <a:solidFill>
                  <a:srgbClr val="000080"/>
                </a:solidFill>
                <a:latin typeface="Courier New" panose="02070309020205020404" pitchFamily="49" charset="0"/>
                <a:cs typeface="Courier New" panose="02070309020205020404" pitchFamily="49" charset="0"/>
              </a:rPr>
              <a:t> </a:t>
            </a:r>
            <a:r>
              <a:rPr lang="en-US" sz="1700" b="1" dirty="0" err="1">
                <a:solidFill>
                  <a:srgbClr val="660E7A"/>
                </a:solidFill>
                <a:latin typeface="Courier New" panose="02070309020205020404" pitchFamily="49" charset="0"/>
                <a:cs typeface="Courier New" panose="02070309020205020404" pitchFamily="49" charset="0"/>
              </a:rPr>
              <a:t>android</a:t>
            </a:r>
            <a:r>
              <a:rPr lang="en-US" sz="1700" b="1" dirty="0" err="1">
                <a:solidFill>
                  <a:srgbClr val="0000FF"/>
                </a:solidFill>
                <a:latin typeface="Courier New" panose="02070309020205020404" pitchFamily="49" charset="0"/>
                <a:cs typeface="Courier New" panose="02070309020205020404" pitchFamily="49" charset="0"/>
              </a:rPr>
              <a:t>:columnCount</a:t>
            </a:r>
            <a:r>
              <a:rPr lang="en-US" sz="1700" b="1" dirty="0">
                <a:solidFill>
                  <a:srgbClr val="0000FF"/>
                </a:solidFill>
                <a:latin typeface="Courier New" panose="02070309020205020404" pitchFamily="49" charset="0"/>
                <a:cs typeface="Courier New" panose="02070309020205020404" pitchFamily="49" charset="0"/>
              </a:rPr>
              <a:t>=</a:t>
            </a:r>
            <a:r>
              <a:rPr lang="en-US" sz="1700" b="1" dirty="0">
                <a:solidFill>
                  <a:srgbClr val="008000"/>
                </a:solidFill>
                <a:latin typeface="Courier New" panose="02070309020205020404" pitchFamily="49" charset="0"/>
                <a:cs typeface="Courier New" panose="02070309020205020404" pitchFamily="49" charset="0"/>
              </a:rPr>
              <a:t>"2"</a:t>
            </a:r>
            <a:r>
              <a:rPr lang="en-US" sz="1700" b="1" dirty="0">
                <a:solidFill>
                  <a:srgbClr val="000080"/>
                </a:solidFill>
                <a:latin typeface="Courier New" panose="02070309020205020404" pitchFamily="49" charset="0"/>
                <a:cs typeface="Courier New" panose="02070309020205020404" pitchFamily="49" charset="0"/>
              </a:rPr>
              <a:t> </a:t>
            </a:r>
            <a:r>
              <a:rPr lang="en-US" sz="1700" b="1" dirty="0">
                <a:solidFill>
                  <a:srgbClr val="0000FF"/>
                </a:solidFill>
                <a:latin typeface="Courier New" panose="02070309020205020404" pitchFamily="49" charset="0"/>
                <a:cs typeface="Courier New" panose="02070309020205020404" pitchFamily="49" charset="0"/>
              </a:rPr>
              <a:t>… </a:t>
            </a:r>
            <a:r>
              <a:rPr lang="en-US" sz="1700" dirty="0">
                <a:solidFill>
                  <a:srgbClr val="000000"/>
                </a:solidFill>
                <a:latin typeface="Courier New" panose="02070309020205020404" pitchFamily="49" charset="0"/>
                <a:cs typeface="Courier New" panose="02070309020205020404" pitchFamily="49" charset="0"/>
              </a:rPr>
              <a:t>&gt;</a:t>
            </a:r>
            <a:br>
              <a:rPr lang="en-US" sz="1700" dirty="0">
                <a:solidFill>
                  <a:srgbClr val="000000"/>
                </a:solidFill>
                <a:latin typeface="Courier New" panose="02070309020205020404" pitchFamily="49" charset="0"/>
                <a:cs typeface="Courier New" panose="02070309020205020404" pitchFamily="49" charset="0"/>
              </a:rPr>
            </a:br>
            <a:r>
              <a:rPr lang="en-US" sz="1700" dirty="0">
                <a:solidFill>
                  <a:srgbClr val="000000"/>
                </a:solidFill>
                <a:latin typeface="Courier New" panose="02070309020205020404" pitchFamily="49" charset="0"/>
                <a:cs typeface="Courier New" panose="02070309020205020404" pitchFamily="49" charset="0"/>
              </a:rPr>
              <a:t>    &lt;</a:t>
            </a:r>
            <a:r>
              <a:rPr lang="en-US" sz="1700" b="1" dirty="0" err="1">
                <a:solidFill>
                  <a:srgbClr val="000080"/>
                </a:solidFill>
                <a:latin typeface="Courier New" panose="02070309020205020404" pitchFamily="49" charset="0"/>
                <a:cs typeface="Courier New" panose="02070309020205020404" pitchFamily="49" charset="0"/>
              </a:rPr>
              <a:t>TextView</a:t>
            </a:r>
            <a:r>
              <a:rPr lang="en-US" sz="1700" b="1" dirty="0">
                <a:solidFill>
                  <a:srgbClr val="000080"/>
                </a:solidFill>
                <a:latin typeface="Courier New" panose="02070309020205020404" pitchFamily="49" charset="0"/>
                <a:cs typeface="Courier New" panose="02070309020205020404" pitchFamily="49" charset="0"/>
              </a:rPr>
              <a:t> …</a:t>
            </a:r>
            <a:r>
              <a:rPr lang="en-US" sz="1700" dirty="0">
                <a:solidFill>
                  <a:srgbClr val="000000"/>
                </a:solidFill>
                <a:latin typeface="Courier New" panose="02070309020205020404" pitchFamily="49" charset="0"/>
                <a:cs typeface="Courier New" panose="02070309020205020404" pitchFamily="49" charset="0"/>
              </a:rPr>
              <a:t>/&gt;</a:t>
            </a:r>
            <a:br>
              <a:rPr lang="en-US" sz="1700" dirty="0">
                <a:solidFill>
                  <a:srgbClr val="000000"/>
                </a:solidFill>
                <a:latin typeface="Courier New" panose="02070309020205020404" pitchFamily="49" charset="0"/>
                <a:cs typeface="Courier New" panose="02070309020205020404" pitchFamily="49" charset="0"/>
              </a:rPr>
            </a:br>
            <a:r>
              <a:rPr lang="en-US" sz="1700" dirty="0">
                <a:solidFill>
                  <a:srgbClr val="000000"/>
                </a:solidFill>
                <a:latin typeface="Courier New" panose="02070309020205020404" pitchFamily="49" charset="0"/>
                <a:cs typeface="Courier New" panose="02070309020205020404" pitchFamily="49" charset="0"/>
              </a:rPr>
              <a:t>    &lt;</a:t>
            </a:r>
            <a:r>
              <a:rPr lang="en-US" sz="1700" b="1" dirty="0" err="1">
                <a:solidFill>
                  <a:srgbClr val="000080"/>
                </a:solidFill>
                <a:latin typeface="Courier New" panose="02070309020205020404" pitchFamily="49" charset="0"/>
                <a:cs typeface="Courier New" panose="02070309020205020404" pitchFamily="49" charset="0"/>
              </a:rPr>
              <a:t>EditText</a:t>
            </a:r>
            <a:r>
              <a:rPr lang="en-US" sz="1700" b="1" dirty="0">
                <a:solidFill>
                  <a:srgbClr val="000080"/>
                </a:solidFill>
                <a:latin typeface="Courier New" panose="02070309020205020404" pitchFamily="49" charset="0"/>
                <a:cs typeface="Courier New" panose="02070309020205020404" pitchFamily="49" charset="0"/>
              </a:rPr>
              <a:t> …</a:t>
            </a:r>
            <a:r>
              <a:rPr lang="en-US" sz="1700" dirty="0">
                <a:solidFill>
                  <a:srgbClr val="000000"/>
                </a:solidFill>
                <a:latin typeface="Courier New" panose="02070309020205020404" pitchFamily="49" charset="0"/>
                <a:cs typeface="Courier New" panose="02070309020205020404" pitchFamily="49" charset="0"/>
              </a:rPr>
              <a:t>/&gt;</a:t>
            </a:r>
            <a:br>
              <a:rPr lang="en-US" sz="1700" dirty="0">
                <a:solidFill>
                  <a:srgbClr val="000000"/>
                </a:solidFill>
                <a:latin typeface="Courier New" panose="02070309020205020404" pitchFamily="49" charset="0"/>
                <a:cs typeface="Courier New" panose="02070309020205020404" pitchFamily="49" charset="0"/>
              </a:rPr>
            </a:br>
            <a:r>
              <a:rPr lang="en-US" sz="1700" dirty="0">
                <a:solidFill>
                  <a:srgbClr val="000000"/>
                </a:solidFill>
                <a:latin typeface="Courier New" panose="02070309020205020404" pitchFamily="49" charset="0"/>
                <a:cs typeface="Courier New" panose="02070309020205020404" pitchFamily="49" charset="0"/>
              </a:rPr>
              <a:t/>
            </a:r>
            <a:br>
              <a:rPr lang="en-US" sz="1700" dirty="0">
                <a:solidFill>
                  <a:srgbClr val="000000"/>
                </a:solidFill>
                <a:latin typeface="Courier New" panose="02070309020205020404" pitchFamily="49" charset="0"/>
                <a:cs typeface="Courier New" panose="02070309020205020404" pitchFamily="49" charset="0"/>
              </a:rPr>
            </a:br>
            <a:r>
              <a:rPr lang="en-US" sz="1700" dirty="0">
                <a:solidFill>
                  <a:srgbClr val="000000"/>
                </a:solidFill>
                <a:latin typeface="Courier New" panose="02070309020205020404" pitchFamily="49" charset="0"/>
                <a:cs typeface="Courier New" panose="02070309020205020404" pitchFamily="49" charset="0"/>
              </a:rPr>
              <a:t>    &lt;</a:t>
            </a:r>
            <a:r>
              <a:rPr lang="en-US" sz="1700" b="1" dirty="0" err="1">
                <a:solidFill>
                  <a:srgbClr val="000080"/>
                </a:solidFill>
                <a:latin typeface="Courier New" panose="02070309020205020404" pitchFamily="49" charset="0"/>
                <a:cs typeface="Courier New" panose="02070309020205020404" pitchFamily="49" charset="0"/>
              </a:rPr>
              <a:t>EditText</a:t>
            </a:r>
            <a:r>
              <a:rPr lang="en-US" sz="1700" b="1" dirty="0">
                <a:solidFill>
                  <a:srgbClr val="000080"/>
                </a:solidFill>
                <a:latin typeface="Courier New" panose="02070309020205020404" pitchFamily="49" charset="0"/>
                <a:cs typeface="Courier New" panose="02070309020205020404" pitchFamily="49" charset="0"/>
              </a:rPr>
              <a:t/>
            </a:r>
            <a:br>
              <a:rPr lang="en-US" sz="1700" b="1" dirty="0">
                <a:solidFill>
                  <a:srgbClr val="000080"/>
                </a:solidFill>
                <a:latin typeface="Courier New" panose="02070309020205020404" pitchFamily="49" charset="0"/>
                <a:cs typeface="Courier New" panose="02070309020205020404" pitchFamily="49" charset="0"/>
              </a:rPr>
            </a:br>
            <a:r>
              <a:rPr lang="en-US" sz="1700" b="1" dirty="0">
                <a:solidFill>
                  <a:srgbClr val="000080"/>
                </a:solidFill>
                <a:latin typeface="Courier New" panose="02070309020205020404" pitchFamily="49" charset="0"/>
                <a:cs typeface="Courier New" panose="02070309020205020404" pitchFamily="49" charset="0"/>
              </a:rPr>
              <a:t>        </a:t>
            </a:r>
            <a:r>
              <a:rPr lang="en-US" sz="1700" b="1" dirty="0" err="1">
                <a:solidFill>
                  <a:srgbClr val="660E7A"/>
                </a:solidFill>
                <a:latin typeface="Courier New" panose="02070309020205020404" pitchFamily="49" charset="0"/>
                <a:cs typeface="Courier New" panose="02070309020205020404" pitchFamily="49" charset="0"/>
              </a:rPr>
              <a:t>android</a:t>
            </a:r>
            <a:r>
              <a:rPr lang="en-US" sz="1700" b="1" dirty="0" err="1">
                <a:solidFill>
                  <a:srgbClr val="0000FF"/>
                </a:solidFill>
                <a:latin typeface="Courier New" panose="02070309020205020404" pitchFamily="49" charset="0"/>
                <a:cs typeface="Courier New" panose="02070309020205020404" pitchFamily="49" charset="0"/>
              </a:rPr>
              <a:t>:layout_width</a:t>
            </a:r>
            <a:r>
              <a:rPr lang="en-US" sz="1700" b="1" dirty="0">
                <a:solidFill>
                  <a:srgbClr val="0000FF"/>
                </a:solidFill>
                <a:latin typeface="Courier New" panose="02070309020205020404" pitchFamily="49" charset="0"/>
                <a:cs typeface="Courier New" panose="02070309020205020404" pitchFamily="49" charset="0"/>
              </a:rPr>
              <a:t>=</a:t>
            </a:r>
            <a:r>
              <a:rPr lang="en-US" sz="1700" b="1" dirty="0">
                <a:solidFill>
                  <a:srgbClr val="008000"/>
                </a:solidFill>
                <a:latin typeface="Courier New" panose="02070309020205020404" pitchFamily="49" charset="0"/>
                <a:cs typeface="Courier New" panose="02070309020205020404" pitchFamily="49" charset="0"/>
              </a:rPr>
              <a:t>"</a:t>
            </a:r>
            <a:r>
              <a:rPr lang="en-US" sz="1700" b="1" dirty="0" err="1">
                <a:solidFill>
                  <a:srgbClr val="008000"/>
                </a:solidFill>
                <a:latin typeface="Courier New" panose="02070309020205020404" pitchFamily="49" charset="0"/>
                <a:cs typeface="Courier New" panose="02070309020205020404" pitchFamily="49" charset="0"/>
              </a:rPr>
              <a:t>wrap_content</a:t>
            </a:r>
            <a:r>
              <a:rPr lang="en-US" sz="1700" b="1" dirty="0">
                <a:solidFill>
                  <a:srgbClr val="008000"/>
                </a:solidFill>
                <a:latin typeface="Courier New" panose="02070309020205020404" pitchFamily="49" charset="0"/>
                <a:cs typeface="Courier New" panose="02070309020205020404" pitchFamily="49" charset="0"/>
              </a:rPr>
              <a:t>"</a:t>
            </a:r>
            <a:br>
              <a:rPr lang="en-US" sz="1700" b="1" dirty="0">
                <a:solidFill>
                  <a:srgbClr val="008000"/>
                </a:solidFill>
                <a:latin typeface="Courier New" panose="02070309020205020404" pitchFamily="49" charset="0"/>
                <a:cs typeface="Courier New" panose="02070309020205020404" pitchFamily="49" charset="0"/>
              </a:rPr>
            </a:br>
            <a:r>
              <a:rPr lang="en-US" sz="1700" b="1" dirty="0">
                <a:solidFill>
                  <a:srgbClr val="008000"/>
                </a:solidFill>
                <a:latin typeface="Courier New" panose="02070309020205020404" pitchFamily="49" charset="0"/>
                <a:cs typeface="Courier New" panose="02070309020205020404" pitchFamily="49" charset="0"/>
              </a:rPr>
              <a:t>        </a:t>
            </a:r>
            <a:r>
              <a:rPr lang="en-US" sz="1700" b="1" dirty="0" err="1">
                <a:solidFill>
                  <a:srgbClr val="660E7A"/>
                </a:solidFill>
                <a:latin typeface="Courier New" panose="02070309020205020404" pitchFamily="49" charset="0"/>
                <a:cs typeface="Courier New" panose="02070309020205020404" pitchFamily="49" charset="0"/>
              </a:rPr>
              <a:t>android</a:t>
            </a:r>
            <a:r>
              <a:rPr lang="en-US" sz="1700" b="1" dirty="0" err="1">
                <a:solidFill>
                  <a:srgbClr val="0000FF"/>
                </a:solidFill>
                <a:latin typeface="Courier New" panose="02070309020205020404" pitchFamily="49" charset="0"/>
                <a:cs typeface="Courier New" panose="02070309020205020404" pitchFamily="49" charset="0"/>
              </a:rPr>
              <a:t>:layout_height</a:t>
            </a:r>
            <a:r>
              <a:rPr lang="en-US" sz="1700" b="1" dirty="0">
                <a:solidFill>
                  <a:srgbClr val="0000FF"/>
                </a:solidFill>
                <a:latin typeface="Courier New" panose="02070309020205020404" pitchFamily="49" charset="0"/>
                <a:cs typeface="Courier New" panose="02070309020205020404" pitchFamily="49" charset="0"/>
              </a:rPr>
              <a:t>=</a:t>
            </a:r>
            <a:r>
              <a:rPr lang="en-US" sz="1700" b="1" dirty="0">
                <a:solidFill>
                  <a:srgbClr val="008000"/>
                </a:solidFill>
                <a:latin typeface="Courier New" panose="02070309020205020404" pitchFamily="49" charset="0"/>
                <a:cs typeface="Courier New" panose="02070309020205020404" pitchFamily="49" charset="0"/>
              </a:rPr>
              <a:t>"</a:t>
            </a:r>
            <a:r>
              <a:rPr lang="en-US" sz="1700" b="1" dirty="0" err="1">
                <a:solidFill>
                  <a:srgbClr val="008000"/>
                </a:solidFill>
                <a:latin typeface="Courier New" panose="02070309020205020404" pitchFamily="49" charset="0"/>
                <a:cs typeface="Courier New" panose="02070309020205020404" pitchFamily="49" charset="0"/>
              </a:rPr>
              <a:t>wrap_content</a:t>
            </a:r>
            <a:r>
              <a:rPr lang="en-US" sz="1700" b="1" dirty="0">
                <a:solidFill>
                  <a:srgbClr val="008000"/>
                </a:solidFill>
                <a:latin typeface="Courier New" panose="02070309020205020404" pitchFamily="49" charset="0"/>
                <a:cs typeface="Courier New" panose="02070309020205020404" pitchFamily="49" charset="0"/>
              </a:rPr>
              <a:t>"</a:t>
            </a:r>
          </a:p>
          <a:p>
            <a:pPr marL="320040" lvl="1" indent="0" eaLnBrk="0" fontAlgn="base" hangingPunct="0">
              <a:spcBef>
                <a:spcPct val="0"/>
              </a:spcBef>
              <a:spcAft>
                <a:spcPct val="0"/>
              </a:spcAft>
              <a:buClrTx/>
              <a:buSzTx/>
              <a:buNone/>
            </a:pPr>
            <a:r>
              <a:rPr lang="en-US" sz="1700" b="1" dirty="0">
                <a:solidFill>
                  <a:srgbClr val="008000"/>
                </a:solidFill>
                <a:latin typeface="Courier New" panose="02070309020205020404" pitchFamily="49" charset="0"/>
                <a:cs typeface="Courier New" panose="02070309020205020404" pitchFamily="49" charset="0"/>
              </a:rPr>
              <a:t>        </a:t>
            </a:r>
            <a:r>
              <a:rPr lang="en-US" sz="1700" b="1" dirty="0" err="1">
                <a:solidFill>
                  <a:srgbClr val="660E7A"/>
                </a:solidFill>
                <a:latin typeface="Courier New" panose="02070309020205020404" pitchFamily="49" charset="0"/>
                <a:cs typeface="Courier New" panose="02070309020205020404" pitchFamily="49" charset="0"/>
              </a:rPr>
              <a:t>android</a:t>
            </a:r>
            <a:r>
              <a:rPr lang="en-US" sz="1700" b="1" dirty="0" err="1">
                <a:solidFill>
                  <a:srgbClr val="0000FF"/>
                </a:solidFill>
                <a:latin typeface="Courier New" panose="02070309020205020404" pitchFamily="49" charset="0"/>
                <a:cs typeface="Courier New" panose="02070309020205020404" pitchFamily="49" charset="0"/>
              </a:rPr>
              <a:t>:layout_gravity</a:t>
            </a:r>
            <a:r>
              <a:rPr lang="en-US" sz="1700" b="1" dirty="0">
                <a:solidFill>
                  <a:srgbClr val="0000FF"/>
                </a:solidFill>
                <a:latin typeface="Courier New" panose="02070309020205020404" pitchFamily="49" charset="0"/>
                <a:cs typeface="Courier New" panose="02070309020205020404" pitchFamily="49" charset="0"/>
              </a:rPr>
              <a:t>=</a:t>
            </a:r>
            <a:r>
              <a:rPr lang="en-US" sz="1700" b="1" dirty="0">
                <a:solidFill>
                  <a:srgbClr val="008000"/>
                </a:solidFill>
                <a:latin typeface="Courier New" panose="02070309020205020404" pitchFamily="49" charset="0"/>
                <a:cs typeface="Courier New" panose="02070309020205020404" pitchFamily="49" charset="0"/>
              </a:rPr>
              <a:t>"fill"</a:t>
            </a:r>
            <a:br>
              <a:rPr lang="en-US" sz="1700" b="1" dirty="0">
                <a:solidFill>
                  <a:srgbClr val="008000"/>
                </a:solidFill>
                <a:latin typeface="Courier New" panose="02070309020205020404" pitchFamily="49" charset="0"/>
                <a:cs typeface="Courier New" panose="02070309020205020404" pitchFamily="49" charset="0"/>
              </a:rPr>
            </a:br>
            <a:r>
              <a:rPr lang="en-US" sz="1700" b="1" dirty="0">
                <a:solidFill>
                  <a:srgbClr val="008000"/>
                </a:solidFill>
                <a:latin typeface="Courier New" panose="02070309020205020404" pitchFamily="49" charset="0"/>
                <a:cs typeface="Courier New" panose="02070309020205020404" pitchFamily="49" charset="0"/>
              </a:rPr>
              <a:t>        </a:t>
            </a:r>
            <a:r>
              <a:rPr lang="en-US" sz="1700" b="1" dirty="0" err="1">
                <a:solidFill>
                  <a:srgbClr val="660E7A"/>
                </a:solidFill>
                <a:latin typeface="Courier New" panose="02070309020205020404" pitchFamily="49" charset="0"/>
                <a:cs typeface="Courier New" panose="02070309020205020404" pitchFamily="49" charset="0"/>
              </a:rPr>
              <a:t>android</a:t>
            </a:r>
            <a:r>
              <a:rPr lang="en-US" sz="1700" b="1" dirty="0" err="1">
                <a:solidFill>
                  <a:srgbClr val="0000FF"/>
                </a:solidFill>
                <a:latin typeface="Courier New" panose="02070309020205020404" pitchFamily="49" charset="0"/>
                <a:cs typeface="Courier New" panose="02070309020205020404" pitchFamily="49" charset="0"/>
              </a:rPr>
              <a:t>:gravity</a:t>
            </a:r>
            <a:r>
              <a:rPr lang="en-US" sz="1700" b="1" dirty="0">
                <a:solidFill>
                  <a:srgbClr val="0000FF"/>
                </a:solidFill>
                <a:latin typeface="Courier New" panose="02070309020205020404" pitchFamily="49" charset="0"/>
                <a:cs typeface="Courier New" panose="02070309020205020404" pitchFamily="49" charset="0"/>
              </a:rPr>
              <a:t>=</a:t>
            </a:r>
            <a:r>
              <a:rPr lang="en-US" sz="1700" b="1" dirty="0">
                <a:solidFill>
                  <a:srgbClr val="008000"/>
                </a:solidFill>
                <a:latin typeface="Courier New" panose="02070309020205020404" pitchFamily="49" charset="0"/>
                <a:cs typeface="Courier New" panose="02070309020205020404" pitchFamily="49" charset="0"/>
              </a:rPr>
              <a:t>"top"</a:t>
            </a:r>
            <a:br>
              <a:rPr lang="en-US" sz="1700" b="1" dirty="0">
                <a:solidFill>
                  <a:srgbClr val="008000"/>
                </a:solidFill>
                <a:latin typeface="Courier New" panose="02070309020205020404" pitchFamily="49" charset="0"/>
                <a:cs typeface="Courier New" panose="02070309020205020404" pitchFamily="49" charset="0"/>
              </a:rPr>
            </a:br>
            <a:r>
              <a:rPr lang="en-US" sz="1700" b="1" dirty="0">
                <a:solidFill>
                  <a:srgbClr val="008000"/>
                </a:solidFill>
                <a:latin typeface="Courier New" panose="02070309020205020404" pitchFamily="49" charset="0"/>
                <a:cs typeface="Courier New" panose="02070309020205020404" pitchFamily="49" charset="0"/>
              </a:rPr>
              <a:t>        </a:t>
            </a:r>
            <a:r>
              <a:rPr lang="en-US" sz="1700" b="1" dirty="0" err="1">
                <a:solidFill>
                  <a:srgbClr val="660E7A"/>
                </a:solidFill>
                <a:latin typeface="Courier New" panose="02070309020205020404" pitchFamily="49" charset="0"/>
                <a:cs typeface="Courier New" panose="02070309020205020404" pitchFamily="49" charset="0"/>
              </a:rPr>
              <a:t>android</a:t>
            </a:r>
            <a:r>
              <a:rPr lang="en-US" sz="1700" b="1" dirty="0" err="1">
                <a:solidFill>
                  <a:srgbClr val="0000FF"/>
                </a:solidFill>
                <a:latin typeface="Courier New" panose="02070309020205020404" pitchFamily="49" charset="0"/>
                <a:cs typeface="Courier New" panose="02070309020205020404" pitchFamily="49" charset="0"/>
              </a:rPr>
              <a:t>:hint</a:t>
            </a:r>
            <a:r>
              <a:rPr lang="en-US" sz="1700" b="1" dirty="0">
                <a:solidFill>
                  <a:srgbClr val="0000FF"/>
                </a:solidFill>
                <a:latin typeface="Courier New" panose="02070309020205020404" pitchFamily="49" charset="0"/>
                <a:cs typeface="Courier New" panose="02070309020205020404" pitchFamily="49" charset="0"/>
              </a:rPr>
              <a:t>=</a:t>
            </a:r>
            <a:r>
              <a:rPr lang="en-US" sz="1700" b="1" dirty="0">
                <a:solidFill>
                  <a:srgbClr val="008000"/>
                </a:solidFill>
                <a:latin typeface="Courier New" panose="02070309020205020404" pitchFamily="49" charset="0"/>
                <a:cs typeface="Courier New" panose="02070309020205020404" pitchFamily="49" charset="0"/>
              </a:rPr>
              <a:t>"@string/message"</a:t>
            </a:r>
            <a:r>
              <a:rPr lang="en-US" sz="1700" b="1" dirty="0">
                <a:solidFill>
                  <a:srgbClr val="000080"/>
                </a:solidFill>
                <a:latin typeface="Courier New" panose="02070309020205020404" pitchFamily="49" charset="0"/>
                <a:cs typeface="Courier New" panose="02070309020205020404" pitchFamily="49" charset="0"/>
              </a:rPr>
              <a:t/>
            </a:r>
            <a:br>
              <a:rPr lang="en-US" sz="1700" b="1" dirty="0">
                <a:solidFill>
                  <a:srgbClr val="000080"/>
                </a:solidFill>
                <a:latin typeface="Courier New" panose="02070309020205020404" pitchFamily="49" charset="0"/>
                <a:cs typeface="Courier New" panose="02070309020205020404" pitchFamily="49" charset="0"/>
              </a:rPr>
            </a:br>
            <a:r>
              <a:rPr lang="en-US" sz="1700" b="1" dirty="0">
                <a:solidFill>
                  <a:srgbClr val="000080"/>
                </a:solidFill>
                <a:latin typeface="Courier New" panose="02070309020205020404" pitchFamily="49" charset="0"/>
                <a:cs typeface="Courier New" panose="02070309020205020404" pitchFamily="49" charset="0"/>
              </a:rPr>
              <a:t>        </a:t>
            </a:r>
            <a:r>
              <a:rPr lang="en-US" sz="1700" b="1" dirty="0" err="1">
                <a:solidFill>
                  <a:srgbClr val="660E7A"/>
                </a:solidFill>
                <a:latin typeface="Courier New" panose="02070309020205020404" pitchFamily="49" charset="0"/>
                <a:cs typeface="Courier New" panose="02070309020205020404" pitchFamily="49" charset="0"/>
              </a:rPr>
              <a:t>android</a:t>
            </a:r>
            <a:r>
              <a:rPr lang="en-US" sz="1700" b="1" dirty="0" err="1">
                <a:solidFill>
                  <a:srgbClr val="0000FF"/>
                </a:solidFill>
                <a:latin typeface="Courier New" panose="02070309020205020404" pitchFamily="49" charset="0"/>
                <a:cs typeface="Courier New" panose="02070309020205020404" pitchFamily="49" charset="0"/>
              </a:rPr>
              <a:t>:layout_row</a:t>
            </a:r>
            <a:r>
              <a:rPr lang="en-US" sz="1700" b="1" dirty="0">
                <a:solidFill>
                  <a:srgbClr val="0000FF"/>
                </a:solidFill>
                <a:latin typeface="Courier New" panose="02070309020205020404" pitchFamily="49" charset="0"/>
                <a:cs typeface="Courier New" panose="02070309020205020404" pitchFamily="49" charset="0"/>
              </a:rPr>
              <a:t>=</a:t>
            </a:r>
            <a:r>
              <a:rPr lang="en-US" sz="1700" b="1" dirty="0">
                <a:solidFill>
                  <a:srgbClr val="008000"/>
                </a:solidFill>
                <a:latin typeface="Courier New" panose="02070309020205020404" pitchFamily="49" charset="0"/>
                <a:cs typeface="Courier New" panose="02070309020205020404" pitchFamily="49" charset="0"/>
              </a:rPr>
              <a:t>"1"</a:t>
            </a:r>
            <a:br>
              <a:rPr lang="en-US" sz="1700" b="1" dirty="0">
                <a:solidFill>
                  <a:srgbClr val="008000"/>
                </a:solidFill>
                <a:latin typeface="Courier New" panose="02070309020205020404" pitchFamily="49" charset="0"/>
                <a:cs typeface="Courier New" panose="02070309020205020404" pitchFamily="49" charset="0"/>
              </a:rPr>
            </a:br>
            <a:r>
              <a:rPr lang="en-US" sz="1700" b="1" dirty="0">
                <a:solidFill>
                  <a:srgbClr val="008000"/>
                </a:solidFill>
                <a:latin typeface="Courier New" panose="02070309020205020404" pitchFamily="49" charset="0"/>
                <a:cs typeface="Courier New" panose="02070309020205020404" pitchFamily="49" charset="0"/>
              </a:rPr>
              <a:t>        </a:t>
            </a:r>
            <a:r>
              <a:rPr lang="en-US" sz="1700" b="1" dirty="0" err="1">
                <a:solidFill>
                  <a:srgbClr val="660E7A"/>
                </a:solidFill>
                <a:latin typeface="Courier New" panose="02070309020205020404" pitchFamily="49" charset="0"/>
                <a:cs typeface="Courier New" panose="02070309020205020404" pitchFamily="49" charset="0"/>
              </a:rPr>
              <a:t>android</a:t>
            </a:r>
            <a:r>
              <a:rPr lang="en-US" sz="1700" b="1" dirty="0" err="1">
                <a:solidFill>
                  <a:srgbClr val="0000FF"/>
                </a:solidFill>
                <a:latin typeface="Courier New" panose="02070309020205020404" pitchFamily="49" charset="0"/>
                <a:cs typeface="Courier New" panose="02070309020205020404" pitchFamily="49" charset="0"/>
              </a:rPr>
              <a:t>:layout_column</a:t>
            </a:r>
            <a:r>
              <a:rPr lang="en-US" sz="1700" b="1" dirty="0">
                <a:solidFill>
                  <a:srgbClr val="0000FF"/>
                </a:solidFill>
                <a:latin typeface="Courier New" panose="02070309020205020404" pitchFamily="49" charset="0"/>
                <a:cs typeface="Courier New" panose="02070309020205020404" pitchFamily="49" charset="0"/>
              </a:rPr>
              <a:t>=</a:t>
            </a:r>
            <a:r>
              <a:rPr lang="en-US" sz="1700" b="1" dirty="0">
                <a:solidFill>
                  <a:srgbClr val="008000"/>
                </a:solidFill>
                <a:latin typeface="Courier New" panose="02070309020205020404" pitchFamily="49" charset="0"/>
                <a:cs typeface="Courier New" panose="02070309020205020404" pitchFamily="49" charset="0"/>
              </a:rPr>
              <a:t>"0"</a:t>
            </a:r>
            <a:br>
              <a:rPr lang="en-US" sz="1700" b="1" dirty="0">
                <a:solidFill>
                  <a:srgbClr val="008000"/>
                </a:solidFill>
                <a:latin typeface="Courier New" panose="02070309020205020404" pitchFamily="49" charset="0"/>
                <a:cs typeface="Courier New" panose="02070309020205020404" pitchFamily="49" charset="0"/>
              </a:rPr>
            </a:br>
            <a:r>
              <a:rPr lang="en-US" sz="1700" b="1" dirty="0">
                <a:solidFill>
                  <a:srgbClr val="008000"/>
                </a:solidFill>
                <a:latin typeface="Courier New" panose="02070309020205020404" pitchFamily="49" charset="0"/>
                <a:cs typeface="Courier New" panose="02070309020205020404" pitchFamily="49" charset="0"/>
              </a:rPr>
              <a:t>        </a:t>
            </a:r>
            <a:r>
              <a:rPr lang="en-US" sz="1700" b="1" dirty="0" err="1">
                <a:solidFill>
                  <a:srgbClr val="660E7A"/>
                </a:solidFill>
                <a:latin typeface="Courier New" panose="02070309020205020404" pitchFamily="49" charset="0"/>
                <a:cs typeface="Courier New" panose="02070309020205020404" pitchFamily="49" charset="0"/>
              </a:rPr>
              <a:t>android</a:t>
            </a:r>
            <a:r>
              <a:rPr lang="en-US" sz="1700" b="1" dirty="0" err="1">
                <a:solidFill>
                  <a:srgbClr val="0000FF"/>
                </a:solidFill>
                <a:latin typeface="Courier New" panose="02070309020205020404" pitchFamily="49" charset="0"/>
                <a:cs typeface="Courier New" panose="02070309020205020404" pitchFamily="49" charset="0"/>
              </a:rPr>
              <a:t>:layout_columnSpan</a:t>
            </a:r>
            <a:r>
              <a:rPr lang="en-US" sz="1700" b="1" dirty="0">
                <a:solidFill>
                  <a:srgbClr val="0000FF"/>
                </a:solidFill>
                <a:latin typeface="Courier New" panose="02070309020205020404" pitchFamily="49" charset="0"/>
                <a:cs typeface="Courier New" panose="02070309020205020404" pitchFamily="49" charset="0"/>
              </a:rPr>
              <a:t>=</a:t>
            </a:r>
            <a:r>
              <a:rPr lang="en-US" sz="1700" b="1" dirty="0">
                <a:solidFill>
                  <a:srgbClr val="008000"/>
                </a:solidFill>
                <a:latin typeface="Courier New" panose="02070309020205020404" pitchFamily="49" charset="0"/>
                <a:cs typeface="Courier New" panose="02070309020205020404" pitchFamily="49" charset="0"/>
              </a:rPr>
              <a:t>"2" </a:t>
            </a:r>
            <a:r>
              <a:rPr lang="en-US" sz="1700" dirty="0">
                <a:solidFill>
                  <a:srgbClr val="000000"/>
                </a:solidFill>
                <a:latin typeface="Courier New" panose="02070309020205020404" pitchFamily="49" charset="0"/>
                <a:cs typeface="Courier New" panose="02070309020205020404" pitchFamily="49" charset="0"/>
              </a:rPr>
              <a:t>/&gt;</a:t>
            </a:r>
            <a:br>
              <a:rPr lang="en-US" sz="1700" dirty="0">
                <a:solidFill>
                  <a:srgbClr val="000000"/>
                </a:solidFill>
                <a:latin typeface="Courier New" panose="02070309020205020404" pitchFamily="49" charset="0"/>
                <a:cs typeface="Courier New" panose="02070309020205020404" pitchFamily="49" charset="0"/>
              </a:rPr>
            </a:br>
            <a:r>
              <a:rPr lang="en-US" sz="1700" dirty="0">
                <a:solidFill>
                  <a:srgbClr val="000000"/>
                </a:solidFill>
                <a:latin typeface="Courier New" panose="02070309020205020404" pitchFamily="49" charset="0"/>
                <a:cs typeface="Courier New" panose="02070309020205020404" pitchFamily="49" charset="0"/>
              </a:rPr>
              <a:t>&lt;/</a:t>
            </a:r>
            <a:r>
              <a:rPr lang="en-US" sz="1700" b="1" dirty="0" err="1">
                <a:solidFill>
                  <a:srgbClr val="000080"/>
                </a:solidFill>
                <a:latin typeface="Courier New" panose="02070309020205020404" pitchFamily="49" charset="0"/>
                <a:cs typeface="Courier New" panose="02070309020205020404" pitchFamily="49" charset="0"/>
              </a:rPr>
              <a:t>GridLayout</a:t>
            </a:r>
            <a:r>
              <a:rPr lang="en-US" sz="1700" dirty="0">
                <a:solidFill>
                  <a:srgbClr val="000000"/>
                </a:solidFill>
                <a:latin typeface="Courier New" panose="02070309020205020404" pitchFamily="49" charset="0"/>
                <a:cs typeface="Courier New" panose="02070309020205020404" pitchFamily="49" charset="0"/>
              </a:rPr>
              <a:t>&gt;</a:t>
            </a:r>
            <a:endParaRPr lang="en-GB" sz="6500" dirty="0"/>
          </a:p>
          <a:p>
            <a:pPr marL="685800" lvl="2" indent="0">
              <a:buNone/>
            </a:pPr>
            <a:endParaRPr lang="en-GB" dirty="0"/>
          </a:p>
          <a:p>
            <a:endParaRPr lang="en-GB" dirty="0"/>
          </a:p>
          <a:p>
            <a:endParaRPr lang="en-GB" dirty="0"/>
          </a:p>
        </p:txBody>
      </p:sp>
      <p:sp>
        <p:nvSpPr>
          <p:cNvPr id="4" name="TextBox 3"/>
          <p:cNvSpPr txBox="1"/>
          <p:nvPr/>
        </p:nvSpPr>
        <p:spPr>
          <a:xfrm>
            <a:off x="6588224" y="5611297"/>
            <a:ext cx="2391672" cy="95410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a:t>The “Message” edit text field is positioned in row 1, starts in column 0 and spans 2 columns</a:t>
            </a:r>
          </a:p>
        </p:txBody>
      </p:sp>
      <p:sp>
        <p:nvSpPr>
          <p:cNvPr id="5" name="TextBox 4"/>
          <p:cNvSpPr txBox="1"/>
          <p:nvPr/>
        </p:nvSpPr>
        <p:spPr>
          <a:xfrm>
            <a:off x="6588224" y="4203085"/>
            <a:ext cx="2391672" cy="95410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a:t>The “Message” edit field is positioned so that it fills all available space (vertically &amp; horizontally)</a:t>
            </a:r>
          </a:p>
        </p:txBody>
      </p:sp>
      <p:cxnSp>
        <p:nvCxnSpPr>
          <p:cNvPr id="7" name="Straight Arrow Connector 6"/>
          <p:cNvCxnSpPr>
            <a:stCxn id="5" idx="1"/>
          </p:cNvCxnSpPr>
          <p:nvPr/>
        </p:nvCxnSpPr>
        <p:spPr>
          <a:xfrm flipH="1" flipV="1">
            <a:off x="5796136" y="4293096"/>
            <a:ext cx="792088" cy="3870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1979712" y="4869160"/>
            <a:ext cx="3960440" cy="742136"/>
          </a:xfrm>
          <a:prstGeom prst="rect">
            <a:avLst/>
          </a:prstGeom>
          <a:noFill/>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cxnSp>
        <p:nvCxnSpPr>
          <p:cNvPr id="12" name="Straight Arrow Connector 11"/>
          <p:cNvCxnSpPr>
            <a:stCxn id="4" idx="1"/>
          </p:cNvCxnSpPr>
          <p:nvPr/>
        </p:nvCxnSpPr>
        <p:spPr>
          <a:xfrm flipH="1" flipV="1">
            <a:off x="5940152" y="5611297"/>
            <a:ext cx="648072" cy="47705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825584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Exercise: Grid Layout Example: Row 3</a:t>
            </a:r>
          </a:p>
        </p:txBody>
      </p:sp>
      <p:sp>
        <p:nvSpPr>
          <p:cNvPr id="3" name="Content Placeholder 2"/>
          <p:cNvSpPr>
            <a:spLocks noGrp="1"/>
          </p:cNvSpPr>
          <p:nvPr>
            <p:ph sz="quarter" idx="1"/>
          </p:nvPr>
        </p:nvSpPr>
        <p:spPr/>
        <p:txBody>
          <a:bodyPr>
            <a:normAutofit fontScale="85000" lnSpcReduction="20000"/>
          </a:bodyPr>
          <a:lstStyle/>
          <a:p>
            <a:r>
              <a:rPr lang="en-GB" dirty="0"/>
              <a:t>The third row is made up a single button.</a:t>
            </a:r>
          </a:p>
          <a:p>
            <a:r>
              <a:rPr lang="en-GB" dirty="0"/>
              <a:t>You complete this (fill in the blanks):</a:t>
            </a:r>
          </a:p>
          <a:p>
            <a:pPr marL="320040" lvl="1" indent="0" eaLnBrk="0" fontAlgn="base" hangingPunct="0">
              <a:spcBef>
                <a:spcPts val="600"/>
              </a:spcBef>
              <a:spcAft>
                <a:spcPct val="0"/>
              </a:spcAft>
              <a:buClrTx/>
              <a:buSzTx/>
              <a:buNone/>
            </a:pPr>
            <a:r>
              <a:rPr lang="en-US" sz="2100" dirty="0">
                <a:solidFill>
                  <a:srgbClr val="000000"/>
                </a:solidFill>
                <a:latin typeface="Courier New" panose="02070309020205020404" pitchFamily="49" charset="0"/>
                <a:cs typeface="Courier New" panose="02070309020205020404" pitchFamily="49" charset="0"/>
              </a:rPr>
              <a:t>&lt;</a:t>
            </a:r>
            <a:r>
              <a:rPr lang="en-US" sz="2100" b="1" dirty="0" err="1">
                <a:solidFill>
                  <a:srgbClr val="000080"/>
                </a:solidFill>
                <a:latin typeface="Courier New" panose="02070309020205020404" pitchFamily="49" charset="0"/>
                <a:cs typeface="Courier New" panose="02070309020205020404" pitchFamily="49" charset="0"/>
              </a:rPr>
              <a:t>GridLayout</a:t>
            </a:r>
            <a:r>
              <a:rPr lang="en-US" sz="2100" b="1" dirty="0">
                <a:solidFill>
                  <a:srgbClr val="000080"/>
                </a:solidFill>
                <a:latin typeface="Courier New" panose="02070309020205020404" pitchFamily="49" charset="0"/>
                <a:cs typeface="Courier New" panose="02070309020205020404" pitchFamily="49" charset="0"/>
              </a:rPr>
              <a:t> </a:t>
            </a:r>
            <a:r>
              <a:rPr lang="en-US" sz="2100" b="1" dirty="0" err="1">
                <a:solidFill>
                  <a:srgbClr val="660E7A"/>
                </a:solidFill>
                <a:latin typeface="Courier New" panose="02070309020205020404" pitchFamily="49" charset="0"/>
                <a:cs typeface="Courier New" panose="02070309020205020404" pitchFamily="49" charset="0"/>
              </a:rPr>
              <a:t>android</a:t>
            </a:r>
            <a:r>
              <a:rPr lang="en-US" sz="2100" b="1" dirty="0" err="1">
                <a:solidFill>
                  <a:srgbClr val="0000FF"/>
                </a:solidFill>
                <a:latin typeface="Courier New" panose="02070309020205020404" pitchFamily="49" charset="0"/>
                <a:cs typeface="Courier New" panose="02070309020205020404" pitchFamily="49" charset="0"/>
              </a:rPr>
              <a:t>:columnCount</a:t>
            </a:r>
            <a:r>
              <a:rPr lang="en-US" sz="2100" b="1" dirty="0">
                <a:solidFill>
                  <a:srgbClr val="0000FF"/>
                </a:solidFill>
                <a:latin typeface="Courier New" panose="02070309020205020404" pitchFamily="49" charset="0"/>
                <a:cs typeface="Courier New" panose="02070309020205020404" pitchFamily="49" charset="0"/>
              </a:rPr>
              <a:t>=</a:t>
            </a:r>
            <a:r>
              <a:rPr lang="en-US" sz="2100" b="1" dirty="0">
                <a:solidFill>
                  <a:srgbClr val="008000"/>
                </a:solidFill>
                <a:latin typeface="Courier New" panose="02070309020205020404" pitchFamily="49" charset="0"/>
                <a:cs typeface="Courier New" panose="02070309020205020404" pitchFamily="49" charset="0"/>
              </a:rPr>
              <a:t>"2"</a:t>
            </a:r>
            <a:r>
              <a:rPr lang="en-US" sz="2100" b="1" dirty="0">
                <a:solidFill>
                  <a:srgbClr val="000080"/>
                </a:solidFill>
                <a:latin typeface="Courier New" panose="02070309020205020404" pitchFamily="49" charset="0"/>
                <a:cs typeface="Courier New" panose="02070309020205020404" pitchFamily="49" charset="0"/>
              </a:rPr>
              <a:t> </a:t>
            </a:r>
            <a:r>
              <a:rPr lang="en-US" sz="2100" b="1" dirty="0">
                <a:solidFill>
                  <a:srgbClr val="0000FF"/>
                </a:solidFill>
                <a:latin typeface="Courier New" panose="02070309020205020404" pitchFamily="49" charset="0"/>
                <a:cs typeface="Courier New" panose="02070309020205020404" pitchFamily="49" charset="0"/>
              </a:rPr>
              <a:t>… </a:t>
            </a:r>
            <a:r>
              <a:rPr lang="en-US" sz="2100" dirty="0">
                <a:solidFill>
                  <a:srgbClr val="000000"/>
                </a:solidFill>
                <a:latin typeface="Courier New" panose="02070309020205020404" pitchFamily="49" charset="0"/>
                <a:cs typeface="Courier New" panose="02070309020205020404" pitchFamily="49" charset="0"/>
              </a:rPr>
              <a:t>&gt;</a:t>
            </a:r>
            <a:br>
              <a:rPr lang="en-US" sz="2100" dirty="0">
                <a:solidFill>
                  <a:srgbClr val="000000"/>
                </a:solidFill>
                <a:latin typeface="Courier New" panose="02070309020205020404" pitchFamily="49" charset="0"/>
                <a:cs typeface="Courier New" panose="02070309020205020404" pitchFamily="49" charset="0"/>
              </a:rPr>
            </a:br>
            <a:r>
              <a:rPr lang="en-US" sz="2100" dirty="0">
                <a:solidFill>
                  <a:srgbClr val="000000"/>
                </a:solidFill>
                <a:latin typeface="Courier New" panose="02070309020205020404" pitchFamily="49" charset="0"/>
                <a:cs typeface="Courier New" panose="02070309020205020404" pitchFamily="49" charset="0"/>
              </a:rPr>
              <a:t>    &lt;</a:t>
            </a:r>
            <a:r>
              <a:rPr lang="en-US" sz="2100" b="1" dirty="0" err="1">
                <a:solidFill>
                  <a:srgbClr val="000080"/>
                </a:solidFill>
                <a:latin typeface="Courier New" panose="02070309020205020404" pitchFamily="49" charset="0"/>
                <a:cs typeface="Courier New" panose="02070309020205020404" pitchFamily="49" charset="0"/>
              </a:rPr>
              <a:t>TextView</a:t>
            </a:r>
            <a:r>
              <a:rPr lang="en-US" sz="2100" b="1" dirty="0">
                <a:solidFill>
                  <a:srgbClr val="000080"/>
                </a:solidFill>
                <a:latin typeface="Courier New" panose="02070309020205020404" pitchFamily="49" charset="0"/>
                <a:cs typeface="Courier New" panose="02070309020205020404" pitchFamily="49" charset="0"/>
              </a:rPr>
              <a:t> …</a:t>
            </a:r>
            <a:r>
              <a:rPr lang="en-US" sz="2100" dirty="0">
                <a:solidFill>
                  <a:srgbClr val="000000"/>
                </a:solidFill>
                <a:latin typeface="Courier New" panose="02070309020205020404" pitchFamily="49" charset="0"/>
                <a:cs typeface="Courier New" panose="02070309020205020404" pitchFamily="49" charset="0"/>
              </a:rPr>
              <a:t>/&gt;</a:t>
            </a:r>
            <a:br>
              <a:rPr lang="en-US" sz="2100" dirty="0">
                <a:solidFill>
                  <a:srgbClr val="000000"/>
                </a:solidFill>
                <a:latin typeface="Courier New" panose="02070309020205020404" pitchFamily="49" charset="0"/>
                <a:cs typeface="Courier New" panose="02070309020205020404" pitchFamily="49" charset="0"/>
              </a:rPr>
            </a:br>
            <a:r>
              <a:rPr lang="en-US" sz="2100" dirty="0">
                <a:solidFill>
                  <a:srgbClr val="000000"/>
                </a:solidFill>
                <a:latin typeface="Courier New" panose="02070309020205020404" pitchFamily="49" charset="0"/>
                <a:cs typeface="Courier New" panose="02070309020205020404" pitchFamily="49" charset="0"/>
              </a:rPr>
              <a:t>    &lt;</a:t>
            </a:r>
            <a:r>
              <a:rPr lang="en-US" sz="2100" b="1" dirty="0" err="1">
                <a:solidFill>
                  <a:srgbClr val="000080"/>
                </a:solidFill>
                <a:latin typeface="Courier New" panose="02070309020205020404" pitchFamily="49" charset="0"/>
                <a:cs typeface="Courier New" panose="02070309020205020404" pitchFamily="49" charset="0"/>
              </a:rPr>
              <a:t>EditText</a:t>
            </a:r>
            <a:r>
              <a:rPr lang="en-US" sz="2100" b="1" dirty="0">
                <a:solidFill>
                  <a:srgbClr val="000080"/>
                </a:solidFill>
                <a:latin typeface="Courier New" panose="02070309020205020404" pitchFamily="49" charset="0"/>
                <a:cs typeface="Courier New" panose="02070309020205020404" pitchFamily="49" charset="0"/>
              </a:rPr>
              <a:t> …</a:t>
            </a:r>
            <a:r>
              <a:rPr lang="en-US" sz="2100" dirty="0">
                <a:solidFill>
                  <a:srgbClr val="000000"/>
                </a:solidFill>
                <a:latin typeface="Courier New" panose="02070309020205020404" pitchFamily="49" charset="0"/>
                <a:cs typeface="Courier New" panose="02070309020205020404" pitchFamily="49" charset="0"/>
              </a:rPr>
              <a:t>/&gt;</a:t>
            </a:r>
            <a:br>
              <a:rPr lang="en-US" sz="2100" dirty="0">
                <a:solidFill>
                  <a:srgbClr val="000000"/>
                </a:solidFill>
                <a:latin typeface="Courier New" panose="02070309020205020404" pitchFamily="49" charset="0"/>
                <a:cs typeface="Courier New" panose="02070309020205020404" pitchFamily="49" charset="0"/>
              </a:rPr>
            </a:br>
            <a:r>
              <a:rPr lang="en-US" sz="2100" dirty="0">
                <a:solidFill>
                  <a:srgbClr val="000000"/>
                </a:solidFill>
                <a:latin typeface="Courier New" panose="02070309020205020404" pitchFamily="49" charset="0"/>
                <a:cs typeface="Courier New" panose="02070309020205020404" pitchFamily="49" charset="0"/>
              </a:rPr>
              <a:t>    &lt;</a:t>
            </a:r>
            <a:r>
              <a:rPr lang="en-US" sz="2100" b="1" dirty="0" err="1">
                <a:solidFill>
                  <a:srgbClr val="000080"/>
                </a:solidFill>
                <a:latin typeface="Courier New" panose="02070309020205020404" pitchFamily="49" charset="0"/>
                <a:cs typeface="Courier New" panose="02070309020205020404" pitchFamily="49" charset="0"/>
              </a:rPr>
              <a:t>EditText</a:t>
            </a:r>
            <a:r>
              <a:rPr lang="en-US" sz="2100" b="1" dirty="0">
                <a:solidFill>
                  <a:srgbClr val="000080"/>
                </a:solidFill>
                <a:latin typeface="Courier New" panose="02070309020205020404" pitchFamily="49" charset="0"/>
                <a:cs typeface="Courier New" panose="02070309020205020404" pitchFamily="49" charset="0"/>
              </a:rPr>
              <a:t> …</a:t>
            </a:r>
            <a:r>
              <a:rPr lang="en-US" sz="2100" dirty="0">
                <a:solidFill>
                  <a:srgbClr val="000000"/>
                </a:solidFill>
                <a:latin typeface="Courier New" panose="02070309020205020404" pitchFamily="49" charset="0"/>
                <a:cs typeface="Courier New" panose="02070309020205020404" pitchFamily="49" charset="0"/>
              </a:rPr>
              <a:t>/&gt;</a:t>
            </a:r>
            <a:br>
              <a:rPr lang="en-US" sz="2100" dirty="0">
                <a:solidFill>
                  <a:srgbClr val="000000"/>
                </a:solidFill>
                <a:latin typeface="Courier New" panose="02070309020205020404" pitchFamily="49" charset="0"/>
                <a:cs typeface="Courier New" panose="02070309020205020404" pitchFamily="49" charset="0"/>
              </a:rPr>
            </a:br>
            <a:r>
              <a:rPr lang="en-US" sz="2100" dirty="0">
                <a:solidFill>
                  <a:srgbClr val="000000"/>
                </a:solidFill>
                <a:latin typeface="Courier New" panose="02070309020205020404" pitchFamily="49" charset="0"/>
                <a:cs typeface="Courier New" panose="02070309020205020404" pitchFamily="49" charset="0"/>
              </a:rPr>
              <a:t/>
            </a:r>
            <a:br>
              <a:rPr lang="en-US" sz="2100" dirty="0">
                <a:solidFill>
                  <a:srgbClr val="000000"/>
                </a:solidFill>
                <a:latin typeface="Courier New" panose="02070309020205020404" pitchFamily="49" charset="0"/>
                <a:cs typeface="Courier New" panose="02070309020205020404" pitchFamily="49" charset="0"/>
              </a:rPr>
            </a:br>
            <a:r>
              <a:rPr lang="en-US" sz="2100" dirty="0">
                <a:solidFill>
                  <a:srgbClr val="000000"/>
                </a:solidFill>
                <a:latin typeface="Courier New" panose="02070309020205020404" pitchFamily="49" charset="0"/>
                <a:cs typeface="Courier New" panose="02070309020205020404" pitchFamily="49" charset="0"/>
              </a:rPr>
              <a:t>    &lt;</a:t>
            </a:r>
            <a:r>
              <a:rPr lang="en-US" sz="2100" b="1" dirty="0">
                <a:solidFill>
                  <a:srgbClr val="000080"/>
                </a:solidFill>
                <a:latin typeface="Courier New" panose="02070309020205020404" pitchFamily="49" charset="0"/>
                <a:cs typeface="Courier New" panose="02070309020205020404" pitchFamily="49" charset="0"/>
              </a:rPr>
              <a:t>Button</a:t>
            </a:r>
            <a:br>
              <a:rPr lang="en-US" sz="2100" b="1" dirty="0">
                <a:solidFill>
                  <a:srgbClr val="000080"/>
                </a:solidFill>
                <a:latin typeface="Courier New" panose="02070309020205020404" pitchFamily="49" charset="0"/>
                <a:cs typeface="Courier New" panose="02070309020205020404" pitchFamily="49" charset="0"/>
              </a:rPr>
            </a:br>
            <a:r>
              <a:rPr lang="en-US" sz="2100" b="1" dirty="0">
                <a:solidFill>
                  <a:srgbClr val="000080"/>
                </a:solidFill>
                <a:latin typeface="Courier New" panose="02070309020205020404" pitchFamily="49" charset="0"/>
                <a:cs typeface="Courier New" panose="02070309020205020404" pitchFamily="49" charset="0"/>
              </a:rPr>
              <a:t>        </a:t>
            </a:r>
            <a:r>
              <a:rPr lang="en-US" sz="2100" b="1" dirty="0" err="1">
                <a:solidFill>
                  <a:srgbClr val="660E7A"/>
                </a:solidFill>
                <a:latin typeface="Courier New" panose="02070309020205020404" pitchFamily="49" charset="0"/>
                <a:cs typeface="Courier New" panose="02070309020205020404" pitchFamily="49" charset="0"/>
              </a:rPr>
              <a:t>android</a:t>
            </a:r>
            <a:r>
              <a:rPr lang="en-US" sz="2100" b="1" dirty="0" err="1">
                <a:solidFill>
                  <a:srgbClr val="0000FF"/>
                </a:solidFill>
                <a:latin typeface="Courier New" panose="02070309020205020404" pitchFamily="49" charset="0"/>
                <a:cs typeface="Courier New" panose="02070309020205020404" pitchFamily="49" charset="0"/>
              </a:rPr>
              <a:t>:layout_width</a:t>
            </a:r>
            <a:r>
              <a:rPr lang="en-US" sz="2100" b="1" dirty="0">
                <a:solidFill>
                  <a:srgbClr val="0000FF"/>
                </a:solidFill>
                <a:latin typeface="Courier New" panose="02070309020205020404" pitchFamily="49" charset="0"/>
                <a:cs typeface="Courier New" panose="02070309020205020404" pitchFamily="49" charset="0"/>
              </a:rPr>
              <a:t>=</a:t>
            </a:r>
            <a:r>
              <a:rPr lang="en-US" sz="2100" b="1" dirty="0">
                <a:solidFill>
                  <a:srgbClr val="008000"/>
                </a:solidFill>
                <a:latin typeface="Courier New" panose="02070309020205020404" pitchFamily="49" charset="0"/>
                <a:cs typeface="Courier New" panose="02070309020205020404" pitchFamily="49" charset="0"/>
              </a:rPr>
              <a:t>"</a:t>
            </a:r>
            <a:r>
              <a:rPr lang="en-US" sz="2100" b="1" dirty="0" err="1">
                <a:solidFill>
                  <a:srgbClr val="008000"/>
                </a:solidFill>
                <a:latin typeface="Courier New" panose="02070309020205020404" pitchFamily="49" charset="0"/>
                <a:cs typeface="Courier New" panose="02070309020205020404" pitchFamily="49" charset="0"/>
              </a:rPr>
              <a:t>wrap_content</a:t>
            </a:r>
            <a:r>
              <a:rPr lang="en-US" sz="2100" b="1" dirty="0">
                <a:solidFill>
                  <a:srgbClr val="008000"/>
                </a:solidFill>
                <a:latin typeface="Courier New" panose="02070309020205020404" pitchFamily="49" charset="0"/>
                <a:cs typeface="Courier New" panose="02070309020205020404" pitchFamily="49" charset="0"/>
              </a:rPr>
              <a:t>"</a:t>
            </a:r>
            <a:br>
              <a:rPr lang="en-US" sz="2100" b="1" dirty="0">
                <a:solidFill>
                  <a:srgbClr val="008000"/>
                </a:solidFill>
                <a:latin typeface="Courier New" panose="02070309020205020404" pitchFamily="49" charset="0"/>
                <a:cs typeface="Courier New" panose="02070309020205020404" pitchFamily="49" charset="0"/>
              </a:rPr>
            </a:br>
            <a:r>
              <a:rPr lang="en-US" sz="2100" b="1" dirty="0">
                <a:solidFill>
                  <a:srgbClr val="008000"/>
                </a:solidFill>
                <a:latin typeface="Courier New" panose="02070309020205020404" pitchFamily="49" charset="0"/>
                <a:cs typeface="Courier New" panose="02070309020205020404" pitchFamily="49" charset="0"/>
              </a:rPr>
              <a:t>        </a:t>
            </a:r>
            <a:r>
              <a:rPr lang="en-US" sz="2100" b="1" dirty="0" err="1">
                <a:solidFill>
                  <a:srgbClr val="660E7A"/>
                </a:solidFill>
                <a:latin typeface="Courier New" panose="02070309020205020404" pitchFamily="49" charset="0"/>
                <a:cs typeface="Courier New" panose="02070309020205020404" pitchFamily="49" charset="0"/>
              </a:rPr>
              <a:t>android</a:t>
            </a:r>
            <a:r>
              <a:rPr lang="en-US" sz="2100" b="1" dirty="0" err="1">
                <a:solidFill>
                  <a:srgbClr val="0000FF"/>
                </a:solidFill>
                <a:latin typeface="Courier New" panose="02070309020205020404" pitchFamily="49" charset="0"/>
                <a:cs typeface="Courier New" panose="02070309020205020404" pitchFamily="49" charset="0"/>
              </a:rPr>
              <a:t>:layout_height</a:t>
            </a:r>
            <a:r>
              <a:rPr lang="en-US" sz="2100" b="1" dirty="0">
                <a:solidFill>
                  <a:srgbClr val="0000FF"/>
                </a:solidFill>
                <a:latin typeface="Courier New" panose="02070309020205020404" pitchFamily="49" charset="0"/>
                <a:cs typeface="Courier New" panose="02070309020205020404" pitchFamily="49" charset="0"/>
              </a:rPr>
              <a:t>=</a:t>
            </a:r>
            <a:r>
              <a:rPr lang="en-US" sz="2100" b="1" dirty="0">
                <a:solidFill>
                  <a:srgbClr val="008000"/>
                </a:solidFill>
                <a:latin typeface="Courier New" panose="02070309020205020404" pitchFamily="49" charset="0"/>
                <a:cs typeface="Courier New" panose="02070309020205020404" pitchFamily="49" charset="0"/>
              </a:rPr>
              <a:t>"</a:t>
            </a:r>
            <a:r>
              <a:rPr lang="en-US" sz="2100" b="1" dirty="0" err="1">
                <a:solidFill>
                  <a:srgbClr val="008000"/>
                </a:solidFill>
                <a:latin typeface="Courier New" panose="02070309020205020404" pitchFamily="49" charset="0"/>
                <a:cs typeface="Courier New" panose="02070309020205020404" pitchFamily="49" charset="0"/>
              </a:rPr>
              <a:t>wrap_content</a:t>
            </a:r>
            <a:r>
              <a:rPr lang="en-US" sz="2100" b="1" dirty="0">
                <a:solidFill>
                  <a:srgbClr val="008000"/>
                </a:solidFill>
                <a:latin typeface="Courier New" panose="02070309020205020404" pitchFamily="49" charset="0"/>
                <a:cs typeface="Courier New" panose="02070309020205020404" pitchFamily="49" charset="0"/>
              </a:rPr>
              <a:t>"</a:t>
            </a:r>
            <a:br>
              <a:rPr lang="en-US" sz="2100" b="1" dirty="0">
                <a:solidFill>
                  <a:srgbClr val="008000"/>
                </a:solidFill>
                <a:latin typeface="Courier New" panose="02070309020205020404" pitchFamily="49" charset="0"/>
                <a:cs typeface="Courier New" panose="02070309020205020404" pitchFamily="49" charset="0"/>
              </a:rPr>
            </a:br>
            <a:r>
              <a:rPr lang="en-US" sz="2100" b="1" dirty="0">
                <a:solidFill>
                  <a:srgbClr val="008000"/>
                </a:solidFill>
                <a:latin typeface="Courier New" panose="02070309020205020404" pitchFamily="49" charset="0"/>
                <a:cs typeface="Courier New" panose="02070309020205020404" pitchFamily="49" charset="0"/>
              </a:rPr>
              <a:t>        </a:t>
            </a:r>
            <a:r>
              <a:rPr lang="en-US" sz="2100" b="1" dirty="0" err="1">
                <a:solidFill>
                  <a:srgbClr val="660E7A"/>
                </a:solidFill>
                <a:latin typeface="Courier New" panose="02070309020205020404" pitchFamily="49" charset="0"/>
                <a:cs typeface="Courier New" panose="02070309020205020404" pitchFamily="49" charset="0"/>
              </a:rPr>
              <a:t>android</a:t>
            </a:r>
            <a:r>
              <a:rPr lang="en-US" sz="2100" b="1" dirty="0" err="1">
                <a:solidFill>
                  <a:srgbClr val="0000FF"/>
                </a:solidFill>
                <a:latin typeface="Courier New" panose="02070309020205020404" pitchFamily="49" charset="0"/>
                <a:cs typeface="Courier New" panose="02070309020205020404" pitchFamily="49" charset="0"/>
              </a:rPr>
              <a:t>:hint</a:t>
            </a:r>
            <a:r>
              <a:rPr lang="en-US" sz="2100" b="1" dirty="0">
                <a:solidFill>
                  <a:srgbClr val="0000FF"/>
                </a:solidFill>
                <a:latin typeface="Courier New" panose="02070309020205020404" pitchFamily="49" charset="0"/>
                <a:cs typeface="Courier New" panose="02070309020205020404" pitchFamily="49" charset="0"/>
              </a:rPr>
              <a:t>=</a:t>
            </a:r>
            <a:r>
              <a:rPr lang="en-US" sz="2100" b="1" dirty="0">
                <a:solidFill>
                  <a:srgbClr val="008000"/>
                </a:solidFill>
                <a:latin typeface="Courier New" panose="02070309020205020404" pitchFamily="49" charset="0"/>
                <a:cs typeface="Courier New" panose="02070309020205020404" pitchFamily="49" charset="0"/>
              </a:rPr>
              <a:t>"@string/send"</a:t>
            </a:r>
          </a:p>
          <a:p>
            <a:pPr marL="320040" lvl="1" indent="0" eaLnBrk="0" fontAlgn="base" hangingPunct="0">
              <a:spcBef>
                <a:spcPct val="0"/>
              </a:spcBef>
              <a:spcAft>
                <a:spcPct val="0"/>
              </a:spcAft>
              <a:buClrTx/>
              <a:buSzTx/>
              <a:buNone/>
            </a:pPr>
            <a:r>
              <a:rPr lang="en-US" sz="2100" b="1" dirty="0">
                <a:solidFill>
                  <a:srgbClr val="008000"/>
                </a:solidFill>
                <a:latin typeface="Courier New" panose="02070309020205020404" pitchFamily="49" charset="0"/>
                <a:cs typeface="Courier New" panose="02070309020205020404" pitchFamily="49" charset="0"/>
              </a:rPr>
              <a:t>        </a:t>
            </a:r>
            <a:r>
              <a:rPr lang="en-US" sz="2100" b="1" dirty="0" err="1">
                <a:solidFill>
                  <a:srgbClr val="660E7A"/>
                </a:solidFill>
                <a:latin typeface="Courier New" panose="02070309020205020404" pitchFamily="49" charset="0"/>
                <a:cs typeface="Courier New" panose="02070309020205020404" pitchFamily="49" charset="0"/>
              </a:rPr>
              <a:t>android</a:t>
            </a:r>
            <a:r>
              <a:rPr lang="en-US" sz="2100" b="1" dirty="0" err="1">
                <a:solidFill>
                  <a:srgbClr val="0000FF"/>
                </a:solidFill>
                <a:latin typeface="Courier New" panose="02070309020205020404" pitchFamily="49" charset="0"/>
                <a:cs typeface="Courier New" panose="02070309020205020404" pitchFamily="49" charset="0"/>
              </a:rPr>
              <a:t>:layout_gravity</a:t>
            </a:r>
            <a:r>
              <a:rPr lang="en-US" sz="2100" b="1" dirty="0">
                <a:solidFill>
                  <a:srgbClr val="0000FF"/>
                </a:solidFill>
                <a:latin typeface="Courier New" panose="02070309020205020404" pitchFamily="49" charset="0"/>
                <a:cs typeface="Courier New" panose="02070309020205020404" pitchFamily="49" charset="0"/>
              </a:rPr>
              <a:t>=</a:t>
            </a:r>
            <a:r>
              <a:rPr lang="en-US" sz="2100" b="1" dirty="0">
                <a:solidFill>
                  <a:srgbClr val="000080"/>
                </a:solidFill>
                <a:latin typeface="Courier New" panose="02070309020205020404" pitchFamily="49" charset="0"/>
                <a:cs typeface="Courier New" panose="02070309020205020404" pitchFamily="49" charset="0"/>
              </a:rPr>
              <a:t/>
            </a:r>
            <a:br>
              <a:rPr lang="en-US" sz="2100" b="1" dirty="0">
                <a:solidFill>
                  <a:srgbClr val="000080"/>
                </a:solidFill>
                <a:latin typeface="Courier New" panose="02070309020205020404" pitchFamily="49" charset="0"/>
                <a:cs typeface="Courier New" panose="02070309020205020404" pitchFamily="49" charset="0"/>
              </a:rPr>
            </a:br>
            <a:r>
              <a:rPr lang="en-US" sz="2100" b="1" dirty="0">
                <a:solidFill>
                  <a:srgbClr val="000080"/>
                </a:solidFill>
                <a:latin typeface="Courier New" panose="02070309020205020404" pitchFamily="49" charset="0"/>
                <a:cs typeface="Courier New" panose="02070309020205020404" pitchFamily="49" charset="0"/>
              </a:rPr>
              <a:t>        </a:t>
            </a:r>
            <a:r>
              <a:rPr lang="en-US" sz="2100" b="1" dirty="0" err="1">
                <a:solidFill>
                  <a:srgbClr val="660E7A"/>
                </a:solidFill>
                <a:latin typeface="Courier New" panose="02070309020205020404" pitchFamily="49" charset="0"/>
                <a:cs typeface="Courier New" panose="02070309020205020404" pitchFamily="49" charset="0"/>
              </a:rPr>
              <a:t>android</a:t>
            </a:r>
            <a:r>
              <a:rPr lang="en-US" sz="2100" b="1" dirty="0" err="1">
                <a:solidFill>
                  <a:srgbClr val="0000FF"/>
                </a:solidFill>
                <a:latin typeface="Courier New" panose="02070309020205020404" pitchFamily="49" charset="0"/>
                <a:cs typeface="Courier New" panose="02070309020205020404" pitchFamily="49" charset="0"/>
              </a:rPr>
              <a:t>:layout_row</a:t>
            </a:r>
            <a:r>
              <a:rPr lang="en-US" sz="2100" b="1" dirty="0">
                <a:solidFill>
                  <a:srgbClr val="0000FF"/>
                </a:solidFill>
                <a:latin typeface="Courier New" panose="02070309020205020404" pitchFamily="49" charset="0"/>
                <a:cs typeface="Courier New" panose="02070309020205020404" pitchFamily="49" charset="0"/>
              </a:rPr>
              <a:t>=</a:t>
            </a:r>
            <a:r>
              <a:rPr lang="en-US" sz="2100" b="1" dirty="0">
                <a:solidFill>
                  <a:srgbClr val="008000"/>
                </a:solidFill>
                <a:latin typeface="Courier New" panose="02070309020205020404" pitchFamily="49" charset="0"/>
                <a:cs typeface="Courier New" panose="02070309020205020404" pitchFamily="49" charset="0"/>
              </a:rPr>
              <a:t/>
            </a:r>
            <a:br>
              <a:rPr lang="en-US" sz="2100" b="1" dirty="0">
                <a:solidFill>
                  <a:srgbClr val="008000"/>
                </a:solidFill>
                <a:latin typeface="Courier New" panose="02070309020205020404" pitchFamily="49" charset="0"/>
                <a:cs typeface="Courier New" panose="02070309020205020404" pitchFamily="49" charset="0"/>
              </a:rPr>
            </a:br>
            <a:r>
              <a:rPr lang="en-US" sz="2100" b="1" dirty="0">
                <a:solidFill>
                  <a:srgbClr val="008000"/>
                </a:solidFill>
                <a:latin typeface="Courier New" panose="02070309020205020404" pitchFamily="49" charset="0"/>
                <a:cs typeface="Courier New" panose="02070309020205020404" pitchFamily="49" charset="0"/>
              </a:rPr>
              <a:t>        </a:t>
            </a:r>
            <a:r>
              <a:rPr lang="en-US" sz="2100" b="1" dirty="0" err="1">
                <a:solidFill>
                  <a:srgbClr val="660E7A"/>
                </a:solidFill>
                <a:latin typeface="Courier New" panose="02070309020205020404" pitchFamily="49" charset="0"/>
                <a:cs typeface="Courier New" panose="02070309020205020404" pitchFamily="49" charset="0"/>
              </a:rPr>
              <a:t>android</a:t>
            </a:r>
            <a:r>
              <a:rPr lang="en-US" sz="2100" b="1" dirty="0" err="1">
                <a:solidFill>
                  <a:srgbClr val="0000FF"/>
                </a:solidFill>
                <a:latin typeface="Courier New" panose="02070309020205020404" pitchFamily="49" charset="0"/>
                <a:cs typeface="Courier New" panose="02070309020205020404" pitchFamily="49" charset="0"/>
              </a:rPr>
              <a:t>:layout_column</a:t>
            </a:r>
            <a:r>
              <a:rPr lang="en-US" sz="2100" b="1" dirty="0">
                <a:solidFill>
                  <a:srgbClr val="0000FF"/>
                </a:solidFill>
                <a:latin typeface="Courier New" panose="02070309020205020404" pitchFamily="49" charset="0"/>
                <a:cs typeface="Courier New" panose="02070309020205020404" pitchFamily="49" charset="0"/>
              </a:rPr>
              <a:t>=</a:t>
            </a:r>
            <a:r>
              <a:rPr lang="en-US" sz="2100" b="1" dirty="0">
                <a:solidFill>
                  <a:srgbClr val="008000"/>
                </a:solidFill>
                <a:latin typeface="Courier New" panose="02070309020205020404" pitchFamily="49" charset="0"/>
                <a:cs typeface="Courier New" panose="02070309020205020404" pitchFamily="49" charset="0"/>
              </a:rPr>
              <a:t/>
            </a:r>
            <a:br>
              <a:rPr lang="en-US" sz="2100" b="1" dirty="0">
                <a:solidFill>
                  <a:srgbClr val="008000"/>
                </a:solidFill>
                <a:latin typeface="Courier New" panose="02070309020205020404" pitchFamily="49" charset="0"/>
                <a:cs typeface="Courier New" panose="02070309020205020404" pitchFamily="49" charset="0"/>
              </a:rPr>
            </a:br>
            <a:r>
              <a:rPr lang="en-US" sz="2100" b="1" dirty="0">
                <a:solidFill>
                  <a:srgbClr val="008000"/>
                </a:solidFill>
                <a:latin typeface="Courier New" panose="02070309020205020404" pitchFamily="49" charset="0"/>
                <a:cs typeface="Courier New" panose="02070309020205020404" pitchFamily="49" charset="0"/>
              </a:rPr>
              <a:t>        </a:t>
            </a:r>
            <a:r>
              <a:rPr lang="en-US" sz="2100" b="1" dirty="0" err="1">
                <a:solidFill>
                  <a:srgbClr val="660E7A"/>
                </a:solidFill>
                <a:latin typeface="Courier New" panose="02070309020205020404" pitchFamily="49" charset="0"/>
                <a:cs typeface="Courier New" panose="02070309020205020404" pitchFamily="49" charset="0"/>
              </a:rPr>
              <a:t>android</a:t>
            </a:r>
            <a:r>
              <a:rPr lang="en-US" sz="2100" b="1" dirty="0" err="1">
                <a:solidFill>
                  <a:srgbClr val="0000FF"/>
                </a:solidFill>
                <a:latin typeface="Courier New" panose="02070309020205020404" pitchFamily="49" charset="0"/>
                <a:cs typeface="Courier New" panose="02070309020205020404" pitchFamily="49" charset="0"/>
              </a:rPr>
              <a:t>:layout_columnSpan</a:t>
            </a:r>
            <a:r>
              <a:rPr lang="en-US" sz="2100" b="1" dirty="0">
                <a:solidFill>
                  <a:srgbClr val="0000FF"/>
                </a:solidFill>
                <a:latin typeface="Courier New" panose="02070309020205020404" pitchFamily="49" charset="0"/>
                <a:cs typeface="Courier New" panose="02070309020205020404" pitchFamily="49" charset="0"/>
              </a:rPr>
              <a:t>=</a:t>
            </a:r>
            <a:r>
              <a:rPr lang="en-US" sz="2100" b="1" dirty="0">
                <a:solidFill>
                  <a:srgbClr val="008000"/>
                </a:solidFill>
                <a:latin typeface="Courier New" panose="02070309020205020404" pitchFamily="49" charset="0"/>
                <a:cs typeface="Courier New" panose="02070309020205020404" pitchFamily="49" charset="0"/>
              </a:rPr>
              <a:t> </a:t>
            </a:r>
          </a:p>
          <a:p>
            <a:pPr marL="320040" lvl="1" indent="0" eaLnBrk="0" fontAlgn="base" hangingPunct="0">
              <a:spcBef>
                <a:spcPct val="0"/>
              </a:spcBef>
              <a:spcAft>
                <a:spcPct val="0"/>
              </a:spcAft>
              <a:buClrTx/>
              <a:buSzTx/>
              <a:buNone/>
            </a:pPr>
            <a:r>
              <a:rPr lang="en-US" sz="2100" b="1" dirty="0">
                <a:solidFill>
                  <a:srgbClr val="008000"/>
                </a:solidFill>
                <a:latin typeface="Courier New" panose="02070309020205020404" pitchFamily="49" charset="0"/>
                <a:cs typeface="Courier New" panose="02070309020205020404" pitchFamily="49" charset="0"/>
              </a:rPr>
              <a:t>    </a:t>
            </a:r>
            <a:r>
              <a:rPr lang="en-US" sz="2100" dirty="0">
                <a:solidFill>
                  <a:srgbClr val="000000"/>
                </a:solidFill>
                <a:latin typeface="Courier New" panose="02070309020205020404" pitchFamily="49" charset="0"/>
                <a:cs typeface="Courier New" panose="02070309020205020404" pitchFamily="49" charset="0"/>
              </a:rPr>
              <a:t>/&gt;</a:t>
            </a:r>
            <a:br>
              <a:rPr lang="en-US" sz="2100" dirty="0">
                <a:solidFill>
                  <a:srgbClr val="000000"/>
                </a:solidFill>
                <a:latin typeface="Courier New" panose="02070309020205020404" pitchFamily="49" charset="0"/>
                <a:cs typeface="Courier New" panose="02070309020205020404" pitchFamily="49" charset="0"/>
              </a:rPr>
            </a:br>
            <a:r>
              <a:rPr lang="en-US" sz="2100" dirty="0">
                <a:solidFill>
                  <a:srgbClr val="000000"/>
                </a:solidFill>
                <a:latin typeface="Courier New" panose="02070309020205020404" pitchFamily="49" charset="0"/>
                <a:cs typeface="Courier New" panose="02070309020205020404" pitchFamily="49" charset="0"/>
              </a:rPr>
              <a:t>&lt;/</a:t>
            </a:r>
            <a:r>
              <a:rPr lang="en-US" sz="2100" b="1" dirty="0" err="1">
                <a:solidFill>
                  <a:srgbClr val="000080"/>
                </a:solidFill>
                <a:latin typeface="Courier New" panose="02070309020205020404" pitchFamily="49" charset="0"/>
                <a:cs typeface="Courier New" panose="02070309020205020404" pitchFamily="49" charset="0"/>
              </a:rPr>
              <a:t>GridLayout</a:t>
            </a:r>
            <a:r>
              <a:rPr lang="en-US" sz="2100" dirty="0">
                <a:solidFill>
                  <a:srgbClr val="000000"/>
                </a:solidFill>
                <a:latin typeface="Courier New" panose="02070309020205020404" pitchFamily="49" charset="0"/>
                <a:cs typeface="Courier New" panose="02070309020205020404" pitchFamily="49" charset="0"/>
              </a:rPr>
              <a:t>&gt;</a:t>
            </a:r>
            <a:endParaRPr lang="en-GB" sz="1800" dirty="0"/>
          </a:p>
          <a:p>
            <a:endParaRPr lang="en-GB" dirty="0"/>
          </a:p>
        </p:txBody>
      </p:sp>
      <p:pic>
        <p:nvPicPr>
          <p:cNvPr id="4" name="Picture 3"/>
          <p:cNvPicPr>
            <a:picLocks noChangeAspect="1"/>
          </p:cNvPicPr>
          <p:nvPr/>
        </p:nvPicPr>
        <p:blipFill>
          <a:blip r:embed="rId2"/>
          <a:stretch>
            <a:fillRect/>
          </a:stretch>
        </p:blipFill>
        <p:spPr>
          <a:xfrm>
            <a:off x="7308304" y="4067175"/>
            <a:ext cx="1647825" cy="2028825"/>
          </a:xfrm>
          <a:prstGeom prst="rect">
            <a:avLst/>
          </a:prstGeom>
        </p:spPr>
      </p:pic>
    </p:spTree>
    <p:extLst>
      <p:ext uri="{BB962C8B-B14F-4D97-AF65-F5344CB8AC3E}">
        <p14:creationId xmlns:p14="http://schemas.microsoft.com/office/powerpoint/2010/main" val="324371448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Nested Layouts</a:t>
            </a:r>
          </a:p>
        </p:txBody>
      </p:sp>
      <p:sp>
        <p:nvSpPr>
          <p:cNvPr id="3" name="Content Placeholder 2"/>
          <p:cNvSpPr>
            <a:spLocks noGrp="1"/>
          </p:cNvSpPr>
          <p:nvPr>
            <p:ph sz="quarter" idx="1"/>
          </p:nvPr>
        </p:nvSpPr>
        <p:spPr>
          <a:xfrm>
            <a:off x="612648" y="1600200"/>
            <a:ext cx="8153400" cy="5141168"/>
          </a:xfrm>
        </p:spPr>
        <p:txBody>
          <a:bodyPr>
            <a:normAutofit lnSpcReduction="10000"/>
          </a:bodyPr>
          <a:lstStyle/>
          <a:p>
            <a:r>
              <a:rPr lang="en-GB" dirty="0"/>
              <a:t>You can nest one or more layouts within another layout to achieve your UI design. For example:</a:t>
            </a:r>
          </a:p>
          <a:p>
            <a:pPr marL="365760" lvl="1" indent="0">
              <a:buNone/>
            </a:pPr>
            <a:r>
              <a:rPr lang="en-US" sz="1600" dirty="0">
                <a:solidFill>
                  <a:srgbClr val="000000"/>
                </a:solidFill>
                <a:latin typeface="Courier New" panose="02070309020205020404" pitchFamily="49" charset="0"/>
                <a:cs typeface="Courier New" panose="02070309020205020404" pitchFamily="49" charset="0"/>
              </a:rPr>
              <a:t>&lt;</a:t>
            </a:r>
            <a:r>
              <a:rPr lang="en-US" sz="1600" b="1" dirty="0" err="1">
                <a:solidFill>
                  <a:srgbClr val="000080"/>
                </a:solidFill>
                <a:latin typeface="Courier New" panose="02070309020205020404" pitchFamily="49" charset="0"/>
                <a:cs typeface="Courier New" panose="02070309020205020404" pitchFamily="49" charset="0"/>
              </a:rPr>
              <a:t>LinearLayout</a:t>
            </a:r>
            <a:r>
              <a:rPr lang="en-US" sz="1600" b="1" dirty="0">
                <a:solidFill>
                  <a:srgbClr val="000080"/>
                </a:solidFill>
                <a:latin typeface="Courier New" panose="02070309020205020404" pitchFamily="49" charset="0"/>
                <a:cs typeface="Courier New" panose="02070309020205020404" pitchFamily="49" charset="0"/>
              </a:rPr>
              <a:t> </a:t>
            </a:r>
            <a:r>
              <a:rPr lang="en-US" sz="1600" b="1" dirty="0" err="1">
                <a:solidFill>
                  <a:srgbClr val="660E7A"/>
                </a:solidFill>
                <a:latin typeface="Courier New" panose="02070309020205020404" pitchFamily="49" charset="0"/>
                <a:cs typeface="Courier New" panose="02070309020205020404" pitchFamily="49" charset="0"/>
              </a:rPr>
              <a:t>android</a:t>
            </a:r>
            <a:r>
              <a:rPr lang="en-US" sz="1600" b="1" dirty="0" err="1">
                <a:solidFill>
                  <a:srgbClr val="0000FF"/>
                </a:solidFill>
                <a:latin typeface="Courier New" panose="02070309020205020404" pitchFamily="49" charset="0"/>
                <a:cs typeface="Courier New" panose="02070309020205020404" pitchFamily="49" charset="0"/>
              </a:rPr>
              <a:t>:orientation</a:t>
            </a:r>
            <a:r>
              <a:rPr lang="en-US" sz="1600" b="1" dirty="0">
                <a:solidFill>
                  <a:srgbClr val="0000FF"/>
                </a:solidFill>
                <a:latin typeface="Courier New" panose="02070309020205020404" pitchFamily="49" charset="0"/>
                <a:cs typeface="Courier New" panose="02070309020205020404" pitchFamily="49" charset="0"/>
              </a:rPr>
              <a:t>=</a:t>
            </a:r>
            <a:r>
              <a:rPr lang="en-US" sz="1600" b="1" dirty="0">
                <a:solidFill>
                  <a:srgbClr val="008000"/>
                </a:solidFill>
                <a:latin typeface="Courier New" panose="02070309020205020404" pitchFamily="49" charset="0"/>
                <a:cs typeface="Courier New" panose="02070309020205020404" pitchFamily="49" charset="0"/>
              </a:rPr>
              <a:t>"horizontal" … </a:t>
            </a:r>
            <a:r>
              <a:rPr lang="en-US" sz="1600" dirty="0">
                <a:solidFill>
                  <a:srgbClr val="000000"/>
                </a:solidFill>
                <a:latin typeface="Courier New" panose="02070309020205020404" pitchFamily="49" charset="0"/>
                <a:cs typeface="Courier New" panose="02070309020205020404" pitchFamily="49" charset="0"/>
              </a:rPr>
              <a:t>&gt;</a:t>
            </a:r>
          </a:p>
          <a:p>
            <a:pPr marL="365760" lvl="1" indent="0">
              <a:buNone/>
            </a:pPr>
            <a:r>
              <a:rPr lang="en-US" sz="1600" dirty="0">
                <a:solidFill>
                  <a:srgbClr val="000000"/>
                </a:solidFill>
                <a:latin typeface="Courier New" panose="02070309020205020404" pitchFamily="49" charset="0"/>
                <a:cs typeface="Courier New" panose="02070309020205020404" pitchFamily="49" charset="0"/>
              </a:rPr>
              <a:t>	&lt;</a:t>
            </a:r>
            <a:r>
              <a:rPr lang="en-US" sz="1600" b="1" dirty="0" err="1">
                <a:solidFill>
                  <a:srgbClr val="000080"/>
                </a:solidFill>
                <a:latin typeface="Courier New" panose="02070309020205020404" pitchFamily="49" charset="0"/>
                <a:cs typeface="Courier New" panose="02070309020205020404" pitchFamily="49" charset="0"/>
              </a:rPr>
              <a:t>RelativeLayout</a:t>
            </a:r>
            <a:r>
              <a:rPr lang="en-US" sz="1600" b="1" dirty="0">
                <a:solidFill>
                  <a:srgbClr val="000080"/>
                </a:solidFill>
                <a:latin typeface="Courier New" panose="02070309020205020404" pitchFamily="49" charset="0"/>
                <a:cs typeface="Courier New" panose="02070309020205020404" pitchFamily="49" charset="0"/>
              </a:rPr>
              <a:t> </a:t>
            </a:r>
            <a:r>
              <a:rPr lang="en-US" sz="1600" b="1" dirty="0">
                <a:solidFill>
                  <a:srgbClr val="008000"/>
                </a:solidFill>
                <a:latin typeface="Courier New" panose="02070309020205020404" pitchFamily="49" charset="0"/>
                <a:cs typeface="Courier New" panose="02070309020205020404" pitchFamily="49" charset="0"/>
              </a:rPr>
              <a:t>… </a:t>
            </a:r>
            <a:r>
              <a:rPr lang="en-US" sz="1600" dirty="0">
                <a:solidFill>
                  <a:srgbClr val="000000"/>
                </a:solidFill>
                <a:latin typeface="Courier New" panose="02070309020205020404" pitchFamily="49" charset="0"/>
                <a:cs typeface="Courier New" panose="02070309020205020404" pitchFamily="49" charset="0"/>
              </a:rPr>
              <a:t>&gt;</a:t>
            </a:r>
          </a:p>
          <a:p>
            <a:pPr marL="365760" lvl="1" indent="0">
              <a:buNone/>
            </a:pPr>
            <a:r>
              <a:rPr lang="en-US" sz="1600" dirty="0">
                <a:solidFill>
                  <a:srgbClr val="000000"/>
                </a:solidFill>
                <a:latin typeface="Courier New" panose="02070309020205020404" pitchFamily="49" charset="0"/>
                <a:cs typeface="Courier New" panose="02070309020205020404" pitchFamily="49" charset="0"/>
              </a:rPr>
              <a:t>		&lt;</a:t>
            </a:r>
            <a:r>
              <a:rPr lang="en-US" sz="1600" b="1" dirty="0" err="1">
                <a:solidFill>
                  <a:srgbClr val="000080"/>
                </a:solidFill>
                <a:latin typeface="Courier New" panose="02070309020205020404" pitchFamily="49" charset="0"/>
                <a:cs typeface="Courier New" panose="02070309020205020404" pitchFamily="49" charset="0"/>
              </a:rPr>
              <a:t>TextView</a:t>
            </a:r>
            <a:r>
              <a:rPr lang="en-US" sz="1600" b="1" dirty="0">
                <a:solidFill>
                  <a:srgbClr val="000080"/>
                </a:solidFill>
                <a:latin typeface="Courier New" panose="02070309020205020404" pitchFamily="49" charset="0"/>
                <a:cs typeface="Courier New" panose="02070309020205020404" pitchFamily="49" charset="0"/>
              </a:rPr>
              <a:t> </a:t>
            </a:r>
            <a:r>
              <a:rPr lang="en-US" sz="1600" b="1" dirty="0">
                <a:solidFill>
                  <a:srgbClr val="008000"/>
                </a:solidFill>
                <a:latin typeface="Courier New" panose="02070309020205020404" pitchFamily="49" charset="0"/>
                <a:cs typeface="Courier New" panose="02070309020205020404" pitchFamily="49" charset="0"/>
              </a:rPr>
              <a:t>… </a:t>
            </a:r>
            <a:r>
              <a:rPr lang="en-US" sz="1600" dirty="0">
                <a:solidFill>
                  <a:srgbClr val="000000"/>
                </a:solidFill>
                <a:latin typeface="Courier New" panose="02070309020205020404" pitchFamily="49" charset="0"/>
                <a:cs typeface="Courier New" panose="02070309020205020404" pitchFamily="49" charset="0"/>
              </a:rPr>
              <a:t>/&gt;</a:t>
            </a:r>
          </a:p>
          <a:p>
            <a:pPr marL="365760" lvl="1" indent="0">
              <a:buNone/>
            </a:pPr>
            <a:r>
              <a:rPr lang="en-US" sz="1600" dirty="0">
                <a:solidFill>
                  <a:srgbClr val="000000"/>
                </a:solidFill>
                <a:latin typeface="Courier New" panose="02070309020205020404" pitchFamily="49" charset="0"/>
                <a:cs typeface="Courier New" panose="02070309020205020404" pitchFamily="49" charset="0"/>
              </a:rPr>
              <a:t>		…</a:t>
            </a:r>
          </a:p>
          <a:p>
            <a:pPr marL="365760" lvl="1" indent="0">
              <a:buNone/>
            </a:pPr>
            <a:r>
              <a:rPr lang="en-US" sz="1600" dirty="0">
                <a:solidFill>
                  <a:srgbClr val="000000"/>
                </a:solidFill>
                <a:latin typeface="Courier New" panose="02070309020205020404" pitchFamily="49" charset="0"/>
                <a:cs typeface="Courier New" panose="02070309020205020404" pitchFamily="49" charset="0"/>
              </a:rPr>
              <a:t>	 &lt;/</a:t>
            </a:r>
            <a:r>
              <a:rPr lang="en-US" sz="1600" b="1" dirty="0" err="1">
                <a:solidFill>
                  <a:srgbClr val="000080"/>
                </a:solidFill>
                <a:latin typeface="Courier New" panose="02070309020205020404" pitchFamily="49" charset="0"/>
                <a:cs typeface="Courier New" panose="02070309020205020404" pitchFamily="49" charset="0"/>
              </a:rPr>
              <a:t>RelativeLayout</a:t>
            </a:r>
            <a:r>
              <a:rPr lang="en-US" sz="1600" dirty="0">
                <a:solidFill>
                  <a:srgbClr val="000000"/>
                </a:solidFill>
                <a:latin typeface="Courier New" panose="02070309020205020404" pitchFamily="49" charset="0"/>
                <a:cs typeface="Courier New" panose="02070309020205020404" pitchFamily="49" charset="0"/>
              </a:rPr>
              <a:t>&gt;</a:t>
            </a:r>
          </a:p>
          <a:p>
            <a:pPr marL="365760" lvl="1" indent="0">
              <a:buNone/>
            </a:pPr>
            <a:r>
              <a:rPr lang="en-US" sz="1600" dirty="0">
                <a:solidFill>
                  <a:srgbClr val="000000"/>
                </a:solidFill>
                <a:latin typeface="Courier New" panose="02070309020205020404" pitchFamily="49" charset="0"/>
                <a:cs typeface="Courier New" panose="02070309020205020404" pitchFamily="49" charset="0"/>
              </a:rPr>
              <a:t>&lt;/</a:t>
            </a:r>
            <a:r>
              <a:rPr lang="en-US" sz="1600" b="1" dirty="0" err="1">
                <a:solidFill>
                  <a:srgbClr val="000080"/>
                </a:solidFill>
                <a:latin typeface="Courier New" panose="02070309020205020404" pitchFamily="49" charset="0"/>
                <a:cs typeface="Courier New" panose="02070309020205020404" pitchFamily="49" charset="0"/>
              </a:rPr>
              <a:t>LinearLayout</a:t>
            </a:r>
            <a:r>
              <a:rPr lang="en-US" sz="1600" dirty="0">
                <a:solidFill>
                  <a:srgbClr val="000000"/>
                </a:solidFill>
                <a:latin typeface="Courier New" panose="02070309020205020404" pitchFamily="49" charset="0"/>
                <a:cs typeface="Courier New" panose="02070309020205020404" pitchFamily="49" charset="0"/>
              </a:rPr>
              <a:t>&gt;</a:t>
            </a:r>
            <a:endParaRPr lang="en-GB" dirty="0"/>
          </a:p>
          <a:p>
            <a:r>
              <a:rPr lang="en-GB" dirty="0"/>
              <a:t>However, you should avoid deep nested layout hierarchies</a:t>
            </a:r>
          </a:p>
          <a:p>
            <a:pPr lvl="1"/>
            <a:r>
              <a:rPr lang="en-GB" dirty="0"/>
              <a:t>Keep your layouts as shallow as possible i.e. one level deep if possible.</a:t>
            </a:r>
          </a:p>
          <a:p>
            <a:pPr lvl="1"/>
            <a:r>
              <a:rPr lang="en-GB" dirty="0"/>
              <a:t>Layouts with fewer nested layouts draw faster.</a:t>
            </a:r>
          </a:p>
          <a:p>
            <a:endParaRPr lang="en-GB" dirty="0"/>
          </a:p>
          <a:p>
            <a:endParaRPr lang="en-GB" dirty="0"/>
          </a:p>
        </p:txBody>
      </p:sp>
    </p:spTree>
    <p:extLst>
      <p:ext uri="{BB962C8B-B14F-4D97-AF65-F5344CB8AC3E}">
        <p14:creationId xmlns:p14="http://schemas.microsoft.com/office/powerpoint/2010/main" val="16805486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Lab Exercise</a:t>
            </a:r>
          </a:p>
        </p:txBody>
      </p:sp>
      <p:sp>
        <p:nvSpPr>
          <p:cNvPr id="3" name="Content Placeholder 2"/>
          <p:cNvSpPr>
            <a:spLocks noGrp="1"/>
          </p:cNvSpPr>
          <p:nvPr>
            <p:ph sz="quarter" idx="1"/>
          </p:nvPr>
        </p:nvSpPr>
        <p:spPr/>
        <p:txBody>
          <a:bodyPr/>
          <a:lstStyle/>
          <a:p>
            <a:r>
              <a:rPr lang="en-GB" dirty="0"/>
              <a:t>Download Instructions from Moodle.</a:t>
            </a:r>
          </a:p>
        </p:txBody>
      </p:sp>
    </p:spTree>
    <p:extLst>
      <p:ext uri="{BB962C8B-B14F-4D97-AF65-F5344CB8AC3E}">
        <p14:creationId xmlns:p14="http://schemas.microsoft.com/office/powerpoint/2010/main" val="31544909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Backgrounds.WebBrowser" Revision="1" Stencil="System.Storyboarding.Backgrounds" StencilVersion="0.1"/>
</Control>
</file>

<file path=customXml/item2.xml><?xml version="1.0" encoding="utf-8"?>
<Control xmlns="http://schemas.microsoft.com/VisualStudio/2011/storyboarding/control">
  <Id Name="System.Storyboarding.Common.TextInput" Revision="1" Stencil="System.Storyboarding.Common" StencilVersion="0.1"/>
</Control>
</file>

<file path=customXml/itemProps1.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customXml/itemProps2.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Median</Template>
  <TotalTime>10233</TotalTime>
  <Words>2666</Words>
  <Application>Microsoft Office PowerPoint</Application>
  <PresentationFormat>On-screen Show (4:3)</PresentationFormat>
  <Paragraphs>421</Paragraphs>
  <Slides>44</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44</vt:i4>
      </vt:variant>
    </vt:vector>
  </HeadingPairs>
  <TitlesOfParts>
    <vt:vector size="51" baseType="lpstr">
      <vt:lpstr>Arial</vt:lpstr>
      <vt:lpstr>Calibri</vt:lpstr>
      <vt:lpstr>Cambria</vt:lpstr>
      <vt:lpstr>Courier New</vt:lpstr>
      <vt:lpstr>Wingdings</vt:lpstr>
      <vt:lpstr>Wingdings 2</vt:lpstr>
      <vt:lpstr>Median</vt:lpstr>
      <vt:lpstr>The MVC Design Pattern In Android Development</vt:lpstr>
      <vt:lpstr>Today’s Lecture</vt:lpstr>
      <vt:lpstr>Revisiting OOP</vt:lpstr>
      <vt:lpstr>Model-View-Controller Design Pattern</vt:lpstr>
      <vt:lpstr>The MVC Design Pattern</vt:lpstr>
      <vt:lpstr>The MVC Design Pattern</vt:lpstr>
      <vt:lpstr>Android and MVC</vt:lpstr>
      <vt:lpstr>Alternate Resources</vt:lpstr>
      <vt:lpstr>How to Support Multiple Screens</vt:lpstr>
      <vt:lpstr>Resource Folder Options</vt:lpstr>
      <vt:lpstr>Screen Support Terms and Concepts</vt:lpstr>
      <vt:lpstr>Android UI Design</vt:lpstr>
      <vt:lpstr>Android Layouts</vt:lpstr>
      <vt:lpstr>Types of Android Layouts</vt:lpstr>
      <vt:lpstr>Relative Layout</vt:lpstr>
      <vt:lpstr>Linear Layouts</vt:lpstr>
      <vt:lpstr>Grid Layout</vt:lpstr>
      <vt:lpstr>Layout Width and Height</vt:lpstr>
      <vt:lpstr>Density Independent Pixels (dp units)</vt:lpstr>
      <vt:lpstr>Relative Layout</vt:lpstr>
      <vt:lpstr>Relative to Parent Attributes</vt:lpstr>
      <vt:lpstr>Relative to Other Elements</vt:lpstr>
      <vt:lpstr>Relative to Other Elements Attributes</vt:lpstr>
      <vt:lpstr>Relative Layout Example</vt:lpstr>
      <vt:lpstr>Linear Layout</vt:lpstr>
      <vt:lpstr>Linear Layout</vt:lpstr>
      <vt:lpstr>Layout Weight</vt:lpstr>
      <vt:lpstr>Layout Weight: Example I</vt:lpstr>
      <vt:lpstr>Layout Weight for a Few Components</vt:lpstr>
      <vt:lpstr>Layout Weight: Example II</vt:lpstr>
      <vt:lpstr>Gravity: Stop “me” Falling</vt:lpstr>
      <vt:lpstr>The android:gravity Attribute Values</vt:lpstr>
      <vt:lpstr>More on Gravity</vt:lpstr>
      <vt:lpstr>The android:gravity Attribute Values</vt:lpstr>
      <vt:lpstr>Grid Layout</vt:lpstr>
      <vt:lpstr>Grid Layout</vt:lpstr>
      <vt:lpstr>Grid Layout Example: Sketch</vt:lpstr>
      <vt:lpstr>Grid Layout Example: Sketch</vt:lpstr>
      <vt:lpstr>Grid Layout Example: Columns</vt:lpstr>
      <vt:lpstr>Grid Layout Example: Row 0</vt:lpstr>
      <vt:lpstr>Grid Layout Example: Row 1</vt:lpstr>
      <vt:lpstr>Exercise: Grid Layout Example: Row 3</vt:lpstr>
      <vt:lpstr>Nested Layouts</vt:lpstr>
      <vt:lpstr>Lab Exercise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Kemi Ademoye</cp:lastModifiedBy>
  <cp:revision>1475</cp:revision>
  <cp:lastPrinted>2014-09-29T16:21:25Z</cp:lastPrinted>
  <dcterms:created xsi:type="dcterms:W3CDTF">2013-09-18T07:00:31Z</dcterms:created>
  <dcterms:modified xsi:type="dcterms:W3CDTF">2016-10-31T07:22:49Z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