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3" autoAdjust="0"/>
    <p:restoredTop sz="94660"/>
  </p:normalViewPr>
  <p:slideViewPr>
    <p:cSldViewPr snapToGrid="0">
      <p:cViewPr varScale="1">
        <p:scale>
          <a:sx n="86" d="100"/>
          <a:sy n="86" d="100"/>
        </p:scale>
        <p:origin x="42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6297D-F915-41B0-8634-8628D45F6CD1}" type="datetimeFigureOut">
              <a:rPr lang="en-US" smtClean="0"/>
              <a:t>4/1/2023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A36DD-194E-42B6-9063-0A804392B717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87236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 marL="0">
              <a:defRPr sz="4000" b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1800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 sz="1800"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>
              <a:defRPr sz="1800"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>
              <a:defRPr sz="1800"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>
              <a:defRPr sz="1800"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6297D-F915-41B0-8634-8628D45F6CD1}" type="datetimeFigureOut">
              <a:rPr lang="en-US" smtClean="0"/>
              <a:t>4/1/2023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A36DD-194E-42B6-9063-0A804392B7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8950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40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1800" cap="all" spc="200" baseline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6297D-F915-41B0-8634-8628D45F6CD1}" type="datetimeFigureOut">
              <a:rPr lang="en-US" smtClean="0"/>
              <a:t>4/1/2023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A36DD-194E-42B6-9063-0A804392B717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39075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6297D-F915-41B0-8634-8628D45F6CD1}" type="datetimeFigureOut">
              <a:rPr lang="en-US" smtClean="0"/>
              <a:t>4/1/2023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A36DD-194E-42B6-9063-0A804392B7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3447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6297D-F915-41B0-8634-8628D45F6CD1}" type="datetimeFigureOut">
              <a:rPr lang="en-US" smtClean="0"/>
              <a:t>4/1/2023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A36DD-194E-42B6-9063-0A804392B7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0461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6297D-F915-41B0-8634-8628D45F6CD1}" type="datetimeFigureOut">
              <a:rPr lang="en-US" smtClean="0"/>
              <a:t>4/1/2023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A36DD-194E-42B6-9063-0A804392B7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1897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6297D-F915-41B0-8634-8628D45F6CD1}" type="datetimeFigureOut">
              <a:rPr lang="en-US" smtClean="0"/>
              <a:t>4/1/2023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A36DD-194E-42B6-9063-0A804392B7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58808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4000" b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>
            <a:normAutofit/>
          </a:bodyPr>
          <a:lstStyle>
            <a:lvl1pPr>
              <a:defRPr sz="1800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 sz="1800"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>
              <a:defRPr sz="1800"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>
              <a:defRPr sz="1800"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>
              <a:defRPr sz="1800"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D136297D-F915-41B0-8634-8628D45F6CD1}" type="datetimeFigureOut">
              <a:rPr lang="en-US" smtClean="0"/>
              <a:t>4/1/2023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36A36DD-194E-42B6-9063-0A804392B7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4253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6297D-F915-41B0-8634-8628D45F6CD1}" type="datetimeFigureOut">
              <a:rPr lang="en-US" smtClean="0"/>
              <a:t>4/1/2023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A36DD-194E-42B6-9063-0A804392B7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95683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6297D-F915-41B0-8634-8628D45F6CD1}" type="datetimeFigureOut">
              <a:rPr lang="en-US" smtClean="0"/>
              <a:t>4/1/2023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A36DD-194E-42B6-9063-0A804392B7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91841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6297D-F915-41B0-8634-8628D45F6CD1}" type="datetimeFigureOut">
              <a:rPr lang="en-US" smtClean="0"/>
              <a:t>4/1/2023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A36DD-194E-42B6-9063-0A804392B7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19355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D136297D-F915-41B0-8634-8628D45F6CD1}" type="datetimeFigureOut">
              <a:rPr lang="en-US" smtClean="0"/>
              <a:t>4/1/2023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C36A36DD-194E-42B6-9063-0A804392B717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98046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2/ert.21522" TargetMode="External"/><Relationship Id="rId2" Type="http://schemas.openxmlformats.org/officeDocument/2006/relationships/hyperlink" Target="https://doi.org/10.1093/oxfordhb/9780198758273.013.4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111/1748-8583.12139" TargetMode="External"/><Relationship Id="rId4" Type="http://schemas.openxmlformats.org/officeDocument/2006/relationships/hyperlink" Target="https://doi.org/10.1016/bs.adms.2017.02.00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024154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Evaluation of Talent Acquisition Strategies and Incentive Methods </a:t>
            </a:r>
            <a:endParaRPr lang="en-US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365813"/>
            <a:ext cx="10058400" cy="2043952"/>
          </a:xfrm>
        </p:spPr>
        <p:txBody>
          <a:bodyPr>
            <a:normAutofit fontScale="85000" lnSpcReduction="20000"/>
          </a:bodyPr>
          <a:lstStyle/>
          <a:p>
            <a:pPr algn="ctr"/>
            <a:r>
              <a:rPr lang="en-GB" sz="18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Mariana Ionela Popa </a:t>
            </a:r>
          </a:p>
          <a:p>
            <a:pPr algn="ctr"/>
            <a:r>
              <a:rPr lang="en-GB" sz="18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 Number:2122750</a:t>
            </a:r>
          </a:p>
          <a:p>
            <a:pPr algn="ctr"/>
            <a:r>
              <a:rPr lang="en-GB" sz="18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Title: Managing People</a:t>
            </a:r>
          </a:p>
          <a:p>
            <a:pPr algn="ctr"/>
            <a:r>
              <a:rPr lang="en-GB" sz="18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LCBB5004</a:t>
            </a:r>
          </a:p>
          <a:p>
            <a:pPr algn="ctr"/>
            <a:r>
              <a:rPr lang="en-GB" sz="18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Leader: </a:t>
            </a:r>
            <a:r>
              <a:rPr lang="en-GB" sz="1800" cap="none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Piyumika</a:t>
            </a:r>
            <a:r>
              <a:rPr lang="en-GB" sz="18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Gamage</a:t>
            </a:r>
          </a:p>
          <a:p>
            <a:pPr algn="ctr"/>
            <a:r>
              <a:rPr lang="en-GB" sz="18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Date</a:t>
            </a:r>
            <a:r>
              <a:rPr lang="en-GB" sz="1800" cap="none">
                <a:latin typeface="Times New Roman" panose="02020603050405020304" pitchFamily="18" charset="0"/>
                <a:cs typeface="Times New Roman" panose="02020603050405020304" pitchFamily="18" charset="0"/>
              </a:rPr>
              <a:t>: 01/04/20223</a:t>
            </a:r>
            <a:endParaRPr lang="en-US" sz="1800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38347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Attracting top talent is essential for the success of restaurant operation.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Effective talent acquisition strategies and incentive methods are key to attracting and retaining the best candidates(</a:t>
            </a:r>
            <a:r>
              <a:rPr lang="en-US" dirty="0" err="1"/>
              <a:t>Bonet</a:t>
            </a:r>
            <a:r>
              <a:rPr lang="en-US" dirty="0"/>
              <a:t> and </a:t>
            </a:r>
            <a:r>
              <a:rPr lang="en-US" dirty="0" err="1"/>
              <a:t>Hamori</a:t>
            </a:r>
            <a:r>
              <a:rPr lang="en-US" dirty="0"/>
              <a:t>, 2017).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The presentation will discuss six talent acquisition strategies and four incentive methods for Casual Dining Group Ltd, a UK based restaurant operating in consisting of casual and fine dining(GOV.UK, 2023).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Restaurant operators can improve recruitment efforts, retain top talent, and enhance the overall quality of operations by implementing these strategies and methods.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2682" y="4267200"/>
            <a:ext cx="7539318" cy="2562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7162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Short-Term Talent Acquisition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68302" y="1987776"/>
            <a:ext cx="10058400" cy="40233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Employee Referral Programs</a:t>
            </a:r>
            <a:r>
              <a:rPr lang="en-US" dirty="0"/>
              <a:t>: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This strategy involves offering incentives to current employees to refer their friends and family to job openings in the restaurant(Cairns, 2017).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This can include bonuses or other perks for successful referrals.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It is essential strategy for Casual Dining Group Ltd restaurant in the following ways                        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US" dirty="0"/>
              <a:t>It is a cost-effective method of hiring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US" dirty="0"/>
              <a:t>Existing employees can vouch for the candidate's skills and cultural fit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US" dirty="0"/>
              <a:t>Employees are more likely to refer someone they know is qualified and will work well with them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US" dirty="0"/>
              <a:t>It can lead to higher retention rates as referred employees tend to stay longer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US" dirty="0"/>
              <a:t>Besides, it can help build a stronger sense of community among employees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1152" y="5307106"/>
            <a:ext cx="5880847" cy="1550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69909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2047" y="286603"/>
            <a:ext cx="11447929" cy="1450757"/>
          </a:xfrm>
        </p:spPr>
        <p:txBody>
          <a:bodyPr/>
          <a:lstStyle/>
          <a:p>
            <a:r>
              <a:rPr lang="en-US" dirty="0"/>
              <a:t>Short-Term Talent Acquisition Strategies (Cont.…)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Social Media Recruiting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This strategy involves leveraging social media platforms such as LinkedIn, Facebook, and Twitter to advertise job openings and engage with potential candidates(</a:t>
            </a:r>
            <a:r>
              <a:rPr lang="en-US" dirty="0" err="1"/>
              <a:t>Schweyer</a:t>
            </a:r>
            <a:r>
              <a:rPr lang="en-US" dirty="0"/>
              <a:t>, 2017).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This can include targeted advertisements, social media posts, and direct messaging that can be used by the Casual Dining Group Ltd  .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US" dirty="0"/>
              <a:t>Can reach a large and diverse pool of candidates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US" dirty="0"/>
              <a:t>Allows for targeted advertising to specific demographics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US" dirty="0"/>
              <a:t>Provides an opportunity to showcase the restaurant's culture and brand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US" dirty="0"/>
              <a:t>Can create a sense of urgency as candidates may see the posting when they are actively seeking employment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US" dirty="0"/>
              <a:t>Can quickly and easily communicate with candidates to answer questions and schedule interviews.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b="8282"/>
          <a:stretch/>
        </p:blipFill>
        <p:spPr>
          <a:xfrm>
            <a:off x="7467600" y="5459506"/>
            <a:ext cx="4724400" cy="1398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70008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471" y="594359"/>
            <a:ext cx="3944469" cy="2286000"/>
          </a:xfrm>
        </p:spPr>
        <p:txBody>
          <a:bodyPr>
            <a:normAutofit fontScale="90000"/>
          </a:bodyPr>
          <a:lstStyle/>
          <a:p>
            <a:r>
              <a:rPr lang="en-US" dirty="0"/>
              <a:t>Short-Term Talent Acquisition Strategies (Cont.…)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Job Fairs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This strategy involves hosting job fairs or open houses to attract potential candidates(</a:t>
            </a:r>
            <a:r>
              <a:rPr lang="en-US" dirty="0" err="1"/>
              <a:t>Schweyer</a:t>
            </a:r>
            <a:r>
              <a:rPr lang="en-US" dirty="0"/>
              <a:t>, 2017).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Casual Dining Group Ltd can allow candidates to learn more about the restaurant, meet with managers, and interview on the spot.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It can attract a large number of candidates in a short amount of time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It can also provide an opportunity for candidates to get a feel for the restaurant's culture and work environment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It can allow Casual Dining Group Ltd to have on-the-spot interviews and hiring decisions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Besides, it can be an opportunity to network with other employers in the Casual Dining Group Ltd.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711388"/>
            <a:ext cx="4078941" cy="3146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89932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Long-Term Talent Acquisition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dirty="0"/>
              <a:t>Internship Programs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This strategy involves offering paid or unpaid internships to students or recent graduates to gain experience in the restaurant industry(</a:t>
            </a:r>
            <a:r>
              <a:rPr lang="en-US" dirty="0" err="1"/>
              <a:t>Trost</a:t>
            </a:r>
            <a:r>
              <a:rPr lang="en-US" dirty="0"/>
              <a:t>, 2019).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Casual Dining Group Ltd can use this to include working in different restaurant areas to gain a well-rounded understanding of operations.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It can allow Casual Dining Group Ltd to build relationships with potential future employees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It can provide an opportunity to identify and develop talent within</a:t>
            </a:r>
            <a:r>
              <a:rPr lang="en-US" dirty="0">
                <a:solidFill>
                  <a:srgbClr val="000000">
                    <a:lumMod val="75000"/>
                    <a:lumOff val="25000"/>
                  </a:srgbClr>
                </a:solidFill>
              </a:rPr>
              <a:t> Casual Dining Group Ltd</a:t>
            </a:r>
            <a:r>
              <a:rPr lang="en-US" dirty="0"/>
              <a:t>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Can lead to higher retention rates as interns who have a positive experience may be more likely to accept a full-time position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Provides a pipeline of potential candidates who are already familiar with the restaurant and its operations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Can improve the restaurant's reputation as a desirable place to work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47528" y="5360894"/>
            <a:ext cx="3944471" cy="1497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30443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88259"/>
            <a:ext cx="4087906" cy="2692100"/>
          </a:xfrm>
        </p:spPr>
        <p:txBody>
          <a:bodyPr>
            <a:normAutofit/>
          </a:bodyPr>
          <a:lstStyle/>
          <a:p>
            <a:r>
              <a:rPr lang="en-US" dirty="0"/>
              <a:t>Long-Term Talent Acquisition Strategies (Cont.…)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Career Development Programs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This strategy involves providing training and development opportunities for current employees to move up the ranks within the restaurant(</a:t>
            </a:r>
            <a:r>
              <a:rPr lang="en-US" dirty="0" err="1"/>
              <a:t>Trost</a:t>
            </a:r>
            <a:r>
              <a:rPr lang="en-US" dirty="0"/>
              <a:t>, 2019).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This can include cross-training in different roles, mentorship programs, and leadership development training at Casual Dining Group Ltd.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US" dirty="0"/>
              <a:t>Can improve employee satisfaction and retention as employees see opportunities for growth and development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US" dirty="0"/>
              <a:t>Provides a pool of internal candidates for higher-level positions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US" dirty="0"/>
              <a:t>Demonstrates a commitment to employee development and career progression, which can improve the restaurant's reputation as an employer of choice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US" dirty="0"/>
              <a:t>Can lead to a stronger and more capable management team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US" dirty="0"/>
              <a:t>Allows for maintaining a cultural fit and promoting a positive work environment.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880359"/>
            <a:ext cx="4087906" cy="3977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9823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929" y="268674"/>
            <a:ext cx="10913633" cy="1450757"/>
          </a:xfrm>
        </p:spPr>
        <p:txBody>
          <a:bodyPr/>
          <a:lstStyle/>
          <a:p>
            <a:r>
              <a:rPr lang="en-US" dirty="0"/>
              <a:t>Long-Term Talent Acquisition Strategies (Cont.…)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b="1" dirty="0"/>
              <a:t>Employer Branding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This is a other long-time strategy that Casual Dining Group Ltd can incorporate. </a:t>
            </a:r>
            <a:endParaRPr lang="en-US" dirty="0"/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 It involves actively promoting the restaurant as an employer of choice to attract potential candidates(</a:t>
            </a:r>
            <a:r>
              <a:rPr lang="en-US" dirty="0" err="1"/>
              <a:t>Bonet</a:t>
            </a:r>
            <a:r>
              <a:rPr lang="en-US" dirty="0"/>
              <a:t> and </a:t>
            </a:r>
            <a:r>
              <a:rPr lang="en-US" dirty="0" err="1"/>
              <a:t>Hamori</a:t>
            </a:r>
            <a:r>
              <a:rPr lang="en-US" dirty="0"/>
              <a:t>, 2017).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 It includes showcasing employee testimonials, participating in industry events, and promoting the restaurant's values and culture(</a:t>
            </a:r>
            <a:r>
              <a:rPr lang="en-US" dirty="0" err="1"/>
              <a:t>Trost</a:t>
            </a:r>
            <a:r>
              <a:rPr lang="en-US" dirty="0"/>
              <a:t>, 2019).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US" dirty="0"/>
              <a:t>Can attract candidates who share the restaurant's values and are a good cultural fit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US" dirty="0"/>
              <a:t>Can improve the restaurant's reputation and attract candidates who may not have considered the restaurant previously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US" dirty="0"/>
              <a:t>Provides an opportunity to showcase the restaurant's unique offerings and differentiate it from competitors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US" dirty="0"/>
              <a:t>Can improve employee morale and retention as current employees feel proud to work for a well-regarded employer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US" dirty="0"/>
              <a:t>Can result in increased business as customers are more likely to patronise a restaurant with a positive reputation.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032375" y="5719482"/>
            <a:ext cx="4159623" cy="1138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6640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Monetary Incentive Methods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Cash Rewards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 Casual Dining Group Ltd could use cash rewards to attract potential candidates to work at the restaurants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This incentive method involves offering monetary rewards to employees for achieving specific goals or milestones, such as meeting sales targets or receiving positive customer feedback(Gerhart, 2017).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Provides a clear and tangible incentive for employees to perform at a high level.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Can be tailored to specific goals or outcomes the Casual Dining Group Ltd. wishes to achieve.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 Casual Dining Group Limited can use it to improve employee morale and motivation.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 It can also lead to improved business outcomes, such as increased sales or customer satisfaction.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99012"/>
            <a:ext cx="4096871" cy="3558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2401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Monetary Incentive Methods (Cont.…)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dirty="0"/>
              <a:t>Profit Sharing Incentive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This incentive method involves sharing a portion of the restaurant's profits with employees as incentive compensation(Gerhart, 2017).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 Casual Dining Group Ltd could structure it in various ways, such as through bonuses or stock ownership plans.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 It can help align employees' interests with the restaurant's and encourage them to work towards its long-term success(Kolb, 2018).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Can provide a significant financial incentive for employees to perform at a high level.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Can improve employee morale and motivation.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Can lead to improved business outcomes, such as increased sales or profitability.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Can help attract and retain high-performing employees.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6846" y="5208494"/>
            <a:ext cx="4025153" cy="1649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93307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352800" cy="2286000"/>
          </a:xfrm>
        </p:spPr>
        <p:txBody>
          <a:bodyPr>
            <a:normAutofit/>
          </a:bodyPr>
          <a:lstStyle/>
          <a:p>
            <a:r>
              <a:rPr lang="en-US" dirty="0"/>
              <a:t>Non-Monetary Incentive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Flexible Work Arrangements: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This method offers employees flexibility in their work schedules or location, such as telecommuting or flexible hours(Kolb, 2018).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 It can improve work-life balance for employees and increase job satisfaction at Casual Dining Group Ltd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Can also attract candidates who value flexibility and autonomy in their work.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Can be cost-effective as it does not require additional spending on bonuses or other financial incentives(</a:t>
            </a:r>
            <a:r>
              <a:rPr lang="en-US" dirty="0" err="1"/>
              <a:t>Felgate</a:t>
            </a:r>
            <a:r>
              <a:rPr lang="en-US" dirty="0"/>
              <a:t>, 2020).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Can reduce turnover rates as employees are more likely to stay with an employer who values work-life balance.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Can improve morale and motivation as employees feel trusted and valued by their employer.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3457575"/>
            <a:ext cx="4114800" cy="3400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86201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Non-Monetary Incentive Methods (Cont..)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dirty="0"/>
              <a:t>Professional Development Opportunities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 Casual Dining Group Ltd can use professional development opportunities as non-monetary incentive to retain employees.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This method involves offering employees opportunities to develop their skills and advance their careers within the company, such as training programs, mentorship, or tuition reimbursement(</a:t>
            </a:r>
            <a:r>
              <a:rPr lang="en-US" dirty="0" err="1"/>
              <a:t>Felgate</a:t>
            </a:r>
            <a:r>
              <a:rPr lang="en-US" dirty="0"/>
              <a:t>, 2020).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Can improve employee retention as employees are more likely to stay with an employer who invests in their professional development.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Can attract candidates who are interested in career advancement and growth opportunities(Kolb, 2018).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Can improve employee morale and motivation as employees feel valued and invested in by their employer.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Can lead to a more skilled and knowledgeable workforce, improving the overall quality of operations.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Can be cost-effective as developing existing employees is often less expensive than hiring and training new ones(Gerhart, 2017).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8894" y="5719482"/>
            <a:ext cx="3783106" cy="1138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26879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Effective talent acquisition strategies and incentive methods are critical for restaurant operations consisting of casual and fine dining, for instance, Casual Dining Group Ltd (Gerhart, 2017).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Utilising employee referrals, social media recruiting, and employer branding can attract a wider pool of potential candidates.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Cash rewards, profit sharing, flexible work arrangements, and professional development opportunities can motivate employees, improve retention rates, and lead to a more skilled workforce.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 Therefore, Casual Dining Group Ltd can position itself as top employer and improve the overall success of its operations by </a:t>
            </a:r>
            <a:r>
              <a:rPr lang="en-US" dirty="0" err="1"/>
              <a:t>prioritising</a:t>
            </a:r>
            <a:r>
              <a:rPr lang="en-US" dirty="0"/>
              <a:t> these strategies and methods.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t="11419"/>
          <a:stretch/>
        </p:blipFill>
        <p:spPr>
          <a:xfrm>
            <a:off x="4858871" y="4697506"/>
            <a:ext cx="7333129" cy="2160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10057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7656" y="968189"/>
            <a:ext cx="10058400" cy="735106"/>
          </a:xfrm>
        </p:spPr>
        <p:txBody>
          <a:bodyPr/>
          <a:lstStyle/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9056" y="1816661"/>
            <a:ext cx="10515600" cy="4727574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dirty="0" err="1"/>
              <a:t>Bonet</a:t>
            </a:r>
            <a:r>
              <a:rPr lang="en-US" dirty="0"/>
              <a:t>, R. and </a:t>
            </a:r>
            <a:r>
              <a:rPr lang="en-US" dirty="0" err="1"/>
              <a:t>Hamori</a:t>
            </a:r>
            <a:r>
              <a:rPr lang="en-US" dirty="0"/>
              <a:t>, M. (2017) “Talent intermediaries in talent acquisition,” Oxford Handbooks Online [Preprint]. Available at: </a:t>
            </a:r>
            <a:r>
              <a:rPr lang="en-US" dirty="0">
                <a:hlinkClick r:id="rId2"/>
              </a:rPr>
              <a:t>https://doi.org/10.1093/oxfordhb/9780198758273.013.4</a:t>
            </a:r>
            <a:r>
              <a:rPr lang="en-US" dirty="0"/>
              <a:t>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Cairns, T.D. (2017) “Disruptive talent-acquisition strategies,” Employment Relations Today, 42(3), pp. 29–35. Available at: </a:t>
            </a:r>
            <a:r>
              <a:rPr lang="en-US" dirty="0">
                <a:hlinkClick r:id="rId3"/>
              </a:rPr>
              <a:t>https://doi.org/10.1002/ert.21522</a:t>
            </a:r>
            <a:r>
              <a:rPr lang="en-US" dirty="0"/>
              <a:t>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 err="1"/>
              <a:t>Felgate</a:t>
            </a:r>
            <a:r>
              <a:rPr lang="en-US" dirty="0"/>
              <a:t>, Y.R. (2020) “Human Resource Management Moral Competencies,” SA Journal of Human Resource Management, 18. Available at: https://doi.org/10.4102/sajhrm.v18i0.1193.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Gerhart, B. (2017) “Incentives and pay for performance in the Workplace,” Advances in Motivation Science, pp. 91–140. Available at: </a:t>
            </a:r>
            <a:r>
              <a:rPr lang="en-US" dirty="0">
                <a:hlinkClick r:id="rId4"/>
              </a:rPr>
              <a:t>https://doi.org/10.1016/bs.adms.2017.02.001</a:t>
            </a:r>
            <a:r>
              <a:rPr lang="en-US" dirty="0"/>
              <a:t>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GOV.UK (2023) Casual Dining Group Limited Overview - find and update company information, GOV.UK. Available at: https://find-and-update.company-information.service.gov.uk/company/09187410 (Accessed: March 19, 2023).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Guest, D.E. (2017) “Human Resource Management and employee well-being: Towards a new analytic framework,” Human Resource Management Journal, 27(1), pp. 22–38. Available at: </a:t>
            </a:r>
            <a:r>
              <a:rPr lang="en-US" dirty="0">
                <a:hlinkClick r:id="rId5"/>
              </a:rPr>
              <a:t>https://doi.org/10.1111/1748-8583.12139</a:t>
            </a:r>
            <a:r>
              <a:rPr lang="en-US" dirty="0"/>
              <a:t>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 Kolb, R.W. (2018) “Incentives in executive compensation,” Too Much Is Not Enough, pp. 155–162. Available at: https://doi.org/10.1093/acprof:osobl/9780199829583.003.0009.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 err="1"/>
              <a:t>Schweyer</a:t>
            </a:r>
            <a:r>
              <a:rPr lang="en-US" dirty="0"/>
              <a:t>, A. (2017) in Talent management systems: Best practices in technology solutions for recruitment, retention, and Workforce Planning. Toronto, Ont.: Wiley, pp. 500–550.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 err="1"/>
              <a:t>Trost</a:t>
            </a:r>
            <a:r>
              <a:rPr lang="en-US" dirty="0"/>
              <a:t>, A. (2019) “Talent acquisition and selection,” Human Resources Strategies, pp. 81–118. Available at: https://doi.org/10.1007/978-3-030-30592-5_5. </a:t>
            </a:r>
          </a:p>
        </p:txBody>
      </p:sp>
    </p:spTree>
    <p:extLst>
      <p:ext uri="{BB962C8B-B14F-4D97-AF65-F5344CB8AC3E}">
        <p14:creationId xmlns:p14="http://schemas.microsoft.com/office/powerpoint/2010/main" val="4267492517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0</TotalTime>
  <Words>1879</Words>
  <PresentationFormat>Widescreen</PresentationFormat>
  <Paragraphs>116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Calibri Light</vt:lpstr>
      <vt:lpstr>Times New Roman</vt:lpstr>
      <vt:lpstr>Wingdings</vt:lpstr>
      <vt:lpstr>Retrospect</vt:lpstr>
      <vt:lpstr>Evaluation of Talent Acquisition Strategies and Incentive Methods </vt:lpstr>
      <vt:lpstr>Introduction </vt:lpstr>
      <vt:lpstr>Short-Term Talent Acquisition Strategies</vt:lpstr>
      <vt:lpstr>Short-Term Talent Acquisition Strategies (Cont.…)</vt:lpstr>
      <vt:lpstr>Short-Term Talent Acquisition Strategies (Cont.…)</vt:lpstr>
      <vt:lpstr>Long-Term Talent Acquisition Strategies</vt:lpstr>
      <vt:lpstr>Long-Term Talent Acquisition Strategies (Cont.…)</vt:lpstr>
      <vt:lpstr>Long-Term Talent Acquisition Strategies (Cont.…)</vt:lpstr>
      <vt:lpstr>Monetary Incentive Methods</vt:lpstr>
      <vt:lpstr>Monetary Incentive Methods (Cont.…)</vt:lpstr>
      <vt:lpstr>Non-Monetary Incentive Methods</vt:lpstr>
      <vt:lpstr>Non-Monetary Incentive Methods (Cont..)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2023-03-13T11:19:46Z</dcterms:created>
  <dcterms:modified xsi:type="dcterms:W3CDTF">2023-04-01T13:04:13Z</dcterms:modified>
</cp:coreProperties>
</file>