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4"/>
  </p:sldMasterIdLst>
  <p:notesMasterIdLst>
    <p:notesMasterId r:id="rId35"/>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2" r:id="rId20"/>
    <p:sldId id="271" r:id="rId21"/>
    <p:sldId id="273" r:id="rId22"/>
    <p:sldId id="274" r:id="rId23"/>
    <p:sldId id="275" r:id="rId24"/>
    <p:sldId id="276" r:id="rId25"/>
    <p:sldId id="277" r:id="rId26"/>
    <p:sldId id="333" r:id="rId27"/>
    <p:sldId id="334" r:id="rId28"/>
    <p:sldId id="335" r:id="rId29"/>
    <p:sldId id="294" r:id="rId30"/>
    <p:sldId id="296" r:id="rId31"/>
    <p:sldId id="297" r:id="rId32"/>
    <p:sldId id="337" r:id="rId33"/>
    <p:sldId id="278" r:id="rId34"/>
  </p:sldIdLst>
  <p:sldSz cx="9144000" cy="5143500" type="screen16x9"/>
  <p:notesSz cx="6858000" cy="9144000"/>
  <p:embeddedFontLst>
    <p:embeddedFont>
      <p:font typeface="Goudy Old Style" panose="02020502050305020303" pitchFamily="18" charset="0"/>
      <p:regular r:id="rId36"/>
      <p:bold r:id="rId37"/>
      <p:italic r:id="rId38"/>
    </p:embeddedFont>
    <p:embeddedFont>
      <p:font typeface="Lato" panose="020F0502020204030203" pitchFamily="34" charset="0"/>
      <p:regular r:id="rId39"/>
      <p:bold r:id="rId40"/>
      <p:italic r:id="rId41"/>
      <p:boldItalic r:id="rId42"/>
    </p:embeddedFont>
    <p:embeddedFont>
      <p:font typeface="Montserrat" panose="00000500000000000000" pitchFamily="2" charset="0"/>
      <p:regular r:id="rId43"/>
      <p:bold r:id="rId44"/>
      <p:italic r:id="rId45"/>
      <p:boldItalic r:id="rId46"/>
    </p:embeddedFont>
    <p:embeddedFont>
      <p:font typeface="Old Standard TT" panose="020B0604020202020204" charset="0"/>
      <p:regular r:id="rId47"/>
      <p:bold r:id="rId48"/>
      <p:italic r:id="rId4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2"/>
    <p:restoredTop sz="9457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4.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9.fntdata"/><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3.fntdata"/><Relationship Id="rId46" Type="http://schemas.openxmlformats.org/officeDocument/2006/relationships/font" Target="fonts/font11.fntdata"/><Relationship Id="rId20" Type="http://schemas.openxmlformats.org/officeDocument/2006/relationships/slide" Target="slides/slide16.xml"/><Relationship Id="rId41" Type="http://schemas.openxmlformats.org/officeDocument/2006/relationships/font" Target="fonts/font6.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1.fntdata"/><Relationship Id="rId49" Type="http://schemas.openxmlformats.org/officeDocument/2006/relationships/font" Target="fonts/font1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87022666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1f87997393_0_7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1f87997393_0_7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16493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1f87997393_0_7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1f87997393_0_7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41906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1f87997393_0_8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1f87997393_0_8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55425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4937cf746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4937cf746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05579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1f87997393_0_8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1f87997393_0_8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72290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4937cf7460_2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4937cf7460_2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59380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1f96f5393d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1f96f5393d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89508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4937cf7460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4937cf746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99931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4937cf7460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4937cf7460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62356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4937cf7460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4937cf7460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15650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1f87997393_0_12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1f87997393_0_12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30718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4937cf7460_2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4937cf7460_2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32444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4937cf7460_2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4937cf7460_2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46969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4937cf7460_2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4937cf7460_2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18912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1f87997393_0_1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1f87997393_0_1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221893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4937cf7460_2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4937cf7460_2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7898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1f87997393_0_13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1f87997393_0_13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097267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4937cf7460_2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4937cf7460_2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93665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4937cf7460_2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4937cf7460_2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17324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g4937cf7460_2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2" name="Google Shape;372;g4937cf7460_2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864229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4937cf7460_2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4937cf7460_2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61877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g4937cf7460_2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4" name="Google Shape;384;g4937cf7460_2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00676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1f87997393_0_1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1f87997393_0_1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359311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pic>
        <p:nvPicPr>
          <p:cNvPr id="10" name="Google Shape;10;p2" descr="offset_comp_406605.jpg"/>
          <p:cNvPicPr preferRelativeResize="0"/>
          <p:nvPr/>
        </p:nvPicPr>
        <p:blipFill rotWithShape="1">
          <a:blip r:embed="rId2">
            <a:alphaModFix amt="66000"/>
          </a:blip>
          <a:srcRect l="20991" t="2690" r="40112" b="39565"/>
          <a:stretch/>
        </p:blipFill>
        <p:spPr>
          <a:xfrm>
            <a:off x="0" y="0"/>
            <a:ext cx="5157900" cy="5143500"/>
          </a:xfrm>
          <a:prstGeom prst="rtTriangle">
            <a:avLst/>
          </a:prstGeom>
          <a:noFill/>
          <a:ln>
            <a:noFill/>
          </a:ln>
        </p:spPr>
      </p:pic>
      <p:pic>
        <p:nvPicPr>
          <p:cNvPr id="11" name="Google Shape;11;p2" descr="offset_comp_342327_edtied.jpg"/>
          <p:cNvPicPr preferRelativeResize="0"/>
          <p:nvPr/>
        </p:nvPicPr>
        <p:blipFill rotWithShape="1">
          <a:blip r:embed="rId3">
            <a:alphaModFix amt="31000"/>
          </a:blip>
          <a:srcRect l="14009" t="35833" r="43289" b="11297"/>
          <a:stretch/>
        </p:blipFill>
        <p:spPr>
          <a:xfrm rot="10800000">
            <a:off x="6976800" y="-25"/>
            <a:ext cx="2167200" cy="2012700"/>
          </a:xfrm>
          <a:prstGeom prst="rtTriangle">
            <a:avLst/>
          </a:prstGeom>
          <a:noFill/>
          <a:ln>
            <a:noFill/>
          </a:ln>
        </p:spPr>
      </p:pic>
      <p:sp>
        <p:nvSpPr>
          <p:cNvPr id="12" name="Google Shape;12;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3" name="Google Shape;13;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15" name="Google Shape;15;p2"/>
          <p:cNvSpPr/>
          <p:nvPr/>
        </p:nvSpPr>
        <p:spPr>
          <a:xfrm rot="-5400000">
            <a:off x="5846" y="-4836"/>
            <a:ext cx="22914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flipH="1">
            <a:off x="652821" y="576768"/>
            <a:ext cx="2300100" cy="22914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grpSp>
        <p:nvGrpSpPr>
          <p:cNvPr id="18" name="Google Shape;18;p3"/>
          <p:cNvGrpSpPr/>
          <p:nvPr/>
        </p:nvGrpSpPr>
        <p:grpSpPr>
          <a:xfrm>
            <a:off x="4406400" y="0"/>
            <a:ext cx="4737600" cy="5143065"/>
            <a:chOff x="4406400" y="0"/>
            <a:chExt cx="4737600" cy="5143065"/>
          </a:xfrm>
        </p:grpSpPr>
        <p:sp>
          <p:nvSpPr>
            <p:cNvPr id="19" name="Google Shape;19;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 name="Google Shape;37;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8" name="Google Shape;3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39" name="Google Shape;39;p3">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OC">
  <p:cSld name="SECTION_HEADER_1">
    <p:spTree>
      <p:nvGrpSpPr>
        <p:cNvPr id="1" name="Shape 43"/>
        <p:cNvGrpSpPr/>
        <p:nvPr/>
      </p:nvGrpSpPr>
      <p:grpSpPr>
        <a:xfrm>
          <a:off x="0" y="0"/>
          <a:ext cx="0" cy="0"/>
          <a:chOff x="0" y="0"/>
          <a:chExt cx="0" cy="0"/>
        </a:xfrm>
      </p:grpSpPr>
      <p:grpSp>
        <p:nvGrpSpPr>
          <p:cNvPr id="44" name="Google Shape;44;p4"/>
          <p:cNvGrpSpPr/>
          <p:nvPr/>
        </p:nvGrpSpPr>
        <p:grpSpPr>
          <a:xfrm>
            <a:off x="4406400" y="0"/>
            <a:ext cx="4737600" cy="5143065"/>
            <a:chOff x="4406400" y="0"/>
            <a:chExt cx="4737600" cy="5143065"/>
          </a:xfrm>
        </p:grpSpPr>
        <p:sp>
          <p:nvSpPr>
            <p:cNvPr id="45" name="Google Shape;45;p4"/>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4"/>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4"/>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4"/>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4"/>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4"/>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4"/>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 name="Google Shape;6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64" name="Google Shape;64;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5"/>
        <p:cNvGrpSpPr/>
        <p:nvPr/>
      </p:nvGrpSpPr>
      <p:grpSpPr>
        <a:xfrm>
          <a:off x="0" y="0"/>
          <a:ext cx="0" cy="0"/>
          <a:chOff x="0" y="0"/>
          <a:chExt cx="0" cy="0"/>
        </a:xfrm>
      </p:grpSpPr>
      <p:sp>
        <p:nvSpPr>
          <p:cNvPr id="66" name="Google Shape;66;p5">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5">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 name="Google Shape;70;p5"/>
          <p:cNvGrpSpPr/>
          <p:nvPr/>
        </p:nvGrpSpPr>
        <p:grpSpPr>
          <a:xfrm>
            <a:off x="0" y="381001"/>
            <a:ext cx="1037850" cy="1016287"/>
            <a:chOff x="0" y="381001"/>
            <a:chExt cx="1037850" cy="1016287"/>
          </a:xfrm>
        </p:grpSpPr>
        <p:sp>
          <p:nvSpPr>
            <p:cNvPr id="71" name="Google Shape;71;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73;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74" name="Google Shape;74;p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75" name="Google Shape;7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body_alt1">
  <p:cSld name="TITLE_AND_BODY_2">
    <p:spTree>
      <p:nvGrpSpPr>
        <p:cNvPr id="1" name="Shape 76"/>
        <p:cNvGrpSpPr/>
        <p:nvPr/>
      </p:nvGrpSpPr>
      <p:grpSpPr>
        <a:xfrm>
          <a:off x="0" y="0"/>
          <a:ext cx="0" cy="0"/>
          <a:chOff x="0" y="0"/>
          <a:chExt cx="0" cy="0"/>
        </a:xfrm>
      </p:grpSpPr>
      <p:sp>
        <p:nvSpPr>
          <p:cNvPr id="77" name="Google Shape;77;p6"/>
          <p:cNvSpPr txBox="1">
            <a:spLocks noGrp="1"/>
          </p:cNvSpPr>
          <p:nvPr>
            <p:ph type="title"/>
          </p:nvPr>
        </p:nvSpPr>
        <p:spPr>
          <a:xfrm>
            <a:off x="361071" y="1924852"/>
            <a:ext cx="2304900" cy="1797300"/>
          </a:xfrm>
          <a:prstGeom prst="rect">
            <a:avLst/>
          </a:prstGeom>
        </p:spPr>
        <p:txBody>
          <a:bodyPr spcFirstLastPara="1" wrap="square" lIns="91425" tIns="91425" rIns="91425" bIns="91425" anchor="t" anchorCtr="0"/>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78" name="Google Shape;78;p6"/>
          <p:cNvSpPr/>
          <p:nvPr/>
        </p:nvSpPr>
        <p:spPr>
          <a:xfrm>
            <a:off x="4564200" y="0"/>
            <a:ext cx="4579800" cy="5143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
          <p:cNvSpPr txBox="1">
            <a:spLocks noGrp="1"/>
          </p:cNvSpPr>
          <p:nvPr>
            <p:ph type="body" idx="1"/>
          </p:nvPr>
        </p:nvSpPr>
        <p:spPr>
          <a:xfrm>
            <a:off x="6451271" y="1924850"/>
            <a:ext cx="2304900" cy="1797300"/>
          </a:xfrm>
          <a:prstGeom prst="rect">
            <a:avLst/>
          </a:prstGeom>
        </p:spPr>
        <p:txBody>
          <a:bodyPr spcFirstLastPara="1" wrap="square" lIns="91425" tIns="91425" rIns="91425" bIns="91425" anchor="t" anchorCtr="0"/>
          <a:lstStyle>
            <a:lvl1pPr marL="457200" lvl="0" indent="-298450" rtl="0">
              <a:spcBef>
                <a:spcPts val="0"/>
              </a:spcBef>
              <a:spcAft>
                <a:spcPts val="0"/>
              </a:spcAft>
              <a:buClr>
                <a:schemeClr val="dk1"/>
              </a:buClr>
              <a:buSzPts val="1100"/>
              <a:buChar char="●"/>
              <a:defRPr sz="1100">
                <a:solidFill>
                  <a:schemeClr val="dk1"/>
                </a:solidFill>
              </a:defRPr>
            </a:lvl1pPr>
            <a:lvl2pPr marL="914400" lvl="1" indent="-298450" rtl="0">
              <a:spcBef>
                <a:spcPts val="1600"/>
              </a:spcBef>
              <a:spcAft>
                <a:spcPts val="0"/>
              </a:spcAft>
              <a:buClr>
                <a:schemeClr val="dk1"/>
              </a:buClr>
              <a:buSzPts val="1100"/>
              <a:buChar char="○"/>
              <a:defRPr>
                <a:solidFill>
                  <a:schemeClr val="dk1"/>
                </a:solidFill>
              </a:defRPr>
            </a:lvl2pPr>
            <a:lvl3pPr marL="1371600" lvl="2" indent="-298450" rtl="0">
              <a:spcBef>
                <a:spcPts val="1600"/>
              </a:spcBef>
              <a:spcAft>
                <a:spcPts val="0"/>
              </a:spcAft>
              <a:buClr>
                <a:schemeClr val="dk1"/>
              </a:buClr>
              <a:buSzPts val="1100"/>
              <a:buChar char="■"/>
              <a:defRPr>
                <a:solidFill>
                  <a:schemeClr val="dk1"/>
                </a:solidFill>
              </a:defRPr>
            </a:lvl3pPr>
            <a:lvl4pPr marL="1828800" lvl="3" indent="-298450" rtl="0">
              <a:spcBef>
                <a:spcPts val="1600"/>
              </a:spcBef>
              <a:spcAft>
                <a:spcPts val="0"/>
              </a:spcAft>
              <a:buClr>
                <a:schemeClr val="dk1"/>
              </a:buClr>
              <a:buSzPts val="1100"/>
              <a:buChar char="●"/>
              <a:defRPr>
                <a:solidFill>
                  <a:schemeClr val="dk1"/>
                </a:solidFill>
              </a:defRPr>
            </a:lvl4pPr>
            <a:lvl5pPr marL="2286000" lvl="4" indent="-298450" rtl="0">
              <a:spcBef>
                <a:spcPts val="1600"/>
              </a:spcBef>
              <a:spcAft>
                <a:spcPts val="0"/>
              </a:spcAft>
              <a:buClr>
                <a:schemeClr val="dk1"/>
              </a:buClr>
              <a:buSzPts val="1100"/>
              <a:buChar char="○"/>
              <a:defRPr>
                <a:solidFill>
                  <a:schemeClr val="dk1"/>
                </a:solidFill>
              </a:defRPr>
            </a:lvl5pPr>
            <a:lvl6pPr marL="2743200" lvl="5" indent="-298450" rtl="0">
              <a:spcBef>
                <a:spcPts val="1600"/>
              </a:spcBef>
              <a:spcAft>
                <a:spcPts val="0"/>
              </a:spcAft>
              <a:buClr>
                <a:schemeClr val="dk1"/>
              </a:buClr>
              <a:buSzPts val="1100"/>
              <a:buChar char="■"/>
              <a:defRPr>
                <a:solidFill>
                  <a:schemeClr val="dk1"/>
                </a:solidFill>
              </a:defRPr>
            </a:lvl6pPr>
            <a:lvl7pPr marL="3200400" lvl="6" indent="-298450" rtl="0">
              <a:spcBef>
                <a:spcPts val="1600"/>
              </a:spcBef>
              <a:spcAft>
                <a:spcPts val="0"/>
              </a:spcAft>
              <a:buClr>
                <a:schemeClr val="dk1"/>
              </a:buClr>
              <a:buSzPts val="1100"/>
              <a:buChar char="●"/>
              <a:defRPr>
                <a:solidFill>
                  <a:schemeClr val="dk1"/>
                </a:solidFill>
              </a:defRPr>
            </a:lvl7pPr>
            <a:lvl8pPr marL="3657600" lvl="7" indent="-298450" rtl="0">
              <a:spcBef>
                <a:spcPts val="1600"/>
              </a:spcBef>
              <a:spcAft>
                <a:spcPts val="0"/>
              </a:spcAft>
              <a:buClr>
                <a:schemeClr val="dk1"/>
              </a:buClr>
              <a:buSzPts val="1100"/>
              <a:buChar char="○"/>
              <a:defRPr>
                <a:solidFill>
                  <a:schemeClr val="dk1"/>
                </a:solidFill>
              </a:defRPr>
            </a:lvl8pPr>
            <a:lvl9pPr marL="4114800" lvl="8" indent="-298450" rtl="0">
              <a:spcBef>
                <a:spcPts val="1600"/>
              </a:spcBef>
              <a:spcAft>
                <a:spcPts val="1600"/>
              </a:spcAft>
              <a:buClr>
                <a:schemeClr val="dk1"/>
              </a:buClr>
              <a:buSzPts val="1100"/>
              <a:buChar char="■"/>
              <a:defRPr>
                <a:solidFill>
                  <a:schemeClr val="dk1"/>
                </a:solidFill>
              </a:defRPr>
            </a:lvl9pPr>
          </a:lstStyle>
          <a:p>
            <a:endParaRPr/>
          </a:p>
        </p:txBody>
      </p:sp>
      <p:sp>
        <p:nvSpPr>
          <p:cNvPr id="80" name="Google Shape;80;p6">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6">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 name="Google Shape;84;p6"/>
          <p:cNvGrpSpPr/>
          <p:nvPr/>
        </p:nvGrpSpPr>
        <p:grpSpPr>
          <a:xfrm>
            <a:off x="0" y="381001"/>
            <a:ext cx="1037850" cy="1016287"/>
            <a:chOff x="0" y="381001"/>
            <a:chExt cx="1037850" cy="1016287"/>
          </a:xfrm>
        </p:grpSpPr>
        <p:sp>
          <p:nvSpPr>
            <p:cNvPr id="85" name="Google Shape;85;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 name="Google Shape;87;p6"/>
          <p:cNvSpPr txBox="1">
            <a:spLocks noGrp="1"/>
          </p:cNvSpPr>
          <p:nvPr>
            <p:ph type="title" idx="2"/>
          </p:nvPr>
        </p:nvSpPr>
        <p:spPr>
          <a:xfrm>
            <a:off x="1297500" y="459490"/>
            <a:ext cx="3005700" cy="510900"/>
          </a:xfrm>
          <a:prstGeom prst="rect">
            <a:avLst/>
          </a:prstGeom>
        </p:spPr>
        <p:txBody>
          <a:bodyPr spcFirstLastPara="1" wrap="square" lIns="91425" tIns="91425" rIns="91425" bIns="91425" anchor="t" anchorCtr="0"/>
          <a:lstStyle>
            <a:lvl1pPr lvl="0" rtl="0">
              <a:spcBef>
                <a:spcPts val="0"/>
              </a:spcBef>
              <a:spcAft>
                <a:spcPts val="0"/>
              </a:spcAft>
              <a:buSzPts val="1000"/>
              <a:buNone/>
              <a:defRPr sz="1000"/>
            </a:lvl1pPr>
            <a:lvl2pPr lvl="1" rtl="0">
              <a:spcBef>
                <a:spcPts val="0"/>
              </a:spcBef>
              <a:spcAft>
                <a:spcPts val="0"/>
              </a:spcAft>
              <a:buSzPts val="1000"/>
              <a:buNone/>
              <a:defRPr sz="1000"/>
            </a:lvl2pPr>
            <a:lvl3pPr lvl="2" rtl="0">
              <a:spcBef>
                <a:spcPts val="0"/>
              </a:spcBef>
              <a:spcAft>
                <a:spcPts val="0"/>
              </a:spcAft>
              <a:buSzPts val="1000"/>
              <a:buNone/>
              <a:defRPr sz="1000"/>
            </a:lvl3pPr>
            <a:lvl4pPr lvl="3" rtl="0">
              <a:spcBef>
                <a:spcPts val="0"/>
              </a:spcBef>
              <a:spcAft>
                <a:spcPts val="0"/>
              </a:spcAft>
              <a:buSzPts val="1000"/>
              <a:buNone/>
              <a:defRPr sz="1000"/>
            </a:lvl4pPr>
            <a:lvl5pPr lvl="4" rtl="0">
              <a:spcBef>
                <a:spcPts val="0"/>
              </a:spcBef>
              <a:spcAft>
                <a:spcPts val="0"/>
              </a:spcAft>
              <a:buSzPts val="1000"/>
              <a:buNone/>
              <a:defRPr sz="1000"/>
            </a:lvl5pPr>
            <a:lvl6pPr lvl="5" rtl="0">
              <a:spcBef>
                <a:spcPts val="0"/>
              </a:spcBef>
              <a:spcAft>
                <a:spcPts val="0"/>
              </a:spcAft>
              <a:buSzPts val="1000"/>
              <a:buNone/>
              <a:defRPr sz="1000"/>
            </a:lvl6pPr>
            <a:lvl7pPr lvl="6" rtl="0">
              <a:spcBef>
                <a:spcPts val="0"/>
              </a:spcBef>
              <a:spcAft>
                <a:spcPts val="0"/>
              </a:spcAft>
              <a:buSzPts val="1000"/>
              <a:buNone/>
              <a:defRPr sz="1000"/>
            </a:lvl7pPr>
            <a:lvl8pPr lvl="7" rtl="0">
              <a:spcBef>
                <a:spcPts val="0"/>
              </a:spcBef>
              <a:spcAft>
                <a:spcPts val="0"/>
              </a:spcAft>
              <a:buSzPts val="1000"/>
              <a:buNone/>
              <a:defRPr sz="1000"/>
            </a:lvl8pPr>
            <a:lvl9pPr lvl="8" rtl="0">
              <a:spcBef>
                <a:spcPts val="0"/>
              </a:spcBef>
              <a:spcAft>
                <a:spcPts val="0"/>
              </a:spcAft>
              <a:buSzPts val="1000"/>
              <a:buNone/>
              <a:defRPr sz="1000"/>
            </a:lvl9pPr>
          </a:lstStyle>
          <a:p>
            <a:endParaRPr/>
          </a:p>
        </p:txBody>
      </p:sp>
      <p:sp>
        <p:nvSpPr>
          <p:cNvPr id="88" name="Google Shape;8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body_alt2">
  <p:cSld name="TITLE_AND_BODY_2_1">
    <p:spTree>
      <p:nvGrpSpPr>
        <p:cNvPr id="1" name="Shape 89"/>
        <p:cNvGrpSpPr/>
        <p:nvPr/>
      </p:nvGrpSpPr>
      <p:grpSpPr>
        <a:xfrm>
          <a:off x="0" y="0"/>
          <a:ext cx="0" cy="0"/>
          <a:chOff x="0" y="0"/>
          <a:chExt cx="0" cy="0"/>
        </a:xfrm>
      </p:grpSpPr>
      <p:sp>
        <p:nvSpPr>
          <p:cNvPr id="90" name="Google Shape;90;p7"/>
          <p:cNvSpPr txBox="1">
            <a:spLocks noGrp="1"/>
          </p:cNvSpPr>
          <p:nvPr>
            <p:ph type="title"/>
          </p:nvPr>
        </p:nvSpPr>
        <p:spPr>
          <a:xfrm>
            <a:off x="702850" y="1708619"/>
            <a:ext cx="3333300" cy="1470900"/>
          </a:xfrm>
          <a:prstGeom prst="rect">
            <a:avLst/>
          </a:prstGeom>
        </p:spPr>
        <p:txBody>
          <a:bodyPr spcFirstLastPara="1" wrap="square" lIns="91425" tIns="91425" rIns="91425" bIns="91425" anchor="t" anchorCtr="0"/>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91" name="Google Shape;91;p7"/>
          <p:cNvSpPr/>
          <p:nvPr/>
        </p:nvSpPr>
        <p:spPr>
          <a:xfrm>
            <a:off x="0" y="3486600"/>
            <a:ext cx="9144000" cy="16569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7">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7">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7">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 name="Google Shape;96;p7"/>
          <p:cNvGrpSpPr/>
          <p:nvPr/>
        </p:nvGrpSpPr>
        <p:grpSpPr>
          <a:xfrm>
            <a:off x="0" y="381001"/>
            <a:ext cx="1037850" cy="1016287"/>
            <a:chOff x="0" y="381001"/>
            <a:chExt cx="1037850" cy="1016287"/>
          </a:xfrm>
        </p:grpSpPr>
        <p:sp>
          <p:nvSpPr>
            <p:cNvPr id="97" name="Google Shape;97;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9" name="Google Shape;99;p7"/>
          <p:cNvSpPr txBox="1">
            <a:spLocks noGrp="1"/>
          </p:cNvSpPr>
          <p:nvPr>
            <p:ph type="title" idx="2"/>
          </p:nvPr>
        </p:nvSpPr>
        <p:spPr>
          <a:xfrm>
            <a:off x="1297500" y="459490"/>
            <a:ext cx="3005700" cy="510900"/>
          </a:xfrm>
          <a:prstGeom prst="rect">
            <a:avLst/>
          </a:prstGeom>
        </p:spPr>
        <p:txBody>
          <a:bodyPr spcFirstLastPara="1" wrap="square" lIns="91425" tIns="91425" rIns="91425" bIns="91425" anchor="t" anchorCtr="0"/>
          <a:lstStyle>
            <a:lvl1pPr lvl="0" rtl="0">
              <a:spcBef>
                <a:spcPts val="0"/>
              </a:spcBef>
              <a:spcAft>
                <a:spcPts val="0"/>
              </a:spcAft>
              <a:buSzPts val="1000"/>
              <a:buNone/>
              <a:defRPr sz="1000"/>
            </a:lvl1pPr>
            <a:lvl2pPr lvl="1" rtl="0">
              <a:spcBef>
                <a:spcPts val="0"/>
              </a:spcBef>
              <a:spcAft>
                <a:spcPts val="0"/>
              </a:spcAft>
              <a:buSzPts val="1000"/>
              <a:buNone/>
              <a:defRPr sz="1000"/>
            </a:lvl2pPr>
            <a:lvl3pPr lvl="2" rtl="0">
              <a:spcBef>
                <a:spcPts val="0"/>
              </a:spcBef>
              <a:spcAft>
                <a:spcPts val="0"/>
              </a:spcAft>
              <a:buSzPts val="1000"/>
              <a:buNone/>
              <a:defRPr sz="1000"/>
            </a:lvl3pPr>
            <a:lvl4pPr lvl="3" rtl="0">
              <a:spcBef>
                <a:spcPts val="0"/>
              </a:spcBef>
              <a:spcAft>
                <a:spcPts val="0"/>
              </a:spcAft>
              <a:buSzPts val="1000"/>
              <a:buNone/>
              <a:defRPr sz="1000"/>
            </a:lvl4pPr>
            <a:lvl5pPr lvl="4" rtl="0">
              <a:spcBef>
                <a:spcPts val="0"/>
              </a:spcBef>
              <a:spcAft>
                <a:spcPts val="0"/>
              </a:spcAft>
              <a:buSzPts val="1000"/>
              <a:buNone/>
              <a:defRPr sz="1000"/>
            </a:lvl5pPr>
            <a:lvl6pPr lvl="5" rtl="0">
              <a:spcBef>
                <a:spcPts val="0"/>
              </a:spcBef>
              <a:spcAft>
                <a:spcPts val="0"/>
              </a:spcAft>
              <a:buSzPts val="1000"/>
              <a:buNone/>
              <a:defRPr sz="1000"/>
            </a:lvl6pPr>
            <a:lvl7pPr lvl="6" rtl="0">
              <a:spcBef>
                <a:spcPts val="0"/>
              </a:spcBef>
              <a:spcAft>
                <a:spcPts val="0"/>
              </a:spcAft>
              <a:buSzPts val="1000"/>
              <a:buNone/>
              <a:defRPr sz="1000"/>
            </a:lvl7pPr>
            <a:lvl8pPr lvl="7" rtl="0">
              <a:spcBef>
                <a:spcPts val="0"/>
              </a:spcBef>
              <a:spcAft>
                <a:spcPts val="0"/>
              </a:spcAft>
              <a:buSzPts val="1000"/>
              <a:buNone/>
              <a:defRPr sz="1000"/>
            </a:lvl8pPr>
            <a:lvl9pPr lvl="8" rtl="0">
              <a:spcBef>
                <a:spcPts val="0"/>
              </a:spcBef>
              <a:spcAft>
                <a:spcPts val="0"/>
              </a:spcAft>
              <a:buSzPts val="1000"/>
              <a:buNone/>
              <a:defRPr sz="1000"/>
            </a:lvl9pPr>
          </a:lstStyle>
          <a:p>
            <a:endParaRPr/>
          </a:p>
        </p:txBody>
      </p:sp>
      <p:sp>
        <p:nvSpPr>
          <p:cNvPr id="100" name="Google Shape;10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101" name="Google Shape;101;p7"/>
          <p:cNvSpPr txBox="1">
            <a:spLocks noGrp="1"/>
          </p:cNvSpPr>
          <p:nvPr>
            <p:ph type="body" idx="1"/>
          </p:nvPr>
        </p:nvSpPr>
        <p:spPr>
          <a:xfrm>
            <a:off x="702850" y="3625275"/>
            <a:ext cx="3333300" cy="765300"/>
          </a:xfrm>
          <a:prstGeom prst="rect">
            <a:avLst/>
          </a:prstGeom>
        </p:spPr>
        <p:txBody>
          <a:bodyPr spcFirstLastPara="1" wrap="square" lIns="91425" tIns="91425" rIns="91425" bIns="91425" anchor="t" anchorCtr="0"/>
          <a:lstStyle>
            <a:lvl1pPr marL="457200" lvl="0" indent="-298450" rtl="0">
              <a:spcBef>
                <a:spcPts val="0"/>
              </a:spcBef>
              <a:spcAft>
                <a:spcPts val="0"/>
              </a:spcAft>
              <a:buClr>
                <a:schemeClr val="dk1"/>
              </a:buClr>
              <a:buSzPts val="1100"/>
              <a:buChar char="●"/>
              <a:defRPr sz="1100">
                <a:solidFill>
                  <a:schemeClr val="dk1"/>
                </a:solidFill>
              </a:defRPr>
            </a:lvl1pPr>
            <a:lvl2pPr marL="914400" lvl="1" indent="-298450" rtl="0">
              <a:spcBef>
                <a:spcPts val="1600"/>
              </a:spcBef>
              <a:spcAft>
                <a:spcPts val="0"/>
              </a:spcAft>
              <a:buClr>
                <a:schemeClr val="dk1"/>
              </a:buClr>
              <a:buSzPts val="1100"/>
              <a:buChar char="○"/>
              <a:defRPr>
                <a:solidFill>
                  <a:schemeClr val="dk1"/>
                </a:solidFill>
              </a:defRPr>
            </a:lvl2pPr>
            <a:lvl3pPr marL="1371600" lvl="2" indent="-298450" rtl="0">
              <a:spcBef>
                <a:spcPts val="1600"/>
              </a:spcBef>
              <a:spcAft>
                <a:spcPts val="0"/>
              </a:spcAft>
              <a:buClr>
                <a:schemeClr val="dk1"/>
              </a:buClr>
              <a:buSzPts val="1100"/>
              <a:buChar char="■"/>
              <a:defRPr>
                <a:solidFill>
                  <a:schemeClr val="dk1"/>
                </a:solidFill>
              </a:defRPr>
            </a:lvl3pPr>
            <a:lvl4pPr marL="1828800" lvl="3" indent="-298450" rtl="0">
              <a:spcBef>
                <a:spcPts val="1600"/>
              </a:spcBef>
              <a:spcAft>
                <a:spcPts val="0"/>
              </a:spcAft>
              <a:buClr>
                <a:schemeClr val="dk1"/>
              </a:buClr>
              <a:buSzPts val="1100"/>
              <a:buChar char="●"/>
              <a:defRPr>
                <a:solidFill>
                  <a:schemeClr val="dk1"/>
                </a:solidFill>
              </a:defRPr>
            </a:lvl4pPr>
            <a:lvl5pPr marL="2286000" lvl="4" indent="-298450" rtl="0">
              <a:spcBef>
                <a:spcPts val="1600"/>
              </a:spcBef>
              <a:spcAft>
                <a:spcPts val="0"/>
              </a:spcAft>
              <a:buClr>
                <a:schemeClr val="dk1"/>
              </a:buClr>
              <a:buSzPts val="1100"/>
              <a:buChar char="○"/>
              <a:defRPr>
                <a:solidFill>
                  <a:schemeClr val="dk1"/>
                </a:solidFill>
              </a:defRPr>
            </a:lvl5pPr>
            <a:lvl6pPr marL="2743200" lvl="5" indent="-298450" rtl="0">
              <a:spcBef>
                <a:spcPts val="1600"/>
              </a:spcBef>
              <a:spcAft>
                <a:spcPts val="0"/>
              </a:spcAft>
              <a:buClr>
                <a:schemeClr val="dk1"/>
              </a:buClr>
              <a:buSzPts val="1100"/>
              <a:buChar char="■"/>
              <a:defRPr>
                <a:solidFill>
                  <a:schemeClr val="dk1"/>
                </a:solidFill>
              </a:defRPr>
            </a:lvl6pPr>
            <a:lvl7pPr marL="3200400" lvl="6" indent="-298450" rtl="0">
              <a:spcBef>
                <a:spcPts val="1600"/>
              </a:spcBef>
              <a:spcAft>
                <a:spcPts val="0"/>
              </a:spcAft>
              <a:buClr>
                <a:schemeClr val="dk1"/>
              </a:buClr>
              <a:buSzPts val="1100"/>
              <a:buChar char="●"/>
              <a:defRPr>
                <a:solidFill>
                  <a:schemeClr val="dk1"/>
                </a:solidFill>
              </a:defRPr>
            </a:lvl7pPr>
            <a:lvl8pPr marL="3657600" lvl="7" indent="-298450" rtl="0">
              <a:spcBef>
                <a:spcPts val="1600"/>
              </a:spcBef>
              <a:spcAft>
                <a:spcPts val="0"/>
              </a:spcAft>
              <a:buClr>
                <a:schemeClr val="dk1"/>
              </a:buClr>
              <a:buSzPts val="1100"/>
              <a:buChar char="○"/>
              <a:defRPr>
                <a:solidFill>
                  <a:schemeClr val="dk1"/>
                </a:solidFill>
              </a:defRPr>
            </a:lvl8pPr>
            <a:lvl9pPr marL="4114800" lvl="8" indent="-298450" rtl="0">
              <a:spcBef>
                <a:spcPts val="1600"/>
              </a:spcBef>
              <a:spcAft>
                <a:spcPts val="1600"/>
              </a:spcAft>
              <a:buClr>
                <a:schemeClr val="dk1"/>
              </a:buClr>
              <a:buSzPts val="1100"/>
              <a:buChar char="■"/>
              <a:defRPr>
                <a:solidFill>
                  <a:schemeClr val="dk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02"/>
        <p:cNvGrpSpPr/>
        <p:nvPr/>
      </p:nvGrpSpPr>
      <p:grpSpPr>
        <a:xfrm>
          <a:off x="0" y="0"/>
          <a:ext cx="0" cy="0"/>
          <a:chOff x="0" y="0"/>
          <a:chExt cx="0" cy="0"/>
        </a:xfrm>
      </p:grpSpPr>
      <p:sp>
        <p:nvSpPr>
          <p:cNvPr id="103" name="Google Shape;103;p8">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8">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8">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8">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 name="Google Shape;107;p8"/>
          <p:cNvGrpSpPr/>
          <p:nvPr/>
        </p:nvGrpSpPr>
        <p:grpSpPr>
          <a:xfrm>
            <a:off x="0" y="381001"/>
            <a:ext cx="1037850" cy="1016287"/>
            <a:chOff x="0" y="381001"/>
            <a:chExt cx="1037850" cy="1016287"/>
          </a:xfrm>
        </p:grpSpPr>
        <p:sp>
          <p:nvSpPr>
            <p:cNvPr id="108" name="Google Shape;108;p8"/>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8"/>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 name="Google Shape;110;p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11" name="Google Shape;111;p8"/>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12" name="Google Shape;112;p8"/>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13" name="Google Shape;11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4"/>
        <p:cNvGrpSpPr/>
        <p:nvPr/>
      </p:nvGrpSpPr>
      <p:grpSpPr>
        <a:xfrm>
          <a:off x="0" y="0"/>
          <a:ext cx="0" cy="0"/>
          <a:chOff x="0" y="0"/>
          <a:chExt cx="0" cy="0"/>
        </a:xfrm>
      </p:grpSpPr>
      <p:sp>
        <p:nvSpPr>
          <p:cNvPr id="115" name="Google Shape;115;p9">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9">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9">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9">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 name="Google Shape;119;p9"/>
          <p:cNvGrpSpPr/>
          <p:nvPr/>
        </p:nvGrpSpPr>
        <p:grpSpPr>
          <a:xfrm>
            <a:off x="0" y="381001"/>
            <a:ext cx="1037850" cy="1016287"/>
            <a:chOff x="0" y="381001"/>
            <a:chExt cx="1037850" cy="1016287"/>
          </a:xfrm>
        </p:grpSpPr>
        <p:sp>
          <p:nvSpPr>
            <p:cNvPr id="120" name="Google Shape;120;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 name="Google Shape;122;p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23" name="Google Shape;123;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4"/>
        <p:cNvGrpSpPr/>
        <p:nvPr/>
      </p:nvGrpSpPr>
      <p:grpSpPr>
        <a:xfrm>
          <a:off x="0" y="0"/>
          <a:ext cx="0" cy="0"/>
          <a:chOff x="0" y="0"/>
          <a:chExt cx="0" cy="0"/>
        </a:xfrm>
      </p:grpSpPr>
      <p:sp>
        <p:nvSpPr>
          <p:cNvPr id="125" name="Google Shape;125;p10">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0">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0">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0">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9" name="Google Shape;129;p10"/>
          <p:cNvGrpSpPr/>
          <p:nvPr/>
        </p:nvGrpSpPr>
        <p:grpSpPr>
          <a:xfrm>
            <a:off x="0" y="381001"/>
            <a:ext cx="1037850" cy="1016287"/>
            <a:chOff x="0" y="381001"/>
            <a:chExt cx="1037850" cy="1016287"/>
          </a:xfrm>
        </p:grpSpPr>
        <p:sp>
          <p:nvSpPr>
            <p:cNvPr id="130" name="Google Shape;130;p10"/>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0"/>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 name="Google Shape;132;p10"/>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33" name="Google Shape;133;p10"/>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34" name="Google Shape;13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35"/>
        <p:cNvGrpSpPr/>
        <p:nvPr/>
      </p:nvGrpSpPr>
      <p:grpSpPr>
        <a:xfrm>
          <a:off x="0" y="0"/>
          <a:ext cx="0" cy="0"/>
          <a:chOff x="0" y="0"/>
          <a:chExt cx="0" cy="0"/>
        </a:xfrm>
      </p:grpSpPr>
      <p:sp>
        <p:nvSpPr>
          <p:cNvPr id="136" name="Google Shape;136;p11">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1">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1">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1">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0" name="Google Shape;140;p11"/>
          <p:cNvGrpSpPr/>
          <p:nvPr/>
        </p:nvGrpSpPr>
        <p:grpSpPr>
          <a:xfrm>
            <a:off x="4406400" y="0"/>
            <a:ext cx="4737600" cy="5143500"/>
            <a:chOff x="4406400" y="0"/>
            <a:chExt cx="4737600" cy="5143500"/>
          </a:xfrm>
        </p:grpSpPr>
        <p:sp>
          <p:nvSpPr>
            <p:cNvPr id="141" name="Google Shape;141;p11"/>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1"/>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1"/>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1"/>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1"/>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1"/>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1"/>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1"/>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9" name="Google Shape;159;p11"/>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60" name="Google Shape;160;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61"/>
        <p:cNvGrpSpPr/>
        <p:nvPr/>
      </p:nvGrpSpPr>
      <p:grpSpPr>
        <a:xfrm>
          <a:off x="0" y="0"/>
          <a:ext cx="0" cy="0"/>
          <a:chOff x="0" y="0"/>
          <a:chExt cx="0" cy="0"/>
        </a:xfrm>
      </p:grpSpPr>
      <p:sp>
        <p:nvSpPr>
          <p:cNvPr id="162" name="Google Shape;162;p12">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2">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2">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2">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6" name="Google Shape;166;p12"/>
          <p:cNvGrpSpPr/>
          <p:nvPr/>
        </p:nvGrpSpPr>
        <p:grpSpPr>
          <a:xfrm>
            <a:off x="0" y="381001"/>
            <a:ext cx="1037850" cy="1016287"/>
            <a:chOff x="0" y="381001"/>
            <a:chExt cx="1037850" cy="1016287"/>
          </a:xfrm>
        </p:grpSpPr>
        <p:sp>
          <p:nvSpPr>
            <p:cNvPr id="167" name="Google Shape;167;p12"/>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2"/>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9" name="Google Shape;169;p12"/>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70" name="Google Shape;170;p12"/>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71" name="Google Shape;171;p12"/>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72" name="Google Shape;172;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73"/>
        <p:cNvGrpSpPr/>
        <p:nvPr/>
      </p:nvGrpSpPr>
      <p:grpSpPr>
        <a:xfrm>
          <a:off x="0" y="0"/>
          <a:ext cx="0" cy="0"/>
          <a:chOff x="0" y="0"/>
          <a:chExt cx="0" cy="0"/>
        </a:xfrm>
      </p:grpSpPr>
      <p:grpSp>
        <p:nvGrpSpPr>
          <p:cNvPr id="174" name="Google Shape;174;p13"/>
          <p:cNvGrpSpPr/>
          <p:nvPr/>
        </p:nvGrpSpPr>
        <p:grpSpPr>
          <a:xfrm>
            <a:off x="0" y="4128572"/>
            <a:ext cx="698925" cy="684657"/>
            <a:chOff x="0" y="3785672"/>
            <a:chExt cx="698925" cy="684657"/>
          </a:xfrm>
        </p:grpSpPr>
        <p:sp>
          <p:nvSpPr>
            <p:cNvPr id="175" name="Google Shape;175;p13"/>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3"/>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7" name="Google Shape;177;p13"/>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300"/>
              <a:buNone/>
              <a:defRPr/>
            </a:lvl1pPr>
          </a:lstStyle>
          <a:p>
            <a:endParaRPr/>
          </a:p>
        </p:txBody>
      </p:sp>
      <p:sp>
        <p:nvSpPr>
          <p:cNvPr id="178" name="Google Shape;178;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179" name="Google Shape;179;p13">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3">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3">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3">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83"/>
        <p:cNvGrpSpPr/>
        <p:nvPr/>
      </p:nvGrpSpPr>
      <p:grpSpPr>
        <a:xfrm>
          <a:off x="0" y="0"/>
          <a:ext cx="0" cy="0"/>
          <a:chOff x="0" y="0"/>
          <a:chExt cx="0" cy="0"/>
        </a:xfrm>
      </p:grpSpPr>
      <p:grpSp>
        <p:nvGrpSpPr>
          <p:cNvPr id="184" name="Google Shape;184;p14"/>
          <p:cNvGrpSpPr/>
          <p:nvPr/>
        </p:nvGrpSpPr>
        <p:grpSpPr>
          <a:xfrm>
            <a:off x="4406400" y="0"/>
            <a:ext cx="4737600" cy="5143065"/>
            <a:chOff x="4406400" y="0"/>
            <a:chExt cx="4737600" cy="5143065"/>
          </a:xfrm>
        </p:grpSpPr>
        <p:sp>
          <p:nvSpPr>
            <p:cNvPr id="185" name="Google Shape;185;p14"/>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4"/>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4"/>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4"/>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4"/>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4"/>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4"/>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4"/>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4"/>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4"/>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4"/>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4"/>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4"/>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4"/>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4"/>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4"/>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4"/>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4"/>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3" name="Google Shape;203;p14"/>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204" name="Google Shape;204;p14"/>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205" name="Google Shape;205;p1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
        <p:nvSpPr>
          <p:cNvPr id="206" name="Google Shape;206;p14">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4">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4">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4">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0"/>
        <p:cNvGrpSpPr/>
        <p:nvPr/>
      </p:nvGrpSpPr>
      <p:grpSpPr>
        <a:xfrm>
          <a:off x="0" y="0"/>
          <a:ext cx="0" cy="0"/>
          <a:chOff x="0" y="0"/>
          <a:chExt cx="0" cy="0"/>
        </a:xfrm>
      </p:grpSpPr>
      <p:sp>
        <p:nvSpPr>
          <p:cNvPr id="211" name="Google Shape;211;p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_alt3">
  <p:cSld name="TITLE_AND_BODY_1">
    <p:spTree>
      <p:nvGrpSpPr>
        <p:cNvPr id="1" name="Shape 212"/>
        <p:cNvGrpSpPr/>
        <p:nvPr/>
      </p:nvGrpSpPr>
      <p:grpSpPr>
        <a:xfrm>
          <a:off x="0" y="0"/>
          <a:ext cx="0" cy="0"/>
          <a:chOff x="0" y="0"/>
          <a:chExt cx="0" cy="0"/>
        </a:xfrm>
      </p:grpSpPr>
      <p:pic>
        <p:nvPicPr>
          <p:cNvPr id="213" name="Google Shape;213;p16" descr="offset_comp_343059.jpg"/>
          <p:cNvPicPr preferRelativeResize="0"/>
          <p:nvPr/>
        </p:nvPicPr>
        <p:blipFill rotWithShape="1">
          <a:blip r:embed="rId2">
            <a:alphaModFix amt="80000"/>
          </a:blip>
          <a:srcRect l="30474" t="11955" r="30474" b="25870"/>
          <a:stretch/>
        </p:blipFill>
        <p:spPr>
          <a:xfrm rot="-5400000">
            <a:off x="113630" y="-105700"/>
            <a:ext cx="5142300" cy="5364300"/>
          </a:xfrm>
          <a:prstGeom prst="diagStripe">
            <a:avLst>
              <a:gd name="adj" fmla="val 50343"/>
            </a:avLst>
          </a:prstGeom>
          <a:noFill/>
          <a:ln>
            <a:noFill/>
          </a:ln>
        </p:spPr>
      </p:pic>
      <p:sp>
        <p:nvSpPr>
          <p:cNvPr id="214" name="Google Shape;214;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15" name="Google Shape;215;p16"/>
          <p:cNvSpPr txBox="1">
            <a:spLocks noGrp="1"/>
          </p:cNvSpPr>
          <p:nvPr>
            <p:ph type="body" idx="1"/>
          </p:nvPr>
        </p:nvSpPr>
        <p:spPr>
          <a:xfrm>
            <a:off x="4018025" y="1567550"/>
            <a:ext cx="4318500" cy="1766700"/>
          </a:xfrm>
          <a:prstGeom prst="rect">
            <a:avLst/>
          </a:prstGeom>
        </p:spPr>
        <p:txBody>
          <a:bodyPr spcFirstLastPara="1" wrap="square" lIns="91425" tIns="91425" rIns="91425" bIns="91425" anchor="t" anchorCtr="0"/>
          <a:lstStyle>
            <a:lvl1pPr marL="457200" lvl="0" indent="-311150" rtl="0">
              <a:spcBef>
                <a:spcPts val="0"/>
              </a:spcBef>
              <a:spcAft>
                <a:spcPts val="0"/>
              </a:spcAft>
              <a:buClr>
                <a:schemeClr val="dk2"/>
              </a:buClr>
              <a:buSzPts val="1300"/>
              <a:buChar char="●"/>
              <a:defRPr>
                <a:solidFill>
                  <a:schemeClr val="dk2"/>
                </a:solidFill>
              </a:defRPr>
            </a:lvl1pPr>
            <a:lvl2pPr marL="914400" lvl="1" indent="-298450" rtl="0">
              <a:spcBef>
                <a:spcPts val="1600"/>
              </a:spcBef>
              <a:spcAft>
                <a:spcPts val="0"/>
              </a:spcAft>
              <a:buClr>
                <a:schemeClr val="dk2"/>
              </a:buClr>
              <a:buSzPts val="1100"/>
              <a:buChar char="○"/>
              <a:defRPr>
                <a:solidFill>
                  <a:schemeClr val="dk2"/>
                </a:solidFill>
              </a:defRPr>
            </a:lvl2pPr>
            <a:lvl3pPr marL="1371600" lvl="2" indent="-298450" rtl="0">
              <a:spcBef>
                <a:spcPts val="1600"/>
              </a:spcBef>
              <a:spcAft>
                <a:spcPts val="0"/>
              </a:spcAft>
              <a:buClr>
                <a:schemeClr val="dk2"/>
              </a:buClr>
              <a:buSzPts val="1100"/>
              <a:buChar char="■"/>
              <a:defRPr>
                <a:solidFill>
                  <a:schemeClr val="dk2"/>
                </a:solidFill>
              </a:defRPr>
            </a:lvl3pPr>
            <a:lvl4pPr marL="1828800" lvl="3" indent="-298450" rtl="0">
              <a:spcBef>
                <a:spcPts val="1600"/>
              </a:spcBef>
              <a:spcAft>
                <a:spcPts val="0"/>
              </a:spcAft>
              <a:buClr>
                <a:schemeClr val="dk2"/>
              </a:buClr>
              <a:buSzPts val="1100"/>
              <a:buChar char="●"/>
              <a:defRPr>
                <a:solidFill>
                  <a:schemeClr val="dk2"/>
                </a:solidFill>
              </a:defRPr>
            </a:lvl4pPr>
            <a:lvl5pPr marL="2286000" lvl="4" indent="-298450" rtl="0">
              <a:spcBef>
                <a:spcPts val="1600"/>
              </a:spcBef>
              <a:spcAft>
                <a:spcPts val="0"/>
              </a:spcAft>
              <a:buClr>
                <a:schemeClr val="dk2"/>
              </a:buClr>
              <a:buSzPts val="1100"/>
              <a:buChar char="○"/>
              <a:defRPr>
                <a:solidFill>
                  <a:schemeClr val="dk2"/>
                </a:solidFill>
              </a:defRPr>
            </a:lvl5pPr>
            <a:lvl6pPr marL="2743200" lvl="5" indent="-298450" rtl="0">
              <a:spcBef>
                <a:spcPts val="1600"/>
              </a:spcBef>
              <a:spcAft>
                <a:spcPts val="0"/>
              </a:spcAft>
              <a:buClr>
                <a:schemeClr val="dk2"/>
              </a:buClr>
              <a:buSzPts val="1100"/>
              <a:buChar char="■"/>
              <a:defRPr>
                <a:solidFill>
                  <a:schemeClr val="dk2"/>
                </a:solidFill>
              </a:defRPr>
            </a:lvl6pPr>
            <a:lvl7pPr marL="3200400" lvl="6" indent="-298450" rtl="0">
              <a:spcBef>
                <a:spcPts val="1600"/>
              </a:spcBef>
              <a:spcAft>
                <a:spcPts val="0"/>
              </a:spcAft>
              <a:buClr>
                <a:schemeClr val="dk2"/>
              </a:buClr>
              <a:buSzPts val="1100"/>
              <a:buChar char="●"/>
              <a:defRPr>
                <a:solidFill>
                  <a:schemeClr val="dk2"/>
                </a:solidFill>
              </a:defRPr>
            </a:lvl7pPr>
            <a:lvl8pPr marL="3657600" lvl="7" indent="-298450" rtl="0">
              <a:spcBef>
                <a:spcPts val="1600"/>
              </a:spcBef>
              <a:spcAft>
                <a:spcPts val="0"/>
              </a:spcAft>
              <a:buClr>
                <a:schemeClr val="dk2"/>
              </a:buClr>
              <a:buSzPts val="1100"/>
              <a:buChar char="○"/>
              <a:defRPr>
                <a:solidFill>
                  <a:schemeClr val="dk2"/>
                </a:solidFill>
              </a:defRPr>
            </a:lvl8pPr>
            <a:lvl9pPr marL="4114800" lvl="8" indent="-298450" rtl="0">
              <a:spcBef>
                <a:spcPts val="1600"/>
              </a:spcBef>
              <a:spcAft>
                <a:spcPts val="1600"/>
              </a:spcAft>
              <a:buClr>
                <a:schemeClr val="dk2"/>
              </a:buClr>
              <a:buSzPts val="1100"/>
              <a:buChar char="■"/>
              <a:defRPr>
                <a:solidFill>
                  <a:schemeClr val="dk2"/>
                </a:solidFill>
              </a:defRPr>
            </a:lvl9pPr>
          </a:lstStyle>
          <a:p>
            <a:endParaRPr/>
          </a:p>
        </p:txBody>
      </p:sp>
      <p:sp>
        <p:nvSpPr>
          <p:cNvPr id="216" name="Google Shape;216;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217" name="Google Shape;217;p16">
            <a:hlinkClick r:id="rId3"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6">
            <a:hlinkClick r:id="rId3"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6">
            <a:hlinkClick r:id="rId3"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6">
            <a:hlinkClick r:id="rId3"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1" name="Google Shape;221;p16"/>
          <p:cNvGrpSpPr/>
          <p:nvPr/>
        </p:nvGrpSpPr>
        <p:grpSpPr>
          <a:xfrm>
            <a:off x="0" y="381001"/>
            <a:ext cx="1037850" cy="1016287"/>
            <a:chOff x="0" y="381001"/>
            <a:chExt cx="1037850" cy="1016287"/>
          </a:xfrm>
        </p:grpSpPr>
        <p:sp>
          <p:nvSpPr>
            <p:cNvPr id="222" name="Google Shape;222;p1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vimeo.com/14710014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s://vimeo.com/217694910"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vimeo.com/217689813"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vimeo.com/217693921"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vimeo.com/147038013"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1.xml"/><Relationship Id="rId5" Type="http://schemas.openxmlformats.org/officeDocument/2006/relationships/image" Target="../media/image5.jpg"/><Relationship Id="rId4"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17"/>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800" b="1">
                <a:latin typeface="Old Standard TT"/>
                <a:ea typeface="Old Standard TT"/>
                <a:cs typeface="Old Standard TT"/>
                <a:sym typeface="Old Standard TT"/>
              </a:rPr>
              <a:t>DERIVATIVES</a:t>
            </a:r>
            <a:endParaRPr sz="4800" b="1">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8"/>
          <p:cNvSpPr txBox="1">
            <a:spLocks noGrp="1"/>
          </p:cNvSpPr>
          <p:nvPr>
            <p:ph type="title"/>
          </p:nvPr>
        </p:nvSpPr>
        <p:spPr>
          <a:xfrm>
            <a:off x="619300" y="623975"/>
            <a:ext cx="2905200" cy="48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Session Outline</a:t>
            </a:r>
            <a:endParaRPr sz="3000" b="1">
              <a:latin typeface="Old Standard TT"/>
              <a:ea typeface="Old Standard TT"/>
              <a:cs typeface="Old Standard TT"/>
              <a:sym typeface="Old Standard TT"/>
            </a:endParaRPr>
          </a:p>
        </p:txBody>
      </p:sp>
      <p:sp>
        <p:nvSpPr>
          <p:cNvPr id="235" name="Google Shape;235;p18"/>
          <p:cNvSpPr txBox="1"/>
          <p:nvPr/>
        </p:nvSpPr>
        <p:spPr>
          <a:xfrm>
            <a:off x="725075" y="1478400"/>
            <a:ext cx="4616100" cy="2821200"/>
          </a:xfrm>
          <a:prstGeom prst="rect">
            <a:avLst/>
          </a:prstGeom>
          <a:noFill/>
          <a:ln>
            <a:noFill/>
          </a:ln>
        </p:spPr>
        <p:txBody>
          <a:bodyPr spcFirstLastPara="1" wrap="square" lIns="91425" tIns="91425" rIns="91425" bIns="91425" anchor="ctr" anchorCtr="0">
            <a:noAutofit/>
          </a:bodyPr>
          <a:lstStyle/>
          <a:p>
            <a:pPr marL="457200" lvl="0" indent="-342900" algn="l" rtl="0">
              <a:lnSpc>
                <a:spcPct val="150000"/>
              </a:lnSpc>
              <a:spcBef>
                <a:spcPts val="0"/>
              </a:spcBef>
              <a:spcAft>
                <a:spcPts val="0"/>
              </a:spcAft>
              <a:buClr>
                <a:srgbClr val="FFFFFF"/>
              </a:buClr>
              <a:buSzPts val="1800"/>
              <a:buFont typeface="Old Standard TT"/>
              <a:buChar char="●"/>
            </a:pPr>
            <a:r>
              <a:rPr lang="en-GB" sz="1800">
                <a:solidFill>
                  <a:srgbClr val="FFFFFF"/>
                </a:solidFill>
                <a:latin typeface="Old Standard TT"/>
                <a:ea typeface="Old Standard TT"/>
                <a:cs typeface="Old Standard TT"/>
                <a:sym typeface="Old Standard TT"/>
              </a:rPr>
              <a:t>An overview of Derivatives</a:t>
            </a:r>
            <a:endParaRPr sz="1800">
              <a:solidFill>
                <a:srgbClr val="FFFFFF"/>
              </a:solidFill>
              <a:latin typeface="Old Standard TT"/>
              <a:ea typeface="Old Standard TT"/>
              <a:cs typeface="Old Standard TT"/>
              <a:sym typeface="Old Standard TT"/>
            </a:endParaRPr>
          </a:p>
          <a:p>
            <a:pPr marL="457200" lvl="0" indent="-342900" algn="l" rtl="0">
              <a:lnSpc>
                <a:spcPct val="150000"/>
              </a:lnSpc>
              <a:spcBef>
                <a:spcPts val="0"/>
              </a:spcBef>
              <a:spcAft>
                <a:spcPts val="0"/>
              </a:spcAft>
              <a:buClr>
                <a:srgbClr val="FFFFFF"/>
              </a:buClr>
              <a:buSzPts val="1800"/>
              <a:buFont typeface="Old Standard TT"/>
              <a:buChar char="●"/>
            </a:pPr>
            <a:r>
              <a:rPr lang="en-GB" sz="1800">
                <a:solidFill>
                  <a:srgbClr val="FFFFFF"/>
                </a:solidFill>
                <a:latin typeface="Old Standard TT"/>
                <a:ea typeface="Old Standard TT"/>
                <a:cs typeface="Old Standard TT"/>
                <a:sym typeface="Old Standard TT"/>
              </a:rPr>
              <a:t>Forwards</a:t>
            </a:r>
            <a:endParaRPr sz="1800">
              <a:solidFill>
                <a:srgbClr val="FFFFFF"/>
              </a:solidFill>
              <a:latin typeface="Old Standard TT"/>
              <a:ea typeface="Old Standard TT"/>
              <a:cs typeface="Old Standard TT"/>
              <a:sym typeface="Old Standard TT"/>
            </a:endParaRPr>
          </a:p>
          <a:p>
            <a:pPr marL="457200" lvl="0" indent="-342900" algn="l" rtl="0">
              <a:lnSpc>
                <a:spcPct val="150000"/>
              </a:lnSpc>
              <a:spcBef>
                <a:spcPts val="0"/>
              </a:spcBef>
              <a:spcAft>
                <a:spcPts val="0"/>
              </a:spcAft>
              <a:buClr>
                <a:srgbClr val="FFFFFF"/>
              </a:buClr>
              <a:buSzPts val="1800"/>
              <a:buFont typeface="Old Standard TT"/>
              <a:buChar char="●"/>
            </a:pPr>
            <a:r>
              <a:rPr lang="en-GB" sz="1800">
                <a:solidFill>
                  <a:srgbClr val="FFFFFF"/>
                </a:solidFill>
                <a:latin typeface="Old Standard TT"/>
                <a:ea typeface="Old Standard TT"/>
                <a:cs typeface="Old Standard TT"/>
                <a:sym typeface="Old Standard TT"/>
              </a:rPr>
              <a:t>Futures</a:t>
            </a:r>
            <a:endParaRPr sz="1800">
              <a:solidFill>
                <a:srgbClr val="FFFFFF"/>
              </a:solidFill>
              <a:latin typeface="Old Standard TT"/>
              <a:ea typeface="Old Standard TT"/>
              <a:cs typeface="Old Standard TT"/>
              <a:sym typeface="Old Standard TT"/>
            </a:endParaRPr>
          </a:p>
          <a:p>
            <a:pPr marL="457200" lvl="0" indent="-342900" algn="l" rtl="0">
              <a:lnSpc>
                <a:spcPct val="150000"/>
              </a:lnSpc>
              <a:spcBef>
                <a:spcPts val="0"/>
              </a:spcBef>
              <a:spcAft>
                <a:spcPts val="0"/>
              </a:spcAft>
              <a:buClr>
                <a:srgbClr val="FFFFFF"/>
              </a:buClr>
              <a:buSzPts val="1800"/>
              <a:buFont typeface="Old Standard TT"/>
              <a:buChar char="●"/>
            </a:pPr>
            <a:r>
              <a:rPr lang="en-GB" sz="1800">
                <a:solidFill>
                  <a:srgbClr val="FFFFFF"/>
                </a:solidFill>
                <a:latin typeface="Old Standard TT"/>
                <a:ea typeface="Old Standard TT"/>
                <a:cs typeface="Old Standard TT"/>
                <a:sym typeface="Old Standard TT"/>
              </a:rPr>
              <a:t>Options</a:t>
            </a:r>
            <a:endParaRPr sz="1800">
              <a:solidFill>
                <a:srgbClr val="FFFFFF"/>
              </a:solidFill>
              <a:latin typeface="Old Standard TT"/>
              <a:ea typeface="Old Standard TT"/>
              <a:cs typeface="Old Standard TT"/>
              <a:sym typeface="Old Standard TT"/>
            </a:endParaRPr>
          </a:p>
          <a:p>
            <a:pPr marL="457200" lvl="0" indent="-342900" algn="l" rtl="0">
              <a:lnSpc>
                <a:spcPct val="150000"/>
              </a:lnSpc>
              <a:spcBef>
                <a:spcPts val="0"/>
              </a:spcBef>
              <a:spcAft>
                <a:spcPts val="0"/>
              </a:spcAft>
              <a:buClr>
                <a:srgbClr val="FFFFFF"/>
              </a:buClr>
              <a:buSzPts val="1800"/>
              <a:buFont typeface="Old Standard TT"/>
              <a:buChar char="●"/>
            </a:pPr>
            <a:r>
              <a:rPr lang="en-GB" sz="1800">
                <a:solidFill>
                  <a:srgbClr val="FFFFFF"/>
                </a:solidFill>
                <a:latin typeface="Old Standard TT"/>
                <a:ea typeface="Old Standard TT"/>
                <a:cs typeface="Old Standard TT"/>
                <a:sym typeface="Old Standard TT"/>
              </a:rPr>
              <a:t>Swaps</a:t>
            </a:r>
            <a:endParaRPr sz="1800">
              <a:solidFill>
                <a:srgbClr val="FFFFFF"/>
              </a:solidFill>
              <a:latin typeface="Old Standard TT"/>
              <a:ea typeface="Old Standard TT"/>
              <a:cs typeface="Old Standard TT"/>
              <a:sym typeface="Old Standard TT"/>
            </a:endParaRPr>
          </a:p>
          <a:p>
            <a:pPr marL="457200" lvl="0" indent="-342900" algn="l" rtl="0">
              <a:lnSpc>
                <a:spcPct val="150000"/>
              </a:lnSpc>
              <a:spcBef>
                <a:spcPts val="0"/>
              </a:spcBef>
              <a:spcAft>
                <a:spcPts val="0"/>
              </a:spcAft>
              <a:buClr>
                <a:srgbClr val="FFFFFF"/>
              </a:buClr>
              <a:buSzPts val="1800"/>
              <a:buFont typeface="Old Standard TT"/>
              <a:buChar char="●"/>
            </a:pPr>
            <a:r>
              <a:rPr lang="en-GB" sz="1800">
                <a:solidFill>
                  <a:srgbClr val="FFFFFF"/>
                </a:solidFill>
                <a:latin typeface="Old Standard TT"/>
                <a:ea typeface="Old Standard TT"/>
                <a:cs typeface="Old Standard TT"/>
                <a:sym typeface="Old Standard TT"/>
              </a:rPr>
              <a:t>Derivatives and Commodity Markets</a:t>
            </a:r>
            <a:endParaRPr sz="180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9"/>
          <p:cNvSpPr txBox="1">
            <a:spLocks noGrp="1"/>
          </p:cNvSpPr>
          <p:nvPr>
            <p:ph type="title"/>
          </p:nvPr>
        </p:nvSpPr>
        <p:spPr>
          <a:xfrm>
            <a:off x="650975" y="49250"/>
            <a:ext cx="7038900" cy="64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An Overview of Derivatives</a:t>
            </a:r>
            <a:endParaRPr sz="3000" b="1">
              <a:latin typeface="Old Standard TT"/>
              <a:ea typeface="Old Standard TT"/>
              <a:cs typeface="Old Standard TT"/>
              <a:sym typeface="Old Standard TT"/>
            </a:endParaRPr>
          </a:p>
        </p:txBody>
      </p:sp>
      <p:sp>
        <p:nvSpPr>
          <p:cNvPr id="241" name="Google Shape;241;p19"/>
          <p:cNvSpPr txBox="1">
            <a:spLocks noGrp="1"/>
          </p:cNvSpPr>
          <p:nvPr>
            <p:ph type="body" idx="1"/>
          </p:nvPr>
        </p:nvSpPr>
        <p:spPr>
          <a:xfrm>
            <a:off x="650975" y="615300"/>
            <a:ext cx="8420400" cy="4528200"/>
          </a:xfrm>
          <a:prstGeom prst="rect">
            <a:avLst/>
          </a:prstGeom>
        </p:spPr>
        <p:txBody>
          <a:bodyPr spcFirstLastPara="1" wrap="square" lIns="91425" tIns="91425" rIns="91425" bIns="91425" anchor="t" anchorCtr="0">
            <a:noAutofit/>
          </a:bodyPr>
          <a:lstStyle/>
          <a:p>
            <a:pPr marL="457200" lvl="0" indent="-342900" algn="l" rtl="0">
              <a:lnSpc>
                <a:spcPct val="100000"/>
              </a:lnSpc>
              <a:spcBef>
                <a:spcPts val="0"/>
              </a:spcBef>
              <a:spcAft>
                <a:spcPts val="0"/>
              </a:spcAft>
              <a:buSzPts val="1800"/>
              <a:buFont typeface="Old Standard TT"/>
              <a:buChar char="●"/>
            </a:pPr>
            <a:r>
              <a:rPr lang="en-GB" sz="1800" dirty="0">
                <a:latin typeface="Old Standard TT"/>
                <a:ea typeface="Old Standard TT"/>
                <a:cs typeface="Old Standard TT"/>
                <a:sym typeface="Old Standard TT"/>
              </a:rPr>
              <a:t>A derivative is a financial instrument whose price is based on the price of another asset, known as the underlying asset or simply ‘the underlying’.</a:t>
            </a:r>
            <a:endParaRPr sz="1800" dirty="0">
              <a:latin typeface="Old Standard TT"/>
              <a:ea typeface="Old Standard TT"/>
              <a:cs typeface="Old Standard TT"/>
              <a:sym typeface="Old Standard TT"/>
            </a:endParaRPr>
          </a:p>
          <a:p>
            <a:pPr marL="914400" lvl="1" indent="-330200" algn="l" rtl="0">
              <a:lnSpc>
                <a:spcPct val="100000"/>
              </a:lnSpc>
              <a:spcBef>
                <a:spcPts val="300"/>
              </a:spcBef>
              <a:spcAft>
                <a:spcPts val="0"/>
              </a:spcAft>
              <a:buSzPts val="1600"/>
              <a:buFont typeface="Old Standard TT"/>
              <a:buChar char="○"/>
            </a:pPr>
            <a:r>
              <a:rPr lang="en-GB" sz="1600" dirty="0">
                <a:latin typeface="Old Standard TT"/>
                <a:ea typeface="Old Standard TT"/>
                <a:cs typeface="Old Standard TT"/>
                <a:sym typeface="Old Standard TT"/>
              </a:rPr>
              <a:t>This underlying asset could be a financial asset or a commodity.</a:t>
            </a:r>
            <a:endParaRPr sz="1600" dirty="0">
              <a:latin typeface="Old Standard TT"/>
              <a:ea typeface="Old Standard TT"/>
              <a:cs typeface="Old Standard TT"/>
              <a:sym typeface="Old Standard TT"/>
            </a:endParaRPr>
          </a:p>
          <a:p>
            <a:pPr marL="457200" lvl="0" indent="-342900" algn="l" rtl="0">
              <a:lnSpc>
                <a:spcPct val="100000"/>
              </a:lnSpc>
              <a:spcBef>
                <a:spcPts val="300"/>
              </a:spcBef>
              <a:spcAft>
                <a:spcPts val="0"/>
              </a:spcAft>
              <a:buSzPts val="1800"/>
              <a:buFont typeface="Old Standard TT"/>
              <a:buChar char="●"/>
            </a:pPr>
            <a:r>
              <a:rPr lang="en-GB" sz="1800" dirty="0">
                <a:latin typeface="Old Standard TT"/>
                <a:ea typeface="Old Standard TT"/>
                <a:cs typeface="Old Standard TT"/>
                <a:sym typeface="Old Standard TT"/>
              </a:rPr>
              <a:t>Derivatives are not a new concept - they have been around for hundreds of years.</a:t>
            </a:r>
            <a:endParaRPr sz="1800" dirty="0">
              <a:latin typeface="Old Standard TT"/>
              <a:ea typeface="Old Standard TT"/>
              <a:cs typeface="Old Standard TT"/>
              <a:sym typeface="Old Standard TT"/>
            </a:endParaRPr>
          </a:p>
          <a:p>
            <a:pPr marL="914400" lvl="1" indent="-330200" algn="l" rtl="0">
              <a:lnSpc>
                <a:spcPct val="100000"/>
              </a:lnSpc>
              <a:spcBef>
                <a:spcPts val="300"/>
              </a:spcBef>
              <a:spcAft>
                <a:spcPts val="0"/>
              </a:spcAft>
              <a:buSzPts val="1600"/>
              <a:buFont typeface="Old Standard TT"/>
              <a:buChar char="○"/>
            </a:pPr>
            <a:r>
              <a:rPr lang="en-GB" sz="1600" dirty="0">
                <a:latin typeface="Old Standard TT"/>
                <a:ea typeface="Old Standard TT"/>
                <a:cs typeface="Old Standard TT"/>
                <a:sym typeface="Old Standard TT"/>
              </a:rPr>
              <a:t>Their origins can be traced back to agricultural markets, where farmers needed a mechanism to guard against price fluctuations caused by gluts of produce and merchants wanted to guard against shortages that might arise from periods of drought.</a:t>
            </a:r>
            <a:endParaRPr sz="1600" dirty="0">
              <a:latin typeface="Old Standard TT"/>
              <a:ea typeface="Old Standard TT"/>
              <a:cs typeface="Old Standard TT"/>
              <a:sym typeface="Old Standard TT"/>
            </a:endParaRPr>
          </a:p>
          <a:p>
            <a:pPr marL="914400" lvl="1" indent="-330200" algn="l" rtl="0">
              <a:lnSpc>
                <a:spcPct val="100000"/>
              </a:lnSpc>
              <a:spcBef>
                <a:spcPts val="300"/>
              </a:spcBef>
              <a:spcAft>
                <a:spcPts val="0"/>
              </a:spcAft>
              <a:buSzPts val="1600"/>
              <a:buFont typeface="Old Standard TT"/>
              <a:buChar char="○"/>
            </a:pPr>
            <a:r>
              <a:rPr lang="en-GB" sz="1600" dirty="0">
                <a:latin typeface="Old Standard TT"/>
                <a:ea typeface="Old Standard TT"/>
                <a:cs typeface="Old Standard TT"/>
                <a:sym typeface="Old Standard TT"/>
              </a:rPr>
              <a:t>So, in order to fix the price of agricultural produce in advance of harvest time, farmers and merchants would enter into a </a:t>
            </a:r>
            <a:r>
              <a:rPr lang="en-GB" sz="1600" b="1" dirty="0">
                <a:latin typeface="Old Standard TT"/>
                <a:ea typeface="Old Standard TT"/>
                <a:cs typeface="Old Standard TT"/>
                <a:sym typeface="Old Standard TT"/>
              </a:rPr>
              <a:t>forward contracts</a:t>
            </a:r>
            <a:r>
              <a:rPr lang="en-GB" sz="1600" dirty="0">
                <a:latin typeface="Old Standard TT"/>
                <a:ea typeface="Old Standard TT"/>
                <a:cs typeface="Old Standard TT"/>
                <a:sym typeface="Old Standard TT"/>
              </a:rPr>
              <a:t> -</a:t>
            </a:r>
            <a:endParaRPr sz="1600" dirty="0">
              <a:latin typeface="Old Standard TT"/>
              <a:ea typeface="Old Standard TT"/>
              <a:cs typeface="Old Standard TT"/>
              <a:sym typeface="Old Standard TT"/>
            </a:endParaRPr>
          </a:p>
          <a:p>
            <a:pPr marL="1371600" lvl="2" indent="-317500" algn="l" rtl="0">
              <a:lnSpc>
                <a:spcPct val="100000"/>
              </a:lnSpc>
              <a:spcBef>
                <a:spcPts val="300"/>
              </a:spcBef>
              <a:spcAft>
                <a:spcPts val="0"/>
              </a:spcAft>
              <a:buSzPts val="1400"/>
              <a:buFont typeface="Old Standard TT"/>
              <a:buChar char="■"/>
            </a:pPr>
            <a:r>
              <a:rPr lang="en-GB" sz="1400" dirty="0">
                <a:latin typeface="Old Standard TT"/>
                <a:ea typeface="Old Standard TT"/>
                <a:cs typeface="Old Standard TT"/>
                <a:sym typeface="Old Standard TT"/>
              </a:rPr>
              <a:t>These set the price at which a stated amount of a commodity would be delivered between a farmer and a merchant (termed counterparties to the trade) at a pre-specified future date.</a:t>
            </a:r>
            <a:endParaRPr sz="1400" dirty="0">
              <a:latin typeface="Old Standard TT"/>
              <a:ea typeface="Old Standard TT"/>
              <a:cs typeface="Old Standard TT"/>
              <a:sym typeface="Old Standard TT"/>
            </a:endParaRPr>
          </a:p>
          <a:p>
            <a:pPr marL="914400" lvl="1" indent="-330200" algn="l" rtl="0">
              <a:lnSpc>
                <a:spcPct val="100000"/>
              </a:lnSpc>
              <a:spcBef>
                <a:spcPts val="300"/>
              </a:spcBef>
              <a:spcAft>
                <a:spcPts val="300"/>
              </a:spcAft>
              <a:buSzPts val="1600"/>
              <a:buFont typeface="Old Standard TT"/>
              <a:buChar char="○"/>
            </a:pPr>
            <a:r>
              <a:rPr lang="en-GB" sz="1600" dirty="0">
                <a:latin typeface="Old Standard TT"/>
                <a:ea typeface="Old Standard TT"/>
                <a:cs typeface="Old Standard TT"/>
                <a:sym typeface="Old Standard TT"/>
              </a:rPr>
              <a:t>These early derivative contracts introduced an element of certainty into commerce and gained immense popularity that led to the opening of the world’s first derivative exchange in 1848, the </a:t>
            </a:r>
            <a:r>
              <a:rPr lang="en-GB" sz="1600" b="1" dirty="0">
                <a:latin typeface="Old Standard TT"/>
                <a:ea typeface="Old Standard TT"/>
                <a:cs typeface="Old Standard TT"/>
                <a:sym typeface="Old Standard TT"/>
              </a:rPr>
              <a:t>Chicago Board of Trade (CBOT)</a:t>
            </a:r>
            <a:r>
              <a:rPr lang="en-GB" sz="1600" dirty="0">
                <a:latin typeface="Old Standard TT"/>
                <a:ea typeface="Old Standard TT"/>
                <a:cs typeface="Old Standard TT"/>
                <a:sym typeface="Old Standard TT"/>
              </a:rPr>
              <a:t>.</a:t>
            </a:r>
            <a:endParaRPr sz="16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1">
                                            <p:txEl>
                                              <p:pRg st="0" end="0"/>
                                            </p:txEl>
                                          </p:spTgt>
                                        </p:tgtEl>
                                        <p:attrNameLst>
                                          <p:attrName>style.visibility</p:attrName>
                                        </p:attrNameLst>
                                      </p:cBhvr>
                                      <p:to>
                                        <p:strVal val="visible"/>
                                      </p:to>
                                    </p:set>
                                    <p:animEffect transition="in" filter="wipe(down)">
                                      <p:cBhvr>
                                        <p:cTn id="7" dur="500"/>
                                        <p:tgtEl>
                                          <p:spTgt spid="241">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41">
                                            <p:txEl>
                                              <p:pRg st="1" end="1"/>
                                            </p:txEl>
                                          </p:spTgt>
                                        </p:tgtEl>
                                        <p:attrNameLst>
                                          <p:attrName>style.visibility</p:attrName>
                                        </p:attrNameLst>
                                      </p:cBhvr>
                                      <p:to>
                                        <p:strVal val="visible"/>
                                      </p:to>
                                    </p:set>
                                    <p:animEffect transition="in" filter="wipe(down)">
                                      <p:cBhvr>
                                        <p:cTn id="10" dur="500"/>
                                        <p:tgtEl>
                                          <p:spTgt spid="24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241">
                                            <p:txEl>
                                              <p:pRg st="2" end="2"/>
                                            </p:txEl>
                                          </p:spTgt>
                                        </p:tgtEl>
                                        <p:attrNameLst>
                                          <p:attrName>style.visibility</p:attrName>
                                        </p:attrNameLst>
                                      </p:cBhvr>
                                      <p:to>
                                        <p:strVal val="visible"/>
                                      </p:to>
                                    </p:set>
                                    <p:animEffect transition="in" filter="wipe(down)">
                                      <p:cBhvr>
                                        <p:cTn id="15" dur="500"/>
                                        <p:tgtEl>
                                          <p:spTgt spid="241">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41">
                                            <p:txEl>
                                              <p:pRg st="3" end="3"/>
                                            </p:txEl>
                                          </p:spTgt>
                                        </p:tgtEl>
                                        <p:attrNameLst>
                                          <p:attrName>style.visibility</p:attrName>
                                        </p:attrNameLst>
                                      </p:cBhvr>
                                      <p:to>
                                        <p:strVal val="visible"/>
                                      </p:to>
                                    </p:set>
                                    <p:animEffect transition="in" filter="wipe(down)">
                                      <p:cBhvr>
                                        <p:cTn id="18" dur="500"/>
                                        <p:tgtEl>
                                          <p:spTgt spid="241">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41">
                                            <p:txEl>
                                              <p:pRg st="4" end="4"/>
                                            </p:txEl>
                                          </p:spTgt>
                                        </p:tgtEl>
                                        <p:attrNameLst>
                                          <p:attrName>style.visibility</p:attrName>
                                        </p:attrNameLst>
                                      </p:cBhvr>
                                      <p:to>
                                        <p:strVal val="visible"/>
                                      </p:to>
                                    </p:set>
                                    <p:animEffect transition="in" filter="wipe(down)">
                                      <p:cBhvr>
                                        <p:cTn id="21" dur="500"/>
                                        <p:tgtEl>
                                          <p:spTgt spid="241">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41">
                                            <p:txEl>
                                              <p:pRg st="5" end="5"/>
                                            </p:txEl>
                                          </p:spTgt>
                                        </p:tgtEl>
                                        <p:attrNameLst>
                                          <p:attrName>style.visibility</p:attrName>
                                        </p:attrNameLst>
                                      </p:cBhvr>
                                      <p:to>
                                        <p:strVal val="visible"/>
                                      </p:to>
                                    </p:set>
                                    <p:animEffect transition="in" filter="wipe(down)">
                                      <p:cBhvr>
                                        <p:cTn id="24" dur="500"/>
                                        <p:tgtEl>
                                          <p:spTgt spid="241">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41">
                                            <p:txEl>
                                              <p:pRg st="6" end="6"/>
                                            </p:txEl>
                                          </p:spTgt>
                                        </p:tgtEl>
                                        <p:attrNameLst>
                                          <p:attrName>style.visibility</p:attrName>
                                        </p:attrNameLst>
                                      </p:cBhvr>
                                      <p:to>
                                        <p:strVal val="visible"/>
                                      </p:to>
                                    </p:set>
                                    <p:animEffect transition="in" filter="wipe(down)">
                                      <p:cBhvr>
                                        <p:cTn id="27" dur="500"/>
                                        <p:tgtEl>
                                          <p:spTgt spid="24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20"/>
          <p:cNvSpPr txBox="1">
            <a:spLocks noGrp="1"/>
          </p:cNvSpPr>
          <p:nvPr>
            <p:ph type="title"/>
          </p:nvPr>
        </p:nvSpPr>
        <p:spPr>
          <a:xfrm>
            <a:off x="1197900" y="570050"/>
            <a:ext cx="7038900" cy="64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An Overview of Derivatives</a:t>
            </a:r>
            <a:endParaRPr sz="3000" b="1">
              <a:latin typeface="Old Standard TT"/>
              <a:ea typeface="Old Standard TT"/>
              <a:cs typeface="Old Standard TT"/>
              <a:sym typeface="Old Standard TT"/>
            </a:endParaRPr>
          </a:p>
        </p:txBody>
      </p:sp>
      <p:sp>
        <p:nvSpPr>
          <p:cNvPr id="247" name="Google Shape;247;p20"/>
          <p:cNvSpPr txBox="1">
            <a:spLocks noGrp="1"/>
          </p:cNvSpPr>
          <p:nvPr>
            <p:ph type="body" idx="1"/>
          </p:nvPr>
        </p:nvSpPr>
        <p:spPr>
          <a:xfrm>
            <a:off x="115050" y="1321650"/>
            <a:ext cx="8913900" cy="3773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Font typeface="Old Standard TT"/>
              <a:buChar char="●"/>
            </a:pPr>
            <a:r>
              <a:rPr lang="en-GB" sz="1800" dirty="0">
                <a:latin typeface="Old Standard TT"/>
                <a:ea typeface="Old Standard TT"/>
                <a:cs typeface="Old Standard TT"/>
                <a:sym typeface="Old Standard TT"/>
              </a:rPr>
              <a:t>Modern commodity markets have their roots in this trading of agricultural products.</a:t>
            </a:r>
            <a:endParaRPr sz="1800" dirty="0">
              <a:latin typeface="Old Standard TT"/>
              <a:ea typeface="Old Standard TT"/>
              <a:cs typeface="Old Standard TT"/>
              <a:sym typeface="Old Standard TT"/>
            </a:endParaRPr>
          </a:p>
          <a:p>
            <a:pPr marL="914400" lvl="1" indent="-330200" algn="l" rtl="0">
              <a:spcBef>
                <a:spcPts val="1000"/>
              </a:spcBef>
              <a:spcAft>
                <a:spcPts val="0"/>
              </a:spcAft>
              <a:buSzPts val="1600"/>
              <a:buFont typeface="Old Standard TT"/>
              <a:buChar char="○"/>
            </a:pPr>
            <a:r>
              <a:rPr lang="en-GB" sz="1600" dirty="0">
                <a:latin typeface="Old Standard TT"/>
                <a:ea typeface="Old Standard TT"/>
                <a:cs typeface="Old Standard TT"/>
                <a:sym typeface="Old Standard TT"/>
              </a:rPr>
              <a:t>Commodity markets are where raw or primary products are exchanged or traded on regulated exchanges - </a:t>
            </a:r>
            <a:endParaRPr sz="1600" dirty="0">
              <a:latin typeface="Old Standard TT"/>
              <a:ea typeface="Old Standard TT"/>
              <a:cs typeface="Old Standard TT"/>
              <a:sym typeface="Old Standard TT"/>
            </a:endParaRPr>
          </a:p>
          <a:p>
            <a:pPr marL="1371600" lvl="2" indent="-317500" algn="l" rtl="0">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i.e., they are bought and sold in standardised contracts - a standardised contract is one where not only the amount and timing of the contract conforms to the exchange’s norms, but also the quality and form of the underlying asset - e.g., the dryness of wheat or the purity of metals.</a:t>
            </a:r>
            <a:endParaRPr sz="1400" dirty="0">
              <a:latin typeface="Old Standard TT"/>
              <a:ea typeface="Old Standard TT"/>
              <a:cs typeface="Old Standard TT"/>
              <a:sym typeface="Old Standard TT"/>
            </a:endParaRPr>
          </a:p>
          <a:p>
            <a:pPr marL="914400" lvl="1" indent="-330200" algn="l" rtl="0">
              <a:spcBef>
                <a:spcPts val="1000"/>
              </a:spcBef>
              <a:spcAft>
                <a:spcPts val="0"/>
              </a:spcAft>
              <a:buSzPts val="1600"/>
              <a:buFont typeface="Old Standard TT"/>
              <a:buChar char="○"/>
            </a:pPr>
            <a:r>
              <a:rPr lang="en-GB" sz="1600" dirty="0">
                <a:latin typeface="Old Standard TT"/>
                <a:ea typeface="Old Standard TT"/>
                <a:cs typeface="Old Standard TT"/>
                <a:sym typeface="Old Standard TT"/>
              </a:rPr>
              <a:t>Commodities are sold by producers (e.g., farmers, mining companies and oil companies) and purchased by consumers (e.g., food manufacturers and industrial goods manufacturers).</a:t>
            </a:r>
            <a:endParaRPr sz="1600" dirty="0">
              <a:latin typeface="Old Standard TT"/>
              <a:ea typeface="Old Standard TT"/>
              <a:cs typeface="Old Standard TT"/>
              <a:sym typeface="Old Standard TT"/>
            </a:endParaRPr>
          </a:p>
          <a:p>
            <a:pPr marL="914400" lvl="1" indent="-330200" algn="l" rtl="0">
              <a:spcBef>
                <a:spcPts val="1000"/>
              </a:spcBef>
              <a:spcAft>
                <a:spcPts val="1000"/>
              </a:spcAft>
              <a:buSzPts val="1600"/>
              <a:buFont typeface="Old Standard TT"/>
              <a:buChar char="○"/>
            </a:pPr>
            <a:r>
              <a:rPr lang="en-GB" sz="1600" dirty="0">
                <a:latin typeface="Old Standard TT"/>
                <a:ea typeface="Old Standard TT"/>
                <a:cs typeface="Old Standard TT"/>
                <a:sym typeface="Old Standard TT"/>
              </a:rPr>
              <a:t>Much of the buying and selling is undertaken via commodity derivatives, which also offer the ability for producers and consumers to hedge their exposure to price movements.</a:t>
            </a:r>
            <a:endParaRPr sz="16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7">
                                            <p:txEl>
                                              <p:pRg st="0" end="0"/>
                                            </p:txEl>
                                          </p:spTgt>
                                        </p:tgtEl>
                                        <p:attrNameLst>
                                          <p:attrName>style.visibility</p:attrName>
                                        </p:attrNameLst>
                                      </p:cBhvr>
                                      <p:to>
                                        <p:strVal val="visible"/>
                                      </p:to>
                                    </p:set>
                                    <p:animEffect transition="in" filter="wipe(down)">
                                      <p:cBhvr>
                                        <p:cTn id="7" dur="500"/>
                                        <p:tgtEl>
                                          <p:spTgt spid="247">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47">
                                            <p:txEl>
                                              <p:pRg st="1" end="1"/>
                                            </p:txEl>
                                          </p:spTgt>
                                        </p:tgtEl>
                                        <p:attrNameLst>
                                          <p:attrName>style.visibility</p:attrName>
                                        </p:attrNameLst>
                                      </p:cBhvr>
                                      <p:to>
                                        <p:strVal val="visible"/>
                                      </p:to>
                                    </p:set>
                                    <p:animEffect transition="in" filter="wipe(down)">
                                      <p:cBhvr>
                                        <p:cTn id="10" dur="500"/>
                                        <p:tgtEl>
                                          <p:spTgt spid="247">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47">
                                            <p:txEl>
                                              <p:pRg st="2" end="2"/>
                                            </p:txEl>
                                          </p:spTgt>
                                        </p:tgtEl>
                                        <p:attrNameLst>
                                          <p:attrName>style.visibility</p:attrName>
                                        </p:attrNameLst>
                                      </p:cBhvr>
                                      <p:to>
                                        <p:strVal val="visible"/>
                                      </p:to>
                                    </p:set>
                                    <p:animEffect transition="in" filter="wipe(down)">
                                      <p:cBhvr>
                                        <p:cTn id="13" dur="500"/>
                                        <p:tgtEl>
                                          <p:spTgt spid="247">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247">
                                            <p:txEl>
                                              <p:pRg st="3" end="3"/>
                                            </p:txEl>
                                          </p:spTgt>
                                        </p:tgtEl>
                                        <p:attrNameLst>
                                          <p:attrName>style.visibility</p:attrName>
                                        </p:attrNameLst>
                                      </p:cBhvr>
                                      <p:to>
                                        <p:strVal val="visible"/>
                                      </p:to>
                                    </p:set>
                                    <p:animEffect transition="in" filter="wipe(down)">
                                      <p:cBhvr>
                                        <p:cTn id="16" dur="500"/>
                                        <p:tgtEl>
                                          <p:spTgt spid="247">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247">
                                            <p:txEl>
                                              <p:pRg st="4" end="4"/>
                                            </p:txEl>
                                          </p:spTgt>
                                        </p:tgtEl>
                                        <p:attrNameLst>
                                          <p:attrName>style.visibility</p:attrName>
                                        </p:attrNameLst>
                                      </p:cBhvr>
                                      <p:to>
                                        <p:strVal val="visible"/>
                                      </p:to>
                                    </p:set>
                                    <p:animEffect transition="in" filter="wipe(down)">
                                      <p:cBhvr>
                                        <p:cTn id="19" dur="500"/>
                                        <p:tgtEl>
                                          <p:spTgt spid="2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21"/>
          <p:cNvSpPr txBox="1">
            <a:spLocks noGrp="1"/>
          </p:cNvSpPr>
          <p:nvPr>
            <p:ph type="title"/>
          </p:nvPr>
        </p:nvSpPr>
        <p:spPr>
          <a:xfrm>
            <a:off x="1188500" y="127300"/>
            <a:ext cx="7038900" cy="696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An Overview of Derivatives </a:t>
            </a:r>
            <a:endParaRPr sz="3000" b="1">
              <a:latin typeface="Old Standard TT"/>
              <a:ea typeface="Old Standard TT"/>
              <a:cs typeface="Old Standard TT"/>
              <a:sym typeface="Old Standard TT"/>
            </a:endParaRPr>
          </a:p>
        </p:txBody>
      </p:sp>
      <p:sp>
        <p:nvSpPr>
          <p:cNvPr id="253" name="Google Shape;253;p21"/>
          <p:cNvSpPr txBox="1">
            <a:spLocks noGrp="1"/>
          </p:cNvSpPr>
          <p:nvPr>
            <p:ph type="body" idx="1"/>
          </p:nvPr>
        </p:nvSpPr>
        <p:spPr>
          <a:xfrm>
            <a:off x="1865125" y="738800"/>
            <a:ext cx="7158000" cy="4263000"/>
          </a:xfrm>
          <a:prstGeom prst="rect">
            <a:avLst/>
          </a:prstGeom>
          <a:ln>
            <a:noFill/>
          </a:ln>
        </p:spPr>
        <p:txBody>
          <a:bodyPr spcFirstLastPara="1" wrap="square" lIns="91425" tIns="91425" rIns="91425" bIns="91425" anchor="t" anchorCtr="0">
            <a:noAutofit/>
          </a:bodyPr>
          <a:lstStyle/>
          <a:p>
            <a:pPr marL="457200" lvl="0" indent="-342900" algn="l" rtl="0">
              <a:spcBef>
                <a:spcPts val="0"/>
              </a:spcBef>
              <a:spcAft>
                <a:spcPts val="0"/>
              </a:spcAft>
              <a:buSzPts val="1800"/>
              <a:buFont typeface="Old Standard TT"/>
              <a:buChar char="●"/>
            </a:pPr>
            <a:r>
              <a:rPr lang="en-GB" sz="1800" dirty="0">
                <a:latin typeface="Old Standard TT"/>
                <a:ea typeface="Old Standard TT"/>
                <a:cs typeface="Old Standard TT"/>
                <a:sym typeface="Old Standard TT"/>
              </a:rPr>
              <a:t>There is now a substantial trading in commodities (and their derivatives) undertaken by financial firms and speculators seeking to make profits by correctly predicting market movements.</a:t>
            </a:r>
            <a:endParaRPr sz="1800" dirty="0">
              <a:latin typeface="Old Standard TT"/>
              <a:ea typeface="Old Standard TT"/>
              <a:cs typeface="Old Standard TT"/>
              <a:sym typeface="Old Standard TT"/>
            </a:endParaRPr>
          </a:p>
          <a:p>
            <a:pPr marL="914400" lvl="1" indent="-342900" algn="l" rtl="0">
              <a:spcBef>
                <a:spcPts val="1000"/>
              </a:spcBef>
              <a:spcAft>
                <a:spcPts val="0"/>
              </a:spcAft>
              <a:buSzPts val="1800"/>
              <a:buFont typeface="Old Standard TT"/>
              <a:buChar char="○"/>
            </a:pPr>
            <a:r>
              <a:rPr lang="en-GB" sz="1800" dirty="0">
                <a:latin typeface="Old Standard TT"/>
                <a:ea typeface="Old Standard TT"/>
                <a:cs typeface="Old Standard TT"/>
                <a:sym typeface="Old Standard TT"/>
              </a:rPr>
              <a:t>Today, derivatives trading also takes place in financial instruments, indices, metals, energy and a wide range of other assets.</a:t>
            </a:r>
            <a:endParaRPr sz="1800" dirty="0">
              <a:latin typeface="Old Standard TT"/>
              <a:ea typeface="Old Standard TT"/>
              <a:cs typeface="Old Standard TT"/>
              <a:sym typeface="Old Standard TT"/>
            </a:endParaRPr>
          </a:p>
          <a:p>
            <a:pPr marL="1828800" lvl="3" indent="-342900" algn="l" rtl="0">
              <a:spcBef>
                <a:spcPts val="1000"/>
              </a:spcBef>
              <a:spcAft>
                <a:spcPts val="0"/>
              </a:spcAft>
              <a:buSzPts val="1800"/>
              <a:buFont typeface="Old Standard TT"/>
              <a:buChar char="●"/>
            </a:pPr>
            <a:r>
              <a:rPr lang="en-GB" sz="1800" dirty="0">
                <a:latin typeface="Old Standard TT"/>
                <a:ea typeface="Old Standard TT"/>
                <a:cs typeface="Old Standard TT"/>
                <a:sym typeface="Old Standard TT"/>
              </a:rPr>
              <a:t> The majority of derivatives take one of four forms - </a:t>
            </a:r>
            <a:endParaRPr sz="1800" dirty="0">
              <a:latin typeface="Old Standard TT"/>
              <a:ea typeface="Old Standard TT"/>
              <a:cs typeface="Old Standard TT"/>
              <a:sym typeface="Old Standard TT"/>
            </a:endParaRPr>
          </a:p>
          <a:p>
            <a:pPr marL="3200400" lvl="6" indent="-342900" algn="l" rtl="0">
              <a:spcBef>
                <a:spcPts val="1000"/>
              </a:spcBef>
              <a:spcAft>
                <a:spcPts val="0"/>
              </a:spcAft>
              <a:buSzPts val="1800"/>
              <a:buFont typeface="Old Standard TT"/>
              <a:buChar char="●"/>
            </a:pPr>
            <a:r>
              <a:rPr lang="en-GB" sz="1800" dirty="0">
                <a:latin typeface="Old Standard TT"/>
                <a:ea typeface="Old Standard TT"/>
                <a:cs typeface="Old Standard TT"/>
                <a:sym typeface="Old Standard TT"/>
              </a:rPr>
              <a:t>Forwards</a:t>
            </a:r>
            <a:endParaRPr sz="1800" dirty="0">
              <a:latin typeface="Old Standard TT"/>
              <a:ea typeface="Old Standard TT"/>
              <a:cs typeface="Old Standard TT"/>
              <a:sym typeface="Old Standard TT"/>
            </a:endParaRPr>
          </a:p>
          <a:p>
            <a:pPr marL="3200400" lvl="6" indent="-342900" algn="l" rtl="0">
              <a:spcBef>
                <a:spcPts val="1000"/>
              </a:spcBef>
              <a:spcAft>
                <a:spcPts val="0"/>
              </a:spcAft>
              <a:buSzPts val="1800"/>
              <a:buFont typeface="Old Standard TT"/>
              <a:buChar char="●"/>
            </a:pPr>
            <a:r>
              <a:rPr lang="en-GB" sz="1800" dirty="0">
                <a:latin typeface="Old Standard TT"/>
                <a:ea typeface="Old Standard TT"/>
                <a:cs typeface="Old Standard TT"/>
                <a:sym typeface="Old Standard TT"/>
              </a:rPr>
              <a:t>Futures</a:t>
            </a:r>
            <a:endParaRPr sz="1800" dirty="0">
              <a:latin typeface="Old Standard TT"/>
              <a:ea typeface="Old Standard TT"/>
              <a:cs typeface="Old Standard TT"/>
              <a:sym typeface="Old Standard TT"/>
            </a:endParaRPr>
          </a:p>
          <a:p>
            <a:pPr marL="3200400" lvl="6" indent="-342900" algn="l" rtl="0">
              <a:spcBef>
                <a:spcPts val="1000"/>
              </a:spcBef>
              <a:spcAft>
                <a:spcPts val="0"/>
              </a:spcAft>
              <a:buSzPts val="1800"/>
              <a:buFont typeface="Old Standard TT"/>
              <a:buChar char="●"/>
            </a:pPr>
            <a:r>
              <a:rPr lang="en-GB" sz="1800" dirty="0">
                <a:latin typeface="Old Standard TT"/>
                <a:ea typeface="Old Standard TT"/>
                <a:cs typeface="Old Standard TT"/>
                <a:sym typeface="Old Standard TT"/>
              </a:rPr>
              <a:t>Swaps</a:t>
            </a:r>
            <a:endParaRPr sz="1800" dirty="0">
              <a:latin typeface="Old Standard TT"/>
              <a:ea typeface="Old Standard TT"/>
              <a:cs typeface="Old Standard TT"/>
              <a:sym typeface="Old Standard TT"/>
            </a:endParaRPr>
          </a:p>
          <a:p>
            <a:pPr marL="3200400" lvl="6" indent="-342900" algn="l" rtl="0">
              <a:spcBef>
                <a:spcPts val="1000"/>
              </a:spcBef>
              <a:spcAft>
                <a:spcPts val="1000"/>
              </a:spcAft>
              <a:buSzPts val="1800"/>
              <a:buFont typeface="Old Standard TT"/>
              <a:buChar char="●"/>
            </a:pPr>
            <a:r>
              <a:rPr lang="en-GB" sz="1800" dirty="0">
                <a:latin typeface="Old Standard TT"/>
                <a:ea typeface="Old Standard TT"/>
                <a:cs typeface="Old Standard TT"/>
                <a:sym typeface="Old Standard TT"/>
              </a:rPr>
              <a:t>Options</a:t>
            </a:r>
            <a:endParaRPr sz="1800" dirty="0">
              <a:latin typeface="Old Standard TT"/>
              <a:ea typeface="Old Standard TT"/>
              <a:cs typeface="Old Standard TT"/>
              <a:sym typeface="Old Standard TT"/>
            </a:endParaRPr>
          </a:p>
        </p:txBody>
      </p:sp>
      <p:sp>
        <p:nvSpPr>
          <p:cNvPr id="254" name="Google Shape;254;p21"/>
          <p:cNvSpPr txBox="1"/>
          <p:nvPr/>
        </p:nvSpPr>
        <p:spPr>
          <a:xfrm>
            <a:off x="7581400" y="3609113"/>
            <a:ext cx="1562700" cy="775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800" b="1" dirty="0">
                <a:solidFill>
                  <a:srgbClr val="FFFFFF"/>
                </a:solidFill>
                <a:latin typeface="Old Standard TT"/>
                <a:ea typeface="Old Standard TT"/>
                <a:cs typeface="Old Standard TT"/>
                <a:sym typeface="Old Standard TT"/>
              </a:rPr>
              <a:t>Forward commitments</a:t>
            </a:r>
            <a:endParaRPr sz="1800" b="1" dirty="0">
              <a:solidFill>
                <a:srgbClr val="FFFFFF"/>
              </a:solidFill>
              <a:latin typeface="Old Standard TT"/>
              <a:ea typeface="Old Standard TT"/>
              <a:cs typeface="Old Standard TT"/>
              <a:sym typeface="Old Standard TT"/>
            </a:endParaRPr>
          </a:p>
        </p:txBody>
      </p:sp>
      <p:cxnSp>
        <p:nvCxnSpPr>
          <p:cNvPr id="255" name="Google Shape;255;p21"/>
          <p:cNvCxnSpPr/>
          <p:nvPr/>
        </p:nvCxnSpPr>
        <p:spPr>
          <a:xfrm rot="10800000" flipH="1">
            <a:off x="6358200" y="4868800"/>
            <a:ext cx="1223400" cy="12000"/>
          </a:xfrm>
          <a:prstGeom prst="straightConnector1">
            <a:avLst/>
          </a:prstGeom>
          <a:noFill/>
          <a:ln w="19050" cap="flat" cmpd="sng">
            <a:solidFill>
              <a:schemeClr val="dk2"/>
            </a:solidFill>
            <a:prstDash val="solid"/>
            <a:round/>
            <a:headEnd type="none" w="med" len="med"/>
            <a:tailEnd type="triangle" w="med" len="med"/>
          </a:ln>
        </p:spPr>
      </p:cxnSp>
      <p:sp>
        <p:nvSpPr>
          <p:cNvPr id="256" name="Google Shape;256;p21"/>
          <p:cNvSpPr txBox="1"/>
          <p:nvPr/>
        </p:nvSpPr>
        <p:spPr>
          <a:xfrm>
            <a:off x="7648175" y="4432725"/>
            <a:ext cx="1308000" cy="266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800" b="1" dirty="0">
                <a:solidFill>
                  <a:srgbClr val="FFFFFF"/>
                </a:solidFill>
                <a:latin typeface="Old Standard TT"/>
                <a:ea typeface="Old Standard TT"/>
                <a:cs typeface="Old Standard TT"/>
                <a:sym typeface="Old Standard TT"/>
              </a:rPr>
              <a:t>Contingent claims</a:t>
            </a:r>
            <a:endParaRPr sz="1800" b="1" dirty="0">
              <a:solidFill>
                <a:srgbClr val="FFFFFF"/>
              </a:solidFill>
              <a:latin typeface="Old Standard TT"/>
              <a:ea typeface="Old Standard TT"/>
              <a:cs typeface="Old Standard TT"/>
              <a:sym typeface="Old Standard TT"/>
            </a:endParaRPr>
          </a:p>
        </p:txBody>
      </p:sp>
      <p:grpSp>
        <p:nvGrpSpPr>
          <p:cNvPr id="257" name="Google Shape;257;p21"/>
          <p:cNvGrpSpPr/>
          <p:nvPr/>
        </p:nvGrpSpPr>
        <p:grpSpPr>
          <a:xfrm>
            <a:off x="6358209" y="3560700"/>
            <a:ext cx="1223203" cy="872025"/>
            <a:chOff x="6358209" y="3560700"/>
            <a:chExt cx="1223203" cy="872025"/>
          </a:xfrm>
        </p:grpSpPr>
        <p:grpSp>
          <p:nvGrpSpPr>
            <p:cNvPr id="258" name="Google Shape;258;p21"/>
            <p:cNvGrpSpPr/>
            <p:nvPr/>
          </p:nvGrpSpPr>
          <p:grpSpPr>
            <a:xfrm>
              <a:off x="6358209" y="3560700"/>
              <a:ext cx="1223203" cy="872025"/>
              <a:chOff x="6358400" y="3560700"/>
              <a:chExt cx="1562400" cy="872025"/>
            </a:xfrm>
          </p:grpSpPr>
          <p:cxnSp>
            <p:nvCxnSpPr>
              <p:cNvPr id="259" name="Google Shape;259;p21"/>
              <p:cNvCxnSpPr/>
              <p:nvPr/>
            </p:nvCxnSpPr>
            <p:spPr>
              <a:xfrm>
                <a:off x="6431075" y="3560700"/>
                <a:ext cx="1429200" cy="387600"/>
              </a:xfrm>
              <a:prstGeom prst="bentConnector3">
                <a:avLst>
                  <a:gd name="adj1" fmla="val 50000"/>
                </a:avLst>
              </a:prstGeom>
              <a:noFill/>
              <a:ln w="19050" cap="flat" cmpd="sng">
                <a:solidFill>
                  <a:schemeClr val="dk2"/>
                </a:solidFill>
                <a:prstDash val="solid"/>
                <a:round/>
                <a:headEnd type="none" w="med" len="med"/>
                <a:tailEnd type="triangle" w="med" len="med"/>
              </a:ln>
            </p:spPr>
          </p:cxnSp>
          <p:cxnSp>
            <p:nvCxnSpPr>
              <p:cNvPr id="260" name="Google Shape;260;p21"/>
              <p:cNvCxnSpPr/>
              <p:nvPr/>
            </p:nvCxnSpPr>
            <p:spPr>
              <a:xfrm rot="10800000" flipH="1">
                <a:off x="6358400" y="3948225"/>
                <a:ext cx="1562400" cy="484500"/>
              </a:xfrm>
              <a:prstGeom prst="bentConnector3">
                <a:avLst>
                  <a:gd name="adj1" fmla="val 50000"/>
                </a:avLst>
              </a:prstGeom>
              <a:noFill/>
              <a:ln w="19050" cap="flat" cmpd="sng">
                <a:solidFill>
                  <a:schemeClr val="dk2"/>
                </a:solidFill>
                <a:prstDash val="solid"/>
                <a:round/>
                <a:headEnd type="none" w="med" len="med"/>
                <a:tailEnd type="triangle" w="med" len="med"/>
              </a:ln>
            </p:spPr>
          </p:cxnSp>
        </p:grpSp>
        <p:cxnSp>
          <p:nvCxnSpPr>
            <p:cNvPr id="261" name="Google Shape;261;p21"/>
            <p:cNvCxnSpPr/>
            <p:nvPr/>
          </p:nvCxnSpPr>
          <p:spPr>
            <a:xfrm rot="10800000" flipH="1">
              <a:off x="6394750" y="3948075"/>
              <a:ext cx="581100" cy="12300"/>
            </a:xfrm>
            <a:prstGeom prst="straightConnector1">
              <a:avLst/>
            </a:prstGeom>
            <a:noFill/>
            <a:ln w="19050" cap="flat" cmpd="sng">
              <a:solidFill>
                <a:schemeClr val="dk2"/>
              </a:solidFill>
              <a:prstDash val="solid"/>
              <a:round/>
              <a:headEnd type="none" w="med" len="med"/>
              <a:tailEnd type="none" w="med" len="med"/>
            </a:ln>
          </p:spPr>
        </p:cxn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53">
                                            <p:txEl>
                                              <p:pRg st="0" end="0"/>
                                            </p:txEl>
                                          </p:spTgt>
                                        </p:tgtEl>
                                        <p:attrNameLst>
                                          <p:attrName>style.visibility</p:attrName>
                                        </p:attrNameLst>
                                      </p:cBhvr>
                                      <p:to>
                                        <p:strVal val="visible"/>
                                      </p:to>
                                    </p:set>
                                    <p:animEffect transition="in" filter="wipe(down)">
                                      <p:cBhvr>
                                        <p:cTn id="7" dur="500"/>
                                        <p:tgtEl>
                                          <p:spTgt spid="25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53">
                                            <p:txEl>
                                              <p:pRg st="1" end="1"/>
                                            </p:txEl>
                                          </p:spTgt>
                                        </p:tgtEl>
                                        <p:attrNameLst>
                                          <p:attrName>style.visibility</p:attrName>
                                        </p:attrNameLst>
                                      </p:cBhvr>
                                      <p:to>
                                        <p:strVal val="visible"/>
                                      </p:to>
                                    </p:set>
                                    <p:animEffect transition="in" filter="wipe(down)">
                                      <p:cBhvr>
                                        <p:cTn id="12" dur="500"/>
                                        <p:tgtEl>
                                          <p:spTgt spid="25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53">
                                            <p:txEl>
                                              <p:pRg st="2" end="2"/>
                                            </p:txEl>
                                          </p:spTgt>
                                        </p:tgtEl>
                                        <p:attrNameLst>
                                          <p:attrName>style.visibility</p:attrName>
                                        </p:attrNameLst>
                                      </p:cBhvr>
                                      <p:to>
                                        <p:strVal val="visible"/>
                                      </p:to>
                                    </p:set>
                                    <p:animEffect transition="in" filter="wipe(down)">
                                      <p:cBhvr>
                                        <p:cTn id="17" dur="500"/>
                                        <p:tgtEl>
                                          <p:spTgt spid="25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25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25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253">
                                            <p:txEl>
                                              <p:pRg st="5" end="5"/>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257"/>
                                        </p:tgtEl>
                                        <p:attrNameLst>
                                          <p:attrName>style.visibility</p:attrName>
                                        </p:attrNameLst>
                                      </p:cBhvr>
                                      <p:to>
                                        <p:strVal val="visible"/>
                                      </p:to>
                                    </p:set>
                                    <p:anim calcmode="lin" valueType="num">
                                      <p:cBhvr additive="base">
                                        <p:cTn id="34" dur="500" fill="hold"/>
                                        <p:tgtEl>
                                          <p:spTgt spid="257"/>
                                        </p:tgtEl>
                                        <p:attrNameLst>
                                          <p:attrName>ppt_x</p:attrName>
                                        </p:attrNameLst>
                                      </p:cBhvr>
                                      <p:tavLst>
                                        <p:tav tm="0">
                                          <p:val>
                                            <p:strVal val="#ppt_x"/>
                                          </p:val>
                                        </p:tav>
                                        <p:tav tm="100000">
                                          <p:val>
                                            <p:strVal val="#ppt_x"/>
                                          </p:val>
                                        </p:tav>
                                      </p:tavLst>
                                    </p:anim>
                                    <p:anim calcmode="lin" valueType="num">
                                      <p:cBhvr additive="base">
                                        <p:cTn id="35" dur="500" fill="hold"/>
                                        <p:tgtEl>
                                          <p:spTgt spid="257"/>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254"/>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253">
                                            <p:txEl>
                                              <p:pRg st="6" end="6"/>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255"/>
                                        </p:tgtEl>
                                        <p:attrNameLst>
                                          <p:attrName>style.visibility</p:attrName>
                                        </p:attrNameLst>
                                      </p:cBhvr>
                                      <p:to>
                                        <p:strVal val="visible"/>
                                      </p:to>
                                    </p:set>
                                    <p:anim calcmode="lin" valueType="num">
                                      <p:cBhvr additive="base">
                                        <p:cTn id="48" dur="500" fill="hold"/>
                                        <p:tgtEl>
                                          <p:spTgt spid="255"/>
                                        </p:tgtEl>
                                        <p:attrNameLst>
                                          <p:attrName>ppt_x</p:attrName>
                                        </p:attrNameLst>
                                      </p:cBhvr>
                                      <p:tavLst>
                                        <p:tav tm="0">
                                          <p:val>
                                            <p:strVal val="#ppt_x"/>
                                          </p:val>
                                        </p:tav>
                                        <p:tav tm="100000">
                                          <p:val>
                                            <p:strVal val="#ppt_x"/>
                                          </p:val>
                                        </p:tav>
                                      </p:tavLst>
                                    </p:anim>
                                    <p:anim calcmode="lin" valueType="num">
                                      <p:cBhvr additive="base">
                                        <p:cTn id="49" dur="500" fill="hold"/>
                                        <p:tgtEl>
                                          <p:spTgt spid="255"/>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2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4" grpId="0"/>
      <p:bldP spid="25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22"/>
          <p:cNvSpPr txBox="1">
            <a:spLocks noGrp="1"/>
          </p:cNvSpPr>
          <p:nvPr>
            <p:ph type="title"/>
          </p:nvPr>
        </p:nvSpPr>
        <p:spPr>
          <a:xfrm>
            <a:off x="1115825" y="599100"/>
            <a:ext cx="78345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Forward Commitments </a:t>
            </a:r>
            <a:r>
              <a:rPr lang="en-GB" sz="3000">
                <a:latin typeface="Old Standard TT"/>
                <a:ea typeface="Old Standard TT"/>
                <a:cs typeface="Old Standard TT"/>
                <a:sym typeface="Old Standard TT"/>
              </a:rPr>
              <a:t>vs</a:t>
            </a:r>
            <a:r>
              <a:rPr lang="en-GB" sz="3000" b="1">
                <a:latin typeface="Old Standard TT"/>
                <a:ea typeface="Old Standard TT"/>
                <a:cs typeface="Old Standard TT"/>
                <a:sym typeface="Old Standard TT"/>
              </a:rPr>
              <a:t> Contingent Claims</a:t>
            </a:r>
            <a:endParaRPr sz="3000" b="1">
              <a:latin typeface="Old Standard TT"/>
              <a:ea typeface="Old Standard TT"/>
              <a:cs typeface="Old Standard TT"/>
              <a:sym typeface="Old Standard TT"/>
            </a:endParaRPr>
          </a:p>
        </p:txBody>
      </p:sp>
      <p:sp>
        <p:nvSpPr>
          <p:cNvPr id="267" name="Google Shape;267;p22"/>
          <p:cNvSpPr txBox="1">
            <a:spLocks noGrp="1"/>
          </p:cNvSpPr>
          <p:nvPr>
            <p:ph type="body" idx="1"/>
          </p:nvPr>
        </p:nvSpPr>
        <p:spPr>
          <a:xfrm>
            <a:off x="454950" y="1513200"/>
            <a:ext cx="8234100" cy="3294900"/>
          </a:xfrm>
          <a:prstGeom prst="rect">
            <a:avLst/>
          </a:prstGeom>
        </p:spPr>
        <p:txBody>
          <a:bodyPr spcFirstLastPara="1" wrap="square" lIns="91425" tIns="91425" rIns="91425" bIns="91425" anchor="t" anchorCtr="0">
            <a:noAutofit/>
          </a:bodyPr>
          <a:lstStyle/>
          <a:p>
            <a:pPr marL="457200" lvl="0" indent="-342900" algn="l" rtl="0">
              <a:lnSpc>
                <a:spcPct val="100000"/>
              </a:lnSpc>
              <a:spcBef>
                <a:spcPts val="0"/>
              </a:spcBef>
              <a:spcAft>
                <a:spcPts val="0"/>
              </a:spcAft>
              <a:buClr>
                <a:srgbClr val="FFFFFF"/>
              </a:buClr>
              <a:buSzPts val="1800"/>
              <a:buFont typeface="Old Standard TT"/>
              <a:buChar char="●"/>
            </a:pPr>
            <a:r>
              <a:rPr lang="en-GB" sz="1800" dirty="0">
                <a:solidFill>
                  <a:srgbClr val="FFFFFF"/>
                </a:solidFill>
                <a:latin typeface="Old Standard TT"/>
                <a:ea typeface="Old Standard TT"/>
                <a:cs typeface="Old Standard TT"/>
                <a:sym typeface="Old Standard TT"/>
              </a:rPr>
              <a:t>A </a:t>
            </a:r>
            <a:r>
              <a:rPr lang="en-GB" sz="1800" b="1" dirty="0">
                <a:solidFill>
                  <a:schemeClr val="accent2"/>
                </a:solidFill>
                <a:latin typeface="Old Standard TT"/>
                <a:ea typeface="Old Standard TT"/>
                <a:cs typeface="Old Standard TT"/>
                <a:sym typeface="Old Standard TT"/>
              </a:rPr>
              <a:t>forward commitment</a:t>
            </a:r>
            <a:r>
              <a:rPr lang="en-GB" sz="1800" dirty="0">
                <a:solidFill>
                  <a:schemeClr val="accent2"/>
                </a:solidFill>
                <a:latin typeface="Old Standard TT"/>
                <a:ea typeface="Old Standard TT"/>
                <a:cs typeface="Old Standard TT"/>
                <a:sym typeface="Old Standard TT"/>
              </a:rPr>
              <a:t> </a:t>
            </a:r>
            <a:r>
              <a:rPr lang="en-GB" sz="1800" dirty="0">
                <a:solidFill>
                  <a:srgbClr val="FFFFFF"/>
                </a:solidFill>
                <a:latin typeface="Old Standard TT"/>
                <a:ea typeface="Old Standard TT"/>
                <a:cs typeface="Old Standard TT"/>
                <a:sym typeface="Old Standard TT"/>
              </a:rPr>
              <a:t>is a legally binding obligation to engage in a certain transaction in the spot market at a future date at terms agreed upon today.</a:t>
            </a:r>
            <a:endParaRPr sz="1800" dirty="0">
              <a:solidFill>
                <a:srgbClr val="FFFFFF"/>
              </a:solidFill>
              <a:latin typeface="Old Standard TT"/>
              <a:ea typeface="Old Standard TT"/>
              <a:cs typeface="Old Standard TT"/>
              <a:sym typeface="Old Standard TT"/>
            </a:endParaRPr>
          </a:p>
          <a:p>
            <a:pPr marL="914400" lvl="1" indent="-330200" algn="l" rtl="0">
              <a:lnSpc>
                <a:spcPct val="100000"/>
              </a:lnSpc>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Forward commitments can be made on exchange-traded derivatives and over-the-counter derivatives</a:t>
            </a:r>
            <a:endParaRPr sz="1600" dirty="0">
              <a:solidFill>
                <a:srgbClr val="FFFFFF"/>
              </a:solidFill>
              <a:latin typeface="Old Standard TT"/>
              <a:ea typeface="Old Standard TT"/>
              <a:cs typeface="Old Standard TT"/>
              <a:sym typeface="Old Standard TT"/>
            </a:endParaRPr>
          </a:p>
          <a:p>
            <a:pPr marL="914400" lvl="1" indent="-330200" algn="l" rtl="0">
              <a:lnSpc>
                <a:spcPct val="100000"/>
              </a:lnSpc>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They include - forward contracts, futures contracts, and swap contracts.</a:t>
            </a:r>
            <a:endParaRPr sz="1600" dirty="0">
              <a:solidFill>
                <a:srgbClr val="FFFFFF"/>
              </a:solidFill>
              <a:latin typeface="Old Standard TT"/>
              <a:ea typeface="Old Standard TT"/>
              <a:cs typeface="Old Standard TT"/>
              <a:sym typeface="Old Standard TT"/>
            </a:endParaRPr>
          </a:p>
          <a:p>
            <a:pPr marL="457200" lvl="0" indent="-342900" algn="l" rtl="0">
              <a:lnSpc>
                <a:spcPct val="100000"/>
              </a:lnSpc>
              <a:spcBef>
                <a:spcPts val="1000"/>
              </a:spcBef>
              <a:spcAft>
                <a:spcPts val="0"/>
              </a:spcAft>
              <a:buClr>
                <a:srgbClr val="FFFFFF"/>
              </a:buClr>
              <a:buSzPts val="1800"/>
              <a:buFont typeface="Old Standard TT"/>
              <a:buChar char="●"/>
            </a:pPr>
            <a:r>
              <a:rPr lang="en-GB" sz="1800" dirty="0">
                <a:solidFill>
                  <a:srgbClr val="FFFFFF"/>
                </a:solidFill>
                <a:latin typeface="Old Standard TT"/>
                <a:ea typeface="Old Standard TT"/>
                <a:cs typeface="Old Standard TT"/>
                <a:sym typeface="Old Standard TT"/>
              </a:rPr>
              <a:t>A </a:t>
            </a:r>
            <a:r>
              <a:rPr lang="en-GB" sz="1800" b="1" dirty="0">
                <a:solidFill>
                  <a:schemeClr val="accent2"/>
                </a:solidFill>
                <a:latin typeface="Old Standard TT"/>
                <a:ea typeface="Old Standard TT"/>
                <a:cs typeface="Old Standard TT"/>
                <a:sym typeface="Old Standard TT"/>
              </a:rPr>
              <a:t>contingent claim</a:t>
            </a:r>
            <a:r>
              <a:rPr lang="en-GB" sz="1800" dirty="0">
                <a:solidFill>
                  <a:srgbClr val="FFFFFF"/>
                </a:solidFill>
                <a:latin typeface="Old Standard TT"/>
                <a:ea typeface="Old Standard TT"/>
                <a:cs typeface="Old Standard TT"/>
                <a:sym typeface="Old Standard TT"/>
              </a:rPr>
              <a:t> is a derivative in which the outcome or payoff is determined by the outcome or payoff of an underlying asset, conditioned on some event </a:t>
            </a:r>
            <a:r>
              <a:rPr lang="en-GB" sz="1800" dirty="0" err="1">
                <a:solidFill>
                  <a:srgbClr val="FFFFFF"/>
                </a:solidFill>
                <a:latin typeface="Old Standard TT"/>
                <a:ea typeface="Old Standard TT"/>
                <a:cs typeface="Old Standard TT"/>
                <a:sym typeface="Old Standard TT"/>
              </a:rPr>
              <a:t>occuring</a:t>
            </a:r>
            <a:r>
              <a:rPr lang="en-GB" sz="1800" dirty="0">
                <a:solidFill>
                  <a:srgbClr val="FFFFFF"/>
                </a:solidFill>
                <a:latin typeface="Old Standard TT"/>
                <a:ea typeface="Old Standard TT"/>
                <a:cs typeface="Old Standard TT"/>
                <a:sym typeface="Old Standard TT"/>
              </a:rPr>
              <a:t>.</a:t>
            </a:r>
            <a:endParaRPr sz="1800" dirty="0">
              <a:solidFill>
                <a:srgbClr val="FFFFFF"/>
              </a:solidFill>
              <a:latin typeface="Old Standard TT"/>
              <a:ea typeface="Old Standard TT"/>
              <a:cs typeface="Old Standard TT"/>
              <a:sym typeface="Old Standard TT"/>
            </a:endParaRPr>
          </a:p>
          <a:p>
            <a:pPr marL="914400" lvl="1" indent="-330200" algn="l" rtl="0">
              <a:lnSpc>
                <a:spcPct val="100000"/>
              </a:lnSpc>
              <a:spcBef>
                <a:spcPts val="1000"/>
              </a:spcBef>
              <a:spcAft>
                <a:spcPts val="100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Contingent claims include options, credit derivatives, and asset-backed securities. </a:t>
            </a:r>
            <a:endParaRPr sz="1600" dirty="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67">
                                            <p:txEl>
                                              <p:pRg st="0" end="0"/>
                                            </p:txEl>
                                          </p:spTgt>
                                        </p:tgtEl>
                                        <p:attrNameLst>
                                          <p:attrName>style.visibility</p:attrName>
                                        </p:attrNameLst>
                                      </p:cBhvr>
                                      <p:to>
                                        <p:strVal val="visible"/>
                                      </p:to>
                                    </p:set>
                                    <p:animEffect transition="in" filter="wipe(down)">
                                      <p:cBhvr>
                                        <p:cTn id="7" dur="500"/>
                                        <p:tgtEl>
                                          <p:spTgt spid="267">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67">
                                            <p:txEl>
                                              <p:pRg st="1" end="1"/>
                                            </p:txEl>
                                          </p:spTgt>
                                        </p:tgtEl>
                                        <p:attrNameLst>
                                          <p:attrName>style.visibility</p:attrName>
                                        </p:attrNameLst>
                                      </p:cBhvr>
                                      <p:to>
                                        <p:strVal val="visible"/>
                                      </p:to>
                                    </p:set>
                                    <p:animEffect transition="in" filter="wipe(down)">
                                      <p:cBhvr>
                                        <p:cTn id="10" dur="500"/>
                                        <p:tgtEl>
                                          <p:spTgt spid="267">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67">
                                            <p:txEl>
                                              <p:pRg st="2" end="2"/>
                                            </p:txEl>
                                          </p:spTgt>
                                        </p:tgtEl>
                                        <p:attrNameLst>
                                          <p:attrName>style.visibility</p:attrName>
                                        </p:attrNameLst>
                                      </p:cBhvr>
                                      <p:to>
                                        <p:strVal val="visible"/>
                                      </p:to>
                                    </p:set>
                                    <p:animEffect transition="in" filter="wipe(down)">
                                      <p:cBhvr>
                                        <p:cTn id="13" dur="500"/>
                                        <p:tgtEl>
                                          <p:spTgt spid="267">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267">
                                            <p:txEl>
                                              <p:pRg st="3" end="3"/>
                                            </p:txEl>
                                          </p:spTgt>
                                        </p:tgtEl>
                                        <p:attrNameLst>
                                          <p:attrName>style.visibility</p:attrName>
                                        </p:attrNameLst>
                                      </p:cBhvr>
                                      <p:to>
                                        <p:strVal val="visible"/>
                                      </p:to>
                                    </p:set>
                                    <p:animEffect transition="in" filter="wipe(down)">
                                      <p:cBhvr>
                                        <p:cTn id="18" dur="500"/>
                                        <p:tgtEl>
                                          <p:spTgt spid="267">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67">
                                            <p:txEl>
                                              <p:pRg st="4" end="4"/>
                                            </p:txEl>
                                          </p:spTgt>
                                        </p:tgtEl>
                                        <p:attrNameLst>
                                          <p:attrName>style.visibility</p:attrName>
                                        </p:attrNameLst>
                                      </p:cBhvr>
                                      <p:to>
                                        <p:strVal val="visible"/>
                                      </p:to>
                                    </p:set>
                                    <p:animEffect transition="in" filter="wipe(down)">
                                      <p:cBhvr>
                                        <p:cTn id="21" dur="500"/>
                                        <p:tgtEl>
                                          <p:spTgt spid="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23"/>
          <p:cNvSpPr txBox="1">
            <a:spLocks noGrp="1"/>
          </p:cNvSpPr>
          <p:nvPr>
            <p:ph type="title"/>
          </p:nvPr>
        </p:nvSpPr>
        <p:spPr>
          <a:xfrm>
            <a:off x="913375" y="151675"/>
            <a:ext cx="5609700" cy="5985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sz="3000" b="1">
                <a:latin typeface="Old Standard TT"/>
                <a:ea typeface="Old Standard TT"/>
                <a:cs typeface="Old Standard TT"/>
                <a:sym typeface="Old Standard TT"/>
              </a:rPr>
              <a:t>Derivatives Markets</a:t>
            </a:r>
            <a:endParaRPr sz="3000" b="1">
              <a:latin typeface="Old Standard TT"/>
              <a:ea typeface="Old Standard TT"/>
              <a:cs typeface="Old Standard TT"/>
              <a:sym typeface="Old Standard TT"/>
            </a:endParaRPr>
          </a:p>
        </p:txBody>
      </p:sp>
      <p:sp>
        <p:nvSpPr>
          <p:cNvPr id="273" name="Google Shape;273;p23"/>
          <p:cNvSpPr txBox="1">
            <a:spLocks noGrp="1"/>
          </p:cNvSpPr>
          <p:nvPr>
            <p:ph type="body" idx="1"/>
          </p:nvPr>
        </p:nvSpPr>
        <p:spPr>
          <a:xfrm>
            <a:off x="993100" y="653275"/>
            <a:ext cx="6588600" cy="8847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Derivatives can be differentiated based on how they are traded</a:t>
            </a:r>
            <a:endParaRPr sz="1600" dirty="0">
              <a:solidFill>
                <a:srgbClr val="FFFFFF"/>
              </a:solidFill>
              <a:latin typeface="Old Standard TT"/>
              <a:ea typeface="Old Standard TT"/>
              <a:cs typeface="Old Standard TT"/>
              <a:sym typeface="Old Standard TT"/>
            </a:endParaRPr>
          </a:p>
          <a:p>
            <a:pPr marL="457200" lvl="0" indent="-330200" algn="l" rtl="0">
              <a:spcBef>
                <a:spcPts val="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Derivatives are created and traded in two different types of markets - </a:t>
            </a:r>
            <a:r>
              <a:rPr lang="en-GB" sz="1600" b="1" dirty="0">
                <a:solidFill>
                  <a:srgbClr val="FFFFFF"/>
                </a:solidFill>
                <a:latin typeface="Old Standard TT"/>
                <a:ea typeface="Old Standard TT"/>
                <a:cs typeface="Old Standard TT"/>
                <a:sym typeface="Old Standard TT"/>
              </a:rPr>
              <a:t>Exchanges</a:t>
            </a:r>
            <a:r>
              <a:rPr lang="en-GB" sz="1600" dirty="0">
                <a:solidFill>
                  <a:srgbClr val="FFFFFF"/>
                </a:solidFill>
                <a:latin typeface="Old Standard TT"/>
                <a:ea typeface="Old Standard TT"/>
                <a:cs typeface="Old Standard TT"/>
                <a:sym typeface="Old Standard TT"/>
              </a:rPr>
              <a:t> and </a:t>
            </a:r>
            <a:r>
              <a:rPr lang="en-GB" sz="1600" b="1" dirty="0">
                <a:solidFill>
                  <a:srgbClr val="FFFFFF"/>
                </a:solidFill>
                <a:latin typeface="Old Standard TT"/>
                <a:ea typeface="Old Standard TT"/>
                <a:cs typeface="Old Standard TT"/>
                <a:sym typeface="Old Standard TT"/>
              </a:rPr>
              <a:t>Over-the-Counter (OTC)</a:t>
            </a:r>
            <a:endParaRPr sz="1600" b="1" dirty="0">
              <a:latin typeface="Old Standard TT"/>
              <a:ea typeface="Old Standard TT"/>
              <a:cs typeface="Old Standard TT"/>
              <a:sym typeface="Old Standard TT"/>
            </a:endParaRPr>
          </a:p>
        </p:txBody>
      </p:sp>
      <p:sp>
        <p:nvSpPr>
          <p:cNvPr id="274" name="Google Shape;274;p23"/>
          <p:cNvSpPr/>
          <p:nvPr/>
        </p:nvSpPr>
        <p:spPr>
          <a:xfrm>
            <a:off x="5239301"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3"/>
          <p:cNvSpPr/>
          <p:nvPr/>
        </p:nvSpPr>
        <p:spPr>
          <a:xfrm>
            <a:off x="7088259"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76" name="Google Shape;276;p23"/>
          <p:cNvPicPr preferRelativeResize="0"/>
          <p:nvPr/>
        </p:nvPicPr>
        <p:blipFill rotWithShape="1">
          <a:blip r:embed="rId3">
            <a:alphaModFix/>
          </a:blip>
          <a:srcRect l="14193" r="14193"/>
          <a:stretch/>
        </p:blipFill>
        <p:spPr>
          <a:xfrm rot="10800000">
            <a:off x="6600725" y="7400"/>
            <a:ext cx="2535300" cy="2354700"/>
          </a:xfrm>
          <a:prstGeom prst="rtTriangle">
            <a:avLst/>
          </a:prstGeom>
          <a:noFill/>
          <a:ln>
            <a:noFill/>
          </a:ln>
        </p:spPr>
      </p:pic>
      <p:sp>
        <p:nvSpPr>
          <p:cNvPr id="277" name="Google Shape;277;p23"/>
          <p:cNvSpPr txBox="1"/>
          <p:nvPr/>
        </p:nvSpPr>
        <p:spPr>
          <a:xfrm>
            <a:off x="411800" y="1643100"/>
            <a:ext cx="8005500" cy="3500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600" b="1" dirty="0">
                <a:solidFill>
                  <a:schemeClr val="lt2"/>
                </a:solidFill>
                <a:latin typeface="Old Standard TT"/>
                <a:ea typeface="Old Standard TT"/>
                <a:cs typeface="Old Standard TT"/>
                <a:sym typeface="Old Standard TT"/>
              </a:rPr>
              <a:t>Exchange-traded derivatives (ETD)</a:t>
            </a:r>
            <a:r>
              <a:rPr lang="en-GB" sz="1600" b="1" dirty="0">
                <a:solidFill>
                  <a:srgbClr val="6FA8DC"/>
                </a:solidFill>
                <a:latin typeface="Old Standard TT"/>
                <a:ea typeface="Old Standard TT"/>
                <a:cs typeface="Old Standard TT"/>
                <a:sym typeface="Old Standard TT"/>
              </a:rPr>
              <a:t> </a:t>
            </a:r>
            <a:r>
              <a:rPr lang="en-GB" sz="1600" dirty="0">
                <a:solidFill>
                  <a:srgbClr val="FFFFFF"/>
                </a:solidFill>
                <a:latin typeface="Old Standard TT"/>
                <a:ea typeface="Old Standard TT"/>
                <a:cs typeface="Old Standard TT"/>
                <a:sym typeface="Old Standard TT"/>
              </a:rPr>
              <a:t>- are ones that have standardised features and can therefore be traded on an organised/specialised exchanges.</a:t>
            </a:r>
            <a:endParaRPr sz="1600" dirty="0">
              <a:solidFill>
                <a:srgbClr val="FFFFFF"/>
              </a:solidFill>
              <a:latin typeface="Old Standard TT"/>
              <a:ea typeface="Old Standard TT"/>
              <a:cs typeface="Old Standard TT"/>
              <a:sym typeface="Old Standard TT"/>
            </a:endParaRPr>
          </a:p>
          <a:p>
            <a:pPr marL="457200" lvl="0" indent="-330200" algn="l" rtl="0">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E.g., futures contract on stocks or index.</a:t>
            </a:r>
            <a:endParaRPr sz="1600" dirty="0">
              <a:solidFill>
                <a:srgbClr val="FFFFFF"/>
              </a:solidFill>
              <a:latin typeface="Old Standard TT"/>
              <a:ea typeface="Old Standard TT"/>
              <a:cs typeface="Old Standard TT"/>
              <a:sym typeface="Old Standard TT"/>
            </a:endParaRPr>
          </a:p>
          <a:p>
            <a:pPr marL="0" lvl="0" indent="0" algn="l" rtl="0">
              <a:spcBef>
                <a:spcPts val="1000"/>
              </a:spcBef>
              <a:spcAft>
                <a:spcPts val="0"/>
              </a:spcAft>
              <a:buNone/>
            </a:pPr>
            <a:r>
              <a:rPr lang="en-GB" sz="1600" dirty="0">
                <a:solidFill>
                  <a:srgbClr val="FFFFFF"/>
                </a:solidFill>
                <a:latin typeface="Old Standard TT"/>
                <a:ea typeface="Old Standard TT"/>
                <a:cs typeface="Old Standard TT"/>
                <a:sym typeface="Old Standard TT"/>
              </a:rPr>
              <a:t>The contracts traded on these exchanges, aside from been standardised, are backed by a clearinghouse.</a:t>
            </a:r>
            <a:endParaRPr sz="1600" dirty="0">
              <a:solidFill>
                <a:srgbClr val="FFFFFF"/>
              </a:solidFill>
              <a:latin typeface="Old Standard TT"/>
              <a:ea typeface="Old Standard TT"/>
              <a:cs typeface="Old Standard TT"/>
              <a:sym typeface="Old Standard TT"/>
            </a:endParaRPr>
          </a:p>
          <a:p>
            <a:pPr marL="0" lvl="0" indent="0" algn="l" rtl="0">
              <a:spcBef>
                <a:spcPts val="1000"/>
              </a:spcBef>
              <a:spcAft>
                <a:spcPts val="0"/>
              </a:spcAft>
              <a:buNone/>
            </a:pPr>
            <a:r>
              <a:rPr lang="en-GB" sz="1600" dirty="0">
                <a:solidFill>
                  <a:srgbClr val="FFFFFF"/>
                </a:solidFill>
                <a:latin typeface="Old Standard TT"/>
                <a:ea typeface="Old Standard TT"/>
                <a:cs typeface="Old Standard TT"/>
                <a:sym typeface="Old Standard TT"/>
              </a:rPr>
              <a:t>The role of the exchange/clearinghouse is to provide a marketplace for trading to take place and to stand between each party to a trade to provide a guarantee that the trade will eventually be settled.</a:t>
            </a:r>
            <a:endParaRPr sz="1600" dirty="0">
              <a:solidFill>
                <a:srgbClr val="FFFFFF"/>
              </a:solidFill>
              <a:latin typeface="Old Standard TT"/>
              <a:ea typeface="Old Standard TT"/>
              <a:cs typeface="Old Standard TT"/>
              <a:sym typeface="Old Standard TT"/>
            </a:endParaRPr>
          </a:p>
          <a:p>
            <a:pPr marL="457200" lvl="0" indent="-330200" algn="l" rtl="0">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It does this by acting as an intermediary (central counterparty) for all trades and by requiring participants to post a margin, which is a proportion of the value of the trade, for all transactions that are entered into. </a:t>
            </a:r>
            <a:endParaRPr sz="1600" dirty="0">
              <a:solidFill>
                <a:srgbClr val="FFFFFF"/>
              </a:solidFill>
              <a:latin typeface="Old Standard TT"/>
              <a:ea typeface="Old Standard TT"/>
              <a:cs typeface="Old Standard TT"/>
              <a:sym typeface="Old Standard TT"/>
            </a:endParaRPr>
          </a:p>
          <a:p>
            <a:pPr marL="0" lvl="0" indent="0" algn="l" rtl="0">
              <a:spcBef>
                <a:spcPts val="1000"/>
              </a:spcBef>
              <a:spcAft>
                <a:spcPts val="0"/>
              </a:spcAft>
              <a:buNone/>
            </a:pPr>
            <a:endParaRPr sz="1600" dirty="0">
              <a:solidFill>
                <a:srgbClr val="FFFFFF"/>
              </a:solidFill>
              <a:latin typeface="Old Standard TT"/>
              <a:ea typeface="Old Standard TT"/>
              <a:cs typeface="Old Standard TT"/>
              <a:sym typeface="Old Standard TT"/>
            </a:endParaRPr>
          </a:p>
          <a:p>
            <a:pPr marL="0" lvl="0" indent="0" algn="l" rtl="0">
              <a:spcBef>
                <a:spcPts val="1000"/>
              </a:spcBef>
              <a:spcAft>
                <a:spcPts val="1000"/>
              </a:spcAft>
              <a:buNone/>
            </a:pPr>
            <a:endParaRPr sz="1600" dirty="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73">
                                            <p:txEl>
                                              <p:pRg st="0" end="0"/>
                                            </p:txEl>
                                          </p:spTgt>
                                        </p:tgtEl>
                                        <p:attrNameLst>
                                          <p:attrName>style.visibility</p:attrName>
                                        </p:attrNameLst>
                                      </p:cBhvr>
                                      <p:to>
                                        <p:strVal val="visible"/>
                                      </p:to>
                                    </p:set>
                                    <p:animEffect transition="in" filter="wipe(down)">
                                      <p:cBhvr>
                                        <p:cTn id="7" dur="500"/>
                                        <p:tgtEl>
                                          <p:spTgt spid="2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73">
                                            <p:txEl>
                                              <p:pRg st="1" end="1"/>
                                            </p:txEl>
                                          </p:spTgt>
                                        </p:tgtEl>
                                        <p:attrNameLst>
                                          <p:attrName>style.visibility</p:attrName>
                                        </p:attrNameLst>
                                      </p:cBhvr>
                                      <p:to>
                                        <p:strVal val="visible"/>
                                      </p:to>
                                    </p:set>
                                    <p:animEffect transition="in" filter="wipe(down)">
                                      <p:cBhvr>
                                        <p:cTn id="12" dur="500"/>
                                        <p:tgtEl>
                                          <p:spTgt spid="2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77">
                                            <p:txEl>
                                              <p:pRg st="0" end="0"/>
                                            </p:txEl>
                                          </p:spTgt>
                                        </p:tgtEl>
                                        <p:attrNameLst>
                                          <p:attrName>style.visibility</p:attrName>
                                        </p:attrNameLst>
                                      </p:cBhvr>
                                      <p:to>
                                        <p:strVal val="visible"/>
                                      </p:to>
                                    </p:set>
                                    <p:animEffect transition="in" filter="wipe(down)">
                                      <p:cBhvr>
                                        <p:cTn id="17" dur="500"/>
                                        <p:tgtEl>
                                          <p:spTgt spid="277">
                                            <p:txEl>
                                              <p:pRg st="0" end="0"/>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277">
                                            <p:txEl>
                                              <p:pRg st="1" end="1"/>
                                            </p:txEl>
                                          </p:spTgt>
                                        </p:tgtEl>
                                        <p:attrNameLst>
                                          <p:attrName>style.visibility</p:attrName>
                                        </p:attrNameLst>
                                      </p:cBhvr>
                                      <p:to>
                                        <p:strVal val="visible"/>
                                      </p:to>
                                    </p:set>
                                    <p:animEffect transition="in" filter="wipe(down)">
                                      <p:cBhvr>
                                        <p:cTn id="20" dur="500"/>
                                        <p:tgtEl>
                                          <p:spTgt spid="277">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277">
                                            <p:txEl>
                                              <p:pRg st="2" end="2"/>
                                            </p:txEl>
                                          </p:spTgt>
                                        </p:tgtEl>
                                        <p:attrNameLst>
                                          <p:attrName>style.visibility</p:attrName>
                                        </p:attrNameLst>
                                      </p:cBhvr>
                                      <p:to>
                                        <p:strVal val="visible"/>
                                      </p:to>
                                    </p:set>
                                    <p:animEffect transition="in" filter="wipe(down)">
                                      <p:cBhvr>
                                        <p:cTn id="25" dur="500"/>
                                        <p:tgtEl>
                                          <p:spTgt spid="277">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277">
                                            <p:txEl>
                                              <p:pRg st="3" end="3"/>
                                            </p:txEl>
                                          </p:spTgt>
                                        </p:tgtEl>
                                        <p:attrNameLst>
                                          <p:attrName>style.visibility</p:attrName>
                                        </p:attrNameLst>
                                      </p:cBhvr>
                                      <p:to>
                                        <p:strVal val="visible"/>
                                      </p:to>
                                    </p:set>
                                    <p:animEffect transition="in" filter="wipe(down)">
                                      <p:cBhvr>
                                        <p:cTn id="30" dur="500"/>
                                        <p:tgtEl>
                                          <p:spTgt spid="277">
                                            <p:txEl>
                                              <p:pRg st="3" end="3"/>
                                            </p:txEl>
                                          </p:spTgt>
                                        </p:tgtEl>
                                      </p:cBhvr>
                                    </p:animEffect>
                                  </p:childTnLst>
                                </p:cTn>
                              </p:par>
                              <p:par>
                                <p:cTn id="31" presetID="22" presetClass="entr" presetSubtype="4" fill="hold" nodeType="withEffect">
                                  <p:stCondLst>
                                    <p:cond delay="0"/>
                                  </p:stCondLst>
                                  <p:childTnLst>
                                    <p:set>
                                      <p:cBhvr>
                                        <p:cTn id="32" dur="1" fill="hold">
                                          <p:stCondLst>
                                            <p:cond delay="0"/>
                                          </p:stCondLst>
                                        </p:cTn>
                                        <p:tgtEl>
                                          <p:spTgt spid="277">
                                            <p:txEl>
                                              <p:pRg st="4" end="4"/>
                                            </p:txEl>
                                          </p:spTgt>
                                        </p:tgtEl>
                                        <p:attrNameLst>
                                          <p:attrName>style.visibility</p:attrName>
                                        </p:attrNameLst>
                                      </p:cBhvr>
                                      <p:to>
                                        <p:strVal val="visible"/>
                                      </p:to>
                                    </p:set>
                                    <p:animEffect transition="in" filter="wipe(down)">
                                      <p:cBhvr>
                                        <p:cTn id="33" dur="500"/>
                                        <p:tgtEl>
                                          <p:spTgt spid="27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24"/>
          <p:cNvSpPr txBox="1">
            <a:spLocks noGrp="1"/>
          </p:cNvSpPr>
          <p:nvPr>
            <p:ph type="title"/>
          </p:nvPr>
        </p:nvSpPr>
        <p:spPr>
          <a:xfrm>
            <a:off x="925475" y="7400"/>
            <a:ext cx="5609700" cy="5409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sz="3000" b="1">
                <a:latin typeface="Old Standard TT"/>
                <a:ea typeface="Old Standard TT"/>
                <a:cs typeface="Old Standard TT"/>
                <a:sym typeface="Old Standard TT"/>
              </a:rPr>
              <a:t>Derivatives Markets -ETDs</a:t>
            </a:r>
            <a:endParaRPr sz="3000" b="1">
              <a:latin typeface="Old Standard TT"/>
              <a:ea typeface="Old Standard TT"/>
              <a:cs typeface="Old Standard TT"/>
              <a:sym typeface="Old Standard TT"/>
            </a:endParaRPr>
          </a:p>
        </p:txBody>
      </p:sp>
      <p:sp>
        <p:nvSpPr>
          <p:cNvPr id="283" name="Google Shape;283;p24"/>
          <p:cNvSpPr/>
          <p:nvPr/>
        </p:nvSpPr>
        <p:spPr>
          <a:xfrm>
            <a:off x="5239301"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4"/>
          <p:cNvSpPr/>
          <p:nvPr/>
        </p:nvSpPr>
        <p:spPr>
          <a:xfrm>
            <a:off x="7088259"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85" name="Google Shape;285;p24"/>
          <p:cNvPicPr preferRelativeResize="0"/>
          <p:nvPr/>
        </p:nvPicPr>
        <p:blipFill rotWithShape="1">
          <a:blip r:embed="rId3">
            <a:alphaModFix/>
          </a:blip>
          <a:srcRect l="14193" r="14193"/>
          <a:stretch/>
        </p:blipFill>
        <p:spPr>
          <a:xfrm rot="10800000">
            <a:off x="6600725" y="7400"/>
            <a:ext cx="2535300" cy="2354700"/>
          </a:xfrm>
          <a:prstGeom prst="rtTriangle">
            <a:avLst/>
          </a:prstGeom>
          <a:noFill/>
          <a:ln>
            <a:noFill/>
          </a:ln>
        </p:spPr>
      </p:pic>
      <p:sp>
        <p:nvSpPr>
          <p:cNvPr id="286" name="Google Shape;286;p24"/>
          <p:cNvSpPr txBox="1"/>
          <p:nvPr/>
        </p:nvSpPr>
        <p:spPr>
          <a:xfrm>
            <a:off x="47300" y="1751625"/>
            <a:ext cx="8865300" cy="34629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Market makers and speculators play an important role in ETD markets - </a:t>
            </a:r>
            <a:endParaRPr sz="1600" dirty="0">
              <a:solidFill>
                <a:srgbClr val="FFFFFF"/>
              </a:solidFill>
              <a:latin typeface="Old Standard TT"/>
              <a:ea typeface="Old Standard TT"/>
              <a:cs typeface="Old Standard TT"/>
              <a:sym typeface="Old Standard TT"/>
            </a:endParaRPr>
          </a:p>
          <a:p>
            <a:pPr marL="914400" lvl="1" indent="-317500" algn="l" rtl="0">
              <a:spcBef>
                <a:spcPts val="0"/>
              </a:spcBef>
              <a:spcAft>
                <a:spcPts val="0"/>
              </a:spcAft>
              <a:buClr>
                <a:srgbClr val="FFFFFF"/>
              </a:buClr>
              <a:buSzPts val="1400"/>
              <a:buFont typeface="Old Standard TT"/>
              <a:buChar char="○"/>
            </a:pPr>
            <a:r>
              <a:rPr lang="en-GB" b="1" dirty="0">
                <a:solidFill>
                  <a:srgbClr val="00FFFF"/>
                </a:solidFill>
                <a:latin typeface="Old Standard TT"/>
                <a:ea typeface="Old Standard TT"/>
                <a:cs typeface="Old Standard TT"/>
                <a:sym typeface="Old Standard TT"/>
              </a:rPr>
              <a:t>Market makers</a:t>
            </a:r>
            <a:r>
              <a:rPr lang="en-GB" dirty="0">
                <a:solidFill>
                  <a:srgbClr val="FFFFFF"/>
                </a:solidFill>
                <a:latin typeface="Old Standard TT"/>
                <a:ea typeface="Old Standard TT"/>
                <a:cs typeface="Old Standard TT"/>
                <a:sym typeface="Old Standard TT"/>
              </a:rPr>
              <a:t> stand ready to buy at one (low) price and sell at another (high) price in order to lock in small short-term profits (known as scalping).</a:t>
            </a:r>
            <a:endParaRPr dirty="0">
              <a:solidFill>
                <a:srgbClr val="FFFFFF"/>
              </a:solidFill>
              <a:latin typeface="Old Standard TT"/>
              <a:ea typeface="Old Standard TT"/>
              <a:cs typeface="Old Standard TT"/>
              <a:sym typeface="Old Standard TT"/>
            </a:endParaRPr>
          </a:p>
          <a:p>
            <a:pPr marL="914400" lvl="1" indent="-317500" algn="l" rtl="0">
              <a:spcBef>
                <a:spcPts val="0"/>
              </a:spcBef>
              <a:spcAft>
                <a:spcPts val="0"/>
              </a:spcAft>
              <a:buClr>
                <a:srgbClr val="FFFFFF"/>
              </a:buClr>
              <a:buSzPts val="1400"/>
              <a:buFont typeface="Old Standard TT"/>
              <a:buChar char="○"/>
            </a:pPr>
            <a:r>
              <a:rPr lang="en-GB" b="1" dirty="0">
                <a:solidFill>
                  <a:srgbClr val="00FFFF"/>
                </a:solidFill>
                <a:latin typeface="Old Standard TT"/>
                <a:ea typeface="Old Standard TT"/>
                <a:cs typeface="Old Standard TT"/>
                <a:sym typeface="Old Standard TT"/>
              </a:rPr>
              <a:t>Speculators</a:t>
            </a:r>
            <a:r>
              <a:rPr lang="en-GB" dirty="0">
                <a:solidFill>
                  <a:srgbClr val="FFFFFF"/>
                </a:solidFill>
                <a:latin typeface="Old Standard TT"/>
                <a:ea typeface="Old Standard TT"/>
                <a:cs typeface="Old Standard TT"/>
                <a:sym typeface="Old Standard TT"/>
              </a:rPr>
              <a:t> are willing to take educated risks to earn profits.</a:t>
            </a:r>
            <a:endParaRPr dirty="0">
              <a:solidFill>
                <a:srgbClr val="FFFFFF"/>
              </a:solidFill>
              <a:latin typeface="Old Standard TT"/>
              <a:ea typeface="Old Standard TT"/>
              <a:cs typeface="Old Standard TT"/>
              <a:sym typeface="Old Standard TT"/>
            </a:endParaRPr>
          </a:p>
          <a:p>
            <a:pPr marL="457200" lvl="0" indent="-330200" algn="l" rtl="0">
              <a:spcBef>
                <a:spcPts val="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E.g. of derivatives Exchanges - </a:t>
            </a:r>
            <a:endParaRPr sz="1600" dirty="0">
              <a:solidFill>
                <a:srgbClr val="FFFFFF"/>
              </a:solidFill>
              <a:latin typeface="Old Standard TT"/>
              <a:ea typeface="Old Standard TT"/>
              <a:cs typeface="Old Standard TT"/>
              <a:sym typeface="Old Standard TT"/>
            </a:endParaRPr>
          </a:p>
          <a:p>
            <a:pPr marL="914400" lvl="1" indent="-317500" algn="l" rtl="0">
              <a:spcBef>
                <a:spcPts val="0"/>
              </a:spcBef>
              <a:spcAft>
                <a:spcPts val="0"/>
              </a:spcAft>
              <a:buClr>
                <a:srgbClr val="FFFFFF"/>
              </a:buClr>
              <a:buSzPts val="1400"/>
              <a:buFont typeface="Old Standard TT"/>
              <a:buChar char="○"/>
            </a:pPr>
            <a:r>
              <a:rPr lang="en-GB" b="1" dirty="0">
                <a:solidFill>
                  <a:srgbClr val="00FFFF"/>
                </a:solidFill>
                <a:latin typeface="Old Standard TT"/>
                <a:ea typeface="Old Standard TT"/>
                <a:cs typeface="Old Standard TT"/>
                <a:sym typeface="Old Standard TT"/>
              </a:rPr>
              <a:t>Intercontinental Exchange (ICE) - </a:t>
            </a:r>
            <a:r>
              <a:rPr lang="en-GB" dirty="0">
                <a:solidFill>
                  <a:srgbClr val="FFFFFF"/>
                </a:solidFill>
                <a:latin typeface="Old Standard TT"/>
                <a:ea typeface="Old Standard TT"/>
                <a:cs typeface="Old Standard TT"/>
                <a:sym typeface="Old Standard TT"/>
              </a:rPr>
              <a:t>operates electronic global futures (and OTC) marketplace for trading energy commodity contracts (crude oil, refined products, natural gas, power &amp; emissions).</a:t>
            </a:r>
            <a:endParaRPr dirty="0">
              <a:solidFill>
                <a:srgbClr val="FFFFFF"/>
              </a:solidFill>
              <a:latin typeface="Old Standard TT"/>
              <a:ea typeface="Old Standard TT"/>
              <a:cs typeface="Old Standard TT"/>
              <a:sym typeface="Old Standard TT"/>
            </a:endParaRPr>
          </a:p>
          <a:p>
            <a:pPr marL="914400" lvl="1" indent="-317500" algn="l" rtl="0">
              <a:spcBef>
                <a:spcPts val="0"/>
              </a:spcBef>
              <a:spcAft>
                <a:spcPts val="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The company’s regulated futures and options business, formerly known as the </a:t>
            </a:r>
            <a:r>
              <a:rPr lang="en-GB" b="1" dirty="0">
                <a:solidFill>
                  <a:srgbClr val="FFFFFF"/>
                </a:solidFill>
                <a:latin typeface="Old Standard TT"/>
                <a:ea typeface="Old Standard TT"/>
                <a:cs typeface="Old Standard TT"/>
                <a:sym typeface="Old Standard TT"/>
              </a:rPr>
              <a:t>International Petroleum Exchange (IPE)</a:t>
            </a:r>
            <a:r>
              <a:rPr lang="en-GB" dirty="0">
                <a:solidFill>
                  <a:srgbClr val="FFFFFF"/>
                </a:solidFill>
                <a:latin typeface="Old Standard TT"/>
                <a:ea typeface="Old Standard TT"/>
                <a:cs typeface="Old Standard TT"/>
                <a:sym typeface="Old Standard TT"/>
              </a:rPr>
              <a:t>, now operates under the name </a:t>
            </a:r>
            <a:r>
              <a:rPr lang="en-GB" b="1" dirty="0">
                <a:solidFill>
                  <a:srgbClr val="9FC5E8"/>
                </a:solidFill>
                <a:latin typeface="Old Standard TT"/>
                <a:ea typeface="Old Standard TT"/>
                <a:cs typeface="Old Standard TT"/>
                <a:sym typeface="Old Standard TT"/>
              </a:rPr>
              <a:t>ICE Futures.</a:t>
            </a:r>
            <a:r>
              <a:rPr lang="en-GB" b="1" dirty="0">
                <a:solidFill>
                  <a:srgbClr val="00FFFF"/>
                </a:solidFill>
                <a:latin typeface="Old Standard TT"/>
                <a:ea typeface="Old Standard TT"/>
                <a:cs typeface="Old Standard TT"/>
                <a:sym typeface="Old Standard TT"/>
              </a:rPr>
              <a:t> </a:t>
            </a:r>
            <a:r>
              <a:rPr lang="en-GB" dirty="0">
                <a:solidFill>
                  <a:srgbClr val="FFFFFF"/>
                </a:solidFill>
                <a:latin typeface="Old Standard TT"/>
                <a:ea typeface="Old Standard TT"/>
                <a:cs typeface="Old Standard TT"/>
                <a:sym typeface="Old Standard TT"/>
              </a:rPr>
              <a:t>ICE also acquired </a:t>
            </a:r>
            <a:r>
              <a:rPr lang="en-GB" b="1" dirty="0">
                <a:solidFill>
                  <a:srgbClr val="FFFFFF"/>
                </a:solidFill>
                <a:latin typeface="Old Standard TT"/>
                <a:ea typeface="Old Standard TT"/>
                <a:cs typeface="Old Standard TT"/>
                <a:sym typeface="Old Standard TT"/>
              </a:rPr>
              <a:t>LIFFE - London International Financial Futures and Options Exchange</a:t>
            </a:r>
            <a:r>
              <a:rPr lang="en-GB" dirty="0">
                <a:solidFill>
                  <a:srgbClr val="FFFFFF"/>
                </a:solidFill>
                <a:latin typeface="Old Standard TT"/>
                <a:ea typeface="Old Standard TT"/>
                <a:cs typeface="Old Standard TT"/>
                <a:sym typeface="Old Standard TT"/>
              </a:rPr>
              <a:t> in 2001, which was merged with ICE futures. </a:t>
            </a:r>
            <a:endParaRPr dirty="0">
              <a:solidFill>
                <a:srgbClr val="FFFFFF"/>
              </a:solidFill>
              <a:latin typeface="Old Standard TT"/>
              <a:ea typeface="Old Standard TT"/>
              <a:cs typeface="Old Standard TT"/>
              <a:sym typeface="Old Standard TT"/>
            </a:endParaRPr>
          </a:p>
          <a:p>
            <a:pPr marL="914400" lvl="1" indent="-317500" algn="l" rtl="0">
              <a:spcBef>
                <a:spcPts val="0"/>
              </a:spcBef>
              <a:spcAft>
                <a:spcPts val="0"/>
              </a:spcAft>
              <a:buClr>
                <a:srgbClr val="FFFFFF"/>
              </a:buClr>
              <a:buSzPts val="1400"/>
              <a:buFont typeface="Old Standard TT"/>
              <a:buChar char="○"/>
            </a:pPr>
            <a:r>
              <a:rPr lang="en-GB" b="1" dirty="0">
                <a:solidFill>
                  <a:srgbClr val="9FC5E8"/>
                </a:solidFill>
                <a:latin typeface="Old Standard TT"/>
                <a:ea typeface="Old Standard TT"/>
                <a:cs typeface="Old Standard TT"/>
                <a:sym typeface="Old Standard TT"/>
              </a:rPr>
              <a:t>ICE Futures</a:t>
            </a:r>
            <a:r>
              <a:rPr lang="en-GB" dirty="0">
                <a:solidFill>
                  <a:srgbClr val="FFFFFF"/>
                </a:solidFill>
                <a:latin typeface="Old Standard TT"/>
                <a:ea typeface="Old Standard TT"/>
                <a:cs typeface="Old Standard TT"/>
                <a:sym typeface="Old Standard TT"/>
              </a:rPr>
              <a:t> is the main exchange for trading financial derivative products in the UK (trades futures and options on interest rates, bonds, equity indices, individual equities). It also trades derivatives on soft commodities, such as sugar, wheat and cocoa.</a:t>
            </a:r>
            <a:endParaRPr dirty="0">
              <a:solidFill>
                <a:srgbClr val="FFFFFF"/>
              </a:solidFill>
              <a:latin typeface="Old Standard TT"/>
              <a:ea typeface="Old Standard TT"/>
              <a:cs typeface="Old Standard TT"/>
              <a:sym typeface="Old Standard TT"/>
            </a:endParaRPr>
          </a:p>
          <a:p>
            <a:pPr marL="914400" lvl="1" indent="-317500" algn="l" rtl="0">
              <a:spcBef>
                <a:spcPts val="0"/>
              </a:spcBef>
              <a:spcAft>
                <a:spcPts val="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By also acquiring </a:t>
            </a:r>
            <a:r>
              <a:rPr lang="en-GB" b="1" dirty="0">
                <a:solidFill>
                  <a:srgbClr val="FFFFFF"/>
                </a:solidFill>
                <a:latin typeface="Old Standard TT"/>
                <a:ea typeface="Old Standard TT"/>
                <a:cs typeface="Old Standard TT"/>
                <a:sym typeface="Old Standard TT"/>
              </a:rPr>
              <a:t>NYSE Euronext</a:t>
            </a:r>
            <a:r>
              <a:rPr lang="en-GB" dirty="0">
                <a:solidFill>
                  <a:srgbClr val="FFFFFF"/>
                </a:solidFill>
                <a:latin typeface="Old Standard TT"/>
                <a:ea typeface="Old Standard TT"/>
                <a:cs typeface="Old Standard TT"/>
                <a:sym typeface="Old Standard TT"/>
              </a:rPr>
              <a:t>, </a:t>
            </a:r>
            <a:r>
              <a:rPr lang="en-GB" b="1" dirty="0">
                <a:solidFill>
                  <a:srgbClr val="00FFFF"/>
                </a:solidFill>
                <a:latin typeface="Old Standard TT"/>
                <a:ea typeface="Old Standard TT"/>
                <a:cs typeface="Old Standard TT"/>
                <a:sym typeface="Old Standard TT"/>
              </a:rPr>
              <a:t>ICE</a:t>
            </a:r>
            <a:r>
              <a:rPr lang="en-GB" dirty="0">
                <a:solidFill>
                  <a:srgbClr val="FFFFFF"/>
                </a:solidFill>
                <a:latin typeface="Old Standard TT"/>
                <a:ea typeface="Old Standard TT"/>
                <a:cs typeface="Old Standard TT"/>
                <a:sym typeface="Old Standard TT"/>
              </a:rPr>
              <a:t> is now the world’s largest derivative exchange operator. </a:t>
            </a:r>
            <a:endParaRPr dirty="0">
              <a:solidFill>
                <a:srgbClr val="FFFFFF"/>
              </a:solidFill>
              <a:latin typeface="Old Standard TT"/>
              <a:ea typeface="Old Standard TT"/>
              <a:cs typeface="Old Standard TT"/>
              <a:sym typeface="Old Standard TT"/>
            </a:endParaRPr>
          </a:p>
        </p:txBody>
      </p:sp>
      <p:sp>
        <p:nvSpPr>
          <p:cNvPr id="287" name="Google Shape;287;p24"/>
          <p:cNvSpPr txBox="1"/>
          <p:nvPr/>
        </p:nvSpPr>
        <p:spPr>
          <a:xfrm>
            <a:off x="972775" y="485925"/>
            <a:ext cx="6426000" cy="5409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The advantage of ETDs arise because - </a:t>
            </a:r>
            <a:r>
              <a:rPr lang="en-GB" sz="1600" b="1" dirty="0">
                <a:solidFill>
                  <a:schemeClr val="lt2"/>
                </a:solidFill>
                <a:latin typeface="Old Standard TT"/>
                <a:ea typeface="Old Standard TT"/>
                <a:cs typeface="Old Standard TT"/>
                <a:sym typeface="Old Standard TT"/>
              </a:rPr>
              <a:t>Standardisation </a:t>
            </a:r>
            <a:r>
              <a:rPr lang="en-GB" sz="1600" dirty="0">
                <a:solidFill>
                  <a:srgbClr val="FFFFFF"/>
                </a:solidFill>
                <a:latin typeface="Old Standard TT"/>
                <a:ea typeface="Old Standard TT"/>
                <a:cs typeface="Old Standard TT"/>
                <a:sym typeface="Old Standard TT"/>
              </a:rPr>
              <a:t>facilitates the creation of a more liquid market for derivatives</a:t>
            </a:r>
            <a:endParaRPr sz="1600" dirty="0">
              <a:solidFill>
                <a:srgbClr val="FFFFFF"/>
              </a:solidFill>
              <a:latin typeface="Old Standard TT"/>
              <a:ea typeface="Old Standard TT"/>
              <a:cs typeface="Old Standard TT"/>
              <a:sym typeface="Old Standard TT"/>
            </a:endParaRPr>
          </a:p>
          <a:p>
            <a:pPr marL="914400" lvl="1" indent="-317500" algn="l" rtl="0">
              <a:spcBef>
                <a:spcPts val="0"/>
              </a:spcBef>
              <a:spcAft>
                <a:spcPts val="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However, it comes at the cost of flexibility</a:t>
            </a:r>
            <a:endParaRPr dirty="0">
              <a:solidFill>
                <a:srgbClr val="FFFFFF"/>
              </a:solidFill>
              <a:latin typeface="Old Standard TT"/>
              <a:ea typeface="Old Standard TT"/>
              <a:cs typeface="Old Standard TT"/>
              <a:sym typeface="Old Standard TT"/>
            </a:endParaRPr>
          </a:p>
        </p:txBody>
      </p:sp>
      <p:sp>
        <p:nvSpPr>
          <p:cNvPr id="288" name="Google Shape;288;p24"/>
          <p:cNvSpPr txBox="1"/>
          <p:nvPr/>
        </p:nvSpPr>
        <p:spPr>
          <a:xfrm>
            <a:off x="47300" y="1235875"/>
            <a:ext cx="8075700" cy="598500"/>
          </a:xfrm>
          <a:prstGeom prst="rect">
            <a:avLst/>
          </a:prstGeom>
          <a:noFill/>
          <a:ln>
            <a:noFill/>
          </a:ln>
        </p:spPr>
        <p:txBody>
          <a:bodyPr spcFirstLastPara="1" wrap="square" lIns="91425" tIns="91425" rIns="91425" bIns="91425" anchor="t" anchorCtr="0">
            <a:noAutofit/>
          </a:bodyPr>
          <a:lstStyle/>
          <a:p>
            <a:pPr marL="457200" lvl="0" indent="-330200" algn="l" rtl="0">
              <a:spcBef>
                <a:spcPts val="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Exchange markets also have transparency (i.e., information regarding all transactions is disclosed to regulatory bodies). </a:t>
            </a:r>
            <a:endParaRPr sz="1600" dirty="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87"/>
                                        </p:tgtEl>
                                        <p:attrNameLst>
                                          <p:attrName>style.visibility</p:attrName>
                                        </p:attrNameLst>
                                      </p:cBhvr>
                                      <p:to>
                                        <p:strVal val="visible"/>
                                      </p:to>
                                    </p:set>
                                    <p:animEffect transition="in" filter="wipe(down)">
                                      <p:cBhvr>
                                        <p:cTn id="7" dur="500"/>
                                        <p:tgtEl>
                                          <p:spTgt spid="28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88"/>
                                        </p:tgtEl>
                                        <p:attrNameLst>
                                          <p:attrName>style.visibility</p:attrName>
                                        </p:attrNameLst>
                                      </p:cBhvr>
                                      <p:to>
                                        <p:strVal val="visible"/>
                                      </p:to>
                                    </p:set>
                                    <p:animEffect transition="in" filter="wipe(down)">
                                      <p:cBhvr>
                                        <p:cTn id="12" dur="500"/>
                                        <p:tgtEl>
                                          <p:spTgt spid="28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86">
                                            <p:txEl>
                                              <p:pRg st="0" end="0"/>
                                            </p:txEl>
                                          </p:spTgt>
                                        </p:tgtEl>
                                        <p:attrNameLst>
                                          <p:attrName>style.visibility</p:attrName>
                                        </p:attrNameLst>
                                      </p:cBhvr>
                                      <p:to>
                                        <p:strVal val="visible"/>
                                      </p:to>
                                    </p:set>
                                    <p:animEffect transition="in" filter="wipe(down)">
                                      <p:cBhvr>
                                        <p:cTn id="17" dur="500"/>
                                        <p:tgtEl>
                                          <p:spTgt spid="286">
                                            <p:txEl>
                                              <p:pRg st="0" end="0"/>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286">
                                            <p:txEl>
                                              <p:pRg st="1" end="1"/>
                                            </p:txEl>
                                          </p:spTgt>
                                        </p:tgtEl>
                                        <p:attrNameLst>
                                          <p:attrName>style.visibility</p:attrName>
                                        </p:attrNameLst>
                                      </p:cBhvr>
                                      <p:to>
                                        <p:strVal val="visible"/>
                                      </p:to>
                                    </p:set>
                                    <p:animEffect transition="in" filter="wipe(down)">
                                      <p:cBhvr>
                                        <p:cTn id="20" dur="500"/>
                                        <p:tgtEl>
                                          <p:spTgt spid="286">
                                            <p:txEl>
                                              <p:pRg st="1" end="1"/>
                                            </p:txEl>
                                          </p:spTgt>
                                        </p:tgtEl>
                                      </p:cBhvr>
                                    </p:animEffect>
                                  </p:childTnLst>
                                </p:cTn>
                              </p:par>
                              <p:par>
                                <p:cTn id="21" presetID="22" presetClass="entr" presetSubtype="4" fill="hold" nodeType="withEffect">
                                  <p:stCondLst>
                                    <p:cond delay="0"/>
                                  </p:stCondLst>
                                  <p:childTnLst>
                                    <p:set>
                                      <p:cBhvr>
                                        <p:cTn id="22" dur="1" fill="hold">
                                          <p:stCondLst>
                                            <p:cond delay="0"/>
                                          </p:stCondLst>
                                        </p:cTn>
                                        <p:tgtEl>
                                          <p:spTgt spid="286">
                                            <p:txEl>
                                              <p:pRg st="2" end="2"/>
                                            </p:txEl>
                                          </p:spTgt>
                                        </p:tgtEl>
                                        <p:attrNameLst>
                                          <p:attrName>style.visibility</p:attrName>
                                        </p:attrNameLst>
                                      </p:cBhvr>
                                      <p:to>
                                        <p:strVal val="visible"/>
                                      </p:to>
                                    </p:set>
                                    <p:animEffect transition="in" filter="wipe(down)">
                                      <p:cBhvr>
                                        <p:cTn id="23" dur="500"/>
                                        <p:tgtEl>
                                          <p:spTgt spid="286">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286">
                                            <p:txEl>
                                              <p:pRg st="3" end="3"/>
                                            </p:txEl>
                                          </p:spTgt>
                                        </p:tgtEl>
                                        <p:attrNameLst>
                                          <p:attrName>style.visibility</p:attrName>
                                        </p:attrNameLst>
                                      </p:cBhvr>
                                      <p:to>
                                        <p:strVal val="visible"/>
                                      </p:to>
                                    </p:set>
                                    <p:animEffect transition="in" filter="wipe(down)">
                                      <p:cBhvr>
                                        <p:cTn id="28" dur="500"/>
                                        <p:tgtEl>
                                          <p:spTgt spid="286">
                                            <p:txEl>
                                              <p:pRg st="3" end="3"/>
                                            </p:txEl>
                                          </p:spTgt>
                                        </p:tgtEl>
                                      </p:cBhvr>
                                    </p:animEffect>
                                  </p:childTnLst>
                                </p:cTn>
                              </p:par>
                              <p:par>
                                <p:cTn id="29" presetID="22" presetClass="entr" presetSubtype="4" fill="hold" nodeType="withEffect">
                                  <p:stCondLst>
                                    <p:cond delay="0"/>
                                  </p:stCondLst>
                                  <p:childTnLst>
                                    <p:set>
                                      <p:cBhvr>
                                        <p:cTn id="30" dur="1" fill="hold">
                                          <p:stCondLst>
                                            <p:cond delay="0"/>
                                          </p:stCondLst>
                                        </p:cTn>
                                        <p:tgtEl>
                                          <p:spTgt spid="286">
                                            <p:txEl>
                                              <p:pRg st="4" end="4"/>
                                            </p:txEl>
                                          </p:spTgt>
                                        </p:tgtEl>
                                        <p:attrNameLst>
                                          <p:attrName>style.visibility</p:attrName>
                                        </p:attrNameLst>
                                      </p:cBhvr>
                                      <p:to>
                                        <p:strVal val="visible"/>
                                      </p:to>
                                    </p:set>
                                    <p:animEffect transition="in" filter="wipe(down)">
                                      <p:cBhvr>
                                        <p:cTn id="31" dur="500"/>
                                        <p:tgtEl>
                                          <p:spTgt spid="286">
                                            <p:txEl>
                                              <p:pRg st="4" end="4"/>
                                            </p:txEl>
                                          </p:spTgt>
                                        </p:tgtEl>
                                      </p:cBhvr>
                                    </p:animEffect>
                                  </p:childTnLst>
                                </p:cTn>
                              </p:par>
                              <p:par>
                                <p:cTn id="32" presetID="22" presetClass="entr" presetSubtype="4" fill="hold" nodeType="withEffect">
                                  <p:stCondLst>
                                    <p:cond delay="0"/>
                                  </p:stCondLst>
                                  <p:childTnLst>
                                    <p:set>
                                      <p:cBhvr>
                                        <p:cTn id="33" dur="1" fill="hold">
                                          <p:stCondLst>
                                            <p:cond delay="0"/>
                                          </p:stCondLst>
                                        </p:cTn>
                                        <p:tgtEl>
                                          <p:spTgt spid="286">
                                            <p:txEl>
                                              <p:pRg st="5" end="5"/>
                                            </p:txEl>
                                          </p:spTgt>
                                        </p:tgtEl>
                                        <p:attrNameLst>
                                          <p:attrName>style.visibility</p:attrName>
                                        </p:attrNameLst>
                                      </p:cBhvr>
                                      <p:to>
                                        <p:strVal val="visible"/>
                                      </p:to>
                                    </p:set>
                                    <p:animEffect transition="in" filter="wipe(down)">
                                      <p:cBhvr>
                                        <p:cTn id="34" dur="500"/>
                                        <p:tgtEl>
                                          <p:spTgt spid="286">
                                            <p:txEl>
                                              <p:pRg st="5" end="5"/>
                                            </p:txEl>
                                          </p:spTgt>
                                        </p:tgtEl>
                                      </p:cBhvr>
                                    </p:animEffect>
                                  </p:childTnLst>
                                </p:cTn>
                              </p:par>
                              <p:par>
                                <p:cTn id="35" presetID="22" presetClass="entr" presetSubtype="4" fill="hold" nodeType="withEffect">
                                  <p:stCondLst>
                                    <p:cond delay="0"/>
                                  </p:stCondLst>
                                  <p:childTnLst>
                                    <p:set>
                                      <p:cBhvr>
                                        <p:cTn id="36" dur="1" fill="hold">
                                          <p:stCondLst>
                                            <p:cond delay="0"/>
                                          </p:stCondLst>
                                        </p:cTn>
                                        <p:tgtEl>
                                          <p:spTgt spid="286">
                                            <p:txEl>
                                              <p:pRg st="6" end="6"/>
                                            </p:txEl>
                                          </p:spTgt>
                                        </p:tgtEl>
                                        <p:attrNameLst>
                                          <p:attrName>style.visibility</p:attrName>
                                        </p:attrNameLst>
                                      </p:cBhvr>
                                      <p:to>
                                        <p:strVal val="visible"/>
                                      </p:to>
                                    </p:set>
                                    <p:animEffect transition="in" filter="wipe(down)">
                                      <p:cBhvr>
                                        <p:cTn id="37" dur="500"/>
                                        <p:tgtEl>
                                          <p:spTgt spid="286">
                                            <p:txEl>
                                              <p:pRg st="6" end="6"/>
                                            </p:txEl>
                                          </p:spTgt>
                                        </p:tgtEl>
                                      </p:cBhvr>
                                    </p:animEffect>
                                  </p:childTnLst>
                                </p:cTn>
                              </p:par>
                              <p:par>
                                <p:cTn id="38" presetID="22" presetClass="entr" presetSubtype="4" fill="hold" nodeType="withEffect">
                                  <p:stCondLst>
                                    <p:cond delay="0"/>
                                  </p:stCondLst>
                                  <p:childTnLst>
                                    <p:set>
                                      <p:cBhvr>
                                        <p:cTn id="39" dur="1" fill="hold">
                                          <p:stCondLst>
                                            <p:cond delay="0"/>
                                          </p:stCondLst>
                                        </p:cTn>
                                        <p:tgtEl>
                                          <p:spTgt spid="286">
                                            <p:txEl>
                                              <p:pRg st="7" end="7"/>
                                            </p:txEl>
                                          </p:spTgt>
                                        </p:tgtEl>
                                        <p:attrNameLst>
                                          <p:attrName>style.visibility</p:attrName>
                                        </p:attrNameLst>
                                      </p:cBhvr>
                                      <p:to>
                                        <p:strVal val="visible"/>
                                      </p:to>
                                    </p:set>
                                    <p:animEffect transition="in" filter="wipe(down)">
                                      <p:cBhvr>
                                        <p:cTn id="40" dur="500"/>
                                        <p:tgtEl>
                                          <p:spTgt spid="28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 grpId="0"/>
      <p:bldP spid="28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25"/>
          <p:cNvSpPr txBox="1">
            <a:spLocks noGrp="1"/>
          </p:cNvSpPr>
          <p:nvPr>
            <p:ph type="title"/>
          </p:nvPr>
        </p:nvSpPr>
        <p:spPr>
          <a:xfrm>
            <a:off x="913375" y="151675"/>
            <a:ext cx="5609700" cy="5985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sz="3000" b="1">
                <a:latin typeface="Old Standard TT"/>
                <a:ea typeface="Old Standard TT"/>
                <a:cs typeface="Old Standard TT"/>
                <a:sym typeface="Old Standard TT"/>
              </a:rPr>
              <a:t>Derivatives Markets - ETDs</a:t>
            </a:r>
            <a:endParaRPr sz="3000" b="1">
              <a:latin typeface="Old Standard TT"/>
              <a:ea typeface="Old Standard TT"/>
              <a:cs typeface="Old Standard TT"/>
              <a:sym typeface="Old Standard TT"/>
            </a:endParaRPr>
          </a:p>
        </p:txBody>
      </p:sp>
      <p:sp>
        <p:nvSpPr>
          <p:cNvPr id="294" name="Google Shape;294;p25"/>
          <p:cNvSpPr/>
          <p:nvPr/>
        </p:nvSpPr>
        <p:spPr>
          <a:xfrm>
            <a:off x="5239301"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5"/>
          <p:cNvSpPr/>
          <p:nvPr/>
        </p:nvSpPr>
        <p:spPr>
          <a:xfrm>
            <a:off x="7088259"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96" name="Google Shape;296;p25"/>
          <p:cNvPicPr preferRelativeResize="0"/>
          <p:nvPr/>
        </p:nvPicPr>
        <p:blipFill rotWithShape="1">
          <a:blip r:embed="rId3">
            <a:alphaModFix/>
          </a:blip>
          <a:srcRect l="14193" r="14193"/>
          <a:stretch/>
        </p:blipFill>
        <p:spPr>
          <a:xfrm rot="10800000">
            <a:off x="6600725" y="7400"/>
            <a:ext cx="2535300" cy="2354700"/>
          </a:xfrm>
          <a:prstGeom prst="rtTriangle">
            <a:avLst/>
          </a:prstGeom>
          <a:noFill/>
          <a:ln>
            <a:noFill/>
          </a:ln>
        </p:spPr>
      </p:pic>
      <p:sp>
        <p:nvSpPr>
          <p:cNvPr id="297" name="Google Shape;297;p25"/>
          <p:cNvSpPr txBox="1"/>
          <p:nvPr/>
        </p:nvSpPr>
        <p:spPr>
          <a:xfrm>
            <a:off x="162900" y="1334950"/>
            <a:ext cx="8397600" cy="37371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chemeClr val="lt1"/>
              </a:buClr>
              <a:buSzPts val="1400"/>
              <a:buFont typeface="Old Standard TT"/>
              <a:buChar char="●"/>
            </a:pPr>
            <a:r>
              <a:rPr lang="en-GB" b="1" dirty="0" err="1">
                <a:solidFill>
                  <a:srgbClr val="00FFFF"/>
                </a:solidFill>
                <a:latin typeface="Old Standard TT"/>
                <a:ea typeface="Old Standard TT"/>
                <a:cs typeface="Old Standard TT"/>
                <a:sym typeface="Old Standard TT"/>
              </a:rPr>
              <a:t>Eurex</a:t>
            </a:r>
            <a:r>
              <a:rPr lang="en-GB" b="1" dirty="0">
                <a:solidFill>
                  <a:srgbClr val="00FFFF"/>
                </a:solidFill>
                <a:latin typeface="Old Standard TT"/>
                <a:ea typeface="Old Standard TT"/>
                <a:cs typeface="Old Standard TT"/>
                <a:sym typeface="Old Standard TT"/>
              </a:rPr>
              <a:t> - </a:t>
            </a:r>
            <a:r>
              <a:rPr lang="en-GB" dirty="0">
                <a:solidFill>
                  <a:srgbClr val="FFFFFF"/>
                </a:solidFill>
                <a:latin typeface="Old Standard TT"/>
                <a:ea typeface="Old Standard TT"/>
                <a:cs typeface="Old Standard TT"/>
                <a:sym typeface="Old Standard TT"/>
              </a:rPr>
              <a:t>is the world’s leading international derivatives exchange and is based in Frankfurt. Its principal products are German bond futures and options. It also trades index products for a range of European markets.</a:t>
            </a:r>
            <a:endParaRPr dirty="0">
              <a:solidFill>
                <a:srgbClr val="FFFFFF"/>
              </a:solidFill>
              <a:latin typeface="Old Standard TT"/>
              <a:ea typeface="Old Standard TT"/>
              <a:cs typeface="Old Standard TT"/>
              <a:sym typeface="Old Standard TT"/>
            </a:endParaRPr>
          </a:p>
          <a:p>
            <a:pPr marL="914400" lvl="1" indent="-317500" algn="l" rtl="0">
              <a:spcBef>
                <a:spcPts val="1000"/>
              </a:spcBef>
              <a:spcAft>
                <a:spcPts val="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It was created by Deutsche </a:t>
            </a:r>
            <a:r>
              <a:rPr lang="en-GB" dirty="0" err="1">
                <a:solidFill>
                  <a:srgbClr val="FFFFFF"/>
                </a:solidFill>
                <a:latin typeface="Old Standard TT"/>
                <a:ea typeface="Old Standard TT"/>
                <a:cs typeface="Old Standard TT"/>
                <a:sym typeface="Old Standard TT"/>
              </a:rPr>
              <a:t>Borse</a:t>
            </a:r>
            <a:r>
              <a:rPr lang="en-GB" dirty="0">
                <a:solidFill>
                  <a:srgbClr val="FFFFFF"/>
                </a:solidFill>
                <a:latin typeface="Old Standard TT"/>
                <a:ea typeface="Old Standard TT"/>
                <a:cs typeface="Old Standard TT"/>
                <a:sym typeface="Old Standard TT"/>
              </a:rPr>
              <a:t> AG and the Swiss Exchange. Trading is on the fully computerised </a:t>
            </a:r>
            <a:r>
              <a:rPr lang="en-GB" dirty="0" err="1">
                <a:solidFill>
                  <a:srgbClr val="FFFFFF"/>
                </a:solidFill>
                <a:latin typeface="Old Standard TT"/>
                <a:ea typeface="Old Standard TT"/>
                <a:cs typeface="Old Standard TT"/>
                <a:sym typeface="Old Standard TT"/>
              </a:rPr>
              <a:t>Eurex</a:t>
            </a:r>
            <a:r>
              <a:rPr lang="en-GB" dirty="0">
                <a:solidFill>
                  <a:srgbClr val="FFFFFF"/>
                </a:solidFill>
                <a:latin typeface="Old Standard TT"/>
                <a:ea typeface="Old Standard TT"/>
                <a:cs typeface="Old Standard TT"/>
                <a:sym typeface="Old Standard TT"/>
              </a:rPr>
              <a:t> platform. </a:t>
            </a:r>
            <a:endParaRPr dirty="0">
              <a:solidFill>
                <a:srgbClr val="FFFFFF"/>
              </a:solidFill>
              <a:latin typeface="Old Standard TT"/>
              <a:ea typeface="Old Standard TT"/>
              <a:cs typeface="Old Standard TT"/>
              <a:sym typeface="Old Standard TT"/>
            </a:endParaRPr>
          </a:p>
          <a:p>
            <a:pPr marL="457200" lvl="0" indent="-317500" algn="l" rtl="0">
              <a:spcBef>
                <a:spcPts val="1000"/>
              </a:spcBef>
              <a:spcAft>
                <a:spcPts val="0"/>
              </a:spcAft>
              <a:buClr>
                <a:schemeClr val="lt1"/>
              </a:buClr>
              <a:buSzPts val="1400"/>
              <a:buFont typeface="Old Standard TT"/>
              <a:buChar char="●"/>
            </a:pPr>
            <a:r>
              <a:rPr lang="en-GB" b="1" dirty="0">
                <a:solidFill>
                  <a:srgbClr val="00FFFF"/>
                </a:solidFill>
                <a:latin typeface="Old Standard TT"/>
                <a:ea typeface="Old Standard TT"/>
                <a:cs typeface="Old Standard TT"/>
                <a:sym typeface="Old Standard TT"/>
              </a:rPr>
              <a:t>London Metal Exchange (LME)</a:t>
            </a:r>
            <a:r>
              <a:rPr lang="en-GB" dirty="0">
                <a:solidFill>
                  <a:schemeClr val="lt1"/>
                </a:solidFill>
                <a:latin typeface="Old Standard TT"/>
                <a:ea typeface="Old Standard TT"/>
                <a:cs typeface="Old Standard TT"/>
                <a:sym typeface="Old Standard TT"/>
              </a:rPr>
              <a:t> - the world’s premier non-ferrous metals market (has been operating for over 130 years). Futures and options contracts are traded on a range of metals, including aluminium, copper, nickel, tin, zinc and lead. </a:t>
            </a:r>
            <a:endParaRPr dirty="0">
              <a:solidFill>
                <a:schemeClr val="lt1"/>
              </a:solidFill>
              <a:latin typeface="Old Standard TT"/>
              <a:ea typeface="Old Standard TT"/>
              <a:cs typeface="Old Standard TT"/>
              <a:sym typeface="Old Standard TT"/>
            </a:endParaRPr>
          </a:p>
          <a:p>
            <a:pPr marL="914400" lvl="1" indent="-317500" algn="l" rtl="0">
              <a:spcBef>
                <a:spcPts val="1000"/>
              </a:spcBef>
              <a:spcAft>
                <a:spcPts val="0"/>
              </a:spcAft>
              <a:buClr>
                <a:schemeClr val="lt1"/>
              </a:buClr>
              <a:buSzPts val="1400"/>
              <a:buFont typeface="Old Standard TT"/>
              <a:buChar char="○"/>
            </a:pPr>
            <a:r>
              <a:rPr lang="en-GB" dirty="0">
                <a:solidFill>
                  <a:schemeClr val="lt1"/>
                </a:solidFill>
                <a:latin typeface="Old Standard TT"/>
                <a:ea typeface="Old Standard TT"/>
                <a:cs typeface="Old Standard TT"/>
                <a:sym typeface="Old Standard TT"/>
              </a:rPr>
              <a:t>Although based in London, it is a global market with an international membership and with more than 95% of its business coming from overseas.</a:t>
            </a:r>
            <a:endParaRPr dirty="0">
              <a:solidFill>
                <a:schemeClr val="lt1"/>
              </a:solidFill>
              <a:latin typeface="Old Standard TT"/>
              <a:ea typeface="Old Standard TT"/>
              <a:cs typeface="Old Standard TT"/>
              <a:sym typeface="Old Standard TT"/>
            </a:endParaRPr>
          </a:p>
          <a:p>
            <a:pPr marL="914400" lvl="1" indent="-317500" algn="l" rtl="0">
              <a:spcBef>
                <a:spcPts val="1000"/>
              </a:spcBef>
              <a:spcAft>
                <a:spcPts val="0"/>
              </a:spcAft>
              <a:buClr>
                <a:schemeClr val="lt1"/>
              </a:buClr>
              <a:buSzPts val="1400"/>
              <a:buFont typeface="Old Standard TT"/>
              <a:buChar char="○"/>
            </a:pPr>
            <a:r>
              <a:rPr lang="en-GB" dirty="0">
                <a:solidFill>
                  <a:schemeClr val="lt1"/>
                </a:solidFill>
                <a:latin typeface="Old Standard TT"/>
                <a:ea typeface="Old Standard TT"/>
                <a:cs typeface="Old Standard TT"/>
                <a:sym typeface="Old Standard TT"/>
              </a:rPr>
              <a:t>Trading on the LME takes place in three ways: through open outcry trading in the ‘ring’, through an inter-office telephone market, and through LME Select- the exchange’s electronic trading platform.</a:t>
            </a:r>
            <a:endParaRPr dirty="0">
              <a:solidFill>
                <a:schemeClr val="lt1"/>
              </a:solidFill>
              <a:latin typeface="Old Standard TT"/>
              <a:ea typeface="Old Standard TT"/>
              <a:cs typeface="Old Standard TT"/>
              <a:sym typeface="Old Standard TT"/>
            </a:endParaRPr>
          </a:p>
          <a:p>
            <a:pPr marL="914400" lvl="1" indent="-317500" algn="l" rtl="0">
              <a:spcBef>
                <a:spcPts val="1000"/>
              </a:spcBef>
              <a:spcAft>
                <a:spcPts val="0"/>
              </a:spcAft>
              <a:buClr>
                <a:schemeClr val="lt1"/>
              </a:buClr>
              <a:buSzPts val="1400"/>
              <a:buFont typeface="Old Standard TT"/>
              <a:buChar char="○"/>
            </a:pPr>
            <a:r>
              <a:rPr lang="en-GB" b="1" dirty="0">
                <a:solidFill>
                  <a:schemeClr val="lt1"/>
                </a:solidFill>
                <a:latin typeface="Old Standard TT"/>
                <a:ea typeface="Old Standard TT"/>
                <a:cs typeface="Old Standard TT"/>
                <a:sym typeface="Old Standard TT"/>
              </a:rPr>
              <a:t>Watch video: </a:t>
            </a:r>
            <a:r>
              <a:rPr lang="en-GB" dirty="0">
                <a:solidFill>
                  <a:schemeClr val="lt1"/>
                </a:solidFill>
                <a:latin typeface="Old Standard TT"/>
                <a:ea typeface="Old Standard TT"/>
                <a:cs typeface="Old Standard TT"/>
                <a:sym typeface="Old Standard TT"/>
                <a:hlinkClick r:id="rId4"/>
              </a:rPr>
              <a:t>https://vimeo.com/147100141</a:t>
            </a:r>
            <a:endParaRPr dirty="0">
              <a:solidFill>
                <a:schemeClr val="lt1"/>
              </a:solidFill>
              <a:latin typeface="Old Standard TT"/>
              <a:ea typeface="Old Standard TT"/>
              <a:cs typeface="Old Standard TT"/>
              <a:sym typeface="Old Standard TT"/>
            </a:endParaRPr>
          </a:p>
          <a:p>
            <a:pPr marL="0" lvl="0" indent="0" algn="l" rtl="0">
              <a:spcBef>
                <a:spcPts val="1000"/>
              </a:spcBef>
              <a:spcAft>
                <a:spcPts val="0"/>
              </a:spcAft>
              <a:buNone/>
            </a:pPr>
            <a:endParaRPr sz="1600" b="1" dirty="0">
              <a:solidFill>
                <a:schemeClr val="lt2"/>
              </a:solidFill>
              <a:latin typeface="Old Standard TT"/>
              <a:ea typeface="Old Standard TT"/>
              <a:cs typeface="Old Standard TT"/>
              <a:sym typeface="Old Standard TT"/>
            </a:endParaRPr>
          </a:p>
          <a:p>
            <a:pPr marL="0" lvl="0" indent="0" algn="l" rtl="0">
              <a:spcBef>
                <a:spcPts val="1000"/>
              </a:spcBef>
              <a:spcAft>
                <a:spcPts val="1000"/>
              </a:spcAft>
              <a:buNone/>
            </a:pPr>
            <a:endParaRPr sz="1600" dirty="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97">
                                            <p:txEl>
                                              <p:pRg st="0" end="0"/>
                                            </p:txEl>
                                          </p:spTgt>
                                        </p:tgtEl>
                                        <p:attrNameLst>
                                          <p:attrName>style.visibility</p:attrName>
                                        </p:attrNameLst>
                                      </p:cBhvr>
                                      <p:to>
                                        <p:strVal val="visible"/>
                                      </p:to>
                                    </p:set>
                                    <p:animEffect transition="in" filter="wipe(down)">
                                      <p:cBhvr>
                                        <p:cTn id="7" dur="500"/>
                                        <p:tgtEl>
                                          <p:spTgt spid="297">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297">
                                            <p:txEl>
                                              <p:pRg st="1" end="1"/>
                                            </p:txEl>
                                          </p:spTgt>
                                        </p:tgtEl>
                                        <p:attrNameLst>
                                          <p:attrName>style.visibility</p:attrName>
                                        </p:attrNameLst>
                                      </p:cBhvr>
                                      <p:to>
                                        <p:strVal val="visible"/>
                                      </p:to>
                                    </p:set>
                                    <p:animEffect transition="in" filter="wipe(down)">
                                      <p:cBhvr>
                                        <p:cTn id="10" dur="500"/>
                                        <p:tgtEl>
                                          <p:spTgt spid="29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97">
                                            <p:txEl>
                                              <p:pRg st="2" end="2"/>
                                            </p:txEl>
                                          </p:spTgt>
                                        </p:tgtEl>
                                        <p:attrNameLst>
                                          <p:attrName>style.visibility</p:attrName>
                                        </p:attrNameLst>
                                      </p:cBhvr>
                                      <p:to>
                                        <p:strVal val="visible"/>
                                      </p:to>
                                    </p:set>
                                    <p:animEffect transition="in" filter="wipe(down)">
                                      <p:cBhvr>
                                        <p:cTn id="15" dur="500"/>
                                        <p:tgtEl>
                                          <p:spTgt spid="297">
                                            <p:txEl>
                                              <p:pRg st="2" end="2"/>
                                            </p:txEl>
                                          </p:spTgt>
                                        </p:tgtEl>
                                      </p:cBhvr>
                                    </p:animEffect>
                                  </p:childTnLst>
                                </p:cTn>
                              </p:par>
                              <p:par>
                                <p:cTn id="16" presetID="22" presetClass="entr" presetSubtype="4" fill="hold" nodeType="withEffect">
                                  <p:stCondLst>
                                    <p:cond delay="0"/>
                                  </p:stCondLst>
                                  <p:childTnLst>
                                    <p:set>
                                      <p:cBhvr>
                                        <p:cTn id="17" dur="1" fill="hold">
                                          <p:stCondLst>
                                            <p:cond delay="0"/>
                                          </p:stCondLst>
                                        </p:cTn>
                                        <p:tgtEl>
                                          <p:spTgt spid="297">
                                            <p:txEl>
                                              <p:pRg st="3" end="3"/>
                                            </p:txEl>
                                          </p:spTgt>
                                        </p:tgtEl>
                                        <p:attrNameLst>
                                          <p:attrName>style.visibility</p:attrName>
                                        </p:attrNameLst>
                                      </p:cBhvr>
                                      <p:to>
                                        <p:strVal val="visible"/>
                                      </p:to>
                                    </p:set>
                                    <p:animEffect transition="in" filter="wipe(down)">
                                      <p:cBhvr>
                                        <p:cTn id="18" dur="500"/>
                                        <p:tgtEl>
                                          <p:spTgt spid="297">
                                            <p:txEl>
                                              <p:pRg st="3" end="3"/>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297">
                                            <p:txEl>
                                              <p:pRg st="4" end="4"/>
                                            </p:txEl>
                                          </p:spTgt>
                                        </p:tgtEl>
                                        <p:attrNameLst>
                                          <p:attrName>style.visibility</p:attrName>
                                        </p:attrNameLst>
                                      </p:cBhvr>
                                      <p:to>
                                        <p:strVal val="visible"/>
                                      </p:to>
                                    </p:set>
                                    <p:animEffect transition="in" filter="wipe(down)">
                                      <p:cBhvr>
                                        <p:cTn id="21" dur="500"/>
                                        <p:tgtEl>
                                          <p:spTgt spid="297">
                                            <p:txEl>
                                              <p:pRg st="4" end="4"/>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297">
                                            <p:txEl>
                                              <p:pRg st="5" end="5"/>
                                            </p:txEl>
                                          </p:spTgt>
                                        </p:tgtEl>
                                        <p:attrNameLst>
                                          <p:attrName>style.visibility</p:attrName>
                                        </p:attrNameLst>
                                      </p:cBhvr>
                                      <p:to>
                                        <p:strVal val="visible"/>
                                      </p:to>
                                    </p:set>
                                    <p:animEffect transition="in" filter="wipe(down)">
                                      <p:cBhvr>
                                        <p:cTn id="24" dur="500"/>
                                        <p:tgtEl>
                                          <p:spTgt spid="29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6"/>
          <p:cNvSpPr txBox="1">
            <a:spLocks noGrp="1"/>
          </p:cNvSpPr>
          <p:nvPr>
            <p:ph type="title"/>
          </p:nvPr>
        </p:nvSpPr>
        <p:spPr>
          <a:xfrm>
            <a:off x="1211050" y="568400"/>
            <a:ext cx="5609700" cy="5985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sz="3000" b="1">
                <a:latin typeface="Old Standard TT"/>
                <a:ea typeface="Old Standard TT"/>
                <a:cs typeface="Old Standard TT"/>
                <a:sym typeface="Old Standard TT"/>
              </a:rPr>
              <a:t>Derivatives Markets - OTCs</a:t>
            </a:r>
            <a:endParaRPr sz="3000" b="1">
              <a:latin typeface="Old Standard TT"/>
              <a:ea typeface="Old Standard TT"/>
              <a:cs typeface="Old Standard TT"/>
              <a:sym typeface="Old Standard TT"/>
            </a:endParaRPr>
          </a:p>
        </p:txBody>
      </p:sp>
      <p:sp>
        <p:nvSpPr>
          <p:cNvPr id="303" name="Google Shape;303;p26"/>
          <p:cNvSpPr/>
          <p:nvPr/>
        </p:nvSpPr>
        <p:spPr>
          <a:xfrm>
            <a:off x="5239301"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6"/>
          <p:cNvSpPr/>
          <p:nvPr/>
        </p:nvSpPr>
        <p:spPr>
          <a:xfrm>
            <a:off x="7088259" y="3335550"/>
            <a:ext cx="656100" cy="656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05" name="Google Shape;305;p26"/>
          <p:cNvPicPr preferRelativeResize="0"/>
          <p:nvPr/>
        </p:nvPicPr>
        <p:blipFill rotWithShape="1">
          <a:blip r:embed="rId3">
            <a:alphaModFix/>
          </a:blip>
          <a:srcRect l="14193" r="14193"/>
          <a:stretch/>
        </p:blipFill>
        <p:spPr>
          <a:xfrm rot="10800000">
            <a:off x="6600725" y="7400"/>
            <a:ext cx="2535300" cy="2354700"/>
          </a:xfrm>
          <a:prstGeom prst="rtTriangle">
            <a:avLst/>
          </a:prstGeom>
          <a:noFill/>
          <a:ln>
            <a:noFill/>
          </a:ln>
        </p:spPr>
      </p:pic>
      <p:sp>
        <p:nvSpPr>
          <p:cNvPr id="306" name="Google Shape;306;p26"/>
          <p:cNvSpPr txBox="1"/>
          <p:nvPr/>
        </p:nvSpPr>
        <p:spPr>
          <a:xfrm>
            <a:off x="0" y="1346850"/>
            <a:ext cx="8397600" cy="3737100"/>
          </a:xfrm>
          <a:prstGeom prst="rect">
            <a:avLst/>
          </a:prstGeom>
          <a:noFill/>
          <a:ln>
            <a:noFill/>
          </a:ln>
        </p:spPr>
        <p:txBody>
          <a:bodyPr spcFirstLastPara="1" wrap="square" lIns="91425" tIns="91425" rIns="91425" bIns="91425" anchor="t" anchorCtr="0">
            <a:noAutofit/>
          </a:bodyPr>
          <a:lstStyle/>
          <a:p>
            <a:pPr marL="457200" marR="0" lvl="0" indent="-330200" algn="l" rtl="0">
              <a:lnSpc>
                <a:spcPct val="100000"/>
              </a:lnSpc>
              <a:spcBef>
                <a:spcPts val="0"/>
              </a:spcBef>
              <a:spcAft>
                <a:spcPts val="0"/>
              </a:spcAft>
              <a:buClr>
                <a:schemeClr val="lt1"/>
              </a:buClr>
              <a:buSzPts val="1600"/>
              <a:buFont typeface="Old Standard TT"/>
              <a:buChar char="●"/>
            </a:pPr>
            <a:r>
              <a:rPr lang="en-GB" sz="1600" b="1" dirty="0">
                <a:solidFill>
                  <a:srgbClr val="00FFFF"/>
                </a:solidFill>
                <a:latin typeface="Old Standard TT"/>
                <a:ea typeface="Old Standard TT"/>
                <a:cs typeface="Old Standard TT"/>
                <a:sym typeface="Old Standard TT"/>
              </a:rPr>
              <a:t>OTC derivatives </a:t>
            </a:r>
            <a:r>
              <a:rPr lang="en-GB" sz="1600" dirty="0">
                <a:solidFill>
                  <a:srgbClr val="FFFFFF"/>
                </a:solidFill>
                <a:latin typeface="Old Standard TT"/>
                <a:ea typeface="Old Standard TT"/>
                <a:cs typeface="Old Standard TT"/>
                <a:sym typeface="Old Standard TT"/>
              </a:rPr>
              <a:t>- are negotiated and traded privately between parties without the use of an exchange. Products such as interest rate swaps, forward agreements and other exotic derivatives are mainly traded in this way.</a:t>
            </a:r>
            <a:endParaRPr sz="1600" dirty="0">
              <a:solidFill>
                <a:srgbClr val="FFFFFF"/>
              </a:solidFill>
              <a:latin typeface="Old Standard TT"/>
              <a:ea typeface="Old Standard TT"/>
              <a:cs typeface="Old Standard TT"/>
              <a:sym typeface="Old Standard TT"/>
            </a:endParaRPr>
          </a:p>
          <a:p>
            <a:pPr marL="457200" marR="0" lvl="0" indent="-330200" algn="l" rtl="0">
              <a:lnSpc>
                <a:spcPct val="100000"/>
              </a:lnSpc>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So, they are not traded in a centralised market; instead, they trade in an informal market.</a:t>
            </a:r>
            <a:endParaRPr sz="1600" dirty="0">
              <a:solidFill>
                <a:srgbClr val="FFFFFF"/>
              </a:solidFill>
              <a:latin typeface="Old Standard TT"/>
              <a:ea typeface="Old Standard TT"/>
              <a:cs typeface="Old Standard TT"/>
              <a:sym typeface="Old Standard TT"/>
            </a:endParaRPr>
          </a:p>
          <a:p>
            <a:pPr marL="457200" marR="0" lvl="0" indent="-330200" algn="l" rtl="0">
              <a:lnSpc>
                <a:spcPct val="100000"/>
              </a:lnSpc>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OTC derivatives are customised instruments. Dealers (typically banks) play an important role in OTC markets as they buy and sell these customised derivatives to market participants, and then look to hedge (or lay off) their risks.</a:t>
            </a:r>
            <a:endParaRPr sz="1600" dirty="0">
              <a:solidFill>
                <a:srgbClr val="FFFFFF"/>
              </a:solidFill>
              <a:latin typeface="Old Standard TT"/>
              <a:ea typeface="Old Standard TT"/>
              <a:cs typeface="Old Standard TT"/>
              <a:sym typeface="Old Standard TT"/>
            </a:endParaRPr>
          </a:p>
          <a:p>
            <a:pPr marL="457200" marR="0" lvl="0" indent="-330200" algn="l" rtl="0">
              <a:lnSpc>
                <a:spcPct val="100000"/>
              </a:lnSpc>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OTC derivatives markets are less regulated than exchange-traded derivative markets.</a:t>
            </a:r>
            <a:endParaRPr sz="1600" dirty="0">
              <a:solidFill>
                <a:srgbClr val="FFFFFF"/>
              </a:solidFill>
              <a:latin typeface="Old Standard TT"/>
              <a:ea typeface="Old Standard TT"/>
              <a:cs typeface="Old Standard TT"/>
              <a:sym typeface="Old Standard TT"/>
            </a:endParaRPr>
          </a:p>
          <a:p>
            <a:pPr marL="457200" marR="0" lvl="0" indent="-330200" algn="l" rtl="0">
              <a:lnSpc>
                <a:spcPct val="100000"/>
              </a:lnSpc>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Also, OTC markets offer more privacy and flexibility than exchange markets.</a:t>
            </a:r>
            <a:endParaRPr sz="1600" dirty="0">
              <a:solidFill>
                <a:srgbClr val="FFFFFF"/>
              </a:solidFill>
              <a:latin typeface="Old Standard TT"/>
              <a:ea typeface="Old Standard TT"/>
              <a:cs typeface="Old Standard TT"/>
              <a:sym typeface="Old Standard TT"/>
            </a:endParaRPr>
          </a:p>
          <a:p>
            <a:pPr marL="457200" marR="0" lvl="0" indent="-330200" algn="l" rtl="0">
              <a:lnSpc>
                <a:spcPct val="100000"/>
              </a:lnSpc>
              <a:spcBef>
                <a:spcPts val="1000"/>
              </a:spcBef>
              <a:spcAft>
                <a:spcPts val="0"/>
              </a:spcAft>
              <a:buClr>
                <a:srgbClr val="FFFFFF"/>
              </a:buClr>
              <a:buSzPts val="1600"/>
              <a:buFont typeface="Old Standard TT"/>
              <a:buChar char="●"/>
            </a:pPr>
            <a:r>
              <a:rPr lang="en-GB" sz="1600" dirty="0">
                <a:solidFill>
                  <a:srgbClr val="FFFFFF"/>
                </a:solidFill>
                <a:latin typeface="Old Standard TT"/>
                <a:ea typeface="Old Standard TT"/>
                <a:cs typeface="Old Standard TT"/>
                <a:sym typeface="Old Standard TT"/>
              </a:rPr>
              <a:t>Finally, OTC market is the larger of the two in terms of contracts traded daily (trading takes place predominantly in Europe and, particularly, in the UK.</a:t>
            </a:r>
            <a:endParaRPr sz="1600" dirty="0">
              <a:solidFill>
                <a:srgbClr val="FFFFFF"/>
              </a:solidFill>
              <a:latin typeface="Old Standard TT"/>
              <a:ea typeface="Old Standard TT"/>
              <a:cs typeface="Old Standard TT"/>
              <a:sym typeface="Old Standard TT"/>
            </a:endParaRPr>
          </a:p>
          <a:p>
            <a:pPr marL="0" lvl="0" indent="0" algn="l" rtl="0">
              <a:spcBef>
                <a:spcPts val="1000"/>
              </a:spcBef>
              <a:spcAft>
                <a:spcPts val="0"/>
              </a:spcAft>
              <a:buNone/>
            </a:pPr>
            <a:endParaRPr sz="1600" b="1" dirty="0">
              <a:solidFill>
                <a:schemeClr val="lt2"/>
              </a:solidFill>
              <a:latin typeface="Old Standard TT"/>
              <a:ea typeface="Old Standard TT"/>
              <a:cs typeface="Old Standard TT"/>
              <a:sym typeface="Old Standard TT"/>
            </a:endParaRPr>
          </a:p>
          <a:p>
            <a:pPr marL="0" lvl="0" indent="0" algn="l" rtl="0">
              <a:spcBef>
                <a:spcPts val="1000"/>
              </a:spcBef>
              <a:spcAft>
                <a:spcPts val="1000"/>
              </a:spcAft>
              <a:buNone/>
            </a:pPr>
            <a:endParaRPr sz="1600" dirty="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06">
                                            <p:txEl>
                                              <p:pRg st="0" end="0"/>
                                            </p:txEl>
                                          </p:spTgt>
                                        </p:tgtEl>
                                        <p:attrNameLst>
                                          <p:attrName>style.visibility</p:attrName>
                                        </p:attrNameLst>
                                      </p:cBhvr>
                                      <p:to>
                                        <p:strVal val="visible"/>
                                      </p:to>
                                    </p:set>
                                    <p:animEffect transition="in" filter="wipe(down)">
                                      <p:cBhvr>
                                        <p:cTn id="7" dur="500"/>
                                        <p:tgtEl>
                                          <p:spTgt spid="30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06">
                                            <p:txEl>
                                              <p:pRg st="1" end="1"/>
                                            </p:txEl>
                                          </p:spTgt>
                                        </p:tgtEl>
                                        <p:attrNameLst>
                                          <p:attrName>style.visibility</p:attrName>
                                        </p:attrNameLst>
                                      </p:cBhvr>
                                      <p:to>
                                        <p:strVal val="visible"/>
                                      </p:to>
                                    </p:set>
                                    <p:animEffect transition="in" filter="wipe(down)">
                                      <p:cBhvr>
                                        <p:cTn id="12" dur="500"/>
                                        <p:tgtEl>
                                          <p:spTgt spid="30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06">
                                            <p:txEl>
                                              <p:pRg st="2" end="2"/>
                                            </p:txEl>
                                          </p:spTgt>
                                        </p:tgtEl>
                                        <p:attrNameLst>
                                          <p:attrName>style.visibility</p:attrName>
                                        </p:attrNameLst>
                                      </p:cBhvr>
                                      <p:to>
                                        <p:strVal val="visible"/>
                                      </p:to>
                                    </p:set>
                                    <p:animEffect transition="in" filter="wipe(down)">
                                      <p:cBhvr>
                                        <p:cTn id="17" dur="500"/>
                                        <p:tgtEl>
                                          <p:spTgt spid="30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06">
                                            <p:txEl>
                                              <p:pRg st="3" end="3"/>
                                            </p:txEl>
                                          </p:spTgt>
                                        </p:tgtEl>
                                        <p:attrNameLst>
                                          <p:attrName>style.visibility</p:attrName>
                                        </p:attrNameLst>
                                      </p:cBhvr>
                                      <p:to>
                                        <p:strVal val="visible"/>
                                      </p:to>
                                    </p:set>
                                    <p:animEffect transition="in" filter="wipe(down)">
                                      <p:cBhvr>
                                        <p:cTn id="22" dur="500"/>
                                        <p:tgtEl>
                                          <p:spTgt spid="30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06">
                                            <p:txEl>
                                              <p:pRg st="4" end="4"/>
                                            </p:txEl>
                                          </p:spTgt>
                                        </p:tgtEl>
                                        <p:attrNameLst>
                                          <p:attrName>style.visibility</p:attrName>
                                        </p:attrNameLst>
                                      </p:cBhvr>
                                      <p:to>
                                        <p:strVal val="visible"/>
                                      </p:to>
                                    </p:set>
                                    <p:animEffect transition="in" filter="wipe(down)">
                                      <p:cBhvr>
                                        <p:cTn id="27" dur="500"/>
                                        <p:tgtEl>
                                          <p:spTgt spid="30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06">
                                            <p:txEl>
                                              <p:pRg st="5" end="5"/>
                                            </p:txEl>
                                          </p:spTgt>
                                        </p:tgtEl>
                                        <p:attrNameLst>
                                          <p:attrName>style.visibility</p:attrName>
                                        </p:attrNameLst>
                                      </p:cBhvr>
                                      <p:to>
                                        <p:strVal val="visible"/>
                                      </p:to>
                                    </p:set>
                                    <p:animEffect transition="in" filter="wipe(down)">
                                      <p:cBhvr>
                                        <p:cTn id="32" dur="500"/>
                                        <p:tgtEl>
                                          <p:spTgt spid="30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0"/>
        <p:cNvGrpSpPr/>
        <p:nvPr/>
      </p:nvGrpSpPr>
      <p:grpSpPr>
        <a:xfrm>
          <a:off x="0" y="0"/>
          <a:ext cx="0" cy="0"/>
          <a:chOff x="0" y="0"/>
          <a:chExt cx="0" cy="0"/>
        </a:xfrm>
      </p:grpSpPr>
      <p:sp>
        <p:nvSpPr>
          <p:cNvPr id="311" name="Google Shape;311;p27"/>
          <p:cNvSpPr txBox="1">
            <a:spLocks noGrp="1"/>
          </p:cNvSpPr>
          <p:nvPr>
            <p:ph type="title" idx="2"/>
          </p:nvPr>
        </p:nvSpPr>
        <p:spPr>
          <a:xfrm>
            <a:off x="631400" y="0"/>
            <a:ext cx="3716700" cy="510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Uses of derivatives</a:t>
            </a:r>
            <a:endParaRPr sz="3000" b="1">
              <a:latin typeface="Old Standard TT"/>
              <a:ea typeface="Old Standard TT"/>
              <a:cs typeface="Old Standard TT"/>
              <a:sym typeface="Old Standard TT"/>
            </a:endParaRPr>
          </a:p>
        </p:txBody>
      </p:sp>
      <p:sp>
        <p:nvSpPr>
          <p:cNvPr id="312" name="Google Shape;312;p27"/>
          <p:cNvSpPr txBox="1">
            <a:spLocks noGrp="1"/>
          </p:cNvSpPr>
          <p:nvPr>
            <p:ph type="title"/>
          </p:nvPr>
        </p:nvSpPr>
        <p:spPr>
          <a:xfrm>
            <a:off x="302750" y="568375"/>
            <a:ext cx="4045200" cy="4191300"/>
          </a:xfrm>
          <a:prstGeom prst="rect">
            <a:avLst/>
          </a:prstGeom>
        </p:spPr>
        <p:txBody>
          <a:bodyPr spcFirstLastPara="1" wrap="square" lIns="91425" tIns="91425" rIns="91425" bIns="91425" anchor="t" anchorCtr="0">
            <a:noAutofit/>
          </a:bodyPr>
          <a:lstStyle/>
          <a:p>
            <a:pPr marL="9144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Derivatives play a major role in the investment of many large portfolios and funds, and are used for </a:t>
            </a:r>
            <a:r>
              <a:rPr lang="en-GB" sz="1600" b="1" dirty="0">
                <a:latin typeface="Old Standard TT"/>
                <a:ea typeface="Old Standard TT"/>
                <a:cs typeface="Old Standard TT"/>
                <a:sym typeface="Old Standard TT"/>
              </a:rPr>
              <a:t>hedging</a:t>
            </a:r>
            <a:r>
              <a:rPr lang="en-GB" sz="1600" dirty="0">
                <a:latin typeface="Old Standard TT"/>
                <a:ea typeface="Old Standard TT"/>
                <a:cs typeface="Old Standard TT"/>
                <a:sym typeface="Old Standard TT"/>
              </a:rPr>
              <a:t>. </a:t>
            </a:r>
            <a:endParaRPr sz="1600" dirty="0">
              <a:latin typeface="Old Standard TT"/>
              <a:ea typeface="Old Standard TT"/>
              <a:cs typeface="Old Standard TT"/>
              <a:sym typeface="Old Standard TT"/>
            </a:endParaRPr>
          </a:p>
          <a:p>
            <a:pPr marL="0" lvl="0" indent="0" algn="l" rtl="0">
              <a:lnSpc>
                <a:spcPct val="100000"/>
              </a:lnSpc>
              <a:spcBef>
                <a:spcPts val="500"/>
              </a:spcBef>
              <a:spcAft>
                <a:spcPts val="0"/>
              </a:spcAft>
              <a:buNone/>
            </a:pPr>
            <a:r>
              <a:rPr lang="en-GB" sz="1600" b="1" dirty="0">
                <a:latin typeface="Old Standard TT"/>
                <a:ea typeface="Old Standard TT"/>
                <a:cs typeface="Old Standard TT"/>
                <a:sym typeface="Old Standard TT"/>
              </a:rPr>
              <a:t>Hedging</a:t>
            </a:r>
            <a:r>
              <a:rPr lang="en-GB" sz="1600" dirty="0">
                <a:latin typeface="Old Standard TT"/>
                <a:ea typeface="Old Standard TT"/>
                <a:cs typeface="Old Standard TT"/>
                <a:sym typeface="Old Standard TT"/>
              </a:rPr>
              <a:t> - is a technique employed by portfolio managers to reduce the impact of adverse price movements on a portfolio’s value.</a:t>
            </a:r>
            <a:endParaRPr sz="1600" dirty="0">
              <a:latin typeface="Old Standard TT"/>
              <a:ea typeface="Old Standard TT"/>
              <a:cs typeface="Old Standard TT"/>
              <a:sym typeface="Old Standard TT"/>
            </a:endParaRPr>
          </a:p>
          <a:p>
            <a:pPr marL="457200" lvl="0" indent="-323850" algn="l" rtl="0">
              <a:lnSpc>
                <a:spcPct val="100000"/>
              </a:lnSpc>
              <a:spcBef>
                <a:spcPts val="500"/>
              </a:spcBef>
              <a:spcAft>
                <a:spcPts val="0"/>
              </a:spcAft>
              <a:buSzPts val="1500"/>
              <a:buFont typeface="Old Standard TT"/>
              <a:buChar char="●"/>
            </a:pPr>
            <a:r>
              <a:rPr lang="en-GB" sz="1500" b="1" dirty="0">
                <a:latin typeface="Old Standard TT"/>
                <a:ea typeface="Old Standard TT"/>
                <a:cs typeface="Old Standard TT"/>
                <a:sym typeface="Old Standard TT"/>
              </a:rPr>
              <a:t>Watch:</a:t>
            </a:r>
            <a:r>
              <a:rPr lang="en-GB" sz="1500" dirty="0">
                <a:latin typeface="Old Standard TT"/>
                <a:ea typeface="Old Standard TT"/>
                <a:cs typeface="Old Standard TT"/>
                <a:sym typeface="Old Standard TT"/>
              </a:rPr>
              <a:t> https://vimeo.com/147099988</a:t>
            </a:r>
            <a:endParaRPr sz="1500" i="1" dirty="0">
              <a:latin typeface="Old Standard TT"/>
              <a:ea typeface="Old Standard TT"/>
              <a:cs typeface="Old Standard TT"/>
              <a:sym typeface="Old Standard TT"/>
            </a:endParaRPr>
          </a:p>
          <a:p>
            <a:pPr marL="457200" lvl="0" indent="-323850" algn="l" rtl="0">
              <a:lnSpc>
                <a:spcPct val="100000"/>
              </a:lnSpc>
              <a:spcBef>
                <a:spcPts val="1000"/>
              </a:spcBef>
              <a:spcAft>
                <a:spcPts val="0"/>
              </a:spcAft>
              <a:buSzPts val="1500"/>
              <a:buFont typeface="Old Standard TT"/>
              <a:buChar char="●"/>
            </a:pPr>
            <a:r>
              <a:rPr lang="en-GB" sz="1500" b="1" dirty="0">
                <a:latin typeface="Old Standard TT"/>
                <a:ea typeface="Old Standard TT"/>
                <a:cs typeface="Old Standard TT"/>
                <a:sym typeface="Old Standard TT"/>
              </a:rPr>
              <a:t>Anticipating future cash flows</a:t>
            </a:r>
            <a:r>
              <a:rPr lang="en-GB" sz="1500" dirty="0">
                <a:latin typeface="Old Standard TT"/>
                <a:ea typeface="Old Standard TT"/>
                <a:cs typeface="Old Standard TT"/>
                <a:sym typeface="Old Standard TT"/>
              </a:rPr>
              <a:t> - if a portfolio manager expects to receive a large inflow of cash to be invested in a particular asset, then futures can be used to fix the price at which it will be bought and offset the risk that prices will have risen by the time the cash flow is received.</a:t>
            </a:r>
            <a:endParaRPr sz="1500" dirty="0">
              <a:latin typeface="Old Standard TT"/>
              <a:ea typeface="Old Standard TT"/>
              <a:cs typeface="Old Standard TT"/>
              <a:sym typeface="Old Standard TT"/>
            </a:endParaRPr>
          </a:p>
          <a:p>
            <a:pPr marL="0" lvl="0" indent="0" algn="l" rtl="0">
              <a:lnSpc>
                <a:spcPct val="100000"/>
              </a:lnSpc>
              <a:spcBef>
                <a:spcPts val="500"/>
              </a:spcBef>
              <a:spcAft>
                <a:spcPts val="500"/>
              </a:spcAft>
              <a:buNone/>
            </a:pPr>
            <a:endParaRPr sz="1500" dirty="0">
              <a:latin typeface="Old Standard TT"/>
              <a:ea typeface="Old Standard TT"/>
              <a:cs typeface="Old Standard TT"/>
              <a:sym typeface="Old Standard TT"/>
            </a:endParaRPr>
          </a:p>
        </p:txBody>
      </p:sp>
      <p:sp>
        <p:nvSpPr>
          <p:cNvPr id="313" name="Google Shape;313;p27"/>
          <p:cNvSpPr txBox="1">
            <a:spLocks noGrp="1"/>
          </p:cNvSpPr>
          <p:nvPr>
            <p:ph type="title"/>
          </p:nvPr>
        </p:nvSpPr>
        <p:spPr>
          <a:xfrm>
            <a:off x="4572000" y="306425"/>
            <a:ext cx="4402500" cy="4191300"/>
          </a:xfrm>
          <a:prstGeom prst="rect">
            <a:avLst/>
          </a:prstGeom>
        </p:spPr>
        <p:txBody>
          <a:bodyPr spcFirstLastPara="1" wrap="square" lIns="91425" tIns="91425" rIns="91425" bIns="91425" anchor="t" anchorCtr="0">
            <a:noAutofit/>
          </a:bodyPr>
          <a:lstStyle/>
          <a:p>
            <a:pPr marL="457200" lvl="0" indent="-330200" algn="l" rtl="0">
              <a:lnSpc>
                <a:spcPct val="100000"/>
              </a:lnSpc>
              <a:spcBef>
                <a:spcPts val="0"/>
              </a:spcBef>
              <a:spcAft>
                <a:spcPts val="0"/>
              </a:spcAft>
              <a:buClr>
                <a:srgbClr val="000000"/>
              </a:buClr>
              <a:buSzPts val="1600"/>
              <a:buFont typeface="Old Standard TT"/>
              <a:buChar char="●"/>
            </a:pPr>
            <a:r>
              <a:rPr lang="en-GB" sz="1600" b="1" dirty="0">
                <a:solidFill>
                  <a:srgbClr val="000000"/>
                </a:solidFill>
                <a:latin typeface="Old Standard TT"/>
                <a:ea typeface="Old Standard TT"/>
                <a:cs typeface="Old Standard TT"/>
                <a:sym typeface="Old Standard TT"/>
              </a:rPr>
              <a:t>Asset allocation changes</a:t>
            </a:r>
            <a:r>
              <a:rPr lang="en-GB" sz="1600" dirty="0">
                <a:solidFill>
                  <a:srgbClr val="000000"/>
                </a:solidFill>
                <a:latin typeface="Old Standard TT"/>
                <a:ea typeface="Old Standard TT"/>
                <a:cs typeface="Old Standard TT"/>
                <a:sym typeface="Old Standard TT"/>
              </a:rPr>
              <a:t> - changes to the asset allocation of a fund, whether to take advantage of anticipated short-term directional market movements or to implement a change in strategy, can be made more swiftly and less expensively using derivatives such as futures.</a:t>
            </a:r>
            <a:endParaRPr sz="1600" dirty="0">
              <a:solidFill>
                <a:srgbClr val="000000"/>
              </a:solidFill>
              <a:latin typeface="Old Standard TT"/>
              <a:ea typeface="Old Standard TT"/>
              <a:cs typeface="Old Standard TT"/>
              <a:sym typeface="Old Standard TT"/>
            </a:endParaRPr>
          </a:p>
          <a:p>
            <a:pPr marL="457200" lvl="0" indent="-330200" algn="l" rtl="0">
              <a:lnSpc>
                <a:spcPct val="100000"/>
              </a:lnSpc>
              <a:spcBef>
                <a:spcPts val="1000"/>
              </a:spcBef>
              <a:spcAft>
                <a:spcPts val="0"/>
              </a:spcAft>
              <a:buClr>
                <a:srgbClr val="000000"/>
              </a:buClr>
              <a:buSzPts val="1600"/>
              <a:buFont typeface="Old Standard TT"/>
              <a:buChar char="●"/>
            </a:pPr>
            <a:r>
              <a:rPr lang="en-GB" sz="1600" b="1" dirty="0">
                <a:solidFill>
                  <a:srgbClr val="000000"/>
                </a:solidFill>
                <a:latin typeface="Old Standard TT"/>
                <a:ea typeface="Old Standard TT"/>
                <a:cs typeface="Old Standard TT"/>
                <a:sym typeface="Old Standard TT"/>
              </a:rPr>
              <a:t>Arbitrage</a:t>
            </a:r>
            <a:r>
              <a:rPr lang="en-GB" sz="1600" dirty="0">
                <a:solidFill>
                  <a:srgbClr val="000000"/>
                </a:solidFill>
                <a:latin typeface="Old Standard TT"/>
                <a:ea typeface="Old Standard TT"/>
                <a:cs typeface="Old Standard TT"/>
                <a:sym typeface="Old Standard TT"/>
              </a:rPr>
              <a:t> - the process of deriving a risk-free profit from simultaneously buying and selling the same asset in two different markets, when a price difference between the two exists.</a:t>
            </a:r>
            <a:endParaRPr sz="1600" dirty="0">
              <a:solidFill>
                <a:srgbClr val="000000"/>
              </a:solidFill>
              <a:latin typeface="Old Standard TT"/>
              <a:ea typeface="Old Standard TT"/>
              <a:cs typeface="Old Standard TT"/>
              <a:sym typeface="Old Standard TT"/>
            </a:endParaRPr>
          </a:p>
          <a:p>
            <a:pPr marL="914400" lvl="1" indent="-330200" algn="l" rtl="0">
              <a:lnSpc>
                <a:spcPct val="100000"/>
              </a:lnSpc>
              <a:spcBef>
                <a:spcPts val="1000"/>
              </a:spcBef>
              <a:spcAft>
                <a:spcPts val="0"/>
              </a:spcAft>
              <a:buClr>
                <a:srgbClr val="000000"/>
              </a:buClr>
              <a:buSzPts val="1600"/>
              <a:buFont typeface="Old Standard TT"/>
              <a:buChar char="○"/>
            </a:pPr>
            <a:r>
              <a:rPr lang="en-GB" sz="1600" dirty="0">
                <a:solidFill>
                  <a:srgbClr val="000000"/>
                </a:solidFill>
                <a:latin typeface="Old Standard TT"/>
                <a:ea typeface="Old Standard TT"/>
                <a:cs typeface="Old Standard TT"/>
                <a:sym typeface="Old Standard TT"/>
              </a:rPr>
              <a:t>If the price of a derivative and its underlying asset are mismatched, then the portfolio manager may be able to profit from this pricing anomaly.</a:t>
            </a:r>
            <a:endParaRPr sz="1600" dirty="0">
              <a:solidFill>
                <a:srgbClr val="000000"/>
              </a:solidFill>
              <a:latin typeface="Old Standard TT"/>
              <a:ea typeface="Old Standard TT"/>
              <a:cs typeface="Old Standard TT"/>
              <a:sym typeface="Old Standard TT"/>
            </a:endParaRPr>
          </a:p>
          <a:p>
            <a:pPr marL="0" lvl="0" indent="0" algn="l" rtl="0">
              <a:lnSpc>
                <a:spcPct val="100000"/>
              </a:lnSpc>
              <a:spcBef>
                <a:spcPts val="1000"/>
              </a:spcBef>
              <a:spcAft>
                <a:spcPts val="1000"/>
              </a:spcAft>
              <a:buNone/>
            </a:pPr>
            <a:endParaRPr sz="1600" dirty="0">
              <a:solidFill>
                <a:srgbClr val="000000"/>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12"/>
                                        </p:tgtEl>
                                        <p:attrNameLst>
                                          <p:attrName>style.visibility</p:attrName>
                                        </p:attrNameLst>
                                      </p:cBhvr>
                                      <p:to>
                                        <p:strVal val="visible"/>
                                      </p:to>
                                    </p:set>
                                    <p:animEffect transition="in" filter="wipe(down)">
                                      <p:cBhvr>
                                        <p:cTn id="7" dur="500"/>
                                        <p:tgtEl>
                                          <p:spTgt spid="31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13"/>
                                        </p:tgtEl>
                                        <p:attrNameLst>
                                          <p:attrName>style.visibility</p:attrName>
                                        </p:attrNameLst>
                                      </p:cBhvr>
                                      <p:to>
                                        <p:strVal val="visible"/>
                                      </p:to>
                                    </p:set>
                                    <p:animEffect transition="in" filter="wipe(down)">
                                      <p:cBhvr>
                                        <p:cTn id="12" dur="500"/>
                                        <p:tgtEl>
                                          <p:spTgt spid="3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 grpId="0"/>
      <p:bldP spid="3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18" name="Google Shape;318;p2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Commodities </a:t>
            </a:r>
            <a:endParaRPr sz="3000" b="1">
              <a:latin typeface="Old Standard TT"/>
              <a:ea typeface="Old Standard TT"/>
              <a:cs typeface="Old Standard TT"/>
              <a:sym typeface="Old Standard TT"/>
            </a:endParaRPr>
          </a:p>
        </p:txBody>
      </p:sp>
      <p:sp>
        <p:nvSpPr>
          <p:cNvPr id="319" name="Google Shape;319;p28"/>
          <p:cNvSpPr txBox="1">
            <a:spLocks noGrp="1"/>
          </p:cNvSpPr>
          <p:nvPr>
            <p:ph type="body" idx="1"/>
          </p:nvPr>
        </p:nvSpPr>
        <p:spPr>
          <a:xfrm>
            <a:off x="619125" y="1567550"/>
            <a:ext cx="7717200" cy="32901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GB" sz="1600" dirty="0">
                <a:latin typeface="Old Standard TT"/>
                <a:ea typeface="Old Standard TT"/>
                <a:cs typeface="Old Standard TT"/>
                <a:sym typeface="Old Standard TT"/>
              </a:rPr>
              <a:t>There are a number of different commodity markets, which are differentiated by the commodity that is traded. Some of the main ones are: </a:t>
            </a:r>
            <a:endParaRPr sz="1600" dirty="0">
              <a:latin typeface="Old Standard TT"/>
              <a:ea typeface="Old Standard TT"/>
              <a:cs typeface="Old Standard TT"/>
              <a:sym typeface="Old Standard TT"/>
            </a:endParaRPr>
          </a:p>
          <a:p>
            <a:pPr marL="457200" lvl="0" indent="-330200" algn="l" rtl="0">
              <a:lnSpc>
                <a:spcPct val="100000"/>
              </a:lnSpc>
              <a:spcBef>
                <a:spcPts val="1600"/>
              </a:spcBef>
              <a:spcAft>
                <a:spcPts val="0"/>
              </a:spcAft>
              <a:buSzPts val="1600"/>
              <a:buFont typeface="Old Standard TT"/>
              <a:buChar char="●"/>
            </a:pPr>
            <a:r>
              <a:rPr lang="en-GB" sz="1600" dirty="0">
                <a:latin typeface="Old Standard TT"/>
                <a:ea typeface="Old Standard TT"/>
                <a:cs typeface="Old Standard TT"/>
                <a:sym typeface="Old Standard TT"/>
              </a:rPr>
              <a:t>Agricultural markets</a:t>
            </a:r>
            <a:endParaRPr sz="1600" dirty="0">
              <a:latin typeface="Old Standard TT"/>
              <a:ea typeface="Old Standard TT"/>
              <a:cs typeface="Old Standard TT"/>
              <a:sym typeface="Old Standard TT"/>
            </a:endParaRPr>
          </a:p>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Base and precious metals</a:t>
            </a:r>
            <a:endParaRPr sz="1600" dirty="0">
              <a:latin typeface="Old Standard TT"/>
              <a:ea typeface="Old Standard TT"/>
              <a:cs typeface="Old Standard TT"/>
              <a:sym typeface="Old Standard TT"/>
            </a:endParaRPr>
          </a:p>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Energy markets</a:t>
            </a:r>
            <a:endParaRPr sz="1600" dirty="0">
              <a:latin typeface="Old Standard TT"/>
              <a:ea typeface="Old Standard TT"/>
              <a:cs typeface="Old Standard TT"/>
              <a:sym typeface="Old Standard TT"/>
            </a:endParaRPr>
          </a:p>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Power markets</a:t>
            </a:r>
            <a:endParaRPr sz="1600" dirty="0">
              <a:latin typeface="Old Standard TT"/>
              <a:ea typeface="Old Standard TT"/>
              <a:cs typeface="Old Standard TT"/>
              <a:sym typeface="Old Standard TT"/>
            </a:endParaRPr>
          </a:p>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Plastics markets</a:t>
            </a:r>
            <a:endParaRPr sz="1600" dirty="0">
              <a:latin typeface="Old Standard TT"/>
              <a:ea typeface="Old Standard TT"/>
              <a:cs typeface="Old Standard TT"/>
              <a:sym typeface="Old Standard TT"/>
            </a:endParaRPr>
          </a:p>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Emissions markets</a:t>
            </a:r>
            <a:endParaRPr sz="1600" dirty="0">
              <a:latin typeface="Old Standard TT"/>
              <a:ea typeface="Old Standard TT"/>
              <a:cs typeface="Old Standard TT"/>
              <a:sym typeface="Old Standard TT"/>
            </a:endParaRPr>
          </a:p>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Freight and shipping markets  </a:t>
            </a:r>
            <a:endParaRPr sz="1600" dirty="0">
              <a:latin typeface="Old Standard TT"/>
              <a:ea typeface="Old Standard TT"/>
              <a:cs typeface="Old Standard TT"/>
              <a:sym typeface="Old Standard TT"/>
            </a:endParaRPr>
          </a:p>
          <a:p>
            <a:pPr marL="0" lvl="0" indent="0" algn="l" rtl="0">
              <a:lnSpc>
                <a:spcPct val="100000"/>
              </a:lnSpc>
              <a:spcBef>
                <a:spcPts val="1600"/>
              </a:spcBef>
              <a:spcAft>
                <a:spcPts val="1600"/>
              </a:spcAft>
              <a:buNone/>
            </a:pPr>
            <a:r>
              <a:rPr lang="en-GB" sz="1600" dirty="0">
                <a:latin typeface="Old Standard TT"/>
                <a:ea typeface="Old Standard TT"/>
                <a:cs typeface="Old Standard TT"/>
                <a:sym typeface="Old Standard TT"/>
              </a:rPr>
              <a:t>As an example, we will consider the features of the base and precious metals markets and energy markets below - </a:t>
            </a:r>
            <a:endParaRPr sz="16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19">
                                            <p:txEl>
                                              <p:pRg st="0" end="0"/>
                                            </p:txEl>
                                          </p:spTgt>
                                        </p:tgtEl>
                                        <p:attrNameLst>
                                          <p:attrName>style.visibility</p:attrName>
                                        </p:attrNameLst>
                                      </p:cBhvr>
                                      <p:to>
                                        <p:strVal val="visible"/>
                                      </p:to>
                                    </p:set>
                                    <p:animEffect transition="in" filter="wipe(down)">
                                      <p:cBhvr>
                                        <p:cTn id="7" dur="500"/>
                                        <p:tgtEl>
                                          <p:spTgt spid="3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19">
                                            <p:txEl>
                                              <p:pRg st="1" end="1"/>
                                            </p:txEl>
                                          </p:spTgt>
                                        </p:tgtEl>
                                        <p:attrNameLst>
                                          <p:attrName>style.visibility</p:attrName>
                                        </p:attrNameLst>
                                      </p:cBhvr>
                                      <p:to>
                                        <p:strVal val="visible"/>
                                      </p:to>
                                    </p:set>
                                    <p:animEffect transition="in" filter="wipe(down)">
                                      <p:cBhvr>
                                        <p:cTn id="12" dur="500"/>
                                        <p:tgtEl>
                                          <p:spTgt spid="3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19">
                                            <p:txEl>
                                              <p:pRg st="2" end="2"/>
                                            </p:txEl>
                                          </p:spTgt>
                                        </p:tgtEl>
                                        <p:attrNameLst>
                                          <p:attrName>style.visibility</p:attrName>
                                        </p:attrNameLst>
                                      </p:cBhvr>
                                      <p:to>
                                        <p:strVal val="visible"/>
                                      </p:to>
                                    </p:set>
                                    <p:animEffect transition="in" filter="wipe(down)">
                                      <p:cBhvr>
                                        <p:cTn id="17" dur="500"/>
                                        <p:tgtEl>
                                          <p:spTgt spid="3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19">
                                            <p:txEl>
                                              <p:pRg st="3" end="3"/>
                                            </p:txEl>
                                          </p:spTgt>
                                        </p:tgtEl>
                                        <p:attrNameLst>
                                          <p:attrName>style.visibility</p:attrName>
                                        </p:attrNameLst>
                                      </p:cBhvr>
                                      <p:to>
                                        <p:strVal val="visible"/>
                                      </p:to>
                                    </p:set>
                                    <p:animEffect transition="in" filter="wipe(down)">
                                      <p:cBhvr>
                                        <p:cTn id="22" dur="500"/>
                                        <p:tgtEl>
                                          <p:spTgt spid="3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19">
                                            <p:txEl>
                                              <p:pRg st="4" end="4"/>
                                            </p:txEl>
                                          </p:spTgt>
                                        </p:tgtEl>
                                        <p:attrNameLst>
                                          <p:attrName>style.visibility</p:attrName>
                                        </p:attrNameLst>
                                      </p:cBhvr>
                                      <p:to>
                                        <p:strVal val="visible"/>
                                      </p:to>
                                    </p:set>
                                    <p:animEffect transition="in" filter="wipe(down)">
                                      <p:cBhvr>
                                        <p:cTn id="27" dur="500"/>
                                        <p:tgtEl>
                                          <p:spTgt spid="3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19">
                                            <p:txEl>
                                              <p:pRg st="5" end="5"/>
                                            </p:txEl>
                                          </p:spTgt>
                                        </p:tgtEl>
                                        <p:attrNameLst>
                                          <p:attrName>style.visibility</p:attrName>
                                        </p:attrNameLst>
                                      </p:cBhvr>
                                      <p:to>
                                        <p:strVal val="visible"/>
                                      </p:to>
                                    </p:set>
                                    <p:animEffect transition="in" filter="wipe(down)">
                                      <p:cBhvr>
                                        <p:cTn id="32" dur="500"/>
                                        <p:tgtEl>
                                          <p:spTgt spid="3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19">
                                            <p:txEl>
                                              <p:pRg st="6" end="6"/>
                                            </p:txEl>
                                          </p:spTgt>
                                        </p:tgtEl>
                                        <p:attrNameLst>
                                          <p:attrName>style.visibility</p:attrName>
                                        </p:attrNameLst>
                                      </p:cBhvr>
                                      <p:to>
                                        <p:strVal val="visible"/>
                                      </p:to>
                                    </p:set>
                                    <p:animEffect transition="in" filter="wipe(down)">
                                      <p:cBhvr>
                                        <p:cTn id="37" dur="500"/>
                                        <p:tgtEl>
                                          <p:spTgt spid="31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19">
                                            <p:txEl>
                                              <p:pRg st="7" end="7"/>
                                            </p:txEl>
                                          </p:spTgt>
                                        </p:tgtEl>
                                        <p:attrNameLst>
                                          <p:attrName>style.visibility</p:attrName>
                                        </p:attrNameLst>
                                      </p:cBhvr>
                                      <p:to>
                                        <p:strVal val="visible"/>
                                      </p:to>
                                    </p:set>
                                    <p:animEffect transition="in" filter="wipe(down)">
                                      <p:cBhvr>
                                        <p:cTn id="42" dur="500"/>
                                        <p:tgtEl>
                                          <p:spTgt spid="31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19">
                                            <p:txEl>
                                              <p:pRg st="8" end="8"/>
                                            </p:txEl>
                                          </p:spTgt>
                                        </p:tgtEl>
                                        <p:attrNameLst>
                                          <p:attrName>style.visibility</p:attrName>
                                        </p:attrNameLst>
                                      </p:cBhvr>
                                      <p:to>
                                        <p:strVal val="visible"/>
                                      </p:to>
                                    </p:set>
                                    <p:animEffect transition="in" filter="wipe(down)">
                                      <p:cBhvr>
                                        <p:cTn id="47" dur="500"/>
                                        <p:tgtEl>
                                          <p:spTgt spid="3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2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Base and Precious Metals</a:t>
            </a:r>
            <a:endParaRPr sz="3000" b="1">
              <a:latin typeface="Old Standard TT"/>
              <a:ea typeface="Old Standard TT"/>
              <a:cs typeface="Old Standard TT"/>
              <a:sym typeface="Old Standard TT"/>
            </a:endParaRPr>
          </a:p>
        </p:txBody>
      </p:sp>
      <p:sp>
        <p:nvSpPr>
          <p:cNvPr id="325" name="Google Shape;325;p29"/>
          <p:cNvSpPr txBox="1">
            <a:spLocks noGrp="1"/>
          </p:cNvSpPr>
          <p:nvPr>
            <p:ph type="body" idx="1"/>
          </p:nvPr>
        </p:nvSpPr>
        <p:spPr>
          <a:xfrm>
            <a:off x="214350" y="1307850"/>
            <a:ext cx="8715300" cy="2911200"/>
          </a:xfrm>
          <a:prstGeom prst="rect">
            <a:avLst/>
          </a:prstGeom>
        </p:spPr>
        <p:txBody>
          <a:bodyPr spcFirstLastPara="1" wrap="square" lIns="91425" tIns="91425" rIns="91425" bIns="91425" anchor="t" anchorCtr="0">
            <a:noAutofit/>
          </a:bodyPr>
          <a:lstStyle/>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There are numerous metals produced worldwide and subsequently refined for use in a large variety of products and processes.</a:t>
            </a:r>
            <a:endParaRPr sz="1600" dirty="0">
              <a:latin typeface="Old Standard TT"/>
              <a:ea typeface="Old Standard TT"/>
              <a:cs typeface="Old Standard TT"/>
              <a:sym typeface="Old Standard TT"/>
            </a:endParaRPr>
          </a:p>
          <a:p>
            <a:pPr marL="457200" lvl="0" indent="-330200" algn="l" rtl="0">
              <a:lnSpc>
                <a:spcPct val="100000"/>
              </a:lnSpc>
              <a:spcBef>
                <a:spcPts val="600"/>
              </a:spcBef>
              <a:spcAft>
                <a:spcPts val="0"/>
              </a:spcAft>
              <a:buSzPts val="1600"/>
              <a:buFont typeface="Old Standard TT"/>
              <a:buChar char="●"/>
            </a:pPr>
            <a:r>
              <a:rPr lang="en-GB" sz="1600" dirty="0">
                <a:latin typeface="Old Standard TT"/>
                <a:ea typeface="Old Standard TT"/>
                <a:cs typeface="Old Standard TT"/>
                <a:sym typeface="Old Standard TT"/>
              </a:rPr>
              <a:t>As with all other commodity prices, metal prices are influenced by supply and demand.</a:t>
            </a:r>
            <a:endParaRPr sz="1600" dirty="0">
              <a:latin typeface="Old Standard TT"/>
              <a:ea typeface="Old Standard TT"/>
              <a:cs typeface="Old Standard TT"/>
              <a:sym typeface="Old Standard TT"/>
            </a:endParaRPr>
          </a:p>
          <a:p>
            <a:pPr marL="914400" lvl="1" indent="-330200" algn="l" rtl="0">
              <a:lnSpc>
                <a:spcPct val="100000"/>
              </a:lnSpc>
              <a:spcBef>
                <a:spcPts val="600"/>
              </a:spcBef>
              <a:spcAft>
                <a:spcPts val="0"/>
              </a:spcAft>
              <a:buSzPts val="1600"/>
              <a:buFont typeface="Old Standard TT"/>
              <a:buChar char="○"/>
            </a:pPr>
            <a:r>
              <a:rPr lang="en-GB" sz="1600" dirty="0">
                <a:latin typeface="Old Standard TT"/>
                <a:ea typeface="Old Standard TT"/>
                <a:cs typeface="Old Standard TT"/>
                <a:sym typeface="Old Standard TT"/>
              </a:rPr>
              <a:t>The factors influencing supply include the availability of raw materials and the costs of extraction and production.</a:t>
            </a:r>
            <a:endParaRPr sz="1600" dirty="0">
              <a:latin typeface="Old Standard TT"/>
              <a:ea typeface="Old Standard TT"/>
              <a:cs typeface="Old Standard TT"/>
              <a:sym typeface="Old Standard TT"/>
            </a:endParaRPr>
          </a:p>
          <a:p>
            <a:pPr marL="914400" lvl="1" indent="-330200" algn="l" rtl="0">
              <a:lnSpc>
                <a:spcPct val="100000"/>
              </a:lnSpc>
              <a:spcBef>
                <a:spcPts val="600"/>
              </a:spcBef>
              <a:spcAft>
                <a:spcPts val="0"/>
              </a:spcAft>
              <a:buSzPts val="1600"/>
              <a:buFont typeface="Old Standard TT"/>
              <a:buChar char="○"/>
            </a:pPr>
            <a:r>
              <a:rPr lang="en-GB" sz="1600" dirty="0">
                <a:latin typeface="Old Standard TT"/>
                <a:ea typeface="Old Standard TT"/>
                <a:cs typeface="Old Standard TT"/>
                <a:sym typeface="Old Standard TT"/>
              </a:rPr>
              <a:t>Demand comes from underlying users of commodity, e.g. the demand for metals in rapidly industrialising economies. Including China and India. </a:t>
            </a:r>
            <a:endParaRPr sz="1600" dirty="0">
              <a:latin typeface="Old Standard TT"/>
              <a:ea typeface="Old Standard TT"/>
              <a:cs typeface="Old Standard TT"/>
              <a:sym typeface="Old Standard TT"/>
            </a:endParaRPr>
          </a:p>
          <a:p>
            <a:pPr marL="914400" lvl="1" indent="-330200" algn="l" rtl="0">
              <a:lnSpc>
                <a:spcPct val="100000"/>
              </a:lnSpc>
              <a:spcBef>
                <a:spcPts val="600"/>
              </a:spcBef>
              <a:spcAft>
                <a:spcPts val="0"/>
              </a:spcAft>
              <a:buSzPts val="1600"/>
              <a:buFont typeface="Old Standard TT"/>
              <a:buChar char="○"/>
            </a:pPr>
            <a:r>
              <a:rPr lang="en-GB" sz="1600" dirty="0">
                <a:latin typeface="Old Standard TT"/>
                <a:ea typeface="Old Standard TT"/>
                <a:cs typeface="Old Standard TT"/>
                <a:sym typeface="Old Standard TT"/>
              </a:rPr>
              <a:t>Demand also originates from investors such as hedge funds, which might buy metal futures in anticipation of excess demand, or incorporate commodities into specific funds.</a:t>
            </a:r>
            <a:endParaRPr sz="1600" dirty="0">
              <a:latin typeface="Old Standard TT"/>
              <a:ea typeface="Old Standard TT"/>
              <a:cs typeface="Old Standard TT"/>
              <a:sym typeface="Old Standard TT"/>
            </a:endParaRPr>
          </a:p>
          <a:p>
            <a:pPr marL="914400" lvl="1" indent="-330200" algn="l" rtl="0">
              <a:lnSpc>
                <a:spcPct val="100000"/>
              </a:lnSpc>
              <a:spcBef>
                <a:spcPts val="600"/>
              </a:spcBef>
              <a:spcAft>
                <a:spcPts val="0"/>
              </a:spcAft>
              <a:buSzPts val="1600"/>
              <a:buFont typeface="Old Standard TT"/>
              <a:buChar char="○"/>
            </a:pPr>
            <a:r>
              <a:rPr lang="en-GB" sz="1600" dirty="0">
                <a:latin typeface="Old Standard TT"/>
                <a:ea typeface="Old Standard TT"/>
                <a:cs typeface="Old Standard TT"/>
                <a:sym typeface="Old Standard TT"/>
              </a:rPr>
              <a:t>Producers also use the market for hedging their production.</a:t>
            </a:r>
            <a:endParaRPr sz="1600" dirty="0">
              <a:latin typeface="Old Standard TT"/>
              <a:ea typeface="Old Standard TT"/>
              <a:cs typeface="Old Standard TT"/>
              <a:sym typeface="Old Standard TT"/>
            </a:endParaRPr>
          </a:p>
          <a:p>
            <a:pPr marL="457200" lvl="0" indent="-330200" algn="l" rtl="0">
              <a:lnSpc>
                <a:spcPct val="100000"/>
              </a:lnSpc>
              <a:spcBef>
                <a:spcPts val="600"/>
              </a:spcBef>
              <a:spcAft>
                <a:spcPts val="600"/>
              </a:spcAft>
              <a:buSzPts val="1600"/>
              <a:buFont typeface="Old Standard TT"/>
              <a:buChar char="●"/>
            </a:pPr>
            <a:r>
              <a:rPr lang="en-GB" sz="1600" dirty="0">
                <a:latin typeface="Old Standard TT"/>
                <a:ea typeface="Old Standard TT"/>
                <a:cs typeface="Old Standard TT"/>
                <a:sym typeface="Old Standard TT"/>
              </a:rPr>
              <a:t>Traditionally, the price of precious metals, such as gold will rise in times of crisis - gold is often seen as a safe haven. </a:t>
            </a:r>
            <a:endParaRPr sz="16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25">
                                            <p:txEl>
                                              <p:pRg st="0" end="0"/>
                                            </p:txEl>
                                          </p:spTgt>
                                        </p:tgtEl>
                                        <p:attrNameLst>
                                          <p:attrName>style.visibility</p:attrName>
                                        </p:attrNameLst>
                                      </p:cBhvr>
                                      <p:to>
                                        <p:strVal val="visible"/>
                                      </p:to>
                                    </p:set>
                                    <p:animEffect transition="in" filter="wipe(down)">
                                      <p:cBhvr>
                                        <p:cTn id="7" dur="500"/>
                                        <p:tgtEl>
                                          <p:spTgt spid="32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25">
                                            <p:txEl>
                                              <p:pRg st="1" end="1"/>
                                            </p:txEl>
                                          </p:spTgt>
                                        </p:tgtEl>
                                        <p:attrNameLst>
                                          <p:attrName>style.visibility</p:attrName>
                                        </p:attrNameLst>
                                      </p:cBhvr>
                                      <p:to>
                                        <p:strVal val="visible"/>
                                      </p:to>
                                    </p:set>
                                    <p:animEffect transition="in" filter="wipe(down)">
                                      <p:cBhvr>
                                        <p:cTn id="12" dur="500"/>
                                        <p:tgtEl>
                                          <p:spTgt spid="325">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25">
                                            <p:txEl>
                                              <p:pRg st="2" end="2"/>
                                            </p:txEl>
                                          </p:spTgt>
                                        </p:tgtEl>
                                        <p:attrNameLst>
                                          <p:attrName>style.visibility</p:attrName>
                                        </p:attrNameLst>
                                      </p:cBhvr>
                                      <p:to>
                                        <p:strVal val="visible"/>
                                      </p:to>
                                    </p:set>
                                    <p:animEffect transition="in" filter="wipe(down)">
                                      <p:cBhvr>
                                        <p:cTn id="15" dur="500"/>
                                        <p:tgtEl>
                                          <p:spTgt spid="325">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25">
                                            <p:txEl>
                                              <p:pRg st="3" end="3"/>
                                            </p:txEl>
                                          </p:spTgt>
                                        </p:tgtEl>
                                        <p:attrNameLst>
                                          <p:attrName>style.visibility</p:attrName>
                                        </p:attrNameLst>
                                      </p:cBhvr>
                                      <p:to>
                                        <p:strVal val="visible"/>
                                      </p:to>
                                    </p:set>
                                    <p:animEffect transition="in" filter="wipe(down)">
                                      <p:cBhvr>
                                        <p:cTn id="18" dur="500"/>
                                        <p:tgtEl>
                                          <p:spTgt spid="325">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25">
                                            <p:txEl>
                                              <p:pRg st="4" end="4"/>
                                            </p:txEl>
                                          </p:spTgt>
                                        </p:tgtEl>
                                        <p:attrNameLst>
                                          <p:attrName>style.visibility</p:attrName>
                                        </p:attrNameLst>
                                      </p:cBhvr>
                                      <p:to>
                                        <p:strVal val="visible"/>
                                      </p:to>
                                    </p:set>
                                    <p:animEffect transition="in" filter="wipe(down)">
                                      <p:cBhvr>
                                        <p:cTn id="21" dur="500"/>
                                        <p:tgtEl>
                                          <p:spTgt spid="325">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25">
                                            <p:txEl>
                                              <p:pRg st="5" end="5"/>
                                            </p:txEl>
                                          </p:spTgt>
                                        </p:tgtEl>
                                        <p:attrNameLst>
                                          <p:attrName>style.visibility</p:attrName>
                                        </p:attrNameLst>
                                      </p:cBhvr>
                                      <p:to>
                                        <p:strVal val="visible"/>
                                      </p:to>
                                    </p:set>
                                    <p:animEffect transition="in" filter="wipe(down)">
                                      <p:cBhvr>
                                        <p:cTn id="24" dur="500"/>
                                        <p:tgtEl>
                                          <p:spTgt spid="32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25">
                                            <p:txEl>
                                              <p:pRg st="6" end="6"/>
                                            </p:txEl>
                                          </p:spTgt>
                                        </p:tgtEl>
                                        <p:attrNameLst>
                                          <p:attrName>style.visibility</p:attrName>
                                        </p:attrNameLst>
                                      </p:cBhvr>
                                      <p:to>
                                        <p:strVal val="visible"/>
                                      </p:to>
                                    </p:set>
                                    <p:animEffect transition="in" filter="wipe(down)">
                                      <p:cBhvr>
                                        <p:cTn id="29" dur="500"/>
                                        <p:tgtEl>
                                          <p:spTgt spid="3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30"/>
          <p:cNvSpPr txBox="1">
            <a:spLocks noGrp="1"/>
          </p:cNvSpPr>
          <p:nvPr>
            <p:ph type="title"/>
          </p:nvPr>
        </p:nvSpPr>
        <p:spPr>
          <a:xfrm>
            <a:off x="1297500" y="11990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Energy Markets </a:t>
            </a:r>
            <a:endParaRPr sz="3000" b="1">
              <a:latin typeface="Old Standard TT"/>
              <a:ea typeface="Old Standard TT"/>
              <a:cs typeface="Old Standard TT"/>
              <a:sym typeface="Old Standard TT"/>
            </a:endParaRPr>
          </a:p>
        </p:txBody>
      </p:sp>
      <p:sp>
        <p:nvSpPr>
          <p:cNvPr id="331" name="Google Shape;331;p30"/>
          <p:cNvSpPr txBox="1">
            <a:spLocks noGrp="1"/>
          </p:cNvSpPr>
          <p:nvPr>
            <p:ph type="body" idx="1"/>
          </p:nvPr>
        </p:nvSpPr>
        <p:spPr>
          <a:xfrm>
            <a:off x="810450" y="813600"/>
            <a:ext cx="8013000" cy="43299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Font typeface="Old Standard TT"/>
              <a:buChar char="●"/>
            </a:pPr>
            <a:r>
              <a:rPr lang="en-GB" sz="1400" dirty="0">
                <a:latin typeface="Old Standard TT"/>
                <a:ea typeface="Old Standard TT"/>
                <a:cs typeface="Old Standard TT"/>
                <a:sym typeface="Old Standard TT"/>
              </a:rPr>
              <a:t>The energy market includes the market for oil (and other oil-based products like petroleum), natural gas and coal.</a:t>
            </a:r>
            <a:endParaRPr sz="1400" dirty="0">
              <a:latin typeface="Old Standard TT"/>
              <a:ea typeface="Old Standard TT"/>
              <a:cs typeface="Old Standard TT"/>
              <a:sym typeface="Old Standard TT"/>
            </a:endParaRPr>
          </a:p>
          <a:p>
            <a:pPr marL="457200" lvl="0" indent="-317500" algn="l" rtl="0">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Oil includes both crude oil and various ‘fractions’ produced as a result of the refining process, such as butanes, kerosene, petrol and heating/gas oil.</a:t>
            </a:r>
            <a:endParaRPr sz="1400" dirty="0">
              <a:latin typeface="Old Standard TT"/>
              <a:ea typeface="Old Standard TT"/>
              <a:cs typeface="Old Standard TT"/>
              <a:sym typeface="Old Standard TT"/>
            </a:endParaRPr>
          </a:p>
          <a:p>
            <a:pPr marL="457200" lvl="0" indent="-317500" algn="l" rtl="0">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Crude oil is defined by three primary factors -</a:t>
            </a:r>
            <a:endParaRPr sz="1400" dirty="0">
              <a:latin typeface="Old Standard TT"/>
              <a:ea typeface="Old Standard TT"/>
              <a:cs typeface="Old Standard TT"/>
              <a:sym typeface="Old Standard TT"/>
            </a:endParaRPr>
          </a:p>
          <a:p>
            <a:pPr marL="914400" lvl="1" indent="-317500" algn="l" rtl="0">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Field of origin - e.g., Brent (Brent oil field in the North Sea), West Texas Intermediate, Dubai</a:t>
            </a:r>
            <a:endParaRPr sz="1400" dirty="0">
              <a:latin typeface="Old Standard TT"/>
              <a:ea typeface="Old Standard TT"/>
              <a:cs typeface="Old Standard TT"/>
              <a:sym typeface="Old Standard TT"/>
            </a:endParaRPr>
          </a:p>
          <a:p>
            <a:pPr marL="914400" lvl="1" indent="-317500" algn="l" rtl="0">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Density - i.e., low density or ‘light’, high density or ‘heavy’</a:t>
            </a:r>
            <a:endParaRPr sz="1400" dirty="0">
              <a:latin typeface="Old Standard TT"/>
              <a:ea typeface="Old Standard TT"/>
              <a:cs typeface="Old Standard TT"/>
              <a:sym typeface="Old Standard TT"/>
            </a:endParaRPr>
          </a:p>
          <a:p>
            <a:pPr marL="914400" lvl="1" indent="-317500" algn="l" rtl="0">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Sulphur content - i.e., low sulphur (known as ‘sweet’) or high sulphur (known as ‘sour’).</a:t>
            </a:r>
            <a:endParaRPr sz="1400" dirty="0">
              <a:latin typeface="Old Standard TT"/>
              <a:ea typeface="Old Standard TT"/>
              <a:cs typeface="Old Standard TT"/>
              <a:sym typeface="Old Standard TT"/>
            </a:endParaRPr>
          </a:p>
          <a:p>
            <a:pPr marL="457200" lvl="0" indent="-317500" algn="l" rtl="0">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Demand for oil and gas is ultimately driven by levels of consumption, which in turn is driven by energy needs (e.g., from manufacturing industry and transport)</a:t>
            </a:r>
            <a:endParaRPr sz="1400" dirty="0">
              <a:latin typeface="Old Standard TT"/>
              <a:ea typeface="Old Standard TT"/>
              <a:cs typeface="Old Standard TT"/>
              <a:sym typeface="Old Standard TT"/>
            </a:endParaRPr>
          </a:p>
          <a:p>
            <a:pPr marL="457200" lvl="0" indent="-317500" algn="l" rtl="0">
              <a:spcBef>
                <a:spcPts val="1000"/>
              </a:spcBef>
              <a:spcAft>
                <a:spcPts val="1000"/>
              </a:spcAft>
              <a:buSzPts val="1400"/>
              <a:buFont typeface="Old Standard TT"/>
              <a:buChar char="●"/>
            </a:pPr>
            <a:r>
              <a:rPr lang="en-GB" sz="1400" dirty="0">
                <a:latin typeface="Old Standard TT"/>
                <a:ea typeface="Old Standard TT"/>
                <a:cs typeface="Old Standard TT"/>
                <a:sym typeface="Old Standard TT"/>
              </a:rPr>
              <a:t>Supply of these commodities is finite, and countries with surplus oil and gas reserves are able to export to those countries with insufficient oil and gas to meet their requirements.</a:t>
            </a:r>
            <a:endParaRPr sz="14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31">
                                            <p:txEl>
                                              <p:pRg st="0" end="0"/>
                                            </p:txEl>
                                          </p:spTgt>
                                        </p:tgtEl>
                                        <p:attrNameLst>
                                          <p:attrName>style.visibility</p:attrName>
                                        </p:attrNameLst>
                                      </p:cBhvr>
                                      <p:to>
                                        <p:strVal val="visible"/>
                                      </p:to>
                                    </p:set>
                                    <p:animEffect transition="in" filter="wipe(down)">
                                      <p:cBhvr>
                                        <p:cTn id="7" dur="500"/>
                                        <p:tgtEl>
                                          <p:spTgt spid="3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31">
                                            <p:txEl>
                                              <p:pRg st="1" end="1"/>
                                            </p:txEl>
                                          </p:spTgt>
                                        </p:tgtEl>
                                        <p:attrNameLst>
                                          <p:attrName>style.visibility</p:attrName>
                                        </p:attrNameLst>
                                      </p:cBhvr>
                                      <p:to>
                                        <p:strVal val="visible"/>
                                      </p:to>
                                    </p:set>
                                    <p:animEffect transition="in" filter="wipe(down)">
                                      <p:cBhvr>
                                        <p:cTn id="12" dur="500"/>
                                        <p:tgtEl>
                                          <p:spTgt spid="3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31">
                                            <p:txEl>
                                              <p:pRg st="2" end="2"/>
                                            </p:txEl>
                                          </p:spTgt>
                                        </p:tgtEl>
                                        <p:attrNameLst>
                                          <p:attrName>style.visibility</p:attrName>
                                        </p:attrNameLst>
                                      </p:cBhvr>
                                      <p:to>
                                        <p:strVal val="visible"/>
                                      </p:to>
                                    </p:set>
                                    <p:animEffect transition="in" filter="wipe(down)">
                                      <p:cBhvr>
                                        <p:cTn id="17" dur="500"/>
                                        <p:tgtEl>
                                          <p:spTgt spid="331">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31">
                                            <p:txEl>
                                              <p:pRg st="3" end="3"/>
                                            </p:txEl>
                                          </p:spTgt>
                                        </p:tgtEl>
                                        <p:attrNameLst>
                                          <p:attrName>style.visibility</p:attrName>
                                        </p:attrNameLst>
                                      </p:cBhvr>
                                      <p:to>
                                        <p:strVal val="visible"/>
                                      </p:to>
                                    </p:set>
                                    <p:animEffect transition="in" filter="wipe(down)">
                                      <p:cBhvr>
                                        <p:cTn id="20" dur="500"/>
                                        <p:tgtEl>
                                          <p:spTgt spid="331">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31">
                                            <p:txEl>
                                              <p:pRg st="4" end="4"/>
                                            </p:txEl>
                                          </p:spTgt>
                                        </p:tgtEl>
                                        <p:attrNameLst>
                                          <p:attrName>style.visibility</p:attrName>
                                        </p:attrNameLst>
                                      </p:cBhvr>
                                      <p:to>
                                        <p:strVal val="visible"/>
                                      </p:to>
                                    </p:set>
                                    <p:animEffect transition="in" filter="wipe(down)">
                                      <p:cBhvr>
                                        <p:cTn id="23" dur="500"/>
                                        <p:tgtEl>
                                          <p:spTgt spid="331">
                                            <p:txEl>
                                              <p:pRg st="4" end="4"/>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331">
                                            <p:txEl>
                                              <p:pRg st="5" end="5"/>
                                            </p:txEl>
                                          </p:spTgt>
                                        </p:tgtEl>
                                        <p:attrNameLst>
                                          <p:attrName>style.visibility</p:attrName>
                                        </p:attrNameLst>
                                      </p:cBhvr>
                                      <p:to>
                                        <p:strVal val="visible"/>
                                      </p:to>
                                    </p:set>
                                    <p:animEffect transition="in" filter="wipe(down)">
                                      <p:cBhvr>
                                        <p:cTn id="26" dur="500"/>
                                        <p:tgtEl>
                                          <p:spTgt spid="331">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31">
                                            <p:txEl>
                                              <p:pRg st="6" end="6"/>
                                            </p:txEl>
                                          </p:spTgt>
                                        </p:tgtEl>
                                        <p:attrNameLst>
                                          <p:attrName>style.visibility</p:attrName>
                                        </p:attrNameLst>
                                      </p:cBhvr>
                                      <p:to>
                                        <p:strVal val="visible"/>
                                      </p:to>
                                    </p:set>
                                    <p:animEffect transition="in" filter="wipe(down)">
                                      <p:cBhvr>
                                        <p:cTn id="31" dur="500"/>
                                        <p:tgtEl>
                                          <p:spTgt spid="331">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331">
                                            <p:txEl>
                                              <p:pRg st="7" end="7"/>
                                            </p:txEl>
                                          </p:spTgt>
                                        </p:tgtEl>
                                        <p:attrNameLst>
                                          <p:attrName>style.visibility</p:attrName>
                                        </p:attrNameLst>
                                      </p:cBhvr>
                                      <p:to>
                                        <p:strVal val="visible"/>
                                      </p:to>
                                    </p:set>
                                    <p:animEffect transition="in" filter="wipe(down)">
                                      <p:cBhvr>
                                        <p:cTn id="36" dur="500"/>
                                        <p:tgtEl>
                                          <p:spTgt spid="3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31"/>
          <p:cNvSpPr txBox="1">
            <a:spLocks noGrp="1"/>
          </p:cNvSpPr>
          <p:nvPr>
            <p:ph type="title" idx="2"/>
          </p:nvPr>
        </p:nvSpPr>
        <p:spPr>
          <a:xfrm>
            <a:off x="1118900" y="804775"/>
            <a:ext cx="7846500" cy="510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600" b="1">
                <a:latin typeface="Old Standard TT"/>
                <a:ea typeface="Old Standard TT"/>
                <a:cs typeface="Old Standard TT"/>
                <a:sym typeface="Old Standard TT"/>
              </a:rPr>
              <a:t>Overview of Derivative Contracts</a:t>
            </a:r>
            <a:endParaRPr sz="3600" b="1">
              <a:latin typeface="Old Standard TT"/>
              <a:ea typeface="Old Standard TT"/>
              <a:cs typeface="Old Standard TT"/>
              <a:sym typeface="Old Standard TT"/>
            </a:endParaRPr>
          </a:p>
        </p:txBody>
      </p:sp>
      <p:sp>
        <p:nvSpPr>
          <p:cNvPr id="337" name="Google Shape;337;p31"/>
          <p:cNvSpPr txBox="1">
            <a:spLocks noGrp="1"/>
          </p:cNvSpPr>
          <p:nvPr>
            <p:ph type="title"/>
          </p:nvPr>
        </p:nvSpPr>
        <p:spPr>
          <a:xfrm>
            <a:off x="1345800" y="1723501"/>
            <a:ext cx="3333300" cy="1696500"/>
          </a:xfrm>
          <a:prstGeom prst="rect">
            <a:avLst/>
          </a:prstGeom>
        </p:spPr>
        <p:txBody>
          <a:bodyPr spcFirstLastPara="1" wrap="square" lIns="91425" tIns="91425" rIns="91425" bIns="91425" anchor="t" anchorCtr="0">
            <a:noAutofit/>
          </a:bodyPr>
          <a:lstStyle/>
          <a:p>
            <a:pPr marL="457200" lvl="0" indent="-381000" algn="l" rtl="0">
              <a:lnSpc>
                <a:spcPct val="115000"/>
              </a:lnSpc>
              <a:spcBef>
                <a:spcPts val="0"/>
              </a:spcBef>
              <a:spcAft>
                <a:spcPts val="0"/>
              </a:spcAft>
              <a:buSzPts val="2400"/>
              <a:buFont typeface="Old Standard TT"/>
              <a:buChar char="●"/>
            </a:pPr>
            <a:r>
              <a:rPr lang="en-GB" sz="2400">
                <a:latin typeface="Old Standard TT"/>
                <a:ea typeface="Old Standard TT"/>
                <a:cs typeface="Old Standard TT"/>
                <a:sym typeface="Old Standard TT"/>
              </a:rPr>
              <a:t>Forwards</a:t>
            </a:r>
            <a:endParaRPr sz="2400">
              <a:latin typeface="Old Standard TT"/>
              <a:ea typeface="Old Standard TT"/>
              <a:cs typeface="Old Standard TT"/>
              <a:sym typeface="Old Standard TT"/>
            </a:endParaRPr>
          </a:p>
          <a:p>
            <a:pPr marL="457200" lvl="0" indent="-381000" algn="l" rtl="0">
              <a:lnSpc>
                <a:spcPct val="115000"/>
              </a:lnSpc>
              <a:spcBef>
                <a:spcPts val="0"/>
              </a:spcBef>
              <a:spcAft>
                <a:spcPts val="0"/>
              </a:spcAft>
              <a:buSzPts val="2400"/>
              <a:buFont typeface="Old Standard TT"/>
              <a:buChar char="●"/>
            </a:pPr>
            <a:r>
              <a:rPr lang="en-GB" sz="2400">
                <a:latin typeface="Old Standard TT"/>
                <a:ea typeface="Old Standard TT"/>
                <a:cs typeface="Old Standard TT"/>
                <a:sym typeface="Old Standard TT"/>
              </a:rPr>
              <a:t>Futures</a:t>
            </a:r>
            <a:endParaRPr sz="2400">
              <a:latin typeface="Old Standard TT"/>
              <a:ea typeface="Old Standard TT"/>
              <a:cs typeface="Old Standard TT"/>
              <a:sym typeface="Old Standard TT"/>
            </a:endParaRPr>
          </a:p>
          <a:p>
            <a:pPr marL="457200" lvl="0" indent="-381000" algn="l" rtl="0">
              <a:lnSpc>
                <a:spcPct val="115000"/>
              </a:lnSpc>
              <a:spcBef>
                <a:spcPts val="0"/>
              </a:spcBef>
              <a:spcAft>
                <a:spcPts val="0"/>
              </a:spcAft>
              <a:buSzPts val="2400"/>
              <a:buFont typeface="Old Standard TT"/>
              <a:buChar char="●"/>
            </a:pPr>
            <a:r>
              <a:rPr lang="en-GB" sz="2400">
                <a:latin typeface="Old Standard TT"/>
                <a:ea typeface="Old Standard TT"/>
                <a:cs typeface="Old Standard TT"/>
                <a:sym typeface="Old Standard TT"/>
              </a:rPr>
              <a:t>Swaps</a:t>
            </a:r>
            <a:endParaRPr sz="2400">
              <a:latin typeface="Old Standard TT"/>
              <a:ea typeface="Old Standard TT"/>
              <a:cs typeface="Old Standard TT"/>
              <a:sym typeface="Old Standard TT"/>
            </a:endParaRPr>
          </a:p>
          <a:p>
            <a:pPr marL="457200" lvl="0" indent="-381000" algn="l" rtl="0">
              <a:lnSpc>
                <a:spcPct val="115000"/>
              </a:lnSpc>
              <a:spcBef>
                <a:spcPts val="0"/>
              </a:spcBef>
              <a:spcAft>
                <a:spcPts val="0"/>
              </a:spcAft>
              <a:buSzPts val="2400"/>
              <a:buFont typeface="Old Standard TT"/>
              <a:buChar char="●"/>
            </a:pPr>
            <a:r>
              <a:rPr lang="en-GB" sz="2400">
                <a:latin typeface="Old Standard TT"/>
                <a:ea typeface="Old Standard TT"/>
                <a:cs typeface="Old Standard TT"/>
                <a:sym typeface="Old Standard TT"/>
              </a:rPr>
              <a:t>Options</a:t>
            </a:r>
            <a:endParaRPr sz="2400">
              <a:latin typeface="Old Standard TT"/>
              <a:ea typeface="Old Standard TT"/>
              <a:cs typeface="Old Standard TT"/>
              <a:sym typeface="Old Standard TT"/>
            </a:endParaRPr>
          </a:p>
        </p:txBody>
      </p:sp>
      <p:pic>
        <p:nvPicPr>
          <p:cNvPr id="338" name="Google Shape;338;p31" descr="offset_comp_342327_edited.jpg"/>
          <p:cNvPicPr preferRelativeResize="0"/>
          <p:nvPr/>
        </p:nvPicPr>
        <p:blipFill rotWithShape="1">
          <a:blip r:embed="rId3">
            <a:alphaModFix/>
          </a:blip>
          <a:srcRect l="37906" t="15185" r="30827" b="23234"/>
          <a:stretch/>
        </p:blipFill>
        <p:spPr>
          <a:xfrm rot="5400000">
            <a:off x="5926988" y="1062492"/>
            <a:ext cx="2043600" cy="3489000"/>
          </a:xfrm>
          <a:prstGeom prst="round2SameRect">
            <a:avLst>
              <a:gd name="adj1" fmla="val 4129"/>
              <a:gd name="adj2" fmla="val 0"/>
            </a:avLst>
          </a:prstGeom>
          <a:noFill/>
          <a:ln>
            <a:noFill/>
          </a:ln>
        </p:spPr>
      </p:pic>
      <p:sp>
        <p:nvSpPr>
          <p:cNvPr id="339" name="Google Shape;339;p31"/>
          <p:cNvSpPr/>
          <p:nvPr/>
        </p:nvSpPr>
        <p:spPr>
          <a:xfrm rot="5400000" flipH="1">
            <a:off x="5885954" y="1103724"/>
            <a:ext cx="2043600" cy="3405000"/>
          </a:xfrm>
          <a:prstGeom prst="rtTriangle">
            <a:avLst/>
          </a:prstGeom>
          <a:solidFill>
            <a:srgbClr val="000000">
              <a:alpha val="4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33"/>
          <p:cNvSpPr txBox="1">
            <a:spLocks noGrp="1"/>
          </p:cNvSpPr>
          <p:nvPr>
            <p:ph type="title" idx="2"/>
          </p:nvPr>
        </p:nvSpPr>
        <p:spPr>
          <a:xfrm>
            <a:off x="1202250" y="577640"/>
            <a:ext cx="3005700" cy="510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Futures</a:t>
            </a:r>
            <a:endParaRPr sz="3000" b="1">
              <a:latin typeface="Old Standard TT"/>
              <a:ea typeface="Old Standard TT"/>
              <a:cs typeface="Old Standard TT"/>
              <a:sym typeface="Old Standard TT"/>
            </a:endParaRPr>
          </a:p>
        </p:txBody>
      </p:sp>
      <p:sp>
        <p:nvSpPr>
          <p:cNvPr id="354" name="Google Shape;354;p33"/>
          <p:cNvSpPr txBox="1">
            <a:spLocks noGrp="1"/>
          </p:cNvSpPr>
          <p:nvPr>
            <p:ph type="title"/>
          </p:nvPr>
        </p:nvSpPr>
        <p:spPr>
          <a:xfrm>
            <a:off x="5318450" y="165450"/>
            <a:ext cx="3528000" cy="4122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1600"/>
              </a:spcAft>
              <a:buNone/>
            </a:pPr>
            <a:r>
              <a:rPr lang="en-GB" sz="2400" b="1">
                <a:solidFill>
                  <a:schemeClr val="dk1"/>
                </a:solidFill>
                <a:latin typeface="Old Standard TT"/>
                <a:ea typeface="Old Standard TT"/>
                <a:cs typeface="Old Standard TT"/>
                <a:sym typeface="Old Standard TT"/>
              </a:rPr>
              <a:t>Futures example</a:t>
            </a:r>
            <a:endParaRPr sz="2400" b="1">
              <a:solidFill>
                <a:schemeClr val="dk1"/>
              </a:solidFill>
              <a:latin typeface="Old Standard TT"/>
              <a:ea typeface="Old Standard TT"/>
              <a:cs typeface="Old Standard TT"/>
              <a:sym typeface="Old Standard TT"/>
            </a:endParaRPr>
          </a:p>
        </p:txBody>
      </p:sp>
      <p:sp>
        <p:nvSpPr>
          <p:cNvPr id="355" name="Google Shape;355;p33"/>
          <p:cNvSpPr txBox="1">
            <a:spLocks noGrp="1"/>
          </p:cNvSpPr>
          <p:nvPr>
            <p:ph type="body" idx="1"/>
          </p:nvPr>
        </p:nvSpPr>
        <p:spPr>
          <a:xfrm>
            <a:off x="4572000" y="398825"/>
            <a:ext cx="4488600" cy="4464900"/>
          </a:xfrm>
          <a:prstGeom prst="rect">
            <a:avLst/>
          </a:prstGeom>
        </p:spPr>
        <p:txBody>
          <a:bodyPr spcFirstLastPara="1" wrap="square" lIns="91425" tIns="91425" rIns="91425" bIns="91425" anchor="t" anchorCtr="0">
            <a:noAutofit/>
          </a:bodyPr>
          <a:lstStyle/>
          <a:p>
            <a:pPr marL="457200" lvl="0" indent="-311150" algn="l" rtl="0">
              <a:lnSpc>
                <a:spcPct val="100000"/>
              </a:lnSpc>
              <a:spcBef>
                <a:spcPts val="0"/>
              </a:spcBef>
              <a:spcAft>
                <a:spcPts val="0"/>
              </a:spcAft>
              <a:buClr>
                <a:srgbClr val="000000"/>
              </a:buClr>
              <a:buSzPts val="1300"/>
              <a:buFont typeface="Old Standard TT"/>
              <a:buChar char="●"/>
            </a:pPr>
            <a:r>
              <a:rPr lang="en-GB" sz="1300" b="1" dirty="0">
                <a:solidFill>
                  <a:srgbClr val="000000"/>
                </a:solidFill>
                <a:latin typeface="Old Standard TT"/>
                <a:ea typeface="Old Standard TT"/>
                <a:cs typeface="Old Standard TT"/>
                <a:sym typeface="Old Standard TT"/>
              </a:rPr>
              <a:t>A buyer might agree with a seller to pay US$50 per barrel for 1,000 barrels of crude oil in three months’ time. The buyer might be an electricity-engineering company wanting to fix the price it will have to pay for the oil to use in its oil-fired power stations, and the seller might be an oil company wanting to fix the sales price of some of its future oil production. </a:t>
            </a:r>
            <a:endParaRPr sz="1300" b="1" dirty="0">
              <a:solidFill>
                <a:srgbClr val="000000"/>
              </a:solidFill>
              <a:latin typeface="Old Standard TT"/>
              <a:ea typeface="Old Standard TT"/>
              <a:cs typeface="Old Standard TT"/>
              <a:sym typeface="Old Standard TT"/>
            </a:endParaRPr>
          </a:p>
          <a:p>
            <a:pPr marL="457200" lvl="0" indent="-311150" algn="l" rtl="0">
              <a:lnSpc>
                <a:spcPct val="100000"/>
              </a:lnSpc>
              <a:spcBef>
                <a:spcPts val="300"/>
              </a:spcBef>
              <a:spcAft>
                <a:spcPts val="0"/>
              </a:spcAft>
              <a:buClr>
                <a:srgbClr val="000000"/>
              </a:buClr>
              <a:buSzPts val="1300"/>
              <a:buFont typeface="Old Standard TT"/>
              <a:buChar char="●"/>
            </a:pPr>
            <a:r>
              <a:rPr lang="en-GB" sz="1300" b="1" dirty="0">
                <a:solidFill>
                  <a:srgbClr val="000000"/>
                </a:solidFill>
                <a:latin typeface="Old Standard TT"/>
                <a:ea typeface="Old Standard TT"/>
                <a:cs typeface="Old Standard TT"/>
                <a:sym typeface="Old Standard TT"/>
              </a:rPr>
              <a:t>A futures contract has two distinct features -</a:t>
            </a:r>
            <a:endParaRPr sz="1300" b="1" dirty="0">
              <a:solidFill>
                <a:srgbClr val="000000"/>
              </a:solidFill>
              <a:latin typeface="Old Standard TT"/>
              <a:ea typeface="Old Standard TT"/>
              <a:cs typeface="Old Standard TT"/>
              <a:sym typeface="Old Standard TT"/>
            </a:endParaRPr>
          </a:p>
          <a:p>
            <a:pPr marL="914400" lvl="1" indent="-311150" algn="l" rtl="0">
              <a:lnSpc>
                <a:spcPct val="100000"/>
              </a:lnSpc>
              <a:spcBef>
                <a:spcPts val="300"/>
              </a:spcBef>
              <a:spcAft>
                <a:spcPts val="0"/>
              </a:spcAft>
              <a:buClr>
                <a:srgbClr val="000000"/>
              </a:buClr>
              <a:buSzPts val="1300"/>
              <a:buFont typeface="Old Standard TT"/>
              <a:buChar char="○"/>
            </a:pPr>
            <a:r>
              <a:rPr lang="en-GB" sz="1300" b="1" dirty="0">
                <a:solidFill>
                  <a:srgbClr val="000000"/>
                </a:solidFill>
                <a:latin typeface="Old Standard TT"/>
                <a:ea typeface="Old Standard TT"/>
                <a:cs typeface="Old Standard TT"/>
                <a:sym typeface="Old Standard TT"/>
              </a:rPr>
              <a:t>It is exchange-traded - for example, on derivatives exchange such as ICE Europe in London or the Chicago Mercantile Exchange (CME) in the US.</a:t>
            </a:r>
            <a:endParaRPr sz="1300" b="1" dirty="0">
              <a:solidFill>
                <a:srgbClr val="000000"/>
              </a:solidFill>
              <a:latin typeface="Old Standard TT"/>
              <a:ea typeface="Old Standard TT"/>
              <a:cs typeface="Old Standard TT"/>
              <a:sym typeface="Old Standard TT"/>
            </a:endParaRPr>
          </a:p>
          <a:p>
            <a:pPr marL="914400" lvl="1" indent="-311150" algn="l" rtl="0">
              <a:lnSpc>
                <a:spcPct val="100000"/>
              </a:lnSpc>
              <a:spcBef>
                <a:spcPts val="300"/>
              </a:spcBef>
              <a:spcAft>
                <a:spcPts val="0"/>
              </a:spcAft>
              <a:buClr>
                <a:srgbClr val="000000"/>
              </a:buClr>
              <a:buSzPts val="1300"/>
              <a:buFont typeface="Old Standard TT"/>
              <a:buChar char="○"/>
            </a:pPr>
            <a:r>
              <a:rPr lang="en-GB" sz="1300" b="1" dirty="0">
                <a:solidFill>
                  <a:srgbClr val="000000"/>
                </a:solidFill>
                <a:latin typeface="Old Standard TT"/>
                <a:ea typeface="Old Standard TT"/>
                <a:cs typeface="Old Standard TT"/>
                <a:sym typeface="Old Standard TT"/>
              </a:rPr>
              <a:t>It is dealt on standardised terms - the exchange specifies the quality of the underlying asset, the quantity underlying each contract, the future date and the delivery location - only the price is open to negotiation.</a:t>
            </a:r>
            <a:endParaRPr sz="1300" b="1" dirty="0">
              <a:solidFill>
                <a:srgbClr val="000000"/>
              </a:solidFill>
              <a:latin typeface="Old Standard TT"/>
              <a:ea typeface="Old Standard TT"/>
              <a:cs typeface="Old Standard TT"/>
              <a:sym typeface="Old Standard TT"/>
            </a:endParaRPr>
          </a:p>
          <a:p>
            <a:pPr marL="914400" lvl="1" indent="-311150" algn="l" rtl="0">
              <a:lnSpc>
                <a:spcPct val="100000"/>
              </a:lnSpc>
              <a:spcBef>
                <a:spcPts val="300"/>
              </a:spcBef>
              <a:spcAft>
                <a:spcPts val="300"/>
              </a:spcAft>
              <a:buClr>
                <a:srgbClr val="000000"/>
              </a:buClr>
              <a:buSzPts val="1300"/>
              <a:buFont typeface="Old Standard TT"/>
              <a:buChar char="○"/>
            </a:pPr>
            <a:r>
              <a:rPr lang="en-GB" sz="1300" b="1" dirty="0">
                <a:solidFill>
                  <a:srgbClr val="000000"/>
                </a:solidFill>
                <a:latin typeface="Old Standard TT"/>
                <a:ea typeface="Old Standard TT"/>
                <a:cs typeface="Old Standard TT"/>
                <a:sym typeface="Old Standard TT"/>
              </a:rPr>
              <a:t>In our example, the oil quantity will be based on the oil field from which it originates (e.g., Brent crude, the quantity is 1,000 barrels, the date is three months ahead and the location might be the port of Rotterdam.</a:t>
            </a:r>
            <a:endParaRPr sz="1300" b="1" dirty="0">
              <a:solidFill>
                <a:srgbClr val="000000"/>
              </a:solidFill>
              <a:latin typeface="Old Standard TT"/>
              <a:ea typeface="Old Standard TT"/>
              <a:cs typeface="Old Standard TT"/>
              <a:sym typeface="Old Standard TT"/>
            </a:endParaRPr>
          </a:p>
        </p:txBody>
      </p:sp>
      <p:sp>
        <p:nvSpPr>
          <p:cNvPr id="356" name="Google Shape;356;p33"/>
          <p:cNvSpPr/>
          <p:nvPr/>
        </p:nvSpPr>
        <p:spPr>
          <a:xfrm flipH="1">
            <a:off x="595102" y="1784207"/>
            <a:ext cx="1389300" cy="2316000"/>
          </a:xfrm>
          <a:prstGeom prst="rtTriangle">
            <a:avLst/>
          </a:prstGeom>
          <a:solidFill>
            <a:srgbClr val="000000">
              <a:alpha val="4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3"/>
          <p:cNvSpPr txBox="1"/>
          <p:nvPr/>
        </p:nvSpPr>
        <p:spPr>
          <a:xfrm>
            <a:off x="0" y="1215875"/>
            <a:ext cx="4536300" cy="3701400"/>
          </a:xfrm>
          <a:prstGeom prst="rect">
            <a:avLst/>
          </a:prstGeom>
          <a:noFill/>
          <a:ln>
            <a:noFill/>
          </a:ln>
        </p:spPr>
        <p:txBody>
          <a:bodyPr spcFirstLastPara="1" wrap="square" lIns="91425" tIns="91425" rIns="91425" bIns="91425" anchor="t" anchorCtr="0">
            <a:noAutofit/>
          </a:bodyPr>
          <a:lstStyle/>
          <a:p>
            <a:pPr marL="457200" lvl="0" indent="-317500" algn="l" rtl="0">
              <a:spcBef>
                <a:spcPts val="0"/>
              </a:spcBef>
              <a:spcAft>
                <a:spcPts val="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Futures contracts are specialised versions of forward contracts that have been standardised and trade on a futures exchange.</a:t>
            </a:r>
            <a:endParaRPr dirty="0">
              <a:solidFill>
                <a:srgbClr val="FFFFFF"/>
              </a:solidFill>
              <a:latin typeface="Old Standard TT"/>
              <a:ea typeface="Old Standard TT"/>
              <a:cs typeface="Old Standard TT"/>
              <a:sym typeface="Old Standard TT"/>
            </a:endParaRPr>
          </a:p>
          <a:p>
            <a:pPr marL="457200" lvl="0" indent="-317500" algn="l" rtl="0">
              <a:spcBef>
                <a:spcPts val="400"/>
              </a:spcBef>
              <a:spcAft>
                <a:spcPts val="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A futures contract is a legally binding obligation between two parties.</a:t>
            </a:r>
            <a:endParaRPr dirty="0">
              <a:solidFill>
                <a:srgbClr val="FFFFFF"/>
              </a:solidFill>
              <a:latin typeface="Old Standard TT"/>
              <a:ea typeface="Old Standard TT"/>
              <a:cs typeface="Old Standard TT"/>
              <a:sym typeface="Old Standard TT"/>
            </a:endParaRPr>
          </a:p>
          <a:p>
            <a:pPr marL="914400" lvl="1" indent="-304800" algn="l" rtl="0">
              <a:spcBef>
                <a:spcPts val="400"/>
              </a:spcBef>
              <a:spcAft>
                <a:spcPts val="0"/>
              </a:spcAft>
              <a:buClr>
                <a:srgbClr val="FFFFFF"/>
              </a:buClr>
              <a:buSzPts val="1200"/>
              <a:buFont typeface="Old Standard TT"/>
              <a:buChar char="○"/>
            </a:pPr>
            <a:r>
              <a:rPr lang="en-GB" sz="1200" dirty="0">
                <a:solidFill>
                  <a:srgbClr val="FFFFFF"/>
                </a:solidFill>
                <a:latin typeface="Old Standard TT"/>
                <a:ea typeface="Old Standard TT"/>
                <a:cs typeface="Old Standard TT"/>
                <a:sym typeface="Old Standard TT"/>
              </a:rPr>
              <a:t>The buyer (long position) agrees to pay a pre-specified amount for the delivery of a particular pre-specified quantity of an asset at a pre-specified future date.</a:t>
            </a:r>
            <a:endParaRPr sz="1200" dirty="0">
              <a:solidFill>
                <a:srgbClr val="FFFFFF"/>
              </a:solidFill>
              <a:latin typeface="Old Standard TT"/>
              <a:ea typeface="Old Standard TT"/>
              <a:cs typeface="Old Standard TT"/>
              <a:sym typeface="Old Standard TT"/>
            </a:endParaRPr>
          </a:p>
          <a:p>
            <a:pPr marL="914400" lvl="1" indent="-304800" algn="l" rtl="0">
              <a:spcBef>
                <a:spcPts val="400"/>
              </a:spcBef>
              <a:spcAft>
                <a:spcPts val="0"/>
              </a:spcAft>
              <a:buClr>
                <a:srgbClr val="FFFFFF"/>
              </a:buClr>
              <a:buSzPts val="1200"/>
              <a:buFont typeface="Old Standard TT"/>
              <a:buChar char="○"/>
            </a:pPr>
            <a:r>
              <a:rPr lang="en-GB" sz="1200" dirty="0">
                <a:solidFill>
                  <a:srgbClr val="FFFFFF"/>
                </a:solidFill>
                <a:latin typeface="Old Standard TT"/>
                <a:ea typeface="Old Standard TT"/>
                <a:cs typeface="Old Standard TT"/>
                <a:sym typeface="Old Standard TT"/>
              </a:rPr>
              <a:t>The seller (short position) agrees to deliver the asset at the future date, in exchange for the pre-specified amount of money.</a:t>
            </a:r>
            <a:endParaRPr sz="1200" dirty="0">
              <a:solidFill>
                <a:srgbClr val="FFFFFF"/>
              </a:solidFill>
              <a:latin typeface="Old Standard TT"/>
              <a:ea typeface="Old Standard TT"/>
              <a:cs typeface="Old Standard TT"/>
              <a:sym typeface="Old Standard TT"/>
            </a:endParaRPr>
          </a:p>
          <a:p>
            <a:pPr marL="457200" lvl="0" indent="-317500" algn="l" rtl="0">
              <a:spcBef>
                <a:spcPts val="400"/>
              </a:spcBef>
              <a:spcAft>
                <a:spcPts val="40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In the futures market, the futures price is the only term set by the two parties involved in the contract: all other terms are established by the exchange, including the expiration date of the contract, the underlying, the mode of settlement, and contract size.</a:t>
            </a:r>
            <a:endParaRPr dirty="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7">
                                            <p:txEl>
                                              <p:pRg st="0" end="0"/>
                                            </p:txEl>
                                          </p:spTgt>
                                        </p:tgtEl>
                                        <p:attrNameLst>
                                          <p:attrName>style.visibility</p:attrName>
                                        </p:attrNameLst>
                                      </p:cBhvr>
                                      <p:to>
                                        <p:strVal val="visible"/>
                                      </p:to>
                                    </p:set>
                                    <p:animEffect transition="in" filter="fade">
                                      <p:cBhvr>
                                        <p:cTn id="7" dur="500"/>
                                        <p:tgtEl>
                                          <p:spTgt spid="35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7">
                                            <p:txEl>
                                              <p:pRg st="1" end="1"/>
                                            </p:txEl>
                                          </p:spTgt>
                                        </p:tgtEl>
                                        <p:attrNameLst>
                                          <p:attrName>style.visibility</p:attrName>
                                        </p:attrNameLst>
                                      </p:cBhvr>
                                      <p:to>
                                        <p:strVal val="visible"/>
                                      </p:to>
                                    </p:set>
                                    <p:animEffect transition="in" filter="fade">
                                      <p:cBhvr>
                                        <p:cTn id="12" dur="500"/>
                                        <p:tgtEl>
                                          <p:spTgt spid="357">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57">
                                            <p:txEl>
                                              <p:pRg st="2" end="2"/>
                                            </p:txEl>
                                          </p:spTgt>
                                        </p:tgtEl>
                                        <p:attrNameLst>
                                          <p:attrName>style.visibility</p:attrName>
                                        </p:attrNameLst>
                                      </p:cBhvr>
                                      <p:to>
                                        <p:strVal val="visible"/>
                                      </p:to>
                                    </p:set>
                                    <p:animEffect transition="in" filter="fade">
                                      <p:cBhvr>
                                        <p:cTn id="15" dur="500"/>
                                        <p:tgtEl>
                                          <p:spTgt spid="357">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57">
                                            <p:txEl>
                                              <p:pRg st="3" end="3"/>
                                            </p:txEl>
                                          </p:spTgt>
                                        </p:tgtEl>
                                        <p:attrNameLst>
                                          <p:attrName>style.visibility</p:attrName>
                                        </p:attrNameLst>
                                      </p:cBhvr>
                                      <p:to>
                                        <p:strVal val="visible"/>
                                      </p:to>
                                    </p:set>
                                    <p:animEffect transition="in" filter="fade">
                                      <p:cBhvr>
                                        <p:cTn id="18" dur="500"/>
                                        <p:tgtEl>
                                          <p:spTgt spid="357">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57">
                                            <p:txEl>
                                              <p:pRg st="4" end="4"/>
                                            </p:txEl>
                                          </p:spTgt>
                                        </p:tgtEl>
                                        <p:attrNameLst>
                                          <p:attrName>style.visibility</p:attrName>
                                        </p:attrNameLst>
                                      </p:cBhvr>
                                      <p:to>
                                        <p:strVal val="visible"/>
                                      </p:to>
                                    </p:set>
                                    <p:animEffect transition="in" filter="fade">
                                      <p:cBhvr>
                                        <p:cTn id="23" dur="500"/>
                                        <p:tgtEl>
                                          <p:spTgt spid="357">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55">
                                            <p:txEl>
                                              <p:pRg st="0" end="0"/>
                                            </p:txEl>
                                          </p:spTgt>
                                        </p:tgtEl>
                                        <p:attrNameLst>
                                          <p:attrName>style.visibility</p:attrName>
                                        </p:attrNameLst>
                                      </p:cBhvr>
                                      <p:to>
                                        <p:strVal val="visible"/>
                                      </p:to>
                                    </p:set>
                                    <p:animEffect transition="in" filter="fade">
                                      <p:cBhvr>
                                        <p:cTn id="28" dur="500"/>
                                        <p:tgtEl>
                                          <p:spTgt spid="355">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55">
                                            <p:txEl>
                                              <p:pRg st="1" end="1"/>
                                            </p:txEl>
                                          </p:spTgt>
                                        </p:tgtEl>
                                        <p:attrNameLst>
                                          <p:attrName>style.visibility</p:attrName>
                                        </p:attrNameLst>
                                      </p:cBhvr>
                                      <p:to>
                                        <p:strVal val="visible"/>
                                      </p:to>
                                    </p:set>
                                    <p:animEffect transition="in" filter="fade">
                                      <p:cBhvr>
                                        <p:cTn id="33" dur="500"/>
                                        <p:tgtEl>
                                          <p:spTgt spid="355">
                                            <p:txEl>
                                              <p:pRg st="1" end="1"/>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55">
                                            <p:txEl>
                                              <p:pRg st="2" end="2"/>
                                            </p:txEl>
                                          </p:spTgt>
                                        </p:tgtEl>
                                        <p:attrNameLst>
                                          <p:attrName>style.visibility</p:attrName>
                                        </p:attrNameLst>
                                      </p:cBhvr>
                                      <p:to>
                                        <p:strVal val="visible"/>
                                      </p:to>
                                    </p:set>
                                    <p:animEffect transition="in" filter="fade">
                                      <p:cBhvr>
                                        <p:cTn id="36" dur="500"/>
                                        <p:tgtEl>
                                          <p:spTgt spid="355">
                                            <p:txEl>
                                              <p:pRg st="2" end="2"/>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55">
                                            <p:txEl>
                                              <p:pRg st="3" end="3"/>
                                            </p:txEl>
                                          </p:spTgt>
                                        </p:tgtEl>
                                        <p:attrNameLst>
                                          <p:attrName>style.visibility</p:attrName>
                                        </p:attrNameLst>
                                      </p:cBhvr>
                                      <p:to>
                                        <p:strVal val="visible"/>
                                      </p:to>
                                    </p:set>
                                    <p:animEffect transition="in" filter="fade">
                                      <p:cBhvr>
                                        <p:cTn id="39" dur="500"/>
                                        <p:tgtEl>
                                          <p:spTgt spid="355">
                                            <p:txEl>
                                              <p:pRg st="3" end="3"/>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355">
                                            <p:txEl>
                                              <p:pRg st="4" end="4"/>
                                            </p:txEl>
                                          </p:spTgt>
                                        </p:tgtEl>
                                        <p:attrNameLst>
                                          <p:attrName>style.visibility</p:attrName>
                                        </p:attrNameLst>
                                      </p:cBhvr>
                                      <p:to>
                                        <p:strVal val="visible"/>
                                      </p:to>
                                    </p:set>
                                    <p:animEffect transition="in" filter="fade">
                                      <p:cBhvr>
                                        <p:cTn id="42" dur="500"/>
                                        <p:tgtEl>
                                          <p:spTgt spid="3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32"/>
          <p:cNvSpPr txBox="1">
            <a:spLocks noGrp="1"/>
          </p:cNvSpPr>
          <p:nvPr>
            <p:ph type="title" idx="2"/>
          </p:nvPr>
        </p:nvSpPr>
        <p:spPr>
          <a:xfrm>
            <a:off x="1226075" y="684790"/>
            <a:ext cx="3005700" cy="510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Forwards</a:t>
            </a:r>
            <a:endParaRPr sz="3000" b="1">
              <a:latin typeface="Old Standard TT"/>
              <a:ea typeface="Old Standard TT"/>
              <a:cs typeface="Old Standard TT"/>
              <a:sym typeface="Old Standard TT"/>
            </a:endParaRPr>
          </a:p>
        </p:txBody>
      </p:sp>
      <p:sp>
        <p:nvSpPr>
          <p:cNvPr id="345" name="Google Shape;345;p32"/>
          <p:cNvSpPr txBox="1">
            <a:spLocks noGrp="1"/>
          </p:cNvSpPr>
          <p:nvPr>
            <p:ph type="title"/>
          </p:nvPr>
        </p:nvSpPr>
        <p:spPr>
          <a:xfrm>
            <a:off x="5318450" y="165450"/>
            <a:ext cx="3528000" cy="4122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1600"/>
              </a:spcAft>
              <a:buNone/>
            </a:pPr>
            <a:r>
              <a:rPr lang="en-GB" sz="2400" b="1">
                <a:solidFill>
                  <a:schemeClr val="dk1"/>
                </a:solidFill>
                <a:latin typeface="Old Standard TT"/>
                <a:ea typeface="Old Standard TT"/>
                <a:cs typeface="Old Standard TT"/>
                <a:sym typeface="Old Standard TT"/>
              </a:rPr>
              <a:t>Forward example</a:t>
            </a:r>
            <a:endParaRPr sz="2400" b="1">
              <a:solidFill>
                <a:schemeClr val="dk1"/>
              </a:solidFill>
              <a:latin typeface="Old Standard TT"/>
              <a:ea typeface="Old Standard TT"/>
              <a:cs typeface="Old Standard TT"/>
              <a:sym typeface="Old Standard TT"/>
            </a:endParaRPr>
          </a:p>
        </p:txBody>
      </p:sp>
      <p:sp>
        <p:nvSpPr>
          <p:cNvPr id="346" name="Google Shape;346;p32"/>
          <p:cNvSpPr txBox="1">
            <a:spLocks noGrp="1"/>
          </p:cNvSpPr>
          <p:nvPr>
            <p:ph type="body" idx="1"/>
          </p:nvPr>
        </p:nvSpPr>
        <p:spPr>
          <a:xfrm>
            <a:off x="4619675" y="355475"/>
            <a:ext cx="4393500" cy="45618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GB" sz="1400" b="1" dirty="0">
                <a:solidFill>
                  <a:srgbClr val="000000"/>
                </a:solidFill>
                <a:latin typeface="Old Standard TT"/>
                <a:ea typeface="Old Standard TT"/>
                <a:cs typeface="Old Standard TT"/>
                <a:sym typeface="Old Standard TT"/>
              </a:rPr>
              <a:t>Suppose Jane enters a forward contract with Michael to buy a share of GLE stock after 30 days for $600 (this is the forward price). </a:t>
            </a:r>
            <a:endParaRPr sz="14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Char char="●"/>
            </a:pPr>
            <a:r>
              <a:rPr lang="en-GB" sz="1200" b="1" dirty="0">
                <a:solidFill>
                  <a:srgbClr val="000000"/>
                </a:solidFill>
                <a:latin typeface="Old Standard TT"/>
                <a:ea typeface="Old Standard TT"/>
                <a:cs typeface="Old Standard TT"/>
                <a:sym typeface="Old Standard TT"/>
              </a:rPr>
              <a:t>Jane has a long position while Michael has a short position.</a:t>
            </a:r>
            <a:endParaRPr sz="12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Char char="●"/>
            </a:pPr>
            <a:r>
              <a:rPr lang="en-GB" sz="1200" b="1" dirty="0">
                <a:solidFill>
                  <a:srgbClr val="000000"/>
                </a:solidFill>
                <a:latin typeface="Old Standard TT"/>
                <a:ea typeface="Old Standard TT"/>
                <a:cs typeface="Old Standard TT"/>
                <a:sym typeface="Old Standard TT"/>
              </a:rPr>
              <a:t>Neither of them pays any money to enter this forward contract.</a:t>
            </a:r>
            <a:endParaRPr sz="12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Char char="●"/>
            </a:pPr>
            <a:r>
              <a:rPr lang="en-GB" sz="1200" b="1" dirty="0">
                <a:solidFill>
                  <a:srgbClr val="000000"/>
                </a:solidFill>
                <a:latin typeface="Old Standard TT"/>
                <a:ea typeface="Old Standard TT"/>
                <a:cs typeface="Old Standard TT"/>
                <a:sym typeface="Old Standard TT"/>
              </a:rPr>
              <a:t>There are two ways to settle the forward contract at expiration.</a:t>
            </a:r>
            <a:endParaRPr sz="12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Char char="●"/>
            </a:pPr>
            <a:r>
              <a:rPr lang="en-GB" sz="1200" b="1" dirty="0">
                <a:solidFill>
                  <a:srgbClr val="000000"/>
                </a:solidFill>
                <a:latin typeface="Old Standard TT"/>
                <a:ea typeface="Old Standard TT"/>
                <a:cs typeface="Old Standard TT"/>
                <a:sym typeface="Old Standard TT"/>
              </a:rPr>
              <a:t>Will illustrate the two settlement methods assuming that GLE stock is valued on the spot market at $800 at the settlement date -</a:t>
            </a:r>
            <a:endParaRPr sz="12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AutoNum type="arabicPeriod"/>
            </a:pPr>
            <a:r>
              <a:rPr lang="en-GB" sz="1200" b="1" dirty="0">
                <a:solidFill>
                  <a:srgbClr val="000000"/>
                </a:solidFill>
                <a:latin typeface="Old Standard TT"/>
                <a:ea typeface="Old Standard TT"/>
                <a:cs typeface="Old Standard TT"/>
                <a:sym typeface="Old Standard TT"/>
              </a:rPr>
              <a:t>Jane pays Michael $600 and gets the GLE share (underlying asset) in return.</a:t>
            </a:r>
            <a:endParaRPr sz="12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Char char="-"/>
            </a:pPr>
            <a:r>
              <a:rPr lang="en-GB" sz="1200" b="1" dirty="0">
                <a:solidFill>
                  <a:srgbClr val="000000"/>
                </a:solidFill>
                <a:latin typeface="Old Standard TT"/>
                <a:ea typeface="Old Standard TT"/>
                <a:cs typeface="Old Standard TT"/>
                <a:sym typeface="Old Standard TT"/>
              </a:rPr>
              <a:t>This mode of settlement is called physical delivery. The price increase is beneficial for Jane (long position) because she is able to acquire the share from Michael for $600, when its market value is higher ($800)</a:t>
            </a:r>
            <a:endParaRPr sz="12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AutoNum type="arabicPeriod" startAt="2"/>
            </a:pPr>
            <a:r>
              <a:rPr lang="en-GB" sz="1200" b="1" dirty="0">
                <a:solidFill>
                  <a:srgbClr val="000000"/>
                </a:solidFill>
                <a:latin typeface="Old Standard TT"/>
                <a:ea typeface="Old Standard TT"/>
                <a:cs typeface="Old Standard TT"/>
                <a:sym typeface="Old Standard TT"/>
              </a:rPr>
              <a:t>Michael pays $200 to Jane.</a:t>
            </a:r>
            <a:endParaRPr sz="1200" b="1" dirty="0">
              <a:solidFill>
                <a:srgbClr val="000000"/>
              </a:solidFill>
              <a:latin typeface="Old Standard TT"/>
              <a:ea typeface="Old Standard TT"/>
              <a:cs typeface="Old Standard TT"/>
              <a:sym typeface="Old Standard TT"/>
            </a:endParaRPr>
          </a:p>
          <a:p>
            <a:pPr marL="457200" lvl="0" indent="-304800" algn="l" rtl="0">
              <a:lnSpc>
                <a:spcPct val="100000"/>
              </a:lnSpc>
              <a:spcBef>
                <a:spcPts val="0"/>
              </a:spcBef>
              <a:spcAft>
                <a:spcPts val="0"/>
              </a:spcAft>
              <a:buClr>
                <a:srgbClr val="000000"/>
              </a:buClr>
              <a:buSzPts val="1200"/>
              <a:buFont typeface="Old Standard TT"/>
              <a:buChar char="-"/>
            </a:pPr>
            <a:r>
              <a:rPr lang="en-GB" sz="1200" b="1" dirty="0">
                <a:solidFill>
                  <a:srgbClr val="000000"/>
                </a:solidFill>
                <a:latin typeface="Old Standard TT"/>
                <a:ea typeface="Old Standard TT"/>
                <a:cs typeface="Old Standard TT"/>
                <a:sym typeface="Old Standard TT"/>
              </a:rPr>
              <a:t>This method of settlement is known as cash settlement.</a:t>
            </a:r>
            <a:endParaRPr sz="1200" b="1" dirty="0">
              <a:solidFill>
                <a:srgbClr val="000000"/>
              </a:solidFill>
              <a:latin typeface="Old Standard TT"/>
              <a:ea typeface="Old Standard TT"/>
              <a:cs typeface="Old Standard TT"/>
              <a:sym typeface="Old Standard TT"/>
            </a:endParaRPr>
          </a:p>
          <a:p>
            <a:pPr marL="0" lvl="0" indent="0" algn="l" rtl="0">
              <a:lnSpc>
                <a:spcPct val="100000"/>
              </a:lnSpc>
              <a:spcBef>
                <a:spcPts val="500"/>
              </a:spcBef>
              <a:spcAft>
                <a:spcPts val="0"/>
              </a:spcAft>
              <a:buNone/>
            </a:pPr>
            <a:r>
              <a:rPr lang="en-GB" sz="1200" b="1" dirty="0">
                <a:solidFill>
                  <a:srgbClr val="000000"/>
                </a:solidFill>
                <a:latin typeface="Old Standard TT"/>
                <a:ea typeface="Old Standard TT"/>
                <a:cs typeface="Old Standard TT"/>
                <a:sym typeface="Old Standard TT"/>
              </a:rPr>
              <a:t>There is always an element of counterparty risk (default risk) in forward contracts.</a:t>
            </a:r>
            <a:endParaRPr sz="1200" b="1" dirty="0">
              <a:solidFill>
                <a:srgbClr val="000000"/>
              </a:solidFill>
              <a:latin typeface="Old Standard TT"/>
              <a:ea typeface="Old Standard TT"/>
              <a:cs typeface="Old Standard TT"/>
              <a:sym typeface="Old Standard TT"/>
            </a:endParaRPr>
          </a:p>
          <a:p>
            <a:pPr marL="0" lvl="0" indent="0" algn="l" rtl="0">
              <a:lnSpc>
                <a:spcPct val="100000"/>
              </a:lnSpc>
              <a:spcBef>
                <a:spcPts val="500"/>
              </a:spcBef>
              <a:spcAft>
                <a:spcPts val="0"/>
              </a:spcAft>
              <a:buNone/>
            </a:pPr>
            <a:r>
              <a:rPr lang="en-GB" sz="1200" b="1" dirty="0">
                <a:solidFill>
                  <a:srgbClr val="000000"/>
                </a:solidFill>
                <a:latin typeface="Old Standard TT"/>
                <a:ea typeface="Old Standard TT"/>
                <a:cs typeface="Old Standard TT"/>
                <a:sym typeface="Old Standard TT"/>
              </a:rPr>
              <a:t>Lastly, forwards are a zero-sum game: one party’s gain is another’s loss. </a:t>
            </a:r>
            <a:endParaRPr sz="1200" b="1" dirty="0">
              <a:solidFill>
                <a:srgbClr val="000000"/>
              </a:solidFill>
              <a:latin typeface="Old Standard TT"/>
              <a:ea typeface="Old Standard TT"/>
              <a:cs typeface="Old Standard TT"/>
              <a:sym typeface="Old Standard TT"/>
            </a:endParaRPr>
          </a:p>
        </p:txBody>
      </p:sp>
      <p:sp>
        <p:nvSpPr>
          <p:cNvPr id="347" name="Google Shape;347;p32"/>
          <p:cNvSpPr/>
          <p:nvPr/>
        </p:nvSpPr>
        <p:spPr>
          <a:xfrm flipH="1">
            <a:off x="595102" y="1784207"/>
            <a:ext cx="1389300" cy="2316000"/>
          </a:xfrm>
          <a:prstGeom prst="rtTriangle">
            <a:avLst/>
          </a:prstGeom>
          <a:solidFill>
            <a:srgbClr val="000000">
              <a:alpha val="4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2"/>
          <p:cNvSpPr txBox="1"/>
          <p:nvPr/>
        </p:nvSpPr>
        <p:spPr>
          <a:xfrm>
            <a:off x="83325" y="1370650"/>
            <a:ext cx="4322100" cy="3701400"/>
          </a:xfrm>
          <a:prstGeom prst="rect">
            <a:avLst/>
          </a:prstGeom>
          <a:noFill/>
          <a:ln>
            <a:noFill/>
          </a:ln>
        </p:spPr>
        <p:txBody>
          <a:bodyPr spcFirstLastPara="1" wrap="square" lIns="91425" tIns="91425" rIns="91425" bIns="91425" anchor="t" anchorCtr="0">
            <a:noAutofit/>
          </a:bodyPr>
          <a:lstStyle/>
          <a:p>
            <a:pPr marL="457200" lvl="0" indent="-323850" algn="l" rtl="0">
              <a:spcBef>
                <a:spcPts val="0"/>
              </a:spcBef>
              <a:spcAft>
                <a:spcPts val="0"/>
              </a:spcAft>
              <a:buClr>
                <a:srgbClr val="FFFFFF"/>
              </a:buClr>
              <a:buSzPts val="1500"/>
              <a:buFont typeface="Old Standard TT"/>
              <a:buChar char="●"/>
            </a:pPr>
            <a:r>
              <a:rPr lang="en-GB" sz="1500" dirty="0">
                <a:solidFill>
                  <a:srgbClr val="FFFFFF"/>
                </a:solidFill>
                <a:latin typeface="Old Standard TT"/>
                <a:ea typeface="Old Standard TT"/>
                <a:cs typeface="Old Standard TT"/>
                <a:sym typeface="Old Standard TT"/>
              </a:rPr>
              <a:t>Forwards are customised and private contracts between two parties, where one party (the </a:t>
            </a:r>
            <a:r>
              <a:rPr lang="en-GB" sz="1500" b="1" dirty="0">
                <a:solidFill>
                  <a:srgbClr val="9BC5E9"/>
                </a:solidFill>
                <a:latin typeface="Old Standard TT"/>
                <a:ea typeface="Old Standard TT"/>
                <a:cs typeface="Old Standard TT"/>
                <a:sym typeface="Old Standard TT"/>
              </a:rPr>
              <a:t>long position</a:t>
            </a:r>
            <a:r>
              <a:rPr lang="en-GB" sz="1500" dirty="0">
                <a:solidFill>
                  <a:srgbClr val="FFFFFF"/>
                </a:solidFill>
                <a:latin typeface="Old Standard TT"/>
                <a:ea typeface="Old Standard TT"/>
                <a:cs typeface="Old Standard TT"/>
                <a:sym typeface="Old Standard TT"/>
              </a:rPr>
              <a:t>) has an obligation to buy an asset, and the counterparty (the </a:t>
            </a:r>
            <a:r>
              <a:rPr lang="en-GB" sz="1500" b="1" dirty="0">
                <a:solidFill>
                  <a:srgbClr val="9BC5E9"/>
                </a:solidFill>
                <a:latin typeface="Old Standard TT"/>
                <a:ea typeface="Old Standard TT"/>
                <a:cs typeface="Old Standard TT"/>
                <a:sym typeface="Old Standard TT"/>
              </a:rPr>
              <a:t>short position</a:t>
            </a:r>
            <a:r>
              <a:rPr lang="en-GB" sz="1500" dirty="0">
                <a:solidFill>
                  <a:srgbClr val="FFFFFF"/>
                </a:solidFill>
                <a:latin typeface="Old Standard TT"/>
                <a:ea typeface="Old Standard TT"/>
                <a:cs typeface="Old Standard TT"/>
                <a:sym typeface="Old Standard TT"/>
              </a:rPr>
              <a:t>) has an obligation to sell an underlying asset at a fixed (</a:t>
            </a:r>
            <a:r>
              <a:rPr lang="en-GB" sz="1500" b="1" dirty="0">
                <a:solidFill>
                  <a:srgbClr val="9BC5E9"/>
                </a:solidFill>
                <a:latin typeface="Old Standard TT"/>
                <a:ea typeface="Old Standard TT"/>
                <a:cs typeface="Old Standard TT"/>
                <a:sym typeface="Old Standard TT"/>
              </a:rPr>
              <a:t>forward</a:t>
            </a:r>
            <a:r>
              <a:rPr lang="en-GB" sz="1500" dirty="0">
                <a:solidFill>
                  <a:srgbClr val="FFFFFF"/>
                </a:solidFill>
                <a:latin typeface="Old Standard TT"/>
                <a:ea typeface="Old Standard TT"/>
                <a:cs typeface="Old Standard TT"/>
                <a:sym typeface="Old Standard TT"/>
              </a:rPr>
              <a:t>) price (established at the inception of the contract) at a future date (agreed upon signing of the contract). </a:t>
            </a:r>
            <a:endParaRPr sz="1500" dirty="0">
              <a:solidFill>
                <a:srgbClr val="FFFFFF"/>
              </a:solidFill>
              <a:latin typeface="Old Standard TT"/>
              <a:ea typeface="Old Standard TT"/>
              <a:cs typeface="Old Standard TT"/>
              <a:sym typeface="Old Standard TT"/>
            </a:endParaRPr>
          </a:p>
          <a:p>
            <a:pPr marL="457200" lvl="0" indent="-323850" algn="l" rtl="0">
              <a:spcBef>
                <a:spcPts val="1000"/>
              </a:spcBef>
              <a:spcAft>
                <a:spcPts val="0"/>
              </a:spcAft>
              <a:buClr>
                <a:srgbClr val="FFFFFF"/>
              </a:buClr>
              <a:buSzPts val="1500"/>
              <a:buFont typeface="Old Standard TT"/>
              <a:buChar char="●"/>
            </a:pPr>
            <a:r>
              <a:rPr lang="en-GB" sz="1500" dirty="0">
                <a:solidFill>
                  <a:srgbClr val="FFFFFF"/>
                </a:solidFill>
                <a:latin typeface="Old Standard TT"/>
                <a:ea typeface="Old Standard TT"/>
                <a:cs typeface="Old Standard TT"/>
                <a:sym typeface="Old Standard TT"/>
              </a:rPr>
              <a:t>Typically, no cash changes hands at inception.</a:t>
            </a:r>
            <a:endParaRPr sz="1500" dirty="0">
              <a:solidFill>
                <a:srgbClr val="FFFFFF"/>
              </a:solidFill>
              <a:latin typeface="Old Standard TT"/>
              <a:ea typeface="Old Standard TT"/>
              <a:cs typeface="Old Standard TT"/>
              <a:sym typeface="Old Standard TT"/>
            </a:endParaRPr>
          </a:p>
          <a:p>
            <a:pPr marL="914400" lvl="1" indent="-317500" algn="l" rtl="0">
              <a:spcBef>
                <a:spcPts val="1000"/>
              </a:spcBef>
              <a:spcAft>
                <a:spcPts val="1000"/>
              </a:spcAft>
              <a:buClr>
                <a:srgbClr val="FFFFFF"/>
              </a:buClr>
              <a:buSzPts val="1400"/>
              <a:buFont typeface="Old Standard TT"/>
              <a:buChar char="○"/>
            </a:pPr>
            <a:r>
              <a:rPr lang="en-GB" dirty="0">
                <a:solidFill>
                  <a:srgbClr val="FFFFFF"/>
                </a:solidFill>
                <a:latin typeface="Old Standard TT"/>
                <a:ea typeface="Old Standard TT"/>
                <a:cs typeface="Old Standard TT"/>
                <a:sym typeface="Old Standard TT"/>
              </a:rPr>
              <a:t>The long position benefits when the rice of the underlying asset increases, while the short benefits when the price of the underlying asset falls.</a:t>
            </a:r>
            <a:endParaRPr dirty="0">
              <a:solidFill>
                <a:srgbClr val="FFFFFF"/>
              </a:solidFill>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48"/>
                                        </p:tgtEl>
                                        <p:attrNameLst>
                                          <p:attrName>style.visibility</p:attrName>
                                        </p:attrNameLst>
                                      </p:cBhvr>
                                      <p:to>
                                        <p:strVal val="visible"/>
                                      </p:to>
                                    </p:set>
                                    <p:animEffect transition="in" filter="wipe(down)">
                                      <p:cBhvr>
                                        <p:cTn id="7" dur="500"/>
                                        <p:tgtEl>
                                          <p:spTgt spid="34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46">
                                            <p:txEl>
                                              <p:pRg st="0" end="0"/>
                                            </p:txEl>
                                          </p:spTgt>
                                        </p:tgtEl>
                                        <p:attrNameLst>
                                          <p:attrName>style.visibility</p:attrName>
                                        </p:attrNameLst>
                                      </p:cBhvr>
                                      <p:to>
                                        <p:strVal val="visible"/>
                                      </p:to>
                                    </p:set>
                                    <p:animEffect transition="in" filter="wipe(down)">
                                      <p:cBhvr>
                                        <p:cTn id="12" dur="500"/>
                                        <p:tgtEl>
                                          <p:spTgt spid="34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46">
                                            <p:txEl>
                                              <p:pRg st="1" end="1"/>
                                            </p:txEl>
                                          </p:spTgt>
                                        </p:tgtEl>
                                        <p:attrNameLst>
                                          <p:attrName>style.visibility</p:attrName>
                                        </p:attrNameLst>
                                      </p:cBhvr>
                                      <p:to>
                                        <p:strVal val="visible"/>
                                      </p:to>
                                    </p:set>
                                    <p:animEffect transition="in" filter="wipe(down)">
                                      <p:cBhvr>
                                        <p:cTn id="17" dur="500"/>
                                        <p:tgtEl>
                                          <p:spTgt spid="34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46">
                                            <p:txEl>
                                              <p:pRg st="2" end="2"/>
                                            </p:txEl>
                                          </p:spTgt>
                                        </p:tgtEl>
                                        <p:attrNameLst>
                                          <p:attrName>style.visibility</p:attrName>
                                        </p:attrNameLst>
                                      </p:cBhvr>
                                      <p:to>
                                        <p:strVal val="visible"/>
                                      </p:to>
                                    </p:set>
                                    <p:animEffect transition="in" filter="wipe(down)">
                                      <p:cBhvr>
                                        <p:cTn id="22" dur="500"/>
                                        <p:tgtEl>
                                          <p:spTgt spid="34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46">
                                            <p:txEl>
                                              <p:pRg st="3" end="3"/>
                                            </p:txEl>
                                          </p:spTgt>
                                        </p:tgtEl>
                                        <p:attrNameLst>
                                          <p:attrName>style.visibility</p:attrName>
                                        </p:attrNameLst>
                                      </p:cBhvr>
                                      <p:to>
                                        <p:strVal val="visible"/>
                                      </p:to>
                                    </p:set>
                                    <p:animEffect transition="in" filter="fade">
                                      <p:cBhvr>
                                        <p:cTn id="27" dur="500"/>
                                        <p:tgtEl>
                                          <p:spTgt spid="34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46">
                                            <p:txEl>
                                              <p:pRg st="4" end="4"/>
                                            </p:txEl>
                                          </p:spTgt>
                                        </p:tgtEl>
                                        <p:attrNameLst>
                                          <p:attrName>style.visibility</p:attrName>
                                        </p:attrNameLst>
                                      </p:cBhvr>
                                      <p:to>
                                        <p:strVal val="visible"/>
                                      </p:to>
                                    </p:set>
                                    <p:animEffect transition="in" filter="fade">
                                      <p:cBhvr>
                                        <p:cTn id="32" dur="500"/>
                                        <p:tgtEl>
                                          <p:spTgt spid="34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46">
                                            <p:txEl>
                                              <p:pRg st="5" end="5"/>
                                            </p:txEl>
                                          </p:spTgt>
                                        </p:tgtEl>
                                        <p:attrNameLst>
                                          <p:attrName>style.visibility</p:attrName>
                                        </p:attrNameLst>
                                      </p:cBhvr>
                                      <p:to>
                                        <p:strVal val="visible"/>
                                      </p:to>
                                    </p:set>
                                    <p:animEffect transition="in" filter="fade">
                                      <p:cBhvr>
                                        <p:cTn id="37" dur="500"/>
                                        <p:tgtEl>
                                          <p:spTgt spid="34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46">
                                            <p:txEl>
                                              <p:pRg st="6" end="6"/>
                                            </p:txEl>
                                          </p:spTgt>
                                        </p:tgtEl>
                                        <p:attrNameLst>
                                          <p:attrName>style.visibility</p:attrName>
                                        </p:attrNameLst>
                                      </p:cBhvr>
                                      <p:to>
                                        <p:strVal val="visible"/>
                                      </p:to>
                                    </p:set>
                                    <p:animEffect transition="in" filter="fade">
                                      <p:cBhvr>
                                        <p:cTn id="42" dur="500"/>
                                        <p:tgtEl>
                                          <p:spTgt spid="346">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46">
                                            <p:txEl>
                                              <p:pRg st="7" end="7"/>
                                            </p:txEl>
                                          </p:spTgt>
                                        </p:tgtEl>
                                        <p:attrNameLst>
                                          <p:attrName>style.visibility</p:attrName>
                                        </p:attrNameLst>
                                      </p:cBhvr>
                                      <p:to>
                                        <p:strVal val="visible"/>
                                      </p:to>
                                    </p:set>
                                    <p:animEffect transition="in" filter="fade">
                                      <p:cBhvr>
                                        <p:cTn id="47" dur="500"/>
                                        <p:tgtEl>
                                          <p:spTgt spid="346">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46">
                                            <p:txEl>
                                              <p:pRg st="8" end="8"/>
                                            </p:txEl>
                                          </p:spTgt>
                                        </p:tgtEl>
                                        <p:attrNameLst>
                                          <p:attrName>style.visibility</p:attrName>
                                        </p:attrNameLst>
                                      </p:cBhvr>
                                      <p:to>
                                        <p:strVal val="visible"/>
                                      </p:to>
                                    </p:set>
                                    <p:animEffect transition="in" filter="fade">
                                      <p:cBhvr>
                                        <p:cTn id="52" dur="500"/>
                                        <p:tgtEl>
                                          <p:spTgt spid="346">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46">
                                            <p:txEl>
                                              <p:pRg st="9" end="9"/>
                                            </p:txEl>
                                          </p:spTgt>
                                        </p:tgtEl>
                                        <p:attrNameLst>
                                          <p:attrName>style.visibility</p:attrName>
                                        </p:attrNameLst>
                                      </p:cBhvr>
                                      <p:to>
                                        <p:strVal val="visible"/>
                                      </p:to>
                                    </p:set>
                                    <p:animEffect transition="in" filter="fade">
                                      <p:cBhvr>
                                        <p:cTn id="57" dur="500"/>
                                        <p:tgtEl>
                                          <p:spTgt spid="346">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46">
                                            <p:txEl>
                                              <p:pRg st="10" end="10"/>
                                            </p:txEl>
                                          </p:spTgt>
                                        </p:tgtEl>
                                        <p:attrNameLst>
                                          <p:attrName>style.visibility</p:attrName>
                                        </p:attrNameLst>
                                      </p:cBhvr>
                                      <p:to>
                                        <p:strVal val="visible"/>
                                      </p:to>
                                    </p:set>
                                    <p:animEffect transition="in" filter="fade">
                                      <p:cBhvr>
                                        <p:cTn id="62" dur="500"/>
                                        <p:tgtEl>
                                          <p:spTgt spid="34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p3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r>
              <a:rPr lang="en-GB" sz="3000" b="1" dirty="0">
                <a:latin typeface="Old Standard TT"/>
                <a:ea typeface="Old Standard TT"/>
                <a:cs typeface="Old Standard TT"/>
                <a:sym typeface="Old Standard TT"/>
              </a:rPr>
              <a:t>Futures Terminology</a:t>
            </a:r>
            <a:br>
              <a:rPr lang="en-GB" sz="3000" b="1" dirty="0">
                <a:latin typeface="Old Standard TT"/>
                <a:ea typeface="Old Standard TT"/>
                <a:cs typeface="Old Standard TT"/>
                <a:sym typeface="Old Standard TT"/>
              </a:rPr>
            </a:br>
            <a:r>
              <a:rPr lang="en-GB" sz="1800" dirty="0">
                <a:latin typeface="Old Standard TT"/>
                <a:ea typeface="Old Standard TT"/>
                <a:cs typeface="Old Standard TT"/>
                <a:sym typeface="Old Standard TT"/>
                <a:hlinkClick r:id="rId3"/>
              </a:rPr>
              <a:t>https://vimeo.com/217694910</a:t>
            </a:r>
            <a:br>
              <a:rPr lang="en-GB" sz="3200" dirty="0">
                <a:latin typeface="Old Standard TT"/>
                <a:ea typeface="Old Standard TT"/>
                <a:cs typeface="Old Standard TT"/>
                <a:sym typeface="Old Standard TT"/>
              </a:rPr>
            </a:br>
            <a:endParaRPr sz="3000" b="1" dirty="0">
              <a:latin typeface="Old Standard TT"/>
              <a:ea typeface="Old Standard TT"/>
              <a:cs typeface="Old Standard TT"/>
              <a:sym typeface="Old Standard TT"/>
            </a:endParaRPr>
          </a:p>
        </p:txBody>
      </p:sp>
      <p:sp>
        <p:nvSpPr>
          <p:cNvPr id="363" name="Google Shape;363;p34"/>
          <p:cNvSpPr txBox="1">
            <a:spLocks noGrp="1"/>
          </p:cNvSpPr>
          <p:nvPr>
            <p:ph type="body" idx="1"/>
          </p:nvPr>
        </p:nvSpPr>
        <p:spPr>
          <a:xfrm>
            <a:off x="190225" y="1424675"/>
            <a:ext cx="8513400" cy="3635400"/>
          </a:xfrm>
          <a:prstGeom prst="rect">
            <a:avLst/>
          </a:prstGeom>
        </p:spPr>
        <p:txBody>
          <a:bodyPr spcFirstLastPara="1" wrap="square" lIns="91425" tIns="91425" rIns="91425" bIns="91425" anchor="t" anchorCtr="0">
            <a:noAutofit/>
          </a:bodyPr>
          <a:lstStyle/>
          <a:p>
            <a:pPr marL="457200" lvl="0" indent="-330200" algn="l" rtl="0">
              <a:lnSpc>
                <a:spcPct val="100000"/>
              </a:lnSpc>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The buyer of the futures contract is said to go </a:t>
            </a:r>
            <a:r>
              <a:rPr lang="en-GB" sz="1600" b="1" dirty="0">
                <a:solidFill>
                  <a:srgbClr val="D9F0FF"/>
                </a:solidFill>
                <a:latin typeface="Old Standard TT"/>
                <a:ea typeface="Old Standard TT"/>
                <a:cs typeface="Old Standard TT"/>
                <a:sym typeface="Old Standard TT"/>
              </a:rPr>
              <a:t>long</a:t>
            </a:r>
            <a:r>
              <a:rPr lang="en-GB" sz="1600" dirty="0">
                <a:latin typeface="Old Standard TT"/>
                <a:ea typeface="Old Standard TT"/>
                <a:cs typeface="Old Standard TT"/>
                <a:sym typeface="Old Standard TT"/>
              </a:rPr>
              <a:t> of the contract, while the seller is described as going </a:t>
            </a:r>
            <a:r>
              <a:rPr lang="en-GB" sz="1600" b="1" dirty="0">
                <a:solidFill>
                  <a:srgbClr val="D9F0FF"/>
                </a:solidFill>
                <a:latin typeface="Old Standard TT"/>
                <a:ea typeface="Old Standard TT"/>
                <a:cs typeface="Old Standard TT"/>
                <a:sym typeface="Old Standard TT"/>
              </a:rPr>
              <a:t>short</a:t>
            </a:r>
            <a:r>
              <a:rPr lang="en-GB" sz="1600" dirty="0">
                <a:latin typeface="Old Standard TT"/>
                <a:ea typeface="Old Standard TT"/>
                <a:cs typeface="Old Standard TT"/>
                <a:sym typeface="Old Standard TT"/>
              </a:rPr>
              <a:t>.</a:t>
            </a:r>
            <a:endParaRPr sz="1600" dirty="0">
              <a:latin typeface="Old Standard TT"/>
              <a:ea typeface="Old Standard TT"/>
              <a:cs typeface="Old Standard TT"/>
              <a:sym typeface="Old Standard TT"/>
            </a:endParaRPr>
          </a:p>
          <a:p>
            <a:pPr marL="457200" lvl="0" indent="-330200" algn="l" rtl="0">
              <a:lnSpc>
                <a:spcPct val="100000"/>
              </a:lnSpc>
              <a:spcBef>
                <a:spcPts val="800"/>
              </a:spcBef>
              <a:spcAft>
                <a:spcPts val="0"/>
              </a:spcAft>
              <a:buSzPts val="1600"/>
              <a:buFont typeface="Old Standard TT"/>
              <a:buChar char="●"/>
            </a:pPr>
            <a:r>
              <a:rPr lang="en-GB" sz="1600" dirty="0">
                <a:latin typeface="Old Standard TT"/>
                <a:ea typeface="Old Standard TT"/>
                <a:cs typeface="Old Standard TT"/>
                <a:sym typeface="Old Standard TT"/>
              </a:rPr>
              <a:t>Entering into the transaction is known as </a:t>
            </a:r>
            <a:r>
              <a:rPr lang="en-GB" sz="1600" b="1" dirty="0">
                <a:solidFill>
                  <a:srgbClr val="D9F0FF"/>
                </a:solidFill>
                <a:latin typeface="Old Standard TT"/>
                <a:ea typeface="Old Standard TT"/>
                <a:cs typeface="Old Standard TT"/>
                <a:sym typeface="Old Standard TT"/>
              </a:rPr>
              <a:t>opening the trade</a:t>
            </a:r>
            <a:r>
              <a:rPr lang="en-GB" sz="1600" dirty="0">
                <a:latin typeface="Old Standard TT"/>
                <a:ea typeface="Old Standard TT"/>
                <a:cs typeface="Old Standard TT"/>
                <a:sym typeface="Old Standard TT"/>
              </a:rPr>
              <a:t> and the eventual delivery of the underlying asset will </a:t>
            </a:r>
            <a:r>
              <a:rPr lang="en-GB" sz="1600" b="1" dirty="0">
                <a:solidFill>
                  <a:srgbClr val="D9F0FF"/>
                </a:solidFill>
                <a:latin typeface="Old Standard TT"/>
                <a:ea typeface="Old Standard TT"/>
                <a:cs typeface="Old Standard TT"/>
                <a:sym typeface="Old Standard TT"/>
              </a:rPr>
              <a:t>close-out the trade</a:t>
            </a:r>
            <a:r>
              <a:rPr lang="en-GB" sz="1600" dirty="0">
                <a:latin typeface="Old Standard TT"/>
                <a:ea typeface="Old Standard TT"/>
                <a:cs typeface="Old Standard TT"/>
                <a:sym typeface="Old Standard TT"/>
              </a:rPr>
              <a:t>.</a:t>
            </a:r>
            <a:endParaRPr sz="1600" dirty="0">
              <a:latin typeface="Old Standard TT"/>
              <a:ea typeface="Old Standard TT"/>
              <a:cs typeface="Old Standard TT"/>
              <a:sym typeface="Old Standard TT"/>
            </a:endParaRPr>
          </a:p>
          <a:p>
            <a:pPr marL="457200" lvl="0" indent="-330200" algn="l" rtl="0">
              <a:lnSpc>
                <a:spcPct val="100000"/>
              </a:lnSpc>
              <a:spcBef>
                <a:spcPts val="800"/>
              </a:spcBef>
              <a:spcAft>
                <a:spcPts val="0"/>
              </a:spcAft>
              <a:buSzPts val="1600"/>
              <a:buFont typeface="Old Standard TT"/>
              <a:buChar char="●"/>
            </a:pPr>
            <a:r>
              <a:rPr lang="en-GB" sz="1600" dirty="0">
                <a:latin typeface="Old Standard TT"/>
                <a:ea typeface="Old Standard TT"/>
                <a:cs typeface="Old Standard TT"/>
                <a:sym typeface="Old Standard TT"/>
              </a:rPr>
              <a:t>Some other key terms that the futures market uses include - </a:t>
            </a:r>
            <a:endParaRPr sz="1600" dirty="0">
              <a:latin typeface="Old Standard TT"/>
              <a:ea typeface="Old Standard TT"/>
              <a:cs typeface="Old Standard TT"/>
              <a:sym typeface="Old Standard TT"/>
            </a:endParaRPr>
          </a:p>
          <a:p>
            <a:pPr marL="914400" lvl="1" indent="-330200" algn="l" rtl="0">
              <a:lnSpc>
                <a:spcPct val="100000"/>
              </a:lnSpc>
              <a:spcBef>
                <a:spcPts val="800"/>
              </a:spcBef>
              <a:spcAft>
                <a:spcPts val="0"/>
              </a:spcAft>
              <a:buSzPts val="1600"/>
              <a:buFont typeface="Old Standard TT"/>
              <a:buChar char="○"/>
            </a:pPr>
            <a:r>
              <a:rPr lang="en-GB" sz="1600" dirty="0">
                <a:latin typeface="Old Standard TT"/>
                <a:ea typeface="Old Standard TT"/>
                <a:cs typeface="Old Standard TT"/>
                <a:sym typeface="Old Standard TT"/>
              </a:rPr>
              <a:t>Margins </a:t>
            </a:r>
            <a:endParaRPr sz="1600" dirty="0">
              <a:latin typeface="Old Standard TT"/>
              <a:ea typeface="Old Standard TT"/>
              <a:cs typeface="Old Standard TT"/>
              <a:sym typeface="Old Standard TT"/>
            </a:endParaRPr>
          </a:p>
          <a:p>
            <a:pPr marL="1371600" lvl="2" indent="-330200" algn="l" rtl="0">
              <a:lnSpc>
                <a:spcPct val="100000"/>
              </a:lnSpc>
              <a:spcBef>
                <a:spcPts val="800"/>
              </a:spcBef>
              <a:spcAft>
                <a:spcPts val="0"/>
              </a:spcAft>
              <a:buSzPts val="1600"/>
              <a:buFont typeface="Old Standard TT"/>
              <a:buChar char="■"/>
            </a:pPr>
            <a:r>
              <a:rPr lang="en-GB" sz="1600" dirty="0">
                <a:latin typeface="Old Standard TT"/>
                <a:ea typeface="Old Standard TT"/>
                <a:cs typeface="Old Standard TT"/>
                <a:sym typeface="Old Standard TT"/>
              </a:rPr>
              <a:t>Initial margins</a:t>
            </a:r>
            <a:endParaRPr sz="1600" dirty="0">
              <a:latin typeface="Old Standard TT"/>
              <a:ea typeface="Old Standard TT"/>
              <a:cs typeface="Old Standard TT"/>
              <a:sym typeface="Old Standard TT"/>
            </a:endParaRPr>
          </a:p>
          <a:p>
            <a:pPr marL="1371600" lvl="2" indent="-330200" algn="l" rtl="0">
              <a:lnSpc>
                <a:spcPct val="100000"/>
              </a:lnSpc>
              <a:spcBef>
                <a:spcPts val="800"/>
              </a:spcBef>
              <a:spcAft>
                <a:spcPts val="0"/>
              </a:spcAft>
              <a:buSzPts val="1600"/>
              <a:buFont typeface="Old Standard TT"/>
              <a:buChar char="■"/>
            </a:pPr>
            <a:r>
              <a:rPr lang="en-GB" sz="1600" dirty="0">
                <a:latin typeface="Old Standard TT"/>
                <a:ea typeface="Old Standard TT"/>
                <a:cs typeface="Old Standard TT"/>
                <a:sym typeface="Old Standard TT"/>
              </a:rPr>
              <a:t>Maintenance margin</a:t>
            </a:r>
            <a:endParaRPr sz="1600" dirty="0">
              <a:latin typeface="Old Standard TT"/>
              <a:ea typeface="Old Standard TT"/>
              <a:cs typeface="Old Standard TT"/>
              <a:sym typeface="Old Standard TT"/>
            </a:endParaRPr>
          </a:p>
          <a:p>
            <a:pPr marL="1371600" lvl="2" indent="-330200" algn="l" rtl="0">
              <a:lnSpc>
                <a:spcPct val="100000"/>
              </a:lnSpc>
              <a:spcBef>
                <a:spcPts val="800"/>
              </a:spcBef>
              <a:spcAft>
                <a:spcPts val="0"/>
              </a:spcAft>
              <a:buSzPts val="1600"/>
              <a:buFont typeface="Old Standard TT"/>
              <a:buChar char="■"/>
            </a:pPr>
            <a:r>
              <a:rPr lang="en-GB" sz="1600" dirty="0">
                <a:latin typeface="Old Standard TT"/>
                <a:ea typeface="Old Standard TT"/>
                <a:cs typeface="Old Standard TT"/>
                <a:sym typeface="Old Standard TT"/>
              </a:rPr>
              <a:t>Margin call</a:t>
            </a:r>
            <a:endParaRPr sz="1600" dirty="0">
              <a:latin typeface="Old Standard TT"/>
              <a:ea typeface="Old Standard TT"/>
              <a:cs typeface="Old Standard TT"/>
              <a:sym typeface="Old Standard TT"/>
            </a:endParaRPr>
          </a:p>
          <a:p>
            <a:pPr marL="914400" lvl="1" indent="-330200" algn="l" rtl="0">
              <a:lnSpc>
                <a:spcPct val="100000"/>
              </a:lnSpc>
              <a:spcBef>
                <a:spcPts val="800"/>
              </a:spcBef>
              <a:spcAft>
                <a:spcPts val="0"/>
              </a:spcAft>
              <a:buSzPts val="1600"/>
              <a:buFont typeface="Old Standard TT"/>
              <a:buChar char="○"/>
            </a:pPr>
            <a:r>
              <a:rPr lang="en-GB" sz="1600" dirty="0">
                <a:latin typeface="Old Standard TT"/>
                <a:ea typeface="Old Standard TT"/>
                <a:cs typeface="Old Standard TT"/>
                <a:sym typeface="Old Standard TT"/>
              </a:rPr>
              <a:t>Price limits</a:t>
            </a:r>
            <a:endParaRPr sz="1600" dirty="0">
              <a:latin typeface="Old Standard TT"/>
              <a:ea typeface="Old Standard TT"/>
              <a:cs typeface="Old Standard TT"/>
              <a:sym typeface="Old Standard TT"/>
            </a:endParaRPr>
          </a:p>
          <a:p>
            <a:pPr marL="0" lvl="0" indent="0" algn="l" rtl="0">
              <a:lnSpc>
                <a:spcPct val="100000"/>
              </a:lnSpc>
              <a:spcBef>
                <a:spcPts val="800"/>
              </a:spcBef>
              <a:spcAft>
                <a:spcPts val="0"/>
              </a:spcAft>
              <a:buNone/>
            </a:pPr>
            <a:endParaRPr sz="1600" dirty="0">
              <a:latin typeface="Old Standard TT"/>
              <a:ea typeface="Old Standard TT"/>
              <a:cs typeface="Old Standard TT"/>
              <a:sym typeface="Old Standard TT"/>
            </a:endParaRPr>
          </a:p>
          <a:p>
            <a:pPr marL="0" lvl="0" indent="0" algn="l" rtl="0">
              <a:lnSpc>
                <a:spcPct val="100000"/>
              </a:lnSpc>
              <a:spcBef>
                <a:spcPts val="800"/>
              </a:spcBef>
              <a:spcAft>
                <a:spcPts val="800"/>
              </a:spcAft>
              <a:buNone/>
            </a:pPr>
            <a:endParaRPr sz="16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3">
                                            <p:txEl>
                                              <p:pRg st="0" end="0"/>
                                            </p:txEl>
                                          </p:spTgt>
                                        </p:tgtEl>
                                        <p:attrNameLst>
                                          <p:attrName>style.visibility</p:attrName>
                                        </p:attrNameLst>
                                      </p:cBhvr>
                                      <p:to>
                                        <p:strVal val="visible"/>
                                      </p:to>
                                    </p:set>
                                    <p:animEffect transition="in" filter="fade">
                                      <p:cBhvr>
                                        <p:cTn id="7" dur="500"/>
                                        <p:tgtEl>
                                          <p:spTgt spid="3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3">
                                            <p:txEl>
                                              <p:pRg st="1" end="1"/>
                                            </p:txEl>
                                          </p:spTgt>
                                        </p:tgtEl>
                                        <p:attrNameLst>
                                          <p:attrName>style.visibility</p:attrName>
                                        </p:attrNameLst>
                                      </p:cBhvr>
                                      <p:to>
                                        <p:strVal val="visible"/>
                                      </p:to>
                                    </p:set>
                                    <p:animEffect transition="in" filter="fade">
                                      <p:cBhvr>
                                        <p:cTn id="12" dur="500"/>
                                        <p:tgtEl>
                                          <p:spTgt spid="3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3">
                                            <p:txEl>
                                              <p:pRg st="2" end="2"/>
                                            </p:txEl>
                                          </p:spTgt>
                                        </p:tgtEl>
                                        <p:attrNameLst>
                                          <p:attrName>style.visibility</p:attrName>
                                        </p:attrNameLst>
                                      </p:cBhvr>
                                      <p:to>
                                        <p:strVal val="visible"/>
                                      </p:to>
                                    </p:set>
                                    <p:animEffect transition="in" filter="fade">
                                      <p:cBhvr>
                                        <p:cTn id="17" dur="500"/>
                                        <p:tgtEl>
                                          <p:spTgt spid="36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63">
                                            <p:txEl>
                                              <p:pRg st="3" end="3"/>
                                            </p:txEl>
                                          </p:spTgt>
                                        </p:tgtEl>
                                        <p:attrNameLst>
                                          <p:attrName>style.visibility</p:attrName>
                                        </p:attrNameLst>
                                      </p:cBhvr>
                                      <p:to>
                                        <p:strVal val="visible"/>
                                      </p:to>
                                    </p:set>
                                    <p:animEffect transition="in" filter="fade">
                                      <p:cBhvr>
                                        <p:cTn id="20" dur="500"/>
                                        <p:tgtEl>
                                          <p:spTgt spid="36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63">
                                            <p:txEl>
                                              <p:pRg st="4" end="4"/>
                                            </p:txEl>
                                          </p:spTgt>
                                        </p:tgtEl>
                                        <p:attrNameLst>
                                          <p:attrName>style.visibility</p:attrName>
                                        </p:attrNameLst>
                                      </p:cBhvr>
                                      <p:to>
                                        <p:strVal val="visible"/>
                                      </p:to>
                                    </p:set>
                                    <p:animEffect transition="in" filter="fade">
                                      <p:cBhvr>
                                        <p:cTn id="23" dur="500"/>
                                        <p:tgtEl>
                                          <p:spTgt spid="36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63">
                                            <p:txEl>
                                              <p:pRg st="5" end="5"/>
                                            </p:txEl>
                                          </p:spTgt>
                                        </p:tgtEl>
                                        <p:attrNameLst>
                                          <p:attrName>style.visibility</p:attrName>
                                        </p:attrNameLst>
                                      </p:cBhvr>
                                      <p:to>
                                        <p:strVal val="visible"/>
                                      </p:to>
                                    </p:set>
                                    <p:animEffect transition="in" filter="fade">
                                      <p:cBhvr>
                                        <p:cTn id="26" dur="500"/>
                                        <p:tgtEl>
                                          <p:spTgt spid="36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63">
                                            <p:txEl>
                                              <p:pRg st="6" end="6"/>
                                            </p:txEl>
                                          </p:spTgt>
                                        </p:tgtEl>
                                        <p:attrNameLst>
                                          <p:attrName>style.visibility</p:attrName>
                                        </p:attrNameLst>
                                      </p:cBhvr>
                                      <p:to>
                                        <p:strVal val="visible"/>
                                      </p:to>
                                    </p:set>
                                    <p:animEffect transition="in" filter="fade">
                                      <p:cBhvr>
                                        <p:cTn id="29" dur="500"/>
                                        <p:tgtEl>
                                          <p:spTgt spid="36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63">
                                            <p:txEl>
                                              <p:pRg st="7" end="7"/>
                                            </p:txEl>
                                          </p:spTgt>
                                        </p:tgtEl>
                                        <p:attrNameLst>
                                          <p:attrName>style.visibility</p:attrName>
                                        </p:attrNameLst>
                                      </p:cBhvr>
                                      <p:to>
                                        <p:strVal val="visible"/>
                                      </p:to>
                                    </p:set>
                                    <p:animEffect transition="in" filter="fade">
                                      <p:cBhvr>
                                        <p:cTn id="32" dur="500"/>
                                        <p:tgtEl>
                                          <p:spTgt spid="36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35"/>
          <p:cNvSpPr txBox="1">
            <a:spLocks noGrp="1"/>
          </p:cNvSpPr>
          <p:nvPr>
            <p:ph type="title"/>
          </p:nvPr>
        </p:nvSpPr>
        <p:spPr>
          <a:xfrm>
            <a:off x="1107000" y="155625"/>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Margins</a:t>
            </a:r>
            <a:endParaRPr sz="3000" b="1">
              <a:latin typeface="Old Standard TT"/>
              <a:ea typeface="Old Standard TT"/>
              <a:cs typeface="Old Standard TT"/>
              <a:sym typeface="Old Standard TT"/>
            </a:endParaRPr>
          </a:p>
        </p:txBody>
      </p:sp>
      <p:sp>
        <p:nvSpPr>
          <p:cNvPr id="369" name="Google Shape;369;p35"/>
          <p:cNvSpPr txBox="1">
            <a:spLocks noGrp="1"/>
          </p:cNvSpPr>
          <p:nvPr>
            <p:ph type="body" idx="1"/>
          </p:nvPr>
        </p:nvSpPr>
        <p:spPr>
          <a:xfrm>
            <a:off x="893825" y="841325"/>
            <a:ext cx="8084400" cy="4111800"/>
          </a:xfrm>
          <a:prstGeom prst="rect">
            <a:avLst/>
          </a:prstGeom>
        </p:spPr>
        <p:txBody>
          <a:bodyPr spcFirstLastPara="1" wrap="square" lIns="91425" tIns="91425" rIns="91425" bIns="91425" anchor="t" anchorCtr="0">
            <a:noAutofit/>
          </a:bodyPr>
          <a:lstStyle/>
          <a:p>
            <a:pPr marL="457200" lvl="0" indent="-317500" algn="l" rtl="0">
              <a:lnSpc>
                <a:spcPct val="100000"/>
              </a:lnSpc>
              <a:spcBef>
                <a:spcPts val="0"/>
              </a:spcBef>
              <a:spcAft>
                <a:spcPts val="0"/>
              </a:spcAft>
              <a:buSzPts val="1400"/>
              <a:buFont typeface="Old Standard TT"/>
              <a:buChar char="●"/>
            </a:pPr>
            <a:r>
              <a:rPr lang="en-GB" sz="1400" dirty="0">
                <a:latin typeface="Old Standard TT"/>
                <a:ea typeface="Old Standard TT"/>
                <a:cs typeface="Old Standard TT"/>
                <a:sym typeface="Old Standard TT"/>
              </a:rPr>
              <a:t>In the futures market, the </a:t>
            </a:r>
            <a:r>
              <a:rPr lang="en-GB" sz="1400" b="1" dirty="0">
                <a:solidFill>
                  <a:schemeClr val="lt2"/>
                </a:solidFill>
                <a:latin typeface="Old Standard TT"/>
                <a:ea typeface="Old Standard TT"/>
                <a:cs typeface="Old Standard TT"/>
                <a:sym typeface="Old Standard TT"/>
              </a:rPr>
              <a:t>initial margin</a:t>
            </a:r>
            <a:r>
              <a:rPr lang="en-GB" sz="1400" dirty="0">
                <a:latin typeface="Old Standard TT"/>
                <a:ea typeface="Old Standard TT"/>
                <a:cs typeface="Old Standard TT"/>
                <a:sym typeface="Old Standard TT"/>
              </a:rPr>
              <a:t> is the amount that must be deposited by each party - the long and the short - into their account to be able to trade in the market.</a:t>
            </a:r>
            <a:endParaRPr sz="1400" dirty="0">
              <a:latin typeface="Old Standard TT"/>
              <a:ea typeface="Old Standard TT"/>
              <a:cs typeface="Old Standard TT"/>
              <a:sym typeface="Old Standard TT"/>
            </a:endParaRPr>
          </a:p>
          <a:p>
            <a:pPr marL="914400" lvl="1" indent="-317500" algn="l" rtl="0">
              <a:lnSpc>
                <a:spcPct val="100000"/>
              </a:lnSpc>
              <a:spcBef>
                <a:spcPts val="400"/>
              </a:spcBef>
              <a:spcAft>
                <a:spcPts val="0"/>
              </a:spcAft>
              <a:buSzPts val="1400"/>
              <a:buFont typeface="Old Standard TT"/>
              <a:buChar char="○"/>
            </a:pPr>
            <a:r>
              <a:rPr lang="en-GB" sz="1400" dirty="0">
                <a:latin typeface="Old Standard TT"/>
                <a:ea typeface="Old Standard TT"/>
                <a:cs typeface="Old Standard TT"/>
                <a:sym typeface="Old Standard TT"/>
              </a:rPr>
              <a:t>The initial margin requirement in the futures market is a relatively low proportion of the contract’s total value.</a:t>
            </a:r>
            <a:endParaRPr sz="1400" dirty="0">
              <a:latin typeface="Old Standard TT"/>
              <a:ea typeface="Old Standard TT"/>
              <a:cs typeface="Old Standard TT"/>
              <a:sym typeface="Old Standard TT"/>
            </a:endParaRPr>
          </a:p>
          <a:p>
            <a:pPr marL="914400" lvl="1" indent="-317500" algn="l" rtl="0">
              <a:lnSpc>
                <a:spcPct val="100000"/>
              </a:lnSpc>
              <a:spcBef>
                <a:spcPts val="400"/>
              </a:spcBef>
              <a:spcAft>
                <a:spcPts val="0"/>
              </a:spcAft>
              <a:buSzPts val="1400"/>
              <a:buFont typeface="Old Standard TT"/>
              <a:buChar char="○"/>
            </a:pPr>
            <a:r>
              <a:rPr lang="en-GB" sz="1400" dirty="0">
                <a:latin typeface="Old Standard TT"/>
                <a:ea typeface="Old Standard TT"/>
                <a:cs typeface="Old Standard TT"/>
                <a:sym typeface="Old Standard TT"/>
              </a:rPr>
              <a:t>Margin in the futures market is more like a down payment.</a:t>
            </a:r>
            <a:endParaRPr sz="1400" dirty="0">
              <a:latin typeface="Old Standard TT"/>
              <a:ea typeface="Old Standard TT"/>
              <a:cs typeface="Old Standard TT"/>
              <a:sym typeface="Old Standard TT"/>
            </a:endParaRPr>
          </a:p>
          <a:p>
            <a:pPr marL="457200" lvl="0" indent="-317500" algn="l" rtl="0">
              <a:lnSpc>
                <a:spcPct val="100000"/>
              </a:lnSpc>
              <a:spcBef>
                <a:spcPts val="400"/>
              </a:spcBef>
              <a:spcAft>
                <a:spcPts val="0"/>
              </a:spcAft>
              <a:buSzPts val="1400"/>
              <a:buFont typeface="Old Standard TT"/>
              <a:buChar char="●"/>
            </a:pPr>
            <a:r>
              <a:rPr lang="en-GB" sz="1400" dirty="0">
                <a:latin typeface="Old Standard TT"/>
                <a:ea typeface="Old Standard TT"/>
                <a:cs typeface="Old Standard TT"/>
                <a:sym typeface="Old Standard TT"/>
              </a:rPr>
              <a:t>The maintenance margin is the minimum balance that must be maintained in an investors account to avoid a margin call ( a call for more funds to be deposited in the account). </a:t>
            </a:r>
            <a:endParaRPr sz="1400" dirty="0">
              <a:latin typeface="Old Standard TT"/>
              <a:ea typeface="Old Standard TT"/>
              <a:cs typeface="Old Standard TT"/>
              <a:sym typeface="Old Standard TT"/>
            </a:endParaRPr>
          </a:p>
          <a:p>
            <a:pPr marL="457200" lvl="0" indent="-317500" algn="l" rtl="0">
              <a:lnSpc>
                <a:spcPct val="100000"/>
              </a:lnSpc>
              <a:spcBef>
                <a:spcPts val="400"/>
              </a:spcBef>
              <a:spcAft>
                <a:spcPts val="0"/>
              </a:spcAft>
              <a:buSzPts val="1400"/>
              <a:buFont typeface="Old Standard TT"/>
              <a:buChar char="●"/>
            </a:pPr>
            <a:r>
              <a:rPr lang="en-GB" sz="1400" dirty="0">
                <a:latin typeface="Old Standard TT"/>
                <a:ea typeface="Old Standard TT"/>
                <a:cs typeface="Old Standard TT"/>
                <a:sym typeface="Old Standard TT"/>
              </a:rPr>
              <a:t>E.g., on a futures contract trading at $300/share, if the initial margin is 10%, a long position would have to deposit $30 into her futures account. If a maintenance margin of 5% is required, it means the investor will have to maintain a minimum balance of $15 for every contract that she has a position on. If the balance falls below this level, she will receive a margin call to increase the balance in her account back to the initial margin level.</a:t>
            </a:r>
            <a:endParaRPr sz="1400" dirty="0">
              <a:latin typeface="Old Standard TT"/>
              <a:ea typeface="Old Standard TT"/>
              <a:cs typeface="Old Standard TT"/>
              <a:sym typeface="Old Standard TT"/>
            </a:endParaRPr>
          </a:p>
          <a:p>
            <a:pPr marL="457200" lvl="0" indent="-317500" algn="l" rtl="0">
              <a:lnSpc>
                <a:spcPct val="100000"/>
              </a:lnSpc>
              <a:spcBef>
                <a:spcPts val="400"/>
              </a:spcBef>
              <a:spcAft>
                <a:spcPts val="0"/>
              </a:spcAft>
              <a:buSzPts val="1400"/>
              <a:buFont typeface="Old Standard TT"/>
              <a:buChar char="●"/>
            </a:pPr>
            <a:r>
              <a:rPr lang="en-GB" sz="1400" dirty="0">
                <a:latin typeface="Old Standard TT"/>
                <a:ea typeface="Old Standard TT"/>
                <a:cs typeface="Old Standard TT"/>
                <a:sym typeface="Old Standard TT"/>
              </a:rPr>
              <a:t>So, say in this example, the futures contract closes at $284, a loss of $16 will be posted to the long’s account and her margin balance will fall from $30 to $14. Now that the account balance is below the maintenance margin level (of $15), she will be required to deposit $16 to restore the initial margin, if she wants to keep her position ‘open’. </a:t>
            </a:r>
            <a:endParaRPr sz="1400" dirty="0">
              <a:latin typeface="Old Standard TT"/>
              <a:ea typeface="Old Standard TT"/>
              <a:cs typeface="Old Standard TT"/>
              <a:sym typeface="Old Standard TT"/>
            </a:endParaRPr>
          </a:p>
          <a:p>
            <a:pPr marL="457200" lvl="0" indent="-317500" algn="l" rtl="0">
              <a:lnSpc>
                <a:spcPct val="100000"/>
              </a:lnSpc>
              <a:spcBef>
                <a:spcPts val="400"/>
              </a:spcBef>
              <a:spcAft>
                <a:spcPts val="0"/>
              </a:spcAft>
              <a:buSzPts val="1400"/>
              <a:buFont typeface="Old Standard TT"/>
              <a:buChar char="●"/>
            </a:pPr>
            <a:r>
              <a:rPr lang="en-GB" sz="1400" dirty="0">
                <a:latin typeface="Old Standard TT"/>
                <a:ea typeface="Old Standard TT"/>
                <a:cs typeface="Old Standard TT"/>
                <a:sym typeface="Old Standard TT"/>
                <a:hlinkClick r:id="rId3"/>
              </a:rPr>
              <a:t>https://vimeo.com/217689813</a:t>
            </a:r>
            <a:endParaRPr lang="en-GB" sz="1400" dirty="0">
              <a:latin typeface="Old Standard TT"/>
              <a:ea typeface="Old Standard TT"/>
              <a:cs typeface="Old Standard TT"/>
              <a:sym typeface="Old Standard TT"/>
            </a:endParaRPr>
          </a:p>
          <a:p>
            <a:pPr marL="139700" lvl="0" indent="0" algn="l" rtl="0">
              <a:lnSpc>
                <a:spcPct val="100000"/>
              </a:lnSpc>
              <a:spcBef>
                <a:spcPts val="400"/>
              </a:spcBef>
              <a:spcAft>
                <a:spcPts val="0"/>
              </a:spcAft>
              <a:buSzPts val="1400"/>
              <a:buNone/>
            </a:pPr>
            <a:endParaRPr sz="1400" dirty="0">
              <a:latin typeface="Old Standard TT"/>
              <a:ea typeface="Old Standard TT"/>
              <a:cs typeface="Old Standard TT"/>
              <a:sym typeface="Old Standard TT"/>
            </a:endParaRPr>
          </a:p>
          <a:p>
            <a:pPr marL="0" lvl="0" indent="0" algn="l" rtl="0">
              <a:lnSpc>
                <a:spcPct val="100000"/>
              </a:lnSpc>
              <a:spcBef>
                <a:spcPts val="400"/>
              </a:spcBef>
              <a:spcAft>
                <a:spcPts val="400"/>
              </a:spcAft>
              <a:buNone/>
            </a:pPr>
            <a:endParaRPr sz="14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9">
                                            <p:txEl>
                                              <p:pRg st="0" end="0"/>
                                            </p:txEl>
                                          </p:spTgt>
                                        </p:tgtEl>
                                        <p:attrNameLst>
                                          <p:attrName>style.visibility</p:attrName>
                                        </p:attrNameLst>
                                      </p:cBhvr>
                                      <p:to>
                                        <p:strVal val="visible"/>
                                      </p:to>
                                    </p:set>
                                    <p:animEffect transition="in" filter="fade">
                                      <p:cBhvr>
                                        <p:cTn id="7" dur="500"/>
                                        <p:tgtEl>
                                          <p:spTgt spid="36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9">
                                            <p:txEl>
                                              <p:pRg st="1" end="1"/>
                                            </p:txEl>
                                          </p:spTgt>
                                        </p:tgtEl>
                                        <p:attrNameLst>
                                          <p:attrName>style.visibility</p:attrName>
                                        </p:attrNameLst>
                                      </p:cBhvr>
                                      <p:to>
                                        <p:strVal val="visible"/>
                                      </p:to>
                                    </p:set>
                                    <p:animEffect transition="in" filter="fade">
                                      <p:cBhvr>
                                        <p:cTn id="10" dur="500"/>
                                        <p:tgtEl>
                                          <p:spTgt spid="369">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69">
                                            <p:txEl>
                                              <p:pRg st="2" end="2"/>
                                            </p:txEl>
                                          </p:spTgt>
                                        </p:tgtEl>
                                        <p:attrNameLst>
                                          <p:attrName>style.visibility</p:attrName>
                                        </p:attrNameLst>
                                      </p:cBhvr>
                                      <p:to>
                                        <p:strVal val="visible"/>
                                      </p:to>
                                    </p:set>
                                    <p:animEffect transition="in" filter="fade">
                                      <p:cBhvr>
                                        <p:cTn id="13" dur="500"/>
                                        <p:tgtEl>
                                          <p:spTgt spid="369">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69">
                                            <p:txEl>
                                              <p:pRg st="3" end="3"/>
                                            </p:txEl>
                                          </p:spTgt>
                                        </p:tgtEl>
                                        <p:attrNameLst>
                                          <p:attrName>style.visibility</p:attrName>
                                        </p:attrNameLst>
                                      </p:cBhvr>
                                      <p:to>
                                        <p:strVal val="visible"/>
                                      </p:to>
                                    </p:set>
                                    <p:animEffect transition="in" filter="fade">
                                      <p:cBhvr>
                                        <p:cTn id="18" dur="500"/>
                                        <p:tgtEl>
                                          <p:spTgt spid="369">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69">
                                            <p:txEl>
                                              <p:pRg st="4" end="4"/>
                                            </p:txEl>
                                          </p:spTgt>
                                        </p:tgtEl>
                                        <p:attrNameLst>
                                          <p:attrName>style.visibility</p:attrName>
                                        </p:attrNameLst>
                                      </p:cBhvr>
                                      <p:to>
                                        <p:strVal val="visible"/>
                                      </p:to>
                                    </p:set>
                                    <p:animEffect transition="in" filter="fade">
                                      <p:cBhvr>
                                        <p:cTn id="23" dur="500"/>
                                        <p:tgtEl>
                                          <p:spTgt spid="369">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69">
                                            <p:txEl>
                                              <p:pRg st="5" end="5"/>
                                            </p:txEl>
                                          </p:spTgt>
                                        </p:tgtEl>
                                        <p:attrNameLst>
                                          <p:attrName>style.visibility</p:attrName>
                                        </p:attrNameLst>
                                      </p:cBhvr>
                                      <p:to>
                                        <p:strVal val="visible"/>
                                      </p:to>
                                    </p:set>
                                    <p:animEffect transition="in" filter="fade">
                                      <p:cBhvr>
                                        <p:cTn id="28" dur="500"/>
                                        <p:tgtEl>
                                          <p:spTgt spid="369">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69">
                                            <p:txEl>
                                              <p:pRg st="6" end="6"/>
                                            </p:txEl>
                                          </p:spTgt>
                                        </p:tgtEl>
                                        <p:attrNameLst>
                                          <p:attrName>style.visibility</p:attrName>
                                        </p:attrNameLst>
                                      </p:cBhvr>
                                      <p:to>
                                        <p:strVal val="visible"/>
                                      </p:to>
                                    </p:set>
                                    <p:animEffect transition="in" filter="fade">
                                      <p:cBhvr>
                                        <p:cTn id="33" dur="500"/>
                                        <p:tgtEl>
                                          <p:spTgt spid="36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3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Price limits</a:t>
            </a:r>
            <a:endParaRPr sz="3000" b="1">
              <a:latin typeface="Old Standard TT"/>
              <a:ea typeface="Old Standard TT"/>
              <a:cs typeface="Old Standard TT"/>
              <a:sym typeface="Old Standard TT"/>
            </a:endParaRPr>
          </a:p>
        </p:txBody>
      </p:sp>
      <p:sp>
        <p:nvSpPr>
          <p:cNvPr id="375" name="Google Shape;375;p36"/>
          <p:cNvSpPr txBox="1">
            <a:spLocks noGrp="1"/>
          </p:cNvSpPr>
          <p:nvPr>
            <p:ph type="body" idx="1"/>
          </p:nvPr>
        </p:nvSpPr>
        <p:spPr>
          <a:xfrm>
            <a:off x="810475" y="1365200"/>
            <a:ext cx="7916700" cy="3635400"/>
          </a:xfrm>
          <a:prstGeom prst="rect">
            <a:avLst/>
          </a:prstGeom>
        </p:spPr>
        <p:txBody>
          <a:bodyPr spcFirstLastPara="1" wrap="square" lIns="91425" tIns="91425" rIns="91425" bIns="91425" anchor="t" anchorCtr="0">
            <a:noAutofit/>
          </a:bodyPr>
          <a:lstStyle/>
          <a:p>
            <a:pPr marL="457200" lvl="0" indent="-323850" algn="l" rtl="0">
              <a:lnSpc>
                <a:spcPct val="100000"/>
              </a:lnSpc>
              <a:spcBef>
                <a:spcPts val="0"/>
              </a:spcBef>
              <a:spcAft>
                <a:spcPts val="0"/>
              </a:spcAft>
              <a:buSzPts val="1500"/>
              <a:buFont typeface="Old Standard TT"/>
              <a:buChar char="●"/>
            </a:pPr>
            <a:r>
              <a:rPr lang="en-GB" sz="1500" dirty="0">
                <a:latin typeface="Old Standard TT"/>
                <a:ea typeface="Old Standard TT"/>
                <a:cs typeface="Old Standard TT"/>
                <a:sym typeface="Old Standard TT"/>
              </a:rPr>
              <a:t>The maximum allowable price movement during a trading day and trading times for a contract are also determined by the exchange.</a:t>
            </a:r>
            <a:endParaRPr sz="1500" dirty="0">
              <a:latin typeface="Old Standard TT"/>
              <a:ea typeface="Old Standard TT"/>
              <a:cs typeface="Old Standard TT"/>
              <a:sym typeface="Old Standard TT"/>
            </a:endParaRPr>
          </a:p>
          <a:p>
            <a:pPr marL="457200" lvl="0" indent="-323850" algn="l" rtl="0">
              <a:lnSpc>
                <a:spcPct val="100000"/>
              </a:lnSpc>
              <a:spcBef>
                <a:spcPts val="400"/>
              </a:spcBef>
              <a:spcAft>
                <a:spcPts val="0"/>
              </a:spcAft>
              <a:buSzPts val="1500"/>
              <a:buFont typeface="Old Standard TT"/>
              <a:buChar char="●"/>
            </a:pPr>
            <a:r>
              <a:rPr lang="en-GB" sz="1500" dirty="0">
                <a:latin typeface="Old Standard TT"/>
                <a:ea typeface="Old Standard TT"/>
                <a:cs typeface="Old Standard TT"/>
                <a:sym typeface="Old Standard TT"/>
              </a:rPr>
              <a:t>These </a:t>
            </a:r>
            <a:r>
              <a:rPr lang="en-GB" sz="1500" b="1" dirty="0">
                <a:solidFill>
                  <a:srgbClr val="D9F0FF"/>
                </a:solidFill>
                <a:latin typeface="Old Standard TT"/>
                <a:ea typeface="Old Standard TT"/>
                <a:cs typeface="Old Standard TT"/>
                <a:sym typeface="Old Standard TT"/>
              </a:rPr>
              <a:t>price limits</a:t>
            </a:r>
            <a:r>
              <a:rPr lang="en-GB" sz="1500" dirty="0">
                <a:latin typeface="Old Standard TT"/>
                <a:ea typeface="Old Standard TT"/>
                <a:cs typeface="Old Standard TT"/>
                <a:sym typeface="Old Standard TT"/>
              </a:rPr>
              <a:t> are set by the exchange to restrict the change in the settlement price of a contract from one day to the next (no trading is allowed at prices beyond these limits).</a:t>
            </a:r>
            <a:endParaRPr sz="1500" dirty="0">
              <a:latin typeface="Old Standard TT"/>
              <a:ea typeface="Old Standard TT"/>
              <a:cs typeface="Old Standard TT"/>
              <a:sym typeface="Old Standard TT"/>
            </a:endParaRPr>
          </a:p>
          <a:p>
            <a:pPr marL="914400" lvl="1" indent="-323850" algn="l" rtl="0">
              <a:lnSpc>
                <a:spcPct val="100000"/>
              </a:lnSpc>
              <a:spcBef>
                <a:spcPts val="400"/>
              </a:spcBef>
              <a:spcAft>
                <a:spcPts val="0"/>
              </a:spcAft>
              <a:buSzPts val="1500"/>
              <a:buFont typeface="Old Standard TT"/>
              <a:buChar char="○"/>
            </a:pPr>
            <a:r>
              <a:rPr lang="en-GB" sz="1500" dirty="0">
                <a:latin typeface="Old Standard TT"/>
                <a:ea typeface="Old Standard TT"/>
                <a:cs typeface="Old Standard TT"/>
                <a:sym typeface="Old Standard TT"/>
              </a:rPr>
              <a:t>If the futures price hits its upper ceiling, the contract is said to be </a:t>
            </a:r>
            <a:r>
              <a:rPr lang="en-GB" sz="1500" b="1" dirty="0">
                <a:solidFill>
                  <a:srgbClr val="D9F0FF"/>
                </a:solidFill>
                <a:latin typeface="Old Standard TT"/>
                <a:ea typeface="Old Standard TT"/>
                <a:cs typeface="Old Standard TT"/>
                <a:sym typeface="Old Standard TT"/>
              </a:rPr>
              <a:t>limit up</a:t>
            </a:r>
            <a:r>
              <a:rPr lang="en-GB" sz="1500" dirty="0">
                <a:latin typeface="Old Standard TT"/>
                <a:ea typeface="Old Standard TT"/>
                <a:cs typeface="Old Standard TT"/>
                <a:sym typeface="Old Standard TT"/>
              </a:rPr>
              <a:t>, and if the price falls to its lower limit it is said to be </a:t>
            </a:r>
            <a:r>
              <a:rPr lang="en-GB" sz="1500" b="1" dirty="0">
                <a:solidFill>
                  <a:srgbClr val="D9F0FF"/>
                </a:solidFill>
                <a:latin typeface="Old Standard TT"/>
                <a:ea typeface="Old Standard TT"/>
                <a:cs typeface="Old Standard TT"/>
                <a:sym typeface="Old Standard TT"/>
              </a:rPr>
              <a:t>limit down</a:t>
            </a:r>
            <a:r>
              <a:rPr lang="en-GB" sz="1500" dirty="0">
                <a:latin typeface="Old Standard TT"/>
                <a:ea typeface="Old Standard TT"/>
                <a:cs typeface="Old Standard TT"/>
                <a:sym typeface="Old Standard TT"/>
              </a:rPr>
              <a:t>.</a:t>
            </a:r>
            <a:endParaRPr sz="1500" dirty="0">
              <a:latin typeface="Old Standard TT"/>
              <a:ea typeface="Old Standard TT"/>
              <a:cs typeface="Old Standard TT"/>
              <a:sym typeface="Old Standard TT"/>
            </a:endParaRPr>
          </a:p>
          <a:p>
            <a:pPr marL="914400" lvl="1" indent="-323850" algn="l" rtl="0">
              <a:lnSpc>
                <a:spcPct val="100000"/>
              </a:lnSpc>
              <a:spcBef>
                <a:spcPts val="400"/>
              </a:spcBef>
              <a:spcAft>
                <a:spcPts val="0"/>
              </a:spcAft>
              <a:buSzPts val="1500"/>
              <a:buFont typeface="Old Standard TT"/>
              <a:buChar char="○"/>
            </a:pPr>
            <a:r>
              <a:rPr lang="en-GB" sz="1500" dirty="0">
                <a:latin typeface="Old Standard TT"/>
                <a:ea typeface="Old Standard TT"/>
                <a:cs typeface="Old Standard TT"/>
                <a:sym typeface="Old Standard TT"/>
              </a:rPr>
              <a:t>If traders cannot transact because of a limit move, either up or down, the price is said to be locked limit.</a:t>
            </a:r>
            <a:endParaRPr sz="1500" dirty="0">
              <a:latin typeface="Old Standard TT"/>
              <a:ea typeface="Old Standard TT"/>
              <a:cs typeface="Old Standard TT"/>
              <a:sym typeface="Old Standard TT"/>
            </a:endParaRPr>
          </a:p>
          <a:p>
            <a:pPr marL="457200" lvl="0" indent="-323850" algn="l" rtl="0">
              <a:lnSpc>
                <a:spcPct val="100000"/>
              </a:lnSpc>
              <a:spcBef>
                <a:spcPts val="400"/>
              </a:spcBef>
              <a:spcAft>
                <a:spcPts val="0"/>
              </a:spcAft>
              <a:buSzPts val="1500"/>
              <a:buFont typeface="Old Standard TT"/>
              <a:buChar char="●"/>
            </a:pPr>
            <a:r>
              <a:rPr lang="en-GB" sz="1500" dirty="0">
                <a:latin typeface="Old Standard TT"/>
                <a:ea typeface="Old Standard TT"/>
                <a:cs typeface="Old Standard TT"/>
                <a:sym typeface="Old Standard TT"/>
              </a:rPr>
              <a:t>To provide a fair </a:t>
            </a:r>
            <a:r>
              <a:rPr lang="en-GB" sz="1500" b="1" dirty="0">
                <a:solidFill>
                  <a:srgbClr val="D9F0FF"/>
                </a:solidFill>
                <a:latin typeface="Old Standard TT"/>
                <a:ea typeface="Old Standard TT"/>
                <a:cs typeface="Old Standard TT"/>
                <a:sym typeface="Old Standard TT"/>
              </a:rPr>
              <a:t>mark-to-market</a:t>
            </a:r>
            <a:r>
              <a:rPr lang="en-GB" sz="1500" dirty="0">
                <a:latin typeface="Old Standard TT"/>
                <a:ea typeface="Old Standard TT"/>
                <a:cs typeface="Old Standard TT"/>
                <a:sym typeface="Old Standard TT"/>
              </a:rPr>
              <a:t> process, the clearinghouse designates an official settlement price on the basis of which gains and losses on futures positions are determined: the settlement price is usually calculated as the average of all trades during the closing period (which is defined by the exchange - most exchanges require daily marking-to-market). </a:t>
            </a:r>
            <a:endParaRPr sz="1500" dirty="0">
              <a:latin typeface="Old Standard TT"/>
              <a:ea typeface="Old Standard TT"/>
              <a:cs typeface="Old Standard TT"/>
              <a:sym typeface="Old Standard TT"/>
            </a:endParaRPr>
          </a:p>
          <a:p>
            <a:pPr marL="0" lvl="0" indent="0" algn="l" rtl="0">
              <a:lnSpc>
                <a:spcPct val="100000"/>
              </a:lnSpc>
              <a:spcBef>
                <a:spcPts val="400"/>
              </a:spcBef>
              <a:spcAft>
                <a:spcPts val="400"/>
              </a:spcAft>
              <a:buNone/>
            </a:pPr>
            <a:endParaRPr sz="15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5">
                                            <p:txEl>
                                              <p:pRg st="0" end="0"/>
                                            </p:txEl>
                                          </p:spTgt>
                                        </p:tgtEl>
                                        <p:attrNameLst>
                                          <p:attrName>style.visibility</p:attrName>
                                        </p:attrNameLst>
                                      </p:cBhvr>
                                      <p:to>
                                        <p:strVal val="visible"/>
                                      </p:to>
                                    </p:set>
                                    <p:animEffect transition="in" filter="fade">
                                      <p:cBhvr>
                                        <p:cTn id="7" dur="500"/>
                                        <p:tgtEl>
                                          <p:spTgt spid="3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5">
                                            <p:txEl>
                                              <p:pRg st="1" end="1"/>
                                            </p:txEl>
                                          </p:spTgt>
                                        </p:tgtEl>
                                        <p:attrNameLst>
                                          <p:attrName>style.visibility</p:attrName>
                                        </p:attrNameLst>
                                      </p:cBhvr>
                                      <p:to>
                                        <p:strVal val="visible"/>
                                      </p:to>
                                    </p:set>
                                    <p:animEffect transition="in" filter="fade">
                                      <p:cBhvr>
                                        <p:cTn id="12" dur="500"/>
                                        <p:tgtEl>
                                          <p:spTgt spid="375">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75">
                                            <p:txEl>
                                              <p:pRg st="2" end="2"/>
                                            </p:txEl>
                                          </p:spTgt>
                                        </p:tgtEl>
                                        <p:attrNameLst>
                                          <p:attrName>style.visibility</p:attrName>
                                        </p:attrNameLst>
                                      </p:cBhvr>
                                      <p:to>
                                        <p:strVal val="visible"/>
                                      </p:to>
                                    </p:set>
                                    <p:animEffect transition="in" filter="fade">
                                      <p:cBhvr>
                                        <p:cTn id="15" dur="500"/>
                                        <p:tgtEl>
                                          <p:spTgt spid="375">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75">
                                            <p:txEl>
                                              <p:pRg st="3" end="3"/>
                                            </p:txEl>
                                          </p:spTgt>
                                        </p:tgtEl>
                                        <p:attrNameLst>
                                          <p:attrName>style.visibility</p:attrName>
                                        </p:attrNameLst>
                                      </p:cBhvr>
                                      <p:to>
                                        <p:strVal val="visible"/>
                                      </p:to>
                                    </p:set>
                                    <p:animEffect transition="in" filter="fade">
                                      <p:cBhvr>
                                        <p:cTn id="18" dur="500"/>
                                        <p:tgtEl>
                                          <p:spTgt spid="375">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75">
                                            <p:txEl>
                                              <p:pRg st="4" end="4"/>
                                            </p:txEl>
                                          </p:spTgt>
                                        </p:tgtEl>
                                        <p:attrNameLst>
                                          <p:attrName>style.visibility</p:attrName>
                                        </p:attrNameLst>
                                      </p:cBhvr>
                                      <p:to>
                                        <p:strVal val="visible"/>
                                      </p:to>
                                    </p:set>
                                    <p:animEffect transition="in" filter="fade">
                                      <p:cBhvr>
                                        <p:cTn id="23" dur="500"/>
                                        <p:tgtEl>
                                          <p:spTgt spid="3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3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a:latin typeface="Old Standard TT"/>
                <a:ea typeface="Old Standard TT"/>
                <a:cs typeface="Old Standard TT"/>
                <a:sym typeface="Old Standard TT"/>
              </a:rPr>
              <a:t>The clearinghouse</a:t>
            </a:r>
            <a:endParaRPr sz="3000" b="1">
              <a:latin typeface="Old Standard TT"/>
              <a:ea typeface="Old Standard TT"/>
              <a:cs typeface="Old Standard TT"/>
              <a:sym typeface="Old Standard TT"/>
            </a:endParaRPr>
          </a:p>
        </p:txBody>
      </p:sp>
      <p:sp>
        <p:nvSpPr>
          <p:cNvPr id="381" name="Google Shape;381;p37"/>
          <p:cNvSpPr txBox="1">
            <a:spLocks noGrp="1"/>
          </p:cNvSpPr>
          <p:nvPr>
            <p:ph type="body" idx="1"/>
          </p:nvPr>
        </p:nvSpPr>
        <p:spPr>
          <a:xfrm>
            <a:off x="642950" y="1567550"/>
            <a:ext cx="8131800" cy="31353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SzPts val="1600"/>
              <a:buFont typeface="Old Standard TT"/>
              <a:buChar char="●"/>
            </a:pPr>
            <a:r>
              <a:rPr lang="en-GB" sz="1600" dirty="0">
                <a:latin typeface="Old Standard TT"/>
                <a:ea typeface="Old Standard TT"/>
                <a:cs typeface="Old Standard TT"/>
                <a:sym typeface="Old Standard TT"/>
              </a:rPr>
              <a:t>Every futures exchange has a clearinghouse, which guarantees that participants on the exchange will meet their obligations.</a:t>
            </a:r>
            <a:endParaRPr sz="1600" dirty="0">
              <a:latin typeface="Old Standard TT"/>
              <a:ea typeface="Old Standard TT"/>
              <a:cs typeface="Old Standard TT"/>
              <a:sym typeface="Old Standard TT"/>
            </a:endParaRPr>
          </a:p>
          <a:p>
            <a:pPr marL="457200" lvl="0" indent="-330200" algn="l" rtl="0">
              <a:spcBef>
                <a:spcPts val="1000"/>
              </a:spcBef>
              <a:spcAft>
                <a:spcPts val="0"/>
              </a:spcAft>
              <a:buSzPts val="1600"/>
              <a:buFont typeface="Old Standard TT"/>
              <a:buChar char="●"/>
            </a:pPr>
            <a:r>
              <a:rPr lang="en-GB" sz="1600" dirty="0">
                <a:latin typeface="Old Standard TT"/>
                <a:ea typeface="Old Standard TT"/>
                <a:cs typeface="Old Standard TT"/>
                <a:sym typeface="Old Standard TT"/>
              </a:rPr>
              <a:t>The clearinghouse accomplishes this by taking the opposite side of every trade on the exchange (i.e., it takes the short position for every long, and the long position for every short).</a:t>
            </a:r>
            <a:endParaRPr sz="1600" dirty="0">
              <a:latin typeface="Old Standard TT"/>
              <a:ea typeface="Old Standard TT"/>
              <a:cs typeface="Old Standard TT"/>
              <a:sym typeface="Old Standard TT"/>
            </a:endParaRPr>
          </a:p>
          <a:p>
            <a:pPr marL="457200" lvl="0" indent="-330200" algn="l" rtl="0">
              <a:spcBef>
                <a:spcPts val="1000"/>
              </a:spcBef>
              <a:spcAft>
                <a:spcPts val="0"/>
              </a:spcAft>
              <a:buSzPts val="1600"/>
              <a:buFont typeface="Old Standard TT"/>
              <a:buChar char="●"/>
            </a:pPr>
            <a:r>
              <a:rPr lang="en-GB" sz="1600" dirty="0">
                <a:latin typeface="Old Standard TT"/>
                <a:ea typeface="Old Standard TT"/>
                <a:cs typeface="Old Standard TT"/>
                <a:sym typeface="Old Standard TT"/>
              </a:rPr>
              <a:t>This comforts traders in that they know that they will be able to exit their positions, as the clearinghouse is a willing counterparty to any contract. Further, they do not have to worry about counterparty defaults</a:t>
            </a:r>
            <a:endParaRPr sz="1600" dirty="0">
              <a:latin typeface="Old Standard TT"/>
              <a:ea typeface="Old Standard TT"/>
              <a:cs typeface="Old Standard TT"/>
              <a:sym typeface="Old Standard TT"/>
            </a:endParaRPr>
          </a:p>
          <a:p>
            <a:pPr lvl="0" indent="-330200">
              <a:spcBef>
                <a:spcPts val="1000"/>
              </a:spcBef>
              <a:spcAft>
                <a:spcPts val="1000"/>
              </a:spcAft>
              <a:buSzPts val="1600"/>
              <a:buFont typeface="Old Standard TT"/>
              <a:buChar char="●"/>
            </a:pPr>
            <a:r>
              <a:rPr lang="en-GB" sz="1600" dirty="0">
                <a:latin typeface="Old Standard TT"/>
                <a:ea typeface="Old Standard TT"/>
                <a:cs typeface="Old Standard TT"/>
                <a:sym typeface="Old Standard TT"/>
                <a:hlinkClick r:id="rId3"/>
              </a:rPr>
              <a:t>https://vimeo.com/217693921</a:t>
            </a:r>
            <a:endParaRPr lang="en-GB" sz="1600" dirty="0">
              <a:latin typeface="Old Standard TT"/>
              <a:ea typeface="Old Standard TT"/>
              <a:cs typeface="Old Standard TT"/>
              <a:sym typeface="Old Standard TT"/>
            </a:endParaRPr>
          </a:p>
          <a:p>
            <a:pPr marL="127000" lvl="0" indent="0">
              <a:spcBef>
                <a:spcPts val="1000"/>
              </a:spcBef>
              <a:spcAft>
                <a:spcPts val="1000"/>
              </a:spcAft>
              <a:buSzPts val="1600"/>
              <a:buNone/>
            </a:pPr>
            <a:endParaRPr sz="16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1">
                                            <p:txEl>
                                              <p:pRg st="0" end="0"/>
                                            </p:txEl>
                                          </p:spTgt>
                                        </p:tgtEl>
                                        <p:attrNameLst>
                                          <p:attrName>style.visibility</p:attrName>
                                        </p:attrNameLst>
                                      </p:cBhvr>
                                      <p:to>
                                        <p:strVal val="visible"/>
                                      </p:to>
                                    </p:set>
                                    <p:animEffect transition="in" filter="fade">
                                      <p:cBhvr>
                                        <p:cTn id="7" dur="500"/>
                                        <p:tgtEl>
                                          <p:spTgt spid="38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1">
                                            <p:txEl>
                                              <p:pRg st="1" end="1"/>
                                            </p:txEl>
                                          </p:spTgt>
                                        </p:tgtEl>
                                        <p:attrNameLst>
                                          <p:attrName>style.visibility</p:attrName>
                                        </p:attrNameLst>
                                      </p:cBhvr>
                                      <p:to>
                                        <p:strVal val="visible"/>
                                      </p:to>
                                    </p:set>
                                    <p:animEffect transition="in" filter="fade">
                                      <p:cBhvr>
                                        <p:cTn id="12" dur="500"/>
                                        <p:tgtEl>
                                          <p:spTgt spid="38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1">
                                            <p:txEl>
                                              <p:pRg st="2" end="2"/>
                                            </p:txEl>
                                          </p:spTgt>
                                        </p:tgtEl>
                                        <p:attrNameLst>
                                          <p:attrName>style.visibility</p:attrName>
                                        </p:attrNameLst>
                                      </p:cBhvr>
                                      <p:to>
                                        <p:strVal val="visible"/>
                                      </p:to>
                                    </p:set>
                                    <p:animEffect transition="in" filter="fade">
                                      <p:cBhvr>
                                        <p:cTn id="17" dur="500"/>
                                        <p:tgtEl>
                                          <p:spTgt spid="38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1">
                                            <p:txEl>
                                              <p:pRg st="3" end="3"/>
                                            </p:txEl>
                                          </p:spTgt>
                                        </p:tgtEl>
                                        <p:attrNameLst>
                                          <p:attrName>style.visibility</p:attrName>
                                        </p:attrNameLst>
                                      </p:cBhvr>
                                      <p:to>
                                        <p:strVal val="visible"/>
                                      </p:to>
                                    </p:set>
                                    <p:animEffect transition="in" filter="fade">
                                      <p:cBhvr>
                                        <p:cTn id="22" dur="500"/>
                                        <p:tgtEl>
                                          <p:spTgt spid="38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p38"/>
          <p:cNvSpPr txBox="1">
            <a:spLocks noGrp="1"/>
          </p:cNvSpPr>
          <p:nvPr>
            <p:ph type="title"/>
          </p:nvPr>
        </p:nvSpPr>
        <p:spPr>
          <a:xfrm>
            <a:off x="1093050" y="0"/>
            <a:ext cx="7038900" cy="7341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b="1" dirty="0">
                <a:latin typeface="Old Standard TT"/>
                <a:ea typeface="Old Standard TT"/>
                <a:cs typeface="Old Standard TT"/>
                <a:sym typeface="Old Standard TT"/>
              </a:rPr>
              <a:t>Options</a:t>
            </a:r>
            <a:endParaRPr sz="3000" b="1" dirty="0">
              <a:latin typeface="Old Standard TT"/>
              <a:ea typeface="Old Standard TT"/>
              <a:cs typeface="Old Standard TT"/>
              <a:sym typeface="Old Standard TT"/>
            </a:endParaRPr>
          </a:p>
        </p:txBody>
      </p:sp>
      <p:sp>
        <p:nvSpPr>
          <p:cNvPr id="387" name="Google Shape;387;p38"/>
          <p:cNvSpPr txBox="1">
            <a:spLocks noGrp="1"/>
          </p:cNvSpPr>
          <p:nvPr>
            <p:ph type="body" idx="1"/>
          </p:nvPr>
        </p:nvSpPr>
        <p:spPr>
          <a:xfrm>
            <a:off x="1012050" y="544370"/>
            <a:ext cx="7786800" cy="4424446"/>
          </a:xfrm>
          <a:prstGeom prst="rect">
            <a:avLst/>
          </a:prstGeom>
        </p:spPr>
        <p:txBody>
          <a:bodyPr spcFirstLastPara="1" wrap="square" lIns="91425" tIns="91425" rIns="91425" bIns="91425" anchor="t" anchorCtr="0">
            <a:noAutofit/>
          </a:bodyPr>
          <a:lstStyle/>
          <a:p>
            <a:pPr marL="457200" lvl="0" indent="-317500" algn="l" rtl="0">
              <a:lnSpc>
                <a:spcPct val="100000"/>
              </a:lnSpc>
              <a:spcBef>
                <a:spcPts val="0"/>
              </a:spcBef>
              <a:spcAft>
                <a:spcPts val="0"/>
              </a:spcAft>
              <a:buSzPts val="1400"/>
              <a:buFont typeface="Old Standard TT"/>
              <a:buChar char="●"/>
            </a:pPr>
            <a:r>
              <a:rPr lang="en-GB" sz="1400" dirty="0">
                <a:latin typeface="Old Standard TT"/>
                <a:ea typeface="Old Standard TT"/>
                <a:cs typeface="Old Standard TT"/>
                <a:sym typeface="Old Standard TT"/>
              </a:rPr>
              <a:t>An option gives the </a:t>
            </a:r>
            <a:r>
              <a:rPr lang="en-GB" sz="1400" b="1" dirty="0">
                <a:solidFill>
                  <a:srgbClr val="00B0F0"/>
                </a:solidFill>
                <a:latin typeface="Old Standard TT"/>
                <a:ea typeface="Old Standard TT"/>
                <a:cs typeface="Old Standard TT"/>
                <a:sym typeface="Old Standard TT"/>
              </a:rPr>
              <a:t>holder/buyer </a:t>
            </a:r>
            <a:r>
              <a:rPr lang="en-GB" sz="1400" dirty="0">
                <a:latin typeface="Old Standard TT"/>
                <a:ea typeface="Old Standard TT"/>
                <a:cs typeface="Old Standard TT"/>
                <a:sym typeface="Old Standard TT"/>
              </a:rPr>
              <a:t>the right, but not the obligation, to buy or sell a specified quantity of an underlying asset at a pre-agreed </a:t>
            </a:r>
            <a:r>
              <a:rPr lang="en-GB" sz="1400" b="1" dirty="0">
                <a:solidFill>
                  <a:srgbClr val="00B0F0"/>
                </a:solidFill>
                <a:latin typeface="Old Standard TT"/>
                <a:ea typeface="Old Standard TT"/>
                <a:cs typeface="Old Standard TT"/>
                <a:sym typeface="Old Standard TT"/>
              </a:rPr>
              <a:t>exercise/strike price</a:t>
            </a:r>
            <a:r>
              <a:rPr lang="en-GB" sz="1400" dirty="0">
                <a:latin typeface="Old Standard TT"/>
                <a:ea typeface="Old Standard TT"/>
                <a:cs typeface="Old Standard TT"/>
                <a:sym typeface="Old Standard TT"/>
              </a:rPr>
              <a:t>, on or before a pre-specified future date or between two specified dates. </a:t>
            </a:r>
            <a:endParaRPr sz="1400" dirty="0">
              <a:latin typeface="Old Standard TT"/>
              <a:ea typeface="Old Standard TT"/>
              <a:cs typeface="Old Standard TT"/>
              <a:sym typeface="Old Standard TT"/>
            </a:endParaRPr>
          </a:p>
          <a:p>
            <a:pPr marL="457200" lvl="0" indent="-317500" algn="l" rtl="0">
              <a:lnSpc>
                <a:spcPct val="100000"/>
              </a:lnSpc>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An option </a:t>
            </a:r>
            <a:r>
              <a:rPr lang="en-GB" sz="1400" b="1" dirty="0">
                <a:solidFill>
                  <a:srgbClr val="00B0F0"/>
                </a:solidFill>
                <a:latin typeface="Old Standard TT"/>
                <a:ea typeface="Old Standard TT"/>
                <a:cs typeface="Old Standard TT"/>
                <a:sym typeface="Old Standard TT"/>
              </a:rPr>
              <a:t>writer/seller </a:t>
            </a:r>
            <a:r>
              <a:rPr lang="en-GB" sz="1400" dirty="0">
                <a:latin typeface="Old Standard TT"/>
                <a:ea typeface="Old Standard TT"/>
                <a:cs typeface="Old Standard TT"/>
                <a:sym typeface="Old Standard TT"/>
              </a:rPr>
              <a:t>has the obligation to sell/buy the asset to/from the holder of the option, for the given exercise price, should the option holder chooses to exercise the option.</a:t>
            </a:r>
            <a:endParaRPr sz="1400" dirty="0">
              <a:latin typeface="Old Standard TT"/>
              <a:ea typeface="Old Standard TT"/>
              <a:cs typeface="Old Standard TT"/>
              <a:sym typeface="Old Standard TT"/>
            </a:endParaRPr>
          </a:p>
          <a:p>
            <a:pPr marL="457200" lvl="0" indent="-317500" algn="l" rtl="0">
              <a:lnSpc>
                <a:spcPct val="100000"/>
              </a:lnSpc>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The writer/seller, in exchange for the payment of a </a:t>
            </a:r>
            <a:r>
              <a:rPr lang="en-GB" sz="1400" b="1" dirty="0">
                <a:solidFill>
                  <a:srgbClr val="00B0F0"/>
                </a:solidFill>
                <a:latin typeface="Old Standard TT"/>
                <a:ea typeface="Old Standard TT"/>
                <a:cs typeface="Old Standard TT"/>
                <a:sym typeface="Old Standard TT"/>
              </a:rPr>
              <a:t>premium</a:t>
            </a:r>
            <a:r>
              <a:rPr lang="en-GB" sz="1400" dirty="0">
                <a:latin typeface="Old Standard TT"/>
                <a:ea typeface="Old Standard TT"/>
                <a:cs typeface="Old Standard TT"/>
                <a:sym typeface="Old Standard TT"/>
              </a:rPr>
              <a:t>, grants the option to the buyer/holder.</a:t>
            </a:r>
            <a:endParaRPr sz="1400" dirty="0">
              <a:latin typeface="Old Standard TT"/>
              <a:ea typeface="Old Standard TT"/>
              <a:cs typeface="Old Standard TT"/>
              <a:sym typeface="Old Standard TT"/>
            </a:endParaRPr>
          </a:p>
          <a:p>
            <a:pPr marL="457200" lvl="0" indent="-317500" algn="l" rtl="0">
              <a:lnSpc>
                <a:spcPct val="100000"/>
              </a:lnSpc>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Options can be traded on an exchange or over-the-counter. </a:t>
            </a:r>
            <a:endParaRPr sz="1400" dirty="0">
              <a:latin typeface="Old Standard TT"/>
              <a:ea typeface="Old Standard TT"/>
              <a:cs typeface="Old Standard TT"/>
              <a:sym typeface="Old Standard TT"/>
            </a:endParaRPr>
          </a:p>
          <a:p>
            <a:pPr marL="457200" lvl="0" indent="-317500" algn="l" rtl="0">
              <a:lnSpc>
                <a:spcPct val="100000"/>
              </a:lnSpc>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There are two main classes of options - </a:t>
            </a:r>
            <a:endParaRPr sz="1400" dirty="0">
              <a:latin typeface="Old Standard TT"/>
              <a:ea typeface="Old Standard TT"/>
              <a:cs typeface="Old Standard TT"/>
              <a:sym typeface="Old Standard TT"/>
            </a:endParaRPr>
          </a:p>
          <a:p>
            <a:pPr marL="457200" lvl="0" indent="-317500" algn="l" rtl="0">
              <a:lnSpc>
                <a:spcPct val="100000"/>
              </a:lnSpc>
              <a:spcBef>
                <a:spcPts val="1000"/>
              </a:spcBef>
              <a:spcAft>
                <a:spcPts val="0"/>
              </a:spcAft>
              <a:buSzPts val="1400"/>
              <a:buFont typeface="Old Standard TT"/>
              <a:buChar char="●"/>
            </a:pPr>
            <a:r>
              <a:rPr lang="en-GB" sz="1400" dirty="0">
                <a:latin typeface="Old Standard TT"/>
                <a:ea typeface="Old Standard TT"/>
                <a:cs typeface="Old Standard TT"/>
                <a:sym typeface="Old Standard TT"/>
              </a:rPr>
              <a:t>A </a:t>
            </a:r>
            <a:r>
              <a:rPr lang="en-GB" sz="1400" b="1" dirty="0">
                <a:solidFill>
                  <a:srgbClr val="00B0F0"/>
                </a:solidFill>
                <a:latin typeface="Old Standard TT"/>
                <a:ea typeface="Old Standard TT"/>
                <a:cs typeface="Old Standard TT"/>
                <a:sym typeface="Old Standard TT"/>
              </a:rPr>
              <a:t>call option </a:t>
            </a:r>
            <a:r>
              <a:rPr lang="en-GB" sz="1400" dirty="0">
                <a:latin typeface="Old Standard TT"/>
                <a:ea typeface="Old Standard TT"/>
                <a:cs typeface="Old Standard TT"/>
                <a:sym typeface="Old Standard TT"/>
              </a:rPr>
              <a:t>- is when the holder/buyer has the right to buy the asset at the exercise price, if the choose to. The writer/seller is obliged to deliver if the buyer exercises the option.</a:t>
            </a:r>
            <a:endParaRPr sz="1400" dirty="0">
              <a:latin typeface="Old Standard TT"/>
              <a:ea typeface="Old Standard TT"/>
              <a:cs typeface="Old Standard TT"/>
              <a:sym typeface="Old Standard TT"/>
            </a:endParaRPr>
          </a:p>
          <a:p>
            <a:pPr marL="457200" lvl="0" indent="-317500" algn="l" rtl="0">
              <a:lnSpc>
                <a:spcPct val="100000"/>
              </a:lnSpc>
              <a:spcBef>
                <a:spcPts val="1000"/>
              </a:spcBef>
              <a:spcAft>
                <a:spcPts val="1000"/>
              </a:spcAft>
              <a:buSzPts val="1400"/>
              <a:buFont typeface="Old Standard TT"/>
              <a:buChar char="●"/>
            </a:pPr>
            <a:r>
              <a:rPr lang="en-GB" sz="1400" dirty="0">
                <a:latin typeface="Old Standard TT"/>
                <a:ea typeface="Old Standard TT"/>
                <a:cs typeface="Old Standard TT"/>
                <a:sym typeface="Old Standard TT"/>
              </a:rPr>
              <a:t>A </a:t>
            </a:r>
            <a:r>
              <a:rPr lang="en-GB" sz="1400" b="1" dirty="0">
                <a:solidFill>
                  <a:srgbClr val="00B0F0"/>
                </a:solidFill>
                <a:latin typeface="Old Standard TT"/>
                <a:ea typeface="Old Standard TT"/>
                <a:cs typeface="Old Standard TT"/>
                <a:sym typeface="Old Standard TT"/>
              </a:rPr>
              <a:t>put option </a:t>
            </a:r>
            <a:r>
              <a:rPr lang="en-GB" sz="1400" dirty="0">
                <a:latin typeface="Old Standard TT"/>
                <a:ea typeface="Old Standard TT"/>
                <a:cs typeface="Old Standard TT"/>
                <a:sym typeface="Old Standard TT"/>
              </a:rPr>
              <a:t>is when the holder/buyer has the right to sell the underlying asset at the exercise price. The writer/seller is obliged to take delivery and pay the exercise price, if the holder exercises the option.</a:t>
            </a:r>
          </a:p>
          <a:p>
            <a:pPr indent="-317500">
              <a:lnSpc>
                <a:spcPct val="100000"/>
              </a:lnSpc>
              <a:spcBef>
                <a:spcPts val="1000"/>
              </a:spcBef>
              <a:spcAft>
                <a:spcPts val="1000"/>
              </a:spcAft>
              <a:buSzPts val="1400"/>
              <a:buFont typeface="Old Standard TT"/>
              <a:buChar char="●"/>
            </a:pPr>
            <a:r>
              <a:rPr lang="en-GB" sz="1400" dirty="0">
                <a:hlinkClick r:id="rId3"/>
              </a:rPr>
              <a:t>https://vimeo.com/147038013</a:t>
            </a:r>
            <a:r>
              <a:rPr lang="en-GB" sz="1400" dirty="0">
                <a:latin typeface="Old Standard TT"/>
                <a:ea typeface="Old Standard TT"/>
                <a:cs typeface="Old Standard TT"/>
                <a:sym typeface="Old Standard TT"/>
              </a:rPr>
              <a:t> </a:t>
            </a:r>
            <a:endParaRPr sz="1400" dirty="0">
              <a:latin typeface="Old Standard TT"/>
              <a:ea typeface="Old Standard TT"/>
              <a:cs typeface="Old Standard TT"/>
              <a:sym typeface="Old Standard T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7">
                                            <p:txEl>
                                              <p:pRg st="0" end="0"/>
                                            </p:txEl>
                                          </p:spTgt>
                                        </p:tgtEl>
                                        <p:attrNameLst>
                                          <p:attrName>style.visibility</p:attrName>
                                        </p:attrNameLst>
                                      </p:cBhvr>
                                      <p:to>
                                        <p:strVal val="visible"/>
                                      </p:to>
                                    </p:set>
                                    <p:animEffect transition="in" filter="fade">
                                      <p:cBhvr>
                                        <p:cTn id="7" dur="500"/>
                                        <p:tgtEl>
                                          <p:spTgt spid="3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7">
                                            <p:txEl>
                                              <p:pRg st="1" end="1"/>
                                            </p:txEl>
                                          </p:spTgt>
                                        </p:tgtEl>
                                        <p:attrNameLst>
                                          <p:attrName>style.visibility</p:attrName>
                                        </p:attrNameLst>
                                      </p:cBhvr>
                                      <p:to>
                                        <p:strVal val="visible"/>
                                      </p:to>
                                    </p:set>
                                    <p:animEffect transition="in" filter="fade">
                                      <p:cBhvr>
                                        <p:cTn id="12" dur="500"/>
                                        <p:tgtEl>
                                          <p:spTgt spid="3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7">
                                            <p:txEl>
                                              <p:pRg st="2" end="2"/>
                                            </p:txEl>
                                          </p:spTgt>
                                        </p:tgtEl>
                                        <p:attrNameLst>
                                          <p:attrName>style.visibility</p:attrName>
                                        </p:attrNameLst>
                                      </p:cBhvr>
                                      <p:to>
                                        <p:strVal val="visible"/>
                                      </p:to>
                                    </p:set>
                                    <p:animEffect transition="in" filter="fade">
                                      <p:cBhvr>
                                        <p:cTn id="17" dur="500"/>
                                        <p:tgtEl>
                                          <p:spTgt spid="3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7">
                                            <p:txEl>
                                              <p:pRg st="3" end="3"/>
                                            </p:txEl>
                                          </p:spTgt>
                                        </p:tgtEl>
                                        <p:attrNameLst>
                                          <p:attrName>style.visibility</p:attrName>
                                        </p:attrNameLst>
                                      </p:cBhvr>
                                      <p:to>
                                        <p:strVal val="visible"/>
                                      </p:to>
                                    </p:set>
                                    <p:animEffect transition="in" filter="fade">
                                      <p:cBhvr>
                                        <p:cTn id="22" dur="500"/>
                                        <p:tgtEl>
                                          <p:spTgt spid="38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87">
                                            <p:txEl>
                                              <p:pRg st="4" end="4"/>
                                            </p:txEl>
                                          </p:spTgt>
                                        </p:tgtEl>
                                        <p:attrNameLst>
                                          <p:attrName>style.visibility</p:attrName>
                                        </p:attrNameLst>
                                      </p:cBhvr>
                                      <p:to>
                                        <p:strVal val="visible"/>
                                      </p:to>
                                    </p:set>
                                    <p:animEffect transition="in" filter="fade">
                                      <p:cBhvr>
                                        <p:cTn id="27" dur="500"/>
                                        <p:tgtEl>
                                          <p:spTgt spid="38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87">
                                            <p:txEl>
                                              <p:pRg st="5" end="5"/>
                                            </p:txEl>
                                          </p:spTgt>
                                        </p:tgtEl>
                                        <p:attrNameLst>
                                          <p:attrName>style.visibility</p:attrName>
                                        </p:attrNameLst>
                                      </p:cBhvr>
                                      <p:to>
                                        <p:strVal val="visible"/>
                                      </p:to>
                                    </p:set>
                                    <p:animEffect transition="in" filter="fade">
                                      <p:cBhvr>
                                        <p:cTn id="32" dur="500"/>
                                        <p:tgtEl>
                                          <p:spTgt spid="38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87">
                                            <p:txEl>
                                              <p:pRg st="6" end="6"/>
                                            </p:txEl>
                                          </p:spTgt>
                                        </p:tgtEl>
                                        <p:attrNameLst>
                                          <p:attrName>style.visibility</p:attrName>
                                        </p:attrNameLst>
                                      </p:cBhvr>
                                      <p:to>
                                        <p:strVal val="visible"/>
                                      </p:to>
                                    </p:set>
                                    <p:animEffect transition="in" filter="fade">
                                      <p:cBhvr>
                                        <p:cTn id="37" dur="500"/>
                                        <p:tgtEl>
                                          <p:spTgt spid="38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87">
                                            <p:txEl>
                                              <p:pRg st="7" end="7"/>
                                            </p:txEl>
                                          </p:spTgt>
                                        </p:tgtEl>
                                        <p:attrNameLst>
                                          <p:attrName>style.visibility</p:attrName>
                                        </p:attrNameLst>
                                      </p:cBhvr>
                                      <p:to>
                                        <p:strVal val="visible"/>
                                      </p:to>
                                    </p:set>
                                    <p:animEffect transition="in" filter="fade">
                                      <p:cBhvr>
                                        <p:cTn id="42" dur="500"/>
                                        <p:tgtEl>
                                          <p:spTgt spid="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1"/>
          <p:cNvSpPr>
            <a:spLocks noGrp="1"/>
          </p:cNvSpPr>
          <p:nvPr>
            <p:ph type="title"/>
          </p:nvPr>
        </p:nvSpPr>
        <p:spPr>
          <a:xfrm>
            <a:off x="904095" y="10978"/>
            <a:ext cx="7038900" cy="914100"/>
          </a:xfrm>
        </p:spPr>
        <p:txBody>
          <a:bodyPr/>
          <a:lstStyle/>
          <a:p>
            <a:pPr eaLnBrk="1" hangingPunct="1"/>
            <a:r>
              <a:rPr lang="en-US" altLang="en-US" sz="3000" b="1" dirty="0">
                <a:latin typeface="Old Standard TT" panose="020B0604020202020204" charset="0"/>
              </a:rPr>
              <a:t>Example 1 - Profit and Loss on a Call</a:t>
            </a:r>
          </a:p>
        </p:txBody>
      </p:sp>
      <p:sp>
        <p:nvSpPr>
          <p:cNvPr id="3" name="Content Placeholder 2"/>
          <p:cNvSpPr>
            <a:spLocks noGrp="1"/>
          </p:cNvSpPr>
          <p:nvPr>
            <p:ph type="body" idx="1"/>
          </p:nvPr>
        </p:nvSpPr>
        <p:spPr>
          <a:xfrm>
            <a:off x="803159" y="744974"/>
            <a:ext cx="8340841" cy="4164264"/>
          </a:xfrm>
        </p:spPr>
        <p:txBody>
          <a:bodyPr/>
          <a:lstStyle/>
          <a:p>
            <a:pPr eaLnBrk="1" hangingPunct="1">
              <a:spcAft>
                <a:spcPts val="400"/>
              </a:spcAft>
            </a:pPr>
            <a:r>
              <a:rPr lang="en-US" altLang="en-US" sz="1400" dirty="0">
                <a:latin typeface="Old Standard TT" panose="020B0604020202020204" charset="0"/>
              </a:rPr>
              <a:t>Assume Rahul has bought a January 2019 call on IBM with an exercise price of $130 from Betty for $2.18. The call option grants Rahul the right to purchase a share of IBM for $130, 44 days from now - the option expires on the third Friday of the month, or January 15, 2019.</a:t>
            </a:r>
          </a:p>
          <a:p>
            <a:pPr eaLnBrk="1" hangingPunct="1">
              <a:spcAft>
                <a:spcPts val="400"/>
              </a:spcAft>
            </a:pPr>
            <a:r>
              <a:rPr lang="en-US" altLang="en-US" sz="1400" dirty="0">
                <a:latin typeface="Old Standard TT" panose="020B0604020202020204" charset="0"/>
              </a:rPr>
              <a:t>The $2.18 that Rahul pays Betty for the option is known as the option premium. The price at which the two parties can trade the underlying asset ($130) at the expiration of the option (44 days from now) is known as the strike or exercise price.</a:t>
            </a:r>
          </a:p>
          <a:p>
            <a:pPr eaLnBrk="1" hangingPunct="1">
              <a:spcAft>
                <a:spcPts val="400"/>
              </a:spcAft>
            </a:pPr>
            <a:r>
              <a:rPr lang="en-US" altLang="en-US" sz="1400" dirty="0">
                <a:latin typeface="Old Standard TT" panose="020B0604020202020204" charset="0"/>
              </a:rPr>
              <a:t>Two scenarios that can happen:</a:t>
            </a:r>
          </a:p>
          <a:p>
            <a:pPr marL="488950" indent="-342900" eaLnBrk="1" hangingPunct="1">
              <a:spcAft>
                <a:spcPts val="400"/>
              </a:spcAft>
              <a:buAutoNum type="arabicPeriod"/>
            </a:pPr>
            <a:r>
              <a:rPr lang="en-US" altLang="en-US" sz="1400" dirty="0">
                <a:latin typeface="Old Standard TT" panose="020B0604020202020204" charset="0"/>
              </a:rPr>
              <a:t>If IBM remains below $130, the call will expire worthless (Rahul can purchase IBM stock cheaper from the market than from Betty. Therefore, Rahul will not exercise the call option, and as such receives no payoff from the option at expiration .</a:t>
            </a:r>
          </a:p>
          <a:p>
            <a:pPr marL="146050" indent="0" eaLnBrk="1" hangingPunct="1">
              <a:spcAft>
                <a:spcPts val="400"/>
              </a:spcAft>
              <a:buNone/>
            </a:pPr>
            <a:r>
              <a:rPr lang="en-US" altLang="en-US" sz="1400" dirty="0">
                <a:latin typeface="Old Standard TT" panose="020B0604020202020204" charset="0"/>
              </a:rPr>
              <a:t>	- payoff for call option holder = 0</a:t>
            </a:r>
          </a:p>
          <a:p>
            <a:pPr marL="146050" indent="0" eaLnBrk="1" hangingPunct="1">
              <a:spcAft>
                <a:spcPts val="400"/>
              </a:spcAft>
              <a:buNone/>
            </a:pPr>
            <a:r>
              <a:rPr lang="en-US" altLang="en-US" sz="1400" dirty="0">
                <a:latin typeface="Old Standard TT" panose="020B0604020202020204" charset="0"/>
              </a:rPr>
              <a:t>	- profit (loss) for call option holder = payoff – call option premium = $0 – $2.18 = ($2.18)</a:t>
            </a:r>
          </a:p>
          <a:p>
            <a:pPr marL="146050" indent="0" eaLnBrk="1" hangingPunct="1">
              <a:spcAft>
                <a:spcPts val="400"/>
              </a:spcAft>
              <a:buNone/>
            </a:pPr>
            <a:r>
              <a:rPr lang="en-US" altLang="en-US" sz="1400" dirty="0">
                <a:latin typeface="Old Standard TT" panose="020B0604020202020204" charset="0"/>
              </a:rPr>
              <a:t>Because Rahul does not exercise the option, Betty also has zero payoffs from the option</a:t>
            </a:r>
          </a:p>
          <a:p>
            <a:pPr marL="146050" indent="0" eaLnBrk="1" hangingPunct="1">
              <a:spcAft>
                <a:spcPts val="400"/>
              </a:spcAft>
              <a:buNone/>
            </a:pPr>
            <a:r>
              <a:rPr lang="en-US" altLang="en-US" sz="1400" dirty="0">
                <a:latin typeface="Old Standard TT" panose="020B0604020202020204" charset="0"/>
              </a:rPr>
              <a:t>	- Payoff for call option writer = 0</a:t>
            </a:r>
          </a:p>
          <a:p>
            <a:pPr marL="146050" indent="0" eaLnBrk="1" hangingPunct="1">
              <a:spcAft>
                <a:spcPts val="400"/>
              </a:spcAft>
              <a:buNone/>
            </a:pPr>
            <a:r>
              <a:rPr lang="en-US" altLang="en-US" sz="1400" dirty="0">
                <a:latin typeface="Old Standard TT" panose="020B0604020202020204" charset="0"/>
              </a:rPr>
              <a:t>	- profit (loss) for call option writer = Payoff + option premium = $0 + $2.18 = $2.18</a:t>
            </a:r>
          </a:p>
          <a:p>
            <a:pPr eaLnBrk="1" hangingPunct="1">
              <a:spcAft>
                <a:spcPts val="400"/>
              </a:spcAft>
            </a:pPr>
            <a:endParaRPr lang="en-US" altLang="en-US" sz="1400" dirty="0">
              <a:latin typeface="Old Standard TT" panose="020B0604020202020204" charset="0"/>
            </a:endParaRPr>
          </a:p>
        </p:txBody>
      </p:sp>
      <p:sp>
        <p:nvSpPr>
          <p:cNvPr id="10242" name="Slide Number Placeholder 1"/>
          <p:cNvSpPr>
            <a:spLocks noGrp="1"/>
          </p:cNvSpPr>
          <p:nvPr>
            <p:ph type="sldNum"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panose="020B0604020202020204" pitchFamily="34" charset="0"/>
              </a:defRPr>
            </a:lvl1pPr>
            <a:lvl2pPr marL="557213" indent="-214313">
              <a:spcBef>
                <a:spcPct val="20000"/>
              </a:spcBef>
              <a:buChar char="–"/>
              <a:defRPr sz="2100">
                <a:solidFill>
                  <a:schemeClr val="tx1"/>
                </a:solidFill>
                <a:latin typeface="Arial" panose="020B0604020202020204" pitchFamily="34" charset="0"/>
              </a:defRPr>
            </a:lvl2pPr>
            <a:lvl3pPr marL="857250" indent="-171450">
              <a:spcBef>
                <a:spcPct val="20000"/>
              </a:spcBef>
              <a:buChar char="•"/>
              <a:defRPr sz="1800">
                <a:solidFill>
                  <a:schemeClr val="tx1"/>
                </a:solidFill>
                <a:latin typeface="Arial" panose="020B0604020202020204" pitchFamily="34" charset="0"/>
              </a:defRPr>
            </a:lvl3pPr>
            <a:lvl4pPr marL="1200150" indent="-171450">
              <a:spcBef>
                <a:spcPct val="20000"/>
              </a:spcBef>
              <a:buChar char="–"/>
              <a:defRPr sz="1500">
                <a:solidFill>
                  <a:schemeClr val="tx1"/>
                </a:solidFill>
                <a:latin typeface="Arial" panose="020B0604020202020204" pitchFamily="34" charset="0"/>
              </a:defRPr>
            </a:lvl4pPr>
            <a:lvl5pPr marL="1543050" indent="-171450">
              <a:spcBef>
                <a:spcPct val="20000"/>
              </a:spcBef>
              <a:buChar char="»"/>
              <a:defRPr sz="1500">
                <a:solidFill>
                  <a:schemeClr val="tx1"/>
                </a:solidFill>
                <a:latin typeface="Arial" panose="020B0604020202020204" pitchFamily="34" charset="0"/>
              </a:defRPr>
            </a:lvl5pPr>
            <a:lvl6pPr marL="1885950" indent="-171450" eaLnBrk="0" fontAlgn="base" hangingPunct="0">
              <a:spcBef>
                <a:spcPct val="20000"/>
              </a:spcBef>
              <a:spcAft>
                <a:spcPct val="0"/>
              </a:spcAft>
              <a:buChar char="»"/>
              <a:defRPr sz="1500">
                <a:solidFill>
                  <a:schemeClr val="tx1"/>
                </a:solidFill>
                <a:latin typeface="Arial" panose="020B0604020202020204" pitchFamily="34" charset="0"/>
              </a:defRPr>
            </a:lvl6pPr>
            <a:lvl7pPr marL="2228850" indent="-171450" eaLnBrk="0" fontAlgn="base" hangingPunct="0">
              <a:spcBef>
                <a:spcPct val="20000"/>
              </a:spcBef>
              <a:spcAft>
                <a:spcPct val="0"/>
              </a:spcAft>
              <a:buChar char="»"/>
              <a:defRPr sz="1500">
                <a:solidFill>
                  <a:schemeClr val="tx1"/>
                </a:solidFill>
                <a:latin typeface="Arial" panose="020B0604020202020204" pitchFamily="34" charset="0"/>
              </a:defRPr>
            </a:lvl7pPr>
            <a:lvl8pPr marL="2571750" indent="-171450" eaLnBrk="0" fontAlgn="base" hangingPunct="0">
              <a:spcBef>
                <a:spcPct val="20000"/>
              </a:spcBef>
              <a:spcAft>
                <a:spcPct val="0"/>
              </a:spcAft>
              <a:buChar char="»"/>
              <a:defRPr sz="1500">
                <a:solidFill>
                  <a:schemeClr val="tx1"/>
                </a:solidFill>
                <a:latin typeface="Arial" panose="020B0604020202020204" pitchFamily="34" charset="0"/>
              </a:defRPr>
            </a:lvl8pPr>
            <a:lvl9pPr marL="2914650" indent="-171450" eaLnBrk="0" fontAlgn="base" hangingPunct="0">
              <a:spcBef>
                <a:spcPct val="20000"/>
              </a:spcBef>
              <a:spcAft>
                <a:spcPct val="0"/>
              </a:spcAft>
              <a:buChar char="»"/>
              <a:defRPr sz="1500">
                <a:solidFill>
                  <a:schemeClr val="tx1"/>
                </a:solidFill>
                <a:latin typeface="Arial" panose="020B0604020202020204" pitchFamily="34" charset="0"/>
              </a:defRPr>
            </a:lvl9pPr>
          </a:lstStyle>
          <a:p>
            <a:pPr>
              <a:spcBef>
                <a:spcPct val="0"/>
              </a:spcBef>
              <a:buFontTx/>
              <a:buNone/>
            </a:pPr>
            <a:r>
              <a:rPr lang="en-US" altLang="en-US" sz="1050">
                <a:latin typeface="Goudy Old Style" panose="02020502050305020303" pitchFamily="18" charset="0"/>
              </a:rPr>
              <a:t>17-</a:t>
            </a:r>
            <a:fld id="{1581D668-A569-4717-A4C5-153DCA8E41EC}" type="slidenum">
              <a:rPr lang="en-US" altLang="en-US" sz="1050">
                <a:latin typeface="Goudy Old Style" panose="02020502050305020303" pitchFamily="18" charset="0"/>
              </a:rPr>
              <a:pPr>
                <a:spcBef>
                  <a:spcPct val="0"/>
                </a:spcBef>
                <a:buFontTx/>
                <a:buNone/>
              </a:pPr>
              <a:t>23</a:t>
            </a:fld>
            <a:endParaRPr lang="en-US" altLang="en-US" sz="1050">
              <a:latin typeface="Goudy Old Style" panose="02020502050305020303" pitchFamily="18" charset="0"/>
            </a:endParaRPr>
          </a:p>
        </p:txBody>
      </p:sp>
    </p:spTree>
    <p:extLst>
      <p:ext uri="{BB962C8B-B14F-4D97-AF65-F5344CB8AC3E}">
        <p14:creationId xmlns:p14="http://schemas.microsoft.com/office/powerpoint/2010/main" val="29025029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itle 1"/>
          <p:cNvSpPr>
            <a:spLocks noGrp="1"/>
          </p:cNvSpPr>
          <p:nvPr>
            <p:ph type="title"/>
          </p:nvPr>
        </p:nvSpPr>
        <p:spPr>
          <a:xfrm>
            <a:off x="1052550" y="-11064"/>
            <a:ext cx="7038900" cy="457050"/>
          </a:xfrm>
        </p:spPr>
        <p:txBody>
          <a:bodyPr/>
          <a:lstStyle/>
          <a:p>
            <a:pPr eaLnBrk="1" hangingPunct="1"/>
            <a:r>
              <a:rPr lang="en-US" altLang="en-US" sz="2800" b="1" dirty="0">
                <a:latin typeface="Old Standard TT" panose="020B0604020202020204" charset="0"/>
              </a:rPr>
              <a:t>Example 2 - Profit and Loss on a Call</a:t>
            </a:r>
          </a:p>
        </p:txBody>
      </p:sp>
      <p:sp>
        <p:nvSpPr>
          <p:cNvPr id="3" name="Content Placeholder 2"/>
          <p:cNvSpPr>
            <a:spLocks noGrp="1"/>
          </p:cNvSpPr>
          <p:nvPr>
            <p:ph type="body" idx="1"/>
          </p:nvPr>
        </p:nvSpPr>
        <p:spPr>
          <a:xfrm>
            <a:off x="804214" y="445986"/>
            <a:ext cx="8142516" cy="2911200"/>
          </a:xfrm>
        </p:spPr>
        <p:txBody>
          <a:bodyPr/>
          <a:lstStyle/>
          <a:p>
            <a:pPr eaLnBrk="1" hangingPunct="1">
              <a:lnSpc>
                <a:spcPct val="100000"/>
              </a:lnSpc>
              <a:spcAft>
                <a:spcPts val="600"/>
              </a:spcAft>
            </a:pPr>
            <a:r>
              <a:rPr lang="en-US" altLang="en-US" sz="1400" dirty="0">
                <a:latin typeface="Old Standard TT" panose="020B0604020202020204" charset="0"/>
              </a:rPr>
              <a:t>Suppose IBM sells for $135 on the expiration date.</a:t>
            </a:r>
          </a:p>
          <a:p>
            <a:pPr eaLnBrk="1" hangingPunct="1">
              <a:lnSpc>
                <a:spcPct val="100000"/>
              </a:lnSpc>
              <a:spcAft>
                <a:spcPts val="600"/>
              </a:spcAft>
            </a:pPr>
            <a:r>
              <a:rPr lang="en-US" altLang="en-US" sz="1400" dirty="0">
                <a:latin typeface="Old Standard TT" panose="020B0604020202020204" charset="0"/>
              </a:rPr>
              <a:t>Rahul can exercise the option, purchase the IBM share from Betty for $130, sell it in the market for $135, and realize a payoff equal to $5 ($135 - $130).</a:t>
            </a:r>
          </a:p>
          <a:p>
            <a:pPr eaLnBrk="1" hangingPunct="1">
              <a:lnSpc>
                <a:spcPct val="100000"/>
              </a:lnSpc>
              <a:spcAft>
                <a:spcPts val="600"/>
              </a:spcAft>
            </a:pPr>
            <a:r>
              <a:rPr lang="en-US" altLang="en-US" sz="1400" dirty="0">
                <a:latin typeface="Old Standard TT" panose="020B0604020202020204" charset="0"/>
              </a:rPr>
              <a:t>His profit on the entire trade equals his payoff adjusted for the cost of the option.</a:t>
            </a:r>
          </a:p>
          <a:p>
            <a:pPr lvl="1">
              <a:lnSpc>
                <a:spcPct val="100000"/>
              </a:lnSpc>
              <a:spcBef>
                <a:spcPts val="600"/>
              </a:spcBef>
              <a:spcAft>
                <a:spcPts val="600"/>
              </a:spcAft>
            </a:pPr>
            <a:r>
              <a:rPr lang="en-US" altLang="en-US" sz="1000" dirty="0">
                <a:latin typeface="Old Standard TT" panose="020B0604020202020204" charset="0"/>
              </a:rPr>
              <a:t>Payoff for call option holder = Asset price at option expiration (S</a:t>
            </a:r>
            <a:r>
              <a:rPr lang="en-US" altLang="en-US" sz="1000" baseline="-25000" dirty="0">
                <a:latin typeface="Old Standard TT" panose="020B0604020202020204" charset="0"/>
              </a:rPr>
              <a:t>T</a:t>
            </a:r>
            <a:r>
              <a:rPr lang="en-US" altLang="en-US" sz="1000" dirty="0">
                <a:latin typeface="Old Standard TT" panose="020B0604020202020204" charset="0"/>
              </a:rPr>
              <a:t>) minus Exercise price (X)</a:t>
            </a:r>
          </a:p>
          <a:p>
            <a:pPr marL="615950" lvl="1" indent="0">
              <a:lnSpc>
                <a:spcPct val="100000"/>
              </a:lnSpc>
              <a:spcBef>
                <a:spcPts val="600"/>
              </a:spcBef>
              <a:spcAft>
                <a:spcPts val="600"/>
              </a:spcAft>
              <a:buNone/>
            </a:pPr>
            <a:r>
              <a:rPr lang="en-US" altLang="en-US" sz="1000" dirty="0">
                <a:latin typeface="Old Standard TT" panose="020B0604020202020204" charset="0"/>
              </a:rPr>
              <a:t>		                   = S</a:t>
            </a:r>
            <a:r>
              <a:rPr lang="en-US" altLang="en-US" sz="1000" baseline="-25000" dirty="0">
                <a:latin typeface="Old Standard TT" panose="020B0604020202020204" charset="0"/>
              </a:rPr>
              <a:t>T</a:t>
            </a:r>
            <a:r>
              <a:rPr lang="en-US" altLang="en-US" sz="1000" dirty="0">
                <a:latin typeface="Old Standard TT" panose="020B0604020202020204" charset="0"/>
              </a:rPr>
              <a:t> – X = $135 - $130 = $5</a:t>
            </a:r>
          </a:p>
          <a:p>
            <a:pPr lvl="1">
              <a:lnSpc>
                <a:spcPct val="100000"/>
              </a:lnSpc>
              <a:spcBef>
                <a:spcPts val="600"/>
              </a:spcBef>
              <a:spcAft>
                <a:spcPts val="600"/>
              </a:spcAft>
            </a:pPr>
            <a:r>
              <a:rPr lang="en-US" altLang="en-US" sz="1000" dirty="0">
                <a:latin typeface="Old Standard TT" panose="020B0604020202020204" charset="0"/>
              </a:rPr>
              <a:t>Profit (loss) for call option holder = payoff minus call option premium</a:t>
            </a:r>
          </a:p>
          <a:p>
            <a:pPr marL="615950" lvl="1" indent="0">
              <a:lnSpc>
                <a:spcPct val="100000"/>
              </a:lnSpc>
              <a:spcBef>
                <a:spcPts val="600"/>
              </a:spcBef>
              <a:spcAft>
                <a:spcPts val="600"/>
              </a:spcAft>
              <a:buNone/>
            </a:pPr>
            <a:r>
              <a:rPr lang="en-US" altLang="en-US" sz="1000" dirty="0">
                <a:latin typeface="Old Standard TT" panose="020B0604020202020204" charset="0"/>
              </a:rPr>
              <a:t>			= (S</a:t>
            </a:r>
            <a:r>
              <a:rPr lang="en-US" altLang="en-US" sz="1000" baseline="-25000" dirty="0">
                <a:latin typeface="Old Standard TT" panose="020B0604020202020204" charset="0"/>
              </a:rPr>
              <a:t>T</a:t>
            </a:r>
            <a:r>
              <a:rPr lang="en-US" altLang="en-US" sz="1000" dirty="0">
                <a:latin typeface="Old Standard TT" panose="020B0604020202020204" charset="0"/>
              </a:rPr>
              <a:t> – X) – premium = $$5 - $2.18 = $2.82</a:t>
            </a:r>
          </a:p>
          <a:p>
            <a:pPr eaLnBrk="1" hangingPunct="1">
              <a:lnSpc>
                <a:spcPct val="100000"/>
              </a:lnSpc>
              <a:spcAft>
                <a:spcPts val="600"/>
              </a:spcAft>
            </a:pPr>
            <a:r>
              <a:rPr lang="en-US" altLang="en-US" sz="1400" dirty="0">
                <a:latin typeface="Old Standard TT" panose="020B0604020202020204" charset="0"/>
              </a:rPr>
              <a:t>Betty, as the writer or seller of the option is obligated to perform on the terms of the option if Rahul (the option holder) chooses to exercise the option. </a:t>
            </a:r>
          </a:p>
          <a:p>
            <a:pPr eaLnBrk="1" hangingPunct="1">
              <a:lnSpc>
                <a:spcPct val="100000"/>
              </a:lnSpc>
              <a:spcAft>
                <a:spcPts val="600"/>
              </a:spcAft>
            </a:pPr>
            <a:r>
              <a:rPr lang="en-US" altLang="en-US" sz="1400" dirty="0">
                <a:latin typeface="Old Standard TT" panose="020B0604020202020204" charset="0"/>
              </a:rPr>
              <a:t>In this case, Betty would have to deliver an asset worth $135 in the market to Rahul in exchange for a payment of only $130. So, Betty’s payoff in this scenario is (-$5).</a:t>
            </a:r>
          </a:p>
          <a:p>
            <a:pPr lvl="1">
              <a:lnSpc>
                <a:spcPct val="100000"/>
              </a:lnSpc>
              <a:spcBef>
                <a:spcPts val="600"/>
              </a:spcBef>
              <a:spcAft>
                <a:spcPts val="600"/>
              </a:spcAft>
            </a:pPr>
            <a:r>
              <a:rPr lang="en-US" altLang="en-US" sz="1200" dirty="0">
                <a:latin typeface="Old Standard TT" panose="020B0604020202020204" charset="0"/>
              </a:rPr>
              <a:t>Payoff for call option holder = - (Asset price at option expiration – Exercise price)	</a:t>
            </a:r>
          </a:p>
          <a:p>
            <a:pPr marL="615950" lvl="1" indent="0">
              <a:lnSpc>
                <a:spcPct val="100000"/>
              </a:lnSpc>
              <a:spcBef>
                <a:spcPts val="600"/>
              </a:spcBef>
              <a:spcAft>
                <a:spcPts val="600"/>
              </a:spcAft>
              <a:buNone/>
            </a:pPr>
            <a:r>
              <a:rPr lang="en-US" altLang="en-US" sz="1200" dirty="0">
                <a:latin typeface="Old Standard TT" panose="020B0604020202020204" charset="0"/>
              </a:rPr>
              <a:t>			= - (S</a:t>
            </a:r>
            <a:r>
              <a:rPr lang="en-US" altLang="en-US" sz="1200" baseline="-25000" dirty="0">
                <a:latin typeface="Old Standard TT" panose="020B0604020202020204" charset="0"/>
              </a:rPr>
              <a:t>T</a:t>
            </a:r>
            <a:r>
              <a:rPr lang="en-US" altLang="en-US" sz="1200" dirty="0">
                <a:latin typeface="Old Standard TT" panose="020B0604020202020204" charset="0"/>
              </a:rPr>
              <a:t> – X) = - ($135 – $130) = ($5)</a:t>
            </a:r>
          </a:p>
          <a:p>
            <a:pPr lvl="1">
              <a:lnSpc>
                <a:spcPct val="100000"/>
              </a:lnSpc>
              <a:spcBef>
                <a:spcPts val="600"/>
              </a:spcBef>
              <a:spcAft>
                <a:spcPts val="600"/>
              </a:spcAft>
            </a:pPr>
            <a:r>
              <a:rPr lang="en-US" altLang="en-US" sz="1200" dirty="0">
                <a:latin typeface="Old Standard TT" panose="020B0604020202020204" charset="0"/>
              </a:rPr>
              <a:t>Profit (loss) for call option writer = payoff + option premium</a:t>
            </a:r>
          </a:p>
          <a:p>
            <a:pPr marL="615950" lvl="1" indent="0">
              <a:lnSpc>
                <a:spcPct val="100000"/>
              </a:lnSpc>
              <a:spcBef>
                <a:spcPts val="600"/>
              </a:spcBef>
              <a:spcAft>
                <a:spcPts val="600"/>
              </a:spcAft>
              <a:buNone/>
            </a:pPr>
            <a:r>
              <a:rPr lang="en-US" altLang="en-US" sz="1200" dirty="0">
                <a:latin typeface="Old Standard TT" panose="020B0604020202020204" charset="0"/>
              </a:rPr>
              <a:t>			          = - (S</a:t>
            </a:r>
            <a:r>
              <a:rPr lang="en-US" altLang="en-US" sz="1200" baseline="-25000" dirty="0">
                <a:latin typeface="Old Standard TT" panose="020B0604020202020204" charset="0"/>
              </a:rPr>
              <a:t>T</a:t>
            </a:r>
            <a:r>
              <a:rPr lang="en-US" altLang="en-US" sz="1200" dirty="0">
                <a:latin typeface="Old Standard TT" panose="020B0604020202020204" charset="0"/>
              </a:rPr>
              <a:t> – X) + premium = ($5) + $2.18 = ($2.82)</a:t>
            </a:r>
          </a:p>
          <a:p>
            <a:pPr lvl="1">
              <a:lnSpc>
                <a:spcPct val="100000"/>
              </a:lnSpc>
              <a:spcBef>
                <a:spcPts val="600"/>
              </a:spcBef>
              <a:spcAft>
                <a:spcPts val="600"/>
              </a:spcAft>
            </a:pPr>
            <a:endParaRPr lang="en-US" altLang="en-US" sz="1200" dirty="0">
              <a:latin typeface="Old Standard TT" panose="020B0604020202020204" charset="0"/>
            </a:endParaRPr>
          </a:p>
        </p:txBody>
      </p:sp>
      <p:sp>
        <p:nvSpPr>
          <p:cNvPr id="11266" name="Slide Number Placeholder 1"/>
          <p:cNvSpPr>
            <a:spLocks noGrp="1"/>
          </p:cNvSpPr>
          <p:nvPr>
            <p:ph type="sldNum"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panose="020B0604020202020204" pitchFamily="34" charset="0"/>
              </a:defRPr>
            </a:lvl1pPr>
            <a:lvl2pPr marL="557213" indent="-214313">
              <a:spcBef>
                <a:spcPct val="20000"/>
              </a:spcBef>
              <a:buChar char="–"/>
              <a:defRPr sz="2100">
                <a:solidFill>
                  <a:schemeClr val="tx1"/>
                </a:solidFill>
                <a:latin typeface="Arial" panose="020B0604020202020204" pitchFamily="34" charset="0"/>
              </a:defRPr>
            </a:lvl2pPr>
            <a:lvl3pPr marL="857250" indent="-171450">
              <a:spcBef>
                <a:spcPct val="20000"/>
              </a:spcBef>
              <a:buChar char="•"/>
              <a:defRPr sz="1800">
                <a:solidFill>
                  <a:schemeClr val="tx1"/>
                </a:solidFill>
                <a:latin typeface="Arial" panose="020B0604020202020204" pitchFamily="34" charset="0"/>
              </a:defRPr>
            </a:lvl3pPr>
            <a:lvl4pPr marL="1200150" indent="-171450">
              <a:spcBef>
                <a:spcPct val="20000"/>
              </a:spcBef>
              <a:buChar char="–"/>
              <a:defRPr sz="1500">
                <a:solidFill>
                  <a:schemeClr val="tx1"/>
                </a:solidFill>
                <a:latin typeface="Arial" panose="020B0604020202020204" pitchFamily="34" charset="0"/>
              </a:defRPr>
            </a:lvl4pPr>
            <a:lvl5pPr marL="1543050" indent="-171450">
              <a:spcBef>
                <a:spcPct val="20000"/>
              </a:spcBef>
              <a:buChar char="»"/>
              <a:defRPr sz="1500">
                <a:solidFill>
                  <a:schemeClr val="tx1"/>
                </a:solidFill>
                <a:latin typeface="Arial" panose="020B0604020202020204" pitchFamily="34" charset="0"/>
              </a:defRPr>
            </a:lvl5pPr>
            <a:lvl6pPr marL="1885950" indent="-171450" eaLnBrk="0" fontAlgn="base" hangingPunct="0">
              <a:spcBef>
                <a:spcPct val="20000"/>
              </a:spcBef>
              <a:spcAft>
                <a:spcPct val="0"/>
              </a:spcAft>
              <a:buChar char="»"/>
              <a:defRPr sz="1500">
                <a:solidFill>
                  <a:schemeClr val="tx1"/>
                </a:solidFill>
                <a:latin typeface="Arial" panose="020B0604020202020204" pitchFamily="34" charset="0"/>
              </a:defRPr>
            </a:lvl6pPr>
            <a:lvl7pPr marL="2228850" indent="-171450" eaLnBrk="0" fontAlgn="base" hangingPunct="0">
              <a:spcBef>
                <a:spcPct val="20000"/>
              </a:spcBef>
              <a:spcAft>
                <a:spcPct val="0"/>
              </a:spcAft>
              <a:buChar char="»"/>
              <a:defRPr sz="1500">
                <a:solidFill>
                  <a:schemeClr val="tx1"/>
                </a:solidFill>
                <a:latin typeface="Arial" panose="020B0604020202020204" pitchFamily="34" charset="0"/>
              </a:defRPr>
            </a:lvl7pPr>
            <a:lvl8pPr marL="2571750" indent="-171450" eaLnBrk="0" fontAlgn="base" hangingPunct="0">
              <a:spcBef>
                <a:spcPct val="20000"/>
              </a:spcBef>
              <a:spcAft>
                <a:spcPct val="0"/>
              </a:spcAft>
              <a:buChar char="»"/>
              <a:defRPr sz="1500">
                <a:solidFill>
                  <a:schemeClr val="tx1"/>
                </a:solidFill>
                <a:latin typeface="Arial" panose="020B0604020202020204" pitchFamily="34" charset="0"/>
              </a:defRPr>
            </a:lvl8pPr>
            <a:lvl9pPr marL="2914650" indent="-171450" eaLnBrk="0" fontAlgn="base" hangingPunct="0">
              <a:spcBef>
                <a:spcPct val="20000"/>
              </a:spcBef>
              <a:spcAft>
                <a:spcPct val="0"/>
              </a:spcAft>
              <a:buChar char="»"/>
              <a:defRPr sz="1500">
                <a:solidFill>
                  <a:schemeClr val="tx1"/>
                </a:solidFill>
                <a:latin typeface="Arial" panose="020B0604020202020204" pitchFamily="34" charset="0"/>
              </a:defRPr>
            </a:lvl9pPr>
          </a:lstStyle>
          <a:p>
            <a:pPr>
              <a:spcBef>
                <a:spcPct val="0"/>
              </a:spcBef>
              <a:buFontTx/>
              <a:buNone/>
            </a:pPr>
            <a:r>
              <a:rPr lang="en-US" altLang="en-US" sz="1050">
                <a:latin typeface="Goudy Old Style" panose="02020502050305020303" pitchFamily="18" charset="0"/>
              </a:rPr>
              <a:t>17-</a:t>
            </a:r>
            <a:fld id="{5E8454BD-CE91-4727-BBF0-620AE724D25E}" type="slidenum">
              <a:rPr lang="en-US" altLang="en-US" sz="1050">
                <a:latin typeface="Goudy Old Style" panose="02020502050305020303" pitchFamily="18" charset="0"/>
              </a:rPr>
              <a:pPr>
                <a:spcBef>
                  <a:spcPct val="0"/>
                </a:spcBef>
                <a:buFontTx/>
                <a:buNone/>
              </a:pPr>
              <a:t>24</a:t>
            </a:fld>
            <a:endParaRPr lang="en-US" altLang="en-US" sz="1050">
              <a:latin typeface="Goudy Old Style" panose="02020502050305020303" pitchFamily="18" charset="0"/>
            </a:endParaRPr>
          </a:p>
        </p:txBody>
      </p:sp>
    </p:spTree>
    <p:extLst>
      <p:ext uri="{BB962C8B-B14F-4D97-AF65-F5344CB8AC3E}">
        <p14:creationId xmlns:p14="http://schemas.microsoft.com/office/powerpoint/2010/main" val="1263575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Effect transition="in" filter="fade">
                                      <p:cBhvr>
                                        <p:cTn id="45" dur="500"/>
                                        <p:tgtEl>
                                          <p:spTgt spid="3">
                                            <p:txEl>
                                              <p:pRg st="10" end="10"/>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
                                            <p:txEl>
                                              <p:pRg st="11" end="11"/>
                                            </p:txEl>
                                          </p:spTgt>
                                        </p:tgtEl>
                                        <p:attrNameLst>
                                          <p:attrName>style.visibility</p:attrName>
                                        </p:attrNameLst>
                                      </p:cBhvr>
                                      <p:to>
                                        <p:strVal val="visible"/>
                                      </p:to>
                                    </p:set>
                                    <p:animEffect transition="in" filter="fade">
                                      <p:cBhvr>
                                        <p:cTn id="48" dur="500"/>
                                        <p:tgtEl>
                                          <p:spTgt spid="3">
                                            <p:txEl>
                                              <p:pRg st="11" end="11"/>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animEffect transition="in" filter="fade">
                                      <p:cBhvr>
                                        <p:cTn id="51"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le 1"/>
          <p:cNvSpPr>
            <a:spLocks noGrp="1"/>
          </p:cNvSpPr>
          <p:nvPr>
            <p:ph type="title"/>
          </p:nvPr>
        </p:nvSpPr>
        <p:spPr/>
        <p:txBody>
          <a:bodyPr/>
          <a:lstStyle/>
          <a:p>
            <a:pPr eaLnBrk="1" hangingPunct="1"/>
            <a:r>
              <a:rPr lang="en-US" altLang="en-US" sz="3000" b="1" dirty="0">
                <a:latin typeface="Old Standard TT" panose="020B0604020202020204" charset="0"/>
              </a:rPr>
              <a:t>Example 3 - Profit and Loss on a Put</a:t>
            </a:r>
          </a:p>
        </p:txBody>
      </p:sp>
      <p:sp>
        <p:nvSpPr>
          <p:cNvPr id="11267" name="Content Placeholder 2"/>
          <p:cNvSpPr>
            <a:spLocks noGrp="1"/>
          </p:cNvSpPr>
          <p:nvPr>
            <p:ph type="body" idx="1"/>
          </p:nvPr>
        </p:nvSpPr>
        <p:spPr>
          <a:xfrm>
            <a:off x="1229471" y="1031089"/>
            <a:ext cx="7174958" cy="3940667"/>
          </a:xfrm>
        </p:spPr>
        <p:txBody>
          <a:bodyPr/>
          <a:lstStyle/>
          <a:p>
            <a:pPr eaLnBrk="1" hangingPunct="1">
              <a:lnSpc>
                <a:spcPct val="100000"/>
              </a:lnSpc>
              <a:spcAft>
                <a:spcPts val="600"/>
              </a:spcAft>
            </a:pPr>
            <a:r>
              <a:rPr lang="en-US" altLang="en-US" sz="1600" dirty="0">
                <a:latin typeface="Old Standard TT" panose="020B0604020202020204" charset="0"/>
              </a:rPr>
              <a:t>Consider a January 2019 put on IBM with an exercise price of $130, selling on December 2, 2018, for $4.79.</a:t>
            </a:r>
          </a:p>
          <a:p>
            <a:pPr eaLnBrk="1" hangingPunct="1">
              <a:lnSpc>
                <a:spcPct val="100000"/>
              </a:lnSpc>
              <a:spcAft>
                <a:spcPts val="600"/>
              </a:spcAft>
            </a:pPr>
            <a:r>
              <a:rPr lang="en-US" altLang="en-US" sz="1600" dirty="0">
                <a:latin typeface="Old Standard TT" panose="020B0604020202020204" charset="0"/>
              </a:rPr>
              <a:t>Option holder can sell a share of IBM for $130 at any time until January 15.</a:t>
            </a:r>
          </a:p>
          <a:p>
            <a:pPr eaLnBrk="1" hangingPunct="1">
              <a:lnSpc>
                <a:spcPct val="100000"/>
              </a:lnSpc>
              <a:spcAft>
                <a:spcPts val="600"/>
              </a:spcAft>
            </a:pPr>
            <a:r>
              <a:rPr lang="en-US" altLang="en-US" sz="1600" dirty="0">
                <a:latin typeface="Old Standard TT" panose="020B0604020202020204" charset="0"/>
              </a:rPr>
              <a:t>If IBM goes above $130, the put is worthless.</a:t>
            </a:r>
          </a:p>
          <a:p>
            <a:pPr eaLnBrk="1" hangingPunct="1">
              <a:lnSpc>
                <a:spcPct val="100000"/>
              </a:lnSpc>
              <a:spcAft>
                <a:spcPts val="600"/>
              </a:spcAft>
            </a:pPr>
            <a:r>
              <a:rPr lang="en-US" altLang="en-US" sz="1600" dirty="0">
                <a:latin typeface="Old Standard TT" panose="020B0604020202020204" charset="0"/>
              </a:rPr>
              <a:t>Suppose IBM’s price at expiration is $123.</a:t>
            </a:r>
          </a:p>
          <a:p>
            <a:pPr eaLnBrk="1" hangingPunct="1">
              <a:lnSpc>
                <a:spcPct val="100000"/>
              </a:lnSpc>
              <a:spcAft>
                <a:spcPts val="600"/>
              </a:spcAft>
            </a:pPr>
            <a:r>
              <a:rPr lang="en-US" altLang="en-US" sz="1600" dirty="0">
                <a:latin typeface="Old Standard TT" panose="020B0604020202020204" charset="0"/>
              </a:rPr>
              <a:t>Value at expiration = exercise price – stock price:</a:t>
            </a:r>
          </a:p>
          <a:p>
            <a:pPr lvl="1" eaLnBrk="1" hangingPunct="1">
              <a:lnSpc>
                <a:spcPct val="100000"/>
              </a:lnSpc>
              <a:spcAft>
                <a:spcPts val="600"/>
              </a:spcAft>
              <a:buFontTx/>
              <a:buNone/>
            </a:pPr>
            <a:r>
              <a:rPr lang="en-US" altLang="en-US" sz="1600" dirty="0">
                <a:latin typeface="Old Standard TT" panose="020B0604020202020204" charset="0"/>
              </a:rPr>
              <a:t>	   	       = $130 - $123 = $7</a:t>
            </a:r>
          </a:p>
          <a:p>
            <a:pPr eaLnBrk="1" hangingPunct="1">
              <a:lnSpc>
                <a:spcPct val="100000"/>
              </a:lnSpc>
              <a:spcAft>
                <a:spcPts val="600"/>
              </a:spcAft>
            </a:pPr>
            <a:r>
              <a:rPr lang="en-US" altLang="en-US" sz="1600" dirty="0">
                <a:latin typeface="Old Standard TT" panose="020B0604020202020204" charset="0"/>
              </a:rPr>
              <a:t>Investor’s profit:</a:t>
            </a:r>
          </a:p>
          <a:p>
            <a:pPr lvl="1" eaLnBrk="1" hangingPunct="1">
              <a:lnSpc>
                <a:spcPct val="100000"/>
              </a:lnSpc>
              <a:spcAft>
                <a:spcPts val="600"/>
              </a:spcAft>
              <a:buFontTx/>
              <a:buNone/>
            </a:pPr>
            <a:r>
              <a:rPr lang="en-US" altLang="en-US" sz="1600" dirty="0">
                <a:latin typeface="Old Standard TT" panose="020B0604020202020204" charset="0"/>
              </a:rPr>
              <a:t>		       = $7.00 - $4.79 = $2.21</a:t>
            </a:r>
          </a:p>
          <a:p>
            <a:pPr eaLnBrk="1" hangingPunct="1">
              <a:lnSpc>
                <a:spcPct val="100000"/>
              </a:lnSpc>
              <a:spcAft>
                <a:spcPts val="600"/>
              </a:spcAft>
            </a:pPr>
            <a:r>
              <a:rPr lang="en-US" altLang="en-US" sz="1600" dirty="0">
                <a:latin typeface="Old Standard TT" panose="020B0604020202020204" charset="0"/>
              </a:rPr>
              <a:t>Holding period return = 46.1% over 44 days!</a:t>
            </a:r>
          </a:p>
          <a:p>
            <a:pPr lvl="1" eaLnBrk="1" hangingPunct="1">
              <a:lnSpc>
                <a:spcPct val="100000"/>
              </a:lnSpc>
              <a:spcAft>
                <a:spcPts val="600"/>
              </a:spcAft>
            </a:pPr>
            <a:endParaRPr lang="en-US" altLang="en-US" sz="1600" dirty="0">
              <a:latin typeface="Old Standard TT" panose="020B0604020202020204" charset="0"/>
            </a:endParaRPr>
          </a:p>
          <a:p>
            <a:pPr eaLnBrk="1" hangingPunct="1">
              <a:lnSpc>
                <a:spcPct val="100000"/>
              </a:lnSpc>
              <a:spcAft>
                <a:spcPts val="600"/>
              </a:spcAft>
            </a:pPr>
            <a:endParaRPr lang="en-US" altLang="en-US" sz="1600" dirty="0">
              <a:latin typeface="Old Standard TT" panose="020B0604020202020204" charset="0"/>
            </a:endParaRPr>
          </a:p>
        </p:txBody>
      </p:sp>
      <p:sp>
        <p:nvSpPr>
          <p:cNvPr id="12290" name="Slide Number Placeholder 1"/>
          <p:cNvSpPr>
            <a:spLocks noGrp="1"/>
          </p:cNvSpPr>
          <p:nvPr>
            <p:ph type="sldNum"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panose="020B0604020202020204" pitchFamily="34" charset="0"/>
              </a:defRPr>
            </a:lvl1pPr>
            <a:lvl2pPr marL="557213" indent="-214313">
              <a:spcBef>
                <a:spcPct val="20000"/>
              </a:spcBef>
              <a:buChar char="–"/>
              <a:defRPr sz="2100">
                <a:solidFill>
                  <a:schemeClr val="tx1"/>
                </a:solidFill>
                <a:latin typeface="Arial" panose="020B0604020202020204" pitchFamily="34" charset="0"/>
              </a:defRPr>
            </a:lvl2pPr>
            <a:lvl3pPr marL="857250" indent="-171450">
              <a:spcBef>
                <a:spcPct val="20000"/>
              </a:spcBef>
              <a:buChar char="•"/>
              <a:defRPr sz="1800">
                <a:solidFill>
                  <a:schemeClr val="tx1"/>
                </a:solidFill>
                <a:latin typeface="Arial" panose="020B0604020202020204" pitchFamily="34" charset="0"/>
              </a:defRPr>
            </a:lvl3pPr>
            <a:lvl4pPr marL="1200150" indent="-171450">
              <a:spcBef>
                <a:spcPct val="20000"/>
              </a:spcBef>
              <a:buChar char="–"/>
              <a:defRPr sz="1500">
                <a:solidFill>
                  <a:schemeClr val="tx1"/>
                </a:solidFill>
                <a:latin typeface="Arial" panose="020B0604020202020204" pitchFamily="34" charset="0"/>
              </a:defRPr>
            </a:lvl4pPr>
            <a:lvl5pPr marL="1543050" indent="-171450">
              <a:spcBef>
                <a:spcPct val="20000"/>
              </a:spcBef>
              <a:buChar char="»"/>
              <a:defRPr sz="1500">
                <a:solidFill>
                  <a:schemeClr val="tx1"/>
                </a:solidFill>
                <a:latin typeface="Arial" panose="020B0604020202020204" pitchFamily="34" charset="0"/>
              </a:defRPr>
            </a:lvl5pPr>
            <a:lvl6pPr marL="1885950" indent="-171450" eaLnBrk="0" fontAlgn="base" hangingPunct="0">
              <a:spcBef>
                <a:spcPct val="20000"/>
              </a:spcBef>
              <a:spcAft>
                <a:spcPct val="0"/>
              </a:spcAft>
              <a:buChar char="»"/>
              <a:defRPr sz="1500">
                <a:solidFill>
                  <a:schemeClr val="tx1"/>
                </a:solidFill>
                <a:latin typeface="Arial" panose="020B0604020202020204" pitchFamily="34" charset="0"/>
              </a:defRPr>
            </a:lvl6pPr>
            <a:lvl7pPr marL="2228850" indent="-171450" eaLnBrk="0" fontAlgn="base" hangingPunct="0">
              <a:spcBef>
                <a:spcPct val="20000"/>
              </a:spcBef>
              <a:spcAft>
                <a:spcPct val="0"/>
              </a:spcAft>
              <a:buChar char="»"/>
              <a:defRPr sz="1500">
                <a:solidFill>
                  <a:schemeClr val="tx1"/>
                </a:solidFill>
                <a:latin typeface="Arial" panose="020B0604020202020204" pitchFamily="34" charset="0"/>
              </a:defRPr>
            </a:lvl7pPr>
            <a:lvl8pPr marL="2571750" indent="-171450" eaLnBrk="0" fontAlgn="base" hangingPunct="0">
              <a:spcBef>
                <a:spcPct val="20000"/>
              </a:spcBef>
              <a:spcAft>
                <a:spcPct val="0"/>
              </a:spcAft>
              <a:buChar char="»"/>
              <a:defRPr sz="1500">
                <a:solidFill>
                  <a:schemeClr val="tx1"/>
                </a:solidFill>
                <a:latin typeface="Arial" panose="020B0604020202020204" pitchFamily="34" charset="0"/>
              </a:defRPr>
            </a:lvl8pPr>
            <a:lvl9pPr marL="2914650" indent="-171450" eaLnBrk="0" fontAlgn="base" hangingPunct="0">
              <a:spcBef>
                <a:spcPct val="20000"/>
              </a:spcBef>
              <a:spcAft>
                <a:spcPct val="0"/>
              </a:spcAft>
              <a:buChar char="»"/>
              <a:defRPr sz="1500">
                <a:solidFill>
                  <a:schemeClr val="tx1"/>
                </a:solidFill>
                <a:latin typeface="Arial" panose="020B0604020202020204" pitchFamily="34" charset="0"/>
              </a:defRPr>
            </a:lvl9pPr>
          </a:lstStyle>
          <a:p>
            <a:pPr>
              <a:spcBef>
                <a:spcPct val="0"/>
              </a:spcBef>
              <a:buFontTx/>
              <a:buNone/>
            </a:pPr>
            <a:r>
              <a:rPr lang="en-US" altLang="en-US" sz="1050">
                <a:latin typeface="Goudy Old Style" panose="02020502050305020303" pitchFamily="18" charset="0"/>
              </a:rPr>
              <a:t>17-</a:t>
            </a:r>
            <a:fld id="{B3D4CB33-0F7C-4475-A1EC-141991C6CB07}" type="slidenum">
              <a:rPr lang="en-US" altLang="en-US" sz="1050">
                <a:latin typeface="Goudy Old Style" panose="02020502050305020303" pitchFamily="18" charset="0"/>
              </a:rPr>
              <a:pPr>
                <a:spcBef>
                  <a:spcPct val="0"/>
                </a:spcBef>
                <a:buFontTx/>
                <a:buNone/>
              </a:pPr>
              <a:t>25</a:t>
            </a:fld>
            <a:endParaRPr lang="en-US" altLang="en-US" sz="1050">
              <a:latin typeface="Goudy Old Style" panose="02020502050305020303" pitchFamily="18" charset="0"/>
            </a:endParaRPr>
          </a:p>
        </p:txBody>
      </p:sp>
    </p:spTree>
    <p:extLst>
      <p:ext uri="{BB962C8B-B14F-4D97-AF65-F5344CB8AC3E}">
        <p14:creationId xmlns:p14="http://schemas.microsoft.com/office/powerpoint/2010/main" val="24762262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26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40" name="Rectangle 3"/>
          <p:cNvSpPr>
            <a:spLocks noGrp="1" noChangeArrowheads="1"/>
          </p:cNvSpPr>
          <p:nvPr>
            <p:ph type="title"/>
          </p:nvPr>
        </p:nvSpPr>
        <p:spPr>
          <a:xfrm>
            <a:off x="1297500" y="510708"/>
            <a:ext cx="7038900" cy="914100"/>
          </a:xfrm>
        </p:spPr>
        <p:txBody>
          <a:bodyPr spcFirstLastPara="1" wrap="square" lIns="67866" tIns="33338" rIns="67866" bIns="33338" anchor="t" anchorCtr="1"/>
          <a:lstStyle/>
          <a:p>
            <a:pPr eaLnBrk="1" hangingPunct="1"/>
            <a:r>
              <a:rPr lang="en-US" altLang="en-US" sz="2800" b="1" dirty="0">
                <a:latin typeface="Old Standard TT" panose="020B0604020202020204" charset="0"/>
              </a:rPr>
              <a:t>Market and Exercise Price Relationships</a:t>
            </a:r>
          </a:p>
        </p:txBody>
      </p:sp>
      <p:sp>
        <p:nvSpPr>
          <p:cNvPr id="36866" name="Rectangle 2"/>
          <p:cNvSpPr>
            <a:spLocks noGrp="1" noChangeArrowheads="1"/>
          </p:cNvSpPr>
          <p:nvPr>
            <p:ph type="body" idx="1"/>
          </p:nvPr>
        </p:nvSpPr>
        <p:spPr>
          <a:xfrm>
            <a:off x="1297500" y="1424808"/>
            <a:ext cx="7038900" cy="2911200"/>
          </a:xfrm>
          <a:noFill/>
        </p:spPr>
        <p:txBody>
          <a:bodyPr spcFirstLastPara="1" wrap="square" lIns="67866" tIns="33338" rIns="67866" bIns="33338" anchor="t" anchorCtr="0"/>
          <a:lstStyle/>
          <a:p>
            <a:pPr eaLnBrk="1" hangingPunct="1">
              <a:lnSpc>
                <a:spcPct val="90000"/>
              </a:lnSpc>
              <a:spcAft>
                <a:spcPts val="1200"/>
              </a:spcAft>
              <a:buFontTx/>
              <a:buNone/>
            </a:pPr>
            <a:r>
              <a:rPr lang="en-US" altLang="en-US" sz="1800" u="sng" dirty="0">
                <a:latin typeface="Old Standard TT" panose="020B0604020202020204" charset="0"/>
              </a:rPr>
              <a:t>In the Money </a:t>
            </a:r>
            <a:r>
              <a:rPr lang="en-US" altLang="en-US" sz="1800" dirty="0">
                <a:latin typeface="Old Standard TT" panose="020B0604020202020204" charset="0"/>
              </a:rPr>
              <a:t>- exercise of the option would be profitable</a:t>
            </a:r>
          </a:p>
          <a:p>
            <a:pPr eaLnBrk="1" hangingPunct="1">
              <a:lnSpc>
                <a:spcPct val="90000"/>
              </a:lnSpc>
              <a:spcAft>
                <a:spcPts val="1200"/>
              </a:spcAft>
              <a:buFontTx/>
              <a:buNone/>
            </a:pPr>
            <a:r>
              <a:rPr lang="en-US" altLang="en-US" sz="1800" dirty="0">
                <a:latin typeface="Old Standard TT" panose="020B0604020202020204" charset="0"/>
              </a:rPr>
              <a:t>	Call:  exercise price &lt; market price</a:t>
            </a:r>
          </a:p>
          <a:p>
            <a:pPr eaLnBrk="1" hangingPunct="1">
              <a:lnSpc>
                <a:spcPct val="90000"/>
              </a:lnSpc>
              <a:spcAft>
                <a:spcPts val="1200"/>
              </a:spcAft>
              <a:buFontTx/>
              <a:buNone/>
            </a:pPr>
            <a:r>
              <a:rPr lang="en-US" altLang="en-US" sz="1800" dirty="0">
                <a:latin typeface="Old Standard TT" panose="020B0604020202020204" charset="0"/>
              </a:rPr>
              <a:t>	Put:  exercise price &gt; market price</a:t>
            </a:r>
          </a:p>
          <a:p>
            <a:pPr eaLnBrk="1" hangingPunct="1">
              <a:lnSpc>
                <a:spcPct val="90000"/>
              </a:lnSpc>
              <a:spcAft>
                <a:spcPts val="1200"/>
              </a:spcAft>
              <a:buFontTx/>
              <a:buNone/>
            </a:pPr>
            <a:r>
              <a:rPr lang="en-US" altLang="en-US" sz="1800" u="sng" dirty="0">
                <a:latin typeface="Old Standard TT" panose="020B0604020202020204" charset="0"/>
              </a:rPr>
              <a:t>Out of the Money </a:t>
            </a:r>
            <a:r>
              <a:rPr lang="en-US" altLang="en-US" sz="1800" dirty="0">
                <a:latin typeface="Old Standard TT" panose="020B0604020202020204" charset="0"/>
              </a:rPr>
              <a:t>- exercise of the option would not be profitable</a:t>
            </a:r>
          </a:p>
          <a:p>
            <a:pPr eaLnBrk="1" hangingPunct="1">
              <a:lnSpc>
                <a:spcPct val="90000"/>
              </a:lnSpc>
              <a:spcAft>
                <a:spcPts val="1200"/>
              </a:spcAft>
              <a:buFontTx/>
              <a:buNone/>
            </a:pPr>
            <a:r>
              <a:rPr lang="en-US" altLang="en-US" sz="1800" dirty="0">
                <a:latin typeface="Old Standard TT" panose="020B0604020202020204" charset="0"/>
              </a:rPr>
              <a:t>	Call:  market price &lt; exercise price.</a:t>
            </a:r>
          </a:p>
          <a:p>
            <a:pPr eaLnBrk="1" hangingPunct="1">
              <a:lnSpc>
                <a:spcPct val="90000"/>
              </a:lnSpc>
              <a:spcAft>
                <a:spcPts val="1200"/>
              </a:spcAft>
              <a:buFontTx/>
              <a:buNone/>
            </a:pPr>
            <a:r>
              <a:rPr lang="en-US" altLang="en-US" sz="1800" dirty="0">
                <a:latin typeface="Old Standard TT" panose="020B0604020202020204" charset="0"/>
              </a:rPr>
              <a:t>	Put: market price &gt; exercise price.</a:t>
            </a:r>
          </a:p>
          <a:p>
            <a:pPr eaLnBrk="1" hangingPunct="1">
              <a:lnSpc>
                <a:spcPct val="90000"/>
              </a:lnSpc>
              <a:spcAft>
                <a:spcPts val="1200"/>
              </a:spcAft>
              <a:buFontTx/>
              <a:buNone/>
            </a:pPr>
            <a:r>
              <a:rPr lang="en-US" altLang="en-US" sz="1800" u="sng" dirty="0">
                <a:latin typeface="Old Standard TT" panose="020B0604020202020204" charset="0"/>
              </a:rPr>
              <a:t>At the Money </a:t>
            </a:r>
            <a:r>
              <a:rPr lang="en-US" altLang="en-US" sz="1800" dirty="0">
                <a:latin typeface="Old Standard TT" panose="020B0604020202020204" charset="0"/>
              </a:rPr>
              <a:t>- exercise price and asset price are equal</a:t>
            </a:r>
          </a:p>
        </p:txBody>
      </p:sp>
      <p:sp>
        <p:nvSpPr>
          <p:cNvPr id="14338" name="Slide Number Placeholder 1"/>
          <p:cNvSpPr>
            <a:spLocks noGrp="1"/>
          </p:cNvSpPr>
          <p:nvPr>
            <p:ph type="sldNum"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panose="020B0604020202020204" pitchFamily="34" charset="0"/>
              </a:defRPr>
            </a:lvl1pPr>
            <a:lvl2pPr marL="557213" indent="-214313">
              <a:spcBef>
                <a:spcPct val="20000"/>
              </a:spcBef>
              <a:buChar char="–"/>
              <a:defRPr sz="2100">
                <a:solidFill>
                  <a:schemeClr val="tx1"/>
                </a:solidFill>
                <a:latin typeface="Arial" panose="020B0604020202020204" pitchFamily="34" charset="0"/>
              </a:defRPr>
            </a:lvl2pPr>
            <a:lvl3pPr marL="857250" indent="-171450">
              <a:spcBef>
                <a:spcPct val="20000"/>
              </a:spcBef>
              <a:buChar char="•"/>
              <a:defRPr sz="1800">
                <a:solidFill>
                  <a:schemeClr val="tx1"/>
                </a:solidFill>
                <a:latin typeface="Arial" panose="020B0604020202020204" pitchFamily="34" charset="0"/>
              </a:defRPr>
            </a:lvl3pPr>
            <a:lvl4pPr marL="1200150" indent="-171450">
              <a:spcBef>
                <a:spcPct val="20000"/>
              </a:spcBef>
              <a:buChar char="–"/>
              <a:defRPr sz="1500">
                <a:solidFill>
                  <a:schemeClr val="tx1"/>
                </a:solidFill>
                <a:latin typeface="Arial" panose="020B0604020202020204" pitchFamily="34" charset="0"/>
              </a:defRPr>
            </a:lvl4pPr>
            <a:lvl5pPr marL="1543050" indent="-171450">
              <a:spcBef>
                <a:spcPct val="20000"/>
              </a:spcBef>
              <a:buChar char="»"/>
              <a:defRPr sz="1500">
                <a:solidFill>
                  <a:schemeClr val="tx1"/>
                </a:solidFill>
                <a:latin typeface="Arial" panose="020B0604020202020204" pitchFamily="34" charset="0"/>
              </a:defRPr>
            </a:lvl5pPr>
            <a:lvl6pPr marL="1885950" indent="-171450" eaLnBrk="0" fontAlgn="base" hangingPunct="0">
              <a:spcBef>
                <a:spcPct val="20000"/>
              </a:spcBef>
              <a:spcAft>
                <a:spcPct val="0"/>
              </a:spcAft>
              <a:buChar char="»"/>
              <a:defRPr sz="1500">
                <a:solidFill>
                  <a:schemeClr val="tx1"/>
                </a:solidFill>
                <a:latin typeface="Arial" panose="020B0604020202020204" pitchFamily="34" charset="0"/>
              </a:defRPr>
            </a:lvl6pPr>
            <a:lvl7pPr marL="2228850" indent="-171450" eaLnBrk="0" fontAlgn="base" hangingPunct="0">
              <a:spcBef>
                <a:spcPct val="20000"/>
              </a:spcBef>
              <a:spcAft>
                <a:spcPct val="0"/>
              </a:spcAft>
              <a:buChar char="»"/>
              <a:defRPr sz="1500">
                <a:solidFill>
                  <a:schemeClr val="tx1"/>
                </a:solidFill>
                <a:latin typeface="Arial" panose="020B0604020202020204" pitchFamily="34" charset="0"/>
              </a:defRPr>
            </a:lvl7pPr>
            <a:lvl8pPr marL="2571750" indent="-171450" eaLnBrk="0" fontAlgn="base" hangingPunct="0">
              <a:spcBef>
                <a:spcPct val="20000"/>
              </a:spcBef>
              <a:spcAft>
                <a:spcPct val="0"/>
              </a:spcAft>
              <a:buChar char="»"/>
              <a:defRPr sz="1500">
                <a:solidFill>
                  <a:schemeClr val="tx1"/>
                </a:solidFill>
                <a:latin typeface="Arial" panose="020B0604020202020204" pitchFamily="34" charset="0"/>
              </a:defRPr>
            </a:lvl8pPr>
            <a:lvl9pPr marL="2914650" indent="-171450" eaLnBrk="0" fontAlgn="base" hangingPunct="0">
              <a:spcBef>
                <a:spcPct val="20000"/>
              </a:spcBef>
              <a:spcAft>
                <a:spcPct val="0"/>
              </a:spcAft>
              <a:buChar char="»"/>
              <a:defRPr sz="1500">
                <a:solidFill>
                  <a:schemeClr val="tx1"/>
                </a:solidFill>
                <a:latin typeface="Arial" panose="020B0604020202020204" pitchFamily="34" charset="0"/>
              </a:defRPr>
            </a:lvl9pPr>
          </a:lstStyle>
          <a:p>
            <a:pPr>
              <a:spcBef>
                <a:spcPct val="0"/>
              </a:spcBef>
              <a:buFontTx/>
              <a:buNone/>
            </a:pPr>
            <a:r>
              <a:rPr lang="en-US" altLang="en-US" sz="1050">
                <a:latin typeface="Goudy Old Style" panose="02020502050305020303" pitchFamily="18" charset="0"/>
              </a:rPr>
              <a:t>17-</a:t>
            </a:r>
            <a:fld id="{675DBA1C-C2B6-46BC-B902-77798D49478A}" type="slidenum">
              <a:rPr lang="en-US" altLang="en-US" sz="1050">
                <a:latin typeface="Goudy Old Style" panose="02020502050305020303" pitchFamily="18" charset="0"/>
              </a:rPr>
              <a:pPr>
                <a:spcBef>
                  <a:spcPct val="0"/>
                </a:spcBef>
                <a:buFontTx/>
                <a:buNone/>
              </a:pPr>
              <a:t>26</a:t>
            </a:fld>
            <a:endParaRPr lang="en-US" altLang="en-US" sz="1050">
              <a:latin typeface="Goudy Old Style" panose="02020502050305020303" pitchFamily="18" charset="0"/>
            </a:endParaRPr>
          </a:p>
        </p:txBody>
      </p:sp>
    </p:spTree>
    <p:extLst>
      <p:ext uri="{BB962C8B-B14F-4D97-AF65-F5344CB8AC3E}">
        <p14:creationId xmlns:p14="http://schemas.microsoft.com/office/powerpoint/2010/main" val="29803462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686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6866">
                                            <p:txEl>
                                              <p:pRg st="0" end="0"/>
                                            </p:txEl>
                                          </p:spTgt>
                                        </p:tgtEl>
                                        <p:attrNameLst>
                                          <p:attrName>ppt_c</p:attrName>
                                        </p:attrNameLst>
                                      </p:cBhvr>
                                      <p:to>
                                        <a:schemeClr val="tx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686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6866">
                                            <p:txEl>
                                              <p:pRg st="1" end="1"/>
                                            </p:txEl>
                                          </p:spTgt>
                                        </p:tgtEl>
                                        <p:attrNameLst>
                                          <p:attrName>ppt_c</p:attrName>
                                        </p:attrNameLst>
                                      </p:cBhvr>
                                      <p:to>
                                        <a:schemeClr val="tx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686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6866">
                                            <p:txEl>
                                              <p:pRg st="2" end="2"/>
                                            </p:txEl>
                                          </p:spTgt>
                                        </p:tgtEl>
                                        <p:attrNameLst>
                                          <p:attrName>ppt_c</p:attrName>
                                        </p:attrNameLst>
                                      </p:cBhvr>
                                      <p:to>
                                        <a:schemeClr val="tx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686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6866">
                                            <p:txEl>
                                              <p:pRg st="3" end="3"/>
                                            </p:txEl>
                                          </p:spTgt>
                                        </p:tgtEl>
                                        <p:attrNameLst>
                                          <p:attrName>ppt_c</p:attrName>
                                        </p:attrNameLst>
                                      </p:cBhvr>
                                      <p:to>
                                        <a:schemeClr val="tx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686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6866">
                                            <p:txEl>
                                              <p:pRg st="4" end="4"/>
                                            </p:txEl>
                                          </p:spTgt>
                                        </p:tgtEl>
                                        <p:attrNameLst>
                                          <p:attrName>ppt_c</p:attrName>
                                        </p:attrNameLst>
                                      </p:cBhvr>
                                      <p:to>
                                        <a:schemeClr val="tx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686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6866">
                                            <p:txEl>
                                              <p:pRg st="5" end="5"/>
                                            </p:txEl>
                                          </p:spTgt>
                                        </p:tgtEl>
                                        <p:attrNameLst>
                                          <p:attrName>ppt_c</p:attrName>
                                        </p:attrNameLst>
                                      </p:cBhvr>
                                      <p:to>
                                        <a:schemeClr val="tx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686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6866">
                                            <p:txEl>
                                              <p:pRg st="6" end="6"/>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4" name="Rectangle 3"/>
          <p:cNvSpPr>
            <a:spLocks noGrp="1" noChangeArrowheads="1"/>
          </p:cNvSpPr>
          <p:nvPr>
            <p:ph type="title"/>
          </p:nvPr>
        </p:nvSpPr>
        <p:spPr/>
        <p:txBody>
          <a:bodyPr spcFirstLastPara="1" wrap="square" lIns="67866" tIns="33338" rIns="67866" bIns="33338" anchor="t" anchorCtr="1"/>
          <a:lstStyle/>
          <a:p>
            <a:pPr eaLnBrk="1" hangingPunct="1"/>
            <a:r>
              <a:rPr lang="en-US" altLang="en-US" sz="3200" b="1" dirty="0">
                <a:latin typeface="Old Standard TT" panose="020B0604020202020204" charset="0"/>
              </a:rPr>
              <a:t>American vs. European Options</a:t>
            </a:r>
          </a:p>
        </p:txBody>
      </p:sp>
      <p:sp>
        <p:nvSpPr>
          <p:cNvPr id="37890" name="Rectangle 2"/>
          <p:cNvSpPr>
            <a:spLocks noGrp="1" noChangeArrowheads="1"/>
          </p:cNvSpPr>
          <p:nvPr>
            <p:ph type="body" idx="1"/>
          </p:nvPr>
        </p:nvSpPr>
        <p:spPr>
          <a:xfrm>
            <a:off x="813554" y="1752017"/>
            <a:ext cx="7516891" cy="2911200"/>
          </a:xfrm>
          <a:noFill/>
        </p:spPr>
        <p:txBody>
          <a:bodyPr spcFirstLastPara="1" wrap="square" lIns="67866" tIns="33338" rIns="67866" bIns="33338" anchor="t" anchorCtr="0"/>
          <a:lstStyle/>
          <a:p>
            <a:pPr eaLnBrk="1" hangingPunct="1">
              <a:spcAft>
                <a:spcPts val="600"/>
              </a:spcAft>
              <a:buFontTx/>
              <a:buNone/>
            </a:pPr>
            <a:r>
              <a:rPr lang="en-US" altLang="en-US" sz="1800" b="1" dirty="0">
                <a:solidFill>
                  <a:srgbClr val="00B0F0"/>
                </a:solidFill>
                <a:latin typeface="Old Standard TT" panose="020B0604020202020204" charset="0"/>
              </a:rPr>
              <a:t>American</a:t>
            </a:r>
            <a:r>
              <a:rPr lang="en-US" altLang="en-US" sz="1800" dirty="0">
                <a:latin typeface="Old Standard TT" panose="020B0604020202020204" charset="0"/>
              </a:rPr>
              <a:t> - the option can be exercised at any time before expiration or maturity</a:t>
            </a:r>
          </a:p>
          <a:p>
            <a:pPr eaLnBrk="1" hangingPunct="1">
              <a:spcAft>
                <a:spcPts val="600"/>
              </a:spcAft>
              <a:buFontTx/>
              <a:buNone/>
            </a:pPr>
            <a:r>
              <a:rPr lang="en-US" altLang="en-US" sz="1800" b="1" dirty="0">
                <a:solidFill>
                  <a:srgbClr val="00B0F0"/>
                </a:solidFill>
                <a:latin typeface="Old Standard TT" panose="020B0604020202020204" charset="0"/>
              </a:rPr>
              <a:t>European</a:t>
            </a:r>
            <a:r>
              <a:rPr lang="en-US" altLang="en-US" sz="1800" dirty="0">
                <a:latin typeface="Old Standard TT" panose="020B0604020202020204" charset="0"/>
              </a:rPr>
              <a:t> - the option can only be exercised on the expiration or maturity date</a:t>
            </a:r>
          </a:p>
          <a:p>
            <a:pPr eaLnBrk="1" hangingPunct="1">
              <a:spcAft>
                <a:spcPts val="600"/>
              </a:spcAft>
            </a:pPr>
            <a:r>
              <a:rPr lang="en-US" altLang="en-US" sz="1800" dirty="0">
                <a:latin typeface="Old Standard TT" panose="020B0604020202020204" charset="0"/>
              </a:rPr>
              <a:t>In the U.S., most options are American style, except for currency and stock index options.</a:t>
            </a:r>
          </a:p>
        </p:txBody>
      </p:sp>
      <p:sp>
        <p:nvSpPr>
          <p:cNvPr id="15362" name="Slide Number Placeholder 1"/>
          <p:cNvSpPr>
            <a:spLocks noGrp="1"/>
          </p:cNvSpPr>
          <p:nvPr>
            <p:ph type="sldNum"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panose="020B0604020202020204" pitchFamily="34" charset="0"/>
              </a:defRPr>
            </a:lvl1pPr>
            <a:lvl2pPr marL="557213" indent="-214313">
              <a:spcBef>
                <a:spcPct val="20000"/>
              </a:spcBef>
              <a:buChar char="–"/>
              <a:defRPr sz="2100">
                <a:solidFill>
                  <a:schemeClr val="tx1"/>
                </a:solidFill>
                <a:latin typeface="Arial" panose="020B0604020202020204" pitchFamily="34" charset="0"/>
              </a:defRPr>
            </a:lvl2pPr>
            <a:lvl3pPr marL="857250" indent="-171450">
              <a:spcBef>
                <a:spcPct val="20000"/>
              </a:spcBef>
              <a:buChar char="•"/>
              <a:defRPr sz="1800">
                <a:solidFill>
                  <a:schemeClr val="tx1"/>
                </a:solidFill>
                <a:latin typeface="Arial" panose="020B0604020202020204" pitchFamily="34" charset="0"/>
              </a:defRPr>
            </a:lvl3pPr>
            <a:lvl4pPr marL="1200150" indent="-171450">
              <a:spcBef>
                <a:spcPct val="20000"/>
              </a:spcBef>
              <a:buChar char="–"/>
              <a:defRPr sz="1500">
                <a:solidFill>
                  <a:schemeClr val="tx1"/>
                </a:solidFill>
                <a:latin typeface="Arial" panose="020B0604020202020204" pitchFamily="34" charset="0"/>
              </a:defRPr>
            </a:lvl4pPr>
            <a:lvl5pPr marL="1543050" indent="-171450">
              <a:spcBef>
                <a:spcPct val="20000"/>
              </a:spcBef>
              <a:buChar char="»"/>
              <a:defRPr sz="1500">
                <a:solidFill>
                  <a:schemeClr val="tx1"/>
                </a:solidFill>
                <a:latin typeface="Arial" panose="020B0604020202020204" pitchFamily="34" charset="0"/>
              </a:defRPr>
            </a:lvl5pPr>
            <a:lvl6pPr marL="1885950" indent="-171450" eaLnBrk="0" fontAlgn="base" hangingPunct="0">
              <a:spcBef>
                <a:spcPct val="20000"/>
              </a:spcBef>
              <a:spcAft>
                <a:spcPct val="0"/>
              </a:spcAft>
              <a:buChar char="»"/>
              <a:defRPr sz="1500">
                <a:solidFill>
                  <a:schemeClr val="tx1"/>
                </a:solidFill>
                <a:latin typeface="Arial" panose="020B0604020202020204" pitchFamily="34" charset="0"/>
              </a:defRPr>
            </a:lvl6pPr>
            <a:lvl7pPr marL="2228850" indent="-171450" eaLnBrk="0" fontAlgn="base" hangingPunct="0">
              <a:spcBef>
                <a:spcPct val="20000"/>
              </a:spcBef>
              <a:spcAft>
                <a:spcPct val="0"/>
              </a:spcAft>
              <a:buChar char="»"/>
              <a:defRPr sz="1500">
                <a:solidFill>
                  <a:schemeClr val="tx1"/>
                </a:solidFill>
                <a:latin typeface="Arial" panose="020B0604020202020204" pitchFamily="34" charset="0"/>
              </a:defRPr>
            </a:lvl7pPr>
            <a:lvl8pPr marL="2571750" indent="-171450" eaLnBrk="0" fontAlgn="base" hangingPunct="0">
              <a:spcBef>
                <a:spcPct val="20000"/>
              </a:spcBef>
              <a:spcAft>
                <a:spcPct val="0"/>
              </a:spcAft>
              <a:buChar char="»"/>
              <a:defRPr sz="1500">
                <a:solidFill>
                  <a:schemeClr val="tx1"/>
                </a:solidFill>
                <a:latin typeface="Arial" panose="020B0604020202020204" pitchFamily="34" charset="0"/>
              </a:defRPr>
            </a:lvl8pPr>
            <a:lvl9pPr marL="2914650" indent="-171450" eaLnBrk="0" fontAlgn="base" hangingPunct="0">
              <a:spcBef>
                <a:spcPct val="20000"/>
              </a:spcBef>
              <a:spcAft>
                <a:spcPct val="0"/>
              </a:spcAft>
              <a:buChar char="»"/>
              <a:defRPr sz="1500">
                <a:solidFill>
                  <a:schemeClr val="tx1"/>
                </a:solidFill>
                <a:latin typeface="Arial" panose="020B0604020202020204" pitchFamily="34" charset="0"/>
              </a:defRPr>
            </a:lvl9pPr>
          </a:lstStyle>
          <a:p>
            <a:pPr>
              <a:spcBef>
                <a:spcPct val="0"/>
              </a:spcBef>
              <a:buFontTx/>
              <a:buNone/>
            </a:pPr>
            <a:r>
              <a:rPr lang="en-US" altLang="en-US" sz="1050">
                <a:latin typeface="Goudy Old Style" panose="02020502050305020303" pitchFamily="18" charset="0"/>
              </a:rPr>
              <a:t>17-</a:t>
            </a:r>
            <a:fld id="{D3B9C7A9-001F-4D82-8FFC-226B97C5E059}" type="slidenum">
              <a:rPr lang="en-US" altLang="en-US" sz="1050">
                <a:latin typeface="Goudy Old Style" panose="02020502050305020303" pitchFamily="18" charset="0"/>
              </a:rPr>
              <a:pPr>
                <a:spcBef>
                  <a:spcPct val="0"/>
                </a:spcBef>
                <a:buFontTx/>
                <a:buNone/>
              </a:pPr>
              <a:t>27</a:t>
            </a:fld>
            <a:endParaRPr lang="en-US" altLang="en-US" sz="1050">
              <a:latin typeface="Goudy Old Style" panose="02020502050305020303" pitchFamily="18" charset="0"/>
            </a:endParaRPr>
          </a:p>
        </p:txBody>
      </p:sp>
    </p:spTree>
    <p:extLst>
      <p:ext uri="{BB962C8B-B14F-4D97-AF65-F5344CB8AC3E}">
        <p14:creationId xmlns:p14="http://schemas.microsoft.com/office/powerpoint/2010/main" val="16716951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789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7890">
                                            <p:txEl>
                                              <p:pRg st="0" end="0"/>
                                            </p:txEl>
                                          </p:spTgt>
                                        </p:tgtEl>
                                        <p:attrNameLst>
                                          <p:attrName>ppt_c</p:attrName>
                                        </p:attrNameLst>
                                      </p:cBhvr>
                                      <p:to>
                                        <a:schemeClr val="tx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89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7890">
                                            <p:txEl>
                                              <p:pRg st="1" end="1"/>
                                            </p:txEl>
                                          </p:spTgt>
                                        </p:tgtEl>
                                        <p:attrNameLst>
                                          <p:attrName>ppt_c</p:attrName>
                                        </p:attrNameLst>
                                      </p:cBhvr>
                                      <p:to>
                                        <a:schemeClr val="tx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890">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7890">
                                            <p:txEl>
                                              <p:pRg st="2" end="2"/>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8" name="Rectangle 3"/>
          <p:cNvSpPr>
            <a:spLocks noGrp="1" noChangeArrowheads="1"/>
          </p:cNvSpPr>
          <p:nvPr>
            <p:ph type="title"/>
          </p:nvPr>
        </p:nvSpPr>
        <p:spPr>
          <a:xfrm>
            <a:off x="903767" y="480283"/>
            <a:ext cx="6156725" cy="914100"/>
          </a:xfrm>
        </p:spPr>
        <p:txBody>
          <a:bodyPr spcFirstLastPara="1" wrap="square" lIns="67866" tIns="33338" rIns="67866" bIns="33338" anchor="t" anchorCtr="1"/>
          <a:lstStyle/>
          <a:p>
            <a:pPr eaLnBrk="1" hangingPunct="1"/>
            <a:r>
              <a:rPr lang="en-US" altLang="en-US" sz="3200" b="1" dirty="0">
                <a:latin typeface="Old Standard TT" panose="020B0604020202020204" charset="0"/>
              </a:rPr>
              <a:t>Different Types of Options</a:t>
            </a:r>
          </a:p>
        </p:txBody>
      </p:sp>
      <p:sp>
        <p:nvSpPr>
          <p:cNvPr id="16387" name="Rectangle 2"/>
          <p:cNvSpPr>
            <a:spLocks noGrp="1" noChangeArrowheads="1"/>
          </p:cNvSpPr>
          <p:nvPr>
            <p:ph type="body" idx="1"/>
          </p:nvPr>
        </p:nvSpPr>
        <p:spPr>
          <a:xfrm>
            <a:off x="1413750" y="1752017"/>
            <a:ext cx="3403200" cy="2911200"/>
          </a:xfrm>
          <a:noFill/>
        </p:spPr>
        <p:txBody>
          <a:bodyPr spcFirstLastPara="1" wrap="square" lIns="67866" tIns="33338" rIns="67866" bIns="33338" anchor="t" anchorCtr="0"/>
          <a:lstStyle/>
          <a:p>
            <a:pPr eaLnBrk="1" hangingPunct="1"/>
            <a:r>
              <a:rPr lang="en-US" altLang="en-US" sz="1800" dirty="0">
                <a:latin typeface="Old Standard TT" panose="020B0604020202020204" charset="0"/>
              </a:rPr>
              <a:t>Stock Options</a:t>
            </a:r>
          </a:p>
          <a:p>
            <a:pPr eaLnBrk="1" hangingPunct="1"/>
            <a:r>
              <a:rPr lang="en-US" altLang="en-US" sz="1800" dirty="0">
                <a:latin typeface="Old Standard TT" panose="020B0604020202020204" charset="0"/>
              </a:rPr>
              <a:t>Index Options</a:t>
            </a:r>
          </a:p>
          <a:p>
            <a:pPr eaLnBrk="1" hangingPunct="1"/>
            <a:r>
              <a:rPr lang="en-US" altLang="en-US" sz="1800" dirty="0">
                <a:latin typeface="Old Standard TT" panose="020B0604020202020204" charset="0"/>
              </a:rPr>
              <a:t>Futures Options</a:t>
            </a:r>
          </a:p>
          <a:p>
            <a:pPr eaLnBrk="1" hangingPunct="1"/>
            <a:r>
              <a:rPr lang="en-US" altLang="en-US" sz="1800" dirty="0">
                <a:latin typeface="Old Standard TT" panose="020B0604020202020204" charset="0"/>
              </a:rPr>
              <a:t>Foreign Currency Options</a:t>
            </a:r>
          </a:p>
          <a:p>
            <a:pPr eaLnBrk="1" hangingPunct="1"/>
            <a:r>
              <a:rPr lang="en-US" altLang="en-US" sz="1800" dirty="0">
                <a:latin typeface="Old Standard TT" panose="020B0604020202020204" charset="0"/>
              </a:rPr>
              <a:t>Interest Rate Options</a:t>
            </a:r>
          </a:p>
        </p:txBody>
      </p:sp>
      <p:sp>
        <p:nvSpPr>
          <p:cNvPr id="16386" name="Slide Number Placeholder 1"/>
          <p:cNvSpPr>
            <a:spLocks noGrp="1"/>
          </p:cNvSpPr>
          <p:nvPr>
            <p:ph type="sldNum"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panose="020B0604020202020204" pitchFamily="34" charset="0"/>
              </a:defRPr>
            </a:lvl1pPr>
            <a:lvl2pPr marL="557213" indent="-214313">
              <a:spcBef>
                <a:spcPct val="20000"/>
              </a:spcBef>
              <a:buChar char="–"/>
              <a:defRPr sz="2100">
                <a:solidFill>
                  <a:schemeClr val="tx1"/>
                </a:solidFill>
                <a:latin typeface="Arial" panose="020B0604020202020204" pitchFamily="34" charset="0"/>
              </a:defRPr>
            </a:lvl2pPr>
            <a:lvl3pPr marL="857250" indent="-171450">
              <a:spcBef>
                <a:spcPct val="20000"/>
              </a:spcBef>
              <a:buChar char="•"/>
              <a:defRPr sz="1800">
                <a:solidFill>
                  <a:schemeClr val="tx1"/>
                </a:solidFill>
                <a:latin typeface="Arial" panose="020B0604020202020204" pitchFamily="34" charset="0"/>
              </a:defRPr>
            </a:lvl3pPr>
            <a:lvl4pPr marL="1200150" indent="-171450">
              <a:spcBef>
                <a:spcPct val="20000"/>
              </a:spcBef>
              <a:buChar char="–"/>
              <a:defRPr sz="1500">
                <a:solidFill>
                  <a:schemeClr val="tx1"/>
                </a:solidFill>
                <a:latin typeface="Arial" panose="020B0604020202020204" pitchFamily="34" charset="0"/>
              </a:defRPr>
            </a:lvl4pPr>
            <a:lvl5pPr marL="1543050" indent="-171450">
              <a:spcBef>
                <a:spcPct val="20000"/>
              </a:spcBef>
              <a:buChar char="»"/>
              <a:defRPr sz="1500">
                <a:solidFill>
                  <a:schemeClr val="tx1"/>
                </a:solidFill>
                <a:latin typeface="Arial" panose="020B0604020202020204" pitchFamily="34" charset="0"/>
              </a:defRPr>
            </a:lvl5pPr>
            <a:lvl6pPr marL="1885950" indent="-171450" eaLnBrk="0" fontAlgn="base" hangingPunct="0">
              <a:spcBef>
                <a:spcPct val="20000"/>
              </a:spcBef>
              <a:spcAft>
                <a:spcPct val="0"/>
              </a:spcAft>
              <a:buChar char="»"/>
              <a:defRPr sz="1500">
                <a:solidFill>
                  <a:schemeClr val="tx1"/>
                </a:solidFill>
                <a:latin typeface="Arial" panose="020B0604020202020204" pitchFamily="34" charset="0"/>
              </a:defRPr>
            </a:lvl6pPr>
            <a:lvl7pPr marL="2228850" indent="-171450" eaLnBrk="0" fontAlgn="base" hangingPunct="0">
              <a:spcBef>
                <a:spcPct val="20000"/>
              </a:spcBef>
              <a:spcAft>
                <a:spcPct val="0"/>
              </a:spcAft>
              <a:buChar char="»"/>
              <a:defRPr sz="1500">
                <a:solidFill>
                  <a:schemeClr val="tx1"/>
                </a:solidFill>
                <a:latin typeface="Arial" panose="020B0604020202020204" pitchFamily="34" charset="0"/>
              </a:defRPr>
            </a:lvl7pPr>
            <a:lvl8pPr marL="2571750" indent="-171450" eaLnBrk="0" fontAlgn="base" hangingPunct="0">
              <a:spcBef>
                <a:spcPct val="20000"/>
              </a:spcBef>
              <a:spcAft>
                <a:spcPct val="0"/>
              </a:spcAft>
              <a:buChar char="»"/>
              <a:defRPr sz="1500">
                <a:solidFill>
                  <a:schemeClr val="tx1"/>
                </a:solidFill>
                <a:latin typeface="Arial" panose="020B0604020202020204" pitchFamily="34" charset="0"/>
              </a:defRPr>
            </a:lvl8pPr>
            <a:lvl9pPr marL="2914650" indent="-171450" eaLnBrk="0" fontAlgn="base" hangingPunct="0">
              <a:spcBef>
                <a:spcPct val="20000"/>
              </a:spcBef>
              <a:spcAft>
                <a:spcPct val="0"/>
              </a:spcAft>
              <a:buChar char="»"/>
              <a:defRPr sz="1500">
                <a:solidFill>
                  <a:schemeClr val="tx1"/>
                </a:solidFill>
                <a:latin typeface="Arial" panose="020B0604020202020204" pitchFamily="34" charset="0"/>
              </a:defRPr>
            </a:lvl9pPr>
          </a:lstStyle>
          <a:p>
            <a:pPr>
              <a:spcBef>
                <a:spcPct val="0"/>
              </a:spcBef>
              <a:buFontTx/>
              <a:buNone/>
            </a:pPr>
            <a:r>
              <a:rPr lang="en-US" altLang="en-US" sz="1050">
                <a:latin typeface="Goudy Old Style" panose="02020502050305020303" pitchFamily="18" charset="0"/>
              </a:rPr>
              <a:t>17-</a:t>
            </a:r>
            <a:fld id="{5214ACA8-3659-4054-9784-BD19AEF17F48}" type="slidenum">
              <a:rPr lang="en-US" altLang="en-US" sz="1050">
                <a:latin typeface="Goudy Old Style" panose="02020502050305020303" pitchFamily="18" charset="0"/>
              </a:rPr>
              <a:pPr>
                <a:spcBef>
                  <a:spcPct val="0"/>
                </a:spcBef>
                <a:buFontTx/>
                <a:buNone/>
              </a:pPr>
              <a:t>28</a:t>
            </a:fld>
            <a:endParaRPr lang="en-US" altLang="en-US" sz="1050">
              <a:latin typeface="Goudy Old Style" panose="02020502050305020303" pitchFamily="18" charset="0"/>
            </a:endParaRPr>
          </a:p>
        </p:txBody>
      </p:sp>
    </p:spTree>
    <p:extLst>
      <p:ext uri="{BB962C8B-B14F-4D97-AF65-F5344CB8AC3E}">
        <p14:creationId xmlns:p14="http://schemas.microsoft.com/office/powerpoint/2010/main" val="1419642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30480-210A-43A9-8B9A-0BDECB2ED11A}"/>
              </a:ext>
            </a:extLst>
          </p:cNvPr>
          <p:cNvSpPr>
            <a:spLocks noGrp="1"/>
          </p:cNvSpPr>
          <p:nvPr>
            <p:ph type="title"/>
          </p:nvPr>
        </p:nvSpPr>
        <p:spPr>
          <a:xfrm>
            <a:off x="1297500" y="361852"/>
            <a:ext cx="2742586" cy="914100"/>
          </a:xfrm>
        </p:spPr>
        <p:txBody>
          <a:bodyPr/>
          <a:lstStyle/>
          <a:p>
            <a:r>
              <a:rPr lang="en-GB" sz="3200" b="1" dirty="0">
                <a:latin typeface="Old Standard TT" panose="020B0604020202020204" charset="0"/>
              </a:rPr>
              <a:t>Swaps</a:t>
            </a:r>
          </a:p>
        </p:txBody>
      </p:sp>
      <p:sp>
        <p:nvSpPr>
          <p:cNvPr id="3" name="Text Placeholder 2">
            <a:extLst>
              <a:ext uri="{FF2B5EF4-FFF2-40B4-BE49-F238E27FC236}">
                <a16:creationId xmlns:a16="http://schemas.microsoft.com/office/drawing/2014/main" id="{60E37583-1B1A-46A5-8A5D-6D6740436909}"/>
              </a:ext>
            </a:extLst>
          </p:cNvPr>
          <p:cNvSpPr>
            <a:spLocks noGrp="1"/>
          </p:cNvSpPr>
          <p:nvPr>
            <p:ph type="body" idx="1"/>
          </p:nvPr>
        </p:nvSpPr>
        <p:spPr>
          <a:xfrm>
            <a:off x="95734" y="1275951"/>
            <a:ext cx="3944352" cy="3700085"/>
          </a:xfrm>
        </p:spPr>
        <p:txBody>
          <a:bodyPr/>
          <a:lstStyle/>
          <a:p>
            <a:pPr>
              <a:lnSpc>
                <a:spcPct val="100000"/>
              </a:lnSpc>
              <a:spcAft>
                <a:spcPts val="600"/>
              </a:spcAft>
            </a:pPr>
            <a:r>
              <a:rPr lang="en-GB" sz="1400" dirty="0">
                <a:latin typeface="Old Standard TT" panose="020B0604020202020204" charset="0"/>
              </a:rPr>
              <a:t>A Swap is an agreement to exchange a series of cash flows at periodic </a:t>
            </a:r>
            <a:r>
              <a:rPr lang="en-GB" sz="1400" b="1" dirty="0">
                <a:solidFill>
                  <a:srgbClr val="00B0F0"/>
                </a:solidFill>
                <a:latin typeface="Old Standard TT" panose="020B0604020202020204" charset="0"/>
              </a:rPr>
              <a:t>settlement dates</a:t>
            </a:r>
            <a:r>
              <a:rPr lang="en-GB" sz="1400" dirty="0">
                <a:latin typeface="Old Standard TT" panose="020B0604020202020204" charset="0"/>
              </a:rPr>
              <a:t> over a certain period of time (known as the </a:t>
            </a:r>
            <a:r>
              <a:rPr lang="en-GB" sz="1400" b="1" dirty="0">
                <a:solidFill>
                  <a:srgbClr val="00B0F0"/>
                </a:solidFill>
                <a:latin typeface="Old Standard TT" panose="020B0604020202020204" charset="0"/>
              </a:rPr>
              <a:t>tenor</a:t>
            </a:r>
            <a:r>
              <a:rPr lang="en-GB" sz="1400" dirty="0">
                <a:latin typeface="Old Standard TT" panose="020B0604020202020204" charset="0"/>
              </a:rPr>
              <a:t> of the swap).</a:t>
            </a:r>
          </a:p>
          <a:p>
            <a:pPr>
              <a:lnSpc>
                <a:spcPct val="100000"/>
              </a:lnSpc>
              <a:spcAft>
                <a:spcPts val="600"/>
              </a:spcAft>
            </a:pPr>
            <a:r>
              <a:rPr lang="en-GB" sz="1400" dirty="0">
                <a:latin typeface="Old Standard TT" panose="020B0604020202020204" charset="0"/>
              </a:rPr>
              <a:t>They are the most commonly used to switch financing from one currency to another or to replace floating interest rate with fixed interest.</a:t>
            </a:r>
          </a:p>
          <a:p>
            <a:pPr>
              <a:lnSpc>
                <a:spcPct val="100000"/>
              </a:lnSpc>
              <a:spcAft>
                <a:spcPts val="600"/>
              </a:spcAft>
            </a:pPr>
            <a:r>
              <a:rPr lang="en-GB" sz="1400" dirty="0">
                <a:latin typeface="Old Standard TT" panose="020B0604020202020204" charset="0"/>
              </a:rPr>
              <a:t>Swaps are a form of OTC derivative and are negotiated between the parties to meet the different needs of customers, so each tends to be unique</a:t>
            </a:r>
          </a:p>
          <a:p>
            <a:pPr>
              <a:lnSpc>
                <a:spcPct val="100000"/>
              </a:lnSpc>
              <a:spcAft>
                <a:spcPts val="600"/>
              </a:spcAft>
            </a:pPr>
            <a:r>
              <a:rPr lang="en-GB" sz="1400" dirty="0">
                <a:latin typeface="Old Standard TT" panose="020B0604020202020204" charset="0"/>
              </a:rPr>
              <a:t>The simplest kind of swap is a </a:t>
            </a:r>
            <a:r>
              <a:rPr lang="en-GB" sz="1400" b="1" dirty="0">
                <a:solidFill>
                  <a:srgbClr val="00B0F0"/>
                </a:solidFill>
                <a:latin typeface="Old Standard TT" panose="020B0604020202020204" charset="0"/>
              </a:rPr>
              <a:t>plain-vanilla interest rate swap.</a:t>
            </a:r>
          </a:p>
        </p:txBody>
      </p:sp>
      <p:sp>
        <p:nvSpPr>
          <p:cNvPr id="4" name="Text Placeholder 3">
            <a:extLst>
              <a:ext uri="{FF2B5EF4-FFF2-40B4-BE49-F238E27FC236}">
                <a16:creationId xmlns:a16="http://schemas.microsoft.com/office/drawing/2014/main" id="{08827B6D-80E7-4293-B1CF-368F4CC481D2}"/>
              </a:ext>
            </a:extLst>
          </p:cNvPr>
          <p:cNvSpPr>
            <a:spLocks noGrp="1"/>
          </p:cNvSpPr>
          <p:nvPr>
            <p:ph type="body" idx="2"/>
          </p:nvPr>
        </p:nvSpPr>
        <p:spPr>
          <a:xfrm>
            <a:off x="4167676" y="1275951"/>
            <a:ext cx="4444695" cy="2911200"/>
          </a:xfrm>
        </p:spPr>
        <p:txBody>
          <a:bodyPr/>
          <a:lstStyle/>
          <a:p>
            <a:pPr>
              <a:lnSpc>
                <a:spcPct val="100000"/>
              </a:lnSpc>
              <a:spcAft>
                <a:spcPts val="600"/>
              </a:spcAft>
            </a:pPr>
            <a:r>
              <a:rPr lang="en-GB" sz="1400" b="1" dirty="0">
                <a:solidFill>
                  <a:srgbClr val="00B0F0"/>
                </a:solidFill>
                <a:latin typeface="Old Standard TT" panose="020B0604020202020204" charset="0"/>
              </a:rPr>
              <a:t>Plain-Vanilla Interest Rate Swaps </a:t>
            </a:r>
            <a:r>
              <a:rPr lang="en-GB" sz="1400" dirty="0">
                <a:latin typeface="Old Standard TT" panose="020B0604020202020204" charset="0"/>
              </a:rPr>
              <a:t>– are the most common form of swaps. </a:t>
            </a:r>
          </a:p>
          <a:p>
            <a:pPr>
              <a:lnSpc>
                <a:spcPct val="100000"/>
              </a:lnSpc>
              <a:spcAft>
                <a:spcPts val="600"/>
              </a:spcAft>
            </a:pPr>
            <a:r>
              <a:rPr lang="en-GB" sz="1400" dirty="0">
                <a:latin typeface="Old Standard TT" panose="020B0604020202020204" charset="0"/>
              </a:rPr>
              <a:t>They involve an exchange of interest payments and are usually constructed whereby one leg of the swap is a payment of a fixed rate of interest and the other leg is a payment of a floating rate of interest.</a:t>
            </a:r>
          </a:p>
          <a:p>
            <a:pPr>
              <a:lnSpc>
                <a:spcPct val="100000"/>
              </a:lnSpc>
              <a:spcAft>
                <a:spcPts val="600"/>
              </a:spcAft>
            </a:pPr>
            <a:r>
              <a:rPr lang="en-GB" sz="1400" dirty="0">
                <a:latin typeface="Old Standard TT" panose="020B0604020202020204" charset="0"/>
              </a:rPr>
              <a:t>It is usually used to hedge exposure to interest rate changes.</a:t>
            </a:r>
          </a:p>
          <a:p>
            <a:pPr>
              <a:lnSpc>
                <a:spcPct val="100000"/>
              </a:lnSpc>
              <a:spcAft>
                <a:spcPts val="600"/>
              </a:spcAft>
            </a:pPr>
            <a:endParaRPr lang="en-GB" sz="1400" dirty="0">
              <a:latin typeface="Old Standard TT" panose="020B0604020202020204" charset="0"/>
            </a:endParaRPr>
          </a:p>
        </p:txBody>
      </p:sp>
    </p:spTree>
    <p:extLst>
      <p:ext uri="{BB962C8B-B14F-4D97-AF65-F5344CB8AC3E}">
        <p14:creationId xmlns:p14="http://schemas.microsoft.com/office/powerpoint/2010/main" val="23862271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Effect transition="in" filter="fade">
                                      <p:cBhvr>
                                        <p:cTn id="27" dur="500"/>
                                        <p:tgtEl>
                                          <p:spTgt spid="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fade">
                                      <p:cBhvr>
                                        <p:cTn id="32" dur="5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Effect transition="in" filter="fade">
                                      <p:cBhvr>
                                        <p:cTn id="3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39"/>
          <p:cNvSpPr txBox="1">
            <a:spLocks noGrp="1"/>
          </p:cNvSpPr>
          <p:nvPr>
            <p:ph type="title"/>
          </p:nvPr>
        </p:nvSpPr>
        <p:spPr>
          <a:xfrm>
            <a:off x="160800" y="2183250"/>
            <a:ext cx="3356400" cy="97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4800" b="1">
                <a:latin typeface="Old Standard TT"/>
                <a:ea typeface="Old Standard TT"/>
                <a:cs typeface="Old Standard TT"/>
                <a:sym typeface="Old Standard TT"/>
              </a:rPr>
              <a:t>Questions?</a:t>
            </a:r>
            <a:endParaRPr sz="4800" b="1">
              <a:latin typeface="Old Standard TT"/>
              <a:ea typeface="Old Standard TT"/>
              <a:cs typeface="Old Standard TT"/>
              <a:sym typeface="Old Standard TT"/>
            </a:endParaRPr>
          </a:p>
        </p:txBody>
      </p:sp>
      <p:grpSp>
        <p:nvGrpSpPr>
          <p:cNvPr id="393" name="Google Shape;393;p39"/>
          <p:cNvGrpSpPr/>
          <p:nvPr/>
        </p:nvGrpSpPr>
        <p:grpSpPr>
          <a:xfrm>
            <a:off x="6884050" y="1716000"/>
            <a:ext cx="2259900" cy="1103400"/>
            <a:chOff x="6884050" y="1716000"/>
            <a:chExt cx="2259900" cy="1103400"/>
          </a:xfrm>
        </p:grpSpPr>
        <p:sp>
          <p:nvSpPr>
            <p:cNvPr id="394" name="Google Shape;394;p39"/>
            <p:cNvSpPr/>
            <p:nvPr/>
          </p:nvSpPr>
          <p:spPr>
            <a:xfrm>
              <a:off x="6884050" y="1716000"/>
              <a:ext cx="2259900" cy="1103400"/>
            </a:xfrm>
            <a:prstGeom prst="rect">
              <a:avLst/>
            </a:prstGeom>
            <a:solidFill>
              <a:srgbClr val="008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395" name="Google Shape;395;p39"/>
            <p:cNvSpPr txBox="1"/>
            <p:nvPr/>
          </p:nvSpPr>
          <p:spPr>
            <a:xfrm>
              <a:off x="7398575" y="2014200"/>
              <a:ext cx="1550400" cy="507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400" b="1">
                  <a:solidFill>
                    <a:srgbClr val="FFFFFF"/>
                  </a:solidFill>
                  <a:latin typeface="Old Standard TT"/>
                  <a:ea typeface="Old Standard TT"/>
                  <a:cs typeface="Old Standard TT"/>
                  <a:sym typeface="Old Standard TT"/>
                </a:rPr>
                <a:t>Socrative</a:t>
              </a:r>
              <a:endParaRPr sz="2400">
                <a:solidFill>
                  <a:srgbClr val="D9F0FF"/>
                </a:solidFill>
                <a:latin typeface="Old Standard TT"/>
                <a:ea typeface="Old Standard TT"/>
                <a:cs typeface="Old Standard TT"/>
                <a:sym typeface="Old Standard TT"/>
              </a:endParaRPr>
            </a:p>
          </p:txBody>
        </p:sp>
        <p:pic>
          <p:nvPicPr>
            <p:cNvPr id="396" name="Google Shape;396;p39"/>
            <p:cNvPicPr preferRelativeResize="0"/>
            <p:nvPr/>
          </p:nvPicPr>
          <p:blipFill>
            <a:blip r:embed="rId3">
              <a:alphaModFix/>
            </a:blip>
            <a:stretch>
              <a:fillRect/>
            </a:stretch>
          </p:blipFill>
          <p:spPr>
            <a:xfrm>
              <a:off x="7138828" y="1908568"/>
              <a:ext cx="212825" cy="212825"/>
            </a:xfrm>
            <a:prstGeom prst="rect">
              <a:avLst/>
            </a:prstGeom>
            <a:noFill/>
            <a:ln>
              <a:noFill/>
            </a:ln>
          </p:spPr>
        </p:pic>
      </p:grpSp>
      <p:grpSp>
        <p:nvGrpSpPr>
          <p:cNvPr id="397" name="Google Shape;397;p39"/>
          <p:cNvGrpSpPr/>
          <p:nvPr/>
        </p:nvGrpSpPr>
        <p:grpSpPr>
          <a:xfrm>
            <a:off x="3517188" y="1656777"/>
            <a:ext cx="3462484" cy="2672600"/>
            <a:chOff x="3553042" y="1657806"/>
            <a:chExt cx="3461100" cy="2671532"/>
          </a:xfrm>
        </p:grpSpPr>
        <p:sp>
          <p:nvSpPr>
            <p:cNvPr id="398" name="Google Shape;398;p39"/>
            <p:cNvSpPr/>
            <p:nvPr/>
          </p:nvSpPr>
          <p:spPr>
            <a:xfrm>
              <a:off x="4856024" y="3625653"/>
              <a:ext cx="944700" cy="663300"/>
            </a:xfrm>
            <a:prstGeom prst="trapezoid">
              <a:avLst>
                <a:gd name="adj" fmla="val 25000"/>
              </a:avLst>
            </a:prstGeom>
            <a:solidFill>
              <a:srgbClr val="E7E7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9"/>
            <p:cNvSpPr/>
            <p:nvPr/>
          </p:nvSpPr>
          <p:spPr>
            <a:xfrm rot="10800000">
              <a:off x="4953871" y="3681997"/>
              <a:ext cx="400200" cy="606600"/>
            </a:xfrm>
            <a:prstGeom prst="triangle">
              <a:avLst>
                <a:gd name="adj" fmla="val 96745"/>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9"/>
            <p:cNvSpPr/>
            <p:nvPr/>
          </p:nvSpPr>
          <p:spPr>
            <a:xfrm>
              <a:off x="4767796" y="3681816"/>
              <a:ext cx="163500" cy="606600"/>
            </a:xfrm>
            <a:prstGeom prst="triangle">
              <a:avLst>
                <a:gd name="adj" fmla="val 98558"/>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9"/>
            <p:cNvSpPr/>
            <p:nvPr/>
          </p:nvSpPr>
          <p:spPr>
            <a:xfrm rot="10800000">
              <a:off x="4678237" y="4276102"/>
              <a:ext cx="1210800" cy="45600"/>
            </a:xfrm>
            <a:prstGeom prst="roundRect">
              <a:avLst>
                <a:gd name="adj" fmla="val 50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9"/>
            <p:cNvSpPr/>
            <p:nvPr/>
          </p:nvSpPr>
          <p:spPr>
            <a:xfrm rot="10800000">
              <a:off x="4668343" y="4283738"/>
              <a:ext cx="1230600" cy="45600"/>
            </a:xfrm>
            <a:prstGeom prst="roundRect">
              <a:avLst>
                <a:gd name="adj" fmla="val 5000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9"/>
            <p:cNvSpPr/>
            <p:nvPr/>
          </p:nvSpPr>
          <p:spPr>
            <a:xfrm>
              <a:off x="4926950" y="3681915"/>
              <a:ext cx="42900" cy="594300"/>
            </a:xfrm>
            <a:prstGeom prst="rect">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9"/>
            <p:cNvSpPr/>
            <p:nvPr/>
          </p:nvSpPr>
          <p:spPr>
            <a:xfrm>
              <a:off x="3553042" y="1674645"/>
              <a:ext cx="3461100" cy="2014500"/>
            </a:xfrm>
            <a:prstGeom prst="roundRect">
              <a:avLst>
                <a:gd name="adj" fmla="val 1882"/>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9"/>
            <p:cNvSpPr/>
            <p:nvPr/>
          </p:nvSpPr>
          <p:spPr>
            <a:xfrm>
              <a:off x="3553042" y="1657806"/>
              <a:ext cx="3461100" cy="2014500"/>
            </a:xfrm>
            <a:prstGeom prst="roundRect">
              <a:avLst>
                <a:gd name="adj" fmla="val 1764"/>
              </a:avLst>
            </a:pr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06" name="Google Shape;406;p39" descr="QuickTip.jpg"/>
          <p:cNvPicPr preferRelativeResize="0"/>
          <p:nvPr/>
        </p:nvPicPr>
        <p:blipFill rotWithShape="1">
          <a:blip r:embed="rId4">
            <a:alphaModFix/>
          </a:blip>
          <a:srcRect t="7264" b="7264"/>
          <a:stretch/>
        </p:blipFill>
        <p:spPr>
          <a:xfrm>
            <a:off x="3570069" y="1713899"/>
            <a:ext cx="3356400" cy="1912500"/>
          </a:xfrm>
          <a:prstGeom prst="rect">
            <a:avLst/>
          </a:prstGeom>
          <a:noFill/>
          <a:ln>
            <a:noFill/>
          </a:ln>
        </p:spPr>
      </p:pic>
      <p:sp>
        <p:nvSpPr>
          <p:cNvPr id="407" name="Google Shape;407;p39"/>
          <p:cNvSpPr/>
          <p:nvPr/>
        </p:nvSpPr>
        <p:spPr>
          <a:xfrm flipH="1">
            <a:off x="3569929" y="1714948"/>
            <a:ext cx="3356400" cy="1910100"/>
          </a:xfrm>
          <a:prstGeom prst="rtTriangle">
            <a:avLst/>
          </a:prstGeom>
          <a:solidFill>
            <a:srgbClr val="000000">
              <a:alpha val="4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8" name="Google Shape;408;p39"/>
          <p:cNvGrpSpPr/>
          <p:nvPr/>
        </p:nvGrpSpPr>
        <p:grpSpPr>
          <a:xfrm>
            <a:off x="6470900" y="2744576"/>
            <a:ext cx="1122449" cy="1668667"/>
            <a:chOff x="6505573" y="2745170"/>
            <a:chExt cx="1122000" cy="1668000"/>
          </a:xfrm>
        </p:grpSpPr>
        <p:sp>
          <p:nvSpPr>
            <p:cNvPr id="409" name="Google Shape;409;p39"/>
            <p:cNvSpPr/>
            <p:nvPr/>
          </p:nvSpPr>
          <p:spPr>
            <a:xfrm>
              <a:off x="6517841" y="2745170"/>
              <a:ext cx="1109700" cy="1668000"/>
            </a:xfrm>
            <a:prstGeom prst="roundRect">
              <a:avLst>
                <a:gd name="adj" fmla="val 5402"/>
              </a:avLst>
            </a:prstGeom>
            <a:solidFill>
              <a:srgbClr val="1B212C"/>
            </a:solidFill>
            <a:ln>
              <a:noFill/>
            </a:ln>
            <a:effectLst>
              <a:outerShdw blurRad="387350" dist="38100" dir="8100000" sx="107000" sy="107000" algn="tr" rotWithShape="0">
                <a:srgbClr val="000000">
                  <a:alpha val="498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9"/>
            <p:cNvSpPr/>
            <p:nvPr/>
          </p:nvSpPr>
          <p:spPr>
            <a:xfrm rot="-5400000">
              <a:off x="6238873" y="3024453"/>
              <a:ext cx="1655400" cy="1122000"/>
            </a:xfrm>
            <a:prstGeom prst="roundRect">
              <a:avLst>
                <a:gd name="adj" fmla="val 4551"/>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9"/>
            <p:cNvSpPr/>
            <p:nvPr/>
          </p:nvSpPr>
          <p:spPr>
            <a:xfrm rot="-5400000">
              <a:off x="6238873" y="3012061"/>
              <a:ext cx="1655400" cy="1122000"/>
            </a:xfrm>
            <a:prstGeom prst="roundRect">
              <a:avLst>
                <a:gd name="adj" fmla="val 4551"/>
              </a:avLst>
            </a:pr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9"/>
            <p:cNvSpPr/>
            <p:nvPr/>
          </p:nvSpPr>
          <p:spPr>
            <a:xfrm>
              <a:off x="6954127" y="4329594"/>
              <a:ext cx="224700" cy="31500"/>
            </a:xfrm>
            <a:prstGeom prst="roundRect">
              <a:avLst>
                <a:gd name="adj" fmla="val 50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13" name="Google Shape;413;p39" descr="offset_comp_342327_edited.jpg"/>
          <p:cNvPicPr preferRelativeResize="0"/>
          <p:nvPr/>
        </p:nvPicPr>
        <p:blipFill rotWithShape="1">
          <a:blip r:embed="rId5">
            <a:alphaModFix/>
          </a:blip>
          <a:srcRect l="53168" t="53058" r="26238" b="16020"/>
          <a:stretch/>
        </p:blipFill>
        <p:spPr>
          <a:xfrm>
            <a:off x="6470381" y="2818527"/>
            <a:ext cx="1122300" cy="1461000"/>
          </a:xfrm>
          <a:prstGeom prst="rect">
            <a:avLst/>
          </a:prstGeom>
          <a:noFill/>
          <a:ln>
            <a:noFill/>
          </a:ln>
        </p:spPr>
      </p:pic>
      <p:sp>
        <p:nvSpPr>
          <p:cNvPr id="414" name="Google Shape;414;p39"/>
          <p:cNvSpPr/>
          <p:nvPr/>
        </p:nvSpPr>
        <p:spPr>
          <a:xfrm flipH="1">
            <a:off x="6470215" y="2818767"/>
            <a:ext cx="1122300" cy="1461000"/>
          </a:xfrm>
          <a:prstGeom prst="rtTriangle">
            <a:avLst/>
          </a:prstGeom>
          <a:solidFill>
            <a:srgbClr val="000000">
              <a:alpha val="4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5" name="Google Shape;415;p39"/>
          <p:cNvGrpSpPr/>
          <p:nvPr/>
        </p:nvGrpSpPr>
        <p:grpSpPr>
          <a:xfrm>
            <a:off x="6080176" y="3375336"/>
            <a:ext cx="570528" cy="1135689"/>
            <a:chOff x="9543736" y="4486132"/>
            <a:chExt cx="570300" cy="1135235"/>
          </a:xfrm>
        </p:grpSpPr>
        <p:sp>
          <p:nvSpPr>
            <p:cNvPr id="416" name="Google Shape;416;p39"/>
            <p:cNvSpPr/>
            <p:nvPr/>
          </p:nvSpPr>
          <p:spPr>
            <a:xfrm>
              <a:off x="9543736" y="4487212"/>
              <a:ext cx="570300" cy="1132800"/>
            </a:xfrm>
            <a:prstGeom prst="roundRect">
              <a:avLst>
                <a:gd name="adj" fmla="val 5402"/>
              </a:avLst>
            </a:prstGeom>
            <a:solidFill>
              <a:srgbClr val="1B212C"/>
            </a:solidFill>
            <a:ln>
              <a:noFill/>
            </a:ln>
            <a:effectLst>
              <a:outerShdw blurRad="387350" dist="38100" dir="8100000" sx="107000" sy="107000" algn="tr" rotWithShape="0">
                <a:srgbClr val="000000">
                  <a:alpha val="498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9"/>
            <p:cNvSpPr/>
            <p:nvPr/>
          </p:nvSpPr>
          <p:spPr>
            <a:xfrm rot="-5400000">
              <a:off x="9265568" y="4772968"/>
              <a:ext cx="1126800" cy="570000"/>
            </a:xfrm>
            <a:prstGeom prst="roundRect">
              <a:avLst>
                <a:gd name="adj" fmla="val 4551"/>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9"/>
            <p:cNvSpPr/>
            <p:nvPr/>
          </p:nvSpPr>
          <p:spPr>
            <a:xfrm rot="-5400000">
              <a:off x="9265568" y="4764532"/>
              <a:ext cx="1126800" cy="570000"/>
            </a:xfrm>
            <a:prstGeom prst="roundRect">
              <a:avLst>
                <a:gd name="adj" fmla="val 4551"/>
              </a:avLst>
            </a:pr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9"/>
            <p:cNvSpPr/>
            <p:nvPr/>
          </p:nvSpPr>
          <p:spPr>
            <a:xfrm>
              <a:off x="9736876" y="5519757"/>
              <a:ext cx="186300" cy="30300"/>
            </a:xfrm>
            <a:prstGeom prst="roundRect">
              <a:avLst>
                <a:gd name="adj" fmla="val 5000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20" name="Google Shape;420;p39" descr="offset_comp_342327_edited.jpg"/>
          <p:cNvPicPr preferRelativeResize="0"/>
          <p:nvPr/>
        </p:nvPicPr>
        <p:blipFill rotWithShape="1">
          <a:blip r:embed="rId5">
            <a:alphaModFix/>
          </a:blip>
          <a:srcRect l="41330" t="42211" r="47980" b="36733"/>
          <a:stretch/>
        </p:blipFill>
        <p:spPr>
          <a:xfrm>
            <a:off x="6079557" y="3374919"/>
            <a:ext cx="570300" cy="973800"/>
          </a:xfrm>
          <a:prstGeom prst="round2SameRect">
            <a:avLst>
              <a:gd name="adj1" fmla="val 4129"/>
              <a:gd name="adj2" fmla="val 0"/>
            </a:avLst>
          </a:prstGeom>
          <a:noFill/>
          <a:ln>
            <a:noFill/>
          </a:ln>
        </p:spPr>
      </p:pic>
      <p:sp>
        <p:nvSpPr>
          <p:cNvPr id="421" name="Google Shape;421;p39"/>
          <p:cNvSpPr/>
          <p:nvPr/>
        </p:nvSpPr>
        <p:spPr>
          <a:xfrm flipH="1">
            <a:off x="6079436" y="3398094"/>
            <a:ext cx="570300" cy="950700"/>
          </a:xfrm>
          <a:prstGeom prst="rtTriangle">
            <a:avLst/>
          </a:prstGeom>
          <a:solidFill>
            <a:srgbClr val="000000">
              <a:alpha val="4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2" name="Google Shape;422;p39"/>
          <p:cNvGrpSpPr/>
          <p:nvPr/>
        </p:nvGrpSpPr>
        <p:grpSpPr>
          <a:xfrm>
            <a:off x="7350028" y="3727561"/>
            <a:ext cx="499100" cy="758547"/>
            <a:chOff x="7384375" y="3728000"/>
            <a:chExt cx="498900" cy="758244"/>
          </a:xfrm>
        </p:grpSpPr>
        <p:sp>
          <p:nvSpPr>
            <p:cNvPr id="423" name="Google Shape;423;p39"/>
            <p:cNvSpPr/>
            <p:nvPr/>
          </p:nvSpPr>
          <p:spPr>
            <a:xfrm rot="10800000">
              <a:off x="7475552" y="4233644"/>
              <a:ext cx="316500" cy="252600"/>
            </a:xfrm>
            <a:prstGeom prst="round2SameRect">
              <a:avLst>
                <a:gd name="adj1" fmla="val 16667"/>
                <a:gd name="adj2" fmla="val 0"/>
              </a:avLst>
            </a:prstGeom>
            <a:solidFill>
              <a:srgbClr val="E7E7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9"/>
            <p:cNvSpPr/>
            <p:nvPr/>
          </p:nvSpPr>
          <p:spPr>
            <a:xfrm rot="5400000">
              <a:off x="7506587" y="4276887"/>
              <a:ext cx="140700" cy="201900"/>
            </a:xfrm>
            <a:prstGeom prst="triangle">
              <a:avLst>
                <a:gd name="adj" fmla="val 27359"/>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9"/>
            <p:cNvSpPr/>
            <p:nvPr/>
          </p:nvSpPr>
          <p:spPr>
            <a:xfrm>
              <a:off x="7475548" y="3728000"/>
              <a:ext cx="316500" cy="252600"/>
            </a:xfrm>
            <a:prstGeom prst="round2SameRect">
              <a:avLst>
                <a:gd name="adj1" fmla="val 16667"/>
                <a:gd name="adj2" fmla="val 0"/>
              </a:avLst>
            </a:prstGeom>
            <a:solidFill>
              <a:srgbClr val="E7E7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9"/>
            <p:cNvSpPr/>
            <p:nvPr/>
          </p:nvSpPr>
          <p:spPr>
            <a:xfrm>
              <a:off x="7384375" y="3860325"/>
              <a:ext cx="498900" cy="498900"/>
            </a:xfrm>
            <a:prstGeom prst="ellipse">
              <a:avLst/>
            </a:prstGeom>
            <a:solidFill>
              <a:srgbClr val="1B212C"/>
            </a:solidFill>
            <a:ln>
              <a:noFill/>
            </a:ln>
            <a:effectLst>
              <a:outerShdw blurRad="387350" dist="38100" dir="8100000" sx="107000" sy="107000" algn="tr" rotWithShape="0">
                <a:srgbClr val="000000">
                  <a:alpha val="498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7" name="Google Shape;427;p39"/>
          <p:cNvGrpSpPr/>
          <p:nvPr/>
        </p:nvGrpSpPr>
        <p:grpSpPr>
          <a:xfrm>
            <a:off x="7350063" y="3857292"/>
            <a:ext cx="523846" cy="507077"/>
            <a:chOff x="7384385" y="3857442"/>
            <a:chExt cx="523637" cy="506874"/>
          </a:xfrm>
        </p:grpSpPr>
        <p:sp>
          <p:nvSpPr>
            <p:cNvPr id="428" name="Google Shape;428;p39"/>
            <p:cNvSpPr/>
            <p:nvPr/>
          </p:nvSpPr>
          <p:spPr>
            <a:xfrm>
              <a:off x="7384385" y="3865416"/>
              <a:ext cx="498900" cy="498900"/>
            </a:xfrm>
            <a:prstGeom prst="ellipse">
              <a:avLst/>
            </a:prstGeom>
            <a:solidFill>
              <a:srgbClr val="99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9" name="Google Shape;429;p39"/>
            <p:cNvGrpSpPr/>
            <p:nvPr/>
          </p:nvGrpSpPr>
          <p:grpSpPr>
            <a:xfrm>
              <a:off x="7384385" y="3857442"/>
              <a:ext cx="523637" cy="498900"/>
              <a:chOff x="7384385" y="3857442"/>
              <a:chExt cx="523637" cy="498900"/>
            </a:xfrm>
          </p:grpSpPr>
          <p:sp>
            <p:nvSpPr>
              <p:cNvPr id="430" name="Google Shape;430;p39"/>
              <p:cNvSpPr/>
              <p:nvPr/>
            </p:nvSpPr>
            <p:spPr>
              <a:xfrm>
                <a:off x="7384385" y="3857442"/>
                <a:ext cx="498900" cy="498900"/>
              </a:xfrm>
              <a:prstGeom prst="ellipse">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9"/>
              <p:cNvSpPr/>
              <p:nvPr/>
            </p:nvSpPr>
            <p:spPr>
              <a:xfrm>
                <a:off x="7856422" y="4081138"/>
                <a:ext cx="51600" cy="51600"/>
              </a:xfrm>
              <a:prstGeom prst="flowChartDelay">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432" name="Google Shape;432;p39" descr="offset_comp_342327_edited.jpg"/>
          <p:cNvPicPr preferRelativeResize="0"/>
          <p:nvPr/>
        </p:nvPicPr>
        <p:blipFill rotWithShape="1">
          <a:blip r:embed="rId5">
            <a:alphaModFix/>
          </a:blip>
          <a:srcRect l="48584" t="47335" r="37425" b="36557"/>
          <a:stretch/>
        </p:blipFill>
        <p:spPr>
          <a:xfrm>
            <a:off x="7379612" y="3888791"/>
            <a:ext cx="438600" cy="437700"/>
          </a:xfrm>
          <a:prstGeom prst="ellipse">
            <a:avLst/>
          </a:prstGeom>
          <a:noFill/>
          <a:ln w="9525" cap="flat" cmpd="sng">
            <a:solidFill>
              <a:srgbClr val="FFFFFF"/>
            </a:solidFill>
            <a:prstDash val="solid"/>
            <a:round/>
            <a:headEnd type="none" w="sm" len="sm"/>
            <a:tailEnd type="none" w="sm" len="sm"/>
          </a:ln>
        </p:spPr>
      </p:pic>
      <p:grpSp>
        <p:nvGrpSpPr>
          <p:cNvPr id="433" name="Google Shape;433;p39"/>
          <p:cNvGrpSpPr/>
          <p:nvPr/>
        </p:nvGrpSpPr>
        <p:grpSpPr>
          <a:xfrm>
            <a:off x="7948338" y="3727561"/>
            <a:ext cx="477502" cy="758547"/>
            <a:chOff x="7982421" y="3727763"/>
            <a:chExt cx="477311" cy="758244"/>
          </a:xfrm>
        </p:grpSpPr>
        <p:sp>
          <p:nvSpPr>
            <p:cNvPr id="434" name="Google Shape;434;p39"/>
            <p:cNvSpPr/>
            <p:nvPr/>
          </p:nvSpPr>
          <p:spPr>
            <a:xfrm>
              <a:off x="8054507" y="3728825"/>
              <a:ext cx="316500" cy="756600"/>
            </a:xfrm>
            <a:prstGeom prst="roundRect">
              <a:avLst>
                <a:gd name="adj" fmla="val 15418"/>
              </a:avLst>
            </a:prstGeom>
            <a:solidFill>
              <a:srgbClr val="1B212C"/>
            </a:solidFill>
            <a:ln>
              <a:noFill/>
            </a:ln>
            <a:effectLst>
              <a:outerShdw blurRad="387350" dist="38100" dir="8100000" sx="107000" sy="107000" algn="tr" rotWithShape="0">
                <a:srgbClr val="000000">
                  <a:alpha val="498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9"/>
            <p:cNvSpPr/>
            <p:nvPr/>
          </p:nvSpPr>
          <p:spPr>
            <a:xfrm rot="10800000">
              <a:off x="8054264" y="4233407"/>
              <a:ext cx="316500" cy="252600"/>
            </a:xfrm>
            <a:prstGeom prst="round2SameRect">
              <a:avLst>
                <a:gd name="adj1" fmla="val 16667"/>
                <a:gd name="adj2" fmla="val 0"/>
              </a:avLst>
            </a:prstGeom>
            <a:solidFill>
              <a:srgbClr val="E7E7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9"/>
            <p:cNvSpPr/>
            <p:nvPr/>
          </p:nvSpPr>
          <p:spPr>
            <a:xfrm rot="5400000">
              <a:off x="8085300" y="4276650"/>
              <a:ext cx="140700" cy="201900"/>
            </a:xfrm>
            <a:prstGeom prst="triangle">
              <a:avLst>
                <a:gd name="adj" fmla="val 27359"/>
              </a:avLst>
            </a:pr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9"/>
            <p:cNvSpPr/>
            <p:nvPr/>
          </p:nvSpPr>
          <p:spPr>
            <a:xfrm>
              <a:off x="8054261" y="3727763"/>
              <a:ext cx="316500" cy="252600"/>
            </a:xfrm>
            <a:prstGeom prst="round2SameRect">
              <a:avLst>
                <a:gd name="adj1" fmla="val 16667"/>
                <a:gd name="adj2" fmla="val 0"/>
              </a:avLst>
            </a:prstGeom>
            <a:solidFill>
              <a:srgbClr val="E7E7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9"/>
            <p:cNvSpPr/>
            <p:nvPr/>
          </p:nvSpPr>
          <p:spPr>
            <a:xfrm>
              <a:off x="7991115" y="3866003"/>
              <a:ext cx="434400" cy="486900"/>
            </a:xfrm>
            <a:prstGeom prst="roundRect">
              <a:avLst>
                <a:gd name="adj" fmla="val 12273"/>
              </a:avLst>
            </a:prstGeom>
            <a:solidFill>
              <a:srgbClr val="1B212C"/>
            </a:solidFill>
            <a:ln>
              <a:noFill/>
            </a:ln>
            <a:effectLst>
              <a:outerShdw blurRad="387350" dist="38100" dir="8100000" sx="107000" sy="107000" algn="tr" rotWithShape="0">
                <a:srgbClr val="000000">
                  <a:alpha val="498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9"/>
            <p:cNvSpPr/>
            <p:nvPr/>
          </p:nvSpPr>
          <p:spPr>
            <a:xfrm>
              <a:off x="7982425" y="3884047"/>
              <a:ext cx="451800" cy="499800"/>
            </a:xfrm>
            <a:prstGeom prst="roundRect">
              <a:avLst>
                <a:gd name="adj" fmla="val 10240"/>
              </a:avLst>
            </a:prstGeom>
            <a:solidFill>
              <a:srgbClr val="99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9"/>
            <p:cNvSpPr/>
            <p:nvPr/>
          </p:nvSpPr>
          <p:spPr>
            <a:xfrm>
              <a:off x="8408132" y="4081081"/>
              <a:ext cx="51600" cy="51600"/>
            </a:xfrm>
            <a:prstGeom prst="flowChartDelay">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9"/>
            <p:cNvSpPr/>
            <p:nvPr/>
          </p:nvSpPr>
          <p:spPr>
            <a:xfrm>
              <a:off x="7982421" y="3863888"/>
              <a:ext cx="451800" cy="513900"/>
            </a:xfrm>
            <a:prstGeom prst="roundRect">
              <a:avLst>
                <a:gd name="adj" fmla="val 10240"/>
              </a:avLst>
            </a:pr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42" name="Google Shape;442;p39" descr="offset_comp_342327_edited.jpg"/>
          <p:cNvPicPr preferRelativeResize="0"/>
          <p:nvPr/>
        </p:nvPicPr>
        <p:blipFill rotWithShape="1">
          <a:blip r:embed="rId5">
            <a:alphaModFix/>
          </a:blip>
          <a:srcRect l="49668" t="55915" r="37351" b="27092"/>
          <a:stretch/>
        </p:blipFill>
        <p:spPr>
          <a:xfrm>
            <a:off x="7966179" y="3884431"/>
            <a:ext cx="415200" cy="471300"/>
          </a:xfrm>
          <a:prstGeom prst="roundRect">
            <a:avLst>
              <a:gd name="adj" fmla="val 7794"/>
            </a:avLst>
          </a:prstGeom>
          <a:noFill/>
          <a:ln w="9525" cap="flat" cmpd="sng">
            <a:solidFill>
              <a:srgbClr val="FFFFFF"/>
            </a:solidFill>
            <a:prstDash val="solid"/>
            <a:round/>
            <a:headEnd type="none" w="sm" len="sm"/>
            <a:tailEnd type="none" w="sm" len="sm"/>
          </a:ln>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71a28485b8660e6ab69df5372833b939">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5e022dfa2e199580382f4e6155003dcd"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B558507D-FC4E-425D-8D63-1AE9E49488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6C07AC7-9A12-4306-8C33-B98E1222F8C7}">
  <ds:schemaRefs>
    <ds:schemaRef ds:uri="http://schemas.microsoft.com/sharepoint/v3/contenttype/forms"/>
  </ds:schemaRefs>
</ds:datastoreItem>
</file>

<file path=customXml/itemProps3.xml><?xml version="1.0" encoding="utf-8"?>
<ds:datastoreItem xmlns:ds="http://schemas.openxmlformats.org/officeDocument/2006/customXml" ds:itemID="{13EB8457-0599-44A1-A7B6-CD23E2CED364}">
  <ds:schemaRefs>
    <ds:schemaRef ds:uri="http://schemas.microsoft.com/office/2006/metadata/properties"/>
    <ds:schemaRef ds:uri="http://www.w3.org/XML/1998/namespace"/>
    <ds:schemaRef ds:uri="http://purl.org/dc/dcmitype/"/>
    <ds:schemaRef ds:uri="60ab93c2-c2e2-4a82-ab36-09e8ba3f753e"/>
    <ds:schemaRef ds:uri="http://purl.org/dc/elements/1.1/"/>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47a3e2db-67be-4841-b3a5-2f2fb1d7c7b3"/>
  </ds:schemaRefs>
</ds:datastoreItem>
</file>

<file path=docProps/app.xml><?xml version="1.0" encoding="utf-8"?>
<Properties xmlns="http://schemas.openxmlformats.org/officeDocument/2006/extended-properties" xmlns:vt="http://schemas.openxmlformats.org/officeDocument/2006/docPropsVTypes">
  <TotalTime>237</TotalTime>
  <Words>4440</Words>
  <Application>Microsoft Office PowerPoint</Application>
  <PresentationFormat>On-screen Show (16:9)</PresentationFormat>
  <Paragraphs>245</Paragraphs>
  <Slides>30</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Montserrat</vt:lpstr>
      <vt:lpstr>Arial</vt:lpstr>
      <vt:lpstr>Old Standard TT</vt:lpstr>
      <vt:lpstr>Goudy Old Style</vt:lpstr>
      <vt:lpstr>Lato</vt:lpstr>
      <vt:lpstr>Focus</vt:lpstr>
      <vt:lpstr>DERIVATIVES</vt:lpstr>
      <vt:lpstr>Session Outline</vt:lpstr>
      <vt:lpstr>An Overview of Derivatives</vt:lpstr>
      <vt:lpstr>An Overview of Derivatives</vt:lpstr>
      <vt:lpstr>An Overview of Derivatives </vt:lpstr>
      <vt:lpstr>Forward Commitments vs Contingent Claims</vt:lpstr>
      <vt:lpstr>Derivatives Markets</vt:lpstr>
      <vt:lpstr>Derivatives Markets -ETDs</vt:lpstr>
      <vt:lpstr>Derivatives Markets - ETDs</vt:lpstr>
      <vt:lpstr>Derivatives Markets - OTCs</vt:lpstr>
      <vt:lpstr>Uses of derivatives</vt:lpstr>
      <vt:lpstr>Commodities </vt:lpstr>
      <vt:lpstr>Base and Precious Metals</vt:lpstr>
      <vt:lpstr>Energy Markets </vt:lpstr>
      <vt:lpstr>Overview of Derivative Contracts</vt:lpstr>
      <vt:lpstr>Futures</vt:lpstr>
      <vt:lpstr>Forwards</vt:lpstr>
      <vt:lpstr>Futures Terminology https://vimeo.com/217694910 </vt:lpstr>
      <vt:lpstr>Margins</vt:lpstr>
      <vt:lpstr>Price limits</vt:lpstr>
      <vt:lpstr>The clearinghouse</vt:lpstr>
      <vt:lpstr>Options</vt:lpstr>
      <vt:lpstr>Example 1 - Profit and Loss on a Call</vt:lpstr>
      <vt:lpstr>Example 2 - Profit and Loss on a Call</vt:lpstr>
      <vt:lpstr>Example 3 - Profit and Loss on a Put</vt:lpstr>
      <vt:lpstr>Market and Exercise Price Relationships</vt:lpstr>
      <vt:lpstr>American vs. European Options</vt:lpstr>
      <vt:lpstr>Different Types of Options</vt:lpstr>
      <vt:lpstr>Swaps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DERIVATIVES</dc:title>
  <dc:creator>Ejike Udeogu</dc:creator>
  <cp:lastModifiedBy>Ejike Udeogu</cp:lastModifiedBy>
  <cp:revision>17</cp:revision>
  <dcterms:modified xsi:type="dcterms:W3CDTF">2023-10-28T11:52:17Z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