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1"/>
  </p:notesMasterIdLst>
  <p:sldIdLst>
    <p:sldId id="257" r:id="rId2"/>
    <p:sldId id="265" r:id="rId3"/>
    <p:sldId id="261" r:id="rId4"/>
    <p:sldId id="264" r:id="rId5"/>
    <p:sldId id="258" r:id="rId6"/>
    <p:sldId id="266" r:id="rId7"/>
    <p:sldId id="262" r:id="rId8"/>
    <p:sldId id="263" r:id="rId9"/>
    <p:sldId id="267"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5294" autoAdjust="0"/>
    <p:restoredTop sz="94660"/>
  </p:normalViewPr>
  <p:slideViewPr>
    <p:cSldViewPr>
      <p:cViewPr varScale="1">
        <p:scale>
          <a:sx n="69" d="100"/>
          <a:sy n="69" d="100"/>
        </p:scale>
        <p:origin x="-118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1BD3765-436E-40D1-B81E-E3ED5B509306}" type="datetimeFigureOut">
              <a:rPr lang="en-GB" smtClean="0"/>
              <a:t>17/01/2020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D8447C3-0A67-44F1-9D94-2DF002826EFB}" type="slidenum">
              <a:rPr lang="en-GB" smtClean="0"/>
              <a:t>‹#›</a:t>
            </a:fld>
            <a:endParaRPr lang="en-GB"/>
          </a:p>
        </p:txBody>
      </p:sp>
    </p:spTree>
    <p:extLst>
      <p:ext uri="{BB962C8B-B14F-4D97-AF65-F5344CB8AC3E}">
        <p14:creationId xmlns:p14="http://schemas.microsoft.com/office/powerpoint/2010/main" val="12400615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D8447C3-0A67-44F1-9D94-2DF002826EFB}" type="slidenum">
              <a:rPr lang="en-GB" smtClean="0"/>
              <a:t>8</a:t>
            </a:fld>
            <a:endParaRPr lang="en-GB"/>
          </a:p>
        </p:txBody>
      </p:sp>
    </p:spTree>
    <p:extLst>
      <p:ext uri="{BB962C8B-B14F-4D97-AF65-F5344CB8AC3E}">
        <p14:creationId xmlns:p14="http://schemas.microsoft.com/office/powerpoint/2010/main" val="1051340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04387F71-5451-47DF-A08A-F64EACDF40D1}" type="datetimeFigureOut">
              <a:rPr lang="en-GB" smtClean="0"/>
              <a:t>17/01/2020</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23446E7C-C32A-4D88-B222-E83364650683}" type="slidenum">
              <a:rPr lang="en-GB" smtClean="0"/>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04387F71-5451-47DF-A08A-F64EACDF40D1}"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446E7C-C32A-4D88-B222-E83364650683}" type="slidenum">
              <a:rPr lang="en-GB" smtClean="0"/>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4387F71-5451-47DF-A08A-F64EACDF40D1}" type="datetimeFigureOut">
              <a:rPr lang="en-GB" smtClean="0"/>
              <a:t>17/01/2020</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23446E7C-C32A-4D88-B222-E83364650683}"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04387F71-5451-47DF-A08A-F64EACDF40D1}"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446E7C-C32A-4D88-B222-E83364650683}" type="slidenum">
              <a:rPr lang="en-GB" smtClean="0"/>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04387F71-5451-47DF-A08A-F64EACDF40D1}" type="datetimeFigureOut">
              <a:rPr lang="en-GB" smtClean="0"/>
              <a:t>17/01/2020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446E7C-C32A-4D88-B222-E83364650683}" type="slidenum">
              <a:rPr lang="en-GB" smtClean="0"/>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4387F71-5451-47DF-A08A-F64EACDF40D1}" type="datetimeFigureOut">
              <a:rPr lang="en-GB" smtClean="0"/>
              <a:t>17/01/2020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446E7C-C32A-4D88-B222-E8336465068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387F71-5451-47DF-A08A-F64EACDF40D1}" type="datetimeFigureOut">
              <a:rPr lang="en-GB" smtClean="0"/>
              <a:t>17/01/2020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446E7C-C32A-4D88-B222-E8336465068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4387F71-5451-47DF-A08A-F64EACDF40D1}"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446E7C-C32A-4D88-B222-E83364650683}" type="slidenum">
              <a:rPr lang="en-GB" smtClean="0"/>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4387F71-5451-47DF-A08A-F64EACDF40D1}" type="datetimeFigureOut">
              <a:rPr lang="en-GB" smtClean="0"/>
              <a:t>17/01/2020</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23446E7C-C32A-4D88-B222-E83364650683}" type="slidenum">
              <a:rPr lang="en-GB" smtClean="0"/>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4387F71-5451-47DF-A08A-F64EACDF40D1}"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446E7C-C32A-4D88-B222-E8336465068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4387F71-5451-47DF-A08A-F64EACDF40D1}"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446E7C-C32A-4D88-B222-E8336465068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04387F71-5451-47DF-A08A-F64EACDF40D1}" type="datetimeFigureOut">
              <a:rPr lang="en-GB" smtClean="0"/>
              <a:t>17/01/2020</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23446E7C-C32A-4D88-B222-E83364650683}"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legislation.gov.uk/ukpga/2002/32/contents" TargetMode="External"/><Relationship Id="rId3" Type="http://schemas.openxmlformats.org/officeDocument/2006/relationships/hyperlink" Target="https://www.allaboutcareers.com/careers/job-profile/primary-school-teacher" TargetMode="External"/><Relationship Id="rId7" Type="http://schemas.openxmlformats.org/officeDocument/2006/relationships/hyperlink" Target="https://gov.wales/sites/default/files/publications/2018-03/succesful-futures-a-summary-of-professor-graham-donaldsons-report.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childcomwales.org.uk/uncrc-childrens-rights/uncrc/" TargetMode="External"/><Relationship Id="rId5" Type="http://schemas.openxmlformats.org/officeDocument/2006/relationships/hyperlink" Target="https://www.careerswales.com/en/employers/working-with-schools-and-colleges/work-experience/" TargetMode="External"/><Relationship Id="rId4" Type="http://schemas.openxmlformats.org/officeDocument/2006/relationships/hyperlink" Target="file:///C:\Users\helen\Downloads\All-Wales-Child-Protection-Procedures-2008.pdf" TargetMode="External"/><Relationship Id="rId9" Type="http://schemas.openxmlformats.org/officeDocument/2006/relationships/hyperlink" Target="https://www.google.com/search?rlz=1C1PRFE_enGB654GB654&amp;biw=1366&amp;bih=608&amp;tbm=isch&amp;sa=1&amp;ei=57QgXoL5Lpy71fAPkOus6As&amp;q=+teachimg+&amp;oq=+teachimg+&amp;gs_l=img.3..0i10i24l10.23388.25311..26123...1.0..0.114.848.9j2......0....1..gws-wiz-img.....0..0i67j0j0i131j0i10.q7oAcox4Txg&amp;ved=0ahUKEwjCiJaD6YjnAhWcXRUIHZA1C70Q4dUDCAc&amp;uact=5#imgrc=TrQ0_khfZoxVmM:"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childcomwales.org.uk/wp-content/uploads/2017/05/The-Right-Way-Education.pdf" TargetMode="External"/><Relationship Id="rId2" Type="http://schemas.openxmlformats.org/officeDocument/2006/relationships/hyperlink" Target="https://www.google.com/search?q=successful+futures&amp;rlz=1C1PRFE_enGB654GB654&amp;source=lnms&amp;tbm=isch&amp;sa=X&amp;ved=2ahUKEwiUx_Ty1IvnAhUpUBUIHacTDzAQ_AUoAnoECAwQBA&amp;biw=1350&amp;bih=640#imgdii=z8OjbBBqKbFUdM:&amp;imgrc=m5-BR2cp5feZBM:" TargetMode="External"/><Relationship Id="rId1" Type="http://schemas.openxmlformats.org/officeDocument/2006/relationships/slideLayout" Target="../slideLayouts/slideLayout2.xml"/><Relationship Id="rId6" Type="http://schemas.openxmlformats.org/officeDocument/2006/relationships/hyperlink" Target="https://hwb.gov.wales/storage/f8f9760c-64a1-48ea-80fd-db130ad9050b/a-guide-to-curriculum-for-wales-2022.pdf" TargetMode="External"/><Relationship Id="rId5" Type="http://schemas.openxmlformats.org/officeDocument/2006/relationships/hyperlink" Target="https://hwb.gov.wales/storage/8f0b360f-f1f6-4bec-b11a-df88168007f9/learning-and-teaching-pedagogy.pdf" TargetMode="External"/><Relationship Id="rId4" Type="http://schemas.openxmlformats.org/officeDocument/2006/relationships/hyperlink" Target="https://restorativejustice.org.uk/restorative-practice-schoo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Autofit/>
          </a:bodyPr>
          <a:lstStyle/>
          <a:p>
            <a:r>
              <a:rPr lang="en-GB" sz="3600" dirty="0">
                <a:solidFill>
                  <a:schemeClr val="tx1"/>
                </a:solidFill>
                <a:latin typeface="Comic Sans MS" panose="030F0702030302020204" pitchFamily="66" charset="0"/>
              </a:rPr>
              <a:t>Skills for life: Employability and future pathways </a:t>
            </a:r>
            <a:br>
              <a:rPr lang="en-GB" sz="3600" dirty="0">
                <a:solidFill>
                  <a:schemeClr val="tx1"/>
                </a:solidFill>
                <a:latin typeface="Comic Sans MS" panose="030F0702030302020204" pitchFamily="66" charset="0"/>
              </a:rPr>
            </a:br>
            <a:r>
              <a:rPr lang="en-GB" sz="3600" dirty="0">
                <a:solidFill>
                  <a:schemeClr val="tx1"/>
                </a:solidFill>
                <a:latin typeface="Comic Sans MS" panose="030F0702030302020204" pitchFamily="66" charset="0"/>
              </a:rPr>
              <a:t>Power point presentation </a:t>
            </a:r>
            <a:br>
              <a:rPr lang="en-GB" sz="3600" dirty="0">
                <a:solidFill>
                  <a:schemeClr val="tx1"/>
                </a:solidFill>
                <a:latin typeface="Comic Sans MS" panose="030F0702030302020204" pitchFamily="66" charset="0"/>
              </a:rPr>
            </a:br>
            <a:r>
              <a:rPr lang="en-GB" sz="3600" dirty="0">
                <a:solidFill>
                  <a:schemeClr val="tx1"/>
                </a:solidFill>
                <a:latin typeface="Comic Sans MS" panose="030F0702030302020204" pitchFamily="66" charset="0"/>
              </a:rPr>
              <a:t>Professional interview</a:t>
            </a:r>
            <a:endParaRPr lang="en-GB" sz="3600" dirty="0"/>
          </a:p>
        </p:txBody>
      </p:sp>
      <p:sp>
        <p:nvSpPr>
          <p:cNvPr id="2" name="Title 1"/>
          <p:cNvSpPr>
            <a:spLocks noGrp="1"/>
          </p:cNvSpPr>
          <p:nvPr>
            <p:ph type="ctrTitle"/>
          </p:nvPr>
        </p:nvSpPr>
        <p:spPr>
          <a:xfrm>
            <a:off x="323528" y="1772816"/>
            <a:ext cx="8229600" cy="1470025"/>
          </a:xfrm>
        </p:spPr>
        <p:txBody>
          <a:bodyPr>
            <a:normAutofit fontScale="90000"/>
          </a:bodyPr>
          <a:lstStyle/>
          <a:p>
            <a:pPr algn="ctr"/>
            <a:r>
              <a:rPr lang="en-GB" dirty="0">
                <a:solidFill>
                  <a:schemeClr val="tx1"/>
                </a:solidFill>
                <a:latin typeface="Comic Sans MS" panose="030F0702030302020204" pitchFamily="66" charset="0"/>
              </a:rPr>
              <a:t>1804342</a:t>
            </a:r>
            <a:br>
              <a:rPr lang="en-GB" dirty="0">
                <a:solidFill>
                  <a:schemeClr val="tx1"/>
                </a:solidFill>
                <a:latin typeface="Comic Sans MS" panose="030F0702030302020204" pitchFamily="66" charset="0"/>
              </a:rPr>
            </a:br>
            <a:r>
              <a:rPr lang="en-GB" dirty="0">
                <a:solidFill>
                  <a:schemeClr val="tx1"/>
                </a:solidFill>
                <a:latin typeface="Comic Sans MS" panose="030F0702030302020204" pitchFamily="66" charset="0"/>
              </a:rPr>
              <a:t> </a:t>
            </a:r>
            <a:r>
              <a:rPr lang="en-GB" dirty="0" smtClean="0">
                <a:solidFill>
                  <a:schemeClr val="tx1"/>
                </a:solidFill>
                <a:latin typeface="Comic Sans MS" panose="030F0702030302020204" pitchFamily="66" charset="0"/>
              </a:rPr>
              <a:t>ECGE6001PC</a:t>
            </a:r>
            <a:r>
              <a:rPr lang="en-GB" dirty="0">
                <a:solidFill>
                  <a:schemeClr val="tx1"/>
                </a:solidFill>
                <a:latin typeface="Comic Sans MS" panose="030F0702030302020204" pitchFamily="66" charset="0"/>
              </a:rPr>
              <a:t/>
            </a:r>
            <a:br>
              <a:rPr lang="en-GB" dirty="0">
                <a:solidFill>
                  <a:schemeClr val="tx1"/>
                </a:solidFill>
                <a:latin typeface="Comic Sans MS" panose="030F0702030302020204" pitchFamily="66" charset="0"/>
              </a:rPr>
            </a:br>
            <a:endParaRPr lang="en-GB" dirty="0"/>
          </a:p>
        </p:txBody>
      </p:sp>
    </p:spTree>
    <p:extLst>
      <p:ext uri="{BB962C8B-B14F-4D97-AF65-F5344CB8AC3E}">
        <p14:creationId xmlns:p14="http://schemas.microsoft.com/office/powerpoint/2010/main" val="6832965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76672"/>
            <a:ext cx="7772400" cy="1143000"/>
          </a:xfrm>
        </p:spPr>
        <p:txBody>
          <a:bodyPr/>
          <a:lstStyle/>
          <a:p>
            <a:pPr algn="ctr"/>
            <a:r>
              <a:rPr lang="en-GB" u="sng" dirty="0" smtClean="0">
                <a:solidFill>
                  <a:schemeClr val="tx1"/>
                </a:solidFill>
                <a:latin typeface="Comic Sans MS" panose="030F0702030302020204" pitchFamily="66" charset="0"/>
              </a:rPr>
              <a:t>Introduction</a:t>
            </a:r>
            <a:r>
              <a:rPr lang="en-GB" u="sng" dirty="0" smtClean="0"/>
              <a:t> </a:t>
            </a:r>
            <a:endParaRPr lang="en-GB" u="sng" dirty="0"/>
          </a:p>
        </p:txBody>
      </p:sp>
      <p:sp>
        <p:nvSpPr>
          <p:cNvPr id="4" name="Content Placeholder 3"/>
          <p:cNvSpPr>
            <a:spLocks noGrp="1"/>
          </p:cNvSpPr>
          <p:nvPr>
            <p:ph sz="quarter" idx="1"/>
          </p:nvPr>
        </p:nvSpPr>
        <p:spPr/>
        <p:txBody>
          <a:bodyPr>
            <a:normAutofit/>
          </a:bodyPr>
          <a:lstStyle/>
          <a:p>
            <a:pPr marL="0" indent="0">
              <a:buNone/>
            </a:pPr>
            <a:endParaRPr lang="en-GB" dirty="0" smtClean="0">
              <a:latin typeface="Comic Sans MS" panose="030F0702030302020204" pitchFamily="66" charset="0"/>
            </a:endParaRPr>
          </a:p>
          <a:p>
            <a:r>
              <a:rPr lang="en-GB" sz="3600" dirty="0" smtClean="0">
                <a:latin typeface="Comic Sans MS" panose="030F0702030302020204" pitchFamily="66" charset="0"/>
              </a:rPr>
              <a:t>My ambition after leaving school</a:t>
            </a:r>
          </a:p>
          <a:p>
            <a:r>
              <a:rPr lang="en-GB" sz="3600" dirty="0" smtClean="0">
                <a:latin typeface="Comic Sans MS" panose="030F0702030302020204" pitchFamily="66" charset="0"/>
              </a:rPr>
              <a:t>Work experience </a:t>
            </a:r>
          </a:p>
          <a:p>
            <a:r>
              <a:rPr lang="en-GB" sz="3600" dirty="0" smtClean="0">
                <a:latin typeface="Comic Sans MS" panose="030F0702030302020204" pitchFamily="66" charset="0"/>
              </a:rPr>
              <a:t>Qualified level three teaching assistant </a:t>
            </a:r>
          </a:p>
          <a:p>
            <a:r>
              <a:rPr lang="en-GB" sz="3600" dirty="0" smtClean="0">
                <a:latin typeface="Comic Sans MS" panose="030F0702030302020204" pitchFamily="66" charset="0"/>
              </a:rPr>
              <a:t>Eleven years of experience working in a school</a:t>
            </a:r>
          </a:p>
        </p:txBody>
      </p:sp>
    </p:spTree>
    <p:extLst>
      <p:ext uri="{BB962C8B-B14F-4D97-AF65-F5344CB8AC3E}">
        <p14:creationId xmlns:p14="http://schemas.microsoft.com/office/powerpoint/2010/main" val="25311169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smtClean="0">
                <a:solidFill>
                  <a:schemeClr val="tx1"/>
                </a:solidFill>
                <a:latin typeface="Comic Sans MS" panose="030F0702030302020204" pitchFamily="66" charset="0"/>
              </a:rPr>
              <a:t>My future aspiration  </a:t>
            </a:r>
            <a:endParaRPr lang="en-GB" u="sng" dirty="0">
              <a:solidFill>
                <a:schemeClr val="tx1"/>
              </a:solidFill>
              <a:latin typeface="Comic Sans MS" panose="030F0702030302020204" pitchFamily="66" charset="0"/>
            </a:endParaRPr>
          </a:p>
        </p:txBody>
      </p:sp>
      <p:sp>
        <p:nvSpPr>
          <p:cNvPr id="3" name="Content Placeholder 2"/>
          <p:cNvSpPr>
            <a:spLocks noGrp="1"/>
          </p:cNvSpPr>
          <p:nvPr>
            <p:ph sz="quarter" idx="1"/>
          </p:nvPr>
        </p:nvSpPr>
        <p:spPr/>
        <p:txBody>
          <a:bodyPr/>
          <a:lstStyle/>
          <a:p>
            <a:r>
              <a:rPr lang="en-GB" sz="3200" dirty="0" smtClean="0">
                <a:latin typeface="Comic Sans MS" panose="030F0702030302020204" pitchFamily="66" charset="0"/>
              </a:rPr>
              <a:t>Is to become a successful teacher.</a:t>
            </a:r>
          </a:p>
          <a:p>
            <a:r>
              <a:rPr lang="en-GB" sz="3200" dirty="0" smtClean="0">
                <a:latin typeface="Comic Sans MS" panose="030F0702030302020204" pitchFamily="66" charset="0"/>
              </a:rPr>
              <a:t>Why?</a:t>
            </a:r>
          </a:p>
          <a:p>
            <a:r>
              <a:rPr lang="en-GB" sz="3200" dirty="0" smtClean="0">
                <a:latin typeface="Comic Sans MS" panose="030F0702030302020204" pitchFamily="66" charset="0"/>
              </a:rPr>
              <a:t>Ambition</a:t>
            </a:r>
            <a:endParaRPr lang="en-GB" dirty="0"/>
          </a:p>
        </p:txBody>
      </p:sp>
      <p:pic>
        <p:nvPicPr>
          <p:cNvPr id="1026" name="Picture 2" descr="Image result for teach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3" y="3284984"/>
            <a:ext cx="4819455" cy="256519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155919" y="6068038"/>
            <a:ext cx="4323022" cy="369332"/>
          </a:xfrm>
          <a:prstGeom prst="rect">
            <a:avLst/>
          </a:prstGeom>
          <a:noFill/>
        </p:spPr>
        <p:txBody>
          <a:bodyPr wrap="square" rtlCol="0">
            <a:spAutoFit/>
          </a:bodyPr>
          <a:lstStyle/>
          <a:p>
            <a:r>
              <a:rPr lang="en-GB" dirty="0">
                <a:latin typeface="Comic Sans MS" panose="030F0702030302020204" pitchFamily="66" charset="0"/>
              </a:rPr>
              <a:t>(Source: Google </a:t>
            </a:r>
            <a:r>
              <a:rPr lang="en-GB" dirty="0" smtClean="0">
                <a:latin typeface="Comic Sans MS" panose="030F0702030302020204" pitchFamily="66" charset="0"/>
              </a:rPr>
              <a:t>images A, </a:t>
            </a:r>
            <a:r>
              <a:rPr lang="en-GB" dirty="0">
                <a:latin typeface="Comic Sans MS" panose="030F0702030302020204" pitchFamily="66" charset="0"/>
              </a:rPr>
              <a:t>no date)</a:t>
            </a:r>
          </a:p>
        </p:txBody>
      </p:sp>
    </p:spTree>
    <p:extLst>
      <p:ext uri="{BB962C8B-B14F-4D97-AF65-F5344CB8AC3E}">
        <p14:creationId xmlns:p14="http://schemas.microsoft.com/office/powerpoint/2010/main" val="31895811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solidFill>
                  <a:schemeClr val="tx1"/>
                </a:solidFill>
                <a:latin typeface="Comic Sans MS" panose="030F0702030302020204" pitchFamily="66" charset="0"/>
              </a:rPr>
              <a:t>The role of a teacher </a:t>
            </a:r>
            <a:endParaRPr lang="en-GB" u="sng" dirty="0">
              <a:solidFill>
                <a:schemeClr val="tx1"/>
              </a:solidFill>
              <a:latin typeface="Comic Sans MS" panose="030F0702030302020204" pitchFamily="66" charset="0"/>
            </a:endParaRPr>
          </a:p>
        </p:txBody>
      </p:sp>
      <p:sp>
        <p:nvSpPr>
          <p:cNvPr id="3" name="Content Placeholder 2"/>
          <p:cNvSpPr>
            <a:spLocks noGrp="1"/>
          </p:cNvSpPr>
          <p:nvPr>
            <p:ph sz="quarter" idx="1"/>
          </p:nvPr>
        </p:nvSpPr>
        <p:spPr/>
        <p:txBody>
          <a:bodyPr>
            <a:normAutofit fontScale="92500" lnSpcReduction="20000"/>
          </a:bodyPr>
          <a:lstStyle/>
          <a:p>
            <a:r>
              <a:rPr lang="en-GB" dirty="0" smtClean="0">
                <a:latin typeface="Comic Sans MS" panose="030F0702030302020204" pitchFamily="66" charset="0"/>
              </a:rPr>
              <a:t>Job description</a:t>
            </a:r>
          </a:p>
          <a:p>
            <a:pPr marL="0" indent="0">
              <a:buNone/>
            </a:pPr>
            <a:r>
              <a:rPr lang="en-GB" dirty="0" smtClean="0">
                <a:latin typeface="Comic Sans MS" panose="030F0702030302020204" pitchFamily="66" charset="0"/>
              </a:rPr>
              <a:t>In </a:t>
            </a:r>
            <a:r>
              <a:rPr lang="en-GB" dirty="0">
                <a:latin typeface="Comic Sans MS" panose="030F0702030302020204" pitchFamily="66" charset="0"/>
              </a:rPr>
              <a:t>fulfilling the requirements of the post, the teacher will demonstrate essential professional characteristics, and in particular will:</a:t>
            </a:r>
          </a:p>
          <a:p>
            <a:pPr lvl="0"/>
            <a:r>
              <a:rPr lang="en-GB" dirty="0">
                <a:latin typeface="Comic Sans MS" panose="030F0702030302020204" pitchFamily="66" charset="0"/>
              </a:rPr>
              <a:t>Inspire trust and confidence in pupils and colleagues</a:t>
            </a:r>
          </a:p>
          <a:p>
            <a:pPr lvl="0"/>
            <a:r>
              <a:rPr lang="en-GB" dirty="0">
                <a:latin typeface="Comic Sans MS" panose="030F0702030302020204" pitchFamily="66" charset="0"/>
              </a:rPr>
              <a:t>Work as part of a team, with honesty and integrity</a:t>
            </a:r>
          </a:p>
          <a:p>
            <a:pPr lvl="0"/>
            <a:r>
              <a:rPr lang="en-GB" dirty="0">
                <a:latin typeface="Comic Sans MS" panose="030F0702030302020204" pitchFamily="66" charset="0"/>
              </a:rPr>
              <a:t> Build team commitment with colleagues and in the classroom</a:t>
            </a:r>
          </a:p>
          <a:p>
            <a:pPr lvl="0"/>
            <a:r>
              <a:rPr lang="en-GB" dirty="0">
                <a:latin typeface="Comic Sans MS" panose="030F0702030302020204" pitchFamily="66" charset="0"/>
              </a:rPr>
              <a:t>Engage and motivate pupils</a:t>
            </a:r>
          </a:p>
          <a:p>
            <a:pPr lvl="0"/>
            <a:r>
              <a:rPr lang="en-GB" dirty="0">
                <a:latin typeface="Comic Sans MS" panose="030F0702030302020204" pitchFamily="66" charset="0"/>
              </a:rPr>
              <a:t>Demonstrate self-reflective </a:t>
            </a:r>
            <a:r>
              <a:rPr lang="en-GB" dirty="0" smtClean="0">
                <a:latin typeface="Comic Sans MS" panose="030F0702030302020204" pitchFamily="66" charset="0"/>
              </a:rPr>
              <a:t>practice</a:t>
            </a:r>
          </a:p>
          <a:p>
            <a:pPr marL="0" lvl="0" indent="0">
              <a:buNone/>
            </a:pPr>
            <a:r>
              <a:rPr lang="en-GB" dirty="0" smtClean="0">
                <a:latin typeface="Comic Sans MS" panose="030F0702030302020204" pitchFamily="66" charset="0"/>
              </a:rPr>
              <a:t>(Williams 2016).</a:t>
            </a:r>
            <a:endParaRPr lang="en-GB" dirty="0"/>
          </a:p>
          <a:p>
            <a:r>
              <a:rPr lang="en-GB" dirty="0" smtClean="0">
                <a:latin typeface="Comic Sans MS" panose="030F0702030302020204" pitchFamily="66" charset="0"/>
              </a:rPr>
              <a:t>Safeguarding </a:t>
            </a:r>
            <a:endParaRPr lang="en-GB" dirty="0">
              <a:latin typeface="Comic Sans MS" panose="030F0702030302020204" pitchFamily="66" charset="0"/>
            </a:endParaRPr>
          </a:p>
        </p:txBody>
      </p:sp>
    </p:spTree>
    <p:extLst>
      <p:ext uri="{BB962C8B-B14F-4D97-AF65-F5344CB8AC3E}">
        <p14:creationId xmlns:p14="http://schemas.microsoft.com/office/powerpoint/2010/main" val="4855055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latin typeface="Comic Sans MS" panose="030F0702030302020204" pitchFamily="66" charset="0"/>
              </a:rPr>
              <a:t>What it takes…</a:t>
            </a:r>
            <a:endParaRPr lang="en-GB" dirty="0">
              <a:solidFill>
                <a:schemeClr val="tx1"/>
              </a:solidFill>
              <a:latin typeface="Comic Sans MS" panose="030F0702030302020204" pitchFamily="66" charset="0"/>
            </a:endParaRPr>
          </a:p>
        </p:txBody>
      </p:sp>
      <p:sp>
        <p:nvSpPr>
          <p:cNvPr id="3" name="Content Placeholder 2"/>
          <p:cNvSpPr>
            <a:spLocks noGrp="1"/>
          </p:cNvSpPr>
          <p:nvPr>
            <p:ph sz="quarter" idx="1"/>
          </p:nvPr>
        </p:nvSpPr>
        <p:spPr/>
        <p:txBody>
          <a:bodyPr>
            <a:normAutofit/>
          </a:bodyPr>
          <a:lstStyle/>
          <a:p>
            <a:pPr marL="0" indent="0">
              <a:buNone/>
            </a:pPr>
            <a:r>
              <a:rPr lang="en-GB" sz="3600" u="sng" dirty="0" smtClean="0">
                <a:latin typeface="Comic Sans MS" panose="030F0702030302020204" pitchFamily="66" charset="0"/>
              </a:rPr>
              <a:t>Skills </a:t>
            </a:r>
            <a:r>
              <a:rPr lang="en-GB" sz="3600" dirty="0" smtClean="0">
                <a:latin typeface="Comic Sans MS" panose="030F0702030302020204" pitchFamily="66" charset="0"/>
              </a:rPr>
              <a:t> </a:t>
            </a:r>
            <a:endParaRPr lang="en-GB" sz="3600" dirty="0">
              <a:latin typeface="Comic Sans MS" panose="030F0702030302020204" pitchFamily="66" charset="0"/>
            </a:endParaRPr>
          </a:p>
          <a:p>
            <a:r>
              <a:rPr lang="en-GB" sz="3600" dirty="0" smtClean="0">
                <a:latin typeface="Comic Sans MS" panose="030F0702030302020204" pitchFamily="66" charset="0"/>
              </a:rPr>
              <a:t>Organisation and planning</a:t>
            </a:r>
          </a:p>
          <a:p>
            <a:r>
              <a:rPr lang="en-GB" sz="3600" dirty="0" smtClean="0">
                <a:latin typeface="Comic Sans MS" panose="030F0702030302020204" pitchFamily="66" charset="0"/>
              </a:rPr>
              <a:t>Leadership and role </a:t>
            </a:r>
            <a:r>
              <a:rPr lang="en-GB" sz="3600" dirty="0" smtClean="0">
                <a:latin typeface="Comic Sans MS" panose="030F0702030302020204" pitchFamily="66" charset="0"/>
              </a:rPr>
              <a:t>model </a:t>
            </a:r>
            <a:endParaRPr lang="en-GB" sz="3600" dirty="0">
              <a:latin typeface="Comic Sans MS" panose="030F0702030302020204" pitchFamily="66" charset="0"/>
            </a:endParaRPr>
          </a:p>
          <a:p>
            <a:r>
              <a:rPr lang="en-GB" sz="3600" dirty="0" smtClean="0">
                <a:latin typeface="Comic Sans MS" panose="030F0702030302020204" pitchFamily="66" charset="0"/>
              </a:rPr>
              <a:t>Patience </a:t>
            </a:r>
            <a:r>
              <a:rPr lang="en-GB" sz="3600" dirty="0" smtClean="0">
                <a:latin typeface="Comic Sans MS" panose="030F0702030302020204" pitchFamily="66" charset="0"/>
              </a:rPr>
              <a:t>and </a:t>
            </a:r>
            <a:r>
              <a:rPr lang="en-GB" sz="3600" dirty="0" smtClean="0">
                <a:latin typeface="Comic Sans MS" panose="030F0702030302020204" pitchFamily="66" charset="0"/>
              </a:rPr>
              <a:t>dedication </a:t>
            </a:r>
          </a:p>
          <a:p>
            <a:r>
              <a:rPr lang="en-GB" sz="3600" dirty="0" smtClean="0">
                <a:latin typeface="Comic Sans MS" panose="030F0702030302020204" pitchFamily="66" charset="0"/>
              </a:rPr>
              <a:t>Communication and imagination</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1044781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04664"/>
            <a:ext cx="7711665" cy="525658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11560" y="5949280"/>
            <a:ext cx="3888432" cy="369332"/>
          </a:xfrm>
          <a:prstGeom prst="rect">
            <a:avLst/>
          </a:prstGeom>
          <a:noFill/>
        </p:spPr>
        <p:txBody>
          <a:bodyPr wrap="square" rtlCol="0">
            <a:spAutoFit/>
          </a:bodyPr>
          <a:lstStyle/>
          <a:p>
            <a:r>
              <a:rPr lang="en-GB" dirty="0"/>
              <a:t>(Source: Google </a:t>
            </a:r>
            <a:r>
              <a:rPr lang="en-GB" dirty="0" smtClean="0"/>
              <a:t>images B, </a:t>
            </a:r>
            <a:r>
              <a:rPr lang="en-GB" dirty="0"/>
              <a:t>no date)</a:t>
            </a:r>
            <a:endParaRPr lang="en-GB" dirty="0"/>
          </a:p>
        </p:txBody>
      </p:sp>
    </p:spTree>
    <p:extLst>
      <p:ext uri="{BB962C8B-B14F-4D97-AF65-F5344CB8AC3E}">
        <p14:creationId xmlns:p14="http://schemas.microsoft.com/office/powerpoint/2010/main" val="209737194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7772400" cy="1143000"/>
          </a:xfrm>
        </p:spPr>
        <p:txBody>
          <a:bodyPr/>
          <a:lstStyle/>
          <a:p>
            <a:pPr algn="ctr"/>
            <a:r>
              <a:rPr lang="en-GB" u="sng" dirty="0" smtClean="0">
                <a:solidFill>
                  <a:schemeClr val="tx1"/>
                </a:solidFill>
                <a:latin typeface="Comic Sans MS" panose="030F0702030302020204" pitchFamily="66" charset="0"/>
              </a:rPr>
              <a:t>Conclusion</a:t>
            </a:r>
            <a:r>
              <a:rPr lang="en-GB" u="sng" dirty="0" smtClean="0"/>
              <a:t> </a:t>
            </a:r>
            <a:endParaRPr lang="en-GB" u="sng" dirty="0"/>
          </a:p>
        </p:txBody>
      </p:sp>
      <p:sp>
        <p:nvSpPr>
          <p:cNvPr id="3" name="Content Placeholder 2"/>
          <p:cNvSpPr>
            <a:spLocks noGrp="1"/>
          </p:cNvSpPr>
          <p:nvPr>
            <p:ph sz="quarter" idx="1"/>
          </p:nvPr>
        </p:nvSpPr>
        <p:spPr>
          <a:xfrm>
            <a:off x="467544" y="1412776"/>
            <a:ext cx="8229600" cy="5001419"/>
          </a:xfrm>
        </p:spPr>
        <p:txBody>
          <a:bodyPr>
            <a:normAutofit/>
          </a:bodyPr>
          <a:lstStyle/>
          <a:p>
            <a:pPr algn="ctr"/>
            <a:r>
              <a:rPr lang="en-GB" dirty="0">
                <a:latin typeface="Comic Sans MS" panose="030F0702030302020204" pitchFamily="66" charset="0"/>
              </a:rPr>
              <a:t>I believe that positive experiences in child hood can form the foundation for a lifetime of curiosity, learning and confidence.  Having a good role model will guide children through the most important stages of their education. (All about careers 2019) I believe I am a good role model and have the patience and confidence to support children to become the best that they can be This is supported by Donaldson (2015) his ambition it to create successful futures for all children in Wales</a:t>
            </a:r>
            <a:r>
              <a:rPr lang="en-GB" dirty="0" smtClean="0">
                <a:latin typeface="Comic Sans MS" panose="030F0702030302020204" pitchFamily="66" charset="0"/>
              </a:rPr>
              <a:t>.</a:t>
            </a:r>
          </a:p>
          <a:p>
            <a:pPr marL="0" indent="0" algn="ctr">
              <a:buNone/>
            </a:pPr>
            <a:r>
              <a:rPr lang="en-GB" dirty="0" smtClean="0">
                <a:latin typeface="Comic Sans MS" panose="030F0702030302020204" pitchFamily="66" charset="0"/>
              </a:rPr>
              <a:t>Thank </a:t>
            </a:r>
            <a:r>
              <a:rPr lang="en-GB" dirty="0" smtClean="0">
                <a:latin typeface="Comic Sans MS" panose="030F0702030302020204" pitchFamily="66" charset="0"/>
              </a:rPr>
              <a:t>you for listening.</a:t>
            </a:r>
            <a:endParaRPr lang="en-GB" dirty="0">
              <a:latin typeface="Comic Sans MS" panose="030F0702030302020204" pitchFamily="66" charset="0"/>
            </a:endParaRPr>
          </a:p>
        </p:txBody>
      </p:sp>
    </p:spTree>
    <p:extLst>
      <p:ext uri="{BB962C8B-B14F-4D97-AF65-F5344CB8AC3E}">
        <p14:creationId xmlns:p14="http://schemas.microsoft.com/office/powerpoint/2010/main" val="161785247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p:cNvSpPr txBox="1"/>
          <p:nvPr/>
        </p:nvSpPr>
        <p:spPr>
          <a:xfrm>
            <a:off x="249854" y="260648"/>
            <a:ext cx="8714634" cy="5949770"/>
          </a:xfrm>
          <a:prstGeom prst="rect">
            <a:avLst/>
          </a:prstGeom>
          <a:noFill/>
        </p:spPr>
        <p:txBody>
          <a:bodyPr wrap="square" rtlCol="0">
            <a:spAutoFit/>
          </a:bodyPr>
          <a:lstStyle/>
          <a:p>
            <a:pPr>
              <a:lnSpc>
                <a:spcPct val="115000"/>
              </a:lnSpc>
              <a:spcAft>
                <a:spcPts val="1000"/>
              </a:spcAft>
            </a:pPr>
            <a:r>
              <a:rPr lang="en-GB" sz="1200" dirty="0" smtClean="0">
                <a:latin typeface="Arial" panose="020B0604020202020204" pitchFamily="34" charset="0"/>
                <a:ea typeface="Calibri"/>
                <a:cs typeface="Arial" panose="020B0604020202020204" pitchFamily="34" charset="0"/>
              </a:rPr>
              <a:t>Reference </a:t>
            </a:r>
            <a:r>
              <a:rPr lang="en-GB" sz="1200" dirty="0">
                <a:latin typeface="Arial" panose="020B0604020202020204" pitchFamily="34" charset="0"/>
                <a:ea typeface="Calibri"/>
                <a:cs typeface="Arial" panose="020B0604020202020204" pitchFamily="34" charset="0"/>
              </a:rPr>
              <a:t>list </a:t>
            </a:r>
            <a:endParaRPr lang="en-GB" sz="1200" dirty="0" smtClean="0">
              <a:latin typeface="Arial" panose="020B0604020202020204" pitchFamily="34" charset="0"/>
              <a:ea typeface="Calibri"/>
              <a:cs typeface="Arial" panose="020B0604020202020204" pitchFamily="34" charset="0"/>
            </a:endParaRPr>
          </a:p>
          <a:p>
            <a:pPr>
              <a:lnSpc>
                <a:spcPct val="115000"/>
              </a:lnSpc>
              <a:spcAft>
                <a:spcPts val="1000"/>
              </a:spcAft>
            </a:pPr>
            <a:r>
              <a:rPr lang="en-GB" sz="1200" dirty="0" smtClean="0">
                <a:latin typeface="Arial" panose="020B0604020202020204" pitchFamily="34" charset="0"/>
                <a:ea typeface="Calibri"/>
                <a:cs typeface="Arial" panose="020B0604020202020204" pitchFamily="34" charset="0"/>
              </a:rPr>
              <a:t>All </a:t>
            </a:r>
            <a:r>
              <a:rPr lang="en-GB" sz="1200" dirty="0">
                <a:latin typeface="Arial" panose="020B0604020202020204" pitchFamily="34" charset="0"/>
                <a:ea typeface="Calibri"/>
                <a:cs typeface="Arial" panose="020B0604020202020204" pitchFamily="34" charset="0"/>
              </a:rPr>
              <a:t>about careers (2019) Primary school teacher. Available at: </a:t>
            </a:r>
            <a:r>
              <a:rPr lang="en-GB" sz="1200" u="sng" dirty="0">
                <a:solidFill>
                  <a:srgbClr val="0000FF"/>
                </a:solidFill>
                <a:latin typeface="Arial" panose="020B0604020202020204" pitchFamily="34" charset="0"/>
                <a:ea typeface="Calibri"/>
                <a:cs typeface="Arial" panose="020B0604020202020204" pitchFamily="34" charset="0"/>
                <a:hlinkClick r:id="rId3"/>
              </a:rPr>
              <a:t>https://www.allaboutcareers.com/careers/job-profile/primary-school-teacher</a:t>
            </a:r>
            <a:r>
              <a:rPr lang="en-GB" sz="1200" dirty="0">
                <a:latin typeface="Arial" panose="020B0604020202020204" pitchFamily="34" charset="0"/>
                <a:ea typeface="Calibri"/>
                <a:cs typeface="Arial" panose="020B0604020202020204" pitchFamily="34" charset="0"/>
              </a:rPr>
              <a:t> (Accessed: 16</a:t>
            </a:r>
            <a:r>
              <a:rPr lang="en-GB" sz="1200" baseline="30000" dirty="0">
                <a:latin typeface="Arial" panose="020B0604020202020204" pitchFamily="34" charset="0"/>
                <a:ea typeface="Calibri"/>
                <a:cs typeface="Arial" panose="020B0604020202020204" pitchFamily="34" charset="0"/>
              </a:rPr>
              <a:t>th</a:t>
            </a:r>
            <a:r>
              <a:rPr lang="en-GB" sz="1200" dirty="0">
                <a:latin typeface="Arial" panose="020B0604020202020204" pitchFamily="34" charset="0"/>
                <a:ea typeface="Calibri"/>
                <a:cs typeface="Arial" panose="020B0604020202020204" pitchFamily="34" charset="0"/>
              </a:rPr>
              <a:t> January 2020).</a:t>
            </a:r>
          </a:p>
          <a:p>
            <a:pPr>
              <a:lnSpc>
                <a:spcPct val="115000"/>
              </a:lnSpc>
              <a:spcAft>
                <a:spcPts val="1000"/>
              </a:spcAft>
            </a:pPr>
            <a:r>
              <a:rPr lang="en-GB" sz="1200" dirty="0">
                <a:latin typeface="Arial" panose="020B0604020202020204" pitchFamily="34" charset="0"/>
                <a:ea typeface="Arial"/>
                <a:cs typeface="Arial" panose="020B0604020202020204" pitchFamily="34" charset="0"/>
              </a:rPr>
              <a:t>All Wales Child Protection Procedures (2008) Available at: </a:t>
            </a:r>
            <a:r>
              <a:rPr lang="en-GB" sz="1200" u="sng" dirty="0">
                <a:solidFill>
                  <a:srgbClr val="0563C1"/>
                </a:solidFill>
                <a:latin typeface="Arial" panose="020B0604020202020204" pitchFamily="34" charset="0"/>
                <a:ea typeface="Arial"/>
                <a:cs typeface="Arial" panose="020B0604020202020204" pitchFamily="34" charset="0"/>
                <a:hlinkClick r:id="rId4"/>
              </a:rPr>
              <a:t>file:///Users/helen/Downloads/All-Wales-Child-Protection-Procedures-2008.pdf</a:t>
            </a:r>
            <a:r>
              <a:rPr lang="en-GB" sz="1200" dirty="0">
                <a:solidFill>
                  <a:srgbClr val="0563C1"/>
                </a:solidFill>
                <a:latin typeface="Arial" panose="020B0604020202020204" pitchFamily="34" charset="0"/>
                <a:ea typeface="Arial"/>
                <a:cs typeface="Arial" panose="020B0604020202020204" pitchFamily="34" charset="0"/>
              </a:rPr>
              <a:t> </a:t>
            </a:r>
            <a:r>
              <a:rPr lang="en-GB" sz="1200" dirty="0">
                <a:latin typeface="Arial" panose="020B0604020202020204" pitchFamily="34" charset="0"/>
                <a:ea typeface="Arial"/>
                <a:cs typeface="Arial" panose="020B0604020202020204" pitchFamily="34" charset="0"/>
              </a:rPr>
              <a:t>(Accessed: 17th January 2020). </a:t>
            </a:r>
            <a:endParaRPr lang="en-GB" sz="1200" dirty="0">
              <a:latin typeface="Arial" panose="020B0604020202020204" pitchFamily="34" charset="0"/>
              <a:ea typeface="Calibri"/>
              <a:cs typeface="Arial" panose="020B0604020202020204" pitchFamily="34" charset="0"/>
            </a:endParaRPr>
          </a:p>
          <a:p>
            <a:pPr>
              <a:lnSpc>
                <a:spcPct val="115000"/>
              </a:lnSpc>
              <a:spcAft>
                <a:spcPts val="1000"/>
              </a:spcAft>
            </a:pPr>
            <a:r>
              <a:rPr lang="en-GB" sz="1200" dirty="0">
                <a:latin typeface="Arial" panose="020B0604020202020204" pitchFamily="34" charset="0"/>
                <a:ea typeface="Calibri"/>
                <a:cs typeface="Arial" panose="020B0604020202020204" pitchFamily="34" charset="0"/>
              </a:rPr>
              <a:t>Careers Wales (2020) Work experience. Available at: </a:t>
            </a:r>
            <a:r>
              <a:rPr lang="en-GB" sz="1200" u="sng" dirty="0">
                <a:solidFill>
                  <a:srgbClr val="0000FF"/>
                </a:solidFill>
                <a:latin typeface="Arial" panose="020B0604020202020204" pitchFamily="34" charset="0"/>
                <a:ea typeface="Calibri"/>
                <a:cs typeface="Arial" panose="020B0604020202020204" pitchFamily="34" charset="0"/>
                <a:hlinkClick r:id="rId5"/>
              </a:rPr>
              <a:t>https://www.careerswales.com/en/employers/working-with-schools-and-colleges/work-experience/</a:t>
            </a:r>
            <a:r>
              <a:rPr lang="en-GB" sz="1200" dirty="0">
                <a:latin typeface="Arial" panose="020B0604020202020204" pitchFamily="34" charset="0"/>
                <a:ea typeface="Calibri"/>
                <a:cs typeface="Arial" panose="020B0604020202020204" pitchFamily="34" charset="0"/>
              </a:rPr>
              <a:t> (Accessed: 7</a:t>
            </a:r>
            <a:r>
              <a:rPr lang="en-GB" sz="1200" baseline="30000" dirty="0">
                <a:latin typeface="Arial" panose="020B0604020202020204" pitchFamily="34" charset="0"/>
                <a:ea typeface="Calibri"/>
                <a:cs typeface="Arial" panose="020B0604020202020204" pitchFamily="34" charset="0"/>
              </a:rPr>
              <a:t>th</a:t>
            </a:r>
            <a:r>
              <a:rPr lang="en-GB" sz="1200" dirty="0">
                <a:latin typeface="Arial" panose="020B0604020202020204" pitchFamily="34" charset="0"/>
                <a:ea typeface="Calibri"/>
                <a:cs typeface="Arial" panose="020B0604020202020204" pitchFamily="34" charset="0"/>
              </a:rPr>
              <a:t> January 2020).</a:t>
            </a:r>
          </a:p>
          <a:p>
            <a:pPr>
              <a:lnSpc>
                <a:spcPct val="115000"/>
              </a:lnSpc>
              <a:spcAft>
                <a:spcPts val="1000"/>
              </a:spcAft>
            </a:pPr>
            <a:r>
              <a:rPr lang="en-GB" sz="1200" dirty="0">
                <a:latin typeface="Arial" panose="020B0604020202020204" pitchFamily="34" charset="0"/>
                <a:ea typeface="Calibri"/>
                <a:cs typeface="Arial" panose="020B0604020202020204" pitchFamily="34" charset="0"/>
              </a:rPr>
              <a:t>Children’s Commissioner for Wales. (2019). UNCRC - Children’s Commissioner for Wales. Available at: </a:t>
            </a:r>
            <a:r>
              <a:rPr lang="en-GB" sz="1200" u="sng" dirty="0">
                <a:solidFill>
                  <a:srgbClr val="0000FF"/>
                </a:solidFill>
                <a:latin typeface="Arial" panose="020B0604020202020204" pitchFamily="34" charset="0"/>
                <a:ea typeface="Calibri"/>
                <a:cs typeface="Arial" panose="020B0604020202020204" pitchFamily="34" charset="0"/>
                <a:hlinkClick r:id="rId6"/>
              </a:rPr>
              <a:t>https://www.childcomwales.org.uk/uncrc-childrens-rights/uncrc/</a:t>
            </a:r>
            <a:r>
              <a:rPr lang="en-GB" sz="1200" dirty="0">
                <a:latin typeface="Arial" panose="020B0604020202020204" pitchFamily="34" charset="0"/>
                <a:ea typeface="Calibri"/>
                <a:cs typeface="Arial" panose="020B0604020202020204" pitchFamily="34" charset="0"/>
              </a:rPr>
              <a:t> [Accessed: 14</a:t>
            </a:r>
            <a:r>
              <a:rPr lang="en-GB" sz="1200" baseline="30000" dirty="0">
                <a:latin typeface="Arial" panose="020B0604020202020204" pitchFamily="34" charset="0"/>
                <a:ea typeface="Calibri"/>
                <a:cs typeface="Arial" panose="020B0604020202020204" pitchFamily="34" charset="0"/>
              </a:rPr>
              <a:t>th</a:t>
            </a:r>
            <a:r>
              <a:rPr lang="en-GB" sz="1200" dirty="0">
                <a:latin typeface="Arial" panose="020B0604020202020204" pitchFamily="34" charset="0"/>
                <a:ea typeface="Calibri"/>
                <a:cs typeface="Arial" panose="020B0604020202020204" pitchFamily="34" charset="0"/>
              </a:rPr>
              <a:t> January 2020</a:t>
            </a:r>
            <a:r>
              <a:rPr lang="en-GB" sz="1200" dirty="0" smtClean="0">
                <a:latin typeface="Arial" panose="020B0604020202020204" pitchFamily="34" charset="0"/>
                <a:ea typeface="Calibri"/>
                <a:cs typeface="Arial" panose="020B0604020202020204" pitchFamily="34" charset="0"/>
              </a:rPr>
              <a:t>].</a:t>
            </a:r>
          </a:p>
          <a:p>
            <a:pPr lvl="0">
              <a:lnSpc>
                <a:spcPct val="115000"/>
              </a:lnSpc>
              <a:spcAft>
                <a:spcPts val="1000"/>
              </a:spcAft>
            </a:pPr>
            <a:r>
              <a:rPr lang="en-GB" sz="1200" dirty="0">
                <a:solidFill>
                  <a:prstClr val="black"/>
                </a:solidFill>
                <a:latin typeface="Arial" panose="020B0604020202020204" pitchFamily="34" charset="0"/>
                <a:ea typeface="Calibri"/>
                <a:cs typeface="Arial" panose="020B0604020202020204" pitchFamily="34" charset="0"/>
              </a:rPr>
              <a:t>Cottrell, S. (2015) </a:t>
            </a:r>
            <a:r>
              <a:rPr lang="en-GB" sz="1200" i="1" dirty="0">
                <a:solidFill>
                  <a:prstClr val="black"/>
                </a:solidFill>
                <a:latin typeface="Arial" panose="020B0604020202020204" pitchFamily="34" charset="0"/>
                <a:ea typeface="Calibri"/>
                <a:cs typeface="Arial" panose="020B0604020202020204" pitchFamily="34" charset="0"/>
              </a:rPr>
              <a:t>Skills for success: Personal development and employability</a:t>
            </a:r>
            <a:r>
              <a:rPr lang="en-GB" sz="1200" dirty="0">
                <a:solidFill>
                  <a:prstClr val="black"/>
                </a:solidFill>
                <a:latin typeface="Arial" panose="020B0604020202020204" pitchFamily="34" charset="0"/>
                <a:ea typeface="Calibri"/>
                <a:cs typeface="Arial" panose="020B0604020202020204" pitchFamily="34" charset="0"/>
              </a:rPr>
              <a:t>. Basingstoke: Palgrave Macmillan</a:t>
            </a:r>
          </a:p>
          <a:p>
            <a:pPr lvl="0">
              <a:lnSpc>
                <a:spcPct val="115000"/>
              </a:lnSpc>
              <a:spcAft>
                <a:spcPts val="1000"/>
              </a:spcAft>
            </a:pPr>
            <a:r>
              <a:rPr lang="en-GB" sz="1200" dirty="0" smtClean="0">
                <a:solidFill>
                  <a:prstClr val="black"/>
                </a:solidFill>
                <a:latin typeface="Arial" panose="020B0604020202020204" pitchFamily="34" charset="0"/>
                <a:ea typeface="Times New Roman"/>
                <a:cs typeface="Arial" panose="020B0604020202020204" pitchFamily="34" charset="0"/>
              </a:rPr>
              <a:t>Donaldson</a:t>
            </a:r>
            <a:r>
              <a:rPr lang="en-GB" sz="1200" dirty="0">
                <a:solidFill>
                  <a:prstClr val="black"/>
                </a:solidFill>
                <a:latin typeface="Arial" panose="020B0604020202020204" pitchFamily="34" charset="0"/>
                <a:ea typeface="Times New Roman"/>
                <a:cs typeface="Arial" panose="020B0604020202020204" pitchFamily="34" charset="0"/>
              </a:rPr>
              <a:t>, G. (2015) </a:t>
            </a:r>
            <a:r>
              <a:rPr lang="en-GB" sz="1200" i="1" dirty="0">
                <a:solidFill>
                  <a:prstClr val="black"/>
                </a:solidFill>
                <a:latin typeface="Arial" panose="020B0604020202020204" pitchFamily="34" charset="0"/>
                <a:ea typeface="Times New Roman"/>
                <a:cs typeface="Arial" panose="020B0604020202020204" pitchFamily="34" charset="0"/>
              </a:rPr>
              <a:t>Successful Futures Looking at the Curriculum and Assessment Arrangements in Wales</a:t>
            </a:r>
            <a:r>
              <a:rPr lang="en-GB" sz="1200" dirty="0">
                <a:solidFill>
                  <a:prstClr val="black"/>
                </a:solidFill>
                <a:latin typeface="Arial" panose="020B0604020202020204" pitchFamily="34" charset="0"/>
                <a:ea typeface="Times New Roman"/>
                <a:cs typeface="Arial" panose="020B0604020202020204" pitchFamily="34" charset="0"/>
              </a:rPr>
              <a:t>. Available at: </a:t>
            </a:r>
            <a:r>
              <a:rPr lang="en-GB" sz="1200" u="sng" dirty="0">
                <a:solidFill>
                  <a:srgbClr val="0563C1"/>
                </a:solidFill>
                <a:latin typeface="Arial" panose="020B0604020202020204" pitchFamily="34" charset="0"/>
                <a:ea typeface="Times New Roman"/>
                <a:cs typeface="Arial" panose="020B0604020202020204" pitchFamily="34" charset="0"/>
                <a:hlinkClick r:id="rId7"/>
              </a:rPr>
              <a:t>https://gov.wales/sites/default/files/publications/2018-03/succesful-futures-a-summary-of-professor-graham-donaldsons-report.pdf</a:t>
            </a:r>
            <a:r>
              <a:rPr lang="en-GB" sz="1200" dirty="0">
                <a:solidFill>
                  <a:srgbClr val="0563C1"/>
                </a:solidFill>
                <a:latin typeface="Arial" panose="020B0604020202020204" pitchFamily="34" charset="0"/>
                <a:ea typeface="Times New Roman"/>
                <a:cs typeface="Arial" panose="020B0604020202020204" pitchFamily="34" charset="0"/>
              </a:rPr>
              <a:t> </a:t>
            </a:r>
            <a:r>
              <a:rPr lang="en-GB" sz="1200" dirty="0">
                <a:solidFill>
                  <a:prstClr val="black"/>
                </a:solidFill>
                <a:latin typeface="Arial" panose="020B0604020202020204" pitchFamily="34" charset="0"/>
                <a:ea typeface="Times New Roman"/>
                <a:cs typeface="Arial" panose="020B0604020202020204" pitchFamily="34" charset="0"/>
              </a:rPr>
              <a:t>(Accessed: 15</a:t>
            </a:r>
            <a:r>
              <a:rPr lang="en-GB" sz="1200" baseline="30000" dirty="0">
                <a:solidFill>
                  <a:prstClr val="black"/>
                </a:solidFill>
                <a:latin typeface="Arial" panose="020B0604020202020204" pitchFamily="34" charset="0"/>
                <a:ea typeface="Times New Roman"/>
                <a:cs typeface="Arial" panose="020B0604020202020204" pitchFamily="34" charset="0"/>
              </a:rPr>
              <a:t>th</a:t>
            </a:r>
            <a:r>
              <a:rPr lang="en-GB" sz="1200" dirty="0">
                <a:solidFill>
                  <a:prstClr val="black"/>
                </a:solidFill>
                <a:latin typeface="Arial" panose="020B0604020202020204" pitchFamily="34" charset="0"/>
                <a:ea typeface="Times New Roman"/>
                <a:cs typeface="Arial" panose="020B0604020202020204" pitchFamily="34" charset="0"/>
              </a:rPr>
              <a:t> January 2020).</a:t>
            </a:r>
            <a:endParaRPr lang="en-GB" sz="1200" dirty="0">
              <a:solidFill>
                <a:prstClr val="black"/>
              </a:solidFill>
              <a:latin typeface="Arial" panose="020B0604020202020204" pitchFamily="34" charset="0"/>
              <a:ea typeface="Calibri"/>
              <a:cs typeface="Arial" panose="020B0604020202020204" pitchFamily="34" charset="0"/>
            </a:endParaRPr>
          </a:p>
          <a:p>
            <a:pPr lvl="0">
              <a:lnSpc>
                <a:spcPct val="115000"/>
              </a:lnSpc>
              <a:spcAft>
                <a:spcPts val="1000"/>
              </a:spcAft>
            </a:pPr>
            <a:r>
              <a:rPr lang="en-GB" sz="1200" dirty="0">
                <a:solidFill>
                  <a:prstClr val="black"/>
                </a:solidFill>
                <a:latin typeface="Arial" panose="020B0604020202020204" pitchFamily="34" charset="0"/>
                <a:ea typeface="Calibri"/>
                <a:cs typeface="Arial" panose="020B0604020202020204" pitchFamily="34" charset="0"/>
              </a:rPr>
              <a:t>Education Act 2002. Available at: </a:t>
            </a:r>
            <a:r>
              <a:rPr lang="en-GB" sz="1200" u="sng" dirty="0">
                <a:solidFill>
                  <a:srgbClr val="0000FF"/>
                </a:solidFill>
                <a:latin typeface="Arial" panose="020B0604020202020204" pitchFamily="34" charset="0"/>
                <a:ea typeface="Calibri"/>
                <a:cs typeface="Arial" panose="020B0604020202020204" pitchFamily="34" charset="0"/>
                <a:hlinkClick r:id="rId8"/>
              </a:rPr>
              <a:t>https://www.legislation.gov.uk/ukpga/2002/32/contents</a:t>
            </a:r>
            <a:r>
              <a:rPr lang="en-GB" sz="1200" dirty="0">
                <a:solidFill>
                  <a:prstClr val="black"/>
                </a:solidFill>
                <a:latin typeface="Arial" panose="020B0604020202020204" pitchFamily="34" charset="0"/>
                <a:ea typeface="Calibri"/>
                <a:cs typeface="Arial" panose="020B0604020202020204" pitchFamily="34" charset="0"/>
              </a:rPr>
              <a:t> (Accessed: 14</a:t>
            </a:r>
            <a:r>
              <a:rPr lang="en-GB" sz="1200" baseline="30000" dirty="0">
                <a:solidFill>
                  <a:prstClr val="black"/>
                </a:solidFill>
                <a:latin typeface="Arial" panose="020B0604020202020204" pitchFamily="34" charset="0"/>
                <a:ea typeface="Calibri"/>
                <a:cs typeface="Arial" panose="020B0604020202020204" pitchFamily="34" charset="0"/>
              </a:rPr>
              <a:t>th</a:t>
            </a:r>
            <a:r>
              <a:rPr lang="en-GB" sz="1200" dirty="0">
                <a:solidFill>
                  <a:prstClr val="black"/>
                </a:solidFill>
                <a:latin typeface="Arial" panose="020B0604020202020204" pitchFamily="34" charset="0"/>
                <a:ea typeface="Calibri"/>
                <a:cs typeface="Arial" panose="020B0604020202020204" pitchFamily="34" charset="0"/>
              </a:rPr>
              <a:t> January 2020).</a:t>
            </a:r>
          </a:p>
          <a:p>
            <a:pPr lvl="0">
              <a:lnSpc>
                <a:spcPct val="115000"/>
              </a:lnSpc>
              <a:spcAft>
                <a:spcPts val="1000"/>
              </a:spcAft>
            </a:pPr>
            <a:r>
              <a:rPr lang="en-GB" sz="1200" dirty="0">
                <a:solidFill>
                  <a:prstClr val="black"/>
                </a:solidFill>
                <a:latin typeface="Arial" panose="020B0604020202020204" pitchFamily="34" charset="0"/>
                <a:ea typeface="Calibri"/>
                <a:cs typeface="Arial" panose="020B0604020202020204" pitchFamily="34" charset="0"/>
              </a:rPr>
              <a:t>Google Image A Available at: </a:t>
            </a:r>
            <a:r>
              <a:rPr lang="en-GB" sz="1200" u="sng" dirty="0">
                <a:solidFill>
                  <a:srgbClr val="0000FF"/>
                </a:solidFill>
                <a:latin typeface="Arial" panose="020B0604020202020204" pitchFamily="34" charset="0"/>
                <a:ea typeface="Calibri"/>
                <a:cs typeface="Arial" panose="020B0604020202020204" pitchFamily="34" charset="0"/>
                <a:hlinkClick r:id="rId9"/>
              </a:rPr>
              <a:t>https://www.google.com/</a:t>
            </a:r>
            <a:r>
              <a:rPr lang="en-GB" sz="1200" u="sng" dirty="0" err="1">
                <a:solidFill>
                  <a:srgbClr val="0000FF"/>
                </a:solidFill>
                <a:latin typeface="Arial" panose="020B0604020202020204" pitchFamily="34" charset="0"/>
                <a:ea typeface="Calibri"/>
                <a:cs typeface="Arial" panose="020B0604020202020204" pitchFamily="34" charset="0"/>
                <a:hlinkClick r:id="rId9"/>
              </a:rPr>
              <a:t>search?rlz</a:t>
            </a:r>
            <a:r>
              <a:rPr lang="en-GB" sz="1200" u="sng" dirty="0">
                <a:solidFill>
                  <a:srgbClr val="0000FF"/>
                </a:solidFill>
                <a:latin typeface="Arial" panose="020B0604020202020204" pitchFamily="34" charset="0"/>
                <a:ea typeface="Calibri"/>
                <a:cs typeface="Arial" panose="020B0604020202020204" pitchFamily="34" charset="0"/>
                <a:hlinkClick r:id="rId9"/>
              </a:rPr>
              <a:t>=1C1PRFE_enGB654GB654&amp;biw=1366&amp;bih=608&amp;tbm=</a:t>
            </a:r>
            <a:r>
              <a:rPr lang="en-GB" sz="1200" u="sng" dirty="0" err="1">
                <a:solidFill>
                  <a:srgbClr val="0000FF"/>
                </a:solidFill>
                <a:latin typeface="Arial" panose="020B0604020202020204" pitchFamily="34" charset="0"/>
                <a:ea typeface="Calibri"/>
                <a:cs typeface="Arial" panose="020B0604020202020204" pitchFamily="34" charset="0"/>
                <a:hlinkClick r:id="rId9"/>
              </a:rPr>
              <a:t>isch&amp;sa</a:t>
            </a:r>
            <a:r>
              <a:rPr lang="en-GB" sz="1200" u="sng" dirty="0">
                <a:solidFill>
                  <a:srgbClr val="0000FF"/>
                </a:solidFill>
                <a:latin typeface="Arial" panose="020B0604020202020204" pitchFamily="34" charset="0"/>
                <a:ea typeface="Calibri"/>
                <a:cs typeface="Arial" panose="020B0604020202020204" pitchFamily="34" charset="0"/>
                <a:hlinkClick r:id="rId9"/>
              </a:rPr>
              <a:t>=1&amp;ei=57QgXoL5Lpy71fAPkOus6As&amp;q=+</a:t>
            </a:r>
            <a:r>
              <a:rPr lang="en-GB" sz="1200" u="sng" dirty="0" err="1">
                <a:solidFill>
                  <a:srgbClr val="0000FF"/>
                </a:solidFill>
                <a:latin typeface="Arial" panose="020B0604020202020204" pitchFamily="34" charset="0"/>
                <a:ea typeface="Calibri"/>
                <a:cs typeface="Arial" panose="020B0604020202020204" pitchFamily="34" charset="0"/>
                <a:hlinkClick r:id="rId9"/>
              </a:rPr>
              <a:t>teachimg</a:t>
            </a:r>
            <a:r>
              <a:rPr lang="en-GB" sz="1200" u="sng" dirty="0">
                <a:solidFill>
                  <a:srgbClr val="0000FF"/>
                </a:solidFill>
                <a:latin typeface="Arial" panose="020B0604020202020204" pitchFamily="34" charset="0"/>
                <a:ea typeface="Calibri"/>
                <a:cs typeface="Arial" panose="020B0604020202020204" pitchFamily="34" charset="0"/>
                <a:hlinkClick r:id="rId9"/>
              </a:rPr>
              <a:t>+&amp;</a:t>
            </a:r>
            <a:r>
              <a:rPr lang="en-GB" sz="1200" u="sng" dirty="0" err="1">
                <a:solidFill>
                  <a:srgbClr val="0000FF"/>
                </a:solidFill>
                <a:latin typeface="Arial" panose="020B0604020202020204" pitchFamily="34" charset="0"/>
                <a:ea typeface="Calibri"/>
                <a:cs typeface="Arial" panose="020B0604020202020204" pitchFamily="34" charset="0"/>
                <a:hlinkClick r:id="rId9"/>
              </a:rPr>
              <a:t>oq</a:t>
            </a:r>
            <a:r>
              <a:rPr lang="en-GB" sz="1200" u="sng" dirty="0">
                <a:solidFill>
                  <a:srgbClr val="0000FF"/>
                </a:solidFill>
                <a:latin typeface="Arial" panose="020B0604020202020204" pitchFamily="34" charset="0"/>
                <a:ea typeface="Calibri"/>
                <a:cs typeface="Arial" panose="020B0604020202020204" pitchFamily="34" charset="0"/>
                <a:hlinkClick r:id="rId9"/>
              </a:rPr>
              <a:t>=+</a:t>
            </a:r>
            <a:r>
              <a:rPr lang="en-GB" sz="1200" u="sng" dirty="0" err="1">
                <a:solidFill>
                  <a:srgbClr val="0000FF"/>
                </a:solidFill>
                <a:latin typeface="Arial" panose="020B0604020202020204" pitchFamily="34" charset="0"/>
                <a:ea typeface="Calibri"/>
                <a:cs typeface="Arial" panose="020B0604020202020204" pitchFamily="34" charset="0"/>
                <a:hlinkClick r:id="rId9"/>
              </a:rPr>
              <a:t>teachimg</a:t>
            </a:r>
            <a:r>
              <a:rPr lang="en-GB" sz="1200" u="sng" dirty="0">
                <a:solidFill>
                  <a:srgbClr val="0000FF"/>
                </a:solidFill>
                <a:latin typeface="Arial" panose="020B0604020202020204" pitchFamily="34" charset="0"/>
                <a:ea typeface="Calibri"/>
                <a:cs typeface="Arial" panose="020B0604020202020204" pitchFamily="34" charset="0"/>
                <a:hlinkClick r:id="rId9"/>
              </a:rPr>
              <a:t>+&amp;</a:t>
            </a:r>
            <a:r>
              <a:rPr lang="en-GB" sz="1200" u="sng" dirty="0" err="1">
                <a:solidFill>
                  <a:srgbClr val="0000FF"/>
                </a:solidFill>
                <a:latin typeface="Arial" panose="020B0604020202020204" pitchFamily="34" charset="0"/>
                <a:ea typeface="Calibri"/>
                <a:cs typeface="Arial" panose="020B0604020202020204" pitchFamily="34" charset="0"/>
                <a:hlinkClick r:id="rId9"/>
              </a:rPr>
              <a:t>gs_l</a:t>
            </a:r>
            <a:r>
              <a:rPr lang="en-GB" sz="1200" u="sng" dirty="0">
                <a:solidFill>
                  <a:srgbClr val="0000FF"/>
                </a:solidFill>
                <a:latin typeface="Arial" panose="020B0604020202020204" pitchFamily="34" charset="0"/>
                <a:ea typeface="Calibri"/>
                <a:cs typeface="Arial" panose="020B0604020202020204" pitchFamily="34" charset="0"/>
                <a:hlinkClick r:id="rId9"/>
              </a:rPr>
              <a:t>=img.3..0i10i24l10.23388.25311..26123...1.0..0.114.848.9j2......0....1..gws-wiz-img.....0..0i67j0j0i131j0i10.q7oAcox4Txg&amp;ved=0ahUKEwjCiJaD6YjnAhWcXRUIHZA1C70Q4dUDCAc&amp;uact=5#imgrc=TrQ0_khfZoxVmM:</a:t>
            </a:r>
            <a:r>
              <a:rPr lang="en-GB" sz="1200" u="sng" dirty="0">
                <a:solidFill>
                  <a:srgbClr val="0000FF"/>
                </a:solidFill>
                <a:latin typeface="Arial" panose="020B0604020202020204" pitchFamily="34" charset="0"/>
                <a:ea typeface="Calibri"/>
                <a:cs typeface="Arial" panose="020B0604020202020204" pitchFamily="34" charset="0"/>
              </a:rPr>
              <a:t> </a:t>
            </a:r>
            <a:r>
              <a:rPr lang="en-GB" sz="1200" dirty="0">
                <a:solidFill>
                  <a:prstClr val="black"/>
                </a:solidFill>
                <a:latin typeface="Arial" panose="020B0604020202020204" pitchFamily="34" charset="0"/>
                <a:ea typeface="Calibri"/>
                <a:cs typeface="Arial" panose="020B0604020202020204" pitchFamily="34" charset="0"/>
              </a:rPr>
              <a:t>(Accessed: 17</a:t>
            </a:r>
            <a:r>
              <a:rPr lang="en-GB" sz="1200" baseline="30000" dirty="0">
                <a:solidFill>
                  <a:prstClr val="black"/>
                </a:solidFill>
                <a:latin typeface="Arial" panose="020B0604020202020204" pitchFamily="34" charset="0"/>
                <a:ea typeface="Calibri"/>
                <a:cs typeface="Arial" panose="020B0604020202020204" pitchFamily="34" charset="0"/>
              </a:rPr>
              <a:t>th</a:t>
            </a:r>
            <a:r>
              <a:rPr lang="en-GB" sz="1200" dirty="0">
                <a:solidFill>
                  <a:prstClr val="black"/>
                </a:solidFill>
                <a:latin typeface="Arial" panose="020B0604020202020204" pitchFamily="34" charset="0"/>
                <a:ea typeface="Calibri"/>
                <a:cs typeface="Arial" panose="020B0604020202020204" pitchFamily="34" charset="0"/>
              </a:rPr>
              <a:t> January 2020).</a:t>
            </a:r>
          </a:p>
          <a:p>
            <a:pPr lvl="0" fontAlgn="base">
              <a:spcAft>
                <a:spcPts val="600"/>
              </a:spcAft>
            </a:pPr>
            <a:r>
              <a:rPr lang="en-GB" sz="1200" dirty="0">
                <a:solidFill>
                  <a:prstClr val="black"/>
                </a:solidFill>
                <a:latin typeface="Arial" panose="020B0604020202020204" pitchFamily="34" charset="0"/>
                <a:ea typeface="Times New Roman"/>
                <a:cs typeface="Arial" panose="020B0604020202020204" pitchFamily="34" charset="0"/>
              </a:rPr>
              <a:t> </a:t>
            </a:r>
          </a:p>
          <a:p>
            <a:pPr>
              <a:lnSpc>
                <a:spcPct val="115000"/>
              </a:lnSpc>
              <a:spcAft>
                <a:spcPts val="1000"/>
              </a:spcAft>
            </a:pPr>
            <a:endParaRPr lang="en-GB" sz="1200" dirty="0">
              <a:latin typeface="Arial" panose="020B0604020202020204" pitchFamily="34" charset="0"/>
              <a:ea typeface="Calibri"/>
              <a:cs typeface="Arial" panose="020B0604020202020204" pitchFamily="34" charset="0"/>
            </a:endParaRPr>
          </a:p>
        </p:txBody>
      </p:sp>
    </p:spTree>
    <p:extLst>
      <p:ext uri="{BB962C8B-B14F-4D97-AF65-F5344CB8AC3E}">
        <p14:creationId xmlns:p14="http://schemas.microsoft.com/office/powerpoint/2010/main" val="31583338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23528" y="332656"/>
            <a:ext cx="8388424" cy="4588372"/>
          </a:xfrm>
          <a:prstGeom prst="rect">
            <a:avLst/>
          </a:prstGeom>
        </p:spPr>
        <p:txBody>
          <a:bodyPr wrap="square">
            <a:spAutoFit/>
          </a:bodyPr>
          <a:lstStyle/>
          <a:p>
            <a:pPr lvl="0">
              <a:lnSpc>
                <a:spcPct val="115000"/>
              </a:lnSpc>
              <a:spcAft>
                <a:spcPts val="1000"/>
              </a:spcAft>
            </a:pPr>
            <a:r>
              <a:rPr lang="en-GB" sz="1200" dirty="0" smtClean="0">
                <a:solidFill>
                  <a:prstClr val="black"/>
                </a:solidFill>
                <a:latin typeface="Arial" panose="020B0604020202020204" pitchFamily="34" charset="0"/>
                <a:ea typeface="Calibri"/>
                <a:cs typeface="Arial" panose="020B0604020202020204" pitchFamily="34" charset="0"/>
              </a:rPr>
              <a:t>Google </a:t>
            </a:r>
            <a:r>
              <a:rPr lang="en-GB" sz="1200" dirty="0">
                <a:solidFill>
                  <a:prstClr val="black"/>
                </a:solidFill>
                <a:latin typeface="Arial" panose="020B0604020202020204" pitchFamily="34" charset="0"/>
                <a:ea typeface="Calibri"/>
                <a:cs typeface="Arial" panose="020B0604020202020204" pitchFamily="34" charset="0"/>
              </a:rPr>
              <a:t>image B Available at: </a:t>
            </a:r>
            <a:r>
              <a:rPr lang="en-GB" sz="1200" u="sng" dirty="0">
                <a:solidFill>
                  <a:srgbClr val="0000FF"/>
                </a:solidFill>
                <a:latin typeface="Arial" panose="020B0604020202020204" pitchFamily="34" charset="0"/>
                <a:ea typeface="Calibri"/>
                <a:cs typeface="Arial" panose="020B0604020202020204" pitchFamily="34" charset="0"/>
                <a:hlinkClick r:id="rId2"/>
              </a:rPr>
              <a:t>https://www.google.com/search?q=successful+futures&amp;rlz=1C1PRFE_enGB654GB654&amp;source=lnms&amp;tbm=isch&amp;sa=X&amp;ved=2ahUKEwiUx_Ty1IvnAhUpUBUIHacTDzAQ_AUoAnoECAwQBA&amp;biw=1350&amp;bih=640#imgdii=z8OjbBBqKbFUdM:&amp;imgrc=m5-BR2cp5feZBM:</a:t>
            </a:r>
            <a:r>
              <a:rPr lang="en-GB" sz="1200" dirty="0">
                <a:solidFill>
                  <a:prstClr val="black"/>
                </a:solidFill>
                <a:latin typeface="Arial" panose="020B0604020202020204" pitchFamily="34" charset="0"/>
                <a:ea typeface="Calibri"/>
                <a:cs typeface="Arial" panose="020B0604020202020204" pitchFamily="34" charset="0"/>
              </a:rPr>
              <a:t> (Accessed: 17</a:t>
            </a:r>
            <a:r>
              <a:rPr lang="en-GB" sz="1200" baseline="30000" dirty="0">
                <a:solidFill>
                  <a:prstClr val="black"/>
                </a:solidFill>
                <a:latin typeface="Arial" panose="020B0604020202020204" pitchFamily="34" charset="0"/>
                <a:ea typeface="Calibri"/>
                <a:cs typeface="Arial" panose="020B0604020202020204" pitchFamily="34" charset="0"/>
              </a:rPr>
              <a:t>th</a:t>
            </a:r>
            <a:r>
              <a:rPr lang="en-GB" sz="1200" dirty="0">
                <a:solidFill>
                  <a:prstClr val="black"/>
                </a:solidFill>
                <a:latin typeface="Arial" panose="020B0604020202020204" pitchFamily="34" charset="0"/>
                <a:ea typeface="Calibri"/>
                <a:cs typeface="Arial" panose="020B0604020202020204" pitchFamily="34" charset="0"/>
              </a:rPr>
              <a:t> January 2020</a:t>
            </a:r>
            <a:r>
              <a:rPr lang="en-GB" sz="1200" dirty="0" smtClean="0">
                <a:solidFill>
                  <a:prstClr val="black"/>
                </a:solidFill>
                <a:latin typeface="Arial" panose="020B0604020202020204" pitchFamily="34" charset="0"/>
                <a:ea typeface="Calibri"/>
                <a:cs typeface="Arial" panose="020B0604020202020204" pitchFamily="34" charset="0"/>
              </a:rPr>
              <a:t>).</a:t>
            </a:r>
          </a:p>
          <a:p>
            <a:r>
              <a:rPr lang="en-GB" sz="1200" dirty="0">
                <a:latin typeface="Arial" panose="020B0604020202020204" pitchFamily="34" charset="0"/>
                <a:cs typeface="Arial" panose="020B0604020202020204" pitchFamily="34" charset="0"/>
              </a:rPr>
              <a:t>Holland, S. (2017) the Right Way. Available at: </a:t>
            </a:r>
            <a:r>
              <a:rPr lang="en-GB" sz="1200" u="sng" dirty="0">
                <a:latin typeface="Arial" panose="020B0604020202020204" pitchFamily="34" charset="0"/>
                <a:cs typeface="Arial" panose="020B0604020202020204" pitchFamily="34" charset="0"/>
                <a:hlinkClick r:id="rId3"/>
              </a:rPr>
              <a:t>https://www.childcomwales.org.uk/wp-content/uploads/2017/05/The-Right-Way-Education.pdf</a:t>
            </a:r>
            <a:r>
              <a:rPr lang="en-GB" sz="1200" dirty="0">
                <a:latin typeface="Arial" panose="020B0604020202020204" pitchFamily="34" charset="0"/>
                <a:cs typeface="Arial" panose="020B0604020202020204" pitchFamily="34" charset="0"/>
              </a:rPr>
              <a:t>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2020).</a:t>
            </a:r>
          </a:p>
          <a:p>
            <a:r>
              <a:rPr lang="en-GB" sz="1200" dirty="0">
                <a:latin typeface="Arial" panose="020B0604020202020204" pitchFamily="34" charset="0"/>
                <a:cs typeface="Arial" panose="020B0604020202020204" pitchFamily="34" charset="0"/>
              </a:rPr>
              <a:t>Lindon, J. (2012) Reflective Practice And Early Years Professionalism. (3rd Ed.) Hodder Education: Great Britain. </a:t>
            </a:r>
          </a:p>
          <a:p>
            <a:r>
              <a:rPr lang="en-GB" sz="1200" dirty="0">
                <a:latin typeface="Arial" panose="020B0604020202020204" pitchFamily="34" charset="0"/>
                <a:cs typeface="Arial" panose="020B0604020202020204" pitchFamily="34" charset="0"/>
              </a:rPr>
              <a:t>Restorative Justice Council (2016) Promoting quality restorative practice for everyone. Restorative practice in schools. Available at: </a:t>
            </a:r>
            <a:r>
              <a:rPr lang="en-GB" sz="1200" u="sng" dirty="0">
                <a:latin typeface="Arial" panose="020B0604020202020204" pitchFamily="34" charset="0"/>
                <a:cs typeface="Arial" panose="020B0604020202020204" pitchFamily="34" charset="0"/>
                <a:hlinkClick r:id="rId4"/>
              </a:rPr>
              <a:t>https://restorativejustice.org.uk/restorative-practice-schools</a:t>
            </a:r>
            <a:r>
              <a:rPr lang="en-GB" sz="1200" dirty="0">
                <a:latin typeface="Arial" panose="020B0604020202020204" pitchFamily="34" charset="0"/>
                <a:cs typeface="Arial" panose="020B0604020202020204" pitchFamily="34" charset="0"/>
              </a:rPr>
              <a:t> (Accessed: 10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a:t>
            </a:r>
          </a:p>
          <a:p>
            <a:r>
              <a:rPr lang="en-GB" sz="1200" dirty="0">
                <a:latin typeface="Arial" panose="020B0604020202020204" pitchFamily="34" charset="0"/>
                <a:cs typeface="Arial" panose="020B0604020202020204" pitchFamily="34" charset="0"/>
              </a:rPr>
              <a:t>Stone-Macdonald, A. (2015) Engaging young Engineers. Paul H publishing co: Maryland </a:t>
            </a:r>
          </a:p>
          <a:p>
            <a:r>
              <a:rPr lang="en-GB" sz="1200" dirty="0" err="1">
                <a:latin typeface="Arial" panose="020B0604020202020204" pitchFamily="34" charset="0"/>
                <a:cs typeface="Arial" panose="020B0604020202020204" pitchFamily="34" charset="0"/>
              </a:rPr>
              <a:t>Trought</a:t>
            </a:r>
            <a:r>
              <a:rPr lang="en-GB" sz="1200" dirty="0">
                <a:latin typeface="Arial" panose="020B0604020202020204" pitchFamily="34" charset="0"/>
                <a:cs typeface="Arial" panose="020B0604020202020204" pitchFamily="34" charset="0"/>
              </a:rPr>
              <a:t>, F. (2010) Brilliant employability skills: how to stand out from the crowd in the graduate job market.  Harlow: Prentice Hall</a:t>
            </a:r>
          </a:p>
          <a:p>
            <a:r>
              <a:rPr lang="en-GB" sz="1200" dirty="0">
                <a:latin typeface="Arial" panose="020B0604020202020204" pitchFamily="34" charset="0"/>
                <a:cs typeface="Arial" panose="020B0604020202020204" pitchFamily="34" charset="0"/>
              </a:rPr>
              <a:t>Veale, F. (2017) </a:t>
            </a:r>
            <a:r>
              <a:rPr lang="en-GB" sz="1200" i="1" dirty="0">
                <a:latin typeface="Arial" panose="020B0604020202020204" pitchFamily="34" charset="0"/>
                <a:cs typeface="Arial" panose="020B0604020202020204" pitchFamily="34" charset="0"/>
              </a:rPr>
              <a:t>Early Years for levels 4 &amp; 5 and the foundation degree. </a:t>
            </a:r>
            <a:r>
              <a:rPr lang="en-GB" sz="1200" dirty="0">
                <a:latin typeface="Arial" panose="020B0604020202020204" pitchFamily="34" charset="0"/>
                <a:cs typeface="Arial" panose="020B0604020202020204" pitchFamily="34" charset="0"/>
              </a:rPr>
              <a:t>London: Hodder &amp; Stoughton Ltd.  </a:t>
            </a:r>
          </a:p>
          <a:p>
            <a:r>
              <a:rPr lang="en-GB" sz="1200" dirty="0">
                <a:latin typeface="Arial" panose="020B0604020202020204" pitchFamily="34" charset="0"/>
                <a:cs typeface="Arial" panose="020B0604020202020204" pitchFamily="34" charset="0"/>
              </a:rPr>
              <a:t>Welsh Government (2008) Learning and teaching pedagogy. Available at: </a:t>
            </a:r>
            <a:r>
              <a:rPr lang="en-GB" sz="1200" u="sng" dirty="0">
                <a:latin typeface="Arial" panose="020B0604020202020204" pitchFamily="34" charset="0"/>
                <a:cs typeface="Arial" panose="020B0604020202020204" pitchFamily="34" charset="0"/>
                <a:hlinkClick r:id="rId5"/>
              </a:rPr>
              <a:t>https://hwb.gov.wales/storage/8f0b360f-f1f6-4bec-b11a-df88168007f9/learning-and-teaching-pedagogy.pdf</a:t>
            </a:r>
            <a:r>
              <a:rPr lang="en-GB" sz="1200" dirty="0">
                <a:latin typeface="Arial" panose="020B0604020202020204" pitchFamily="34" charset="0"/>
                <a:cs typeface="Arial" panose="020B0604020202020204" pitchFamily="34" charset="0"/>
              </a:rPr>
              <a:t> (Accessed: 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2020).</a:t>
            </a:r>
          </a:p>
          <a:p>
            <a:r>
              <a:rPr lang="en-GB" sz="1200" dirty="0">
                <a:latin typeface="Arial" panose="020B0604020202020204" pitchFamily="34" charset="0"/>
                <a:cs typeface="Arial" panose="020B0604020202020204" pitchFamily="34" charset="0"/>
              </a:rPr>
              <a:t>Welsh Government (2015) Foundation Phase Framework. Available at: https://gov.wales/sites/default/files/publications/2018-02/foundation-phase-framework-revised-2015.pdf (Accessed: 19 October 2019).</a:t>
            </a:r>
          </a:p>
          <a:p>
            <a:r>
              <a:rPr lang="en-GB" sz="1200" dirty="0">
                <a:latin typeface="Arial" panose="020B0604020202020204" pitchFamily="34" charset="0"/>
                <a:cs typeface="Arial" panose="020B0604020202020204" pitchFamily="34" charset="0"/>
              </a:rPr>
              <a:t>Welsh Government (2019) A Guide to the new curriculum Wales. Available at: </a:t>
            </a:r>
            <a:r>
              <a:rPr lang="en-GB" sz="1200" u="sng" dirty="0">
                <a:latin typeface="Arial" panose="020B0604020202020204" pitchFamily="34" charset="0"/>
                <a:cs typeface="Arial" panose="020B0604020202020204" pitchFamily="34" charset="0"/>
                <a:hlinkClick r:id="rId6"/>
              </a:rPr>
              <a:t>https://hwb.gov.wales/storage/f8f9760c-64a1-48ea-80fd-db130ad9050b/a-guide-to-curriculum-for-wales-2022.pdf</a:t>
            </a:r>
            <a:r>
              <a:rPr lang="en-GB" sz="1200" dirty="0">
                <a:latin typeface="Arial" panose="020B0604020202020204" pitchFamily="34" charset="0"/>
                <a:cs typeface="Arial" panose="020B0604020202020204" pitchFamily="34" charset="0"/>
              </a:rPr>
              <a:t> (Accessed: 17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2020).</a:t>
            </a:r>
          </a:p>
          <a:p>
            <a:r>
              <a:rPr lang="en-GB" sz="1200" dirty="0">
                <a:latin typeface="Arial" panose="020B0604020202020204" pitchFamily="34" charset="0"/>
                <a:cs typeface="Arial" panose="020B0604020202020204" pitchFamily="34" charset="0"/>
              </a:rPr>
              <a:t>Williams, A (2016) Job description. Burry Port Primary School </a:t>
            </a:r>
          </a:p>
          <a:p>
            <a:r>
              <a:rPr lang="en-GB" sz="1200" dirty="0">
                <a:latin typeface="Arial" panose="020B0604020202020204" pitchFamily="34" charset="0"/>
                <a:cs typeface="Arial" panose="020B0604020202020204" pitchFamily="34" charset="0"/>
              </a:rPr>
              <a:t> </a:t>
            </a:r>
          </a:p>
          <a:p>
            <a:pPr lvl="0">
              <a:lnSpc>
                <a:spcPct val="115000"/>
              </a:lnSpc>
              <a:spcAft>
                <a:spcPts val="1000"/>
              </a:spcAft>
            </a:pPr>
            <a:endParaRPr lang="en-GB" sz="1200" dirty="0">
              <a:solidFill>
                <a:prstClr val="black"/>
              </a:solidFill>
              <a:latin typeface="Arial" panose="020B0604020202020204" pitchFamily="34" charset="0"/>
              <a:ea typeface="Calibri"/>
              <a:cs typeface="Arial" panose="020B0604020202020204" pitchFamily="34" charset="0"/>
            </a:endParaRPr>
          </a:p>
        </p:txBody>
      </p:sp>
    </p:spTree>
    <p:extLst>
      <p:ext uri="{BB962C8B-B14F-4D97-AF65-F5344CB8AC3E}">
        <p14:creationId xmlns:p14="http://schemas.microsoft.com/office/powerpoint/2010/main" val="136363710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Foundry">
      <a:dk1>
        <a:sysClr val="windowText" lastClr="000000"/>
      </a:dk1>
      <a:lt1>
        <a:sysClr val="window" lastClr="FFFFFF"/>
      </a:lt1>
      <a:dk2>
        <a:srgbClr val="676A55"/>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1923</TotalTime>
  <Words>520</Words>
  <Application>Microsoft Office PowerPoint</Application>
  <PresentationFormat>On-screen Show (4:3)</PresentationFormat>
  <Paragraphs>56</Paragraphs>
  <Slides>9</Slides>
  <Notes>1</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Equity</vt:lpstr>
      <vt:lpstr>1804342  ECGE6001PC </vt:lpstr>
      <vt:lpstr>Introduction </vt:lpstr>
      <vt:lpstr>My future aspiration  </vt:lpstr>
      <vt:lpstr>The role of a teacher </vt:lpstr>
      <vt:lpstr>What it takes…</vt:lpstr>
      <vt:lpstr>PowerPoint Presentation</vt:lpstr>
      <vt:lpstr>Conclusion </vt:lpstr>
      <vt:lpstr>PowerPoint Presentation</vt:lpstr>
      <vt:lpstr>PowerPoint Presentation</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Zara</dc:creator>
  <cp:lastModifiedBy>Zara</cp:lastModifiedBy>
  <cp:revision>51</cp:revision>
  <dcterms:created xsi:type="dcterms:W3CDTF">2020-01-08T18:18:52Z</dcterms:created>
  <dcterms:modified xsi:type="dcterms:W3CDTF">2020-01-18T01:12:49Z</dcterms:modified>
</cp:coreProperties>
</file>