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3" r:id="rId25"/>
    <p:sldId id="288" r:id="rId26"/>
    <p:sldId id="290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8" d="100"/>
          <a:sy n="78" d="100"/>
        </p:scale>
        <p:origin x="19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1EE99C-860B-4BAC-B12C-14EA3F1CB7BE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979C86-6241-47C1-A613-CC8A1C05BB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060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mtClean="0"/>
              <a:t>E </a:t>
            </a:r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D6E567D-2E37-4B9B-9DAB-A13BD4A9A8CA}" type="slidenum">
              <a:rPr lang="en-GB" altLang="en-US" smtClean="0">
                <a:solidFill>
                  <a:srgbClr val="000000"/>
                </a:solidFill>
              </a:rPr>
              <a:pPr/>
              <a:t>8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3317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567367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4169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722631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6727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9197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2667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260771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941471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E3838AF-5FAE-4CB8-A20B-7151A0705BE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5021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4992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38AF-5FAE-4CB8-A20B-7151A0705BE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615971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3838AF-5FAE-4CB8-A20B-7151A0705BE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2947A2D-A563-49F9-A9FD-411C728CCE2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1481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Cqlg0gMSsPM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youtu.be/47nNslXI9Rw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openxmlformats.org/officeDocument/2006/relationships/image" Target="../media/image16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12" Type="http://schemas.openxmlformats.org/officeDocument/2006/relationships/image" Target="../media/image1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4.jpeg"/><Relationship Id="rId5" Type="http://schemas.openxmlformats.org/officeDocument/2006/relationships/image" Target="../media/image9.png"/><Relationship Id="rId15" Type="http://schemas.openxmlformats.org/officeDocument/2006/relationships/image" Target="../media/image18.jpeg"/><Relationship Id="rId10" Type="http://schemas.openxmlformats.org/officeDocument/2006/relationships/image" Target="../media/image13.png"/><Relationship Id="rId4" Type="http://schemas.openxmlformats.org/officeDocument/2006/relationships/image" Target="../media/image8.jpeg"/><Relationship Id="rId9" Type="http://schemas.openxmlformats.org/officeDocument/2006/relationships/hyperlink" Target="http://www.oakwoodthemepark.co.uk/" TargetMode="External"/><Relationship Id="rId14" Type="http://schemas.openxmlformats.org/officeDocument/2006/relationships/image" Target="../media/image17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guardian.com/education/2013/oct/15/student-guide-to-internships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Professional Development </a:t>
            </a:r>
            <a:r>
              <a:rPr lang="en-GB" sz="4000" b="1" dirty="0" smtClean="0"/>
              <a:t> 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20611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35188" y="765175"/>
            <a:ext cx="3663950" cy="5214938"/>
          </a:xfrm>
        </p:spPr>
      </p:pic>
      <p:sp>
        <p:nvSpPr>
          <p:cNvPr id="6147" name="TextBox 5"/>
          <p:cNvSpPr txBox="1">
            <a:spLocks noChangeArrowheads="1"/>
          </p:cNvSpPr>
          <p:nvPr/>
        </p:nvSpPr>
        <p:spPr bwMode="auto">
          <a:xfrm>
            <a:off x="6096001" y="769938"/>
            <a:ext cx="4392613" cy="5386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u="sng">
                <a:solidFill>
                  <a:srgbClr val="000000"/>
                </a:solidFill>
              </a:rPr>
              <a:t>The Context of Placement: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>
                <a:solidFill>
                  <a:srgbClr val="000000"/>
                </a:solidFill>
              </a:rPr>
              <a:t>Background to modules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>
                <a:solidFill>
                  <a:srgbClr val="000000"/>
                </a:solidFill>
              </a:rPr>
              <a:t>Preparation to Application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800" b="1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000000"/>
                </a:solidFill>
              </a:rPr>
              <a:t>Haag (2013)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000000"/>
                </a:solidFill>
                <a:hlinkClick r:id="rId3"/>
              </a:rPr>
              <a:t>http://youtu.be/Cqlg0gMSsPM</a:t>
            </a:r>
            <a:endParaRPr lang="en-GB" altLang="en-US" sz="24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90665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pPr algn="l"/>
            <a:r>
              <a:rPr lang="en-GB" altLang="en-US" sz="3600" dirty="0">
                <a:solidFill>
                  <a:schemeClr val="tx2"/>
                </a:solidFill>
              </a:rPr>
              <a:t>2 modules </a:t>
            </a:r>
            <a:r>
              <a:rPr lang="en-GB" altLang="en-US" sz="3600" dirty="0" smtClean="0">
                <a:solidFill>
                  <a:schemeClr val="tx2"/>
                </a:solidFill>
              </a:rPr>
              <a:t>2018-19</a:t>
            </a:r>
            <a:endParaRPr lang="en-GB" altLang="en-US" sz="3600" b="1" dirty="0">
              <a:solidFill>
                <a:schemeClr val="tx2"/>
              </a:solidFill>
            </a:endParaRP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 dirty="0" smtClean="0"/>
          </a:p>
          <a:p>
            <a:r>
              <a:rPr lang="en-GB" altLang="en-US" dirty="0" smtClean="0"/>
              <a:t>Professional Development/Preparation </a:t>
            </a:r>
            <a:r>
              <a:rPr lang="en-GB" altLang="en-US" dirty="0" smtClean="0"/>
              <a:t>for Placement (now - March)</a:t>
            </a:r>
          </a:p>
          <a:p>
            <a:r>
              <a:rPr lang="en-GB" altLang="en-US" dirty="0" smtClean="0"/>
              <a:t>Applied Industrial Placement (when you do it)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Both are 20 credits</a:t>
            </a:r>
          </a:p>
        </p:txBody>
      </p:sp>
    </p:spTree>
    <p:extLst>
      <p:ext uri="{BB962C8B-B14F-4D97-AF65-F5344CB8AC3E}">
        <p14:creationId xmlns:p14="http://schemas.microsoft.com/office/powerpoint/2010/main" val="3161554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smtClean="0"/>
              <a:t>Business Impact of Placement</a:t>
            </a:r>
          </a:p>
        </p:txBody>
      </p:sp>
      <p:graphicFrame>
        <p:nvGraphicFramePr>
          <p:cNvPr id="10243" name="Content Placeholder 4"/>
          <p:cNvGraphicFramePr>
            <a:graphicFrameLocks noGrp="1"/>
          </p:cNvGraphicFramePr>
          <p:nvPr>
            <p:ph idx="1"/>
          </p:nvPr>
        </p:nvGraphicFramePr>
        <p:xfrm>
          <a:off x="1930400" y="1549401"/>
          <a:ext cx="8331200" cy="4627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Chart" r:id="rId3" imgW="8340051" imgH="4633362" progId="Excel.Chart.8">
                  <p:embed/>
                </p:oleObj>
              </mc:Choice>
              <mc:Fallback>
                <p:oleObj name="Chart" r:id="rId3" imgW="8340051" imgH="4633362" progId="Excel.Chart.8">
                  <p:embed/>
                  <p:pic>
                    <p:nvPicPr>
                      <p:cNvPr id="0" name=""/>
                      <p:cNvPicPr>
                        <a:picLocks noGrp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30400" y="1549401"/>
                        <a:ext cx="8331200" cy="4627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275040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smtClean="0"/>
              <a:t>It makes you more employable!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sz="2800" b="1" dirty="0"/>
              <a:t>Academic &amp; Personal Learning:</a:t>
            </a:r>
          </a:p>
          <a:p>
            <a:pPr marL="0" indent="0">
              <a:buNone/>
              <a:defRPr/>
            </a:pPr>
            <a:r>
              <a:rPr lang="en-GB" sz="2800" dirty="0"/>
              <a:t>To enhance the quality of your academic knowledge, learning and the application of that knowledge to the workplace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defRPr/>
            </a:pPr>
            <a:r>
              <a:rPr lang="en-GB" sz="2800" b="1" dirty="0"/>
              <a:t>Career Management:</a:t>
            </a:r>
          </a:p>
          <a:p>
            <a:pPr marL="0" indent="0">
              <a:buNone/>
              <a:defRPr/>
            </a:pPr>
            <a:r>
              <a:rPr lang="en-GB" sz="2800" dirty="0"/>
              <a:t>To maximise the experience in order to develop your self-reliance and career management skills so as to boost your career potential</a:t>
            </a:r>
          </a:p>
          <a:p>
            <a:pPr marL="0" indent="0">
              <a:buNone/>
              <a:defRPr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74417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smtClean="0">
                <a:solidFill>
                  <a:srgbClr val="000000"/>
                </a:solidFill>
              </a:rPr>
              <a:t>It makes you more employable!</a:t>
            </a:r>
            <a:endParaRPr lang="en-GB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sz="2800" b="1" dirty="0"/>
              <a:t>Work Culture:</a:t>
            </a:r>
            <a:endParaRPr lang="en-GB" sz="2800" dirty="0"/>
          </a:p>
          <a:p>
            <a:pPr marL="0" indent="0">
              <a:buNone/>
              <a:defRPr/>
            </a:pPr>
            <a:r>
              <a:rPr lang="en-GB" sz="2800" dirty="0"/>
              <a:t>To maximise your understanding of how organisations work and the relative benefits of different work cultures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defRPr/>
            </a:pPr>
            <a:r>
              <a:rPr lang="en-GB" sz="2800" b="1" dirty="0"/>
              <a:t>People Skills:</a:t>
            </a:r>
            <a:endParaRPr lang="en-GB" sz="2800" dirty="0"/>
          </a:p>
          <a:p>
            <a:pPr marL="0" indent="0">
              <a:buNone/>
              <a:defRPr/>
            </a:pPr>
            <a:r>
              <a:rPr lang="en-GB" sz="2800" dirty="0"/>
              <a:t>To gain a broad range of people, team and client skills whilst maximising what can be learnt from individuals in a variety of work settings</a:t>
            </a:r>
          </a:p>
        </p:txBody>
      </p:sp>
    </p:spTree>
    <p:extLst>
      <p:ext uri="{BB962C8B-B14F-4D97-AF65-F5344CB8AC3E}">
        <p14:creationId xmlns:p14="http://schemas.microsoft.com/office/powerpoint/2010/main" val="29244789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smtClean="0">
                <a:solidFill>
                  <a:srgbClr val="000000"/>
                </a:solidFill>
              </a:rPr>
              <a:t>It makes you more employable!</a:t>
            </a:r>
            <a:endParaRPr lang="en-GB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sz="2800" b="1" dirty="0"/>
              <a:t>Business Skills:</a:t>
            </a:r>
          </a:p>
          <a:p>
            <a:pPr marL="0" indent="0">
              <a:buNone/>
              <a:defRPr/>
            </a:pPr>
            <a:r>
              <a:rPr lang="en-GB" sz="2800" dirty="0"/>
              <a:t>To develop a range of general and specialist skills which meet the needs of your organisation and which are transferable to broader work contexts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defRPr/>
            </a:pPr>
            <a:r>
              <a:rPr lang="en-GB" sz="2800" b="1" dirty="0"/>
              <a:t>Business Impact:</a:t>
            </a:r>
          </a:p>
          <a:p>
            <a:pPr marL="0" indent="0">
              <a:buNone/>
              <a:defRPr/>
            </a:pPr>
            <a:r>
              <a:rPr lang="en-GB" sz="2800" dirty="0"/>
              <a:t>To maximise your impact, to become indispensable and provide evidence of the value you add to the host organisation</a:t>
            </a:r>
          </a:p>
        </p:txBody>
      </p:sp>
    </p:spTree>
    <p:extLst>
      <p:ext uri="{BB962C8B-B14F-4D97-AF65-F5344CB8AC3E}">
        <p14:creationId xmlns:p14="http://schemas.microsoft.com/office/powerpoint/2010/main" val="38480274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pPr algn="l"/>
            <a:r>
              <a:rPr lang="en-GB" altLang="en-US" sz="3600" b="1" dirty="0" smtClean="0">
                <a:solidFill>
                  <a:schemeClr val="tx2"/>
                </a:solidFill>
              </a:rPr>
              <a:t>Professional development module</a:t>
            </a:r>
            <a:endParaRPr lang="en-GB" altLang="en-US" sz="36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4908" y="2162432"/>
            <a:ext cx="9540017" cy="4251068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smtClean="0"/>
              <a:t>Designed to prepare you for the </a:t>
            </a:r>
            <a:r>
              <a:rPr lang="en-GB" dirty="0" smtClean="0"/>
              <a:t>employment and any placement opportunities</a:t>
            </a:r>
            <a:endParaRPr lang="en-GB" dirty="0" smtClean="0"/>
          </a:p>
          <a:p>
            <a:pPr>
              <a:defRPr/>
            </a:pPr>
            <a:r>
              <a:rPr lang="en-GB" dirty="0"/>
              <a:t>Lectures and tutorials (group and 1-1)</a:t>
            </a:r>
          </a:p>
          <a:p>
            <a:pPr>
              <a:defRPr/>
            </a:pPr>
            <a:r>
              <a:rPr lang="en-GB" dirty="0" smtClean="0"/>
              <a:t>Personal skills development: CV/portfolio/how to apply/selection processes </a:t>
            </a:r>
            <a:r>
              <a:rPr lang="en-GB" dirty="0" err="1" smtClean="0"/>
              <a:t>etc</a:t>
            </a:r>
            <a:endParaRPr lang="en-GB" dirty="0" smtClean="0"/>
          </a:p>
          <a:p>
            <a:pPr>
              <a:defRPr/>
            </a:pPr>
            <a:r>
              <a:rPr lang="en-GB" dirty="0" smtClean="0"/>
              <a:t>Provider presentations – </a:t>
            </a:r>
            <a:r>
              <a:rPr lang="en-GB" b="1" dirty="0" smtClean="0"/>
              <a:t>ALL are compulsory!!!</a:t>
            </a:r>
          </a:p>
          <a:p>
            <a:pPr>
              <a:defRPr/>
            </a:pPr>
            <a:r>
              <a:rPr lang="en-GB" dirty="0" smtClean="0"/>
              <a:t>Mandatory </a:t>
            </a:r>
            <a:r>
              <a:rPr lang="en-GB" dirty="0" smtClean="0"/>
              <a:t>requirements for placement students </a:t>
            </a:r>
            <a:r>
              <a:rPr lang="en-GB" dirty="0" smtClean="0"/>
              <a:t>(health &amp; safety) – miss these lectures and you don’t go!!!</a:t>
            </a:r>
          </a:p>
          <a:p>
            <a:pPr>
              <a:defRPr/>
            </a:pPr>
            <a:r>
              <a:rPr lang="en-GB" dirty="0" smtClean="0"/>
              <a:t>Academic requirements</a:t>
            </a:r>
          </a:p>
          <a:p>
            <a:pPr>
              <a:defRPr/>
            </a:pPr>
            <a:r>
              <a:rPr lang="en-GB" dirty="0" smtClean="0"/>
              <a:t>Discuss and monitor progress to date</a:t>
            </a:r>
          </a:p>
          <a:p>
            <a:pPr>
              <a:defRPr/>
            </a:pPr>
            <a:r>
              <a:rPr lang="en-GB" dirty="0" smtClean="0"/>
              <a:t>Keep me informed of your progress please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19143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4" dur="indefinit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b="1" smtClean="0">
                <a:solidFill>
                  <a:srgbClr val="C00000"/>
                </a:solidFill>
              </a:rPr>
              <a:t>Key points!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  <a:defRPr/>
            </a:pPr>
            <a:r>
              <a:rPr lang="en-GB" b="1" dirty="0" smtClean="0"/>
              <a:t>It is </a:t>
            </a:r>
            <a:r>
              <a:rPr lang="en-GB" b="1" u="sng" dirty="0" smtClean="0"/>
              <a:t>your responsibility </a:t>
            </a:r>
            <a:r>
              <a:rPr lang="en-GB" b="1" dirty="0" smtClean="0"/>
              <a:t>to secure an appropriate placement so start the process NOW!</a:t>
            </a:r>
          </a:p>
          <a:p>
            <a:pPr marL="0" indent="0" algn="ctr">
              <a:buNone/>
              <a:defRPr/>
            </a:pPr>
            <a:endParaRPr lang="en-GB" b="1" dirty="0"/>
          </a:p>
          <a:p>
            <a:pPr marL="0" indent="0" algn="ctr">
              <a:buNone/>
              <a:defRPr/>
            </a:pPr>
            <a:r>
              <a:rPr lang="en-GB" b="1" dirty="0" smtClean="0"/>
              <a:t>We can help/advise/prepare/show possible opportunities and generally support you</a:t>
            </a:r>
          </a:p>
          <a:p>
            <a:pPr marL="0" indent="0" algn="ctr">
              <a:buNone/>
              <a:defRPr/>
            </a:pPr>
            <a:endParaRPr lang="en-GB" b="1" dirty="0"/>
          </a:p>
          <a:p>
            <a:pPr marL="0" indent="0" algn="ctr">
              <a:buNone/>
              <a:defRPr/>
            </a:pPr>
            <a:r>
              <a:rPr lang="en-GB" b="1" dirty="0" smtClean="0"/>
              <a:t>You can find your own but it </a:t>
            </a:r>
            <a:r>
              <a:rPr lang="en-GB" b="1" u="sng" dirty="0" smtClean="0"/>
              <a:t>must </a:t>
            </a:r>
            <a:r>
              <a:rPr lang="en-GB" b="1" dirty="0" smtClean="0"/>
              <a:t>meet our criteria for academic accreditation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2604748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pPr algn="l"/>
            <a:r>
              <a:rPr lang="en-GB" altLang="en-US" b="1" smtClean="0">
                <a:solidFill>
                  <a:schemeClr val="tx2"/>
                </a:solidFill>
              </a:rPr>
              <a:t>Placement Duration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  <a:defRPr/>
            </a:pPr>
            <a:endParaRPr lang="en-GB" dirty="0" smtClean="0"/>
          </a:p>
          <a:p>
            <a:pPr marL="0" indent="0" algn="ctr">
              <a:buNone/>
              <a:defRPr/>
            </a:pPr>
            <a:r>
              <a:rPr lang="en-GB" sz="6000" u="sng" dirty="0"/>
              <a:t>At least 8</a:t>
            </a:r>
            <a:r>
              <a:rPr lang="en-GB" sz="6000" dirty="0"/>
              <a:t> weeks </a:t>
            </a:r>
            <a:endParaRPr lang="en-GB" sz="6000" u="sng" dirty="0"/>
          </a:p>
          <a:p>
            <a:pPr marL="0" indent="0" algn="ctr">
              <a:buNone/>
              <a:defRPr/>
            </a:pPr>
            <a:r>
              <a:rPr lang="en-GB" sz="9600" dirty="0"/>
              <a:t>+++++</a:t>
            </a:r>
          </a:p>
          <a:p>
            <a:pPr marL="0" indent="0" algn="ctr">
              <a:buNone/>
              <a:defRPr/>
            </a:pPr>
            <a:r>
              <a:rPr lang="en-GB" sz="8000" dirty="0"/>
              <a:t>200</a:t>
            </a:r>
            <a:r>
              <a:rPr lang="en-GB" sz="6000" dirty="0"/>
              <a:t> hours </a:t>
            </a:r>
            <a:r>
              <a:rPr lang="en-GB" sz="6000" u="sng" dirty="0"/>
              <a:t>minimum</a:t>
            </a:r>
          </a:p>
        </p:txBody>
      </p:sp>
    </p:spTree>
    <p:extLst>
      <p:ext uri="{BB962C8B-B14F-4D97-AF65-F5344CB8AC3E}">
        <p14:creationId xmlns:p14="http://schemas.microsoft.com/office/powerpoint/2010/main" val="297070301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pPr algn="l"/>
            <a:r>
              <a:rPr lang="en-GB" altLang="en-US" b="1" smtClean="0">
                <a:solidFill>
                  <a:schemeClr val="tx2"/>
                </a:solidFill>
              </a:rPr>
              <a:t>Placement Duration</a:t>
            </a:r>
            <a:endParaRPr lang="en-GB" altLang="en-US" smtClean="0"/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Can be done throughout the year as a series of ‘blocks’  </a:t>
            </a:r>
          </a:p>
          <a:p>
            <a:r>
              <a:rPr lang="en-GB" altLang="en-US" dirty="0" smtClean="0"/>
              <a:t>Can be done as a single block from March </a:t>
            </a:r>
            <a:r>
              <a:rPr lang="en-GB" altLang="en-US" dirty="0" smtClean="0"/>
              <a:t>2020 onwards (earlier depending on the placement)</a:t>
            </a:r>
            <a:endParaRPr lang="en-GB" altLang="en-US" dirty="0" smtClean="0"/>
          </a:p>
          <a:p>
            <a:r>
              <a:rPr lang="en-GB" altLang="en-US" dirty="0" smtClean="0"/>
              <a:t>Can be done over a longer period as a sandwich internship of a year (48 weeks; 1500 hours) – see me if this appeals to you.</a:t>
            </a:r>
          </a:p>
        </p:txBody>
      </p:sp>
    </p:spTree>
    <p:extLst>
      <p:ext uri="{BB962C8B-B14F-4D97-AF65-F5344CB8AC3E}">
        <p14:creationId xmlns:p14="http://schemas.microsoft.com/office/powerpoint/2010/main" val="35401742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dirty="0" smtClean="0">
                <a:solidFill>
                  <a:srgbClr val="002060"/>
                </a:solidFill>
              </a:rPr>
              <a:t>Stages of preparation for placement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0130" y="2137718"/>
            <a:ext cx="9790670" cy="4531369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/>
              <a:defRPr/>
            </a:pPr>
            <a:r>
              <a:rPr lang="en-GB" sz="2900" b="1" dirty="0"/>
              <a:t>Orientation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900" b="1" dirty="0"/>
              <a:t>Self-analysis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900" b="1" dirty="0"/>
              <a:t>Market analysis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900" b="1" dirty="0"/>
              <a:t>Networking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900" b="1" dirty="0" smtClean="0"/>
              <a:t>Applying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900" b="1" dirty="0" smtClean="0"/>
              <a:t>Interview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900" b="1" dirty="0" smtClean="0"/>
              <a:t>Placement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900" b="1" dirty="0" smtClean="0"/>
              <a:t>Rounding </a:t>
            </a:r>
            <a:r>
              <a:rPr lang="en-GB" sz="2900" b="1" dirty="0" smtClean="0"/>
              <a:t>off placement</a:t>
            </a:r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sz="2400" dirty="0"/>
              <a:t>Haag (2013)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pic>
        <p:nvPicPr>
          <p:cNvPr id="19460" name="Picture 2" descr="C:\Documents and Settings\bus-ad1\Local Settings\Temporary Internet Files\Content.IE5\KCTXA56R\MP9004424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426" y="1773238"/>
            <a:ext cx="2987675" cy="221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C:\Documents and Settings\bus-ad1\Local Settings\Temporary Internet Files\Content.IE5\US9IMP6S\MC9000450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4463" y="4149725"/>
            <a:ext cx="2387600" cy="240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40490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pPr algn="l"/>
            <a:r>
              <a:rPr lang="en-GB" altLang="en-US" smtClean="0">
                <a:solidFill>
                  <a:srgbClr val="002060"/>
                </a:solidFill>
              </a:rPr>
              <a:t>1.  Orientation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347" y="2015732"/>
            <a:ext cx="10696508" cy="4199717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 smtClean="0"/>
              <a:t>Placement is compulsory  </a:t>
            </a:r>
            <a:r>
              <a:rPr lang="en-GB" dirty="0" smtClean="0"/>
              <a:t>for Events, Sport and Tourism – Option for Business</a:t>
            </a:r>
            <a:endParaRPr lang="en-GB" dirty="0" smtClean="0"/>
          </a:p>
          <a:p>
            <a:pPr>
              <a:defRPr/>
            </a:pPr>
            <a:r>
              <a:rPr lang="en-GB" dirty="0" smtClean="0"/>
              <a:t>2x20 credits in year 2 </a:t>
            </a:r>
          </a:p>
          <a:p>
            <a:pPr>
              <a:defRPr/>
            </a:pPr>
            <a:r>
              <a:rPr lang="en-GB" dirty="0" smtClean="0"/>
              <a:t>A journey of personal discovery……</a:t>
            </a:r>
          </a:p>
          <a:p>
            <a:pPr>
              <a:defRPr/>
            </a:pPr>
            <a:r>
              <a:rPr lang="en-GB" dirty="0" smtClean="0"/>
              <a:t>Will a particular profession suit you?</a:t>
            </a:r>
          </a:p>
          <a:p>
            <a:pPr>
              <a:defRPr/>
            </a:pPr>
            <a:r>
              <a:rPr lang="en-GB" dirty="0" smtClean="0"/>
              <a:t>Are you comfortable there?</a:t>
            </a:r>
          </a:p>
          <a:p>
            <a:pPr>
              <a:defRPr/>
            </a:pPr>
            <a:r>
              <a:rPr lang="en-GB" dirty="0" smtClean="0"/>
              <a:t>Work experience in your chosen field</a:t>
            </a:r>
          </a:p>
          <a:p>
            <a:pPr>
              <a:defRPr/>
            </a:pPr>
            <a:r>
              <a:rPr lang="en-GB" dirty="0" smtClean="0"/>
              <a:t>Fill in gaps in your knowledge</a:t>
            </a:r>
          </a:p>
          <a:p>
            <a:pPr>
              <a:defRPr/>
            </a:pPr>
            <a:r>
              <a:rPr lang="en-GB" dirty="0" smtClean="0"/>
              <a:t>Build up a network of contacts</a:t>
            </a:r>
          </a:p>
          <a:p>
            <a:pPr>
              <a:defRPr/>
            </a:pPr>
            <a:r>
              <a:rPr lang="en-GB" dirty="0" smtClean="0"/>
              <a:t>What’s next after graduation?</a:t>
            </a:r>
          </a:p>
          <a:p>
            <a:pPr>
              <a:defRPr/>
            </a:pPr>
            <a:r>
              <a:rPr lang="en-GB" dirty="0" smtClean="0"/>
              <a:t>Go abroad – why?  Improve language skills/above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82678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pPr algn="l"/>
            <a:r>
              <a:rPr lang="en-GB" altLang="en-US" smtClean="0">
                <a:solidFill>
                  <a:srgbClr val="002060"/>
                </a:solidFill>
              </a:rPr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493" y="2015732"/>
            <a:ext cx="10795362" cy="4162646"/>
          </a:xfrm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b="1" dirty="0" smtClean="0"/>
              <a:t>Searching for the right solution for </a:t>
            </a:r>
            <a:r>
              <a:rPr lang="en-GB" b="1" u="sng" dirty="0" smtClean="0"/>
              <a:t>you</a:t>
            </a:r>
            <a:endParaRPr lang="en-GB" b="1" dirty="0" smtClean="0"/>
          </a:p>
          <a:p>
            <a:pPr>
              <a:defRPr/>
            </a:pPr>
            <a:r>
              <a:rPr lang="en-GB" b="1" dirty="0" smtClean="0"/>
              <a:t>Do I qualify for the opportunity?</a:t>
            </a:r>
          </a:p>
          <a:p>
            <a:pPr>
              <a:defRPr/>
            </a:pPr>
            <a:r>
              <a:rPr lang="en-GB" b="1" dirty="0" smtClean="0"/>
              <a:t>I’d like to work for a particular organisation – how do I approach them?</a:t>
            </a:r>
          </a:p>
          <a:p>
            <a:pPr>
              <a:defRPr/>
            </a:pPr>
            <a:r>
              <a:rPr lang="en-GB" b="1" dirty="0" smtClean="0"/>
              <a:t>What types of placement are there?</a:t>
            </a:r>
          </a:p>
          <a:p>
            <a:pPr>
              <a:defRPr/>
            </a:pPr>
            <a:r>
              <a:rPr lang="en-GB" b="1" dirty="0" smtClean="0"/>
              <a:t>How can my tutors help?</a:t>
            </a:r>
          </a:p>
          <a:p>
            <a:pPr>
              <a:defRPr/>
            </a:pPr>
            <a:r>
              <a:rPr lang="en-GB" b="1" dirty="0" smtClean="0"/>
              <a:t>What steps should I go through to arrange it?</a:t>
            </a:r>
          </a:p>
          <a:p>
            <a:pPr>
              <a:defRPr/>
            </a:pPr>
            <a:r>
              <a:rPr lang="en-GB" b="1" dirty="0" smtClean="0"/>
              <a:t>How long does it have to be/can I do it part-time?</a:t>
            </a:r>
          </a:p>
          <a:p>
            <a:pPr>
              <a:defRPr/>
            </a:pPr>
            <a:r>
              <a:rPr lang="en-GB" b="1" dirty="0" smtClean="0"/>
              <a:t>I’d like a paid placement – what’s a reasonable wage?</a:t>
            </a:r>
          </a:p>
          <a:p>
            <a:pPr>
              <a:defRPr/>
            </a:pPr>
            <a:r>
              <a:rPr lang="en-GB" b="1" dirty="0" smtClean="0"/>
              <a:t>What’s the minimum/maximum duration?</a:t>
            </a:r>
          </a:p>
          <a:p>
            <a:pPr>
              <a:defRPr/>
            </a:pPr>
            <a:r>
              <a:rPr lang="en-GB" b="1" dirty="0" smtClean="0"/>
              <a:t>How much work can you do in a three month placement?</a:t>
            </a:r>
          </a:p>
          <a:p>
            <a:pPr>
              <a:defRPr/>
            </a:pPr>
            <a:r>
              <a:rPr lang="en-GB" b="1" dirty="0" smtClean="0"/>
              <a:t>Who will supervise me during my placement?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8515114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2313" y="260351"/>
            <a:ext cx="8229600" cy="1008063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Why?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2298356"/>
            <a:ext cx="8229600" cy="429929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Placements are aimed at providing students with the </a:t>
            </a:r>
            <a:r>
              <a:rPr lang="en-GB" u="sng" dirty="0" smtClean="0"/>
              <a:t>experience</a:t>
            </a:r>
            <a:r>
              <a:rPr lang="en-GB" dirty="0" smtClean="0"/>
              <a:t> and </a:t>
            </a:r>
            <a:r>
              <a:rPr lang="en-GB" u="sng" dirty="0" smtClean="0"/>
              <a:t>discipline</a:t>
            </a:r>
            <a:r>
              <a:rPr lang="en-GB" dirty="0" smtClean="0"/>
              <a:t> of working in a business environment and the opportunity to develop </a:t>
            </a:r>
            <a:r>
              <a:rPr lang="en-GB" u="sng" dirty="0" smtClean="0"/>
              <a:t>skills</a:t>
            </a:r>
            <a:r>
              <a:rPr lang="en-GB" dirty="0" smtClean="0"/>
              <a:t> in particular areas.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They will also gain insight into the wider commercial aspects of business life including the management of the organisation and the client-company relationship.</a:t>
            </a:r>
          </a:p>
          <a:p>
            <a:pPr>
              <a:defRPr/>
            </a:pPr>
            <a:endParaRPr lang="en-GB" dirty="0" smtClean="0"/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dirty="0" smtClean="0"/>
              <a:t>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79775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Why?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defRPr/>
            </a:pPr>
            <a:endParaRPr lang="en-GB" b="1" dirty="0" smtClean="0"/>
          </a:p>
          <a:p>
            <a:pPr>
              <a:defRPr/>
            </a:pPr>
            <a:endParaRPr lang="en-GB" b="1" dirty="0" smtClean="0"/>
          </a:p>
          <a:p>
            <a:pPr marL="0" indent="0">
              <a:buNone/>
              <a:defRPr/>
            </a:pPr>
            <a:r>
              <a:rPr lang="en-GB" sz="4000" dirty="0"/>
              <a:t>With many employers increasingly looking for ‘experience’ </a:t>
            </a:r>
            <a:r>
              <a:rPr lang="en-GB" sz="4000" u="sng" dirty="0"/>
              <a:t>as well as ‘</a:t>
            </a:r>
            <a:r>
              <a:rPr lang="en-GB" sz="4000" dirty="0"/>
              <a:t>academic’ achievement in candidates for their positions, work placements have a growing importance in </a:t>
            </a:r>
            <a:r>
              <a:rPr lang="en-GB" sz="3900" dirty="0"/>
              <a:t>gaining a good job!!!</a:t>
            </a:r>
          </a:p>
          <a:p>
            <a:pPr>
              <a:defRPr/>
            </a:pPr>
            <a:endParaRPr lang="en-GB" sz="3900" dirty="0"/>
          </a:p>
          <a:p>
            <a:pPr marL="0" indent="0">
              <a:buNone/>
              <a:defRPr/>
            </a:pPr>
            <a:r>
              <a:rPr lang="en-GB" sz="3900" dirty="0">
                <a:hlinkClick r:id="rId2"/>
              </a:rPr>
              <a:t>http://youtu.be/47nNslXI9Rw</a:t>
            </a:r>
            <a:endParaRPr lang="en-GB" sz="3900" dirty="0"/>
          </a:p>
          <a:p>
            <a:pPr marL="0" indent="0">
              <a:buNone/>
              <a:defRPr/>
            </a:pPr>
            <a:r>
              <a:rPr lang="en-GB" sz="3900" dirty="0"/>
              <a:t/>
            </a:r>
            <a:br>
              <a:rPr lang="en-GB" sz="3900" dirty="0"/>
            </a:br>
            <a:endParaRPr lang="en-GB" sz="3900" dirty="0"/>
          </a:p>
        </p:txBody>
      </p:sp>
    </p:spTree>
    <p:extLst>
      <p:ext uri="{BB962C8B-B14F-4D97-AF65-F5344CB8AC3E}">
        <p14:creationId xmlns:p14="http://schemas.microsoft.com/office/powerpoint/2010/main" val="38354637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728788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Work Placement / Industrial Experience......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4825" y="1989138"/>
            <a:ext cx="8229600" cy="590391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None/>
              <a:defRPr/>
            </a:pPr>
            <a:r>
              <a:rPr lang="en-GB" dirty="0" smtClean="0"/>
              <a:t>Definitions:		</a:t>
            </a:r>
          </a:p>
          <a:p>
            <a:pPr>
              <a:defRPr/>
            </a:pPr>
            <a:endParaRPr lang="en-GB" dirty="0" smtClean="0"/>
          </a:p>
          <a:p>
            <a:pPr algn="just">
              <a:defRPr/>
            </a:pPr>
            <a:r>
              <a:rPr lang="en-GB" dirty="0" smtClean="0"/>
              <a:t>Work Experience / Work Placement is any  experience that a person gains while working in a specific field or occupation, but the expression is widely used to mean a type of volunteer work that is commonly intended for young people — often students, to get a feel for professional working environments.</a:t>
            </a:r>
          </a:p>
          <a:p>
            <a:pPr algn="just">
              <a:defRPr/>
            </a:pPr>
            <a:endParaRPr lang="en-GB" dirty="0"/>
          </a:p>
          <a:p>
            <a:pPr algn="just">
              <a:defRPr/>
            </a:pPr>
            <a:r>
              <a:rPr lang="en-GB" dirty="0" smtClean="0"/>
              <a:t>Internship sometimes also used</a:t>
            </a:r>
          </a:p>
          <a:p>
            <a:pPr algn="just">
              <a:buFont typeface="Arial" panose="020B0604020202020204" pitchFamily="34" charset="0"/>
              <a:buNone/>
              <a:defRPr/>
            </a:pPr>
            <a:r>
              <a:rPr lang="en-GB" dirty="0" smtClean="0"/>
              <a:t>	</a:t>
            </a:r>
          </a:p>
          <a:p>
            <a:pPr algn="just">
              <a:buFont typeface="Arial" panose="020B0604020202020204" pitchFamily="34" charset="0"/>
              <a:buNone/>
              <a:defRPr/>
            </a:pPr>
            <a:r>
              <a:rPr lang="en-GB" dirty="0" smtClean="0"/>
              <a:t>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45978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1919288" y="188913"/>
            <a:ext cx="8229600" cy="1143000"/>
          </a:xfrm>
        </p:spPr>
        <p:txBody>
          <a:bodyPr/>
          <a:lstStyle/>
          <a:p>
            <a:pPr algn="l"/>
            <a:r>
              <a:rPr lang="en-GB" altLang="en-US" smtClean="0"/>
              <a:t>UK/Overseas? - similarities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2014151"/>
            <a:ext cx="8229600" cy="411201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May be similar content-wise</a:t>
            </a:r>
          </a:p>
          <a:p>
            <a:pPr>
              <a:defRPr/>
            </a:pPr>
            <a:r>
              <a:rPr lang="en-GB" dirty="0" smtClean="0"/>
              <a:t>Both allow you to explore an organisation’s day-to-day business/operations</a:t>
            </a:r>
          </a:p>
          <a:p>
            <a:pPr>
              <a:defRPr/>
            </a:pPr>
            <a:r>
              <a:rPr lang="en-GB" dirty="0" smtClean="0"/>
              <a:t>Both will expect things of you: independence</a:t>
            </a:r>
          </a:p>
          <a:p>
            <a:pPr>
              <a:defRPr/>
            </a:pPr>
            <a:r>
              <a:rPr lang="en-GB" dirty="0" smtClean="0"/>
              <a:t>You will have to adjust to the demands of the workplace and be punctual</a:t>
            </a:r>
          </a:p>
          <a:p>
            <a:pPr>
              <a:defRPr/>
            </a:pPr>
            <a:r>
              <a:rPr lang="en-GB" dirty="0" smtClean="0"/>
              <a:t>You will have two reporting lines: your host institution and UWTSD</a:t>
            </a:r>
          </a:p>
          <a:p>
            <a:pPr>
              <a:defRPr/>
            </a:pPr>
            <a:r>
              <a:rPr lang="en-GB" dirty="0" smtClean="0"/>
              <a:t>You will apply your academic knowledge in a corporate culture; you will be under time pressure</a:t>
            </a:r>
          </a:p>
          <a:p>
            <a:pPr>
              <a:defRPr/>
            </a:pPr>
            <a:r>
              <a:rPr lang="en-GB" dirty="0" smtClean="0"/>
              <a:t>You will have to comply with your assignment requirements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48386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pPr algn="l"/>
            <a:r>
              <a:rPr lang="en-GB" altLang="en-US" smtClean="0"/>
              <a:t>UK/Overseas - differences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633" y="2015732"/>
            <a:ext cx="10721222" cy="3903154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smtClean="0"/>
              <a:t>Abroad – you will do all this in a different language (?) and culture</a:t>
            </a:r>
          </a:p>
          <a:p>
            <a:pPr>
              <a:defRPr/>
            </a:pPr>
            <a:r>
              <a:rPr lang="en-GB" dirty="0" smtClean="0"/>
              <a:t>You will have to work more independently</a:t>
            </a:r>
          </a:p>
          <a:p>
            <a:pPr>
              <a:defRPr/>
            </a:pPr>
            <a:r>
              <a:rPr lang="en-GB" dirty="0" smtClean="0"/>
              <a:t>You’ll be ‘thrown in at the deep end’ – no family/friends to turn to</a:t>
            </a:r>
          </a:p>
          <a:p>
            <a:pPr>
              <a:defRPr/>
            </a:pPr>
            <a:r>
              <a:rPr lang="en-GB" dirty="0" smtClean="0"/>
              <a:t>You’ll get to know </a:t>
            </a:r>
            <a:r>
              <a:rPr lang="en-GB" u="sng" dirty="0" smtClean="0"/>
              <a:t>yourself</a:t>
            </a:r>
          </a:p>
          <a:p>
            <a:pPr>
              <a:defRPr/>
            </a:pPr>
            <a:r>
              <a:rPr lang="en-GB" dirty="0" smtClean="0"/>
              <a:t>You’ll adapt to local customs/languages</a:t>
            </a:r>
          </a:p>
          <a:p>
            <a:pPr>
              <a:defRPr/>
            </a:pPr>
            <a:r>
              <a:rPr lang="en-GB" dirty="0" smtClean="0"/>
              <a:t>You’ll develop an international network for your future career which might help you gain a career</a:t>
            </a:r>
          </a:p>
          <a:p>
            <a:pPr>
              <a:defRPr/>
            </a:pPr>
            <a:r>
              <a:rPr lang="en-GB" dirty="0" smtClean="0"/>
              <a:t>Looks good on your CV/to employers</a:t>
            </a:r>
          </a:p>
          <a:p>
            <a:pPr>
              <a:defRPr/>
            </a:pPr>
            <a:r>
              <a:rPr lang="en-GB" dirty="0" smtClean="0"/>
              <a:t>More preparation needed – especially outside Europe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24538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pPr algn="l"/>
            <a:r>
              <a:rPr lang="en-GB" altLang="en-US" sz="2800"/>
              <a:t>                                   </a:t>
            </a:r>
            <a:endParaRPr lang="en-GB" altLang="en-US" b="1" u="sng" smtClean="0"/>
          </a:p>
        </p:txBody>
      </p:sp>
      <p:pic>
        <p:nvPicPr>
          <p:cNvPr id="27651" name="Picture 2" descr="Challenger Sport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92263" y="3228976"/>
            <a:ext cx="8229600" cy="1262063"/>
          </a:xfrm>
        </p:spPr>
      </p:pic>
      <p:pic>
        <p:nvPicPr>
          <p:cNvPr id="27652" name="Picture 4" descr="https://encrypted-tbn3.gstatic.com/images?q=tbn:ANd9GcSu6w-AeqVylKNuFFA1vpelxLG6uA4KIr_Jtd2PBpB3DGQJ60q_S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9375" y="2368551"/>
            <a:ext cx="2782888" cy="85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Picture 5" descr="http://www.memory4teachers.co.uk/channels/logos/merli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651" y="4446589"/>
            <a:ext cx="4919663" cy="2344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4" name="Picture 6" descr="Hom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8925" y="1044576"/>
            <a:ext cx="2160588" cy="101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5" name="Picture 7" descr="http://www.jumeirah.com/Global/Jumeirah-logo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1916113"/>
            <a:ext cx="2663825" cy="874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6" name="Picture 2" descr="http://ts3.mm.bing.net/th?id=HN.608011380471760098&amp;pid=15.1&amp;P=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9875" y="1412876"/>
            <a:ext cx="4572000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7" name="Picture 10" descr="imagesCAM17I73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0950" y="1"/>
            <a:ext cx="3067050" cy="148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8" name="Picture 2" descr="http://www.oakwoodthemepark.co.uk/wp-content/uploads/logo-230x160.png">
            <a:hlinkClick r:id="rId9" tooltip="Oakwood Theme Park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7250" y="1700213"/>
            <a:ext cx="2190750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9" name="Picture 4" descr="http://ts4.mm.bing.net/th?id=HN.608036360006732347&amp;pid=15.1&amp;P=0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1789" y="5748339"/>
            <a:ext cx="2376487" cy="91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60" name="Picture 6" descr="http://ts3.mm.bing.net/th?id=HN.608054454705654422&amp;pid=15.1&amp;P=0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0800" y="4545014"/>
            <a:ext cx="1612900" cy="1074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61" name="Picture 14" descr="National%20trust%20logo%20(2)_0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"/>
            <a:ext cx="1187450" cy="119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62" name="Picture 8" descr="Amgueddfa Cymru - National Museum Wales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376" y="0"/>
            <a:ext cx="1223963" cy="1550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63" name="Picture 10" descr="http://ts4.mm.bing.net/th?id=HN.608013171468797491&amp;pid=15.1&amp;P=0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675" y="260351"/>
            <a:ext cx="285750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28269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2135188" y="0"/>
            <a:ext cx="8208962" cy="1143000"/>
          </a:xfrm>
        </p:spPr>
        <p:txBody>
          <a:bodyPr/>
          <a:lstStyle/>
          <a:p>
            <a:pPr algn="l"/>
            <a:r>
              <a:rPr lang="en-GB" altLang="en-US" smtClean="0"/>
              <a:t>Vocational Benefit to the student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Working knowledge and Experience.</a:t>
            </a:r>
          </a:p>
          <a:p>
            <a:r>
              <a:rPr lang="en-GB" altLang="en-US" smtClean="0"/>
              <a:t>Puts theory into practice.</a:t>
            </a:r>
          </a:p>
          <a:p>
            <a:r>
              <a:rPr lang="en-GB" altLang="en-US" smtClean="0"/>
              <a:t>Creation of networking opportunities.</a:t>
            </a:r>
          </a:p>
          <a:p>
            <a:r>
              <a:rPr lang="en-GB" altLang="en-US" smtClean="0"/>
              <a:t>Financial Rewards.</a:t>
            </a:r>
          </a:p>
          <a:p>
            <a:r>
              <a:rPr lang="en-GB" altLang="en-US" smtClean="0"/>
              <a:t>Career Ideas.</a:t>
            </a:r>
          </a:p>
          <a:p>
            <a:r>
              <a:rPr lang="en-GB" altLang="en-US" smtClean="0"/>
              <a:t>Personal Development.</a:t>
            </a:r>
          </a:p>
          <a:p>
            <a:r>
              <a:rPr lang="en-GB" altLang="en-US" smtClean="0"/>
              <a:t>Assists with later “Job Applications”.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5006979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Placement Expectations</a:t>
            </a:r>
            <a:r>
              <a:rPr lang="en-GB" dirty="0" smtClean="0">
                <a:latin typeface="Algerian" pitchFamily="82" charset="0"/>
              </a:rPr>
              <a:t/>
            </a:r>
            <a:br>
              <a:rPr lang="en-GB" dirty="0" smtClean="0">
                <a:latin typeface="Algerian" pitchFamily="82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341" y="2051222"/>
            <a:ext cx="9679459" cy="3870154"/>
          </a:xfrm>
        </p:spPr>
        <p:txBody>
          <a:bodyPr>
            <a:normAutofit fontScale="25000" lnSpcReduction="20000"/>
          </a:bodyPr>
          <a:lstStyle/>
          <a:p>
            <a:pPr>
              <a:defRPr/>
            </a:pPr>
            <a:r>
              <a:rPr lang="en-GB" sz="9600" dirty="0"/>
              <a:t>Self Development</a:t>
            </a:r>
            <a:endParaRPr lang="en-GB" sz="9600" b="1" dirty="0"/>
          </a:p>
          <a:p>
            <a:pPr>
              <a:defRPr/>
            </a:pPr>
            <a:r>
              <a:rPr lang="en-GB" sz="9600" dirty="0"/>
              <a:t>Managing Tasks</a:t>
            </a:r>
            <a:endParaRPr lang="en-GB" sz="9600" b="1" dirty="0"/>
          </a:p>
          <a:p>
            <a:pPr>
              <a:defRPr/>
            </a:pPr>
            <a:r>
              <a:rPr lang="en-GB" sz="9600" dirty="0"/>
              <a:t>Communication </a:t>
            </a:r>
            <a:endParaRPr lang="en-GB" sz="9600" b="1" dirty="0"/>
          </a:p>
          <a:p>
            <a:pPr>
              <a:defRPr/>
            </a:pPr>
            <a:r>
              <a:rPr lang="en-GB" sz="9600" dirty="0"/>
              <a:t>Teamwork</a:t>
            </a:r>
            <a:endParaRPr lang="en-GB" sz="9600" b="1" dirty="0"/>
          </a:p>
          <a:p>
            <a:pPr>
              <a:defRPr/>
            </a:pPr>
            <a:r>
              <a:rPr lang="en-GB" sz="9600" dirty="0"/>
              <a:t>Applying Knowledge</a:t>
            </a:r>
            <a:endParaRPr lang="en-GB" sz="9600" b="1" dirty="0"/>
          </a:p>
          <a:p>
            <a:pPr>
              <a:defRPr/>
            </a:pPr>
            <a:r>
              <a:rPr lang="en-GB" sz="9600" dirty="0"/>
              <a:t>Applying Initiative in Work Problems</a:t>
            </a:r>
            <a:endParaRPr lang="en-GB" sz="9600" b="1" dirty="0"/>
          </a:p>
          <a:p>
            <a:pPr>
              <a:defRPr/>
            </a:pPr>
            <a:r>
              <a:rPr lang="en-GB" sz="9600" dirty="0"/>
              <a:t>Specialist Skills e.g. coaching/marketing</a:t>
            </a:r>
            <a:endParaRPr lang="en-GB" sz="9600" b="1" dirty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3"/>
          <p:cNvSpPr>
            <a:spLocks noGrp="1"/>
          </p:cNvSpPr>
          <p:nvPr>
            <p:ph type="title"/>
          </p:nvPr>
        </p:nvSpPr>
        <p:spPr>
          <a:xfrm>
            <a:off x="1847850" y="188914"/>
            <a:ext cx="8610600" cy="1316037"/>
          </a:xfrm>
        </p:spPr>
        <p:txBody>
          <a:bodyPr/>
          <a:lstStyle/>
          <a:p>
            <a:r>
              <a:rPr lang="en-GB" altLang="en-US" sz="3600"/>
              <a:t>University Wide Students’ Views on WORK Placement</a:t>
            </a:r>
            <a:r>
              <a:rPr lang="en-GB" altLang="en-US" smtClean="0"/>
              <a:t>: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1919288" y="1125539"/>
            <a:ext cx="4291012" cy="638175"/>
          </a:xfrm>
        </p:spPr>
        <p:txBody>
          <a:bodyPr>
            <a:normAutofit fontScale="32500" lnSpcReduction="20000"/>
          </a:bodyPr>
          <a:lstStyle/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sz="3200" dirty="0"/>
              <a:t>Student Views: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58346" y="2060576"/>
            <a:ext cx="5707493" cy="3941763"/>
          </a:xfrm>
        </p:spPr>
        <p:txBody>
          <a:bodyPr>
            <a:normAutofit fontScale="47500" lnSpcReduction="20000"/>
          </a:bodyPr>
          <a:lstStyle/>
          <a:p>
            <a:pPr>
              <a:defRPr/>
            </a:pPr>
            <a:endParaRPr lang="en-GB" dirty="0" smtClean="0"/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“Since starting my placement I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have gained so many 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skills and experiences that I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wouldn’t have gained if I 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had completed my degree 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without a placement. Upon 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graduation, I feel by having a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year’s worth of employment 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experience I will be one step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ahead of those who didn’t </a:t>
            </a:r>
          </a:p>
          <a:p>
            <a:pPr>
              <a:buFont typeface="Arial" panose="020B0604020202020204" pitchFamily="34" charset="0"/>
              <a:buNone/>
              <a:defRPr/>
            </a:pP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take up a placement”</a:t>
            </a:r>
            <a:endParaRPr lang="en-GB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25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</p:txBody>
      </p:sp>
      <p:sp>
        <p:nvSpPr>
          <p:cNvPr id="30726" name="Content Placeholder 7"/>
          <p:cNvSpPr>
            <a:spLocks noGrp="1"/>
          </p:cNvSpPr>
          <p:nvPr>
            <p:ph sz="quarter" idx="4"/>
          </p:nvPr>
        </p:nvSpPr>
        <p:spPr>
          <a:xfrm>
            <a:off x="6240464" y="2205039"/>
            <a:ext cx="4041775" cy="3951287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“A placement is a great way to get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the heaps of experience which all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employers are looking for. I did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mine to make me more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employable and put my degree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into practice. I believe it is the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single best experience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to help you get a graduate job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i="1">
                <a:latin typeface="Andalus" panose="02020603050405020304" pitchFamily="18" charset="-78"/>
                <a:cs typeface="Andalus" panose="02020603050405020304" pitchFamily="18" charset="-78"/>
              </a:rPr>
              <a:t>after university”</a:t>
            </a:r>
          </a:p>
        </p:txBody>
      </p:sp>
    </p:spTree>
    <p:extLst>
      <p:ext uri="{BB962C8B-B14F-4D97-AF65-F5344CB8AC3E}">
        <p14:creationId xmlns:p14="http://schemas.microsoft.com/office/powerpoint/2010/main" val="30553539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xfrm>
            <a:off x="2016125" y="260350"/>
            <a:ext cx="8229600" cy="1143000"/>
          </a:xfrm>
        </p:spPr>
        <p:txBody>
          <a:bodyPr/>
          <a:lstStyle/>
          <a:p>
            <a:pPr algn="l"/>
            <a:r>
              <a:rPr lang="en-GB" altLang="en-US" smtClean="0"/>
              <a:t>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Placements can be expensive</a:t>
            </a:r>
          </a:p>
          <a:p>
            <a:pPr>
              <a:defRPr/>
            </a:pPr>
            <a:r>
              <a:rPr lang="en-GB" dirty="0" smtClean="0"/>
              <a:t>Live away/abroad/clothing/leave job</a:t>
            </a:r>
          </a:p>
          <a:p>
            <a:pPr>
              <a:defRPr/>
            </a:pPr>
            <a:r>
              <a:rPr lang="en-GB" dirty="0" smtClean="0"/>
              <a:t>Not all are paid </a:t>
            </a:r>
          </a:p>
          <a:p>
            <a:pPr>
              <a:defRPr/>
            </a:pPr>
            <a:r>
              <a:rPr lang="en-GB" dirty="0" smtClean="0"/>
              <a:t>If paid, can be low – you are not an ‘employee’</a:t>
            </a:r>
          </a:p>
          <a:p>
            <a:pPr>
              <a:defRPr/>
            </a:pPr>
            <a:r>
              <a:rPr lang="en-GB" dirty="0" smtClean="0"/>
              <a:t>Travel/rent/cost of living abroad/visas/insurance/vaccinations</a:t>
            </a:r>
          </a:p>
          <a:p>
            <a:pPr>
              <a:defRPr/>
            </a:pPr>
            <a:r>
              <a:rPr lang="en-GB" dirty="0" smtClean="0"/>
              <a:t>Can you afford it?  Can you offset these costs?</a:t>
            </a:r>
          </a:p>
          <a:p>
            <a:pPr>
              <a:defRPr/>
            </a:pPr>
            <a:r>
              <a:rPr lang="en-GB" dirty="0" smtClean="0"/>
              <a:t>Grants/bursaries?  Save up?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879382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smtClean="0"/>
              <a:t>Practical Insight </a:t>
            </a:r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dirty="0" smtClean="0">
                <a:hlinkClick r:id="rId2"/>
              </a:rPr>
              <a:t>https://www.theguardian.com/education/2013/oct/15/student-guide-to-internships</a:t>
            </a:r>
            <a:endParaRPr lang="en-GB" altLang="en-US" dirty="0" smtClean="0"/>
          </a:p>
          <a:p>
            <a:pPr marL="0" indent="0">
              <a:buNone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135760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34449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 rot="195456">
            <a:off x="2248930" y="5325762"/>
            <a:ext cx="1434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Today at 3pm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431254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budgeting part two ihm</Template>
  <TotalTime>36</TotalTime>
  <Words>1069</Words>
  <Application>Microsoft Office PowerPoint</Application>
  <PresentationFormat>Widescreen</PresentationFormat>
  <Paragraphs>189</Paragraphs>
  <Slides>26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Algerian</vt:lpstr>
      <vt:lpstr>Andalus</vt:lpstr>
      <vt:lpstr>Arial</vt:lpstr>
      <vt:lpstr>Calibri</vt:lpstr>
      <vt:lpstr>Gill Sans MT</vt:lpstr>
      <vt:lpstr>Gallery</vt:lpstr>
      <vt:lpstr>Chart</vt:lpstr>
      <vt:lpstr>Professional Development  </vt:lpstr>
      <vt:lpstr>PowerPoint Presentation</vt:lpstr>
      <vt:lpstr>2 modules 2018-19</vt:lpstr>
      <vt:lpstr>Business Impact of Placement</vt:lpstr>
      <vt:lpstr>It makes you more employable!</vt:lpstr>
      <vt:lpstr>It makes you more employable!</vt:lpstr>
      <vt:lpstr>It makes you more employable!</vt:lpstr>
      <vt:lpstr>Professional development module</vt:lpstr>
      <vt:lpstr>Key points!</vt:lpstr>
      <vt:lpstr>Placement Duration</vt:lpstr>
      <vt:lpstr>Placement Duration</vt:lpstr>
      <vt:lpstr>Stages of preparation for placement</vt:lpstr>
      <vt:lpstr>1.  Orientation</vt:lpstr>
      <vt:lpstr>Questions</vt:lpstr>
      <vt:lpstr> Why? </vt:lpstr>
      <vt:lpstr>  Why?  </vt:lpstr>
      <vt:lpstr>  Work Placement / Industrial Experience......  </vt:lpstr>
      <vt:lpstr>UK/Overseas? - similarities</vt:lpstr>
      <vt:lpstr>UK/Overseas - differences</vt:lpstr>
      <vt:lpstr>                                   </vt:lpstr>
      <vt:lpstr>Vocational Benefit to the student</vt:lpstr>
      <vt:lpstr> Placement Expectations </vt:lpstr>
      <vt:lpstr>University Wide Students’ Views on WORK Placement:</vt:lpstr>
      <vt:lpstr>Costs</vt:lpstr>
      <vt:lpstr>Practical Insight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 for Sports Industry Placement</dc:title>
  <dc:creator>Marie Pitson</dc:creator>
  <cp:lastModifiedBy>Marie Pitson</cp:lastModifiedBy>
  <cp:revision>4</cp:revision>
  <dcterms:created xsi:type="dcterms:W3CDTF">2017-10-10T07:29:49Z</dcterms:created>
  <dcterms:modified xsi:type="dcterms:W3CDTF">2019-10-22T10:24:57Z</dcterms:modified>
</cp:coreProperties>
</file>