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6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705"/>
  </p:normalViewPr>
  <p:slideViewPr>
    <p:cSldViewPr snapToGrid="0" snapToObjects="1">
      <p:cViewPr varScale="1">
        <p:scale>
          <a:sx n="108" d="100"/>
          <a:sy n="108" d="100"/>
        </p:scale>
        <p:origin x="73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8/16/21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9525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8/16/21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8718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8/16/21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33963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8695" y="1825625"/>
            <a:ext cx="556110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1825625"/>
            <a:ext cx="5561105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8/16/21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00553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125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5256" y="1752600"/>
            <a:ext cx="5532319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5256" y="2666999"/>
            <a:ext cx="5532319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561106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561106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8/16/21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6548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8693" y="6416675"/>
            <a:ext cx="2921715" cy="365125"/>
          </a:xfrm>
        </p:spPr>
        <p:txBody>
          <a:bodyPr/>
          <a:lstStyle/>
          <a:p>
            <a:fld id="{3AB41CFF-90C9-47B3-9DA1-F2BF8D839F7E}" type="datetime1">
              <a:rPr lang="en-US" smtClean="0"/>
              <a:t>8/16/21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3675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8/16/21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38596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8/16/21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87391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8/16/21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74791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8/16/21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25924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8/16/21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32178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425450"/>
            <a:ext cx="1127461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8694" y="1949450"/>
            <a:ext cx="11274612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8694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8/16/21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166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90106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4" name="Picture 13" descr="A picture containing sitting&#10;&#10;Description automatically generated">
            <a:extLst>
              <a:ext uri="{FF2B5EF4-FFF2-40B4-BE49-F238E27FC236}">
                <a16:creationId xmlns:a16="http://schemas.microsoft.com/office/drawing/2014/main" id="{BC526B7A-4801-4FD1-95C8-03AF22629E87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65096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75" r:id="rId7"/>
    <p:sldLayoutId id="2147483676" r:id="rId8"/>
    <p:sldLayoutId id="2147483677" r:id="rId9"/>
    <p:sldLayoutId id="2147483678" r:id="rId10"/>
    <p:sldLayoutId id="2147483685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2" name="Rectangle 19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93" name="Picture 192">
            <a:extLst>
              <a:ext uri="{FF2B5EF4-FFF2-40B4-BE49-F238E27FC236}">
                <a16:creationId xmlns:a16="http://schemas.microsoft.com/office/drawing/2014/main" id="{BC526B7A-4801-4FD1-95C8-03AF22629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  <p:sp useBgFill="1">
        <p:nvSpPr>
          <p:cNvPr id="1033" name="Rectangle 193">
            <a:extLst>
              <a:ext uri="{FF2B5EF4-FFF2-40B4-BE49-F238E27FC236}">
                <a16:creationId xmlns:a16="http://schemas.microsoft.com/office/drawing/2014/main" id="{DE61FBD7-E37C-4B38-BE44-A6D4978D7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95" name="Rectangle 194">
            <a:extLst>
              <a:ext uri="{FF2B5EF4-FFF2-40B4-BE49-F238E27FC236}">
                <a16:creationId xmlns:a16="http://schemas.microsoft.com/office/drawing/2014/main" id="{34F8020C-60BB-4357-8207-13221A99A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96" name="Rectangle 195">
            <a:extLst>
              <a:ext uri="{FF2B5EF4-FFF2-40B4-BE49-F238E27FC236}">
                <a16:creationId xmlns:a16="http://schemas.microsoft.com/office/drawing/2014/main" id="{20FB2548-F441-491F-B89E-C8122CA415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276" y="685800"/>
            <a:ext cx="108204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4" name="Rectangle 196">
            <a:extLst>
              <a:ext uri="{FF2B5EF4-FFF2-40B4-BE49-F238E27FC236}">
                <a16:creationId xmlns:a16="http://schemas.microsoft.com/office/drawing/2014/main" id="{392BFCFE-FD78-4EDF-BEFE-CC444DC5F3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035" name="Group 197">
            <a:extLst>
              <a:ext uri="{FF2B5EF4-FFF2-40B4-BE49-F238E27FC236}">
                <a16:creationId xmlns:a16="http://schemas.microsoft.com/office/drawing/2014/main" id="{F88A4BBD-D838-4074-87A2-A92452580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"/>
            <a:ext cx="5236971" cy="6858000"/>
            <a:chOff x="20829" y="1"/>
            <a:chExt cx="5236971" cy="6857999"/>
          </a:xfrm>
        </p:grpSpPr>
        <p:pic>
          <p:nvPicPr>
            <p:cNvPr id="1036" name="Picture 198">
              <a:extLst>
                <a:ext uri="{FF2B5EF4-FFF2-40B4-BE49-F238E27FC236}">
                  <a16:creationId xmlns:a16="http://schemas.microsoft.com/office/drawing/2014/main" id="{538A046B-CDF0-4C13-A5DF-209D5B865B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037" name="Picture 199">
              <a:extLst>
                <a:ext uri="{FF2B5EF4-FFF2-40B4-BE49-F238E27FC236}">
                  <a16:creationId xmlns:a16="http://schemas.microsoft.com/office/drawing/2014/main" id="{B7C60656-56B0-4CF3-958D-AB9C245867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alphaModFix amt="8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pic>
        <p:nvPicPr>
          <p:cNvPr id="1030" name="Picture 6" descr="Drivers suffer as Ola cuts losses by reducing expenses">
            <a:extLst>
              <a:ext uri="{FF2B5EF4-FFF2-40B4-BE49-F238E27FC236}">
                <a16:creationId xmlns:a16="http://schemas.microsoft.com/office/drawing/2014/main" id="{7AEFC267-6EB9-1B45-9A85-EF6912C5C06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70" r="3" b="4765"/>
          <a:stretch/>
        </p:blipFill>
        <p:spPr bwMode="auto">
          <a:xfrm>
            <a:off x="2998822" y="191231"/>
            <a:ext cx="6565502" cy="3328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26CF520-44F6-6543-81A9-34E583FFD89F}"/>
              </a:ext>
            </a:extLst>
          </p:cNvPr>
          <p:cNvSpPr txBox="1"/>
          <p:nvPr/>
        </p:nvSpPr>
        <p:spPr>
          <a:xfrm>
            <a:off x="2651597" y="4009790"/>
            <a:ext cx="76439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Ola's Corporate Culture and Change Management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503C4C1-C2CB-2640-B257-B5FDA74393A6}"/>
              </a:ext>
            </a:extLst>
          </p:cNvPr>
          <p:cNvSpPr txBox="1"/>
          <p:nvPr/>
        </p:nvSpPr>
        <p:spPr>
          <a:xfrm>
            <a:off x="7908967" y="5386204"/>
            <a:ext cx="33107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Jaliya</a:t>
            </a:r>
            <a:r>
              <a:rPr lang="en-GB" dirty="0"/>
              <a:t> de Silva</a:t>
            </a:r>
          </a:p>
          <a:p>
            <a:r>
              <a:rPr lang="en-GB" dirty="0"/>
              <a:t>1803778</a:t>
            </a:r>
          </a:p>
          <a:p>
            <a:r>
              <a:rPr lang="en-GB" dirty="0"/>
              <a:t>MBA – Tourism Management</a:t>
            </a:r>
            <a:r>
              <a:rPr lang="en-GB" b="1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0746310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3BA02-7F0B-D946-9C4B-C40FF00708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Ola Cabs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53336-AE4E-3941-AD66-E27405CB97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Ola is a well-known taxi service in India that provides transportation for people all around the world</a:t>
            </a:r>
            <a:r>
              <a:rPr lang="en-FR" dirty="0"/>
              <a:t> </a:t>
            </a:r>
          </a:p>
          <a:p>
            <a:r>
              <a:rPr lang="en-GB" dirty="0"/>
              <a:t>It was originally operated as a traditional taxi company but with sharing economical trend Ola has changed its business model to aggregator business model such as Uber</a:t>
            </a:r>
            <a:r>
              <a:rPr lang="en-FR" dirty="0"/>
              <a:t> </a:t>
            </a:r>
          </a:p>
          <a:p>
            <a:r>
              <a:rPr lang="en-GB" dirty="0"/>
              <a:t>By the second quarter of 2022, the company expects to have increased gross revenues to $4 billion.</a:t>
            </a:r>
          </a:p>
        </p:txBody>
      </p:sp>
    </p:spTree>
    <p:extLst>
      <p:ext uri="{BB962C8B-B14F-4D97-AF65-F5344CB8AC3E}">
        <p14:creationId xmlns:p14="http://schemas.microsoft.com/office/powerpoint/2010/main" val="4089601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87B0B-4933-BA44-9987-C4E0CC98D6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Change Management and Cooperate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0223CB-CD88-FA41-94C8-87CB720587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corporate culture of a company is the second most significant factor to consider</a:t>
            </a:r>
            <a:r>
              <a:rPr lang="en-FR" dirty="0"/>
              <a:t> </a:t>
            </a:r>
          </a:p>
          <a:p>
            <a:r>
              <a:rPr lang="en-GB" dirty="0"/>
              <a:t>It is also a critical aspect in determining an organization's growth. </a:t>
            </a:r>
          </a:p>
          <a:p>
            <a:r>
              <a:rPr lang="en-GB" dirty="0"/>
              <a:t>culturally strong organization has always performed well in comparison to those that do not follow a corporate values-based environment</a:t>
            </a:r>
            <a:r>
              <a:rPr lang="en-FR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60529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BC526B7A-4801-4FD1-95C8-03AF22629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297F7562-DBE2-4729-835D-1486BBB437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-2627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DCE0245F-7D4D-413E-940B-1D9D9A1711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627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5BB11B77-16CE-4796-9677-F0ED67FCEC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0"/>
            <a:ext cx="7724071" cy="6858000"/>
            <a:chOff x="4464881" y="0"/>
            <a:chExt cx="7724071" cy="6858000"/>
          </a:xfrm>
        </p:grpSpPr>
        <p:pic>
          <p:nvPicPr>
            <p:cNvPr id="32" name="Picture 31">
              <a:extLst>
                <a:ext uri="{FF2B5EF4-FFF2-40B4-BE49-F238E27FC236}">
                  <a16:creationId xmlns:a16="http://schemas.microsoft.com/office/drawing/2014/main" id="{EF26510D-AF6F-45BA-9996-9EA0F149D0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33" name="Picture 32">
              <a:extLst>
                <a:ext uri="{FF2B5EF4-FFF2-40B4-BE49-F238E27FC236}">
                  <a16:creationId xmlns:a16="http://schemas.microsoft.com/office/drawing/2014/main" id="{5E04EA3F-927A-42F5-96EF-44DCE97863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2D882A1-699F-F642-9D59-A15D4BBB46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328" y="-1026741"/>
            <a:ext cx="4323376" cy="291269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Ola’s sense of Urgency </a:t>
            </a:r>
          </a:p>
        </p:txBody>
      </p:sp>
      <p:pic>
        <p:nvPicPr>
          <p:cNvPr id="18" name="Content Placeholder 17" descr="Diagram&#10;&#10;Description automatically generated">
            <a:extLst>
              <a:ext uri="{FF2B5EF4-FFF2-40B4-BE49-F238E27FC236}">
                <a16:creationId xmlns:a16="http://schemas.microsoft.com/office/drawing/2014/main" id="{52253BF3-0F1B-6844-BA50-27296016B92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55660" y="843148"/>
            <a:ext cx="5272294" cy="4217835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2DD8D5C7-35B6-5442-8F46-DD211C0CA339}"/>
              </a:ext>
            </a:extLst>
          </p:cNvPr>
          <p:cNvSpPr txBox="1"/>
          <p:nvPr/>
        </p:nvSpPr>
        <p:spPr>
          <a:xfrm>
            <a:off x="5387744" y="2213401"/>
            <a:ext cx="6652783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status quo for Ola is rapid growth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effectLst/>
              </a:rPr>
              <a:t>In the last ten years, the company has grown fast, servicing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effectLst/>
              </a:rPr>
              <a:t>over million guests in over a hundred cities across </a:t>
            </a:r>
          </a:p>
          <a:p>
            <a:r>
              <a:rPr lang="en-GB" dirty="0"/>
              <a:t>      </a:t>
            </a:r>
            <a:r>
              <a:rPr lang="en-GB" dirty="0">
                <a:effectLst/>
              </a:rPr>
              <a:t>three nations.</a:t>
            </a:r>
            <a:r>
              <a:rPr lang="en-FR" dirty="0">
                <a:effectLst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Ola Cabs' safety and security have been criticized </a:t>
            </a:r>
          </a:p>
          <a:p>
            <a:r>
              <a:rPr lang="en-GB" dirty="0"/>
              <a:t>      by a number of stakeholders.</a:t>
            </a:r>
          </a:p>
        </p:txBody>
      </p:sp>
    </p:spTree>
    <p:extLst>
      <p:ext uri="{BB962C8B-B14F-4D97-AF65-F5344CB8AC3E}">
        <p14:creationId xmlns:p14="http://schemas.microsoft.com/office/powerpoint/2010/main" val="14718462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29D047-3E90-5247-B7EA-43485C1785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Starting the Process of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3E2C86-9384-1F43-8BAD-064B9BD4A9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Unfreezing, changing, and refreezing are three stages of change that the model emphasizes.</a:t>
            </a:r>
          </a:p>
          <a:p>
            <a:r>
              <a:rPr lang="en-GB" dirty="0"/>
              <a:t>Set specific objectives for Ola's employees.</a:t>
            </a:r>
          </a:p>
          <a:p>
            <a:r>
              <a:rPr lang="en-GB" dirty="0"/>
              <a:t>Change the company's advertising policies.</a:t>
            </a:r>
          </a:p>
          <a:p>
            <a:r>
              <a:rPr lang="en-GB" dirty="0"/>
              <a:t>New policies will apply to everyone, regardless of gender or discrimination.</a:t>
            </a:r>
          </a:p>
        </p:txBody>
      </p:sp>
    </p:spTree>
    <p:extLst>
      <p:ext uri="{BB962C8B-B14F-4D97-AF65-F5344CB8AC3E}">
        <p14:creationId xmlns:p14="http://schemas.microsoft.com/office/powerpoint/2010/main" val="35930780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C64C8-77B4-7F4A-B868-09EFD2866D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Referenece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EFD9CE-7399-E147-A6D1-2717AFB38E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/>
              <a:t>Raj Patel, n.d. Growth Strategies of Ola: To Diversify or </a:t>
            </a:r>
            <a:r>
              <a:rPr lang="en-GB" sz="1800" dirty="0" err="1"/>
              <a:t>Not|Leadership</a:t>
            </a:r>
            <a:r>
              <a:rPr lang="en-GB" sz="1800" dirty="0"/>
              <a:t> and </a:t>
            </a:r>
            <a:r>
              <a:rPr lang="en-GB" sz="1800" dirty="0" err="1"/>
              <a:t>Entrepreneurship|Case</a:t>
            </a:r>
            <a:r>
              <a:rPr lang="en-GB" sz="1800" dirty="0"/>
              <a:t> </a:t>
            </a:r>
            <a:r>
              <a:rPr lang="en-GB" sz="1800" dirty="0" err="1"/>
              <a:t>Study|Case</a:t>
            </a:r>
            <a:r>
              <a:rPr lang="en-GB" sz="1800" dirty="0"/>
              <a:t> Studies [WWW Document]. URL https://</a:t>
            </a:r>
            <a:r>
              <a:rPr lang="en-GB" sz="1800" dirty="0" err="1"/>
              <a:t>www.icmrindia.org</a:t>
            </a:r>
            <a:r>
              <a:rPr lang="en-GB" sz="1800" dirty="0"/>
              <a:t>/</a:t>
            </a:r>
            <a:r>
              <a:rPr lang="en-GB" sz="1800" dirty="0" err="1"/>
              <a:t>casestudies</a:t>
            </a:r>
            <a:r>
              <a:rPr lang="en-GB" sz="1800" dirty="0"/>
              <a:t>/catalogue/Leadership%20and%20Entrepreneurship/Growth%20Strategies%20of%20Ola-Excerpts.htm#DIVERSIFICATION_FOR_GROWTH (accessed 8.16.21).</a:t>
            </a:r>
          </a:p>
          <a:p>
            <a:r>
              <a:rPr lang="en-GB" sz="1600" dirty="0"/>
              <a:t>Rina Kashyap, Anjali Bhatia, 2014. Taxi Drivers and </a:t>
            </a:r>
            <a:r>
              <a:rPr lang="en-GB" sz="1600" dirty="0" err="1"/>
              <a:t>Taxidars</a:t>
            </a:r>
            <a:r>
              <a:rPr lang="en-GB" sz="1600" dirty="0"/>
              <a:t>: A Case Study of Uber and Ola in Delhi - Rina Kashyap, Anjali Bhatia, 2018 [WWW Document]. URL https://</a:t>
            </a:r>
            <a:r>
              <a:rPr lang="en-GB" sz="1600" dirty="0" err="1"/>
              <a:t>journals.sagepub.com</a:t>
            </a:r>
            <a:r>
              <a:rPr lang="en-GB" sz="1600" dirty="0"/>
              <a:t>/</a:t>
            </a:r>
            <a:r>
              <a:rPr lang="en-GB" sz="1600" dirty="0" err="1"/>
              <a:t>doi</a:t>
            </a:r>
            <a:r>
              <a:rPr lang="en-GB" sz="1600" dirty="0"/>
              <a:t>/abs/10.1177/0169796X18757144?journalCode=</a:t>
            </a:r>
            <a:r>
              <a:rPr lang="en-GB" sz="1600" dirty="0" err="1"/>
              <a:t>jdsb</a:t>
            </a:r>
            <a:endParaRPr lang="en-GB" sz="1600" dirty="0"/>
          </a:p>
          <a:p>
            <a:r>
              <a:rPr lang="en-GB" sz="2000" dirty="0"/>
              <a:t>John Coleman, 2013. Six Components of a Great Corporate Culture [WWW Document]. URL https://</a:t>
            </a:r>
            <a:r>
              <a:rPr lang="en-GB" sz="2000" dirty="0" err="1"/>
              <a:t>hbr.org</a:t>
            </a:r>
            <a:r>
              <a:rPr lang="en-GB" sz="2000" dirty="0"/>
              <a:t>/2013/05/six-components-of-culture</a:t>
            </a:r>
          </a:p>
          <a:p>
            <a:r>
              <a:rPr lang="en-GB" sz="1800" dirty="0"/>
              <a:t>Bryan Walker and Sarah Soule, 2017. Changing Company Culture Requires a Movement, Not a Mandate [WWW Document]. URL https://</a:t>
            </a:r>
            <a:r>
              <a:rPr lang="en-GB" sz="1800" dirty="0" err="1"/>
              <a:t>hbr.org</a:t>
            </a:r>
            <a:r>
              <a:rPr lang="en-GB" sz="1800" dirty="0"/>
              <a:t>/2017/06/changing-company-culture-requires-a-movement-not-a-mandate (accessed 8.15.21).</a:t>
            </a:r>
            <a:endParaRPr lang="en-FR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3256362"/>
      </p:ext>
    </p:extLst>
  </p:cSld>
  <p:clrMapOvr>
    <a:masterClrMapping/>
  </p:clrMapOvr>
</p:sld>
</file>

<file path=ppt/theme/theme1.xml><?xml version="1.0" encoding="utf-8"?>
<a:theme xmlns:a="http://schemas.openxmlformats.org/drawingml/2006/main" name="DappledVTI">
  <a:themeElements>
    <a:clrScheme name="Custom 81">
      <a:dk1>
        <a:sysClr val="windowText" lastClr="000000"/>
      </a:dk1>
      <a:lt1>
        <a:sysClr val="window" lastClr="FFFFFF"/>
      </a:lt1>
      <a:dk2>
        <a:srgbClr val="21363B"/>
      </a:dk2>
      <a:lt2>
        <a:srgbClr val="F4F2F0"/>
      </a:lt2>
      <a:accent1>
        <a:srgbClr val="758468"/>
      </a:accent1>
      <a:accent2>
        <a:srgbClr val="B5A7AC"/>
      </a:accent2>
      <a:accent3>
        <a:srgbClr val="CC9C6F"/>
      </a:accent3>
      <a:accent4>
        <a:srgbClr val="767640"/>
      </a:accent4>
      <a:accent5>
        <a:srgbClr val="A5B295"/>
      </a:accent5>
      <a:accent6>
        <a:srgbClr val="C19DA7"/>
      </a:accent6>
      <a:hlink>
        <a:srgbClr val="D13D6E"/>
      </a:hlink>
      <a:folHlink>
        <a:srgbClr val="6C9D92"/>
      </a:folHlink>
    </a:clrScheme>
    <a:fontScheme name="Custom 67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ppledVTI" id="{204FEFAB-F02B-4FE8-B509-C50A618B972D}" vid="{7EAEADA8-5A8E-45B2-B0E4-448EC7E7A94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414</Words>
  <Application>Microsoft Macintosh PowerPoint</Application>
  <PresentationFormat>Widescreen</PresentationFormat>
  <Paragraphs>29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Avenir Next LT Pro</vt:lpstr>
      <vt:lpstr>AvenirNext LT Pro Medium</vt:lpstr>
      <vt:lpstr>Sabon Next LT</vt:lpstr>
      <vt:lpstr>DappledVTI</vt:lpstr>
      <vt:lpstr>PowerPoint Presentation</vt:lpstr>
      <vt:lpstr>Ola Cabs </vt:lpstr>
      <vt:lpstr>Change Management and Cooperate Culture</vt:lpstr>
      <vt:lpstr>Ola’s sense of Urgency </vt:lpstr>
      <vt:lpstr>Starting the Process of Change</vt:lpstr>
      <vt:lpstr>Referenece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 Silva D N (FCES)</dc:creator>
  <cp:lastModifiedBy>De Silva D N (FCES)</cp:lastModifiedBy>
  <cp:revision>1</cp:revision>
  <dcterms:created xsi:type="dcterms:W3CDTF">2021-08-16T07:30:14Z</dcterms:created>
  <dcterms:modified xsi:type="dcterms:W3CDTF">2021-08-16T07:58:55Z</dcterms:modified>
</cp:coreProperties>
</file>