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0"/>
  </p:notesMasterIdLst>
  <p:handoutMasterIdLst>
    <p:handoutMasterId r:id="rId41"/>
  </p:handoutMasterIdLst>
  <p:sldIdLst>
    <p:sldId id="363" r:id="rId2"/>
    <p:sldId id="461" r:id="rId3"/>
    <p:sldId id="459" r:id="rId4"/>
    <p:sldId id="462" r:id="rId5"/>
    <p:sldId id="513" r:id="rId6"/>
    <p:sldId id="515" r:id="rId7"/>
    <p:sldId id="516" r:id="rId8"/>
    <p:sldId id="514" r:id="rId9"/>
    <p:sldId id="518" r:id="rId10"/>
    <p:sldId id="517" r:id="rId11"/>
    <p:sldId id="519" r:id="rId12"/>
    <p:sldId id="520" r:id="rId13"/>
    <p:sldId id="521" r:id="rId14"/>
    <p:sldId id="522" r:id="rId15"/>
    <p:sldId id="523" r:id="rId16"/>
    <p:sldId id="524" r:id="rId17"/>
    <p:sldId id="525" r:id="rId18"/>
    <p:sldId id="532" r:id="rId19"/>
    <p:sldId id="527" r:id="rId20"/>
    <p:sldId id="528" r:id="rId21"/>
    <p:sldId id="529" r:id="rId22"/>
    <p:sldId id="526" r:id="rId23"/>
    <p:sldId id="531" r:id="rId24"/>
    <p:sldId id="533" r:id="rId25"/>
    <p:sldId id="530" r:id="rId26"/>
    <p:sldId id="384" r:id="rId27"/>
    <p:sldId id="470" r:id="rId28"/>
    <p:sldId id="488" r:id="rId29"/>
    <p:sldId id="534" r:id="rId30"/>
    <p:sldId id="535" r:id="rId31"/>
    <p:sldId id="536" r:id="rId32"/>
    <p:sldId id="537" r:id="rId33"/>
    <p:sldId id="538" r:id="rId34"/>
    <p:sldId id="539" r:id="rId35"/>
    <p:sldId id="540" r:id="rId36"/>
    <p:sldId id="541" r:id="rId37"/>
    <p:sldId id="512" r:id="rId38"/>
    <p:sldId id="492" r:id="rId3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B8E53D3D-0B68-422E-8C03-33FA4A4F8D4A}">
          <p14:sldIdLst>
            <p14:sldId id="363"/>
            <p14:sldId id="461"/>
            <p14:sldId id="459"/>
            <p14:sldId id="462"/>
            <p14:sldId id="513"/>
            <p14:sldId id="515"/>
            <p14:sldId id="516"/>
            <p14:sldId id="514"/>
            <p14:sldId id="518"/>
            <p14:sldId id="517"/>
            <p14:sldId id="519"/>
            <p14:sldId id="520"/>
            <p14:sldId id="521"/>
            <p14:sldId id="522"/>
            <p14:sldId id="523"/>
            <p14:sldId id="524"/>
            <p14:sldId id="525"/>
            <p14:sldId id="532"/>
            <p14:sldId id="527"/>
            <p14:sldId id="528"/>
            <p14:sldId id="529"/>
            <p14:sldId id="526"/>
            <p14:sldId id="531"/>
            <p14:sldId id="533"/>
            <p14:sldId id="530"/>
            <p14:sldId id="384"/>
            <p14:sldId id="470"/>
            <p14:sldId id="488"/>
            <p14:sldId id="534"/>
            <p14:sldId id="535"/>
            <p14:sldId id="536"/>
            <p14:sldId id="537"/>
            <p14:sldId id="538"/>
            <p14:sldId id="539"/>
            <p14:sldId id="540"/>
            <p14:sldId id="541"/>
          </p14:sldIdLst>
        </p14:section>
        <p14:section name="Untitled Section" id="{3A27C2B7-8EE8-4FE2-8702-C58E305C4D53}">
          <p14:sldIdLst>
            <p14:sldId id="512"/>
          </p14:sldIdLst>
        </p14:section>
        <p14:section name="Untitled Section" id="{4C339046-A7F7-4712-9455-1C5DD4AFB9A5}">
          <p14:sldIdLst>
            <p14:sldId id="49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77" d="100"/>
          <a:sy n="77" d="100"/>
        </p:scale>
        <p:origin x="908"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1324"/>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10/08/2023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10/08/2023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10/08/2023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10/08/2023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10/08/2023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10/08/2023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10/08/2023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657350" y="1160748"/>
            <a:ext cx="5829300" cy="1134666"/>
          </a:xfrm>
        </p:spPr>
        <p:txBody>
          <a:bodyPr/>
          <a:lstStyle/>
          <a:p>
            <a:pPr eaLnBrk="1" hangingPunct="1"/>
            <a:r>
              <a:rPr lang="en-GB" altLang="en-US" b="1" dirty="0"/>
              <a:t>LCLM5002</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575556" y="4077072"/>
            <a:ext cx="8100900" cy="124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2400" b="1" dirty="0">
                <a:solidFill>
                  <a:srgbClr val="FFFF00"/>
                </a:solidFill>
              </a:rPr>
              <a:t>Week 2 Lesson 2 </a:t>
            </a:r>
          </a:p>
          <a:p>
            <a:pPr eaLnBrk="1" hangingPunct="1"/>
            <a:r>
              <a:rPr lang="en-GB" altLang="en-US" sz="3000" dirty="0">
                <a:solidFill>
                  <a:srgbClr val="FFFF00"/>
                </a:solidFill>
              </a:rPr>
              <a:t>Work and Job Design </a:t>
            </a:r>
            <a:endParaRPr lang="en-GB" altLang="en-US" sz="24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251520" y="2621067"/>
            <a:ext cx="8208912" cy="1080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Developing and Managing Individuals and Teams </a:t>
            </a:r>
            <a:endParaRPr lang="en-GB" altLang="en-US" sz="27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457201" y="1062037"/>
            <a:ext cx="3008313" cy="871538"/>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3575050" y="1297686"/>
            <a:ext cx="5111750" cy="3407834"/>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305526" y="1955813"/>
            <a:ext cx="3008313" cy="3022418"/>
          </a:xfrm>
        </p:spPr>
        <p:txBody>
          <a:bodyPr wrap="square" anchor="t">
            <a:normAutofit/>
          </a:bodyPr>
          <a:lstStyle/>
          <a:p>
            <a:pPr marL="214313" indent="-214313">
              <a:buFont typeface="Wingdings" panose="05000000000000000000" pitchFamily="2" charset="2"/>
              <a:buChar char="Ø"/>
            </a:pPr>
            <a:r>
              <a:rPr lang="en-GB" dirty="0"/>
              <a:t>Please arrive to your class on time </a:t>
            </a:r>
          </a:p>
          <a:p>
            <a:pPr marL="214313" indent="-214313">
              <a:buFont typeface="Wingdings" panose="05000000000000000000" pitchFamily="2" charset="2"/>
              <a:buChar char="Ø"/>
            </a:pPr>
            <a:r>
              <a:rPr lang="en-GB" dirty="0"/>
              <a:t>Do not get distracted with your phone</a:t>
            </a:r>
          </a:p>
          <a:p>
            <a:pPr marL="214313" indent="-214313">
              <a:buFont typeface="Wingdings" panose="05000000000000000000" pitchFamily="2" charset="2"/>
              <a:buChar char="Ø"/>
            </a:pPr>
            <a:r>
              <a:rPr lang="en-US" b="0" i="0" dirty="0">
                <a:effectLst/>
              </a:rPr>
              <a:t>Respect and listen to your classmates</a:t>
            </a:r>
          </a:p>
          <a:p>
            <a:pPr marL="214313" indent="-214313">
              <a:buFont typeface="Wingdings" panose="05000000000000000000" pitchFamily="2" charset="2"/>
              <a:buChar char="Ø"/>
            </a:pPr>
            <a:r>
              <a:rPr lang="en-GB" b="0" i="0" dirty="0">
                <a:effectLst/>
              </a:rPr>
              <a:t>Ask questions</a:t>
            </a:r>
          </a:p>
          <a:p>
            <a:pPr marL="214313" indent="-214313">
              <a:buFont typeface="Wingdings" panose="05000000000000000000" pitchFamily="2" charset="2"/>
              <a:buChar char="Ø"/>
            </a:pPr>
            <a:r>
              <a:rPr lang="en-US" b="0" i="0" dirty="0">
                <a:effectLst/>
              </a:rPr>
              <a:t>Raise your hand to speak</a:t>
            </a:r>
          </a:p>
          <a:p>
            <a:pPr marL="214313" indent="-214313">
              <a:buFont typeface="Wingdings" panose="05000000000000000000" pitchFamily="2" charset="2"/>
              <a:buChar char="Ø"/>
            </a:pPr>
            <a:r>
              <a:rPr lang="en-GB" b="0" i="0" dirty="0">
                <a:effectLst/>
              </a:rPr>
              <a:t>Contribute to discussions</a:t>
            </a:r>
            <a:endParaRPr lang="en-US" b="0" i="0" dirty="0">
              <a:effectLst/>
            </a:endParaRPr>
          </a:p>
          <a:p>
            <a:pPr marL="214313" indent="-214313">
              <a:buFont typeface="Wingdings" panose="05000000000000000000" pitchFamily="2" charset="2"/>
              <a:buChar char="Ø"/>
            </a:pPr>
            <a:r>
              <a:rPr lang="en-GB" b="0" i="0" dirty="0">
                <a:effectLst/>
              </a:rPr>
              <a:t>Always do your best</a:t>
            </a:r>
          </a:p>
          <a:p>
            <a:endParaRPr lang="en-GB" dirty="0"/>
          </a:p>
          <a:p>
            <a:endParaRPr lang="en-GB" dirty="0"/>
          </a:p>
        </p:txBody>
      </p:sp>
    </p:spTree>
    <p:extLst>
      <p:ext uri="{BB962C8B-B14F-4D97-AF65-F5344CB8AC3E}">
        <p14:creationId xmlns:p14="http://schemas.microsoft.com/office/powerpoint/2010/main" val="3192864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2B5FD-805E-A35C-5EEC-7314F8F0781D}"/>
              </a:ext>
            </a:extLst>
          </p:cNvPr>
          <p:cNvSpPr>
            <a:spLocks noGrp="1"/>
          </p:cNvSpPr>
          <p:nvPr>
            <p:ph type="title"/>
          </p:nvPr>
        </p:nvSpPr>
        <p:spPr>
          <a:xfrm>
            <a:off x="457200" y="1063229"/>
            <a:ext cx="8229600" cy="857250"/>
          </a:xfrm>
        </p:spPr>
        <p:txBody>
          <a:bodyPr wrap="square" anchor="ctr">
            <a:normAutofit/>
          </a:bodyPr>
          <a:lstStyle/>
          <a:p>
            <a:r>
              <a:rPr lang="en-GB" dirty="0"/>
              <a:t>Aim of the Unit </a:t>
            </a:r>
          </a:p>
        </p:txBody>
      </p:sp>
      <p:sp>
        <p:nvSpPr>
          <p:cNvPr id="3" name="Content Placeholder 2">
            <a:extLst>
              <a:ext uri="{FF2B5EF4-FFF2-40B4-BE49-F238E27FC236}">
                <a16:creationId xmlns:a16="http://schemas.microsoft.com/office/drawing/2014/main" id="{1A47F343-8B5D-3DE6-A3A7-D729D332B71A}"/>
              </a:ext>
            </a:extLst>
          </p:cNvPr>
          <p:cNvSpPr>
            <a:spLocks noGrp="1"/>
          </p:cNvSpPr>
          <p:nvPr>
            <p:ph idx="1"/>
          </p:nvPr>
        </p:nvSpPr>
        <p:spPr>
          <a:xfrm>
            <a:off x="457200" y="2057401"/>
            <a:ext cx="8229600" cy="2937774"/>
          </a:xfrm>
        </p:spPr>
        <p:txBody>
          <a:bodyPr wrap="square" anchor="t">
            <a:normAutofit/>
          </a:bodyPr>
          <a:lstStyle/>
          <a:p>
            <a:pPr marL="0" indent="0">
              <a:lnSpc>
                <a:spcPct val="200000"/>
              </a:lnSpc>
              <a:spcAft>
                <a:spcPts val="600"/>
              </a:spcAft>
              <a:buSzPts val="1000"/>
              <a:buNone/>
              <a:tabLst>
                <a:tab pos="342900" algn="l"/>
              </a:tabLst>
            </a:pPr>
            <a:r>
              <a:rPr lang="en-GB" sz="15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To support students' knowledge and competence of developing, managing and leading individuals and teams to achieve success  </a:t>
            </a:r>
            <a:endParaRPr lang="en-GB" sz="1500" b="1" kern="10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600"/>
              </a:spcAft>
              <a:buNone/>
            </a:pP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63670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E67-DDA1-2858-5351-87DE6C68452F}"/>
              </a:ext>
            </a:extLst>
          </p:cNvPr>
          <p:cNvSpPr>
            <a:spLocks noGrp="1"/>
          </p:cNvSpPr>
          <p:nvPr>
            <p:ph type="title"/>
          </p:nvPr>
        </p:nvSpPr>
        <p:spPr/>
        <p:txBody>
          <a:bodyPr/>
          <a:lstStyle/>
          <a:p>
            <a:r>
              <a:rPr lang="en-GB" dirty="0"/>
              <a:t>Learning outcome </a:t>
            </a:r>
          </a:p>
        </p:txBody>
      </p:sp>
      <p:sp>
        <p:nvSpPr>
          <p:cNvPr id="3" name="Content Placeholder 2">
            <a:extLst>
              <a:ext uri="{FF2B5EF4-FFF2-40B4-BE49-F238E27FC236}">
                <a16:creationId xmlns:a16="http://schemas.microsoft.com/office/drawing/2014/main" id="{E5E5FDC8-6B76-3DEC-3196-504ACE8C349D}"/>
              </a:ext>
            </a:extLst>
          </p:cNvPr>
          <p:cNvSpPr>
            <a:spLocks noGrp="1"/>
          </p:cNvSpPr>
          <p:nvPr>
            <p:ph idx="1"/>
          </p:nvPr>
        </p:nvSpPr>
        <p:spPr/>
        <p:txBody>
          <a:bodyPr/>
          <a:lstStyle/>
          <a:p>
            <a:pPr marL="0" indent="0">
              <a:lnSpc>
                <a:spcPct val="107000"/>
              </a:lnSpc>
              <a:spcAft>
                <a:spcPts val="600"/>
              </a:spcAft>
              <a:buSzPts val="1000"/>
              <a:buNone/>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 </a:t>
            </a:r>
          </a:p>
          <a:p>
            <a:pPr>
              <a:lnSpc>
                <a:spcPct val="150000"/>
              </a:lnSpc>
              <a:spcAft>
                <a:spcPts val="600"/>
              </a:spcAft>
              <a:buSzPts val="1000"/>
              <a:buFont typeface="Wingdings" panose="05000000000000000000" pitchFamily="2" charset="2"/>
              <a:buChar char="ü"/>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Demonstrate how to develop individuals and teams by following human resources planning processes; </a:t>
            </a: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600"/>
              </a:spcAft>
              <a:buSzPts val="1000"/>
              <a:buFont typeface="Wingdings" panose="05000000000000000000" pitchFamily="2" charset="2"/>
              <a:buChar char="ü"/>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Examine methods of managing employee performance; </a:t>
            </a: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buFont typeface="Wingdings" panose="05000000000000000000" pitchFamily="2" charset="2"/>
              <a:buChar char="ü"/>
            </a:pPr>
            <a:r>
              <a:rPr lang="en-GB" sz="1350" kern="0" dirty="0">
                <a:solidFill>
                  <a:srgbClr val="000000"/>
                </a:solidFill>
                <a:latin typeface="Arial" panose="020B0604020202020204" pitchFamily="34" charset="0"/>
                <a:ea typeface="Times New Roman" panose="02020603050405020304" pitchFamily="18" charset="0"/>
              </a:rPr>
              <a:t>Review and suggest personnel development mechanisms that may help in achieving sustainable business performance</a:t>
            </a:r>
            <a:endParaRPr lang="en-GB" dirty="0"/>
          </a:p>
        </p:txBody>
      </p:sp>
    </p:spTree>
    <p:extLst>
      <p:ext uri="{BB962C8B-B14F-4D97-AF65-F5344CB8AC3E}">
        <p14:creationId xmlns:p14="http://schemas.microsoft.com/office/powerpoint/2010/main" val="352374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899C2-6A12-E9EB-4171-C51F10D6D646}"/>
              </a:ext>
            </a:extLst>
          </p:cNvPr>
          <p:cNvSpPr>
            <a:spLocks noGrp="1"/>
          </p:cNvSpPr>
          <p:nvPr>
            <p:ph type="title"/>
          </p:nvPr>
        </p:nvSpPr>
        <p:spPr/>
        <p:txBody>
          <a:bodyPr/>
          <a:lstStyle/>
          <a:p>
            <a:r>
              <a:rPr lang="en-GB" dirty="0"/>
              <a:t>Session 1 </a:t>
            </a:r>
          </a:p>
        </p:txBody>
      </p:sp>
      <p:sp>
        <p:nvSpPr>
          <p:cNvPr id="3" name="Content Placeholder 2">
            <a:extLst>
              <a:ext uri="{FF2B5EF4-FFF2-40B4-BE49-F238E27FC236}">
                <a16:creationId xmlns:a16="http://schemas.microsoft.com/office/drawing/2014/main" id="{55CFFEEE-C0A5-A0D2-EDA7-96E05C39DE4C}"/>
              </a:ext>
            </a:extLst>
          </p:cNvPr>
          <p:cNvSpPr>
            <a:spLocks noGrp="1"/>
          </p:cNvSpPr>
          <p:nvPr>
            <p:ph idx="1"/>
          </p:nvPr>
        </p:nvSpPr>
        <p:spPr/>
        <p:txBody>
          <a:bodyPr/>
          <a:lstStyle/>
          <a:p>
            <a:r>
              <a:rPr lang="en-GB" dirty="0"/>
              <a:t>Work design </a:t>
            </a:r>
          </a:p>
        </p:txBody>
      </p:sp>
      <p:sp>
        <p:nvSpPr>
          <p:cNvPr id="4" name="Date Placeholder 3">
            <a:extLst>
              <a:ext uri="{FF2B5EF4-FFF2-40B4-BE49-F238E27FC236}">
                <a16:creationId xmlns:a16="http://schemas.microsoft.com/office/drawing/2014/main" id="{E6839F53-11B7-A0CE-3824-901406975752}"/>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99734A14-2460-42B6-11AC-9C9368F0843C}"/>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84850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944-5395-E4C7-4121-2A7B3398B7F7}"/>
              </a:ext>
            </a:extLst>
          </p:cNvPr>
          <p:cNvSpPr>
            <a:spLocks noGrp="1"/>
          </p:cNvSpPr>
          <p:nvPr>
            <p:ph type="title"/>
          </p:nvPr>
        </p:nvSpPr>
        <p:spPr/>
        <p:txBody>
          <a:bodyPr/>
          <a:lstStyle/>
          <a:p>
            <a:r>
              <a:rPr lang="en-GB" dirty="0"/>
              <a:t>Recap of previous lesson  </a:t>
            </a:r>
          </a:p>
        </p:txBody>
      </p:sp>
      <p:sp>
        <p:nvSpPr>
          <p:cNvPr id="3" name="Content Placeholder 2">
            <a:extLst>
              <a:ext uri="{FF2B5EF4-FFF2-40B4-BE49-F238E27FC236}">
                <a16:creationId xmlns:a16="http://schemas.microsoft.com/office/drawing/2014/main" id="{57584794-2ABA-63C9-E28C-CA4E490CF1BC}"/>
              </a:ext>
            </a:extLst>
          </p:cNvPr>
          <p:cNvSpPr>
            <a:spLocks noGrp="1"/>
          </p:cNvSpPr>
          <p:nvPr>
            <p:ph idx="1"/>
          </p:nvPr>
        </p:nvSpPr>
        <p:spPr/>
        <p:txBody>
          <a:bodyPr/>
          <a:lstStyle/>
          <a:p>
            <a:pPr>
              <a:buFont typeface="Wingdings" panose="05000000000000000000" pitchFamily="2" charset="2"/>
              <a:buChar char="ü"/>
            </a:pPr>
            <a:r>
              <a:rPr lang="en-GB" sz="2400" dirty="0"/>
              <a:t>Human Resource Management Essence </a:t>
            </a:r>
          </a:p>
          <a:p>
            <a:pPr>
              <a:buFont typeface="Wingdings" panose="05000000000000000000" pitchFamily="2" charset="2"/>
              <a:buChar char="ü"/>
            </a:pPr>
            <a:r>
              <a:rPr lang="en-GB" sz="2400" dirty="0"/>
              <a:t>HR Architect</a:t>
            </a:r>
          </a:p>
          <a:p>
            <a:pPr>
              <a:buFont typeface="Wingdings" panose="05000000000000000000" pitchFamily="2" charset="2"/>
              <a:buChar char="ü"/>
            </a:pPr>
            <a:r>
              <a:rPr lang="en-GB" sz="2400" dirty="0"/>
              <a:t>HRM Functions</a:t>
            </a:r>
          </a:p>
          <a:p>
            <a:pPr>
              <a:buFont typeface="Wingdings" panose="05000000000000000000" pitchFamily="2" charset="2"/>
              <a:buChar char="ü"/>
            </a:pPr>
            <a:r>
              <a:rPr lang="en-GB" sz="2400" dirty="0"/>
              <a:t>HR system and its components </a:t>
            </a:r>
          </a:p>
          <a:p>
            <a:pPr>
              <a:buFont typeface="Wingdings" panose="05000000000000000000" pitchFamily="2" charset="2"/>
              <a:buChar char="ü"/>
            </a:pPr>
            <a:r>
              <a:rPr lang="en-GB" sz="2400" dirty="0"/>
              <a:t>The ten-point value statement </a:t>
            </a:r>
          </a:p>
          <a:p>
            <a:pPr>
              <a:buFont typeface="Wingdings" panose="05000000000000000000" pitchFamily="2" charset="2"/>
              <a:buChar char="ü"/>
            </a:pPr>
            <a:r>
              <a:rPr lang="en-GB" sz="2400" dirty="0"/>
              <a:t>HR practices</a:t>
            </a:r>
          </a:p>
          <a:p>
            <a:pPr>
              <a:buFont typeface="Wingdings" panose="05000000000000000000" pitchFamily="2" charset="2"/>
              <a:buChar char="ü"/>
            </a:pPr>
            <a:r>
              <a:rPr lang="en-GB" sz="2400" dirty="0"/>
              <a:t>HRM Philosophy</a:t>
            </a:r>
          </a:p>
          <a:p>
            <a:pPr>
              <a:buFont typeface="Wingdings" panose="05000000000000000000" pitchFamily="2" charset="2"/>
              <a:buChar char="ü"/>
            </a:pPr>
            <a:r>
              <a:rPr lang="en-GB" sz="2400" dirty="0"/>
              <a:t>People management and Impact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B28FAB09-4CAF-4347-5A6A-20D7069B7D0B}"/>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92DEC494-8521-AE85-2506-9271EFB77478}"/>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148651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0F741-A6B6-7351-5BBA-D60995B58BD6}"/>
              </a:ext>
            </a:extLst>
          </p:cNvPr>
          <p:cNvSpPr>
            <a:spLocks noGrp="1"/>
          </p:cNvSpPr>
          <p:nvPr>
            <p:ph type="title"/>
          </p:nvPr>
        </p:nvSpPr>
        <p:spPr>
          <a:xfrm>
            <a:off x="457200" y="274638"/>
            <a:ext cx="8229600" cy="1143000"/>
          </a:xfrm>
        </p:spPr>
        <p:txBody>
          <a:bodyPr wrap="square" anchor="ctr">
            <a:normAutofit/>
          </a:bodyPr>
          <a:lstStyle/>
          <a:p>
            <a:r>
              <a:rPr lang="en-GB" dirty="0"/>
              <a:t> Reflection </a:t>
            </a:r>
          </a:p>
        </p:txBody>
      </p:sp>
      <p:sp>
        <p:nvSpPr>
          <p:cNvPr id="3" name="Content Placeholder 2">
            <a:extLst>
              <a:ext uri="{FF2B5EF4-FFF2-40B4-BE49-F238E27FC236}">
                <a16:creationId xmlns:a16="http://schemas.microsoft.com/office/drawing/2014/main" id="{09C058A4-1C5F-4125-44E6-192C13435768}"/>
              </a:ext>
            </a:extLst>
          </p:cNvPr>
          <p:cNvSpPr>
            <a:spLocks noGrp="1"/>
          </p:cNvSpPr>
          <p:nvPr>
            <p:ph sz="half" idx="1"/>
          </p:nvPr>
        </p:nvSpPr>
        <p:spPr>
          <a:xfrm>
            <a:off x="457200" y="1600201"/>
            <a:ext cx="4038600" cy="3989040"/>
          </a:xfrm>
        </p:spPr>
        <p:txBody>
          <a:bodyPr wrap="square" anchor="t">
            <a:normAutofit/>
          </a:bodyPr>
          <a:lstStyle/>
          <a:p>
            <a:r>
              <a:rPr lang="en-GB" dirty="0"/>
              <a:t>Why people matter in Organisations ?</a:t>
            </a:r>
          </a:p>
        </p:txBody>
      </p:sp>
      <p:pic>
        <p:nvPicPr>
          <p:cNvPr id="6" name="Picture 5">
            <a:extLst>
              <a:ext uri="{FF2B5EF4-FFF2-40B4-BE49-F238E27FC236}">
                <a16:creationId xmlns:a16="http://schemas.microsoft.com/office/drawing/2014/main" id="{960075C3-255D-9CE9-5911-5DDBD731996C}"/>
              </a:ext>
            </a:extLst>
          </p:cNvPr>
          <p:cNvPicPr>
            <a:picLocks noChangeAspect="1"/>
          </p:cNvPicPr>
          <p:nvPr/>
        </p:nvPicPr>
        <p:blipFill rotWithShape="1">
          <a:blip r:embed="rId2"/>
          <a:srcRect l="15321" r="15649" b="-2"/>
          <a:stretch/>
        </p:blipFill>
        <p:spPr>
          <a:xfrm>
            <a:off x="4648200" y="1600201"/>
            <a:ext cx="4038600" cy="3989040"/>
          </a:xfrm>
          <a:prstGeom prst="rect">
            <a:avLst/>
          </a:prstGeom>
          <a:noFill/>
        </p:spPr>
      </p:pic>
      <p:sp>
        <p:nvSpPr>
          <p:cNvPr id="4" name="Date Placeholder 3">
            <a:extLst>
              <a:ext uri="{FF2B5EF4-FFF2-40B4-BE49-F238E27FC236}">
                <a16:creationId xmlns:a16="http://schemas.microsoft.com/office/drawing/2014/main" id="{6AB97A3E-D1CF-1EEE-6AE9-8C108B8666B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10/08/2023</a:t>
            </a:fld>
            <a:endParaRPr lang="en-GB" altLang="en-US" sz="900"/>
          </a:p>
        </p:txBody>
      </p:sp>
      <p:sp>
        <p:nvSpPr>
          <p:cNvPr id="5" name="Slide Number Placeholder 4">
            <a:extLst>
              <a:ext uri="{FF2B5EF4-FFF2-40B4-BE49-F238E27FC236}">
                <a16:creationId xmlns:a16="http://schemas.microsoft.com/office/drawing/2014/main" id="{CE085F50-A001-7A34-371A-5BF3713F945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3517252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039D2-55D6-ED53-0E8E-011821992931}"/>
              </a:ext>
            </a:extLst>
          </p:cNvPr>
          <p:cNvSpPr>
            <a:spLocks noGrp="1"/>
          </p:cNvSpPr>
          <p:nvPr>
            <p:ph type="title"/>
          </p:nvPr>
        </p:nvSpPr>
        <p:spPr/>
        <p:txBody>
          <a:bodyPr/>
          <a:lstStyle/>
          <a:p>
            <a:r>
              <a:rPr lang="en-GB" dirty="0"/>
              <a:t>Work design </a:t>
            </a:r>
          </a:p>
        </p:txBody>
      </p:sp>
      <p:sp>
        <p:nvSpPr>
          <p:cNvPr id="3" name="Content Placeholder 2">
            <a:extLst>
              <a:ext uri="{FF2B5EF4-FFF2-40B4-BE49-F238E27FC236}">
                <a16:creationId xmlns:a16="http://schemas.microsoft.com/office/drawing/2014/main" id="{0F349C53-6E7B-14F5-6364-C639906A3BDF}"/>
              </a:ext>
            </a:extLst>
          </p:cNvPr>
          <p:cNvSpPr>
            <a:spLocks noGrp="1"/>
          </p:cNvSpPr>
          <p:nvPr>
            <p:ph idx="1"/>
          </p:nvPr>
        </p:nvSpPr>
        <p:spPr/>
        <p:txBody>
          <a:bodyPr/>
          <a:lstStyle/>
          <a:p>
            <a:r>
              <a:rPr lang="en-GB" dirty="0"/>
              <a:t>Work design is the creation of systems of work and a working environment that enhances organisational effectiveness and productivity, ensuring that the organisation becomes a “great place in which to work” and are conducive to the health , safety and wellbeing of employees </a:t>
            </a:r>
          </a:p>
        </p:txBody>
      </p:sp>
      <p:sp>
        <p:nvSpPr>
          <p:cNvPr id="4" name="Date Placeholder 3">
            <a:extLst>
              <a:ext uri="{FF2B5EF4-FFF2-40B4-BE49-F238E27FC236}">
                <a16:creationId xmlns:a16="http://schemas.microsoft.com/office/drawing/2014/main" id="{DD85636F-E19E-FD34-83C0-809F2C4745F7}"/>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6F6EA0CC-91CC-3237-3DA6-C9624B3A8648}"/>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995032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DB862-B611-F66E-4356-7B9B373B0126}"/>
              </a:ext>
            </a:extLst>
          </p:cNvPr>
          <p:cNvSpPr>
            <a:spLocks noGrp="1"/>
          </p:cNvSpPr>
          <p:nvPr>
            <p:ph type="title"/>
          </p:nvPr>
        </p:nvSpPr>
        <p:spPr/>
        <p:txBody>
          <a:bodyPr/>
          <a:lstStyle/>
          <a:p>
            <a:r>
              <a:rPr lang="en-GB" dirty="0"/>
              <a:t>Work system design </a:t>
            </a:r>
          </a:p>
        </p:txBody>
      </p:sp>
      <p:sp>
        <p:nvSpPr>
          <p:cNvPr id="3" name="Content Placeholder 2">
            <a:extLst>
              <a:ext uri="{FF2B5EF4-FFF2-40B4-BE49-F238E27FC236}">
                <a16:creationId xmlns:a16="http://schemas.microsoft.com/office/drawing/2014/main" id="{4A3C8232-26FE-97D6-E591-B4590448D851}"/>
              </a:ext>
            </a:extLst>
          </p:cNvPr>
          <p:cNvSpPr>
            <a:spLocks noGrp="1"/>
          </p:cNvSpPr>
          <p:nvPr>
            <p:ph idx="1"/>
          </p:nvPr>
        </p:nvSpPr>
        <p:spPr/>
        <p:txBody>
          <a:bodyPr/>
          <a:lstStyle/>
          <a:p>
            <a:r>
              <a:rPr lang="en-GB" dirty="0"/>
              <a:t>Work system design is concerned with how the processes required to make a product or provide a service should operate. It deals with a set of related activities that combine to give a result that customers want. The structure of the system describes the relations between different operations  </a:t>
            </a:r>
          </a:p>
        </p:txBody>
      </p:sp>
      <p:sp>
        <p:nvSpPr>
          <p:cNvPr id="4" name="Date Placeholder 3">
            <a:extLst>
              <a:ext uri="{FF2B5EF4-FFF2-40B4-BE49-F238E27FC236}">
                <a16:creationId xmlns:a16="http://schemas.microsoft.com/office/drawing/2014/main" id="{5FCA7D62-FBCC-C49A-F344-E0B740E301A6}"/>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5D4A2F6D-5E75-218C-6D02-8A60ADD5EB3B}"/>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6387262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06B30-2D9A-F787-24F3-F4F9B5253C0C}"/>
              </a:ext>
            </a:extLst>
          </p:cNvPr>
          <p:cNvSpPr>
            <a:spLocks noGrp="1"/>
          </p:cNvSpPr>
          <p:nvPr>
            <p:ph type="title"/>
          </p:nvPr>
        </p:nvSpPr>
        <p:spPr/>
        <p:txBody>
          <a:bodyPr/>
          <a:lstStyle/>
          <a:p>
            <a:r>
              <a:rPr lang="en-GB" dirty="0"/>
              <a:t>Approaches to work design </a:t>
            </a:r>
          </a:p>
        </p:txBody>
      </p:sp>
      <p:sp>
        <p:nvSpPr>
          <p:cNvPr id="3" name="Content Placeholder 2">
            <a:extLst>
              <a:ext uri="{FF2B5EF4-FFF2-40B4-BE49-F238E27FC236}">
                <a16:creationId xmlns:a16="http://schemas.microsoft.com/office/drawing/2014/main" id="{50EA920C-E0A0-8EE0-7F9C-9A8910895615}"/>
              </a:ext>
            </a:extLst>
          </p:cNvPr>
          <p:cNvSpPr>
            <a:spLocks noGrp="1"/>
          </p:cNvSpPr>
          <p:nvPr>
            <p:ph idx="1"/>
          </p:nvPr>
        </p:nvSpPr>
        <p:spPr/>
        <p:txBody>
          <a:bodyPr/>
          <a:lstStyle/>
          <a:p>
            <a:pPr marL="0" indent="0">
              <a:buNone/>
            </a:pPr>
            <a:r>
              <a:rPr lang="en-GB" b="1" dirty="0"/>
              <a:t>Smart working </a:t>
            </a:r>
          </a:p>
          <a:p>
            <a:pPr marL="0" indent="0">
              <a:buNone/>
            </a:pPr>
            <a:r>
              <a:rPr lang="en-GB" sz="2400" dirty="0"/>
              <a:t>The CIPD(2008:4) defined smart working as “an approach to organising work that aims to drive greater efficiency and effectiveness in achieving job outcomes through a combination of flexibility, autonomy and collaboration, in parallel with optimising tools and working environments for employees. “</a:t>
            </a:r>
          </a:p>
        </p:txBody>
      </p:sp>
      <p:sp>
        <p:nvSpPr>
          <p:cNvPr id="4" name="Date Placeholder 3">
            <a:extLst>
              <a:ext uri="{FF2B5EF4-FFF2-40B4-BE49-F238E27FC236}">
                <a16:creationId xmlns:a16="http://schemas.microsoft.com/office/drawing/2014/main" id="{9A4BD857-829B-C465-FCAA-4019647497AA}"/>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CC28B545-F813-A67F-6CDB-C34C1DA13B3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797941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C18A4-A2F0-AC08-795B-328A9EEB0A42}"/>
              </a:ext>
            </a:extLst>
          </p:cNvPr>
          <p:cNvSpPr>
            <a:spLocks noGrp="1"/>
          </p:cNvSpPr>
          <p:nvPr>
            <p:ph type="title"/>
          </p:nvPr>
        </p:nvSpPr>
        <p:spPr/>
        <p:txBody>
          <a:bodyPr/>
          <a:lstStyle/>
          <a:p>
            <a:r>
              <a:rPr lang="en-GB" dirty="0"/>
              <a:t>Characteristics of Smart Working </a:t>
            </a:r>
          </a:p>
        </p:txBody>
      </p:sp>
      <p:sp>
        <p:nvSpPr>
          <p:cNvPr id="3" name="Content Placeholder 2">
            <a:extLst>
              <a:ext uri="{FF2B5EF4-FFF2-40B4-BE49-F238E27FC236}">
                <a16:creationId xmlns:a16="http://schemas.microsoft.com/office/drawing/2014/main" id="{A6D7D2FF-586F-F071-08A4-226B83BF297E}"/>
              </a:ext>
            </a:extLst>
          </p:cNvPr>
          <p:cNvSpPr>
            <a:spLocks noGrp="1"/>
          </p:cNvSpPr>
          <p:nvPr>
            <p:ph idx="1"/>
          </p:nvPr>
        </p:nvSpPr>
        <p:spPr/>
        <p:txBody>
          <a:bodyPr/>
          <a:lstStyle/>
          <a:p>
            <a:pPr marL="0" indent="0">
              <a:buNone/>
            </a:pPr>
            <a:r>
              <a:rPr lang="en-GB" sz="2800" dirty="0"/>
              <a:t>As established by CIPD</a:t>
            </a:r>
          </a:p>
          <a:p>
            <a:pPr>
              <a:buFont typeface="Wingdings" panose="05000000000000000000" pitchFamily="2" charset="2"/>
              <a:buChar char="q"/>
            </a:pPr>
            <a:r>
              <a:rPr lang="en-GB" sz="2400" dirty="0"/>
              <a:t>Flexibility in work location and hours</a:t>
            </a:r>
          </a:p>
          <a:p>
            <a:pPr>
              <a:buFont typeface="Wingdings" panose="05000000000000000000" pitchFamily="2" charset="2"/>
              <a:buChar char="q"/>
            </a:pPr>
            <a:r>
              <a:rPr lang="en-GB" sz="2400" dirty="0"/>
              <a:t>Self-management -  high degree of autonomy and a philosophy of empowerment </a:t>
            </a:r>
          </a:p>
          <a:p>
            <a:pPr>
              <a:buFont typeface="Wingdings" panose="05000000000000000000" pitchFamily="2" charset="2"/>
              <a:buChar char="q"/>
            </a:pPr>
            <a:r>
              <a:rPr lang="en-GB" sz="2400" dirty="0"/>
              <a:t>The use of virtual teams ( work groups that mainly uses electronic means for members to interact with one another </a:t>
            </a:r>
          </a:p>
          <a:p>
            <a:pPr>
              <a:buFont typeface="Wingdings" panose="05000000000000000000" pitchFamily="2" charset="2"/>
              <a:buChar char="q"/>
            </a:pPr>
            <a:r>
              <a:rPr lang="en-GB" sz="2400" dirty="0"/>
              <a:t>Focus on outcome-based indicators of performance </a:t>
            </a:r>
          </a:p>
          <a:p>
            <a:pPr>
              <a:buFont typeface="Wingdings" panose="05000000000000000000" pitchFamily="2" charset="2"/>
              <a:buChar char="q"/>
            </a:pPr>
            <a:r>
              <a:rPr lang="en-GB" sz="2400" dirty="0"/>
              <a:t>High performance working </a:t>
            </a:r>
          </a:p>
        </p:txBody>
      </p:sp>
      <p:sp>
        <p:nvSpPr>
          <p:cNvPr id="4" name="Date Placeholder 3">
            <a:extLst>
              <a:ext uri="{FF2B5EF4-FFF2-40B4-BE49-F238E27FC236}">
                <a16:creationId xmlns:a16="http://schemas.microsoft.com/office/drawing/2014/main" id="{40E6B01F-70BA-38CA-6A43-091B88686B0D}"/>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BB6AF638-E519-E7BD-6C80-1577E3C451A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40023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C18A4-A2F0-AC08-795B-328A9EEB0A42}"/>
              </a:ext>
            </a:extLst>
          </p:cNvPr>
          <p:cNvSpPr>
            <a:spLocks noGrp="1"/>
          </p:cNvSpPr>
          <p:nvPr>
            <p:ph type="title"/>
          </p:nvPr>
        </p:nvSpPr>
        <p:spPr/>
        <p:txBody>
          <a:bodyPr/>
          <a:lstStyle/>
          <a:p>
            <a:r>
              <a:rPr lang="en-GB" dirty="0"/>
              <a:t>Characteristics of Smart Working </a:t>
            </a:r>
          </a:p>
        </p:txBody>
      </p:sp>
      <p:sp>
        <p:nvSpPr>
          <p:cNvPr id="3" name="Content Placeholder 2">
            <a:extLst>
              <a:ext uri="{FF2B5EF4-FFF2-40B4-BE49-F238E27FC236}">
                <a16:creationId xmlns:a16="http://schemas.microsoft.com/office/drawing/2014/main" id="{A6D7D2FF-586F-F071-08A4-226B83BF297E}"/>
              </a:ext>
            </a:extLst>
          </p:cNvPr>
          <p:cNvSpPr>
            <a:spLocks noGrp="1"/>
          </p:cNvSpPr>
          <p:nvPr>
            <p:ph idx="1"/>
          </p:nvPr>
        </p:nvSpPr>
        <p:spPr/>
        <p:txBody>
          <a:bodyPr/>
          <a:lstStyle/>
          <a:p>
            <a:pPr marL="0" indent="0">
              <a:buNone/>
            </a:pPr>
            <a:r>
              <a:rPr lang="en-GB" sz="2800" dirty="0"/>
              <a:t>As established by CIPD</a:t>
            </a:r>
          </a:p>
          <a:p>
            <a:pPr>
              <a:buFont typeface="Wingdings" panose="05000000000000000000" pitchFamily="2" charset="2"/>
              <a:buChar char="q"/>
            </a:pPr>
            <a:r>
              <a:rPr lang="en-GB" sz="2400" dirty="0"/>
              <a:t>Use of more advanced communications technology </a:t>
            </a:r>
          </a:p>
          <a:p>
            <a:pPr>
              <a:buFont typeface="Wingdings" panose="05000000000000000000" pitchFamily="2" charset="2"/>
              <a:buChar char="q"/>
            </a:pPr>
            <a:r>
              <a:rPr lang="en-GB" sz="2400" dirty="0"/>
              <a:t>Hot desking and working from home </a:t>
            </a:r>
          </a:p>
          <a:p>
            <a:pPr>
              <a:buFont typeface="Wingdings" panose="05000000000000000000" pitchFamily="2" charset="2"/>
              <a:buChar char="q"/>
            </a:pPr>
            <a:r>
              <a:rPr lang="en-GB" sz="2400" dirty="0"/>
              <a:t>Ways of working that are underpinned by or drive high trust working relationships</a:t>
            </a:r>
          </a:p>
          <a:p>
            <a:pPr>
              <a:buFont typeface="Wingdings" panose="05000000000000000000" pitchFamily="2" charset="2"/>
              <a:buChar char="q"/>
            </a:pPr>
            <a:r>
              <a:rPr lang="en-GB" sz="2400" dirty="0"/>
              <a:t>Alignment of smart working with business objectives </a:t>
            </a:r>
          </a:p>
        </p:txBody>
      </p:sp>
      <p:sp>
        <p:nvSpPr>
          <p:cNvPr id="4" name="Date Placeholder 3">
            <a:extLst>
              <a:ext uri="{FF2B5EF4-FFF2-40B4-BE49-F238E27FC236}">
                <a16:creationId xmlns:a16="http://schemas.microsoft.com/office/drawing/2014/main" id="{40E6B01F-70BA-38CA-6A43-091B88686B0D}"/>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BB6AF638-E519-E7BD-6C80-1577E3C451A7}"/>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4016516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FC13E-18D9-0C0B-952B-C572F71407CB}"/>
              </a:ext>
            </a:extLst>
          </p:cNvPr>
          <p:cNvSpPr>
            <a:spLocks noGrp="1"/>
          </p:cNvSpPr>
          <p:nvPr>
            <p:ph type="title"/>
          </p:nvPr>
        </p:nvSpPr>
        <p:spPr/>
        <p:txBody>
          <a:bodyPr/>
          <a:lstStyle/>
          <a:p>
            <a:r>
              <a:rPr lang="en-GB" dirty="0"/>
              <a:t>Agile working </a:t>
            </a:r>
          </a:p>
        </p:txBody>
      </p:sp>
      <p:sp>
        <p:nvSpPr>
          <p:cNvPr id="3" name="Content Placeholder 2">
            <a:extLst>
              <a:ext uri="{FF2B5EF4-FFF2-40B4-BE49-F238E27FC236}">
                <a16:creationId xmlns:a16="http://schemas.microsoft.com/office/drawing/2014/main" id="{E93AD6F2-F511-AE0B-98BC-08D76CE8ACDA}"/>
              </a:ext>
            </a:extLst>
          </p:cNvPr>
          <p:cNvSpPr>
            <a:spLocks noGrp="1"/>
          </p:cNvSpPr>
          <p:nvPr>
            <p:ph idx="1"/>
          </p:nvPr>
        </p:nvSpPr>
        <p:spPr/>
        <p:txBody>
          <a:bodyPr/>
          <a:lstStyle/>
          <a:p>
            <a:r>
              <a:rPr lang="en-GB" dirty="0"/>
              <a:t>The characteristics of the agile business as noted by the CIPD include a high-performance culture, flexibility of management practices and resources and organisational structures that support collaboration rapid decision making and execution </a:t>
            </a:r>
          </a:p>
        </p:txBody>
      </p:sp>
      <p:sp>
        <p:nvSpPr>
          <p:cNvPr id="4" name="Date Placeholder 3">
            <a:extLst>
              <a:ext uri="{FF2B5EF4-FFF2-40B4-BE49-F238E27FC236}">
                <a16:creationId xmlns:a16="http://schemas.microsoft.com/office/drawing/2014/main" id="{6D76C33E-9F4E-0128-9DCE-4B1A9CB3219A}"/>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1B8CE367-37DE-AD5E-EBD9-63C0ADBD9245}"/>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41758934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97964-80A8-2308-C11C-270E07C5FF71}"/>
              </a:ext>
            </a:extLst>
          </p:cNvPr>
          <p:cNvSpPr>
            <a:spLocks noGrp="1"/>
          </p:cNvSpPr>
          <p:nvPr>
            <p:ph type="title"/>
          </p:nvPr>
        </p:nvSpPr>
        <p:spPr/>
        <p:txBody>
          <a:bodyPr/>
          <a:lstStyle/>
          <a:p>
            <a:r>
              <a:rPr lang="en-GB" dirty="0"/>
              <a:t>Lean manufacturing</a:t>
            </a:r>
          </a:p>
        </p:txBody>
      </p:sp>
      <p:sp>
        <p:nvSpPr>
          <p:cNvPr id="3" name="Content Placeholder 2">
            <a:extLst>
              <a:ext uri="{FF2B5EF4-FFF2-40B4-BE49-F238E27FC236}">
                <a16:creationId xmlns:a16="http://schemas.microsoft.com/office/drawing/2014/main" id="{90A23D72-B76C-5C3C-8514-8B5DEED06F7D}"/>
              </a:ext>
            </a:extLst>
          </p:cNvPr>
          <p:cNvSpPr>
            <a:spLocks noGrp="1"/>
          </p:cNvSpPr>
          <p:nvPr>
            <p:ph idx="1"/>
          </p:nvPr>
        </p:nvSpPr>
        <p:spPr/>
        <p:txBody>
          <a:bodyPr/>
          <a:lstStyle/>
          <a:p>
            <a:r>
              <a:rPr lang="en-GB" dirty="0"/>
              <a:t>This is a process improvement methodology developed by “Toyota” focuses on minimising waste and ensuring the flow of production in order to deliver value to customers </a:t>
            </a:r>
          </a:p>
        </p:txBody>
      </p:sp>
      <p:sp>
        <p:nvSpPr>
          <p:cNvPr id="4" name="Date Placeholder 3">
            <a:extLst>
              <a:ext uri="{FF2B5EF4-FFF2-40B4-BE49-F238E27FC236}">
                <a16:creationId xmlns:a16="http://schemas.microsoft.com/office/drawing/2014/main" id="{8DB58B14-2BEA-799F-5B3E-D0A35AB4D07F}"/>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E86CE266-FD60-7F14-A4F3-1441793975E2}"/>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1054138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F31EF-F3B7-8737-650A-9B8EF72B03E9}"/>
              </a:ext>
            </a:extLst>
          </p:cNvPr>
          <p:cNvSpPr>
            <a:spLocks noGrp="1"/>
          </p:cNvSpPr>
          <p:nvPr>
            <p:ph type="title"/>
          </p:nvPr>
        </p:nvSpPr>
        <p:spPr/>
        <p:txBody>
          <a:bodyPr/>
          <a:lstStyle/>
          <a:p>
            <a:r>
              <a:rPr lang="en-GB" dirty="0"/>
              <a:t>Flexible working </a:t>
            </a:r>
          </a:p>
        </p:txBody>
      </p:sp>
      <p:sp>
        <p:nvSpPr>
          <p:cNvPr id="3" name="Content Placeholder 2">
            <a:extLst>
              <a:ext uri="{FF2B5EF4-FFF2-40B4-BE49-F238E27FC236}">
                <a16:creationId xmlns:a16="http://schemas.microsoft.com/office/drawing/2014/main" id="{ED6DA895-E6CD-6368-CE2C-D046FBF76766}"/>
              </a:ext>
            </a:extLst>
          </p:cNvPr>
          <p:cNvSpPr>
            <a:spLocks noGrp="1"/>
          </p:cNvSpPr>
          <p:nvPr>
            <p:ph idx="1"/>
          </p:nvPr>
        </p:nvSpPr>
        <p:spPr/>
        <p:txBody>
          <a:bodyPr/>
          <a:lstStyle/>
          <a:p>
            <a:r>
              <a:rPr lang="en-GB" dirty="0"/>
              <a:t>This is a pattern of working practice or working hours that deviates from the standard or normal arrangement </a:t>
            </a:r>
          </a:p>
        </p:txBody>
      </p:sp>
      <p:sp>
        <p:nvSpPr>
          <p:cNvPr id="4" name="Date Placeholder 3">
            <a:extLst>
              <a:ext uri="{FF2B5EF4-FFF2-40B4-BE49-F238E27FC236}">
                <a16:creationId xmlns:a16="http://schemas.microsoft.com/office/drawing/2014/main" id="{DD7F7632-6443-B781-5486-B5BB0480E60B}"/>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CEB12621-2BD8-35E3-F30F-154A96A007A0}"/>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9205230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9A6B7-415A-7B72-4088-29C45DFE32BF}"/>
              </a:ext>
            </a:extLst>
          </p:cNvPr>
          <p:cNvSpPr>
            <a:spLocks noGrp="1"/>
          </p:cNvSpPr>
          <p:nvPr>
            <p:ph type="title"/>
          </p:nvPr>
        </p:nvSpPr>
        <p:spPr/>
        <p:txBody>
          <a:bodyPr/>
          <a:lstStyle/>
          <a:p>
            <a:r>
              <a:rPr lang="en-GB" dirty="0"/>
              <a:t>High performance working </a:t>
            </a:r>
          </a:p>
        </p:txBody>
      </p:sp>
      <p:sp>
        <p:nvSpPr>
          <p:cNvPr id="3" name="Content Placeholder 2">
            <a:extLst>
              <a:ext uri="{FF2B5EF4-FFF2-40B4-BE49-F238E27FC236}">
                <a16:creationId xmlns:a16="http://schemas.microsoft.com/office/drawing/2014/main" id="{80C2FFE9-0A09-6F48-2155-3CEDC9D38C24}"/>
              </a:ext>
            </a:extLst>
          </p:cNvPr>
          <p:cNvSpPr>
            <a:spLocks noGrp="1"/>
          </p:cNvSpPr>
          <p:nvPr>
            <p:ph idx="1"/>
          </p:nvPr>
        </p:nvSpPr>
        <p:spPr/>
        <p:txBody>
          <a:bodyPr/>
          <a:lstStyle/>
          <a:p>
            <a:r>
              <a:rPr lang="en-GB" dirty="0"/>
              <a:t>High performance working is the sum of the processes, practices and policies put in place by employers to enable employees to perform to their full potential </a:t>
            </a:r>
          </a:p>
          <a:p>
            <a:pPr marL="0" indent="0">
              <a:buNone/>
            </a:pPr>
            <a:endParaRPr lang="en-GB" dirty="0"/>
          </a:p>
        </p:txBody>
      </p:sp>
      <p:sp>
        <p:nvSpPr>
          <p:cNvPr id="4" name="Date Placeholder 3">
            <a:extLst>
              <a:ext uri="{FF2B5EF4-FFF2-40B4-BE49-F238E27FC236}">
                <a16:creationId xmlns:a16="http://schemas.microsoft.com/office/drawing/2014/main" id="{F608F643-8CF2-4C63-5283-F34A17B8A86C}"/>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DAC02386-622B-D403-580F-F61E2E3FCEE6}"/>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634257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62353-9BE2-5327-A711-34392537E737}"/>
              </a:ext>
            </a:extLst>
          </p:cNvPr>
          <p:cNvSpPr>
            <a:spLocks noGrp="1"/>
          </p:cNvSpPr>
          <p:nvPr>
            <p:ph type="title"/>
          </p:nvPr>
        </p:nvSpPr>
        <p:spPr/>
        <p:txBody>
          <a:bodyPr/>
          <a:lstStyle/>
          <a:p>
            <a:r>
              <a:rPr lang="en-GB" dirty="0"/>
              <a:t>Automation </a:t>
            </a:r>
          </a:p>
        </p:txBody>
      </p:sp>
      <p:sp>
        <p:nvSpPr>
          <p:cNvPr id="3" name="Content Placeholder 2">
            <a:extLst>
              <a:ext uri="{FF2B5EF4-FFF2-40B4-BE49-F238E27FC236}">
                <a16:creationId xmlns:a16="http://schemas.microsoft.com/office/drawing/2014/main" id="{8FB58DB3-94FF-6B86-3360-3F6888DE1354}"/>
              </a:ext>
            </a:extLst>
          </p:cNvPr>
          <p:cNvSpPr>
            <a:spLocks noGrp="1"/>
          </p:cNvSpPr>
          <p:nvPr>
            <p:ph idx="1"/>
          </p:nvPr>
        </p:nvSpPr>
        <p:spPr/>
        <p:txBody>
          <a:bodyPr/>
          <a:lstStyle/>
          <a:p>
            <a:r>
              <a:rPr lang="en-GB" dirty="0"/>
              <a:t>Automation exist for a while and with the development of AI techniques it is becoming increasingly important. It is defined as the performance of tasks or activities by machines, including robots and computers rather than humans </a:t>
            </a:r>
          </a:p>
        </p:txBody>
      </p:sp>
      <p:sp>
        <p:nvSpPr>
          <p:cNvPr id="4" name="Date Placeholder 3">
            <a:extLst>
              <a:ext uri="{FF2B5EF4-FFF2-40B4-BE49-F238E27FC236}">
                <a16:creationId xmlns:a16="http://schemas.microsoft.com/office/drawing/2014/main" id="{1C28CEF5-7EDE-55FF-B4E8-A269C367D119}"/>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E9F6355A-B2BF-C9D0-AD28-FB7738DE5819}"/>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2383111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D07C2-C238-0EAF-D7A3-60F1D1B1A8C4}"/>
              </a:ext>
            </a:extLst>
          </p:cNvPr>
          <p:cNvSpPr>
            <a:spLocks noGrp="1"/>
          </p:cNvSpPr>
          <p:nvPr>
            <p:ph type="title"/>
          </p:nvPr>
        </p:nvSpPr>
        <p:spPr>
          <a:xfrm>
            <a:off x="457200" y="274638"/>
            <a:ext cx="8229600" cy="1143000"/>
          </a:xfrm>
        </p:spPr>
        <p:txBody>
          <a:bodyPr wrap="square" anchor="ctr">
            <a:normAutofit/>
          </a:bodyPr>
          <a:lstStyle/>
          <a:p>
            <a:r>
              <a:rPr lang="en-GB" dirty="0"/>
              <a:t>Job Design </a:t>
            </a:r>
          </a:p>
        </p:txBody>
      </p:sp>
      <p:pic>
        <p:nvPicPr>
          <p:cNvPr id="6" name="Content Placeholder 5">
            <a:extLst>
              <a:ext uri="{FF2B5EF4-FFF2-40B4-BE49-F238E27FC236}">
                <a16:creationId xmlns:a16="http://schemas.microsoft.com/office/drawing/2014/main" id="{426FC20B-E599-AD77-81C7-1222481F0D64}"/>
              </a:ext>
            </a:extLst>
          </p:cNvPr>
          <p:cNvPicPr>
            <a:picLocks noGrp="1" noChangeAspect="1"/>
          </p:cNvPicPr>
          <p:nvPr>
            <p:ph sz="half" idx="1"/>
          </p:nvPr>
        </p:nvPicPr>
        <p:blipFill rotWithShape="1">
          <a:blip r:embed="rId2"/>
          <a:srcRect l="26130" r="16920" b="-2"/>
          <a:stretch/>
        </p:blipFill>
        <p:spPr>
          <a:xfrm>
            <a:off x="457200" y="1600201"/>
            <a:ext cx="4038600" cy="3989040"/>
          </a:xfrm>
          <a:prstGeom prst="rect">
            <a:avLst/>
          </a:prstGeom>
          <a:noFill/>
        </p:spPr>
      </p:pic>
      <p:sp>
        <p:nvSpPr>
          <p:cNvPr id="3" name="Subtitle 2">
            <a:extLst>
              <a:ext uri="{FF2B5EF4-FFF2-40B4-BE49-F238E27FC236}">
                <a16:creationId xmlns:a16="http://schemas.microsoft.com/office/drawing/2014/main" id="{206DCF63-053F-E494-D98A-A47F2A32A320}"/>
              </a:ext>
            </a:extLst>
          </p:cNvPr>
          <p:cNvSpPr>
            <a:spLocks noGrp="1"/>
          </p:cNvSpPr>
          <p:nvPr>
            <p:ph sz="half" idx="2"/>
          </p:nvPr>
        </p:nvSpPr>
        <p:spPr>
          <a:xfrm>
            <a:off x="4648200" y="1600201"/>
            <a:ext cx="4038600" cy="3989040"/>
          </a:xfrm>
        </p:spPr>
        <p:txBody>
          <a:bodyPr wrap="square" anchor="t">
            <a:normAutofit/>
          </a:bodyPr>
          <a:lstStyle/>
          <a:p>
            <a:r>
              <a:rPr lang="en-GB"/>
              <a:t>Frederick Gerzberg was quoted by Dowling(1971) as saying </a:t>
            </a:r>
          </a:p>
          <a:p>
            <a:pPr marL="0" indent="0">
              <a:buNone/>
            </a:pPr>
            <a:r>
              <a:rPr lang="en-GB"/>
              <a:t>“if you want someone to do a good job, give them a good job to do”</a:t>
            </a:r>
            <a:endParaRPr lang="en-GB" dirty="0"/>
          </a:p>
        </p:txBody>
      </p:sp>
      <p:sp>
        <p:nvSpPr>
          <p:cNvPr id="4" name="Date Placeholder 3">
            <a:extLst>
              <a:ext uri="{FF2B5EF4-FFF2-40B4-BE49-F238E27FC236}">
                <a16:creationId xmlns:a16="http://schemas.microsoft.com/office/drawing/2014/main" id="{600345BB-4819-6C19-2FDC-92E59D4F31B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8EFCBBD8-CF39-48F7-8656-50407EDD0B37}" type="datetime1">
              <a:rPr lang="en-GB" altLang="en-US" sz="900" smtClean="0"/>
              <a:pPr>
                <a:lnSpc>
                  <a:spcPct val="90000"/>
                </a:lnSpc>
                <a:spcAft>
                  <a:spcPts val="600"/>
                </a:spcAft>
                <a:defRPr/>
              </a:pPr>
              <a:t>10/08/2023</a:t>
            </a:fld>
            <a:endParaRPr lang="en-GB" altLang="en-US" sz="900"/>
          </a:p>
        </p:txBody>
      </p:sp>
      <p:sp>
        <p:nvSpPr>
          <p:cNvPr id="5" name="Slide Number Placeholder 4">
            <a:extLst>
              <a:ext uri="{FF2B5EF4-FFF2-40B4-BE49-F238E27FC236}">
                <a16:creationId xmlns:a16="http://schemas.microsoft.com/office/drawing/2014/main" id="{FA51ECA1-A570-4290-6226-8F05B5EFA88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F905DF63-1FF9-46D5-8FED-1829CDB5D9EE}" type="slidenum">
              <a:rPr lang="en-GB" altLang="en-US" smtClean="0"/>
              <a:pPr>
                <a:spcAft>
                  <a:spcPts val="600"/>
                </a:spcAft>
                <a:defRPr/>
              </a:pPr>
              <a:t>18</a:t>
            </a:fld>
            <a:endParaRPr lang="en-GB" altLang="en-US"/>
          </a:p>
        </p:txBody>
      </p:sp>
    </p:spTree>
    <p:extLst>
      <p:ext uri="{BB962C8B-B14F-4D97-AF65-F5344CB8AC3E}">
        <p14:creationId xmlns:p14="http://schemas.microsoft.com/office/powerpoint/2010/main" val="29263283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78774-507D-E0D6-ABD8-C103323004AF}"/>
              </a:ext>
            </a:extLst>
          </p:cNvPr>
          <p:cNvSpPr>
            <a:spLocks noGrp="1"/>
          </p:cNvSpPr>
          <p:nvPr>
            <p:ph type="title"/>
          </p:nvPr>
        </p:nvSpPr>
        <p:spPr/>
        <p:txBody>
          <a:bodyPr/>
          <a:lstStyle/>
          <a:p>
            <a:r>
              <a:rPr lang="en-GB" dirty="0"/>
              <a:t>Job quality </a:t>
            </a:r>
          </a:p>
        </p:txBody>
      </p:sp>
      <p:sp>
        <p:nvSpPr>
          <p:cNvPr id="3" name="Content Placeholder 2">
            <a:extLst>
              <a:ext uri="{FF2B5EF4-FFF2-40B4-BE49-F238E27FC236}">
                <a16:creationId xmlns:a16="http://schemas.microsoft.com/office/drawing/2014/main" id="{1866EC45-D4B5-77D3-52A2-4CC03D68B9E6}"/>
              </a:ext>
            </a:extLst>
          </p:cNvPr>
          <p:cNvSpPr>
            <a:spLocks noGrp="1"/>
          </p:cNvSpPr>
          <p:nvPr>
            <p:ph idx="1"/>
          </p:nvPr>
        </p:nvSpPr>
        <p:spPr/>
        <p:txBody>
          <a:bodyPr/>
          <a:lstStyle/>
          <a:p>
            <a:r>
              <a:rPr lang="en-GB" dirty="0"/>
              <a:t>A concept of job quality refers to the characteristics of jobs within their work environment that contribute to feelings of employee satisfaction and lead to enhanced levels of motivation and engagement </a:t>
            </a:r>
          </a:p>
        </p:txBody>
      </p:sp>
      <p:sp>
        <p:nvSpPr>
          <p:cNvPr id="4" name="Date Placeholder 3">
            <a:extLst>
              <a:ext uri="{FF2B5EF4-FFF2-40B4-BE49-F238E27FC236}">
                <a16:creationId xmlns:a16="http://schemas.microsoft.com/office/drawing/2014/main" id="{F49FC434-EA6F-B684-DE3D-E671EBA17562}"/>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8F057EEF-7F46-77FF-D703-F66B12126EF1}"/>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3472357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AAF8E-3137-F3DF-8443-4AF42A539B92}"/>
              </a:ext>
            </a:extLst>
          </p:cNvPr>
          <p:cNvSpPr>
            <a:spLocks noGrp="1"/>
          </p:cNvSpPr>
          <p:nvPr>
            <p:ph type="title"/>
          </p:nvPr>
        </p:nvSpPr>
        <p:spPr/>
        <p:txBody>
          <a:bodyPr/>
          <a:lstStyle/>
          <a:p>
            <a:r>
              <a:rPr lang="en-GB" dirty="0"/>
              <a:t>The six dimensions of job quality </a:t>
            </a:r>
          </a:p>
        </p:txBody>
      </p:sp>
      <p:sp>
        <p:nvSpPr>
          <p:cNvPr id="3" name="Content Placeholder 2">
            <a:extLst>
              <a:ext uri="{FF2B5EF4-FFF2-40B4-BE49-F238E27FC236}">
                <a16:creationId xmlns:a16="http://schemas.microsoft.com/office/drawing/2014/main" id="{98F9EFF5-EB1A-1EB5-031B-D0958E4E3CB3}"/>
              </a:ext>
            </a:extLst>
          </p:cNvPr>
          <p:cNvSpPr>
            <a:spLocks noGrp="1"/>
          </p:cNvSpPr>
          <p:nvPr>
            <p:ph idx="1"/>
          </p:nvPr>
        </p:nvSpPr>
        <p:spPr/>
        <p:txBody>
          <a:bodyPr/>
          <a:lstStyle/>
          <a:p>
            <a:pPr>
              <a:buFont typeface="Wingdings" panose="05000000000000000000" pitchFamily="2" charset="2"/>
              <a:buChar char="Ø"/>
            </a:pPr>
            <a:r>
              <a:rPr lang="en-GB" sz="2400" b="1" dirty="0"/>
              <a:t>Pay and other rewards </a:t>
            </a:r>
            <a:r>
              <a:rPr lang="en-GB" sz="2400" dirty="0"/>
              <a:t>including objective aspects such as wage level, type of payment ( salary , performance pay) and non-wage fringe benefits such as pension and health cover </a:t>
            </a:r>
          </a:p>
          <a:p>
            <a:pPr>
              <a:buFont typeface="Wingdings" panose="05000000000000000000" pitchFamily="2" charset="2"/>
              <a:buChar char="Ø"/>
            </a:pPr>
            <a:r>
              <a:rPr lang="en-GB" sz="2400" b="1" dirty="0"/>
              <a:t>Intrinsic characteristics </a:t>
            </a:r>
            <a:r>
              <a:rPr lang="en-GB" sz="2400" dirty="0"/>
              <a:t>of work including objective aspect such as skills, autonomy, control variety of work and subjective aspect such as meaningfulness, fulfilment, social support and powerfulness </a:t>
            </a:r>
          </a:p>
        </p:txBody>
      </p:sp>
      <p:sp>
        <p:nvSpPr>
          <p:cNvPr id="4" name="Date Placeholder 3">
            <a:extLst>
              <a:ext uri="{FF2B5EF4-FFF2-40B4-BE49-F238E27FC236}">
                <a16:creationId xmlns:a16="http://schemas.microsoft.com/office/drawing/2014/main" id="{3EBD8F59-4D31-45FA-7F66-88D992407061}"/>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8D0CB894-88BD-E6E4-C0B3-1644FEA5F36E}"/>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29487774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AAF8E-3137-F3DF-8443-4AF42A539B92}"/>
              </a:ext>
            </a:extLst>
          </p:cNvPr>
          <p:cNvSpPr>
            <a:spLocks noGrp="1"/>
          </p:cNvSpPr>
          <p:nvPr>
            <p:ph type="title"/>
          </p:nvPr>
        </p:nvSpPr>
        <p:spPr/>
        <p:txBody>
          <a:bodyPr/>
          <a:lstStyle/>
          <a:p>
            <a:r>
              <a:rPr lang="en-GB" dirty="0"/>
              <a:t>The six dimensions of job quality </a:t>
            </a:r>
          </a:p>
        </p:txBody>
      </p:sp>
      <p:sp>
        <p:nvSpPr>
          <p:cNvPr id="3" name="Content Placeholder 2">
            <a:extLst>
              <a:ext uri="{FF2B5EF4-FFF2-40B4-BE49-F238E27FC236}">
                <a16:creationId xmlns:a16="http://schemas.microsoft.com/office/drawing/2014/main" id="{98F9EFF5-EB1A-1EB5-031B-D0958E4E3CB3}"/>
              </a:ext>
            </a:extLst>
          </p:cNvPr>
          <p:cNvSpPr>
            <a:spLocks noGrp="1"/>
          </p:cNvSpPr>
          <p:nvPr>
            <p:ph idx="1"/>
          </p:nvPr>
        </p:nvSpPr>
        <p:spPr/>
        <p:txBody>
          <a:bodyPr/>
          <a:lstStyle/>
          <a:p>
            <a:pPr>
              <a:buFont typeface="Wingdings" panose="05000000000000000000" pitchFamily="2" charset="2"/>
              <a:buChar char="Ø"/>
            </a:pPr>
            <a:r>
              <a:rPr lang="en-GB" sz="2000" b="1" dirty="0"/>
              <a:t>Terms of employment </a:t>
            </a:r>
            <a:r>
              <a:rPr lang="en-GB" sz="2000" dirty="0"/>
              <a:t>including objective aspect such as contractual stability and opportunities for training , development and progression and subjective aspects such as perception of job security</a:t>
            </a:r>
          </a:p>
          <a:p>
            <a:pPr>
              <a:buFont typeface="Wingdings" panose="05000000000000000000" pitchFamily="2" charset="2"/>
              <a:buChar char="Ø"/>
            </a:pPr>
            <a:r>
              <a:rPr lang="en-GB" sz="2000" b="1" dirty="0"/>
              <a:t>Health and safety </a:t>
            </a:r>
            <a:r>
              <a:rPr lang="en-GB" sz="2000" dirty="0"/>
              <a:t>including physical and psycho-social risk</a:t>
            </a:r>
          </a:p>
          <a:p>
            <a:pPr>
              <a:buFont typeface="Wingdings" panose="05000000000000000000" pitchFamily="2" charset="2"/>
              <a:buChar char="Ø"/>
            </a:pPr>
            <a:r>
              <a:rPr lang="en-GB" sz="2000" b="1" dirty="0"/>
              <a:t>Work life balance </a:t>
            </a:r>
            <a:r>
              <a:rPr lang="en-GB" sz="2000" dirty="0"/>
              <a:t>including work time arrangements such as duration, scheduling and flexibility as well as work intensity </a:t>
            </a:r>
          </a:p>
          <a:p>
            <a:pPr>
              <a:buFont typeface="Wingdings" panose="05000000000000000000" pitchFamily="2" charset="2"/>
              <a:buChar char="Ø"/>
            </a:pPr>
            <a:r>
              <a:rPr lang="en-GB" sz="2000" b="1" dirty="0"/>
              <a:t>Representation and voice </a:t>
            </a:r>
            <a:r>
              <a:rPr lang="en-GB" sz="2000" dirty="0"/>
              <a:t>such as employee consultation, trade union representation and employee involvement in decision making  </a:t>
            </a:r>
          </a:p>
        </p:txBody>
      </p:sp>
      <p:sp>
        <p:nvSpPr>
          <p:cNvPr id="4" name="Date Placeholder 3">
            <a:extLst>
              <a:ext uri="{FF2B5EF4-FFF2-40B4-BE49-F238E27FC236}">
                <a16:creationId xmlns:a16="http://schemas.microsoft.com/office/drawing/2014/main" id="{3EBD8F59-4D31-45FA-7F66-88D992407061}"/>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8D0CB894-88BD-E6E4-C0B3-1644FEA5F36E}"/>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3740183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F867E-E3A0-3865-8ED3-7F398B7D310E}"/>
              </a:ext>
            </a:extLst>
          </p:cNvPr>
          <p:cNvSpPr>
            <a:spLocks noGrp="1"/>
          </p:cNvSpPr>
          <p:nvPr>
            <p:ph type="title"/>
          </p:nvPr>
        </p:nvSpPr>
        <p:spPr>
          <a:xfrm>
            <a:off x="457200" y="274638"/>
            <a:ext cx="8229600" cy="1143000"/>
          </a:xfrm>
        </p:spPr>
        <p:txBody>
          <a:bodyPr wrap="square" anchor="ctr">
            <a:normAutofit/>
          </a:bodyPr>
          <a:lstStyle/>
          <a:p>
            <a:r>
              <a:rPr lang="en-GB" dirty="0"/>
              <a:t>Job design </a:t>
            </a:r>
          </a:p>
        </p:txBody>
      </p:sp>
      <p:pic>
        <p:nvPicPr>
          <p:cNvPr id="6" name="Content Placeholder 5">
            <a:extLst>
              <a:ext uri="{FF2B5EF4-FFF2-40B4-BE49-F238E27FC236}">
                <a16:creationId xmlns:a16="http://schemas.microsoft.com/office/drawing/2014/main" id="{6A81AE1D-3C53-7E80-2C6C-F5C9C00F247D}"/>
              </a:ext>
            </a:extLst>
          </p:cNvPr>
          <p:cNvPicPr>
            <a:picLocks noGrp="1" noChangeAspect="1"/>
          </p:cNvPicPr>
          <p:nvPr>
            <p:ph idx="1"/>
          </p:nvPr>
        </p:nvPicPr>
        <p:blipFill>
          <a:blip r:embed="rId2"/>
          <a:stretch>
            <a:fillRect/>
          </a:stretch>
        </p:blipFill>
        <p:spPr>
          <a:xfrm>
            <a:off x="2124671" y="1600200"/>
            <a:ext cx="4894657" cy="3916363"/>
          </a:xfrm>
          <a:prstGeom prst="rect">
            <a:avLst/>
          </a:prstGeom>
          <a:noFill/>
        </p:spPr>
      </p:pic>
      <p:sp>
        <p:nvSpPr>
          <p:cNvPr id="4" name="Date Placeholder 3">
            <a:extLst>
              <a:ext uri="{FF2B5EF4-FFF2-40B4-BE49-F238E27FC236}">
                <a16:creationId xmlns:a16="http://schemas.microsoft.com/office/drawing/2014/main" id="{EFBC604A-05F3-ABD1-5B36-E5BE9252E24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10/08/2023</a:t>
            </a:fld>
            <a:endParaRPr lang="en-GB" altLang="en-US" sz="900"/>
          </a:p>
        </p:txBody>
      </p:sp>
      <p:sp>
        <p:nvSpPr>
          <p:cNvPr id="5" name="Slide Number Placeholder 4">
            <a:extLst>
              <a:ext uri="{FF2B5EF4-FFF2-40B4-BE49-F238E27FC236}">
                <a16:creationId xmlns:a16="http://schemas.microsoft.com/office/drawing/2014/main" id="{5253FDCC-3133-EB1C-2945-C42EDD2E6129}"/>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22</a:t>
            </a:fld>
            <a:endParaRPr lang="en-GB" altLang="en-US"/>
          </a:p>
        </p:txBody>
      </p:sp>
    </p:spTree>
    <p:extLst>
      <p:ext uri="{BB962C8B-B14F-4D97-AF65-F5344CB8AC3E}">
        <p14:creationId xmlns:p14="http://schemas.microsoft.com/office/powerpoint/2010/main" val="11389878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41CBB-50CD-7256-3D97-4C88F57F1EAD}"/>
              </a:ext>
            </a:extLst>
          </p:cNvPr>
          <p:cNvSpPr>
            <a:spLocks noGrp="1"/>
          </p:cNvSpPr>
          <p:nvPr>
            <p:ph type="title"/>
          </p:nvPr>
        </p:nvSpPr>
        <p:spPr/>
        <p:txBody>
          <a:bodyPr/>
          <a:lstStyle/>
          <a:p>
            <a:r>
              <a:rPr lang="en-GB" dirty="0"/>
              <a:t>Job design </a:t>
            </a:r>
          </a:p>
        </p:txBody>
      </p:sp>
      <p:sp>
        <p:nvSpPr>
          <p:cNvPr id="3" name="Content Placeholder 2">
            <a:extLst>
              <a:ext uri="{FF2B5EF4-FFF2-40B4-BE49-F238E27FC236}">
                <a16:creationId xmlns:a16="http://schemas.microsoft.com/office/drawing/2014/main" id="{FB60DEB6-23FD-2ED8-43F9-AE47BBD592DB}"/>
              </a:ext>
            </a:extLst>
          </p:cNvPr>
          <p:cNvSpPr>
            <a:spLocks noGrp="1"/>
          </p:cNvSpPr>
          <p:nvPr>
            <p:ph idx="1"/>
          </p:nvPr>
        </p:nvSpPr>
        <p:spPr/>
        <p:txBody>
          <a:bodyPr/>
          <a:lstStyle/>
          <a:p>
            <a:pPr marL="0" indent="0">
              <a:buNone/>
            </a:pPr>
            <a:r>
              <a:rPr lang="en-GB" dirty="0"/>
              <a:t>Job design specifies the contents of jobs in order to satisfy work requirements and meet the personal needs of the job holder , thus increasing levels of employee engagement </a:t>
            </a:r>
          </a:p>
        </p:txBody>
      </p:sp>
      <p:sp>
        <p:nvSpPr>
          <p:cNvPr id="4" name="Date Placeholder 3">
            <a:extLst>
              <a:ext uri="{FF2B5EF4-FFF2-40B4-BE49-F238E27FC236}">
                <a16:creationId xmlns:a16="http://schemas.microsoft.com/office/drawing/2014/main" id="{D5647CA7-DE31-26D6-743A-A5EE580B16FA}"/>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7EA28630-103A-D793-3113-87F6980350DB}"/>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24596911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31818-690F-6753-EA7C-4CDCBD2073F0}"/>
              </a:ext>
            </a:extLst>
          </p:cNvPr>
          <p:cNvSpPr>
            <a:spLocks noGrp="1"/>
          </p:cNvSpPr>
          <p:nvPr>
            <p:ph type="title"/>
          </p:nvPr>
        </p:nvSpPr>
        <p:spPr/>
        <p:txBody>
          <a:bodyPr/>
          <a:lstStyle/>
          <a:p>
            <a:r>
              <a:rPr lang="en-GB" dirty="0"/>
              <a:t>Job design principles </a:t>
            </a:r>
          </a:p>
        </p:txBody>
      </p:sp>
      <p:sp>
        <p:nvSpPr>
          <p:cNvPr id="3" name="Content Placeholder 2">
            <a:extLst>
              <a:ext uri="{FF2B5EF4-FFF2-40B4-BE49-F238E27FC236}">
                <a16:creationId xmlns:a16="http://schemas.microsoft.com/office/drawing/2014/main" id="{9A5C66FB-1ECE-1E96-FB1B-F9431C2830BB}"/>
              </a:ext>
            </a:extLst>
          </p:cNvPr>
          <p:cNvSpPr>
            <a:spLocks noGrp="1"/>
          </p:cNvSpPr>
          <p:nvPr>
            <p:ph idx="1"/>
          </p:nvPr>
        </p:nvSpPr>
        <p:spPr/>
        <p:txBody>
          <a:bodyPr/>
          <a:lstStyle/>
          <a:p>
            <a:r>
              <a:rPr lang="en-GB" dirty="0"/>
              <a:t>The basic principles of job design were set out by Gallie(2007) who identified five core dimensions of job quality : Skill level, the degree of task discretion or autonomy, the opportunities for skill development, job security, and the extent to which jobs are compatible with work family balance </a:t>
            </a:r>
          </a:p>
        </p:txBody>
      </p:sp>
      <p:sp>
        <p:nvSpPr>
          <p:cNvPr id="4" name="Date Placeholder 3">
            <a:extLst>
              <a:ext uri="{FF2B5EF4-FFF2-40B4-BE49-F238E27FC236}">
                <a16:creationId xmlns:a16="http://schemas.microsoft.com/office/drawing/2014/main" id="{C844A8C8-DDEE-37D0-F51D-7DFAED88EA5A}"/>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8FC6C1D2-C12D-DC96-7EF3-C742BB5A6740}"/>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5635359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3AFE3-04D2-DB06-6E51-8BC21BB97F66}"/>
              </a:ext>
            </a:extLst>
          </p:cNvPr>
          <p:cNvSpPr>
            <a:spLocks noGrp="1"/>
          </p:cNvSpPr>
          <p:nvPr>
            <p:ph type="title"/>
          </p:nvPr>
        </p:nvSpPr>
        <p:spPr/>
        <p:txBody>
          <a:bodyPr/>
          <a:lstStyle/>
          <a:p>
            <a:r>
              <a:rPr lang="en-GB" dirty="0"/>
              <a:t>Factors affecting the principles of and practice of job design </a:t>
            </a:r>
          </a:p>
        </p:txBody>
      </p:sp>
      <p:sp>
        <p:nvSpPr>
          <p:cNvPr id="3" name="Content Placeholder 2">
            <a:extLst>
              <a:ext uri="{FF2B5EF4-FFF2-40B4-BE49-F238E27FC236}">
                <a16:creationId xmlns:a16="http://schemas.microsoft.com/office/drawing/2014/main" id="{08C01215-7901-994A-6E9B-E1DAD1C10FF1}"/>
              </a:ext>
            </a:extLst>
          </p:cNvPr>
          <p:cNvSpPr>
            <a:spLocks noGrp="1"/>
          </p:cNvSpPr>
          <p:nvPr>
            <p:ph idx="1"/>
          </p:nvPr>
        </p:nvSpPr>
        <p:spPr/>
        <p:txBody>
          <a:bodyPr/>
          <a:lstStyle/>
          <a:p>
            <a:r>
              <a:rPr lang="en-GB" dirty="0"/>
              <a:t>The distinction between jobs and roles</a:t>
            </a:r>
          </a:p>
          <a:p>
            <a:r>
              <a:rPr lang="en-GB" dirty="0"/>
              <a:t>The characteristics of jobs</a:t>
            </a:r>
          </a:p>
          <a:p>
            <a:r>
              <a:rPr lang="en-GB" dirty="0"/>
              <a:t>Task structure</a:t>
            </a:r>
          </a:p>
          <a:p>
            <a:r>
              <a:rPr lang="en-GB" dirty="0"/>
              <a:t>Method of working</a:t>
            </a:r>
          </a:p>
          <a:p>
            <a:r>
              <a:rPr lang="en-GB" dirty="0"/>
              <a:t>Intrinsic motivation </a:t>
            </a:r>
          </a:p>
          <a:p>
            <a:r>
              <a:rPr lang="en-GB" dirty="0"/>
              <a:t>Ethical issues </a:t>
            </a:r>
          </a:p>
        </p:txBody>
      </p:sp>
      <p:sp>
        <p:nvSpPr>
          <p:cNvPr id="4" name="Date Placeholder 3">
            <a:extLst>
              <a:ext uri="{FF2B5EF4-FFF2-40B4-BE49-F238E27FC236}">
                <a16:creationId xmlns:a16="http://schemas.microsoft.com/office/drawing/2014/main" id="{BB16EBCA-3ED2-7CB2-C146-9AA452819385}"/>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073A34AB-3978-3B16-E304-2A378E2E51BF}"/>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13775222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3699030"/>
            <a:ext cx="8316924" cy="1242138"/>
          </a:xfrm>
        </p:spPr>
        <p:txBody>
          <a:bodyPr/>
          <a:lstStyle/>
          <a:p>
            <a:pPr algn="just" eaLnBrk="1" hangingPunct="1"/>
            <a:r>
              <a:rPr lang="en-GB" altLang="en-US" sz="2400" b="1" dirty="0">
                <a:solidFill>
                  <a:schemeClr val="tx2">
                    <a:lumMod val="75000"/>
                  </a:schemeClr>
                </a:solidFill>
              </a:rPr>
              <a:t>Do you have any question as yet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413538" y="857250"/>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15916" y="1695027"/>
            <a:ext cx="1869672" cy="1869672"/>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500F-1365-6B5F-C94B-34E3C014171A}"/>
              </a:ext>
            </a:extLst>
          </p:cNvPr>
          <p:cNvSpPr>
            <a:spLocks noGrp="1"/>
          </p:cNvSpPr>
          <p:nvPr>
            <p:ph type="title"/>
          </p:nvPr>
        </p:nvSpPr>
        <p:spPr>
          <a:xfrm>
            <a:off x="457200" y="1063229"/>
            <a:ext cx="8229600" cy="857250"/>
          </a:xfrm>
        </p:spPr>
        <p:txBody>
          <a:bodyPr wrap="square" anchor="ctr">
            <a:normAutofit/>
          </a:bodyPr>
          <a:lstStyle/>
          <a:p>
            <a:r>
              <a:rPr lang="en-GB" dirty="0"/>
              <a:t>Break </a:t>
            </a:r>
          </a:p>
        </p:txBody>
      </p:sp>
      <p:pic>
        <p:nvPicPr>
          <p:cNvPr id="4" name="Content Placeholder 3">
            <a:extLst>
              <a:ext uri="{FF2B5EF4-FFF2-40B4-BE49-F238E27FC236}">
                <a16:creationId xmlns:a16="http://schemas.microsoft.com/office/drawing/2014/main" id="{F1A9C812-4554-CDB4-94A8-CB890F2FBB25}"/>
              </a:ext>
            </a:extLst>
          </p:cNvPr>
          <p:cNvPicPr>
            <a:picLocks noGrp="1" noChangeAspect="1"/>
          </p:cNvPicPr>
          <p:nvPr>
            <p:ph sz="half" idx="1"/>
          </p:nvPr>
        </p:nvPicPr>
        <p:blipFill>
          <a:blip r:embed="rId2"/>
          <a:stretch>
            <a:fillRect/>
          </a:stretch>
        </p:blipFill>
        <p:spPr>
          <a:xfrm>
            <a:off x="511294" y="2057401"/>
            <a:ext cx="3984507" cy="2991780"/>
          </a:xfrm>
          <a:prstGeom prst="rect">
            <a:avLst/>
          </a:prstGeom>
          <a:noFill/>
        </p:spPr>
      </p:pic>
      <p:pic>
        <p:nvPicPr>
          <p:cNvPr id="6" name="Content Placeholder 5">
            <a:extLst>
              <a:ext uri="{FF2B5EF4-FFF2-40B4-BE49-F238E27FC236}">
                <a16:creationId xmlns:a16="http://schemas.microsoft.com/office/drawing/2014/main" id="{00F23CA9-01D6-231A-DE03-0431C618F31D}"/>
              </a:ext>
            </a:extLst>
          </p:cNvPr>
          <p:cNvPicPr>
            <a:picLocks noGrp="1" noChangeAspect="1"/>
          </p:cNvPicPr>
          <p:nvPr>
            <p:ph sz="half" idx="2"/>
          </p:nvPr>
        </p:nvPicPr>
        <p:blipFill>
          <a:blip r:embed="rId3"/>
          <a:stretch>
            <a:fillRect/>
          </a:stretch>
        </p:blipFill>
        <p:spPr>
          <a:xfrm>
            <a:off x="5881688" y="2767608"/>
            <a:ext cx="1571625" cy="1571625"/>
          </a:xfrm>
          <a:prstGeom prst="rect">
            <a:avLst/>
          </a:prstGeom>
        </p:spPr>
      </p:pic>
    </p:spTree>
    <p:extLst>
      <p:ext uri="{BB962C8B-B14F-4D97-AF65-F5344CB8AC3E}">
        <p14:creationId xmlns:p14="http://schemas.microsoft.com/office/powerpoint/2010/main" val="31134050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F547-9993-53E0-45D2-690F0A49E7C1}"/>
              </a:ext>
            </a:extLst>
          </p:cNvPr>
          <p:cNvSpPr>
            <a:spLocks noGrp="1"/>
          </p:cNvSpPr>
          <p:nvPr>
            <p:ph type="ctrTitle"/>
          </p:nvPr>
        </p:nvSpPr>
        <p:spPr>
          <a:xfrm>
            <a:off x="683568" y="2348881"/>
            <a:ext cx="7772400" cy="1102519"/>
          </a:xfrm>
        </p:spPr>
        <p:txBody>
          <a:bodyPr wrap="square" anchor="ctr">
            <a:normAutofit/>
          </a:bodyPr>
          <a:lstStyle/>
          <a:p>
            <a:r>
              <a:rPr lang="en-GB" dirty="0"/>
              <a:t>Session 2 </a:t>
            </a:r>
          </a:p>
        </p:txBody>
      </p:sp>
      <p:sp>
        <p:nvSpPr>
          <p:cNvPr id="8" name="Subtitle 2">
            <a:extLst>
              <a:ext uri="{FF2B5EF4-FFF2-40B4-BE49-F238E27FC236}">
                <a16:creationId xmlns:a16="http://schemas.microsoft.com/office/drawing/2014/main" id="{E0351766-7CF3-2918-5710-8CEE9301EDC6}"/>
              </a:ext>
            </a:extLst>
          </p:cNvPr>
          <p:cNvSpPr>
            <a:spLocks noGrp="1"/>
          </p:cNvSpPr>
          <p:nvPr>
            <p:ph type="subTitle" idx="1"/>
          </p:nvPr>
        </p:nvSpPr>
        <p:spPr>
          <a:xfrm>
            <a:off x="1369368" y="3665711"/>
            <a:ext cx="6400800" cy="1314450"/>
          </a:xfrm>
        </p:spPr>
        <p:txBody>
          <a:bodyPr/>
          <a:lstStyle/>
          <a:p>
            <a:r>
              <a:rPr lang="en-US" dirty="0"/>
              <a:t>Welcome to DMI&amp;T session 2 </a:t>
            </a:r>
          </a:p>
        </p:txBody>
      </p:sp>
    </p:spTree>
    <p:extLst>
      <p:ext uri="{BB962C8B-B14F-4D97-AF65-F5344CB8AC3E}">
        <p14:creationId xmlns:p14="http://schemas.microsoft.com/office/powerpoint/2010/main" val="2342016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83964-1E8D-6DB3-B51E-509C04AA3F2F}"/>
              </a:ext>
            </a:extLst>
          </p:cNvPr>
          <p:cNvSpPr>
            <a:spLocks noGrp="1"/>
          </p:cNvSpPr>
          <p:nvPr>
            <p:ph type="title"/>
          </p:nvPr>
        </p:nvSpPr>
        <p:spPr/>
        <p:txBody>
          <a:bodyPr/>
          <a:lstStyle/>
          <a:p>
            <a:r>
              <a:rPr lang="en-GB" dirty="0"/>
              <a:t>Jobs and roles </a:t>
            </a:r>
          </a:p>
        </p:txBody>
      </p:sp>
      <p:sp>
        <p:nvSpPr>
          <p:cNvPr id="3" name="Content Placeholder 2">
            <a:extLst>
              <a:ext uri="{FF2B5EF4-FFF2-40B4-BE49-F238E27FC236}">
                <a16:creationId xmlns:a16="http://schemas.microsoft.com/office/drawing/2014/main" id="{E5CA2525-2457-0FAC-F3FC-7903879DE873}"/>
              </a:ext>
            </a:extLst>
          </p:cNvPr>
          <p:cNvSpPr>
            <a:spLocks noGrp="1"/>
          </p:cNvSpPr>
          <p:nvPr>
            <p:ph idx="1"/>
          </p:nvPr>
        </p:nvSpPr>
        <p:spPr/>
        <p:txBody>
          <a:bodyPr/>
          <a:lstStyle/>
          <a:p>
            <a:r>
              <a:rPr lang="en-GB" dirty="0"/>
              <a:t>A job is an organisational unit consisting of a group of defined tasks or activities to be carried out or duties to be performed. A role is the part played by individuals and the patterns of behaviour expected of them in fulfilling their work requirements. Jobs are about tasks; roles are about people. </a:t>
            </a:r>
          </a:p>
        </p:txBody>
      </p:sp>
      <p:sp>
        <p:nvSpPr>
          <p:cNvPr id="4" name="Date Placeholder 3">
            <a:extLst>
              <a:ext uri="{FF2B5EF4-FFF2-40B4-BE49-F238E27FC236}">
                <a16:creationId xmlns:a16="http://schemas.microsoft.com/office/drawing/2014/main" id="{014E5DBA-0BBB-47F7-5E47-8E45200D8951}"/>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D287BA19-0FB3-EA6A-B674-F4DF756F2B28}"/>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41560148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4C712-2BA0-8EBF-4061-30F05C3A5596}"/>
              </a:ext>
            </a:extLst>
          </p:cNvPr>
          <p:cNvSpPr>
            <a:spLocks noGrp="1"/>
          </p:cNvSpPr>
          <p:nvPr>
            <p:ph type="title"/>
          </p:nvPr>
        </p:nvSpPr>
        <p:spPr/>
        <p:txBody>
          <a:bodyPr/>
          <a:lstStyle/>
          <a:p>
            <a:r>
              <a:rPr lang="en-GB" dirty="0"/>
              <a:t>Job enrichment </a:t>
            </a:r>
          </a:p>
        </p:txBody>
      </p:sp>
      <p:sp>
        <p:nvSpPr>
          <p:cNvPr id="3" name="Content Placeholder 2">
            <a:extLst>
              <a:ext uri="{FF2B5EF4-FFF2-40B4-BE49-F238E27FC236}">
                <a16:creationId xmlns:a16="http://schemas.microsoft.com/office/drawing/2014/main" id="{5E346C2F-29EC-5366-08FA-09882806D9C3}"/>
              </a:ext>
            </a:extLst>
          </p:cNvPr>
          <p:cNvSpPr>
            <a:spLocks noGrp="1"/>
          </p:cNvSpPr>
          <p:nvPr>
            <p:ph idx="1"/>
          </p:nvPr>
        </p:nvSpPr>
        <p:spPr/>
        <p:txBody>
          <a:bodyPr/>
          <a:lstStyle/>
          <a:p>
            <a:pPr marL="0" indent="0">
              <a:buNone/>
            </a:pPr>
            <a:r>
              <a:rPr lang="en-GB" dirty="0"/>
              <a:t>Job enrichment aims to maximise the interest and challenge of work by providing the employees with a job that has these three characteristics</a:t>
            </a:r>
          </a:p>
          <a:p>
            <a:pPr>
              <a:buFont typeface="Wingdings" panose="05000000000000000000" pitchFamily="2" charset="2"/>
              <a:buChar char="ü"/>
            </a:pPr>
            <a:r>
              <a:rPr lang="en-GB" dirty="0"/>
              <a:t>It is a complete piece of work in the sense that the worker can identify a series of tasks or activities that end in a recognizable ad definable product  </a:t>
            </a:r>
          </a:p>
        </p:txBody>
      </p:sp>
      <p:sp>
        <p:nvSpPr>
          <p:cNvPr id="4" name="Date Placeholder 3">
            <a:extLst>
              <a:ext uri="{FF2B5EF4-FFF2-40B4-BE49-F238E27FC236}">
                <a16:creationId xmlns:a16="http://schemas.microsoft.com/office/drawing/2014/main" id="{9C96F862-FDB3-B6AD-556E-74CEE3654AF2}"/>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DA8D0834-EDE9-1F96-7954-846C0F0A7B84}"/>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38022047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4C712-2BA0-8EBF-4061-30F05C3A5596}"/>
              </a:ext>
            </a:extLst>
          </p:cNvPr>
          <p:cNvSpPr>
            <a:spLocks noGrp="1"/>
          </p:cNvSpPr>
          <p:nvPr>
            <p:ph type="title"/>
          </p:nvPr>
        </p:nvSpPr>
        <p:spPr/>
        <p:txBody>
          <a:bodyPr/>
          <a:lstStyle/>
          <a:p>
            <a:r>
              <a:rPr lang="en-GB" dirty="0"/>
              <a:t>Job enrichment </a:t>
            </a:r>
          </a:p>
        </p:txBody>
      </p:sp>
      <p:sp>
        <p:nvSpPr>
          <p:cNvPr id="3" name="Content Placeholder 2">
            <a:extLst>
              <a:ext uri="{FF2B5EF4-FFF2-40B4-BE49-F238E27FC236}">
                <a16:creationId xmlns:a16="http://schemas.microsoft.com/office/drawing/2014/main" id="{5E346C2F-29EC-5366-08FA-09882806D9C3}"/>
              </a:ext>
            </a:extLst>
          </p:cNvPr>
          <p:cNvSpPr>
            <a:spLocks noGrp="1"/>
          </p:cNvSpPr>
          <p:nvPr>
            <p:ph idx="1"/>
          </p:nvPr>
        </p:nvSpPr>
        <p:spPr>
          <a:xfrm>
            <a:off x="456425" y="1470484"/>
            <a:ext cx="8229600" cy="3917032"/>
          </a:xfrm>
        </p:spPr>
        <p:txBody>
          <a:bodyPr/>
          <a:lstStyle/>
          <a:p>
            <a:pPr>
              <a:buFont typeface="Wingdings" panose="05000000000000000000" pitchFamily="2" charset="2"/>
              <a:buChar char="ü"/>
            </a:pPr>
            <a:r>
              <a:rPr lang="en-GB" dirty="0"/>
              <a:t>It affords the employees as much variety, decision making responsibility and control as much as possible in carrying out the work</a:t>
            </a:r>
          </a:p>
          <a:p>
            <a:pPr>
              <a:buFont typeface="Wingdings" panose="05000000000000000000" pitchFamily="2" charset="2"/>
              <a:buChar char="ü"/>
            </a:pPr>
            <a:r>
              <a:rPr lang="en-GB" dirty="0"/>
              <a:t>It provides direct feedback through the work itself on how well the employee is doing his or her job </a:t>
            </a:r>
          </a:p>
        </p:txBody>
      </p:sp>
      <p:sp>
        <p:nvSpPr>
          <p:cNvPr id="4" name="Date Placeholder 3">
            <a:extLst>
              <a:ext uri="{FF2B5EF4-FFF2-40B4-BE49-F238E27FC236}">
                <a16:creationId xmlns:a16="http://schemas.microsoft.com/office/drawing/2014/main" id="{9C96F862-FDB3-B6AD-556E-74CEE3654AF2}"/>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DA8D0834-EDE9-1F96-7954-846C0F0A7B84}"/>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12640465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2737-0E22-E135-91D2-354DD0811853}"/>
              </a:ext>
            </a:extLst>
          </p:cNvPr>
          <p:cNvSpPr>
            <a:spLocks noGrp="1"/>
          </p:cNvSpPr>
          <p:nvPr>
            <p:ph type="title"/>
          </p:nvPr>
        </p:nvSpPr>
        <p:spPr>
          <a:xfrm>
            <a:off x="457200" y="274638"/>
            <a:ext cx="8229600" cy="1143000"/>
          </a:xfrm>
        </p:spPr>
        <p:txBody>
          <a:bodyPr wrap="square" anchor="ctr">
            <a:normAutofit/>
          </a:bodyPr>
          <a:lstStyle/>
          <a:p>
            <a:r>
              <a:rPr lang="en-GB" dirty="0"/>
              <a:t>Job characteristics model </a:t>
            </a:r>
          </a:p>
        </p:txBody>
      </p:sp>
      <p:pic>
        <p:nvPicPr>
          <p:cNvPr id="7" name="Picture 6">
            <a:extLst>
              <a:ext uri="{FF2B5EF4-FFF2-40B4-BE49-F238E27FC236}">
                <a16:creationId xmlns:a16="http://schemas.microsoft.com/office/drawing/2014/main" id="{FB9EC195-7BD7-51E9-71F3-7DAE6AAC894C}"/>
              </a:ext>
            </a:extLst>
          </p:cNvPr>
          <p:cNvPicPr>
            <a:picLocks noChangeAspect="1"/>
          </p:cNvPicPr>
          <p:nvPr/>
        </p:nvPicPr>
        <p:blipFill>
          <a:blip r:embed="rId2"/>
          <a:stretch>
            <a:fillRect/>
          </a:stretch>
        </p:blipFill>
        <p:spPr>
          <a:xfrm>
            <a:off x="457200" y="2080246"/>
            <a:ext cx="4038600" cy="3028950"/>
          </a:xfrm>
          <a:prstGeom prst="rect">
            <a:avLst/>
          </a:prstGeom>
          <a:noFill/>
        </p:spPr>
      </p:pic>
      <p:sp>
        <p:nvSpPr>
          <p:cNvPr id="3" name="Content Placeholder 2">
            <a:extLst>
              <a:ext uri="{FF2B5EF4-FFF2-40B4-BE49-F238E27FC236}">
                <a16:creationId xmlns:a16="http://schemas.microsoft.com/office/drawing/2014/main" id="{AB76C821-57AD-FA85-29DE-AFEA4B9E32F6}"/>
              </a:ext>
            </a:extLst>
          </p:cNvPr>
          <p:cNvSpPr>
            <a:spLocks noGrp="1"/>
          </p:cNvSpPr>
          <p:nvPr>
            <p:ph sz="half" idx="2"/>
          </p:nvPr>
        </p:nvSpPr>
        <p:spPr>
          <a:xfrm>
            <a:off x="4648200" y="1600201"/>
            <a:ext cx="4038600" cy="3989040"/>
          </a:xfrm>
        </p:spPr>
        <p:txBody>
          <a:bodyPr wrap="square" anchor="t">
            <a:normAutofit/>
          </a:bodyPr>
          <a:lstStyle/>
          <a:p>
            <a:pPr>
              <a:lnSpc>
                <a:spcPct val="90000"/>
              </a:lnSpc>
            </a:pPr>
            <a:r>
              <a:rPr lang="en-GB" dirty="0"/>
              <a:t>The job characteristic model was designed by hackman and </a:t>
            </a:r>
            <a:r>
              <a:rPr lang="en-GB" dirty="0" err="1"/>
              <a:t>Odham</a:t>
            </a:r>
            <a:r>
              <a:rPr lang="en-GB" dirty="0"/>
              <a:t>(1974). They identified five core job characteristics : Skill variety, task identity, task significance, autonomy </a:t>
            </a:r>
            <a:r>
              <a:rPr lang="en-GB" dirty="0" err="1"/>
              <a:t>aand</a:t>
            </a:r>
            <a:r>
              <a:rPr lang="en-GB" dirty="0"/>
              <a:t> feedback</a:t>
            </a:r>
          </a:p>
          <a:p>
            <a:pPr>
              <a:lnSpc>
                <a:spcPct val="90000"/>
              </a:lnSpc>
            </a:pPr>
            <a:endParaRPr lang="en-GB" dirty="0"/>
          </a:p>
        </p:txBody>
      </p:sp>
      <p:sp>
        <p:nvSpPr>
          <p:cNvPr id="4" name="Date Placeholder 3">
            <a:extLst>
              <a:ext uri="{FF2B5EF4-FFF2-40B4-BE49-F238E27FC236}">
                <a16:creationId xmlns:a16="http://schemas.microsoft.com/office/drawing/2014/main" id="{E369D569-E987-C4E1-FDB4-EC3B9F51400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10/08/2023</a:t>
            </a:fld>
            <a:endParaRPr lang="en-GB" altLang="en-US" sz="900"/>
          </a:p>
        </p:txBody>
      </p:sp>
      <p:sp>
        <p:nvSpPr>
          <p:cNvPr id="5" name="Slide Number Placeholder 4">
            <a:extLst>
              <a:ext uri="{FF2B5EF4-FFF2-40B4-BE49-F238E27FC236}">
                <a16:creationId xmlns:a16="http://schemas.microsoft.com/office/drawing/2014/main" id="{DF8D391D-4F70-3960-F4D8-EBD37F3C584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32</a:t>
            </a:fld>
            <a:endParaRPr lang="en-GB" altLang="en-US"/>
          </a:p>
        </p:txBody>
      </p:sp>
    </p:spTree>
    <p:extLst>
      <p:ext uri="{BB962C8B-B14F-4D97-AF65-F5344CB8AC3E}">
        <p14:creationId xmlns:p14="http://schemas.microsoft.com/office/powerpoint/2010/main" val="25482575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03581-7CD1-9B87-9732-C788C11F6766}"/>
              </a:ext>
            </a:extLst>
          </p:cNvPr>
          <p:cNvSpPr>
            <a:spLocks noGrp="1"/>
          </p:cNvSpPr>
          <p:nvPr>
            <p:ph type="title"/>
          </p:nvPr>
        </p:nvSpPr>
        <p:spPr>
          <a:xfrm>
            <a:off x="457200" y="274638"/>
            <a:ext cx="8229600" cy="1143000"/>
          </a:xfrm>
        </p:spPr>
        <p:txBody>
          <a:bodyPr wrap="square" anchor="ctr">
            <a:normAutofit/>
          </a:bodyPr>
          <a:lstStyle/>
          <a:p>
            <a:r>
              <a:rPr lang="en-GB" sz="4100"/>
              <a:t>The job demands resources model </a:t>
            </a:r>
          </a:p>
        </p:txBody>
      </p:sp>
      <p:pic>
        <p:nvPicPr>
          <p:cNvPr id="6" name="Picture 5">
            <a:extLst>
              <a:ext uri="{FF2B5EF4-FFF2-40B4-BE49-F238E27FC236}">
                <a16:creationId xmlns:a16="http://schemas.microsoft.com/office/drawing/2014/main" id="{2FEE2336-F56B-E1DC-B924-E87B3E10CAA5}"/>
              </a:ext>
            </a:extLst>
          </p:cNvPr>
          <p:cNvPicPr>
            <a:picLocks noChangeAspect="1"/>
          </p:cNvPicPr>
          <p:nvPr/>
        </p:nvPicPr>
        <p:blipFill>
          <a:blip r:embed="rId2"/>
          <a:stretch>
            <a:fillRect/>
          </a:stretch>
        </p:blipFill>
        <p:spPr>
          <a:xfrm>
            <a:off x="457200" y="2375010"/>
            <a:ext cx="4038600" cy="2439422"/>
          </a:xfrm>
          <a:prstGeom prst="rect">
            <a:avLst/>
          </a:prstGeom>
          <a:noFill/>
        </p:spPr>
      </p:pic>
      <p:sp>
        <p:nvSpPr>
          <p:cNvPr id="3" name="Content Placeholder 2">
            <a:extLst>
              <a:ext uri="{FF2B5EF4-FFF2-40B4-BE49-F238E27FC236}">
                <a16:creationId xmlns:a16="http://schemas.microsoft.com/office/drawing/2014/main" id="{DACB2DCE-C538-DC6C-FCDC-8D46B31ED1CB}"/>
              </a:ext>
            </a:extLst>
          </p:cNvPr>
          <p:cNvSpPr>
            <a:spLocks noGrp="1"/>
          </p:cNvSpPr>
          <p:nvPr>
            <p:ph sz="half" idx="2"/>
          </p:nvPr>
        </p:nvSpPr>
        <p:spPr>
          <a:xfrm>
            <a:off x="4648200" y="1600201"/>
            <a:ext cx="4038600" cy="3989040"/>
          </a:xfrm>
        </p:spPr>
        <p:txBody>
          <a:bodyPr wrap="square" anchor="t">
            <a:normAutofit/>
          </a:bodyPr>
          <a:lstStyle/>
          <a:p>
            <a:pPr marL="0" indent="0">
              <a:lnSpc>
                <a:spcPct val="90000"/>
              </a:lnSpc>
              <a:buNone/>
            </a:pPr>
            <a:r>
              <a:rPr lang="en-GB" sz="2000" dirty="0"/>
              <a:t>The job demands resources model classifies job attributes and other work-related experiences into broad categories.</a:t>
            </a:r>
          </a:p>
          <a:p>
            <a:pPr marL="457200" indent="-457200">
              <a:lnSpc>
                <a:spcPct val="90000"/>
              </a:lnSpc>
              <a:buFont typeface="+mj-lt"/>
              <a:buAutoNum type="arabicParenR"/>
            </a:pPr>
            <a:r>
              <a:rPr lang="en-GB" sz="2000" b="1" dirty="0"/>
              <a:t>The job demand </a:t>
            </a:r>
            <a:r>
              <a:rPr lang="en-GB" sz="2000" dirty="0"/>
              <a:t>e.g., complexity, responsibility, workload</a:t>
            </a:r>
          </a:p>
          <a:p>
            <a:pPr marL="457200" indent="-457200">
              <a:lnSpc>
                <a:spcPct val="90000"/>
              </a:lnSpc>
              <a:buFont typeface="+mj-lt"/>
              <a:buAutoNum type="arabicParenR"/>
            </a:pPr>
            <a:r>
              <a:rPr lang="en-GB" sz="2000" b="1" dirty="0"/>
              <a:t>Job resources </a:t>
            </a:r>
            <a:r>
              <a:rPr lang="en-GB" sz="2000" dirty="0"/>
              <a:t>e.g., autonomy, supervisory support, feedback, access to information, development opportunities </a:t>
            </a:r>
          </a:p>
        </p:txBody>
      </p:sp>
      <p:sp>
        <p:nvSpPr>
          <p:cNvPr id="4" name="Date Placeholder 3">
            <a:extLst>
              <a:ext uri="{FF2B5EF4-FFF2-40B4-BE49-F238E27FC236}">
                <a16:creationId xmlns:a16="http://schemas.microsoft.com/office/drawing/2014/main" id="{672323FA-9E85-D1D7-6820-5062382D3E4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10/08/2023</a:t>
            </a:fld>
            <a:endParaRPr lang="en-GB" altLang="en-US" sz="900"/>
          </a:p>
        </p:txBody>
      </p:sp>
      <p:sp>
        <p:nvSpPr>
          <p:cNvPr id="5" name="Slide Number Placeholder 4">
            <a:extLst>
              <a:ext uri="{FF2B5EF4-FFF2-40B4-BE49-F238E27FC236}">
                <a16:creationId xmlns:a16="http://schemas.microsoft.com/office/drawing/2014/main" id="{6C4B147F-AE9E-F759-0526-46F3C1444DC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33</a:t>
            </a:fld>
            <a:endParaRPr lang="en-GB" altLang="en-US"/>
          </a:p>
        </p:txBody>
      </p:sp>
    </p:spTree>
    <p:extLst>
      <p:ext uri="{BB962C8B-B14F-4D97-AF65-F5344CB8AC3E}">
        <p14:creationId xmlns:p14="http://schemas.microsoft.com/office/powerpoint/2010/main" val="36906401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49643-8A99-2D3D-5ABB-0512017B9DDB}"/>
              </a:ext>
            </a:extLst>
          </p:cNvPr>
          <p:cNvSpPr>
            <a:spLocks noGrp="1"/>
          </p:cNvSpPr>
          <p:nvPr>
            <p:ph type="title"/>
          </p:nvPr>
        </p:nvSpPr>
        <p:spPr/>
        <p:txBody>
          <a:bodyPr/>
          <a:lstStyle/>
          <a:p>
            <a:r>
              <a:rPr lang="en-GB" dirty="0"/>
              <a:t>Responsibility of job design </a:t>
            </a:r>
          </a:p>
        </p:txBody>
      </p:sp>
      <p:sp>
        <p:nvSpPr>
          <p:cNvPr id="3" name="Content Placeholder 2">
            <a:extLst>
              <a:ext uri="{FF2B5EF4-FFF2-40B4-BE49-F238E27FC236}">
                <a16:creationId xmlns:a16="http://schemas.microsoft.com/office/drawing/2014/main" id="{C17E047D-2451-3DF1-B78E-54B529ED8354}"/>
              </a:ext>
            </a:extLst>
          </p:cNvPr>
          <p:cNvSpPr>
            <a:spLocks noGrp="1"/>
          </p:cNvSpPr>
          <p:nvPr>
            <p:ph idx="1"/>
          </p:nvPr>
        </p:nvSpPr>
        <p:spPr/>
        <p:txBody>
          <a:bodyPr/>
          <a:lstStyle/>
          <a:p>
            <a:r>
              <a:rPr lang="en-GB" dirty="0"/>
              <a:t>Any line manager or specialist who is involved in deciding what needs to done and what work system should be adopted is responsible for designing jobs. The role of HR is to provide advice and guidance whenever the need and opportunity arise.</a:t>
            </a:r>
          </a:p>
        </p:txBody>
      </p:sp>
      <p:sp>
        <p:nvSpPr>
          <p:cNvPr id="4" name="Date Placeholder 3">
            <a:extLst>
              <a:ext uri="{FF2B5EF4-FFF2-40B4-BE49-F238E27FC236}">
                <a16:creationId xmlns:a16="http://schemas.microsoft.com/office/drawing/2014/main" id="{9DF89C6D-3905-6A2D-C0A3-05C281544162}"/>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436865AB-C636-D23F-6775-E7C44858216C}"/>
              </a:ext>
            </a:extLst>
          </p:cNvPr>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25120466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38FB0-3F09-CEEA-3EF3-9F308A523011}"/>
              </a:ext>
            </a:extLst>
          </p:cNvPr>
          <p:cNvSpPr>
            <a:spLocks noGrp="1"/>
          </p:cNvSpPr>
          <p:nvPr>
            <p:ph type="title"/>
          </p:nvPr>
        </p:nvSpPr>
        <p:spPr/>
        <p:txBody>
          <a:bodyPr/>
          <a:lstStyle/>
          <a:p>
            <a:r>
              <a:rPr lang="en-GB" dirty="0"/>
              <a:t>Job crafting </a:t>
            </a:r>
          </a:p>
        </p:txBody>
      </p:sp>
      <p:sp>
        <p:nvSpPr>
          <p:cNvPr id="3" name="Content Placeholder 2">
            <a:extLst>
              <a:ext uri="{FF2B5EF4-FFF2-40B4-BE49-F238E27FC236}">
                <a16:creationId xmlns:a16="http://schemas.microsoft.com/office/drawing/2014/main" id="{2ECE18C8-79C9-BBCC-57E4-9763099CFEDB}"/>
              </a:ext>
            </a:extLst>
          </p:cNvPr>
          <p:cNvSpPr>
            <a:spLocks noGrp="1"/>
          </p:cNvSpPr>
          <p:nvPr>
            <p:ph idx="1"/>
          </p:nvPr>
        </p:nvSpPr>
        <p:spPr/>
        <p:txBody>
          <a:bodyPr/>
          <a:lstStyle/>
          <a:p>
            <a:r>
              <a:rPr lang="en-GB" dirty="0"/>
              <a:t>Employees can and should be involved in designing their jobs whenever possible but in practice they can also do it themselves. This process is called “job crafting”</a:t>
            </a:r>
          </a:p>
        </p:txBody>
      </p:sp>
      <p:sp>
        <p:nvSpPr>
          <p:cNvPr id="4" name="Date Placeholder 3">
            <a:extLst>
              <a:ext uri="{FF2B5EF4-FFF2-40B4-BE49-F238E27FC236}">
                <a16:creationId xmlns:a16="http://schemas.microsoft.com/office/drawing/2014/main" id="{6C851206-1615-A062-414F-F1DD3698E630}"/>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02480ED3-BFED-431E-70BC-CDDF3EB5DE13}"/>
              </a:ext>
            </a:extLst>
          </p:cNvPr>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Tree>
    <p:extLst>
      <p:ext uri="{BB962C8B-B14F-4D97-AF65-F5344CB8AC3E}">
        <p14:creationId xmlns:p14="http://schemas.microsoft.com/office/powerpoint/2010/main" val="9885485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4959B-B325-0868-AB87-2AD4CCFF0F4A}"/>
              </a:ext>
            </a:extLst>
          </p:cNvPr>
          <p:cNvSpPr>
            <a:spLocks noGrp="1"/>
          </p:cNvSpPr>
          <p:nvPr>
            <p:ph type="title"/>
          </p:nvPr>
        </p:nvSpPr>
        <p:spPr>
          <a:xfrm>
            <a:off x="457200" y="274638"/>
            <a:ext cx="8229600" cy="1143000"/>
          </a:xfrm>
        </p:spPr>
        <p:txBody>
          <a:bodyPr wrap="square" anchor="ctr">
            <a:normAutofit/>
          </a:bodyPr>
          <a:lstStyle/>
          <a:p>
            <a:r>
              <a:rPr lang="en-GB" dirty="0"/>
              <a:t>End of Day Activity </a:t>
            </a:r>
          </a:p>
        </p:txBody>
      </p:sp>
      <p:sp>
        <p:nvSpPr>
          <p:cNvPr id="3" name="Content Placeholder 2">
            <a:extLst>
              <a:ext uri="{FF2B5EF4-FFF2-40B4-BE49-F238E27FC236}">
                <a16:creationId xmlns:a16="http://schemas.microsoft.com/office/drawing/2014/main" id="{07386040-8AD2-7377-1D06-38827AE5C3E6}"/>
              </a:ext>
            </a:extLst>
          </p:cNvPr>
          <p:cNvSpPr>
            <a:spLocks noGrp="1"/>
          </p:cNvSpPr>
          <p:nvPr>
            <p:ph sz="half" idx="1"/>
          </p:nvPr>
        </p:nvSpPr>
        <p:spPr>
          <a:xfrm>
            <a:off x="457200" y="1600201"/>
            <a:ext cx="4038600" cy="3989040"/>
          </a:xfrm>
        </p:spPr>
        <p:txBody>
          <a:bodyPr wrap="square" anchor="t">
            <a:normAutofit/>
          </a:bodyPr>
          <a:lstStyle/>
          <a:p>
            <a:r>
              <a:rPr lang="en-GB" dirty="0"/>
              <a:t>Reflect on today’s teaching and explain what is a good job ?</a:t>
            </a:r>
          </a:p>
        </p:txBody>
      </p:sp>
      <p:pic>
        <p:nvPicPr>
          <p:cNvPr id="6" name="Picture 5">
            <a:extLst>
              <a:ext uri="{FF2B5EF4-FFF2-40B4-BE49-F238E27FC236}">
                <a16:creationId xmlns:a16="http://schemas.microsoft.com/office/drawing/2014/main" id="{DE653B7C-CE12-8FB8-B540-01C7E46C14AC}"/>
              </a:ext>
            </a:extLst>
          </p:cNvPr>
          <p:cNvPicPr>
            <a:picLocks noChangeAspect="1"/>
          </p:cNvPicPr>
          <p:nvPr/>
        </p:nvPicPr>
        <p:blipFill>
          <a:blip r:embed="rId2"/>
          <a:stretch>
            <a:fillRect/>
          </a:stretch>
        </p:blipFill>
        <p:spPr>
          <a:xfrm>
            <a:off x="4648200" y="2585071"/>
            <a:ext cx="4038600" cy="2019300"/>
          </a:xfrm>
          <a:prstGeom prst="rect">
            <a:avLst/>
          </a:prstGeom>
          <a:noFill/>
        </p:spPr>
      </p:pic>
      <p:sp>
        <p:nvSpPr>
          <p:cNvPr id="4" name="Date Placeholder 3">
            <a:extLst>
              <a:ext uri="{FF2B5EF4-FFF2-40B4-BE49-F238E27FC236}">
                <a16:creationId xmlns:a16="http://schemas.microsoft.com/office/drawing/2014/main" id="{DB3E3778-6878-9E09-671D-72F6875238C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10/08/2023</a:t>
            </a:fld>
            <a:endParaRPr lang="en-GB" altLang="en-US" sz="900"/>
          </a:p>
        </p:txBody>
      </p:sp>
      <p:sp>
        <p:nvSpPr>
          <p:cNvPr id="5" name="Slide Number Placeholder 4">
            <a:extLst>
              <a:ext uri="{FF2B5EF4-FFF2-40B4-BE49-F238E27FC236}">
                <a16:creationId xmlns:a16="http://schemas.microsoft.com/office/drawing/2014/main" id="{1174A2CB-DB61-BE13-4D40-27034209B52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36</a:t>
            </a:fld>
            <a:endParaRPr lang="en-GB" altLang="en-US"/>
          </a:p>
        </p:txBody>
      </p:sp>
    </p:spTree>
    <p:extLst>
      <p:ext uri="{BB962C8B-B14F-4D97-AF65-F5344CB8AC3E}">
        <p14:creationId xmlns:p14="http://schemas.microsoft.com/office/powerpoint/2010/main" val="25801495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79152-69C4-B58F-34D4-5B7DC5D38BD6}"/>
              </a:ext>
            </a:extLst>
          </p:cNvPr>
          <p:cNvSpPr>
            <a:spLocks noGrp="1"/>
          </p:cNvSpPr>
          <p:nvPr>
            <p:ph type="title"/>
          </p:nvPr>
        </p:nvSpPr>
        <p:spPr>
          <a:xfrm>
            <a:off x="457200" y="274638"/>
            <a:ext cx="8229600" cy="1143000"/>
          </a:xfrm>
        </p:spPr>
        <p:txBody>
          <a:bodyPr wrap="square" anchor="ctr">
            <a:normAutofit/>
          </a:bodyPr>
          <a:lstStyle/>
          <a:p>
            <a:r>
              <a:rPr lang="en-GB" dirty="0"/>
              <a:t>Thank you </a:t>
            </a:r>
          </a:p>
        </p:txBody>
      </p:sp>
      <p:sp>
        <p:nvSpPr>
          <p:cNvPr id="10" name="Text Placeholder 2">
            <a:extLst>
              <a:ext uri="{FF2B5EF4-FFF2-40B4-BE49-F238E27FC236}">
                <a16:creationId xmlns:a16="http://schemas.microsoft.com/office/drawing/2014/main" id="{36B24997-40CA-F6A4-32B9-6B01E9D122EA}"/>
              </a:ext>
            </a:extLst>
          </p:cNvPr>
          <p:cNvSpPr>
            <a:spLocks noGrp="1"/>
          </p:cNvSpPr>
          <p:nvPr>
            <p:ph type="body" idx="1"/>
          </p:nvPr>
        </p:nvSpPr>
        <p:spPr>
          <a:xfrm>
            <a:off x="457200" y="1535113"/>
            <a:ext cx="4040188" cy="639762"/>
          </a:xfrm>
        </p:spPr>
        <p:txBody>
          <a:bodyPr/>
          <a:lstStyle/>
          <a:p>
            <a:r>
              <a:rPr lang="en-US" dirty="0"/>
              <a:t>Next week Plan </a:t>
            </a:r>
          </a:p>
        </p:txBody>
      </p:sp>
      <p:sp>
        <p:nvSpPr>
          <p:cNvPr id="3" name="Content Placeholder 2">
            <a:extLst>
              <a:ext uri="{FF2B5EF4-FFF2-40B4-BE49-F238E27FC236}">
                <a16:creationId xmlns:a16="http://schemas.microsoft.com/office/drawing/2014/main" id="{C239720E-9436-CE01-1060-038DD380959E}"/>
              </a:ext>
            </a:extLst>
          </p:cNvPr>
          <p:cNvSpPr>
            <a:spLocks noGrp="1"/>
          </p:cNvSpPr>
          <p:nvPr>
            <p:ph sz="half" idx="2"/>
          </p:nvPr>
        </p:nvSpPr>
        <p:spPr>
          <a:xfrm>
            <a:off x="457200" y="2174875"/>
            <a:ext cx="4040188" cy="3414365"/>
          </a:xfrm>
        </p:spPr>
        <p:txBody>
          <a:bodyPr wrap="square" anchor="t">
            <a:normAutofit/>
          </a:bodyPr>
          <a:lstStyle/>
          <a:p>
            <a:r>
              <a:rPr lang="en-GB" dirty="0"/>
              <a:t>In week 3 we will learn of workforce planning, Zero hour contract and Flexibility </a:t>
            </a:r>
          </a:p>
          <a:p>
            <a:r>
              <a:rPr lang="en-GB" dirty="0"/>
              <a:t>Thank you and see you next week </a:t>
            </a:r>
          </a:p>
        </p:txBody>
      </p:sp>
      <p:sp>
        <p:nvSpPr>
          <p:cNvPr id="12" name="Text Placeholder 4">
            <a:extLst>
              <a:ext uri="{FF2B5EF4-FFF2-40B4-BE49-F238E27FC236}">
                <a16:creationId xmlns:a16="http://schemas.microsoft.com/office/drawing/2014/main" id="{AE04015B-197A-E1C5-017B-DF6E9FD3A26C}"/>
              </a:ext>
            </a:extLst>
          </p:cNvPr>
          <p:cNvSpPr>
            <a:spLocks noGrp="1"/>
          </p:cNvSpPr>
          <p:nvPr>
            <p:ph type="body" sz="quarter" idx="3"/>
          </p:nvPr>
        </p:nvSpPr>
        <p:spPr>
          <a:xfrm>
            <a:off x="4645025" y="1535113"/>
            <a:ext cx="4041775" cy="639762"/>
          </a:xfrm>
        </p:spPr>
        <p:txBody>
          <a:bodyPr/>
          <a:lstStyle/>
          <a:p>
            <a:r>
              <a:rPr lang="en-US" dirty="0"/>
              <a:t>Quote of the day </a:t>
            </a:r>
          </a:p>
        </p:txBody>
      </p:sp>
      <p:pic>
        <p:nvPicPr>
          <p:cNvPr id="6" name="Content Placeholder 5">
            <a:extLst>
              <a:ext uri="{FF2B5EF4-FFF2-40B4-BE49-F238E27FC236}">
                <a16:creationId xmlns:a16="http://schemas.microsoft.com/office/drawing/2014/main" id="{71D4CDBB-21BC-B606-2FFA-6375BC1B18D4}"/>
              </a:ext>
            </a:extLst>
          </p:cNvPr>
          <p:cNvPicPr>
            <a:picLocks noGrp="1" noChangeAspect="1"/>
          </p:cNvPicPr>
          <p:nvPr>
            <p:ph sz="quarter" idx="4"/>
          </p:nvPr>
        </p:nvPicPr>
        <p:blipFill>
          <a:blip r:embed="rId2"/>
          <a:stretch>
            <a:fillRect/>
          </a:stretch>
        </p:blipFill>
        <p:spPr>
          <a:xfrm>
            <a:off x="4645025" y="2821266"/>
            <a:ext cx="4041775" cy="2121931"/>
          </a:xfrm>
          <a:prstGeom prst="rect">
            <a:avLst/>
          </a:prstGeom>
        </p:spPr>
      </p:pic>
      <p:sp>
        <p:nvSpPr>
          <p:cNvPr id="4" name="Date Placeholder 3">
            <a:extLst>
              <a:ext uri="{FF2B5EF4-FFF2-40B4-BE49-F238E27FC236}">
                <a16:creationId xmlns:a16="http://schemas.microsoft.com/office/drawing/2014/main" id="{8C0C7A4A-0597-5805-78FC-096440D324F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10/08/2023</a:t>
            </a:fld>
            <a:endParaRPr lang="en-GB" altLang="en-US" sz="900"/>
          </a:p>
        </p:txBody>
      </p:sp>
      <p:sp>
        <p:nvSpPr>
          <p:cNvPr id="5" name="Slide Number Placeholder 4">
            <a:extLst>
              <a:ext uri="{FF2B5EF4-FFF2-40B4-BE49-F238E27FC236}">
                <a16:creationId xmlns:a16="http://schemas.microsoft.com/office/drawing/2014/main" id="{0D5B0B4A-15B0-71A9-A8DB-25F9059450D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37</a:t>
            </a:fld>
            <a:endParaRPr lang="en-GB" altLang="en-US"/>
          </a:p>
        </p:txBody>
      </p:sp>
    </p:spTree>
    <p:extLst>
      <p:ext uri="{BB962C8B-B14F-4D97-AF65-F5344CB8AC3E}">
        <p14:creationId xmlns:p14="http://schemas.microsoft.com/office/powerpoint/2010/main" val="1012371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F74CD-F9A3-37D7-6C9A-D93962D65590}"/>
              </a:ext>
            </a:extLst>
          </p:cNvPr>
          <p:cNvSpPr>
            <a:spLocks noGrp="1"/>
          </p:cNvSpPr>
          <p:nvPr>
            <p:ph type="title"/>
          </p:nvPr>
        </p:nvSpPr>
        <p:spPr/>
        <p:txBody>
          <a:bodyPr/>
          <a:lstStyle/>
          <a:p>
            <a:r>
              <a:rPr lang="en-GB" dirty="0"/>
              <a:t>List of Sources </a:t>
            </a:r>
          </a:p>
        </p:txBody>
      </p:sp>
      <p:sp>
        <p:nvSpPr>
          <p:cNvPr id="3" name="Content Placeholder 2">
            <a:extLst>
              <a:ext uri="{FF2B5EF4-FFF2-40B4-BE49-F238E27FC236}">
                <a16:creationId xmlns:a16="http://schemas.microsoft.com/office/drawing/2014/main" id="{5C88AFA4-71AB-43D5-C2F5-EFFD72230A08}"/>
              </a:ext>
            </a:extLst>
          </p:cNvPr>
          <p:cNvSpPr>
            <a:spLocks noGrp="1"/>
          </p:cNvSpPr>
          <p:nvPr>
            <p:ph idx="1"/>
          </p:nvPr>
        </p:nvSpPr>
        <p:spPr/>
        <p:txBody>
          <a:bodyPr/>
          <a:lstStyle/>
          <a:p>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Armstrong, M. (2020) </a:t>
            </a:r>
            <a:r>
              <a:rPr lang="en-GB" sz="16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Armstrong’s handbook of human resource management practice.</a:t>
            </a:r>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Fifteen edition., London, England; New York, New York; New Delhi India: Kogan Page.  </a:t>
            </a:r>
          </a:p>
          <a:p>
            <a:r>
              <a:rPr lang="en-US" sz="1600" b="0" i="0" dirty="0" err="1">
                <a:solidFill>
                  <a:srgbClr val="000000"/>
                </a:solidFill>
                <a:effectLst/>
                <a:latin typeface="Arial" panose="020B0604020202020204" pitchFamily="34" charset="0"/>
                <a:cs typeface="Arial" panose="020B0604020202020204" pitchFamily="34" charset="0"/>
              </a:rPr>
              <a:t>Beardwell</a:t>
            </a:r>
            <a:r>
              <a:rPr lang="en-US" sz="1600" b="0" i="0" dirty="0">
                <a:solidFill>
                  <a:srgbClr val="000000"/>
                </a:solidFill>
                <a:effectLst/>
                <a:latin typeface="Arial" panose="020B0604020202020204" pitchFamily="34" charset="0"/>
                <a:cs typeface="Arial" panose="020B0604020202020204" pitchFamily="34" charset="0"/>
              </a:rPr>
              <a:t>, J. and Claydon, T. (2017). </a:t>
            </a:r>
            <a:r>
              <a:rPr lang="en-US" sz="1600" b="0" i="1" dirty="0">
                <a:solidFill>
                  <a:srgbClr val="000000"/>
                </a:solidFill>
                <a:effectLst/>
                <a:latin typeface="Arial" panose="020B0604020202020204" pitchFamily="34" charset="0"/>
                <a:cs typeface="Arial" panose="020B0604020202020204" pitchFamily="34" charset="0"/>
              </a:rPr>
              <a:t>Human Resource Management: A Contemporary Approach</a:t>
            </a:r>
            <a:r>
              <a:rPr lang="en-US" sz="1600" b="0" i="0" dirty="0">
                <a:solidFill>
                  <a:srgbClr val="000000"/>
                </a:solidFill>
                <a:effectLst/>
                <a:latin typeface="Arial" panose="020B0604020202020204" pitchFamily="34" charset="0"/>
                <a:cs typeface="Arial" panose="020B0604020202020204" pitchFamily="34" charset="0"/>
              </a:rPr>
              <a:t>. 8th edition. England: Financial Times/Prentice Hall.</a:t>
            </a:r>
            <a:endParaRPr lang="en-GB" sz="1600" b="0" i="0" kern="0" dirty="0">
              <a:solidFill>
                <a:srgbClr val="000000"/>
              </a:solidFill>
              <a:latin typeface="Arial" panose="020B0604020202020204" pitchFamily="34" charset="0"/>
              <a:cs typeface="Arial" panose="020B0604020202020204" pitchFamily="34" charset="0"/>
            </a:endParaRPr>
          </a:p>
          <a:p>
            <a:r>
              <a:rPr lang="en-US" sz="1600" b="0" i="0" dirty="0">
                <a:solidFill>
                  <a:srgbClr val="000000"/>
                </a:solidFill>
                <a:effectLst/>
                <a:latin typeface="Arial" panose="020B0604020202020204" pitchFamily="34" charset="0"/>
                <a:cs typeface="Arial" panose="020B0604020202020204" pitchFamily="34" charset="0"/>
              </a:rPr>
              <a:t>Lawler, E. &amp; Albers, S. (2003) </a:t>
            </a:r>
            <a:r>
              <a:rPr lang="en-US" sz="1600" b="0" i="1" dirty="0">
                <a:solidFill>
                  <a:srgbClr val="000000"/>
                </a:solidFill>
                <a:effectLst/>
                <a:latin typeface="Arial" panose="020B0604020202020204" pitchFamily="34" charset="0"/>
                <a:cs typeface="Arial" panose="020B0604020202020204" pitchFamily="34" charset="0"/>
              </a:rPr>
              <a:t>Creating a Strategic Human Resources </a:t>
            </a:r>
            <a:r>
              <a:rPr lang="en-US" sz="1600" b="0" i="1" dirty="0" err="1">
                <a:solidFill>
                  <a:srgbClr val="000000"/>
                </a:solidFill>
                <a:effectLst/>
                <a:latin typeface="Arial" panose="020B0604020202020204" pitchFamily="34" charset="0"/>
                <a:cs typeface="Arial" panose="020B0604020202020204" pitchFamily="34" charset="0"/>
              </a:rPr>
              <a:t>Organisation</a:t>
            </a:r>
            <a:r>
              <a:rPr lang="en-US" sz="1600" b="0" i="0" dirty="0">
                <a:solidFill>
                  <a:srgbClr val="000000"/>
                </a:solidFill>
                <a:effectLst/>
                <a:latin typeface="Arial" panose="020B0604020202020204" pitchFamily="34" charset="0"/>
                <a:cs typeface="Arial" panose="020B0604020202020204" pitchFamily="34" charset="0"/>
              </a:rPr>
              <a:t>.</a:t>
            </a:r>
            <a:endPar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Mullins, L.J. (2019) </a:t>
            </a:r>
            <a:r>
              <a:rPr lang="en-GB" sz="16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Organisational behaviour in the workplace.</a:t>
            </a:r>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Twelfth edition. Harlow, United Kingdom: Pearson Education Limited.  </a:t>
            </a:r>
          </a:p>
          <a:p>
            <a:r>
              <a:rPr lang="en-US" sz="1600" b="0" i="0" dirty="0">
                <a:solidFill>
                  <a:srgbClr val="000000"/>
                </a:solidFill>
                <a:effectLst/>
                <a:latin typeface="Arial" panose="020B0604020202020204" pitchFamily="34" charset="0"/>
                <a:cs typeface="Arial" panose="020B0604020202020204" pitchFamily="34" charset="0"/>
              </a:rPr>
              <a:t>Wilkinson, A. Redman, T. &amp; </a:t>
            </a:r>
            <a:r>
              <a:rPr lang="en-US" sz="1600" b="0" i="0" dirty="0" err="1">
                <a:solidFill>
                  <a:srgbClr val="000000"/>
                </a:solidFill>
                <a:effectLst/>
                <a:latin typeface="Arial" panose="020B0604020202020204" pitchFamily="34" charset="0"/>
                <a:cs typeface="Arial" panose="020B0604020202020204" pitchFamily="34" charset="0"/>
              </a:rPr>
              <a:t>Dundon</a:t>
            </a:r>
            <a:r>
              <a:rPr lang="en-US" sz="1600" b="0" i="0" dirty="0">
                <a:solidFill>
                  <a:srgbClr val="000000"/>
                </a:solidFill>
                <a:effectLst/>
                <a:latin typeface="Arial" panose="020B0604020202020204" pitchFamily="34" charset="0"/>
                <a:cs typeface="Arial" panose="020B0604020202020204" pitchFamily="34" charset="0"/>
              </a:rPr>
              <a:t>, T. (2016) </a:t>
            </a:r>
            <a:r>
              <a:rPr lang="en-US" sz="1600" b="0" i="1" dirty="0">
                <a:solidFill>
                  <a:srgbClr val="000000"/>
                </a:solidFill>
                <a:effectLst/>
                <a:latin typeface="Arial" panose="020B0604020202020204" pitchFamily="34" charset="0"/>
                <a:cs typeface="Arial" panose="020B0604020202020204" pitchFamily="34" charset="0"/>
              </a:rPr>
              <a:t>Contemporary Human Resource Management: Text and Cases</a:t>
            </a:r>
            <a:r>
              <a:rPr lang="en-US" sz="1600" b="0" i="0" dirty="0">
                <a:solidFill>
                  <a:srgbClr val="000000"/>
                </a:solidFill>
                <a:effectLst/>
                <a:latin typeface="Arial" panose="020B0604020202020204" pitchFamily="34" charset="0"/>
                <a:cs typeface="Arial" panose="020B0604020202020204" pitchFamily="34" charset="0"/>
              </a:rPr>
              <a:t>. 5th edition. Harlow: Pearson Education. </a:t>
            </a:r>
            <a:endPar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Date Placeholder 3">
            <a:extLst>
              <a:ext uri="{FF2B5EF4-FFF2-40B4-BE49-F238E27FC236}">
                <a16:creationId xmlns:a16="http://schemas.microsoft.com/office/drawing/2014/main" id="{AEE8A323-E646-96B3-A0C4-AA9C7F0B07BA}"/>
              </a:ext>
            </a:extLst>
          </p:cNvPr>
          <p:cNvSpPr>
            <a:spLocks noGrp="1"/>
          </p:cNvSpPr>
          <p:nvPr>
            <p:ph type="dt" sz="half" idx="10"/>
          </p:nvPr>
        </p:nvSpPr>
        <p:spPr/>
        <p:txBody>
          <a:bodyPr/>
          <a:lstStyle/>
          <a:p>
            <a:pPr>
              <a:defRPr/>
            </a:pPr>
            <a:fld id="{2303D31F-598B-47EE-BA37-93F097A3D676}" type="datetime1">
              <a:rPr lang="en-GB" altLang="en-US" smtClean="0"/>
              <a:pPr>
                <a:defRPr/>
              </a:pPr>
              <a:t>10/08/2023</a:t>
            </a:fld>
            <a:endParaRPr lang="en-GB" altLang="en-US"/>
          </a:p>
        </p:txBody>
      </p:sp>
      <p:sp>
        <p:nvSpPr>
          <p:cNvPr id="5" name="Slide Number Placeholder 4">
            <a:extLst>
              <a:ext uri="{FF2B5EF4-FFF2-40B4-BE49-F238E27FC236}">
                <a16:creationId xmlns:a16="http://schemas.microsoft.com/office/drawing/2014/main" id="{E48E69EF-70D5-234D-B862-E8E5BE438E27}"/>
              </a:ext>
            </a:extLst>
          </p:cNvPr>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spTree>
    <p:extLst>
      <p:ext uri="{BB962C8B-B14F-4D97-AF65-F5344CB8AC3E}">
        <p14:creationId xmlns:p14="http://schemas.microsoft.com/office/powerpoint/2010/main" val="22450546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1765</TotalTime>
  <Words>1501</Words>
  <Application>Microsoft Office PowerPoint</Application>
  <PresentationFormat>On-screen Show (4:3)</PresentationFormat>
  <Paragraphs>190</Paragraphs>
  <Slides>38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Aharoni</vt:lpstr>
      <vt:lpstr>Arial</vt:lpstr>
      <vt:lpstr>Calibri</vt:lpstr>
      <vt:lpstr>Myriad Pro</vt:lpstr>
      <vt:lpstr>Verdana</vt:lpstr>
      <vt:lpstr>Wingdings</vt:lpstr>
      <vt:lpstr>20140311PresentationUWTSDTemplate</vt:lpstr>
      <vt:lpstr>LCLM5002</vt:lpstr>
      <vt:lpstr>Class Management </vt:lpstr>
      <vt:lpstr>Aim of the Unit </vt:lpstr>
      <vt:lpstr>Learning outcome </vt:lpstr>
      <vt:lpstr>Session 1 </vt:lpstr>
      <vt:lpstr>Recap of previous lesson  </vt:lpstr>
      <vt:lpstr> Reflection </vt:lpstr>
      <vt:lpstr>Work design </vt:lpstr>
      <vt:lpstr>Work system design </vt:lpstr>
      <vt:lpstr>Approaches to work design </vt:lpstr>
      <vt:lpstr>Characteristics of Smart Working </vt:lpstr>
      <vt:lpstr>Characteristics of Smart Working </vt:lpstr>
      <vt:lpstr>Agile working </vt:lpstr>
      <vt:lpstr>Lean manufacturing</vt:lpstr>
      <vt:lpstr>Flexible working </vt:lpstr>
      <vt:lpstr>High performance working </vt:lpstr>
      <vt:lpstr>Automation </vt:lpstr>
      <vt:lpstr>Job Design </vt:lpstr>
      <vt:lpstr>Job quality </vt:lpstr>
      <vt:lpstr>The six dimensions of job quality </vt:lpstr>
      <vt:lpstr>The six dimensions of job quality </vt:lpstr>
      <vt:lpstr>Job design </vt:lpstr>
      <vt:lpstr>Job design </vt:lpstr>
      <vt:lpstr>Job design principles </vt:lpstr>
      <vt:lpstr>Factors affecting the principles of and practice of job design </vt:lpstr>
      <vt:lpstr>Do you have any question as yet ?</vt:lpstr>
      <vt:lpstr>Break </vt:lpstr>
      <vt:lpstr>Session 2 </vt:lpstr>
      <vt:lpstr>Jobs and roles </vt:lpstr>
      <vt:lpstr>Job enrichment </vt:lpstr>
      <vt:lpstr>Job enrichment </vt:lpstr>
      <vt:lpstr>Job characteristics model </vt:lpstr>
      <vt:lpstr>The job demands resources model </vt:lpstr>
      <vt:lpstr>Responsibility of job design </vt:lpstr>
      <vt:lpstr>Job crafting </vt:lpstr>
      <vt:lpstr>End of Day Activity </vt:lpstr>
      <vt:lpstr>Thank you </vt:lpstr>
      <vt:lpstr>List of Sources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82</cp:revision>
  <cp:lastPrinted>2018-07-09T15:27:01Z</cp:lastPrinted>
  <dcterms:created xsi:type="dcterms:W3CDTF">2002-10-07T19:43:58Z</dcterms:created>
  <dcterms:modified xsi:type="dcterms:W3CDTF">2023-08-10T14:10:51Z</dcterms:modified>
</cp:coreProperties>
</file>