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5143500" type="screen16x9"/>
  <p:notesSz cx="6858000" cy="9144000"/>
  <p:embeddedFontLst>
    <p:embeddedFont>
      <p:font typeface="Amatic SC" pitchFamily="2" charset="-79"/>
      <p:regular r:id="rId12"/>
      <p:bold r:id="rId13"/>
    </p:embeddedFont>
    <p:embeddedFont>
      <p:font typeface="Source Code Pro" panose="020B0509030403020204" pitchFamily="49" charset="0"/>
      <p:regular r:id="rId14"/>
      <p:bold r:id="rId15"/>
      <p:italic r:id="rId16"/>
      <p:boldItalic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1"/>
  </p:normalViewPr>
  <p:slideViewPr>
    <p:cSldViewPr snapToGrid="0">
      <p:cViewPr varScale="1">
        <p:scale>
          <a:sx n="137" d="100"/>
          <a:sy n="137" d="100"/>
        </p:scale>
        <p:origin x="824" y="18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
        <p:cNvGrpSpPr/>
        <p:nvPr/>
      </p:nvGrpSpPr>
      <p:grpSpPr>
        <a:xfrm>
          <a:off x="0" y="0"/>
          <a:ext cx="0" cy="0"/>
          <a:chOff x="0" y="0"/>
          <a:chExt cx="0" cy="0"/>
        </a:xfrm>
      </p:grpSpPr>
      <p:sp>
        <p:nvSpPr>
          <p:cNvPr id="53" name="Google Shape;5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 name="Google Shape;5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g3d7915acafa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g3d7915acafa_0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Effective communication is a major key in health care system. It establishes the trust between patient and the care provider. Which further leads towards a better outcome of the patient’s wellbeing or health development. Communication plays a critical role in understanding patient needs, making unambiguous information and establishing the team members on track. Care teams transform efficiency and quality of care, achieving this through the establishment of a good working relationship.</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3d7915acafa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3d7915acafa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Communication in the field of health and social care implies the exchange of information, emotions, and guidelines. The verbal communication ensures the clarity of communication, and the non-verbal communication (use of body language) dwells on the feelings and meaning. These methods include: face-to-face communication, call, and online communication; these factors play a critical role in ensuring that the demands of the patients are addressed efficiently and in good time.</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3d7915acafa_0_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3d7915acafa_0_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Patient care is directly dependent on communication, as are patient treatment outcomes. Effective communication helps the medical staff to understand the issues of the patients. Which leads towards more corrective solutions, without mistakes in betterment of the patient. Communication will also prevent misunderstandings, thus they are likely to lead to favourable patient safety, patient satisfaction and quality of healthcare services.</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3d7915acafa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3d7915acafa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Visualise a situation where a nurse is delivering information to a patient on post-operative care. Facilitation of the elucidation of the verbal information in a way that the patient can become aware of the drug schedules, follow-ups and changes in lifestyle. Non-verbal communication, such as using gestures and body language to indicate that a person does not feel threatened, helps in increasing understanding and ease. By feeling empowered in an event of clear communication, the patient will result in poor compliance with the care plan and recovery.</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3d7915acafa_0_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3d7915acafa_0_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Health teams will be able to negotiate the modifications to communication by referencing the communication models, like those stages involved in the development of the group, offered by Tuckman. Forming and storming phases of the Tuckman model are a sign that confusion at the start can lead to improved teamwork. Tuckman’s model also highlights how efficient commuication inside the care team uplift the treatment of patient as well.</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g3d7915acafa_0_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 name="Google Shape;95;g3d7915acafa_0_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Communication in health and social care is not just about talking, hence one has to listen to leave, understand and act. It is paramount to client satisfaction, health and good collaboration. Communication will also be effective to ensure customised care that will reduce errors and produce improved results. Ultimately, it leads to the establishment of a conducive atmosphere that makes patients and caregivers feel secure and valued.</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3d7915acafa_0_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3d7915acafa_0_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3d7915acafa_0_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3d7915acafa_0_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0" y="0"/>
            <a:ext cx="9144000" cy="34290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311700" y="392150"/>
            <a:ext cx="8520600" cy="26904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8000"/>
              <a:buNone/>
              <a:defRPr sz="8000"/>
            </a:lvl1pPr>
            <a:lvl2pPr lvl="1" algn="ctr">
              <a:spcBef>
                <a:spcPts val="0"/>
              </a:spcBef>
              <a:spcAft>
                <a:spcPts val="0"/>
              </a:spcAft>
              <a:buSzPts val="8000"/>
              <a:buNone/>
              <a:defRPr sz="8000"/>
            </a:lvl2pPr>
            <a:lvl3pPr lvl="2" algn="ctr">
              <a:spcBef>
                <a:spcPts val="0"/>
              </a:spcBef>
              <a:spcAft>
                <a:spcPts val="0"/>
              </a:spcAft>
              <a:buSzPts val="8000"/>
              <a:buNone/>
              <a:defRPr sz="8000"/>
            </a:lvl3pPr>
            <a:lvl4pPr lvl="3" algn="ctr">
              <a:spcBef>
                <a:spcPts val="0"/>
              </a:spcBef>
              <a:spcAft>
                <a:spcPts val="0"/>
              </a:spcAft>
              <a:buSzPts val="8000"/>
              <a:buNone/>
              <a:defRPr sz="8000"/>
            </a:lvl4pPr>
            <a:lvl5pPr lvl="4" algn="ctr">
              <a:spcBef>
                <a:spcPts val="0"/>
              </a:spcBef>
              <a:spcAft>
                <a:spcPts val="0"/>
              </a:spcAft>
              <a:buSzPts val="8000"/>
              <a:buNone/>
              <a:defRPr sz="8000"/>
            </a:lvl5pPr>
            <a:lvl6pPr lvl="5" algn="ctr">
              <a:spcBef>
                <a:spcPts val="0"/>
              </a:spcBef>
              <a:spcAft>
                <a:spcPts val="0"/>
              </a:spcAft>
              <a:buSzPts val="8000"/>
              <a:buNone/>
              <a:defRPr sz="8000"/>
            </a:lvl6pPr>
            <a:lvl7pPr lvl="6" algn="ctr">
              <a:spcBef>
                <a:spcPts val="0"/>
              </a:spcBef>
              <a:spcAft>
                <a:spcPts val="0"/>
              </a:spcAft>
              <a:buSzPts val="8000"/>
              <a:buNone/>
              <a:defRPr sz="8000"/>
            </a:lvl7pPr>
            <a:lvl8pPr lvl="7" algn="ctr">
              <a:spcBef>
                <a:spcPts val="0"/>
              </a:spcBef>
              <a:spcAft>
                <a:spcPts val="0"/>
              </a:spcAft>
              <a:buSzPts val="8000"/>
              <a:buNone/>
              <a:defRPr sz="8000"/>
            </a:lvl8pPr>
            <a:lvl9pPr lvl="8" algn="ctr">
              <a:spcBef>
                <a:spcPts val="0"/>
              </a:spcBef>
              <a:spcAft>
                <a:spcPts val="0"/>
              </a:spcAft>
              <a:buSzPts val="8000"/>
              <a:buNone/>
              <a:defRPr sz="8000"/>
            </a:lvl9pPr>
          </a:lstStyle>
          <a:p>
            <a:endParaRPr/>
          </a:p>
        </p:txBody>
      </p:sp>
      <p:sp>
        <p:nvSpPr>
          <p:cNvPr id="12" name="Google Shape;12;p2"/>
          <p:cNvSpPr txBox="1">
            <a:spLocks noGrp="1"/>
          </p:cNvSpPr>
          <p:nvPr>
            <p:ph type="subTitle" idx="1"/>
          </p:nvPr>
        </p:nvSpPr>
        <p:spPr>
          <a:xfrm>
            <a:off x="311700" y="3890400"/>
            <a:ext cx="8520600" cy="706200"/>
          </a:xfrm>
          <a:prstGeom prst="rect">
            <a:avLst/>
          </a:prstGeom>
        </p:spPr>
        <p:txBody>
          <a:bodyPr spcFirstLastPara="1" wrap="square" lIns="91425" tIns="91425" rIns="91425" bIns="91425" anchor="ctr" anchorCtr="0">
            <a:normAutofit/>
          </a:bodyPr>
          <a:lstStyle>
            <a:lvl1pPr lvl="0" algn="ctr">
              <a:lnSpc>
                <a:spcPct val="100000"/>
              </a:lnSpc>
              <a:spcBef>
                <a:spcPts val="0"/>
              </a:spcBef>
              <a:spcAft>
                <a:spcPts val="0"/>
              </a:spcAft>
              <a:buClr>
                <a:schemeClr val="accent1"/>
              </a:buClr>
              <a:buSzPts val="2100"/>
              <a:buNone/>
              <a:defRPr sz="2100" b="1">
                <a:solidFill>
                  <a:schemeClr val="accent1"/>
                </a:solidFill>
              </a:defRPr>
            </a:lvl1pPr>
            <a:lvl2pPr lvl="1" algn="ctr">
              <a:lnSpc>
                <a:spcPct val="100000"/>
              </a:lnSpc>
              <a:spcBef>
                <a:spcPts val="0"/>
              </a:spcBef>
              <a:spcAft>
                <a:spcPts val="0"/>
              </a:spcAft>
              <a:buClr>
                <a:schemeClr val="accent1"/>
              </a:buClr>
              <a:buSzPts val="2100"/>
              <a:buNone/>
              <a:defRPr sz="2100" b="1">
                <a:solidFill>
                  <a:schemeClr val="accent1"/>
                </a:solidFill>
              </a:defRPr>
            </a:lvl2pPr>
            <a:lvl3pPr lvl="2" algn="ctr">
              <a:lnSpc>
                <a:spcPct val="100000"/>
              </a:lnSpc>
              <a:spcBef>
                <a:spcPts val="0"/>
              </a:spcBef>
              <a:spcAft>
                <a:spcPts val="0"/>
              </a:spcAft>
              <a:buClr>
                <a:schemeClr val="accent1"/>
              </a:buClr>
              <a:buSzPts val="2100"/>
              <a:buNone/>
              <a:defRPr sz="2100" b="1">
                <a:solidFill>
                  <a:schemeClr val="accent1"/>
                </a:solidFill>
              </a:defRPr>
            </a:lvl3pPr>
            <a:lvl4pPr lvl="3" algn="ctr">
              <a:lnSpc>
                <a:spcPct val="100000"/>
              </a:lnSpc>
              <a:spcBef>
                <a:spcPts val="0"/>
              </a:spcBef>
              <a:spcAft>
                <a:spcPts val="0"/>
              </a:spcAft>
              <a:buClr>
                <a:schemeClr val="accent1"/>
              </a:buClr>
              <a:buSzPts val="2100"/>
              <a:buNone/>
              <a:defRPr sz="2100" b="1">
                <a:solidFill>
                  <a:schemeClr val="accent1"/>
                </a:solidFill>
              </a:defRPr>
            </a:lvl4pPr>
            <a:lvl5pPr lvl="4" algn="ctr">
              <a:lnSpc>
                <a:spcPct val="100000"/>
              </a:lnSpc>
              <a:spcBef>
                <a:spcPts val="0"/>
              </a:spcBef>
              <a:spcAft>
                <a:spcPts val="0"/>
              </a:spcAft>
              <a:buClr>
                <a:schemeClr val="accent1"/>
              </a:buClr>
              <a:buSzPts val="2100"/>
              <a:buNone/>
              <a:defRPr sz="2100" b="1">
                <a:solidFill>
                  <a:schemeClr val="accent1"/>
                </a:solidFill>
              </a:defRPr>
            </a:lvl5pPr>
            <a:lvl6pPr lvl="5" algn="ctr">
              <a:lnSpc>
                <a:spcPct val="100000"/>
              </a:lnSpc>
              <a:spcBef>
                <a:spcPts val="0"/>
              </a:spcBef>
              <a:spcAft>
                <a:spcPts val="0"/>
              </a:spcAft>
              <a:buClr>
                <a:schemeClr val="accent1"/>
              </a:buClr>
              <a:buSzPts val="2100"/>
              <a:buNone/>
              <a:defRPr sz="2100" b="1">
                <a:solidFill>
                  <a:schemeClr val="accent1"/>
                </a:solidFill>
              </a:defRPr>
            </a:lvl6pPr>
            <a:lvl7pPr lvl="6" algn="ctr">
              <a:lnSpc>
                <a:spcPct val="100000"/>
              </a:lnSpc>
              <a:spcBef>
                <a:spcPts val="0"/>
              </a:spcBef>
              <a:spcAft>
                <a:spcPts val="0"/>
              </a:spcAft>
              <a:buClr>
                <a:schemeClr val="accent1"/>
              </a:buClr>
              <a:buSzPts val="2100"/>
              <a:buNone/>
              <a:defRPr sz="2100" b="1">
                <a:solidFill>
                  <a:schemeClr val="accent1"/>
                </a:solidFill>
              </a:defRPr>
            </a:lvl7pPr>
            <a:lvl8pPr lvl="7" algn="ctr">
              <a:lnSpc>
                <a:spcPct val="100000"/>
              </a:lnSpc>
              <a:spcBef>
                <a:spcPts val="0"/>
              </a:spcBef>
              <a:spcAft>
                <a:spcPts val="0"/>
              </a:spcAft>
              <a:buClr>
                <a:schemeClr val="accent1"/>
              </a:buClr>
              <a:buSzPts val="2100"/>
              <a:buNone/>
              <a:defRPr sz="2100" b="1">
                <a:solidFill>
                  <a:schemeClr val="accent1"/>
                </a:solidFill>
              </a:defRPr>
            </a:lvl8pPr>
            <a:lvl9pPr lvl="8" algn="ctr">
              <a:lnSpc>
                <a:spcPct val="100000"/>
              </a:lnSpc>
              <a:spcBef>
                <a:spcPts val="0"/>
              </a:spcBef>
              <a:spcAft>
                <a:spcPts val="0"/>
              </a:spcAft>
              <a:buClr>
                <a:schemeClr val="accent1"/>
              </a:buClr>
              <a:buSzPts val="2100"/>
              <a:buNone/>
              <a:defRPr sz="2100" b="1">
                <a:solidFill>
                  <a:schemeClr val="accent1"/>
                </a:solidFill>
              </a:defRPr>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4"/>
        <p:cNvGrpSpPr/>
        <p:nvPr/>
      </p:nvGrpSpPr>
      <p:grpSpPr>
        <a:xfrm>
          <a:off x="0" y="0"/>
          <a:ext cx="0" cy="0"/>
          <a:chOff x="0" y="0"/>
          <a:chExt cx="0" cy="0"/>
        </a:xfrm>
      </p:grpSpPr>
      <p:sp>
        <p:nvSpPr>
          <p:cNvPr id="15" name="Google Shape;15;p3"/>
          <p:cNvSpPr txBox="1">
            <a:spLocks noGrp="1"/>
          </p:cNvSpPr>
          <p:nvPr>
            <p:ph type="title"/>
          </p:nvPr>
        </p:nvSpPr>
        <p:spPr>
          <a:xfrm>
            <a:off x="2802750" y="802500"/>
            <a:ext cx="3538500" cy="3538500"/>
          </a:xfrm>
          <a:prstGeom prst="rect">
            <a:avLst/>
          </a:prstGeom>
          <a:solidFill>
            <a:srgbClr val="FFFFFF"/>
          </a:solidFill>
        </p:spPr>
        <p:txBody>
          <a:bodyPr spcFirstLastPara="1" wrap="square" lIns="91425" tIns="91425" rIns="91425" bIns="91425" anchor="ctr" anchorCtr="0">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16" name="Google Shape;16;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19" name="Google Shape;19;p4"/>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0" name="Google Shape;20;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1"/>
        <p:cNvGrpSpPr/>
        <p:nvPr/>
      </p:nvGrpSpPr>
      <p:grpSpPr>
        <a:xfrm>
          <a:off x="0" y="0"/>
          <a:ext cx="0" cy="0"/>
          <a:chOff x="0" y="0"/>
          <a:chExt cx="0" cy="0"/>
        </a:xfrm>
      </p:grpSpPr>
      <p:sp>
        <p:nvSpPr>
          <p:cNvPr id="22" name="Google Shape;22;p5"/>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23" name="Google Shape;23;p5"/>
          <p:cNvSpPr txBox="1">
            <a:spLocks noGrp="1"/>
          </p:cNvSpPr>
          <p:nvPr>
            <p:ph type="body" idx="1"/>
          </p:nvPr>
        </p:nvSpPr>
        <p:spPr>
          <a:xfrm>
            <a:off x="311700" y="1228675"/>
            <a:ext cx="3999900" cy="3340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body" idx="2"/>
          </p:nvPr>
        </p:nvSpPr>
        <p:spPr>
          <a:xfrm>
            <a:off x="4832400" y="1228675"/>
            <a:ext cx="3999900" cy="3340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5" name="Google Shape;2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6"/>
        <p:cNvGrpSpPr/>
        <p:nvPr/>
      </p:nvGrpSpPr>
      <p:grpSpPr>
        <a:xfrm>
          <a:off x="0" y="0"/>
          <a:ext cx="0" cy="0"/>
          <a:chOff x="0" y="0"/>
          <a:chExt cx="0" cy="0"/>
        </a:xfrm>
      </p:grpSpPr>
      <p:sp>
        <p:nvSpPr>
          <p:cNvPr id="27" name="Google Shape;27;p6"/>
          <p:cNvSpPr txBox="1">
            <a:spLocks noGrp="1"/>
          </p:cNvSpPr>
          <p:nvPr>
            <p:ph type="title"/>
          </p:nvPr>
        </p:nvSpPr>
        <p:spPr>
          <a:xfrm>
            <a:off x="304800" y="309350"/>
            <a:ext cx="8537700" cy="748200"/>
          </a:xfrm>
          <a:prstGeom prst="rect">
            <a:avLst/>
          </a:prstGeom>
        </p:spPr>
        <p:txBody>
          <a:bodyPr spcFirstLastPara="1" wrap="square" lIns="91425" tIns="91425" rIns="91425" bIns="91425" anchor="t" anchorCtr="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28" name="Google Shape;28;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9"/>
        <p:cNvGrpSpPr/>
        <p:nvPr/>
      </p:nvGrpSpPr>
      <p:grpSpPr>
        <a:xfrm>
          <a:off x="0" y="0"/>
          <a:ext cx="0" cy="0"/>
          <a:chOff x="0" y="0"/>
          <a:chExt cx="0" cy="0"/>
        </a:xfrm>
      </p:grpSpPr>
      <p:sp>
        <p:nvSpPr>
          <p:cNvPr id="30" name="Google Shape;30;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sz="3000">
                <a:highlight>
                  <a:schemeClr val="dk1"/>
                </a:highlight>
              </a:defRPr>
            </a:lvl1pPr>
            <a:lvl2pPr lvl="1">
              <a:spcBef>
                <a:spcPts val="0"/>
              </a:spcBef>
              <a:spcAft>
                <a:spcPts val="0"/>
              </a:spcAft>
              <a:buSzPts val="3000"/>
              <a:buNone/>
              <a:defRPr sz="3000">
                <a:highlight>
                  <a:schemeClr val="dk1"/>
                </a:highlight>
              </a:defRPr>
            </a:lvl2pPr>
            <a:lvl3pPr lvl="2">
              <a:spcBef>
                <a:spcPts val="0"/>
              </a:spcBef>
              <a:spcAft>
                <a:spcPts val="0"/>
              </a:spcAft>
              <a:buSzPts val="3000"/>
              <a:buNone/>
              <a:defRPr sz="3000">
                <a:highlight>
                  <a:schemeClr val="dk1"/>
                </a:highlight>
              </a:defRPr>
            </a:lvl3pPr>
            <a:lvl4pPr lvl="3">
              <a:spcBef>
                <a:spcPts val="0"/>
              </a:spcBef>
              <a:spcAft>
                <a:spcPts val="0"/>
              </a:spcAft>
              <a:buSzPts val="3000"/>
              <a:buNone/>
              <a:defRPr sz="3000">
                <a:highlight>
                  <a:schemeClr val="dk1"/>
                </a:highlight>
              </a:defRPr>
            </a:lvl4pPr>
            <a:lvl5pPr lvl="4">
              <a:spcBef>
                <a:spcPts val="0"/>
              </a:spcBef>
              <a:spcAft>
                <a:spcPts val="0"/>
              </a:spcAft>
              <a:buSzPts val="3000"/>
              <a:buNone/>
              <a:defRPr sz="3000">
                <a:highlight>
                  <a:schemeClr val="dk1"/>
                </a:highlight>
              </a:defRPr>
            </a:lvl5pPr>
            <a:lvl6pPr lvl="5">
              <a:spcBef>
                <a:spcPts val="0"/>
              </a:spcBef>
              <a:spcAft>
                <a:spcPts val="0"/>
              </a:spcAft>
              <a:buSzPts val="3000"/>
              <a:buNone/>
              <a:defRPr sz="3000">
                <a:highlight>
                  <a:schemeClr val="dk1"/>
                </a:highlight>
              </a:defRPr>
            </a:lvl6pPr>
            <a:lvl7pPr lvl="6">
              <a:spcBef>
                <a:spcPts val="0"/>
              </a:spcBef>
              <a:spcAft>
                <a:spcPts val="0"/>
              </a:spcAft>
              <a:buSzPts val="3000"/>
              <a:buNone/>
              <a:defRPr sz="3000">
                <a:highlight>
                  <a:schemeClr val="dk1"/>
                </a:highlight>
              </a:defRPr>
            </a:lvl7pPr>
            <a:lvl8pPr lvl="7">
              <a:spcBef>
                <a:spcPts val="0"/>
              </a:spcBef>
              <a:spcAft>
                <a:spcPts val="0"/>
              </a:spcAft>
              <a:buSzPts val="3000"/>
              <a:buNone/>
              <a:defRPr sz="3000">
                <a:highlight>
                  <a:schemeClr val="dk1"/>
                </a:highlight>
              </a:defRPr>
            </a:lvl8pPr>
            <a:lvl9pPr lvl="8">
              <a:spcBef>
                <a:spcPts val="0"/>
              </a:spcBef>
              <a:spcAft>
                <a:spcPts val="0"/>
              </a:spcAft>
              <a:buSzPts val="3000"/>
              <a:buNone/>
              <a:defRPr sz="3000">
                <a:highlight>
                  <a:schemeClr val="dk1"/>
                </a:highlight>
              </a:defRPr>
            </a:lvl9pPr>
          </a:lstStyle>
          <a:p>
            <a:endParaRPr/>
          </a:p>
        </p:txBody>
      </p:sp>
      <p:sp>
        <p:nvSpPr>
          <p:cNvPr id="31" name="Google Shape;31;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2" name="Google Shape;32;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3"/>
        <p:cNvGrpSpPr/>
        <p:nvPr/>
      </p:nvGrpSpPr>
      <p:grpSpPr>
        <a:xfrm>
          <a:off x="0" y="0"/>
          <a:ext cx="0" cy="0"/>
          <a:chOff x="0" y="0"/>
          <a:chExt cx="0" cy="0"/>
        </a:xfrm>
      </p:grpSpPr>
      <p:sp>
        <p:nvSpPr>
          <p:cNvPr id="34" name="Google Shape;34;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6000"/>
              <a:buNone/>
              <a:defRPr sz="6000">
                <a:solidFill>
                  <a:schemeClr val="lt1"/>
                </a:solidFill>
              </a:defRPr>
            </a:lvl1pPr>
            <a:lvl2pPr lvl="1">
              <a:spcBef>
                <a:spcPts val="0"/>
              </a:spcBef>
              <a:spcAft>
                <a:spcPts val="0"/>
              </a:spcAft>
              <a:buClr>
                <a:schemeClr val="lt1"/>
              </a:buClr>
              <a:buSzPts val="6000"/>
              <a:buNone/>
              <a:defRPr sz="6000">
                <a:solidFill>
                  <a:schemeClr val="lt1"/>
                </a:solidFill>
              </a:defRPr>
            </a:lvl2pPr>
            <a:lvl3pPr lvl="2">
              <a:spcBef>
                <a:spcPts val="0"/>
              </a:spcBef>
              <a:spcAft>
                <a:spcPts val="0"/>
              </a:spcAft>
              <a:buClr>
                <a:schemeClr val="lt1"/>
              </a:buClr>
              <a:buSzPts val="6000"/>
              <a:buNone/>
              <a:defRPr sz="6000">
                <a:solidFill>
                  <a:schemeClr val="lt1"/>
                </a:solidFill>
              </a:defRPr>
            </a:lvl3pPr>
            <a:lvl4pPr lvl="3">
              <a:spcBef>
                <a:spcPts val="0"/>
              </a:spcBef>
              <a:spcAft>
                <a:spcPts val="0"/>
              </a:spcAft>
              <a:buClr>
                <a:schemeClr val="lt1"/>
              </a:buClr>
              <a:buSzPts val="6000"/>
              <a:buNone/>
              <a:defRPr sz="6000">
                <a:solidFill>
                  <a:schemeClr val="lt1"/>
                </a:solidFill>
              </a:defRPr>
            </a:lvl4pPr>
            <a:lvl5pPr lvl="4">
              <a:spcBef>
                <a:spcPts val="0"/>
              </a:spcBef>
              <a:spcAft>
                <a:spcPts val="0"/>
              </a:spcAft>
              <a:buClr>
                <a:schemeClr val="lt1"/>
              </a:buClr>
              <a:buSzPts val="6000"/>
              <a:buNone/>
              <a:defRPr sz="6000">
                <a:solidFill>
                  <a:schemeClr val="lt1"/>
                </a:solidFill>
              </a:defRPr>
            </a:lvl5pPr>
            <a:lvl6pPr lvl="5">
              <a:spcBef>
                <a:spcPts val="0"/>
              </a:spcBef>
              <a:spcAft>
                <a:spcPts val="0"/>
              </a:spcAft>
              <a:buClr>
                <a:schemeClr val="lt1"/>
              </a:buClr>
              <a:buSzPts val="6000"/>
              <a:buNone/>
              <a:defRPr sz="6000">
                <a:solidFill>
                  <a:schemeClr val="lt1"/>
                </a:solidFill>
              </a:defRPr>
            </a:lvl6pPr>
            <a:lvl7pPr lvl="6">
              <a:spcBef>
                <a:spcPts val="0"/>
              </a:spcBef>
              <a:spcAft>
                <a:spcPts val="0"/>
              </a:spcAft>
              <a:buClr>
                <a:schemeClr val="lt1"/>
              </a:buClr>
              <a:buSzPts val="6000"/>
              <a:buNone/>
              <a:defRPr sz="6000">
                <a:solidFill>
                  <a:schemeClr val="lt1"/>
                </a:solidFill>
              </a:defRPr>
            </a:lvl7pPr>
            <a:lvl8pPr lvl="7">
              <a:spcBef>
                <a:spcPts val="0"/>
              </a:spcBef>
              <a:spcAft>
                <a:spcPts val="0"/>
              </a:spcAft>
              <a:buClr>
                <a:schemeClr val="lt1"/>
              </a:buClr>
              <a:buSzPts val="6000"/>
              <a:buNone/>
              <a:defRPr sz="6000">
                <a:solidFill>
                  <a:schemeClr val="lt1"/>
                </a:solidFill>
              </a:defRPr>
            </a:lvl8pPr>
            <a:lvl9pPr lvl="8">
              <a:spcBef>
                <a:spcPts val="0"/>
              </a:spcBef>
              <a:spcAft>
                <a:spcPts val="0"/>
              </a:spcAft>
              <a:buClr>
                <a:schemeClr val="lt1"/>
              </a:buClr>
              <a:buSzPts val="6000"/>
              <a:buNone/>
              <a:defRPr sz="6000">
                <a:solidFill>
                  <a:schemeClr val="lt1"/>
                </a:solidFill>
              </a:defRPr>
            </a:lvl9pPr>
          </a:lstStyle>
          <a:p>
            <a:endParaRPr/>
          </a:p>
        </p:txBody>
      </p:sp>
      <p:sp>
        <p:nvSpPr>
          <p:cNvPr id="35" name="Google Shape;35;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6"/>
        <p:cNvGrpSpPr/>
        <p:nvPr/>
      </p:nvGrpSpPr>
      <p:grpSpPr>
        <a:xfrm>
          <a:off x="0" y="0"/>
          <a:ext cx="0" cy="0"/>
          <a:chOff x="0" y="0"/>
          <a:chExt cx="0" cy="0"/>
        </a:xfrm>
      </p:grpSpPr>
      <p:sp>
        <p:nvSpPr>
          <p:cNvPr id="37" name="Google Shape;37;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8" name="Google Shape;38;p9"/>
          <p:cNvCxnSpPr/>
          <p:nvPr/>
        </p:nvCxnSpPr>
        <p:spPr>
          <a:xfrm>
            <a:off x="5029675" y="4495500"/>
            <a:ext cx="468300" cy="0"/>
          </a:xfrm>
          <a:prstGeom prst="straightConnector1">
            <a:avLst/>
          </a:prstGeom>
          <a:noFill/>
          <a:ln w="28575" cap="flat" cmpd="sng">
            <a:solidFill>
              <a:schemeClr val="lt1"/>
            </a:solidFill>
            <a:prstDash val="solid"/>
            <a:round/>
            <a:headEnd type="none" w="sm" len="sm"/>
            <a:tailEnd type="none" w="sm" len="sm"/>
          </a:ln>
        </p:spPr>
      </p:cxnSp>
      <p:sp>
        <p:nvSpPr>
          <p:cNvPr id="39" name="Google Shape;39;p9"/>
          <p:cNvSpPr txBox="1">
            <a:spLocks noGrp="1"/>
          </p:cNvSpPr>
          <p:nvPr>
            <p:ph type="title"/>
          </p:nvPr>
        </p:nvSpPr>
        <p:spPr>
          <a:xfrm>
            <a:off x="265500" y="1081400"/>
            <a:ext cx="4045200" cy="1710300"/>
          </a:xfrm>
          <a:prstGeom prst="rect">
            <a:avLst/>
          </a:prstGeom>
        </p:spPr>
        <p:txBody>
          <a:bodyPr spcFirstLastPara="1" wrap="square" lIns="91425" tIns="91425" rIns="91425" bIns="91425" anchor="b" anchorCtr="0">
            <a:normAutofit/>
          </a:bodyPr>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a:endParaRPr/>
          </a:p>
        </p:txBody>
      </p:sp>
      <p:sp>
        <p:nvSpPr>
          <p:cNvPr id="40" name="Google Shape;40;p9"/>
          <p:cNvSpPr txBox="1">
            <a:spLocks noGrp="1"/>
          </p:cNvSpPr>
          <p:nvPr>
            <p:ph type="subTitle" idx="1"/>
          </p:nvPr>
        </p:nvSpPr>
        <p:spPr>
          <a:xfrm>
            <a:off x="265500" y="2845223"/>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18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41" name="Google Shape;41;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accent1"/>
              </a:buClr>
              <a:buSzPts val="1800"/>
              <a:buChar char="●"/>
              <a:defRPr>
                <a:solidFill>
                  <a:schemeClr val="accent1"/>
                </a:solidFill>
                <a:highlight>
                  <a:schemeClr val="lt1"/>
                </a:highlight>
              </a:defRPr>
            </a:lvl1pPr>
            <a:lvl2pPr marL="914400" lvl="1" indent="-317500">
              <a:spcBef>
                <a:spcPts val="0"/>
              </a:spcBef>
              <a:spcAft>
                <a:spcPts val="0"/>
              </a:spcAft>
              <a:buClr>
                <a:schemeClr val="accent1"/>
              </a:buClr>
              <a:buSzPts val="1400"/>
              <a:buChar char="○"/>
              <a:defRPr>
                <a:solidFill>
                  <a:schemeClr val="accent1"/>
                </a:solidFill>
                <a:highlight>
                  <a:schemeClr val="lt1"/>
                </a:highlight>
              </a:defRPr>
            </a:lvl2pPr>
            <a:lvl3pPr marL="1371600" lvl="2" indent="-317500">
              <a:spcBef>
                <a:spcPts val="0"/>
              </a:spcBef>
              <a:spcAft>
                <a:spcPts val="0"/>
              </a:spcAft>
              <a:buClr>
                <a:schemeClr val="accent1"/>
              </a:buClr>
              <a:buSzPts val="1400"/>
              <a:buChar char="■"/>
              <a:defRPr>
                <a:solidFill>
                  <a:schemeClr val="accent1"/>
                </a:solidFill>
                <a:highlight>
                  <a:schemeClr val="lt1"/>
                </a:highlight>
              </a:defRPr>
            </a:lvl3pPr>
            <a:lvl4pPr marL="1828800" lvl="3" indent="-317500">
              <a:spcBef>
                <a:spcPts val="0"/>
              </a:spcBef>
              <a:spcAft>
                <a:spcPts val="0"/>
              </a:spcAft>
              <a:buClr>
                <a:schemeClr val="accent1"/>
              </a:buClr>
              <a:buSzPts val="1400"/>
              <a:buChar char="●"/>
              <a:defRPr>
                <a:solidFill>
                  <a:schemeClr val="accent1"/>
                </a:solidFill>
                <a:highlight>
                  <a:schemeClr val="lt1"/>
                </a:highlight>
              </a:defRPr>
            </a:lvl4pPr>
            <a:lvl5pPr marL="2286000" lvl="4" indent="-317500">
              <a:spcBef>
                <a:spcPts val="0"/>
              </a:spcBef>
              <a:spcAft>
                <a:spcPts val="0"/>
              </a:spcAft>
              <a:buClr>
                <a:schemeClr val="accent1"/>
              </a:buClr>
              <a:buSzPts val="1400"/>
              <a:buChar char="○"/>
              <a:defRPr>
                <a:solidFill>
                  <a:schemeClr val="accent1"/>
                </a:solidFill>
                <a:highlight>
                  <a:schemeClr val="lt1"/>
                </a:highlight>
              </a:defRPr>
            </a:lvl5pPr>
            <a:lvl6pPr marL="2743200" lvl="5" indent="-317500">
              <a:spcBef>
                <a:spcPts val="0"/>
              </a:spcBef>
              <a:spcAft>
                <a:spcPts val="0"/>
              </a:spcAft>
              <a:buClr>
                <a:schemeClr val="accent1"/>
              </a:buClr>
              <a:buSzPts val="1400"/>
              <a:buChar char="■"/>
              <a:defRPr>
                <a:solidFill>
                  <a:schemeClr val="accent1"/>
                </a:solidFill>
                <a:highlight>
                  <a:schemeClr val="lt1"/>
                </a:highlight>
              </a:defRPr>
            </a:lvl6pPr>
            <a:lvl7pPr marL="3200400" lvl="6" indent="-317500">
              <a:spcBef>
                <a:spcPts val="0"/>
              </a:spcBef>
              <a:spcAft>
                <a:spcPts val="0"/>
              </a:spcAft>
              <a:buClr>
                <a:schemeClr val="accent1"/>
              </a:buClr>
              <a:buSzPts val="1400"/>
              <a:buChar char="●"/>
              <a:defRPr>
                <a:solidFill>
                  <a:schemeClr val="accent1"/>
                </a:solidFill>
                <a:highlight>
                  <a:schemeClr val="lt1"/>
                </a:highlight>
              </a:defRPr>
            </a:lvl7pPr>
            <a:lvl8pPr marL="3657600" lvl="7" indent="-317500">
              <a:spcBef>
                <a:spcPts val="0"/>
              </a:spcBef>
              <a:spcAft>
                <a:spcPts val="0"/>
              </a:spcAft>
              <a:buClr>
                <a:schemeClr val="accent1"/>
              </a:buClr>
              <a:buSzPts val="1400"/>
              <a:buChar char="○"/>
              <a:defRPr>
                <a:solidFill>
                  <a:schemeClr val="accent1"/>
                </a:solidFill>
                <a:highlight>
                  <a:schemeClr val="lt1"/>
                </a:highlight>
              </a:defRPr>
            </a:lvl8pPr>
            <a:lvl9pPr marL="4114800" lvl="8" indent="-317500">
              <a:spcBef>
                <a:spcPts val="0"/>
              </a:spcBef>
              <a:spcAft>
                <a:spcPts val="0"/>
              </a:spcAft>
              <a:buClr>
                <a:schemeClr val="accent1"/>
              </a:buClr>
              <a:buSzPts val="1400"/>
              <a:buChar char="■"/>
              <a:defRPr>
                <a:solidFill>
                  <a:schemeClr val="accent1"/>
                </a:solidFill>
                <a:highlight>
                  <a:schemeClr val="lt1"/>
                </a:highlight>
              </a:defRPr>
            </a:lvl9pPr>
          </a:lstStyle>
          <a:p>
            <a:endParaRPr/>
          </a:p>
        </p:txBody>
      </p:sp>
      <p:sp>
        <p:nvSpPr>
          <p:cNvPr id="42" name="Google Shape;42;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3"/>
        <p:cNvGrpSpPr/>
        <p:nvPr/>
      </p:nvGrpSpPr>
      <p:grpSpPr>
        <a:xfrm>
          <a:off x="0" y="0"/>
          <a:ext cx="0" cy="0"/>
          <a:chOff x="0" y="0"/>
          <a:chExt cx="0" cy="0"/>
        </a:xfrm>
      </p:grpSpPr>
      <p:sp>
        <p:nvSpPr>
          <p:cNvPr id="44" name="Google Shape;44;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Clr>
                <a:schemeClr val="accent1"/>
              </a:buClr>
              <a:buSzPts val="2400"/>
              <a:buFont typeface="Amatic SC"/>
              <a:buNone/>
              <a:defRPr sz="2400" b="1">
                <a:solidFill>
                  <a:schemeClr val="accent1"/>
                </a:solidFill>
                <a:latin typeface="Amatic SC"/>
                <a:ea typeface="Amatic SC"/>
                <a:cs typeface="Amatic SC"/>
                <a:sym typeface="Amatic SC"/>
              </a:defRPr>
            </a:lvl1pPr>
          </a:lstStyle>
          <a:p>
            <a:endParaRPr/>
          </a:p>
        </p:txBody>
      </p:sp>
      <p:sp>
        <p:nvSpPr>
          <p:cNvPr id="45" name="Google Shape;45;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6"/>
        <p:cNvGrpSpPr/>
        <p:nvPr/>
      </p:nvGrpSpPr>
      <p:grpSpPr>
        <a:xfrm>
          <a:off x="0" y="0"/>
          <a:ext cx="0" cy="0"/>
          <a:chOff x="0" y="0"/>
          <a:chExt cx="0" cy="0"/>
        </a:xfrm>
      </p:grpSpPr>
      <p:sp>
        <p:nvSpPr>
          <p:cNvPr id="47" name="Google Shape;47;p11"/>
          <p:cNvSpPr txBox="1">
            <a:spLocks noGrp="1"/>
          </p:cNvSpPr>
          <p:nvPr>
            <p:ph type="title" hasCustomPrompt="1"/>
          </p:nvPr>
        </p:nvSpPr>
        <p:spPr>
          <a:xfrm>
            <a:off x="311700" y="1240275"/>
            <a:ext cx="8520600" cy="19818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highlight>
                  <a:schemeClr val="accent1"/>
                </a:highlight>
              </a:defRPr>
            </a:lvl1pPr>
            <a:lvl2pPr lvl="1" algn="ctr">
              <a:spcBef>
                <a:spcPts val="0"/>
              </a:spcBef>
              <a:spcAft>
                <a:spcPts val="0"/>
              </a:spcAft>
              <a:buClr>
                <a:schemeClr val="lt1"/>
              </a:buClr>
              <a:buSzPts val="12000"/>
              <a:buNone/>
              <a:defRPr sz="12000">
                <a:solidFill>
                  <a:schemeClr val="lt1"/>
                </a:solidFill>
                <a:highlight>
                  <a:schemeClr val="accent1"/>
                </a:highlight>
              </a:defRPr>
            </a:lvl2pPr>
            <a:lvl3pPr lvl="2" algn="ctr">
              <a:spcBef>
                <a:spcPts val="0"/>
              </a:spcBef>
              <a:spcAft>
                <a:spcPts val="0"/>
              </a:spcAft>
              <a:buClr>
                <a:schemeClr val="lt1"/>
              </a:buClr>
              <a:buSzPts val="12000"/>
              <a:buNone/>
              <a:defRPr sz="12000">
                <a:solidFill>
                  <a:schemeClr val="lt1"/>
                </a:solidFill>
                <a:highlight>
                  <a:schemeClr val="accent1"/>
                </a:highlight>
              </a:defRPr>
            </a:lvl3pPr>
            <a:lvl4pPr lvl="3" algn="ctr">
              <a:spcBef>
                <a:spcPts val="0"/>
              </a:spcBef>
              <a:spcAft>
                <a:spcPts val="0"/>
              </a:spcAft>
              <a:buClr>
                <a:schemeClr val="lt1"/>
              </a:buClr>
              <a:buSzPts val="12000"/>
              <a:buNone/>
              <a:defRPr sz="12000">
                <a:solidFill>
                  <a:schemeClr val="lt1"/>
                </a:solidFill>
                <a:highlight>
                  <a:schemeClr val="accent1"/>
                </a:highlight>
              </a:defRPr>
            </a:lvl4pPr>
            <a:lvl5pPr lvl="4" algn="ctr">
              <a:spcBef>
                <a:spcPts val="0"/>
              </a:spcBef>
              <a:spcAft>
                <a:spcPts val="0"/>
              </a:spcAft>
              <a:buClr>
                <a:schemeClr val="lt1"/>
              </a:buClr>
              <a:buSzPts val="12000"/>
              <a:buNone/>
              <a:defRPr sz="12000">
                <a:solidFill>
                  <a:schemeClr val="lt1"/>
                </a:solidFill>
                <a:highlight>
                  <a:schemeClr val="accent1"/>
                </a:highlight>
              </a:defRPr>
            </a:lvl5pPr>
            <a:lvl6pPr lvl="5" algn="ctr">
              <a:spcBef>
                <a:spcPts val="0"/>
              </a:spcBef>
              <a:spcAft>
                <a:spcPts val="0"/>
              </a:spcAft>
              <a:buClr>
                <a:schemeClr val="lt1"/>
              </a:buClr>
              <a:buSzPts val="12000"/>
              <a:buNone/>
              <a:defRPr sz="12000">
                <a:solidFill>
                  <a:schemeClr val="lt1"/>
                </a:solidFill>
                <a:highlight>
                  <a:schemeClr val="accent1"/>
                </a:highlight>
              </a:defRPr>
            </a:lvl6pPr>
            <a:lvl7pPr lvl="6" algn="ctr">
              <a:spcBef>
                <a:spcPts val="0"/>
              </a:spcBef>
              <a:spcAft>
                <a:spcPts val="0"/>
              </a:spcAft>
              <a:buClr>
                <a:schemeClr val="lt1"/>
              </a:buClr>
              <a:buSzPts val="12000"/>
              <a:buNone/>
              <a:defRPr sz="12000">
                <a:solidFill>
                  <a:schemeClr val="lt1"/>
                </a:solidFill>
                <a:highlight>
                  <a:schemeClr val="accent1"/>
                </a:highlight>
              </a:defRPr>
            </a:lvl7pPr>
            <a:lvl8pPr lvl="7" algn="ctr">
              <a:spcBef>
                <a:spcPts val="0"/>
              </a:spcBef>
              <a:spcAft>
                <a:spcPts val="0"/>
              </a:spcAft>
              <a:buClr>
                <a:schemeClr val="lt1"/>
              </a:buClr>
              <a:buSzPts val="12000"/>
              <a:buNone/>
              <a:defRPr sz="12000">
                <a:solidFill>
                  <a:schemeClr val="lt1"/>
                </a:solidFill>
                <a:highlight>
                  <a:schemeClr val="accent1"/>
                </a:highlight>
              </a:defRPr>
            </a:lvl8pPr>
            <a:lvl9pPr lvl="8" algn="ctr">
              <a:spcBef>
                <a:spcPts val="0"/>
              </a:spcBef>
              <a:spcAft>
                <a:spcPts val="0"/>
              </a:spcAft>
              <a:buClr>
                <a:schemeClr val="lt1"/>
              </a:buClr>
              <a:buSzPts val="12000"/>
              <a:buNone/>
              <a:defRPr sz="12000">
                <a:solidFill>
                  <a:schemeClr val="lt1"/>
                </a:solidFill>
                <a:highlight>
                  <a:schemeClr val="accent1"/>
                </a:highlight>
              </a:defRPr>
            </a:lvl9pPr>
          </a:lstStyle>
          <a:p>
            <a:r>
              <a:t>xx%</a:t>
            </a:r>
          </a:p>
        </p:txBody>
      </p:sp>
      <p:sp>
        <p:nvSpPr>
          <p:cNvPr id="48" name="Google Shape;48;p11"/>
          <p:cNvSpPr txBox="1">
            <a:spLocks noGrp="1"/>
          </p:cNvSpPr>
          <p:nvPr>
            <p:ph type="body" idx="1"/>
          </p:nvPr>
        </p:nvSpPr>
        <p:spPr>
          <a:xfrm>
            <a:off x="311700" y="33046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accent1"/>
              </a:buClr>
              <a:buSzPts val="1800"/>
              <a:buChar char="●"/>
              <a:defRPr>
                <a:solidFill>
                  <a:schemeClr val="accent1"/>
                </a:solidFill>
                <a:highlight>
                  <a:schemeClr val="dk1"/>
                </a:highlight>
              </a:defRPr>
            </a:lvl1pPr>
            <a:lvl2pPr marL="914400" lvl="1" indent="-317500" algn="ctr">
              <a:spcBef>
                <a:spcPts val="0"/>
              </a:spcBef>
              <a:spcAft>
                <a:spcPts val="0"/>
              </a:spcAft>
              <a:buClr>
                <a:schemeClr val="accent1"/>
              </a:buClr>
              <a:buSzPts val="1400"/>
              <a:buChar char="○"/>
              <a:defRPr>
                <a:solidFill>
                  <a:schemeClr val="accent1"/>
                </a:solidFill>
                <a:highlight>
                  <a:schemeClr val="dk1"/>
                </a:highlight>
              </a:defRPr>
            </a:lvl2pPr>
            <a:lvl3pPr marL="1371600" lvl="2" indent="-317500" algn="ctr">
              <a:spcBef>
                <a:spcPts val="0"/>
              </a:spcBef>
              <a:spcAft>
                <a:spcPts val="0"/>
              </a:spcAft>
              <a:buClr>
                <a:schemeClr val="accent1"/>
              </a:buClr>
              <a:buSzPts val="1400"/>
              <a:buChar char="■"/>
              <a:defRPr>
                <a:solidFill>
                  <a:schemeClr val="accent1"/>
                </a:solidFill>
                <a:highlight>
                  <a:schemeClr val="dk1"/>
                </a:highlight>
              </a:defRPr>
            </a:lvl3pPr>
            <a:lvl4pPr marL="1828800" lvl="3" indent="-317500" algn="ctr">
              <a:spcBef>
                <a:spcPts val="0"/>
              </a:spcBef>
              <a:spcAft>
                <a:spcPts val="0"/>
              </a:spcAft>
              <a:buClr>
                <a:schemeClr val="accent1"/>
              </a:buClr>
              <a:buSzPts val="1400"/>
              <a:buChar char="●"/>
              <a:defRPr>
                <a:solidFill>
                  <a:schemeClr val="accent1"/>
                </a:solidFill>
                <a:highlight>
                  <a:schemeClr val="dk1"/>
                </a:highlight>
              </a:defRPr>
            </a:lvl4pPr>
            <a:lvl5pPr marL="2286000" lvl="4" indent="-317500" algn="ctr">
              <a:spcBef>
                <a:spcPts val="0"/>
              </a:spcBef>
              <a:spcAft>
                <a:spcPts val="0"/>
              </a:spcAft>
              <a:buClr>
                <a:schemeClr val="accent1"/>
              </a:buClr>
              <a:buSzPts val="1400"/>
              <a:buChar char="○"/>
              <a:defRPr>
                <a:solidFill>
                  <a:schemeClr val="accent1"/>
                </a:solidFill>
                <a:highlight>
                  <a:schemeClr val="dk1"/>
                </a:highlight>
              </a:defRPr>
            </a:lvl5pPr>
            <a:lvl6pPr marL="2743200" lvl="5" indent="-317500" algn="ctr">
              <a:spcBef>
                <a:spcPts val="0"/>
              </a:spcBef>
              <a:spcAft>
                <a:spcPts val="0"/>
              </a:spcAft>
              <a:buClr>
                <a:schemeClr val="accent1"/>
              </a:buClr>
              <a:buSzPts val="1400"/>
              <a:buChar char="■"/>
              <a:defRPr>
                <a:solidFill>
                  <a:schemeClr val="accent1"/>
                </a:solidFill>
                <a:highlight>
                  <a:schemeClr val="dk1"/>
                </a:highlight>
              </a:defRPr>
            </a:lvl6pPr>
            <a:lvl7pPr marL="3200400" lvl="6" indent="-317500" algn="ctr">
              <a:spcBef>
                <a:spcPts val="0"/>
              </a:spcBef>
              <a:spcAft>
                <a:spcPts val="0"/>
              </a:spcAft>
              <a:buClr>
                <a:schemeClr val="accent1"/>
              </a:buClr>
              <a:buSzPts val="1400"/>
              <a:buChar char="●"/>
              <a:defRPr>
                <a:solidFill>
                  <a:schemeClr val="accent1"/>
                </a:solidFill>
                <a:highlight>
                  <a:schemeClr val="dk1"/>
                </a:highlight>
              </a:defRPr>
            </a:lvl7pPr>
            <a:lvl8pPr marL="3657600" lvl="7" indent="-317500" algn="ctr">
              <a:spcBef>
                <a:spcPts val="0"/>
              </a:spcBef>
              <a:spcAft>
                <a:spcPts val="0"/>
              </a:spcAft>
              <a:buClr>
                <a:schemeClr val="accent1"/>
              </a:buClr>
              <a:buSzPts val="1400"/>
              <a:buChar char="○"/>
              <a:defRPr>
                <a:solidFill>
                  <a:schemeClr val="accent1"/>
                </a:solidFill>
                <a:highlight>
                  <a:schemeClr val="dk1"/>
                </a:highlight>
              </a:defRPr>
            </a:lvl8pPr>
            <a:lvl9pPr marL="4114800" lvl="8" indent="-317500" algn="ctr">
              <a:spcBef>
                <a:spcPts val="0"/>
              </a:spcBef>
              <a:spcAft>
                <a:spcPts val="0"/>
              </a:spcAft>
              <a:buClr>
                <a:schemeClr val="accent1"/>
              </a:buClr>
              <a:buSzPts val="1400"/>
              <a:buChar char="■"/>
              <a:defRPr>
                <a:solidFill>
                  <a:schemeClr val="accent1"/>
                </a:solidFill>
                <a:highlight>
                  <a:schemeClr val="dk1"/>
                </a:highlight>
              </a:defRPr>
            </a:lvl9pPr>
          </a:lstStyle>
          <a:p>
            <a:endParaRPr/>
          </a:p>
        </p:txBody>
      </p:sp>
      <p:sp>
        <p:nvSpPr>
          <p:cNvPr id="49" name="Google Shape;49;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beach-day">
    <p:bg>
      <p:bgPr>
        <a:blipFill dpi="0" rotWithShape="1">
          <a:blip r:embed="rId13">
            <a:alphaModFix amt="69000"/>
            <a:lum/>
          </a:blip>
          <a:srcRect/>
          <a:stretch>
            <a:fillRect t="-9000" b="-9000"/>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292850"/>
            <a:ext cx="8520600" cy="8010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1pPr>
            <a:lvl2pPr lvl="1">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2pPr>
            <a:lvl3pPr lvl="2">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3pPr>
            <a:lvl4pPr lvl="3">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4pPr>
            <a:lvl5pPr lvl="4">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5pPr>
            <a:lvl6pPr lvl="5">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6pPr>
            <a:lvl7pPr lvl="6">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7pPr>
            <a:lvl8pPr lvl="7">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8pPr>
            <a:lvl9pPr lvl="8">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9pPr>
          </a:lstStyle>
          <a:p>
            <a:endParaRPr/>
          </a:p>
        </p:txBody>
      </p:sp>
      <p:sp>
        <p:nvSpPr>
          <p:cNvPr id="7" name="Google Shape;7;p1"/>
          <p:cNvSpPr txBox="1">
            <a:spLocks noGrp="1"/>
          </p:cNvSpPr>
          <p:nvPr>
            <p:ph type="body" idx="1"/>
          </p:nvPr>
        </p:nvSpPr>
        <p:spPr>
          <a:xfrm>
            <a:off x="311700" y="1228675"/>
            <a:ext cx="8520600" cy="33402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Source Code Pro"/>
              <a:buChar char="●"/>
              <a:defRPr sz="1800">
                <a:solidFill>
                  <a:schemeClr val="dk2"/>
                </a:solidFill>
                <a:latin typeface="Source Code Pro"/>
                <a:ea typeface="Source Code Pro"/>
                <a:cs typeface="Source Code Pro"/>
                <a:sym typeface="Source Code Pro"/>
              </a:defRPr>
            </a:lvl1pPr>
            <a:lvl2pPr marL="914400" lvl="1"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2pPr>
            <a:lvl3pPr marL="1371600" lvl="2"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3pPr>
            <a:lvl4pPr marL="1828800" lvl="3"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4pPr>
            <a:lvl5pPr marL="2286000" lvl="4"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5pPr>
            <a:lvl6pPr marL="2743200" lvl="5"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6pPr>
            <a:lvl7pPr marL="3200400" lvl="6"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7pPr>
            <a:lvl8pPr marL="3657600" lvl="7"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8pPr>
            <a:lvl9pPr marL="4114800" lvl="8"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accent1"/>
                </a:solidFill>
                <a:latin typeface="Source Code Pro"/>
                <a:ea typeface="Source Code Pro"/>
                <a:cs typeface="Source Code Pro"/>
                <a:sym typeface="Source Code Pro"/>
              </a:defRPr>
            </a:lvl1pPr>
            <a:lvl2pPr lvl="1" algn="r">
              <a:buNone/>
              <a:defRPr sz="1000">
                <a:solidFill>
                  <a:schemeClr val="accent1"/>
                </a:solidFill>
                <a:latin typeface="Source Code Pro"/>
                <a:ea typeface="Source Code Pro"/>
                <a:cs typeface="Source Code Pro"/>
                <a:sym typeface="Source Code Pro"/>
              </a:defRPr>
            </a:lvl2pPr>
            <a:lvl3pPr lvl="2" algn="r">
              <a:buNone/>
              <a:defRPr sz="1000">
                <a:solidFill>
                  <a:schemeClr val="accent1"/>
                </a:solidFill>
                <a:latin typeface="Source Code Pro"/>
                <a:ea typeface="Source Code Pro"/>
                <a:cs typeface="Source Code Pro"/>
                <a:sym typeface="Source Code Pro"/>
              </a:defRPr>
            </a:lvl3pPr>
            <a:lvl4pPr lvl="3" algn="r">
              <a:buNone/>
              <a:defRPr sz="1000">
                <a:solidFill>
                  <a:schemeClr val="accent1"/>
                </a:solidFill>
                <a:latin typeface="Source Code Pro"/>
                <a:ea typeface="Source Code Pro"/>
                <a:cs typeface="Source Code Pro"/>
                <a:sym typeface="Source Code Pro"/>
              </a:defRPr>
            </a:lvl4pPr>
            <a:lvl5pPr lvl="4" algn="r">
              <a:buNone/>
              <a:defRPr sz="1000">
                <a:solidFill>
                  <a:schemeClr val="accent1"/>
                </a:solidFill>
                <a:latin typeface="Source Code Pro"/>
                <a:ea typeface="Source Code Pro"/>
                <a:cs typeface="Source Code Pro"/>
                <a:sym typeface="Source Code Pro"/>
              </a:defRPr>
            </a:lvl5pPr>
            <a:lvl6pPr lvl="5" algn="r">
              <a:buNone/>
              <a:defRPr sz="1000">
                <a:solidFill>
                  <a:schemeClr val="accent1"/>
                </a:solidFill>
                <a:latin typeface="Source Code Pro"/>
                <a:ea typeface="Source Code Pro"/>
                <a:cs typeface="Source Code Pro"/>
                <a:sym typeface="Source Code Pro"/>
              </a:defRPr>
            </a:lvl6pPr>
            <a:lvl7pPr lvl="6" algn="r">
              <a:buNone/>
              <a:defRPr sz="1000">
                <a:solidFill>
                  <a:schemeClr val="accent1"/>
                </a:solidFill>
                <a:latin typeface="Source Code Pro"/>
                <a:ea typeface="Source Code Pro"/>
                <a:cs typeface="Source Code Pro"/>
                <a:sym typeface="Source Code Pro"/>
              </a:defRPr>
            </a:lvl7pPr>
            <a:lvl8pPr lvl="7" algn="r">
              <a:buNone/>
              <a:defRPr sz="1000">
                <a:solidFill>
                  <a:schemeClr val="accent1"/>
                </a:solidFill>
                <a:latin typeface="Source Code Pro"/>
                <a:ea typeface="Source Code Pro"/>
                <a:cs typeface="Source Code Pro"/>
                <a:sym typeface="Source Code Pro"/>
              </a:defRPr>
            </a:lvl8pPr>
            <a:lvl9pPr lvl="8" algn="r">
              <a:buNone/>
              <a:defRPr sz="1000">
                <a:solidFill>
                  <a:schemeClr val="accent1"/>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5"/>
        <p:cNvGrpSpPr/>
        <p:nvPr/>
      </p:nvGrpSpPr>
      <p:grpSpPr>
        <a:xfrm>
          <a:off x="0" y="0"/>
          <a:ext cx="0" cy="0"/>
          <a:chOff x="0" y="0"/>
          <a:chExt cx="0" cy="0"/>
        </a:xfrm>
      </p:grpSpPr>
      <p:sp>
        <p:nvSpPr>
          <p:cNvPr id="56" name="Google Shape;56;p13"/>
          <p:cNvSpPr txBox="1">
            <a:spLocks noGrp="1"/>
          </p:cNvSpPr>
          <p:nvPr>
            <p:ph type="ctrTitle"/>
          </p:nvPr>
        </p:nvSpPr>
        <p:spPr>
          <a:xfrm>
            <a:off x="542925" y="1128713"/>
            <a:ext cx="7615238" cy="211455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800" dirty="0"/>
              <a:t>Module Code and Name:- LCHS4009 Professional Development within Health and Social Care</a:t>
            </a:r>
            <a:endParaRPr sz="4800" dirty="0"/>
          </a:p>
          <a:p>
            <a:pPr marL="0" lvl="0" indent="0" algn="ctr" rtl="0">
              <a:spcBef>
                <a:spcPts val="0"/>
              </a:spcBef>
              <a:spcAft>
                <a:spcPts val="0"/>
              </a:spcAft>
              <a:buNone/>
            </a:pPr>
            <a:r>
              <a:rPr lang="en" sz="4800" dirty="0"/>
              <a:t>Assignment: Self-Awareness Presentation</a:t>
            </a:r>
            <a:endParaRPr sz="4800" dirty="0"/>
          </a:p>
        </p:txBody>
      </p:sp>
      <p:sp>
        <p:nvSpPr>
          <p:cNvPr id="57" name="Google Shape;57;p13"/>
          <p:cNvSpPr txBox="1">
            <a:spLocks noGrp="1"/>
          </p:cNvSpPr>
          <p:nvPr>
            <p:ph type="subTitle" idx="1"/>
          </p:nvPr>
        </p:nvSpPr>
        <p:spPr>
          <a:xfrm>
            <a:off x="271463" y="4450556"/>
            <a:ext cx="3864768" cy="421482"/>
          </a:xfrm>
          <a:prstGeom prst="rect">
            <a:avLst/>
          </a:prstGeom>
        </p:spPr>
        <p:txBody>
          <a:bodyPr spcFirstLastPara="1" wrap="square" lIns="91425" tIns="91425" rIns="91425" bIns="91425" anchor="ctr" anchorCtr="0">
            <a:normAutofit fontScale="40000" lnSpcReduction="20000"/>
          </a:bodyPr>
          <a:lstStyle/>
          <a:p>
            <a:pPr marL="0" lvl="0" indent="0"/>
            <a:r>
              <a:rPr lang="en" dirty="0"/>
              <a:t>Student Name: </a:t>
            </a:r>
            <a:r>
              <a:rPr lang="en-IN" dirty="0"/>
              <a:t>Meshach Asher Tomlin Francis</a:t>
            </a:r>
            <a:endParaRPr dirty="0"/>
          </a:p>
          <a:p>
            <a:pPr marL="0" lvl="0" indent="0"/>
            <a:r>
              <a:rPr lang="en" dirty="0"/>
              <a:t>Student ID: 2439402 </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sp>
        <p:nvSpPr>
          <p:cNvPr id="62" name="Google Shape;62;p14"/>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t>Introduction</a:t>
            </a:r>
            <a:endParaRPr/>
          </a:p>
        </p:txBody>
      </p:sp>
      <p:sp>
        <p:nvSpPr>
          <p:cNvPr id="63" name="Google Shape;63;p14"/>
          <p:cNvSpPr txBox="1">
            <a:spLocks noGrp="1"/>
          </p:cNvSpPr>
          <p:nvPr>
            <p:ph type="body" idx="1"/>
          </p:nvPr>
        </p:nvSpPr>
        <p:spPr>
          <a:xfrm>
            <a:off x="311700" y="1228675"/>
            <a:ext cx="4260300" cy="3340200"/>
          </a:xfrm>
          <a:prstGeom prst="rect">
            <a:avLst/>
          </a:prstGeom>
        </p:spPr>
        <p:txBody>
          <a:bodyPr spcFirstLastPara="1" wrap="square" lIns="91425" tIns="91425" rIns="91425" bIns="91425" anchor="t" anchorCtr="0">
            <a:normAutofit fontScale="85000" lnSpcReduction="10000"/>
          </a:bodyPr>
          <a:lstStyle/>
          <a:p>
            <a:pPr marL="457200" lvl="0" indent="-325755" algn="just" rtl="0">
              <a:spcBef>
                <a:spcPts val="0"/>
              </a:spcBef>
              <a:spcAft>
                <a:spcPts val="0"/>
              </a:spcAft>
              <a:buSzPct val="100000"/>
              <a:buChar char="●"/>
            </a:pPr>
            <a:r>
              <a:rPr lang="en"/>
              <a:t>Communication provides trust between the healthcare provider and the patient, hence generating favourable outcomes (Agbi et al. 2023).</a:t>
            </a:r>
            <a:endParaRPr/>
          </a:p>
          <a:p>
            <a:pPr marL="457200" lvl="0" indent="-325755" algn="just" rtl="0">
              <a:spcBef>
                <a:spcPts val="0"/>
              </a:spcBef>
              <a:spcAft>
                <a:spcPts val="0"/>
              </a:spcAft>
              <a:buSzPct val="100000"/>
              <a:buChar char="●"/>
            </a:pPr>
            <a:r>
              <a:rPr lang="en"/>
              <a:t>It aids in awareness of the requirements of the patients and getting the whole team on track.</a:t>
            </a:r>
            <a:endParaRPr/>
          </a:p>
          <a:p>
            <a:pPr marL="457200" lvl="0" indent="-325755" algn="just" rtl="0">
              <a:spcBef>
                <a:spcPts val="0"/>
              </a:spcBef>
              <a:spcAft>
                <a:spcPts val="0"/>
              </a:spcAft>
              <a:buSzPct val="100000"/>
              <a:buChar char="●"/>
            </a:pPr>
            <a:r>
              <a:rPr lang="en"/>
              <a:t>Communication is able to improve quality care and collaboration.</a:t>
            </a:r>
            <a:endParaRPr/>
          </a:p>
          <a:p>
            <a:pPr marL="0" lvl="0" indent="0" algn="l" rtl="0">
              <a:spcBef>
                <a:spcPts val="1200"/>
              </a:spcBef>
              <a:spcAft>
                <a:spcPts val="1200"/>
              </a:spcAft>
              <a:buNone/>
            </a:pPr>
            <a:endParaRPr/>
          </a:p>
        </p:txBody>
      </p:sp>
      <p:pic>
        <p:nvPicPr>
          <p:cNvPr id="64" name="Google Shape;64;p14"/>
          <p:cNvPicPr preferRelativeResize="0"/>
          <p:nvPr/>
        </p:nvPicPr>
        <p:blipFill>
          <a:blip r:embed="rId3">
            <a:alphaModFix/>
          </a:blip>
          <a:stretch>
            <a:fillRect/>
          </a:stretch>
        </p:blipFill>
        <p:spPr>
          <a:xfrm>
            <a:off x="4802900" y="1364025"/>
            <a:ext cx="3932374" cy="26233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sp>
        <p:nvSpPr>
          <p:cNvPr id="69" name="Google Shape;69;p15"/>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t>Understanding Communication</a:t>
            </a:r>
            <a:endParaRPr/>
          </a:p>
        </p:txBody>
      </p:sp>
      <p:sp>
        <p:nvSpPr>
          <p:cNvPr id="70" name="Google Shape;70;p15"/>
          <p:cNvSpPr txBox="1">
            <a:spLocks noGrp="1"/>
          </p:cNvSpPr>
          <p:nvPr>
            <p:ph type="body" idx="1"/>
          </p:nvPr>
        </p:nvSpPr>
        <p:spPr>
          <a:xfrm>
            <a:off x="311700" y="1228675"/>
            <a:ext cx="4322400" cy="3340200"/>
          </a:xfrm>
          <a:prstGeom prst="rect">
            <a:avLst/>
          </a:prstGeom>
        </p:spPr>
        <p:txBody>
          <a:bodyPr spcFirstLastPara="1" wrap="square" lIns="91425" tIns="91425" rIns="91425" bIns="91425" anchor="t" anchorCtr="0">
            <a:normAutofit fontScale="92500" lnSpcReduction="10000"/>
          </a:bodyPr>
          <a:lstStyle/>
          <a:p>
            <a:pPr marL="457200" lvl="0" indent="-325755" algn="just" rtl="0">
              <a:spcBef>
                <a:spcPts val="0"/>
              </a:spcBef>
              <a:spcAft>
                <a:spcPts val="0"/>
              </a:spcAft>
              <a:buSzPct val="100000"/>
              <a:buChar char="●"/>
            </a:pPr>
            <a:r>
              <a:rPr lang="en"/>
              <a:t>This communication involves passing of information, emotions and instructions (Dennison,  2024).</a:t>
            </a:r>
            <a:endParaRPr/>
          </a:p>
          <a:p>
            <a:pPr marL="457200" lvl="0" indent="-325755" algn="just" rtl="0">
              <a:spcBef>
                <a:spcPts val="0"/>
              </a:spcBef>
              <a:spcAft>
                <a:spcPts val="0"/>
              </a:spcAft>
              <a:buSzPct val="100000"/>
              <a:buChar char="●"/>
            </a:pPr>
            <a:r>
              <a:rPr lang="en"/>
              <a:t>Body language is significant in world of effective communication.</a:t>
            </a:r>
            <a:endParaRPr/>
          </a:p>
          <a:p>
            <a:pPr marL="457200" lvl="0" indent="-325755" algn="just" rtl="0">
              <a:spcBef>
                <a:spcPts val="0"/>
              </a:spcBef>
              <a:spcAft>
                <a:spcPts val="0"/>
              </a:spcAft>
              <a:buSzPct val="100000"/>
              <a:buChar char="●"/>
            </a:pPr>
            <a:r>
              <a:rPr lang="en"/>
              <a:t>The strategies will involve face-to-face, telephone, and Internet methods of quick replies.</a:t>
            </a:r>
            <a:endParaRPr/>
          </a:p>
          <a:p>
            <a:pPr marL="0" lvl="0" indent="0" algn="l" rtl="0">
              <a:spcBef>
                <a:spcPts val="1200"/>
              </a:spcBef>
              <a:spcAft>
                <a:spcPts val="1200"/>
              </a:spcAft>
              <a:buNone/>
            </a:pPr>
            <a:endParaRPr/>
          </a:p>
        </p:txBody>
      </p:sp>
      <p:pic>
        <p:nvPicPr>
          <p:cNvPr id="71" name="Google Shape;71;p15"/>
          <p:cNvPicPr preferRelativeResize="0"/>
          <p:nvPr/>
        </p:nvPicPr>
        <p:blipFill>
          <a:blip r:embed="rId3">
            <a:alphaModFix/>
          </a:blip>
          <a:stretch>
            <a:fillRect/>
          </a:stretch>
        </p:blipFill>
        <p:spPr>
          <a:xfrm>
            <a:off x="4977725" y="1363925"/>
            <a:ext cx="3376650" cy="293760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6"/>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SzPts val="990"/>
              <a:buNone/>
            </a:pPr>
            <a:r>
              <a:rPr lang="en" sz="3680"/>
              <a:t>Why Communication is Important in Health and Social Care</a:t>
            </a:r>
            <a:endParaRPr sz="3680"/>
          </a:p>
        </p:txBody>
      </p:sp>
      <p:sp>
        <p:nvSpPr>
          <p:cNvPr id="77" name="Google Shape;77;p16"/>
          <p:cNvSpPr txBox="1">
            <a:spLocks noGrp="1"/>
          </p:cNvSpPr>
          <p:nvPr>
            <p:ph type="body" idx="1"/>
          </p:nvPr>
        </p:nvSpPr>
        <p:spPr>
          <a:xfrm>
            <a:off x="311700" y="1228675"/>
            <a:ext cx="4332300" cy="3340200"/>
          </a:xfrm>
          <a:prstGeom prst="rect">
            <a:avLst/>
          </a:prstGeom>
        </p:spPr>
        <p:txBody>
          <a:bodyPr spcFirstLastPara="1" wrap="square" lIns="91425" tIns="91425" rIns="91425" bIns="91425" anchor="t" anchorCtr="0">
            <a:normAutofit fontScale="92500" lnSpcReduction="10000"/>
          </a:bodyPr>
          <a:lstStyle/>
          <a:p>
            <a:pPr marL="457200" lvl="0" indent="-327977" algn="just" rtl="0">
              <a:spcBef>
                <a:spcPts val="0"/>
              </a:spcBef>
              <a:spcAft>
                <a:spcPts val="0"/>
              </a:spcAft>
              <a:buSzPct val="100000"/>
              <a:buChar char="●"/>
            </a:pPr>
            <a:r>
              <a:rPr lang="en" sz="1691"/>
              <a:t>Effective communication will help the medical personnel to be aware of the concerns of the patients and provide better care (Alfuhiqi et al. 2024).</a:t>
            </a:r>
            <a:endParaRPr sz="1691"/>
          </a:p>
          <a:p>
            <a:pPr marL="457200" lvl="0" indent="-327977" algn="just" rtl="0">
              <a:spcBef>
                <a:spcPts val="0"/>
              </a:spcBef>
              <a:spcAft>
                <a:spcPts val="0"/>
              </a:spcAft>
              <a:buSzPct val="100000"/>
              <a:buChar char="●"/>
            </a:pPr>
            <a:r>
              <a:rPr lang="en" sz="1691"/>
              <a:t>It removes errors and focuses on relevant directions.</a:t>
            </a:r>
            <a:endParaRPr sz="1691"/>
          </a:p>
          <a:p>
            <a:pPr marL="457200" lvl="0" indent="-327977" algn="just" rtl="0">
              <a:spcBef>
                <a:spcPts val="0"/>
              </a:spcBef>
              <a:spcAft>
                <a:spcPts val="0"/>
              </a:spcAft>
              <a:buSzPct val="100000"/>
              <a:buChar char="●"/>
            </a:pPr>
            <a:r>
              <a:rPr lang="en" sz="1691"/>
              <a:t>Effective communication is better when it comes to patient safety and satisfaction.</a:t>
            </a:r>
            <a:endParaRPr sz="1691"/>
          </a:p>
          <a:p>
            <a:pPr marL="0" lvl="0" indent="0" algn="l" rtl="0">
              <a:spcBef>
                <a:spcPts val="1200"/>
              </a:spcBef>
              <a:spcAft>
                <a:spcPts val="1200"/>
              </a:spcAft>
              <a:buNone/>
            </a:pPr>
            <a:endParaRPr/>
          </a:p>
        </p:txBody>
      </p:sp>
      <p:pic>
        <p:nvPicPr>
          <p:cNvPr id="78" name="Google Shape;78;p16"/>
          <p:cNvPicPr preferRelativeResize="0"/>
          <p:nvPr/>
        </p:nvPicPr>
        <p:blipFill>
          <a:blip r:embed="rId3">
            <a:alphaModFix/>
          </a:blip>
          <a:stretch>
            <a:fillRect/>
          </a:stretch>
        </p:blipFill>
        <p:spPr>
          <a:xfrm>
            <a:off x="5056250" y="1314950"/>
            <a:ext cx="3537351" cy="2760799"/>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17"/>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t>Practical Example of Communication in Action</a:t>
            </a:r>
            <a:endParaRPr/>
          </a:p>
        </p:txBody>
      </p:sp>
      <p:sp>
        <p:nvSpPr>
          <p:cNvPr id="84" name="Google Shape;84;p17"/>
          <p:cNvSpPr txBox="1">
            <a:spLocks noGrp="1"/>
          </p:cNvSpPr>
          <p:nvPr>
            <p:ph type="body" idx="1"/>
          </p:nvPr>
        </p:nvSpPr>
        <p:spPr>
          <a:xfrm>
            <a:off x="311700" y="1228675"/>
            <a:ext cx="4322400" cy="3340200"/>
          </a:xfrm>
          <a:prstGeom prst="rect">
            <a:avLst/>
          </a:prstGeom>
        </p:spPr>
        <p:txBody>
          <a:bodyPr spcFirstLastPara="1" wrap="square" lIns="91425" tIns="91425" rIns="91425" bIns="91425" anchor="t" anchorCtr="0">
            <a:normAutofit fontScale="85000" lnSpcReduction="10000"/>
          </a:bodyPr>
          <a:lstStyle/>
          <a:p>
            <a:pPr marL="457200" lvl="0" indent="-317182" algn="just" rtl="0">
              <a:spcBef>
                <a:spcPts val="0"/>
              </a:spcBef>
              <a:spcAft>
                <a:spcPts val="0"/>
              </a:spcAft>
              <a:buSzPct val="100000"/>
              <a:buChar char="●"/>
            </a:pPr>
            <a:r>
              <a:rPr lang="en"/>
              <a:t>When a nurse educates the patient on post-operative care, the patient is in a position to know what to expect in the process of healing.</a:t>
            </a:r>
            <a:endParaRPr/>
          </a:p>
          <a:p>
            <a:pPr marL="457200" lvl="0" indent="-317182" algn="just" rtl="0">
              <a:spcBef>
                <a:spcPts val="0"/>
              </a:spcBef>
              <a:spcAft>
                <a:spcPts val="0"/>
              </a:spcAft>
              <a:buSzPct val="100000"/>
              <a:buChar char="●"/>
            </a:pPr>
            <a:r>
              <a:rPr lang="en"/>
              <a:t>Body gestures and other types of body language are also important in communication (Kelmaganbetova et al. 2023).</a:t>
            </a:r>
            <a:endParaRPr/>
          </a:p>
          <a:p>
            <a:pPr marL="457200" lvl="0" indent="-317182" algn="just" rtl="0">
              <a:spcBef>
                <a:spcPts val="0"/>
              </a:spcBef>
              <a:spcAft>
                <a:spcPts val="0"/>
              </a:spcAft>
              <a:buSzPct val="100000"/>
              <a:buChar char="●"/>
            </a:pPr>
            <a:r>
              <a:rPr lang="en"/>
              <a:t>Efficient communication encourages efficient compliance with the plan of care and prompt recovery.</a:t>
            </a:r>
            <a:endParaRPr/>
          </a:p>
          <a:p>
            <a:pPr marL="0" lvl="0" indent="0" algn="l" rtl="0">
              <a:spcBef>
                <a:spcPts val="1200"/>
              </a:spcBef>
              <a:spcAft>
                <a:spcPts val="1200"/>
              </a:spcAft>
              <a:buNone/>
            </a:pPr>
            <a:endParaRPr/>
          </a:p>
        </p:txBody>
      </p:sp>
      <p:pic>
        <p:nvPicPr>
          <p:cNvPr id="85" name="Google Shape;85;p17"/>
          <p:cNvPicPr preferRelativeResize="0"/>
          <p:nvPr/>
        </p:nvPicPr>
        <p:blipFill>
          <a:blip r:embed="rId3">
            <a:alphaModFix/>
          </a:blip>
          <a:stretch>
            <a:fillRect/>
          </a:stretch>
        </p:blipFill>
        <p:spPr>
          <a:xfrm>
            <a:off x="4851025" y="1344400"/>
            <a:ext cx="3887875" cy="25939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8"/>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t>Models of Communication</a:t>
            </a:r>
            <a:endParaRPr/>
          </a:p>
        </p:txBody>
      </p:sp>
      <p:sp>
        <p:nvSpPr>
          <p:cNvPr id="91" name="Google Shape;91;p18"/>
          <p:cNvSpPr txBox="1">
            <a:spLocks noGrp="1"/>
          </p:cNvSpPr>
          <p:nvPr>
            <p:ph type="body" idx="1"/>
          </p:nvPr>
        </p:nvSpPr>
        <p:spPr>
          <a:xfrm>
            <a:off x="311700" y="1228675"/>
            <a:ext cx="4302900" cy="3340200"/>
          </a:xfrm>
          <a:prstGeom prst="rect">
            <a:avLst/>
          </a:prstGeom>
        </p:spPr>
        <p:txBody>
          <a:bodyPr spcFirstLastPara="1" wrap="square" lIns="91425" tIns="91425" rIns="91425" bIns="91425" anchor="t" anchorCtr="0">
            <a:normAutofit fontScale="85000" lnSpcReduction="10000"/>
          </a:bodyPr>
          <a:lstStyle/>
          <a:p>
            <a:pPr marL="457200" lvl="0" indent="-325755" algn="just" rtl="0">
              <a:spcBef>
                <a:spcPts val="0"/>
              </a:spcBef>
              <a:spcAft>
                <a:spcPts val="0"/>
              </a:spcAft>
              <a:buSzPct val="100000"/>
              <a:buChar char="●"/>
            </a:pPr>
            <a:r>
              <a:rPr lang="en"/>
              <a:t>The Tuckman model familiarizes teams with the communication stage (Lin and Roan 2022).</a:t>
            </a:r>
            <a:endParaRPr/>
          </a:p>
          <a:p>
            <a:pPr marL="457200" lvl="0" indent="-325755" algn="just" rtl="0">
              <a:spcBef>
                <a:spcPts val="0"/>
              </a:spcBef>
              <a:spcAft>
                <a:spcPts val="0"/>
              </a:spcAft>
              <a:buSzPct val="100000"/>
              <a:buChar char="●"/>
            </a:pPr>
            <a:r>
              <a:rPr lang="en"/>
              <a:t>It illustrates how the lack of understanding during the forming stage can lead to better collaboration in the future.</a:t>
            </a:r>
            <a:endParaRPr/>
          </a:p>
          <a:p>
            <a:pPr marL="457200" lvl="0" indent="-325755" algn="just" rtl="0">
              <a:spcBef>
                <a:spcPts val="0"/>
              </a:spcBef>
              <a:spcAft>
                <a:spcPts val="0"/>
              </a:spcAft>
              <a:buSzPct val="100000"/>
              <a:buChar char="●"/>
            </a:pPr>
            <a:r>
              <a:rPr lang="en"/>
              <a:t>This model helps the care teams to improve communication and teamwork to deliver effective patient care.</a:t>
            </a:r>
            <a:endParaRPr/>
          </a:p>
          <a:p>
            <a:pPr marL="0" lvl="0" indent="0" algn="l" rtl="0">
              <a:spcBef>
                <a:spcPts val="1200"/>
              </a:spcBef>
              <a:spcAft>
                <a:spcPts val="1200"/>
              </a:spcAft>
              <a:buNone/>
            </a:pPr>
            <a:endParaRPr/>
          </a:p>
        </p:txBody>
      </p:sp>
      <p:pic>
        <p:nvPicPr>
          <p:cNvPr id="92" name="Google Shape;92;p18"/>
          <p:cNvPicPr preferRelativeResize="0"/>
          <p:nvPr/>
        </p:nvPicPr>
        <p:blipFill>
          <a:blip r:embed="rId3">
            <a:alphaModFix/>
          </a:blip>
          <a:stretch>
            <a:fillRect/>
          </a:stretch>
        </p:blipFill>
        <p:spPr>
          <a:xfrm>
            <a:off x="4767000" y="1355107"/>
            <a:ext cx="4065300" cy="2316743"/>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19"/>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t>Conclusion</a:t>
            </a:r>
            <a:endParaRPr/>
          </a:p>
        </p:txBody>
      </p:sp>
      <p:sp>
        <p:nvSpPr>
          <p:cNvPr id="98" name="Google Shape;98;p19"/>
          <p:cNvSpPr txBox="1">
            <a:spLocks noGrp="1"/>
          </p:cNvSpPr>
          <p:nvPr>
            <p:ph type="body" idx="1"/>
          </p:nvPr>
        </p:nvSpPr>
        <p:spPr>
          <a:xfrm>
            <a:off x="311700" y="1228675"/>
            <a:ext cx="4260300" cy="3340200"/>
          </a:xfrm>
          <a:prstGeom prst="rect">
            <a:avLst/>
          </a:prstGeom>
        </p:spPr>
        <p:txBody>
          <a:bodyPr spcFirstLastPara="1" wrap="square" lIns="91425" tIns="91425" rIns="91425" bIns="91425" anchor="t" anchorCtr="0">
            <a:normAutofit/>
          </a:bodyPr>
          <a:lstStyle/>
          <a:p>
            <a:pPr marL="457200" lvl="0" indent="-327977" algn="just" rtl="0">
              <a:lnSpc>
                <a:spcPct val="95000"/>
              </a:lnSpc>
              <a:spcBef>
                <a:spcPts val="0"/>
              </a:spcBef>
              <a:spcAft>
                <a:spcPts val="0"/>
              </a:spcAft>
              <a:buSzPts val="1565"/>
              <a:buChar char="●"/>
            </a:pPr>
            <a:r>
              <a:rPr lang="en" sz="1565"/>
              <a:t>It is not only talking but also listening, responding any how is the best way to communicate.</a:t>
            </a:r>
            <a:endParaRPr sz="1565"/>
          </a:p>
          <a:p>
            <a:pPr marL="457200" lvl="0" indent="-327977" algn="just" rtl="0">
              <a:lnSpc>
                <a:spcPct val="95000"/>
              </a:lnSpc>
              <a:spcBef>
                <a:spcPts val="0"/>
              </a:spcBef>
              <a:spcAft>
                <a:spcPts val="0"/>
              </a:spcAft>
              <a:buSzPts val="1565"/>
              <a:buChar char="●"/>
            </a:pPr>
            <a:r>
              <a:rPr lang="en" sz="1565"/>
              <a:t>The required conditions are patient safety, teamwork and quality of care.</a:t>
            </a:r>
            <a:endParaRPr sz="1565"/>
          </a:p>
          <a:p>
            <a:pPr marL="457200" lvl="0" indent="-327977" algn="just" rtl="0">
              <a:lnSpc>
                <a:spcPct val="95000"/>
              </a:lnSpc>
              <a:spcBef>
                <a:spcPts val="0"/>
              </a:spcBef>
              <a:spcAft>
                <a:spcPts val="0"/>
              </a:spcAft>
              <a:buSzPts val="1565"/>
              <a:buChar char="●"/>
            </a:pPr>
            <a:r>
              <a:rPr lang="en" sz="1565"/>
              <a:t>A good atmosphere will be achieved through effective communication that will make both feel special.</a:t>
            </a:r>
            <a:endParaRPr sz="1665"/>
          </a:p>
        </p:txBody>
      </p:sp>
      <p:pic>
        <p:nvPicPr>
          <p:cNvPr id="99" name="Google Shape;99;p19"/>
          <p:cNvPicPr preferRelativeResize="0"/>
          <p:nvPr/>
        </p:nvPicPr>
        <p:blipFill>
          <a:blip r:embed="rId3">
            <a:alphaModFix/>
          </a:blip>
          <a:stretch>
            <a:fillRect/>
          </a:stretch>
        </p:blipFill>
        <p:spPr>
          <a:xfrm>
            <a:off x="4714575" y="1344400"/>
            <a:ext cx="3931049" cy="22798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20"/>
          <p:cNvSpPr txBox="1">
            <a:spLocks noGrp="1"/>
          </p:cNvSpPr>
          <p:nvPr>
            <p:ph type="title"/>
          </p:nvPr>
        </p:nvSpPr>
        <p:spPr>
          <a:xfrm>
            <a:off x="311700" y="292850"/>
            <a:ext cx="8520600" cy="8010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a:t>References:</a:t>
            </a:r>
            <a:endParaRPr/>
          </a:p>
        </p:txBody>
      </p:sp>
      <p:sp>
        <p:nvSpPr>
          <p:cNvPr id="105" name="Google Shape;105;p20"/>
          <p:cNvSpPr txBox="1">
            <a:spLocks noGrp="1"/>
          </p:cNvSpPr>
          <p:nvPr>
            <p:ph type="body" idx="1"/>
          </p:nvPr>
        </p:nvSpPr>
        <p:spPr>
          <a:xfrm>
            <a:off x="311700" y="1228675"/>
            <a:ext cx="8520600" cy="3340200"/>
          </a:xfrm>
          <a:prstGeom prst="rect">
            <a:avLst/>
          </a:prstGeom>
        </p:spPr>
        <p:txBody>
          <a:bodyPr spcFirstLastPara="1" wrap="square" lIns="91425" tIns="91425" rIns="91425" bIns="91425" anchor="t" anchorCtr="0">
            <a:noAutofit/>
          </a:bodyPr>
          <a:lstStyle/>
          <a:p>
            <a:pPr marL="0" lvl="0" indent="0" algn="l" rtl="0">
              <a:lnSpc>
                <a:spcPct val="105000"/>
              </a:lnSpc>
              <a:spcBef>
                <a:spcPts val="0"/>
              </a:spcBef>
              <a:spcAft>
                <a:spcPts val="0"/>
              </a:spcAft>
              <a:buSzPts val="440"/>
              <a:buNone/>
            </a:pPr>
            <a:r>
              <a:rPr lang="en" sz="820"/>
              <a:t>Agbi, F.A., Lulin, Z. and Asamoah, E.O., 2023. Quality of communication between healthcare providers and pregnant women: impact on maternal satisfaction, health outcomes, and shared decision-making. Trends J Sci Res, 2(1), pp.3-10. Available at: https://www.researchgate.net/profile/Fortune-Agbi-2/publication/375323367_Quality_of_Communication_between_Healthcare_Providers_and_Pregnant_Women_Impact_on_Maternal_Satisfaction_Health_Outcomes_and_Shared_Decision-Making/links/6703f6ddb753fa724d63fea1/Quality-of-Communication-between-Healthcare-Providers-and-Pregnant-Women-Impact-on-Maternal-Satisfaction-Health-Outcomes-and-Shared-Decision-Making.pdf (Accessed: 17 March 2026)</a:t>
            </a:r>
            <a:endParaRPr sz="820"/>
          </a:p>
          <a:p>
            <a:pPr marL="0" lvl="0" indent="0" algn="l" rtl="0">
              <a:lnSpc>
                <a:spcPct val="105000"/>
              </a:lnSpc>
              <a:spcBef>
                <a:spcPts val="1200"/>
              </a:spcBef>
              <a:spcAft>
                <a:spcPts val="0"/>
              </a:spcAft>
              <a:buSzPts val="440"/>
              <a:buNone/>
            </a:pPr>
            <a:r>
              <a:rPr lang="en" sz="820"/>
              <a:t>Alfuhiqi, M.F.H., Al Dhefeeri, D.K., ali Alruwaili, S.J., Alfurayji, N.M.N., Alhazmi, S.S.D. and Alqarni, L.Y.M., 2024. The importance of effective communication among healthcare providers. Gland Surgery, 9(2), pp.309-315. Available at: http://www.glandsurgery.net/index.php/GS/article/view/94 (Accessed: 17 March 2026)</a:t>
            </a:r>
            <a:endParaRPr sz="820"/>
          </a:p>
          <a:p>
            <a:pPr marL="0" lvl="0" indent="0" algn="l" rtl="0">
              <a:lnSpc>
                <a:spcPct val="105000"/>
              </a:lnSpc>
              <a:spcBef>
                <a:spcPts val="1200"/>
              </a:spcBef>
              <a:spcAft>
                <a:spcPts val="0"/>
              </a:spcAft>
              <a:buSzPts val="440"/>
              <a:buNone/>
            </a:pPr>
            <a:r>
              <a:rPr lang="en" sz="820"/>
              <a:t>Dennison, J., 2024. Emotions: functions and significance for attitudes, behaviour, and communication. Migration studies, 12(1), pp.1-20. Available at: https://academic.oup.com/migration/article-abstract/12/1/1/7236828 (Accessed: 17 March 2026)</a:t>
            </a:r>
            <a:endParaRPr sz="820"/>
          </a:p>
          <a:p>
            <a:pPr marL="0" lvl="0" indent="0" algn="l" rtl="0">
              <a:lnSpc>
                <a:spcPct val="105000"/>
              </a:lnSpc>
              <a:spcBef>
                <a:spcPts val="1200"/>
              </a:spcBef>
              <a:spcAft>
                <a:spcPts val="0"/>
              </a:spcAft>
              <a:buSzPts val="440"/>
              <a:buNone/>
            </a:pPr>
            <a:r>
              <a:rPr lang="en" sz="820"/>
              <a:t>Kelmaganbetova, A., Mazhitayeva, S., Ayazbayeva, B., Khamzina, G., Ramazanova, Z., Rahymberlina, S. and Kadyrov, Z., 2023. The Role of Gestures in Communication. Theory &amp; Practice in Language Studies (TPLS), 13(10). Available at: https://www.researchgate.net/profile/Raniah-Al-Mufarreh-2/publication/374432093_Is_Syntax_Separate_or_Shared_Between_Arabic_and_English_Syntactic_Priming_in_Arabic-English_Bilinguals/links/665584f8bc86444c720757e7/Is-Syntax-Separate-or-Shared-Between-Arabic-and-English-Syntactic-Priming-in-Arabic-English-Bilinguals.pdf#page=82 (Accessed: 17 March 2026)</a:t>
            </a:r>
            <a:endParaRPr sz="820"/>
          </a:p>
          <a:p>
            <a:pPr marL="0" lvl="0" indent="0" algn="l" rtl="0">
              <a:lnSpc>
                <a:spcPct val="105000"/>
              </a:lnSpc>
              <a:spcBef>
                <a:spcPts val="1200"/>
              </a:spcBef>
              <a:spcAft>
                <a:spcPts val="0"/>
              </a:spcAft>
              <a:buSzPts val="440"/>
              <a:buNone/>
            </a:pPr>
            <a:r>
              <a:rPr lang="en" sz="820"/>
              <a:t>Lin, C.N. and Roan, J., 2022. Identifying the development stages of virtual teams–An application of social network analysis. Information Technology &amp; People, 35(7), pp.2368-2392. Available at: https://www.emerald.com/itp/article-abstract/35/7/2368/177684/Identifying-the-development-stages-of-virtual?redirectedFrom=fulltext (Accessed: 17 March 2026)</a:t>
            </a:r>
            <a:endParaRPr sz="820"/>
          </a:p>
          <a:p>
            <a:pPr marL="0" lvl="0" indent="0" algn="l" rtl="0">
              <a:lnSpc>
                <a:spcPct val="105000"/>
              </a:lnSpc>
              <a:spcBef>
                <a:spcPts val="1200"/>
              </a:spcBef>
              <a:spcAft>
                <a:spcPts val="1200"/>
              </a:spcAft>
              <a:buSzPts val="440"/>
              <a:buNone/>
            </a:pPr>
            <a:endParaRPr sz="82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pic>
        <p:nvPicPr>
          <p:cNvPr id="110" name="Google Shape;110;p21"/>
          <p:cNvPicPr preferRelativeResize="0"/>
          <p:nvPr/>
        </p:nvPicPr>
        <p:blipFill>
          <a:blip r:embed="rId3">
            <a:alphaModFix/>
          </a:blip>
          <a:stretch>
            <a:fillRect/>
          </a:stretch>
        </p:blipFill>
        <p:spPr>
          <a:xfrm>
            <a:off x="130092" y="123371"/>
            <a:ext cx="4391108" cy="4586515"/>
          </a:xfrm>
          <a:prstGeom prst="rect">
            <a:avLst/>
          </a:prstGeom>
          <a:noFill/>
          <a:ln>
            <a:noFill/>
          </a:ln>
        </p:spPr>
      </p:pic>
    </p:spTree>
  </p:cSld>
  <p:clrMapOvr>
    <a:masterClrMapping/>
  </p:clrMapOvr>
</p:sld>
</file>

<file path=ppt/theme/theme1.xml><?xml version="1.0" encoding="utf-8"?>
<a:theme xmlns:a="http://schemas.openxmlformats.org/drawingml/2006/main" name="Beach Day">
  <a:themeElements>
    <a:clrScheme name="Beach Day">
      <a:dk1>
        <a:srgbClr val="00FDC8"/>
      </a:dk1>
      <a:lt1>
        <a:srgbClr val="FFFFFF"/>
      </a:lt1>
      <a:dk2>
        <a:srgbClr val="666666"/>
      </a:dk2>
      <a:lt2>
        <a:srgbClr val="EEEEEE"/>
      </a:lt2>
      <a:accent1>
        <a:srgbClr val="212121"/>
      </a:accent1>
      <a:accent2>
        <a:srgbClr val="455A64"/>
      </a:accent2>
      <a:accent3>
        <a:srgbClr val="78909C"/>
      </a:accent3>
      <a:accent4>
        <a:srgbClr val="7C7CE0"/>
      </a:accent4>
      <a:accent5>
        <a:srgbClr val="DB4437"/>
      </a:accent5>
      <a:accent6>
        <a:srgbClr val="F6CD4C"/>
      </a:accent6>
      <a:hlink>
        <a:srgbClr val="DB4437"/>
      </a:hlink>
      <a:folHlink>
        <a:srgbClr val="DB443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TotalTime>
  <Words>1272</Words>
  <Application>Microsoft Macintosh PowerPoint</Application>
  <PresentationFormat>On-screen Show (16:9)</PresentationFormat>
  <Paragraphs>40</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Source Code Pro</vt:lpstr>
      <vt:lpstr>Arial</vt:lpstr>
      <vt:lpstr>Amatic SC</vt:lpstr>
      <vt:lpstr>Beach Day</vt:lpstr>
      <vt:lpstr>Module Code and Name:- LCHS4009 Professional Development within Health and Social Care Assignment: Self-Awareness Presentation</vt:lpstr>
      <vt:lpstr>Introduction</vt:lpstr>
      <vt:lpstr>Understanding Communication</vt:lpstr>
      <vt:lpstr>Why Communication is Important in Health and Social Care</vt:lpstr>
      <vt:lpstr>Practical Example of Communication in Action</vt:lpstr>
      <vt:lpstr>Models of Communication</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and Name:- LCHS4009 Professional Development within Health and Social Care Assignment: Self-Awareness Presentation</dc:title>
  <cp:lastModifiedBy>Souhib Alhassan (2438046)</cp:lastModifiedBy>
  <cp:revision>3</cp:revision>
  <dcterms:modified xsi:type="dcterms:W3CDTF">2026-03-17T18:50:46Z</dcterms:modified>
</cp:coreProperties>
</file>