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 id="2147483684" r:id="rId7"/>
  </p:sldMasterIdLst>
  <p:notesMasterIdLst>
    <p:notesMasterId r:id="rId28"/>
  </p:notesMasterIdLst>
  <p:sldIdLst>
    <p:sldId id="256" r:id="rId8"/>
    <p:sldId id="277" r:id="rId9"/>
    <p:sldId id="278" r:id="rId10"/>
    <p:sldId id="283" r:id="rId11"/>
    <p:sldId id="279" r:id="rId12"/>
    <p:sldId id="280" r:id="rId13"/>
    <p:sldId id="281" r:id="rId14"/>
    <p:sldId id="263" r:id="rId15"/>
    <p:sldId id="264" r:id="rId16"/>
    <p:sldId id="285" r:id="rId17"/>
    <p:sldId id="287" r:id="rId18"/>
    <p:sldId id="288" r:id="rId19"/>
    <p:sldId id="260" r:id="rId20"/>
    <p:sldId id="259" r:id="rId21"/>
    <p:sldId id="290" r:id="rId22"/>
    <p:sldId id="289" r:id="rId23"/>
    <p:sldId id="272" r:id="rId24"/>
    <p:sldId id="282" r:id="rId25"/>
    <p:sldId id="284" r:id="rId26"/>
    <p:sldId id="266" r:id="rId27"/>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9" d="100"/>
          <a:sy n="99" d="100"/>
        </p:scale>
        <p:origin x="96" y="2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638AE8-83EB-4F78-9883-052FD197F8B9}" type="datetimeFigureOut">
              <a:rPr lang="ru-RU" smtClean="0"/>
              <a:t>19.08.2021</a:t>
            </a:fld>
            <a:endParaRPr lang="ru-RU"/>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D4745B-7E75-4F4F-9D27-86012CA2452A}" type="slidenum">
              <a:rPr lang="ru-RU" smtClean="0"/>
              <a:t>‹#›</a:t>
            </a:fld>
            <a:endParaRPr lang="ru-RU"/>
          </a:p>
        </p:txBody>
      </p:sp>
    </p:spTree>
    <p:extLst>
      <p:ext uri="{BB962C8B-B14F-4D97-AF65-F5344CB8AC3E}">
        <p14:creationId xmlns:p14="http://schemas.microsoft.com/office/powerpoint/2010/main" val="1993741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Muna" pitchFamily="2" charset="-78"/>
                <a:cs typeface="Muna" pitchFamily="2" charset="-78"/>
              </a:rPr>
              <a:t>During the 45 years of Apple operating in the tech industry, the company has gone through many ups and downs </a:t>
            </a:r>
            <a:r>
              <a:rPr lang="en-BD" sz="1200">
                <a:latin typeface="Muna" pitchFamily="2" charset="-78"/>
                <a:cs typeface="Muna" pitchFamily="2" charset="-78"/>
              </a:rPr>
              <a:t>(TheStreet, 2021)</a:t>
            </a:r>
            <a:r>
              <a:rPr lang="en-GB" sz="1200">
                <a:latin typeface="Muna" pitchFamily="2" charset="-78"/>
                <a:cs typeface="Muna" pitchFamily="2" charset="-78"/>
              </a:rPr>
              <a:t>. With the exponential growth of technology, however, the company has been able to achieve a steady footing in the ever-growing and fiercely competitive industry. The company has been expanding its products line-up year by year, primarily through two annual conferences </a:t>
            </a:r>
            <a:r>
              <a:rPr lang="en-BD" sz="1200">
                <a:latin typeface="Muna" pitchFamily="2" charset="-78"/>
                <a:cs typeface="Muna" pitchFamily="2" charset="-78"/>
              </a:rPr>
              <a:t>(Analytics Insight, 2021)</a:t>
            </a:r>
            <a:r>
              <a:rPr lang="en-GB" sz="1200">
                <a:latin typeface="Muna" pitchFamily="2" charset="-78"/>
                <a:cs typeface="Muna" pitchFamily="2" charset="-78"/>
              </a:rPr>
              <a:t>. However, while the company has been growing steadily in recent years, the scenario was quite different before modern technology was introduced. </a:t>
            </a:r>
            <a:endParaRPr lang="en-BD" sz="1200">
              <a:latin typeface="Muna" pitchFamily="2" charset="-78"/>
              <a:cs typeface="Muna" pitchFamily="2" charset="-78"/>
            </a:endParaRPr>
          </a:p>
          <a:p>
            <a:endParaRPr lang="en-BD"/>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F982C43-9927-A14F-8C89-D5D191E36C2A}" type="slidenum">
              <a:rPr kumimoji="0" lang="en-BD"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BD"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5328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Calibri" panose="020F0502020204030204" pitchFamily="34" charset="0"/>
                <a:cs typeface="Calibri" panose="020F0502020204030204" pitchFamily="34" charset="0"/>
              </a:rPr>
              <a:t>Apple has garnered widespread attention primarily through its iPhone line-up. However, the iPhone 4s revealed certain issues inherent within the company, relating mostly to innovation. This is because, in comparison to the previous iteration, the product only had marginal improvements technologically </a:t>
            </a:r>
            <a:r>
              <a:rPr lang="en-BD" sz="1200">
                <a:latin typeface="Calibri" panose="020F0502020204030204" pitchFamily="34" charset="0"/>
                <a:cs typeface="Calibri" panose="020F0502020204030204" pitchFamily="34" charset="0"/>
              </a:rPr>
              <a:t>(Forbes, 2021)</a:t>
            </a:r>
            <a:r>
              <a:rPr lang="en-GB" sz="1200">
                <a:latin typeface="Calibri" panose="020F0502020204030204" pitchFamily="34" charset="0"/>
                <a:cs typeface="Calibri" panose="020F0502020204030204" pitchFamily="34" charset="0"/>
              </a:rPr>
              <a:t>. Based on available technology, there were many limitations in innovating in part of the company, resulting in fewer innovative products and service offerings. Here, unlike its competitors, Apple rarely took risks to innovate. This has allowed companies like Google to progress ahead and dominate the software and mobile operating system segment, Samsung, Nokia, and Motorola to dominate the smartphone segment, and Microsoft to dominate the computer operating system segment of the tech industry </a:t>
            </a:r>
            <a:r>
              <a:rPr lang="en-BD" sz="1200">
                <a:latin typeface="Calibri" panose="020F0502020204030204" pitchFamily="34" charset="0"/>
                <a:cs typeface="Calibri" panose="020F0502020204030204" pitchFamily="34" charset="0"/>
              </a:rPr>
              <a:t>(CNN Business, 2021)</a:t>
            </a:r>
            <a:r>
              <a:rPr lang="en-GB" sz="1200">
                <a:latin typeface="Calibri" panose="020F0502020204030204" pitchFamily="34" charset="0"/>
                <a:cs typeface="Calibri" panose="020F0502020204030204" pitchFamily="34" charset="0"/>
              </a:rPr>
              <a:t>. These companies have mostly advanced through trial and error. While Apple currently operates in all of these market segments and can even be considered as the leader in some of them, the company’s current market position was derivative of many challenges. Historically, the company has rarely been the first to market, often following in the footsteps of other companies </a:t>
            </a:r>
            <a:r>
              <a:rPr lang="en-BD" sz="1200">
                <a:latin typeface="Calibri" panose="020F0502020204030204" pitchFamily="34" charset="0"/>
                <a:cs typeface="Calibri" panose="020F0502020204030204" pitchFamily="34" charset="0"/>
              </a:rPr>
              <a:t>(Business Insider, 2021)</a:t>
            </a:r>
            <a:r>
              <a:rPr lang="en-GB" sz="1200">
                <a:latin typeface="Calibri" panose="020F0502020204030204" pitchFamily="34" charset="0"/>
                <a:cs typeface="Calibri" panose="020F0502020204030204" pitchFamily="34" charset="0"/>
              </a:rPr>
              <a:t>. This can mostly be attributed to the lack of research opportunities and capacity before modern technology.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One key challenge for the pre-modern technology era is the inaccessibility of important components for computers and other devices usually sold by hardware companies such as Apple </a:t>
            </a:r>
            <a:r>
              <a:rPr lang="en-BD" sz="1200" kern="1200">
                <a:solidFill>
                  <a:schemeClr val="tx1"/>
                </a:solidFill>
                <a:effectLst/>
                <a:latin typeface="+mn-lt"/>
                <a:ea typeface="+mn-ea"/>
                <a:cs typeface="+mn-cs"/>
              </a:rPr>
              <a:t>(The Nation, 2021)</a:t>
            </a:r>
            <a:r>
              <a:rPr lang="en-GB" sz="1200" kern="1200">
                <a:solidFill>
                  <a:schemeClr val="tx1"/>
                </a:solidFill>
                <a:effectLst/>
                <a:latin typeface="+mn-lt"/>
                <a:ea typeface="+mn-ea"/>
                <a:cs typeface="+mn-cs"/>
              </a:rPr>
              <a:t>. Not to mention, most manufacturing methods were not highly efficient, with manufacturing costs being quite high as well. In this case, for Apple, the challenge was to maintain a proper profit margin on the products it sold. With the focus on earning a maximum profit, the company mostly offered higher-priced products, unlike most other competing companies </a:t>
            </a:r>
            <a:r>
              <a:rPr lang="en-BD" sz="1200" kern="1200">
                <a:solidFill>
                  <a:schemeClr val="tx1"/>
                </a:solidFill>
                <a:effectLst/>
                <a:latin typeface="+mn-lt"/>
                <a:ea typeface="+mn-ea"/>
                <a:cs typeface="+mn-cs"/>
              </a:rPr>
              <a:t>(Analytics Insight, 2021)</a:t>
            </a:r>
            <a:r>
              <a:rPr lang="en-GB" sz="1200" kern="1200">
                <a:solidFill>
                  <a:schemeClr val="tx1"/>
                </a:solidFill>
                <a:effectLst/>
                <a:latin typeface="+mn-lt"/>
                <a:ea typeface="+mn-ea"/>
                <a:cs typeface="+mn-cs"/>
              </a:rPr>
              <a:t>. This move has proven to be quite controversial, as, over the years, Apple has earned recognition as a company that sells overpriced products. This has allowed more budget-friendly companies to dominate a significant portion of the market, full of mostly budget-conscious consumers.</a:t>
            </a:r>
            <a:endParaRPr lang="en-BD"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BD" sz="1200">
              <a:latin typeface="Calibri" panose="020F0502020204030204" pitchFamily="34" charset="0"/>
              <a:cs typeface="Calibri" panose="020F0502020204030204" pitchFamily="34" charset="0"/>
            </a:endParaRPr>
          </a:p>
          <a:p>
            <a:endParaRPr lang="en-BD"/>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F982C43-9927-A14F-8C89-D5D191E36C2A}" type="slidenum">
              <a:rPr kumimoji="0" lang="en-BD"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BD"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3331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Another important challenge for Apple relates to the difference between industry trends and the company’s forward-thinking ideas. Over the years, Apple has introduced some products that have been considered ahead of their time. The company’s G3 computer </a:t>
            </a:r>
            <a:r>
              <a:rPr lang="en-GB" sz="1200" kern="1200" err="1">
                <a:solidFill>
                  <a:schemeClr val="tx1"/>
                </a:solidFill>
                <a:effectLst/>
                <a:latin typeface="+mn-lt"/>
                <a:ea typeface="+mn-ea"/>
                <a:cs typeface="+mn-cs"/>
              </a:rPr>
              <a:t>lineup</a:t>
            </a:r>
            <a:r>
              <a:rPr lang="en-GB" sz="1200" kern="1200">
                <a:solidFill>
                  <a:schemeClr val="tx1"/>
                </a:solidFill>
                <a:effectLst/>
                <a:latin typeface="+mn-lt"/>
                <a:ea typeface="+mn-ea"/>
                <a:cs typeface="+mn-cs"/>
              </a:rPr>
              <a:t>, which excluded the space for the widely-used floppy disks, is one such example </a:t>
            </a:r>
            <a:r>
              <a:rPr lang="en-BD" sz="1200" kern="1200">
                <a:solidFill>
                  <a:schemeClr val="tx1"/>
                </a:solidFill>
                <a:effectLst/>
                <a:latin typeface="+mn-lt"/>
                <a:ea typeface="+mn-ea"/>
                <a:cs typeface="+mn-cs"/>
              </a:rPr>
              <a:t>(</a:t>
            </a:r>
            <a:r>
              <a:rPr lang="en-US" sz="1200" kern="1200">
                <a:solidFill>
                  <a:schemeClr val="tx1"/>
                </a:solidFill>
                <a:effectLst/>
                <a:latin typeface="+mn-lt"/>
                <a:ea typeface="+mn-ea"/>
                <a:cs typeface="+mn-cs"/>
              </a:rPr>
              <a:t>T</a:t>
            </a:r>
            <a:r>
              <a:rPr lang="en-BD" sz="1200" kern="1200">
                <a:solidFill>
                  <a:schemeClr val="tx1"/>
                </a:solidFill>
                <a:effectLst/>
                <a:latin typeface="+mn-lt"/>
                <a:ea typeface="+mn-ea"/>
                <a:cs typeface="+mn-cs"/>
              </a:rPr>
              <a:t>he Guardian, 2021)</a:t>
            </a:r>
            <a:r>
              <a:rPr lang="en-GB" sz="1200" kern="1200">
                <a:solidFill>
                  <a:schemeClr val="tx1"/>
                </a:solidFill>
                <a:effectLst/>
                <a:latin typeface="+mn-lt"/>
                <a:ea typeface="+mn-ea"/>
                <a:cs typeface="+mn-cs"/>
              </a:rPr>
              <a:t>. The move was adopted by other companies but after a long period. This allowed a significant portion of competing companies to introduce their products at the same time, garnering most of the attention of the public and mass media away from Apple.</a:t>
            </a:r>
            <a:endParaRPr lang="en-BD" sz="1200" kern="1200">
              <a:solidFill>
                <a:schemeClr val="tx1"/>
              </a:solidFill>
              <a:effectLst/>
              <a:latin typeface="+mn-lt"/>
              <a:ea typeface="+mn-ea"/>
              <a:cs typeface="+mn-cs"/>
            </a:endParaRPr>
          </a:p>
          <a:p>
            <a:endParaRPr lang="en-BD"/>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F982C43-9927-A14F-8C89-D5D191E36C2A}" type="slidenum">
              <a:rPr kumimoji="0" lang="en-BD"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BD"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0218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GB"/>
          </a:p>
        </p:txBody>
      </p:sp>
      <p:sp>
        <p:nvSpPr>
          <p:cNvPr id="4" name="Slayt Numarası Yer Tutucusu 3"/>
          <p:cNvSpPr>
            <a:spLocks noGrp="1"/>
          </p:cNvSpPr>
          <p:nvPr>
            <p:ph type="sldNum" sz="quarter" idx="5"/>
          </p:nvPr>
        </p:nvSpPr>
        <p:spPr/>
        <p:txBody>
          <a:bodyPr/>
          <a:lstStyle/>
          <a:p>
            <a:fld id="{03886F8D-984D-A749-A5E5-0EE51C2FABEF}" type="slidenum">
              <a:rPr lang="tr-GB" smtClean="0"/>
              <a:t>12</a:t>
            </a:fld>
            <a:endParaRPr lang="tr-GB"/>
          </a:p>
        </p:txBody>
      </p:sp>
    </p:spTree>
    <p:extLst>
      <p:ext uri="{BB962C8B-B14F-4D97-AF65-F5344CB8AC3E}">
        <p14:creationId xmlns:p14="http://schemas.microsoft.com/office/powerpoint/2010/main" val="1543499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GB"/>
          </a:p>
        </p:txBody>
      </p:sp>
      <p:sp>
        <p:nvSpPr>
          <p:cNvPr id="4" name="Slayt Numarası Yer Tutucusu 3"/>
          <p:cNvSpPr>
            <a:spLocks noGrp="1"/>
          </p:cNvSpPr>
          <p:nvPr>
            <p:ph type="sldNum" sz="quarter" idx="5"/>
          </p:nvPr>
        </p:nvSpPr>
        <p:spPr/>
        <p:txBody>
          <a:bodyPr/>
          <a:lstStyle/>
          <a:p>
            <a:fld id="{03886F8D-984D-A749-A5E5-0EE51C2FABEF}" type="slidenum">
              <a:rPr lang="tr-GB" smtClean="0"/>
              <a:t>13</a:t>
            </a:fld>
            <a:endParaRPr lang="tr-GB"/>
          </a:p>
        </p:txBody>
      </p:sp>
    </p:spTree>
    <p:extLst>
      <p:ext uri="{BB962C8B-B14F-4D97-AF65-F5344CB8AC3E}">
        <p14:creationId xmlns:p14="http://schemas.microsoft.com/office/powerpoint/2010/main" val="251423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GB"/>
          </a:p>
        </p:txBody>
      </p:sp>
      <p:sp>
        <p:nvSpPr>
          <p:cNvPr id="4" name="Slayt Numarası Yer Tutucusu 3"/>
          <p:cNvSpPr>
            <a:spLocks noGrp="1"/>
          </p:cNvSpPr>
          <p:nvPr>
            <p:ph type="sldNum" sz="quarter" idx="5"/>
          </p:nvPr>
        </p:nvSpPr>
        <p:spPr/>
        <p:txBody>
          <a:bodyPr/>
          <a:lstStyle/>
          <a:p>
            <a:fld id="{03886F8D-984D-A749-A5E5-0EE51C2FABEF}" type="slidenum">
              <a:rPr lang="tr-GB" smtClean="0"/>
              <a:t>14</a:t>
            </a:fld>
            <a:endParaRPr lang="tr-GB"/>
          </a:p>
        </p:txBody>
      </p:sp>
    </p:spTree>
    <p:extLst>
      <p:ext uri="{BB962C8B-B14F-4D97-AF65-F5344CB8AC3E}">
        <p14:creationId xmlns:p14="http://schemas.microsoft.com/office/powerpoint/2010/main" val="1996721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ayt Resmi Yer Tutucusu 1"/>
          <p:cNvSpPr>
            <a:spLocks noGrp="1" noRot="1" noChangeAspect="1"/>
          </p:cNvSpPr>
          <p:nvPr>
            <p:ph type="sldImg"/>
          </p:nvPr>
        </p:nvSpPr>
        <p:spPr/>
      </p:sp>
      <p:sp>
        <p:nvSpPr>
          <p:cNvPr id="3" name="Not Yer Tutucusu 2"/>
          <p:cNvSpPr>
            <a:spLocks noGrp="1"/>
          </p:cNvSpPr>
          <p:nvPr>
            <p:ph type="body" idx="1"/>
          </p:nvPr>
        </p:nvSpPr>
        <p:spPr/>
        <p:txBody>
          <a:bodyPr/>
          <a:lstStyle/>
          <a:p>
            <a:endParaRPr lang="tr-GB" dirty="0"/>
          </a:p>
        </p:txBody>
      </p:sp>
      <p:sp>
        <p:nvSpPr>
          <p:cNvPr id="4" name="Slayt Numarası Yer Tutucusu 3"/>
          <p:cNvSpPr>
            <a:spLocks noGrp="1"/>
          </p:cNvSpPr>
          <p:nvPr>
            <p:ph type="sldNum" sz="quarter" idx="5"/>
          </p:nvPr>
        </p:nvSpPr>
        <p:spPr/>
        <p:txBody>
          <a:bodyPr/>
          <a:lstStyle/>
          <a:p>
            <a:fld id="{03886F8D-984D-A749-A5E5-0EE51C2FABEF}" type="slidenum">
              <a:rPr lang="tr-GB" smtClean="0"/>
              <a:t>20</a:t>
            </a:fld>
            <a:endParaRPr lang="tr-GB"/>
          </a:p>
        </p:txBody>
      </p:sp>
    </p:spTree>
    <p:extLst>
      <p:ext uri="{BB962C8B-B14F-4D97-AF65-F5344CB8AC3E}">
        <p14:creationId xmlns:p14="http://schemas.microsoft.com/office/powerpoint/2010/main" val="1636927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27220B4-3B8E-4D9A-AB14-6E30ADEC5378}"/>
              </a:ext>
            </a:extLst>
          </p:cNvPr>
          <p:cNvSpPr>
            <a:spLocks noGrp="1"/>
          </p:cNvSpPr>
          <p:nvPr>
            <p:ph type="ctrTitle"/>
          </p:nvPr>
        </p:nvSpPr>
        <p:spPr>
          <a:xfrm>
            <a:off x="1524000" y="1122363"/>
            <a:ext cx="9144000" cy="2387600"/>
          </a:xfrm>
        </p:spPr>
        <p:txBody>
          <a:bodyPr anchor="b"/>
          <a:lstStyle>
            <a:lvl1pPr algn="ctr">
              <a:defRPr sz="6000"/>
            </a:lvl1pPr>
          </a:lstStyle>
          <a:p>
            <a:r>
              <a:rPr lang="ru-RU"/>
              <a:t>Образец заголовка</a:t>
            </a:r>
          </a:p>
        </p:txBody>
      </p:sp>
      <p:sp>
        <p:nvSpPr>
          <p:cNvPr id="3" name="Подзаголовок 2">
            <a:extLst>
              <a:ext uri="{FF2B5EF4-FFF2-40B4-BE49-F238E27FC236}">
                <a16:creationId xmlns:a16="http://schemas.microsoft.com/office/drawing/2014/main" id="{4E9F0BD0-E150-4173-AB2F-75EA6F85CD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a:t>Образец подзаголовка</a:t>
            </a:r>
          </a:p>
        </p:txBody>
      </p:sp>
      <p:sp>
        <p:nvSpPr>
          <p:cNvPr id="4" name="Дата 3">
            <a:extLst>
              <a:ext uri="{FF2B5EF4-FFF2-40B4-BE49-F238E27FC236}">
                <a16:creationId xmlns:a16="http://schemas.microsoft.com/office/drawing/2014/main" id="{6F8BE2C5-15DB-43B4-8409-F60B80B4F40D}"/>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5" name="Нижний колонтитул 4">
            <a:extLst>
              <a:ext uri="{FF2B5EF4-FFF2-40B4-BE49-F238E27FC236}">
                <a16:creationId xmlns:a16="http://schemas.microsoft.com/office/drawing/2014/main" id="{734E85E4-2816-4FB0-940E-3570C231F9A8}"/>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F2541A59-0A7E-49CF-B2BB-C5A8ED84DF3B}"/>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505057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23523CB-6454-4D0D-91D0-B5BC847BD0AD}"/>
              </a:ext>
            </a:extLst>
          </p:cNvPr>
          <p:cNvSpPr>
            <a:spLocks noGrp="1"/>
          </p:cNvSpPr>
          <p:nvPr>
            <p:ph type="title"/>
          </p:nvPr>
        </p:nvSpPr>
        <p:spPr/>
        <p:txBody>
          <a:bodyPr/>
          <a:lstStyle/>
          <a:p>
            <a:r>
              <a:rPr lang="ru-RU"/>
              <a:t>Образец заголовка</a:t>
            </a:r>
          </a:p>
        </p:txBody>
      </p:sp>
      <p:sp>
        <p:nvSpPr>
          <p:cNvPr id="3" name="Объект 2">
            <a:extLst>
              <a:ext uri="{FF2B5EF4-FFF2-40B4-BE49-F238E27FC236}">
                <a16:creationId xmlns:a16="http://schemas.microsoft.com/office/drawing/2014/main" id="{7D3549BA-E415-435F-AA4D-EF3F578F9F8B}"/>
              </a:ext>
            </a:extLst>
          </p:cNvPr>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77F77E81-A671-48DF-857D-74D929272F3C}"/>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5" name="Нижний колонтитул 4">
            <a:extLst>
              <a:ext uri="{FF2B5EF4-FFF2-40B4-BE49-F238E27FC236}">
                <a16:creationId xmlns:a16="http://schemas.microsoft.com/office/drawing/2014/main" id="{04C1EE68-C393-4427-AD60-84B5CDBB344D}"/>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5FC98FEF-303A-4BDF-90B2-01ABF1FE2D86}"/>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1513739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A7980558-2793-4B86-AA7D-B63F3BF2E48B}"/>
              </a:ext>
            </a:extLst>
          </p:cNvPr>
          <p:cNvSpPr>
            <a:spLocks noGrp="1"/>
          </p:cNvSpPr>
          <p:nvPr>
            <p:ph type="title"/>
          </p:nvPr>
        </p:nvSpPr>
        <p:spPr>
          <a:xfrm>
            <a:off x="831850" y="1709738"/>
            <a:ext cx="10515600" cy="2852737"/>
          </a:xfrm>
        </p:spPr>
        <p:txBody>
          <a:bodyPr anchor="b"/>
          <a:lstStyle>
            <a:lvl1pPr>
              <a:defRPr sz="6000"/>
            </a:lvl1pPr>
          </a:lstStyle>
          <a:p>
            <a:r>
              <a:rPr lang="ru-RU"/>
              <a:t>Образец заголовка</a:t>
            </a:r>
          </a:p>
        </p:txBody>
      </p:sp>
      <p:sp>
        <p:nvSpPr>
          <p:cNvPr id="3" name="Текст 2">
            <a:extLst>
              <a:ext uri="{FF2B5EF4-FFF2-40B4-BE49-F238E27FC236}">
                <a16:creationId xmlns:a16="http://schemas.microsoft.com/office/drawing/2014/main" id="{39ACE14E-4D35-4682-8B90-807255157B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a:t>Образец текста</a:t>
            </a:r>
          </a:p>
        </p:txBody>
      </p:sp>
      <p:sp>
        <p:nvSpPr>
          <p:cNvPr id="4" name="Дата 3">
            <a:extLst>
              <a:ext uri="{FF2B5EF4-FFF2-40B4-BE49-F238E27FC236}">
                <a16:creationId xmlns:a16="http://schemas.microsoft.com/office/drawing/2014/main" id="{021351CB-7045-450E-8DD1-E81434B35F03}"/>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5" name="Нижний колонтитул 4">
            <a:extLst>
              <a:ext uri="{FF2B5EF4-FFF2-40B4-BE49-F238E27FC236}">
                <a16:creationId xmlns:a16="http://schemas.microsoft.com/office/drawing/2014/main" id="{630DA095-D4D3-497E-AE79-28957CD6C932}"/>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07D22463-8725-4601-8BE7-D5A022BEB9E5}"/>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206109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26D515E5-123B-4D73-83FF-6B1FCACD8967}"/>
              </a:ext>
            </a:extLst>
          </p:cNvPr>
          <p:cNvSpPr>
            <a:spLocks noGrp="1"/>
          </p:cNvSpPr>
          <p:nvPr>
            <p:ph type="title"/>
          </p:nvPr>
        </p:nvSpPr>
        <p:spPr/>
        <p:txBody>
          <a:bodyPr/>
          <a:lstStyle/>
          <a:p>
            <a:r>
              <a:rPr lang="ru-RU"/>
              <a:t>Образец заголовка</a:t>
            </a:r>
          </a:p>
        </p:txBody>
      </p:sp>
      <p:sp>
        <p:nvSpPr>
          <p:cNvPr id="3" name="Объект 2">
            <a:extLst>
              <a:ext uri="{FF2B5EF4-FFF2-40B4-BE49-F238E27FC236}">
                <a16:creationId xmlns:a16="http://schemas.microsoft.com/office/drawing/2014/main" id="{EE659280-1B94-4833-A853-E67F319D5A4E}"/>
              </a:ext>
            </a:extLst>
          </p:cNvPr>
          <p:cNvSpPr>
            <a:spLocks noGrp="1"/>
          </p:cNvSpPr>
          <p:nvPr>
            <p:ph sz="half" idx="1"/>
          </p:nvPr>
        </p:nvSpPr>
        <p:spPr>
          <a:xfrm>
            <a:off x="838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a:extLst>
              <a:ext uri="{FF2B5EF4-FFF2-40B4-BE49-F238E27FC236}">
                <a16:creationId xmlns:a16="http://schemas.microsoft.com/office/drawing/2014/main" id="{DBA5B9DF-9006-4DBA-B584-CEB641453F72}"/>
              </a:ext>
            </a:extLst>
          </p:cNvPr>
          <p:cNvSpPr>
            <a:spLocks noGrp="1"/>
          </p:cNvSpPr>
          <p:nvPr>
            <p:ph sz="half" idx="2"/>
          </p:nvPr>
        </p:nvSpPr>
        <p:spPr>
          <a:xfrm>
            <a:off x="6172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a:extLst>
              <a:ext uri="{FF2B5EF4-FFF2-40B4-BE49-F238E27FC236}">
                <a16:creationId xmlns:a16="http://schemas.microsoft.com/office/drawing/2014/main" id="{607719C8-1EC3-4F54-B7C2-5097FAAD1B50}"/>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6" name="Нижний колонтитул 5">
            <a:extLst>
              <a:ext uri="{FF2B5EF4-FFF2-40B4-BE49-F238E27FC236}">
                <a16:creationId xmlns:a16="http://schemas.microsoft.com/office/drawing/2014/main" id="{1A7483BB-A578-41B8-8423-9EA414FE5D65}"/>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6E18E02D-9E78-4EDB-9DF1-01B5C621305D}"/>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521789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146C77D-C7D0-4387-97EB-1555F80D2C6D}"/>
              </a:ext>
            </a:extLst>
          </p:cNvPr>
          <p:cNvSpPr>
            <a:spLocks noGrp="1"/>
          </p:cNvSpPr>
          <p:nvPr>
            <p:ph type="title"/>
          </p:nvPr>
        </p:nvSpPr>
        <p:spPr>
          <a:xfrm>
            <a:off x="839788" y="365125"/>
            <a:ext cx="10515600" cy="1325563"/>
          </a:xfrm>
        </p:spPr>
        <p:txBody>
          <a:bodyPr/>
          <a:lstStyle/>
          <a:p>
            <a:r>
              <a:rPr lang="ru-RU"/>
              <a:t>Образец заголовка</a:t>
            </a:r>
          </a:p>
        </p:txBody>
      </p:sp>
      <p:sp>
        <p:nvSpPr>
          <p:cNvPr id="3" name="Текст 2">
            <a:extLst>
              <a:ext uri="{FF2B5EF4-FFF2-40B4-BE49-F238E27FC236}">
                <a16:creationId xmlns:a16="http://schemas.microsoft.com/office/drawing/2014/main" id="{40CBE1E7-7A72-4455-8F0C-E04E001C30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Объект 3">
            <a:extLst>
              <a:ext uri="{FF2B5EF4-FFF2-40B4-BE49-F238E27FC236}">
                <a16:creationId xmlns:a16="http://schemas.microsoft.com/office/drawing/2014/main" id="{DA13EB96-FA36-4DA4-B6D7-2CB019DF8333}"/>
              </a:ext>
            </a:extLst>
          </p:cNvPr>
          <p:cNvSpPr>
            <a:spLocks noGrp="1"/>
          </p:cNvSpPr>
          <p:nvPr>
            <p:ph sz="half" idx="2"/>
          </p:nvPr>
        </p:nvSpPr>
        <p:spPr>
          <a:xfrm>
            <a:off x="839788" y="2505075"/>
            <a:ext cx="5157787"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a:extLst>
              <a:ext uri="{FF2B5EF4-FFF2-40B4-BE49-F238E27FC236}">
                <a16:creationId xmlns:a16="http://schemas.microsoft.com/office/drawing/2014/main" id="{B26D6759-5556-466F-9D84-FB3FDE6257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Объект 5">
            <a:extLst>
              <a:ext uri="{FF2B5EF4-FFF2-40B4-BE49-F238E27FC236}">
                <a16:creationId xmlns:a16="http://schemas.microsoft.com/office/drawing/2014/main" id="{A05BF84D-092C-4772-821A-4FF2E8C91723}"/>
              </a:ext>
            </a:extLst>
          </p:cNvPr>
          <p:cNvSpPr>
            <a:spLocks noGrp="1"/>
          </p:cNvSpPr>
          <p:nvPr>
            <p:ph sz="quarter" idx="4"/>
          </p:nvPr>
        </p:nvSpPr>
        <p:spPr>
          <a:xfrm>
            <a:off x="6172200" y="2505075"/>
            <a:ext cx="5183188"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a:extLst>
              <a:ext uri="{FF2B5EF4-FFF2-40B4-BE49-F238E27FC236}">
                <a16:creationId xmlns:a16="http://schemas.microsoft.com/office/drawing/2014/main" id="{7482B51E-AEBD-48EA-A6BD-0DF54305B6A1}"/>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8" name="Нижний колонтитул 7">
            <a:extLst>
              <a:ext uri="{FF2B5EF4-FFF2-40B4-BE49-F238E27FC236}">
                <a16:creationId xmlns:a16="http://schemas.microsoft.com/office/drawing/2014/main" id="{5923CB2E-9292-410E-97AF-EFD0ACB16CE1}"/>
              </a:ext>
            </a:extLst>
          </p:cNvPr>
          <p:cNvSpPr>
            <a:spLocks noGrp="1"/>
          </p:cNvSpPr>
          <p:nvPr>
            <p:ph type="ftr" sz="quarter" idx="11"/>
          </p:nvPr>
        </p:nvSpPr>
        <p:spPr/>
        <p:txBody>
          <a:bodyPr/>
          <a:lstStyle/>
          <a:p>
            <a:endParaRPr lang="ru-RU"/>
          </a:p>
        </p:txBody>
      </p:sp>
      <p:sp>
        <p:nvSpPr>
          <p:cNvPr id="9" name="Номер слайда 8">
            <a:extLst>
              <a:ext uri="{FF2B5EF4-FFF2-40B4-BE49-F238E27FC236}">
                <a16:creationId xmlns:a16="http://schemas.microsoft.com/office/drawing/2014/main" id="{B32007AF-83CF-42C5-B003-28AF08299B43}"/>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3627376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82F8533C-6723-4D82-B1E1-33A6A9A0E530}"/>
              </a:ext>
            </a:extLst>
          </p:cNvPr>
          <p:cNvSpPr>
            <a:spLocks noGrp="1"/>
          </p:cNvSpPr>
          <p:nvPr>
            <p:ph type="title"/>
          </p:nvPr>
        </p:nvSpPr>
        <p:spPr/>
        <p:txBody>
          <a:bodyPr/>
          <a:lstStyle/>
          <a:p>
            <a:r>
              <a:rPr lang="ru-RU"/>
              <a:t>Образец заголовка</a:t>
            </a:r>
          </a:p>
        </p:txBody>
      </p:sp>
      <p:sp>
        <p:nvSpPr>
          <p:cNvPr id="3" name="Дата 2">
            <a:extLst>
              <a:ext uri="{FF2B5EF4-FFF2-40B4-BE49-F238E27FC236}">
                <a16:creationId xmlns:a16="http://schemas.microsoft.com/office/drawing/2014/main" id="{9D57BA02-0EA7-4F4C-B726-C198C02AEF2E}"/>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4" name="Нижний колонтитул 3">
            <a:extLst>
              <a:ext uri="{FF2B5EF4-FFF2-40B4-BE49-F238E27FC236}">
                <a16:creationId xmlns:a16="http://schemas.microsoft.com/office/drawing/2014/main" id="{2FCE6834-52AA-4988-813C-CE03AB71EA12}"/>
              </a:ext>
            </a:extLst>
          </p:cNvPr>
          <p:cNvSpPr>
            <a:spLocks noGrp="1"/>
          </p:cNvSpPr>
          <p:nvPr>
            <p:ph type="ftr" sz="quarter" idx="11"/>
          </p:nvPr>
        </p:nvSpPr>
        <p:spPr/>
        <p:txBody>
          <a:bodyPr/>
          <a:lstStyle/>
          <a:p>
            <a:endParaRPr lang="ru-RU"/>
          </a:p>
        </p:txBody>
      </p:sp>
      <p:sp>
        <p:nvSpPr>
          <p:cNvPr id="5" name="Номер слайда 4">
            <a:extLst>
              <a:ext uri="{FF2B5EF4-FFF2-40B4-BE49-F238E27FC236}">
                <a16:creationId xmlns:a16="http://schemas.microsoft.com/office/drawing/2014/main" id="{72443D6A-0000-4C1E-B563-24160B597732}"/>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3322700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a:extLst>
              <a:ext uri="{FF2B5EF4-FFF2-40B4-BE49-F238E27FC236}">
                <a16:creationId xmlns:a16="http://schemas.microsoft.com/office/drawing/2014/main" id="{528C6549-4BF9-4F6B-888B-FC011B620BFF}"/>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3" name="Нижний колонтитул 2">
            <a:extLst>
              <a:ext uri="{FF2B5EF4-FFF2-40B4-BE49-F238E27FC236}">
                <a16:creationId xmlns:a16="http://schemas.microsoft.com/office/drawing/2014/main" id="{562116DB-2F64-406A-8CD2-E75799EA1FAC}"/>
              </a:ext>
            </a:extLst>
          </p:cNvPr>
          <p:cNvSpPr>
            <a:spLocks noGrp="1"/>
          </p:cNvSpPr>
          <p:nvPr>
            <p:ph type="ftr" sz="quarter" idx="11"/>
          </p:nvPr>
        </p:nvSpPr>
        <p:spPr/>
        <p:txBody>
          <a:bodyPr/>
          <a:lstStyle/>
          <a:p>
            <a:endParaRPr lang="ru-RU"/>
          </a:p>
        </p:txBody>
      </p:sp>
      <p:sp>
        <p:nvSpPr>
          <p:cNvPr id="4" name="Номер слайда 3">
            <a:extLst>
              <a:ext uri="{FF2B5EF4-FFF2-40B4-BE49-F238E27FC236}">
                <a16:creationId xmlns:a16="http://schemas.microsoft.com/office/drawing/2014/main" id="{372149C4-9155-4077-8839-D264AC2179E0}"/>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1311565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0D303E6-72E7-4298-A65F-65DAB915BCA7}"/>
              </a:ext>
            </a:extLst>
          </p:cNvPr>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Объект 2">
            <a:extLst>
              <a:ext uri="{FF2B5EF4-FFF2-40B4-BE49-F238E27FC236}">
                <a16:creationId xmlns:a16="http://schemas.microsoft.com/office/drawing/2014/main" id="{095A4F1D-2082-4C08-A3DB-397463F002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a:extLst>
              <a:ext uri="{FF2B5EF4-FFF2-40B4-BE49-F238E27FC236}">
                <a16:creationId xmlns:a16="http://schemas.microsoft.com/office/drawing/2014/main" id="{6ED3EC85-9508-460F-B622-81D16A81CC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a:extLst>
              <a:ext uri="{FF2B5EF4-FFF2-40B4-BE49-F238E27FC236}">
                <a16:creationId xmlns:a16="http://schemas.microsoft.com/office/drawing/2014/main" id="{15B8499F-1358-4D63-83E9-610112CCD600}"/>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6" name="Нижний колонтитул 5">
            <a:extLst>
              <a:ext uri="{FF2B5EF4-FFF2-40B4-BE49-F238E27FC236}">
                <a16:creationId xmlns:a16="http://schemas.microsoft.com/office/drawing/2014/main" id="{7A2832BA-8161-452E-82A0-5562493E7239}"/>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98B6ED65-A5A5-4B17-9BAB-6CDDB0BB8870}"/>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2828750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150C54F7-654A-4236-A5DA-F427051137BD}"/>
              </a:ext>
            </a:extLst>
          </p:cNvPr>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Рисунок 2">
            <a:extLst>
              <a:ext uri="{FF2B5EF4-FFF2-40B4-BE49-F238E27FC236}">
                <a16:creationId xmlns:a16="http://schemas.microsoft.com/office/drawing/2014/main" id="{80749B96-39E0-4060-B6CB-0EF3456F15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a:extLst>
              <a:ext uri="{FF2B5EF4-FFF2-40B4-BE49-F238E27FC236}">
                <a16:creationId xmlns:a16="http://schemas.microsoft.com/office/drawing/2014/main" id="{07973188-5D10-4B2F-B226-DE791A99E6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a:extLst>
              <a:ext uri="{FF2B5EF4-FFF2-40B4-BE49-F238E27FC236}">
                <a16:creationId xmlns:a16="http://schemas.microsoft.com/office/drawing/2014/main" id="{8B00FA78-3F15-478C-9B00-BB6BDAD2F9F0}"/>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6" name="Нижний колонтитул 5">
            <a:extLst>
              <a:ext uri="{FF2B5EF4-FFF2-40B4-BE49-F238E27FC236}">
                <a16:creationId xmlns:a16="http://schemas.microsoft.com/office/drawing/2014/main" id="{ABE3CAE7-524F-412F-9F3C-90AC6A4F73DB}"/>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FB0B3DFC-6193-4313-9912-5B9C8649398A}"/>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4128447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F159555-2AA4-4DE9-82D0-97134264AD1C}"/>
              </a:ext>
            </a:extLst>
          </p:cNvPr>
          <p:cNvSpPr>
            <a:spLocks noGrp="1"/>
          </p:cNvSpPr>
          <p:nvPr>
            <p:ph type="title"/>
          </p:nvPr>
        </p:nvSpPr>
        <p:spPr/>
        <p:txBody>
          <a:bodyPr/>
          <a:lstStyle/>
          <a:p>
            <a:r>
              <a:rPr lang="ru-RU"/>
              <a:t>Образец заголовка</a:t>
            </a:r>
          </a:p>
        </p:txBody>
      </p:sp>
      <p:sp>
        <p:nvSpPr>
          <p:cNvPr id="3" name="Вертикальный текст 2">
            <a:extLst>
              <a:ext uri="{FF2B5EF4-FFF2-40B4-BE49-F238E27FC236}">
                <a16:creationId xmlns:a16="http://schemas.microsoft.com/office/drawing/2014/main" id="{F2C04243-21FC-4F3B-BA32-A62CA110FB3E}"/>
              </a:ext>
            </a:extLst>
          </p:cNvPr>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11D9A761-4299-4CBA-9582-9DA48CD0D2C3}"/>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5" name="Нижний колонтитул 4">
            <a:extLst>
              <a:ext uri="{FF2B5EF4-FFF2-40B4-BE49-F238E27FC236}">
                <a16:creationId xmlns:a16="http://schemas.microsoft.com/office/drawing/2014/main" id="{5D3A9D80-5B8F-4780-B040-04DCD53101F3}"/>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7F127A07-B0EC-4725-8A49-974D4798004D}"/>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161322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a:extLst>
              <a:ext uri="{FF2B5EF4-FFF2-40B4-BE49-F238E27FC236}">
                <a16:creationId xmlns:a16="http://schemas.microsoft.com/office/drawing/2014/main" id="{6D8F3D89-7481-40FA-B752-4A09C777CA19}"/>
              </a:ext>
            </a:extLst>
          </p:cNvPr>
          <p:cNvSpPr>
            <a:spLocks noGrp="1"/>
          </p:cNvSpPr>
          <p:nvPr>
            <p:ph type="title" orient="vert"/>
          </p:nvPr>
        </p:nvSpPr>
        <p:spPr>
          <a:xfrm>
            <a:off x="8724900" y="365125"/>
            <a:ext cx="2628900" cy="5811838"/>
          </a:xfrm>
        </p:spPr>
        <p:txBody>
          <a:bodyPr vert="eaVert"/>
          <a:lstStyle/>
          <a:p>
            <a:r>
              <a:rPr lang="ru-RU"/>
              <a:t>Образец заголовка</a:t>
            </a:r>
          </a:p>
        </p:txBody>
      </p:sp>
      <p:sp>
        <p:nvSpPr>
          <p:cNvPr id="3" name="Вертикальный текст 2">
            <a:extLst>
              <a:ext uri="{FF2B5EF4-FFF2-40B4-BE49-F238E27FC236}">
                <a16:creationId xmlns:a16="http://schemas.microsoft.com/office/drawing/2014/main" id="{EF291469-EEAA-44A9-B02A-21CC248B0C34}"/>
              </a:ext>
            </a:extLst>
          </p:cNvPr>
          <p:cNvSpPr>
            <a:spLocks noGrp="1"/>
          </p:cNvSpPr>
          <p:nvPr>
            <p:ph type="body" orient="vert" idx="1"/>
          </p:nvPr>
        </p:nvSpPr>
        <p:spPr>
          <a:xfrm>
            <a:off x="838200" y="365125"/>
            <a:ext cx="7734300" cy="5811838"/>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279AF6DD-B74A-43E9-90CA-2F0A0B73A65F}"/>
              </a:ext>
            </a:extLst>
          </p:cNvPr>
          <p:cNvSpPr>
            <a:spLocks noGrp="1"/>
          </p:cNvSpPr>
          <p:nvPr>
            <p:ph type="dt" sz="half" idx="10"/>
          </p:nvPr>
        </p:nvSpPr>
        <p:spPr/>
        <p:txBody>
          <a:bodyPr/>
          <a:lstStyle/>
          <a:p>
            <a:fld id="{C92BB1F0-B022-4134-9362-4F9F6A77A7EA}" type="datetimeFigureOut">
              <a:rPr lang="ru-RU" smtClean="0"/>
              <a:t>19.08.2021</a:t>
            </a:fld>
            <a:endParaRPr lang="ru-RU"/>
          </a:p>
        </p:txBody>
      </p:sp>
      <p:sp>
        <p:nvSpPr>
          <p:cNvPr id="5" name="Нижний колонтитул 4">
            <a:extLst>
              <a:ext uri="{FF2B5EF4-FFF2-40B4-BE49-F238E27FC236}">
                <a16:creationId xmlns:a16="http://schemas.microsoft.com/office/drawing/2014/main" id="{B87490EB-4D7B-4E98-9ABB-DCCF5EAE6E46}"/>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81E0ECDF-BE63-4C2B-90EA-01D35EF0AF5B}"/>
              </a:ext>
            </a:extLst>
          </p:cNvPr>
          <p:cNvSpPr>
            <a:spLocks noGrp="1"/>
          </p:cNvSpPr>
          <p:nvPr>
            <p:ph type="sldNum" sz="quarter" idx="12"/>
          </p:nvPr>
        </p:nvSpPr>
        <p:spPr/>
        <p:txBody>
          <a:bodyPr/>
          <a:lstStyle/>
          <a:p>
            <a:fld id="{FD89FE54-96C1-481C-ACDE-483BBD11D84E}" type="slidenum">
              <a:rPr lang="ru-RU" smtClean="0"/>
              <a:t>‹#›</a:t>
            </a:fld>
            <a:endParaRPr lang="ru-RU"/>
          </a:p>
        </p:txBody>
      </p:sp>
    </p:spTree>
    <p:extLst>
      <p:ext uri="{BB962C8B-B14F-4D97-AF65-F5344CB8AC3E}">
        <p14:creationId xmlns:p14="http://schemas.microsoft.com/office/powerpoint/2010/main" val="4261578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E6697-9831-48BD-B052-B32B1965E913}"/>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0738C820-C4FB-4375-BE3C-B6B2FCEBA6E1}"/>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05F2179B-7E55-4D13-8E3E-64960EDC8A1F}"/>
              </a:ext>
            </a:extLst>
          </p:cNvPr>
          <p:cNvSpPr txBox="1">
            <a:spLocks noGrp="1"/>
          </p:cNvSpPr>
          <p:nvPr>
            <p:ph type="dt" sz="half" idx="7"/>
          </p:nvPr>
        </p:nvSpPr>
        <p:spPr/>
        <p:txBody>
          <a:bodyPr/>
          <a:lstStyle>
            <a:lvl1pPr>
              <a:defRPr/>
            </a:lvl1pPr>
          </a:lstStyle>
          <a:p>
            <a:pPr lvl="0"/>
            <a:fld id="{5597118E-36BF-4C4D-84EB-AFA524480867}" type="datetime1">
              <a:rPr lang="en-GB"/>
              <a:pPr lvl="0"/>
              <a:t>19/08/2021</a:t>
            </a:fld>
            <a:endParaRPr lang="en-GB"/>
          </a:p>
        </p:txBody>
      </p:sp>
      <p:sp>
        <p:nvSpPr>
          <p:cNvPr id="5" name="Footer Placeholder 4">
            <a:extLst>
              <a:ext uri="{FF2B5EF4-FFF2-40B4-BE49-F238E27FC236}">
                <a16:creationId xmlns:a16="http://schemas.microsoft.com/office/drawing/2014/main" id="{54AC6790-C756-4DB9-B43B-8E751E4AF2A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09CD3A9-434D-4B25-B097-BEDA7D6B6AE0}"/>
              </a:ext>
            </a:extLst>
          </p:cNvPr>
          <p:cNvSpPr txBox="1">
            <a:spLocks noGrp="1"/>
          </p:cNvSpPr>
          <p:nvPr>
            <p:ph type="sldNum" sz="quarter" idx="8"/>
          </p:nvPr>
        </p:nvSpPr>
        <p:spPr/>
        <p:txBody>
          <a:bodyPr/>
          <a:lstStyle>
            <a:lvl1pPr>
              <a:defRPr/>
            </a:lvl1pPr>
          </a:lstStyle>
          <a:p>
            <a:pPr lvl="0"/>
            <a:fld id="{EE28B3B4-137C-41E3-8C05-931391852721}" type="slidenum">
              <a:t>‹#›</a:t>
            </a:fld>
            <a:endParaRPr lang="en-GB"/>
          </a:p>
        </p:txBody>
      </p:sp>
    </p:spTree>
    <p:extLst>
      <p:ext uri="{BB962C8B-B14F-4D97-AF65-F5344CB8AC3E}">
        <p14:creationId xmlns:p14="http://schemas.microsoft.com/office/powerpoint/2010/main" val="274290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D1DB4-4276-4B9F-BA19-552A22BF675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F61294D7-3A1C-463C-8463-00FABD0DD94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11C157-3169-41CB-BF37-F8CD6D52E6DA}"/>
              </a:ext>
            </a:extLst>
          </p:cNvPr>
          <p:cNvSpPr txBox="1">
            <a:spLocks noGrp="1"/>
          </p:cNvSpPr>
          <p:nvPr>
            <p:ph type="dt" sz="half" idx="7"/>
          </p:nvPr>
        </p:nvSpPr>
        <p:spPr/>
        <p:txBody>
          <a:bodyPr/>
          <a:lstStyle>
            <a:lvl1pPr>
              <a:defRPr/>
            </a:lvl1pPr>
          </a:lstStyle>
          <a:p>
            <a:pPr lvl="0"/>
            <a:fld id="{F93B447E-C105-4732-91D2-7C571EDBD833}" type="datetime1">
              <a:rPr lang="en-GB"/>
              <a:pPr lvl="0"/>
              <a:t>19/08/2021</a:t>
            </a:fld>
            <a:endParaRPr lang="en-GB"/>
          </a:p>
        </p:txBody>
      </p:sp>
      <p:sp>
        <p:nvSpPr>
          <p:cNvPr id="5" name="Footer Placeholder 4">
            <a:extLst>
              <a:ext uri="{FF2B5EF4-FFF2-40B4-BE49-F238E27FC236}">
                <a16:creationId xmlns:a16="http://schemas.microsoft.com/office/drawing/2014/main" id="{A27FEBE9-F3E5-4AEE-84E6-5239149EC3C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C6978D1-6778-403D-971E-0B7145ECD254}"/>
              </a:ext>
            </a:extLst>
          </p:cNvPr>
          <p:cNvSpPr txBox="1">
            <a:spLocks noGrp="1"/>
          </p:cNvSpPr>
          <p:nvPr>
            <p:ph type="sldNum" sz="quarter" idx="8"/>
          </p:nvPr>
        </p:nvSpPr>
        <p:spPr/>
        <p:txBody>
          <a:bodyPr/>
          <a:lstStyle>
            <a:lvl1pPr>
              <a:defRPr/>
            </a:lvl1pPr>
          </a:lstStyle>
          <a:p>
            <a:pPr lvl="0"/>
            <a:fld id="{1AD14679-5818-49D5-913E-D649E49967DC}" type="slidenum">
              <a:t>‹#›</a:t>
            </a:fld>
            <a:endParaRPr lang="en-GB"/>
          </a:p>
        </p:txBody>
      </p:sp>
    </p:spTree>
    <p:extLst>
      <p:ext uri="{BB962C8B-B14F-4D97-AF65-F5344CB8AC3E}">
        <p14:creationId xmlns:p14="http://schemas.microsoft.com/office/powerpoint/2010/main" val="3385104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75A7D-7363-42A2-AC48-879BE0D17C99}"/>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E1B9210-C721-4EF3-8526-6E33B7CBB8B4}"/>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40816CF6-6F7F-4912-8F89-F0BC7E636819}"/>
              </a:ext>
            </a:extLst>
          </p:cNvPr>
          <p:cNvSpPr txBox="1">
            <a:spLocks noGrp="1"/>
          </p:cNvSpPr>
          <p:nvPr>
            <p:ph type="dt" sz="half" idx="7"/>
          </p:nvPr>
        </p:nvSpPr>
        <p:spPr/>
        <p:txBody>
          <a:bodyPr/>
          <a:lstStyle>
            <a:lvl1pPr>
              <a:defRPr/>
            </a:lvl1pPr>
          </a:lstStyle>
          <a:p>
            <a:pPr lvl="0"/>
            <a:fld id="{1850FE63-ED36-4221-9D43-BEE60E5DBD7A}" type="datetime1">
              <a:rPr lang="en-GB"/>
              <a:pPr lvl="0"/>
              <a:t>19/08/2021</a:t>
            </a:fld>
            <a:endParaRPr lang="en-GB"/>
          </a:p>
        </p:txBody>
      </p:sp>
      <p:sp>
        <p:nvSpPr>
          <p:cNvPr id="5" name="Footer Placeholder 4">
            <a:extLst>
              <a:ext uri="{FF2B5EF4-FFF2-40B4-BE49-F238E27FC236}">
                <a16:creationId xmlns:a16="http://schemas.microsoft.com/office/drawing/2014/main" id="{41B90291-C5A0-4527-85E9-48627E8729A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1A602A0-2CB7-4B48-9B60-5BC3D91FBF61}"/>
              </a:ext>
            </a:extLst>
          </p:cNvPr>
          <p:cNvSpPr txBox="1">
            <a:spLocks noGrp="1"/>
          </p:cNvSpPr>
          <p:nvPr>
            <p:ph type="sldNum" sz="quarter" idx="8"/>
          </p:nvPr>
        </p:nvSpPr>
        <p:spPr/>
        <p:txBody>
          <a:bodyPr/>
          <a:lstStyle>
            <a:lvl1pPr>
              <a:defRPr/>
            </a:lvl1pPr>
          </a:lstStyle>
          <a:p>
            <a:pPr lvl="0"/>
            <a:fld id="{6DD43016-AD1E-43C6-BDE0-F1411D9732A7}" type="slidenum">
              <a:t>‹#›</a:t>
            </a:fld>
            <a:endParaRPr lang="en-GB"/>
          </a:p>
        </p:txBody>
      </p:sp>
    </p:spTree>
    <p:extLst>
      <p:ext uri="{BB962C8B-B14F-4D97-AF65-F5344CB8AC3E}">
        <p14:creationId xmlns:p14="http://schemas.microsoft.com/office/powerpoint/2010/main" val="1418891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12D72-154A-4543-B205-946C2A674F9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0579B20-1A15-47E6-A3DF-E7B28D11B1FA}"/>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D14B35-50BB-4EDB-8B9D-0A02F4A21AF0}"/>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73EC1F-3A55-4935-8E7C-F299EC28ECE7}"/>
              </a:ext>
            </a:extLst>
          </p:cNvPr>
          <p:cNvSpPr txBox="1">
            <a:spLocks noGrp="1"/>
          </p:cNvSpPr>
          <p:nvPr>
            <p:ph type="dt" sz="half" idx="7"/>
          </p:nvPr>
        </p:nvSpPr>
        <p:spPr/>
        <p:txBody>
          <a:bodyPr/>
          <a:lstStyle>
            <a:lvl1pPr>
              <a:defRPr/>
            </a:lvl1pPr>
          </a:lstStyle>
          <a:p>
            <a:pPr lvl="0"/>
            <a:fld id="{24A14388-E7AD-4E9C-8F5F-1947D8B7248D}" type="datetime1">
              <a:rPr lang="en-GB"/>
              <a:pPr lvl="0"/>
              <a:t>19/08/2021</a:t>
            </a:fld>
            <a:endParaRPr lang="en-GB"/>
          </a:p>
        </p:txBody>
      </p:sp>
      <p:sp>
        <p:nvSpPr>
          <p:cNvPr id="6" name="Footer Placeholder 5">
            <a:extLst>
              <a:ext uri="{FF2B5EF4-FFF2-40B4-BE49-F238E27FC236}">
                <a16:creationId xmlns:a16="http://schemas.microsoft.com/office/drawing/2014/main" id="{573BB070-8808-478F-9318-A18EC5BFF49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253E9CB-45DF-4BDF-9EEA-791295690CC4}"/>
              </a:ext>
            </a:extLst>
          </p:cNvPr>
          <p:cNvSpPr txBox="1">
            <a:spLocks noGrp="1"/>
          </p:cNvSpPr>
          <p:nvPr>
            <p:ph type="sldNum" sz="quarter" idx="8"/>
          </p:nvPr>
        </p:nvSpPr>
        <p:spPr/>
        <p:txBody>
          <a:bodyPr/>
          <a:lstStyle>
            <a:lvl1pPr>
              <a:defRPr/>
            </a:lvl1pPr>
          </a:lstStyle>
          <a:p>
            <a:pPr lvl="0"/>
            <a:fld id="{A709682E-BDFC-4E3C-94CC-A6DF5A3B8860}" type="slidenum">
              <a:t>‹#›</a:t>
            </a:fld>
            <a:endParaRPr lang="en-GB"/>
          </a:p>
        </p:txBody>
      </p:sp>
    </p:spTree>
    <p:extLst>
      <p:ext uri="{BB962C8B-B14F-4D97-AF65-F5344CB8AC3E}">
        <p14:creationId xmlns:p14="http://schemas.microsoft.com/office/powerpoint/2010/main" val="37889579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2B28B-BA16-4E8B-8E67-F997243C7029}"/>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A4102ED-A39A-47A0-A73C-9FE8FD9358D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6AC8F0D5-C255-4257-95B8-F792D03076D8}"/>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77BF88-4ED4-49BF-92B8-85EA389717AE}"/>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E37B0E0C-91AB-47E6-B8FD-946AA9990737}"/>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556074-EE15-4D92-9DD5-32FA6B7EBA63}"/>
              </a:ext>
            </a:extLst>
          </p:cNvPr>
          <p:cNvSpPr txBox="1">
            <a:spLocks noGrp="1"/>
          </p:cNvSpPr>
          <p:nvPr>
            <p:ph type="dt" sz="half" idx="7"/>
          </p:nvPr>
        </p:nvSpPr>
        <p:spPr/>
        <p:txBody>
          <a:bodyPr/>
          <a:lstStyle>
            <a:lvl1pPr>
              <a:defRPr/>
            </a:lvl1pPr>
          </a:lstStyle>
          <a:p>
            <a:pPr lvl="0"/>
            <a:fld id="{047FB33C-E8BB-4E2F-B630-E57127D3B6DE}" type="datetime1">
              <a:rPr lang="en-GB"/>
              <a:pPr lvl="0"/>
              <a:t>19/08/2021</a:t>
            </a:fld>
            <a:endParaRPr lang="en-GB"/>
          </a:p>
        </p:txBody>
      </p:sp>
      <p:sp>
        <p:nvSpPr>
          <p:cNvPr id="8" name="Footer Placeholder 7">
            <a:extLst>
              <a:ext uri="{FF2B5EF4-FFF2-40B4-BE49-F238E27FC236}">
                <a16:creationId xmlns:a16="http://schemas.microsoft.com/office/drawing/2014/main" id="{CFA79BF0-92A9-4A74-8277-3DABD78607AE}"/>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4426320-7DC9-40BF-9C76-D174C5B73325}"/>
              </a:ext>
            </a:extLst>
          </p:cNvPr>
          <p:cNvSpPr txBox="1">
            <a:spLocks noGrp="1"/>
          </p:cNvSpPr>
          <p:nvPr>
            <p:ph type="sldNum" sz="quarter" idx="8"/>
          </p:nvPr>
        </p:nvSpPr>
        <p:spPr/>
        <p:txBody>
          <a:bodyPr/>
          <a:lstStyle>
            <a:lvl1pPr>
              <a:defRPr/>
            </a:lvl1pPr>
          </a:lstStyle>
          <a:p>
            <a:pPr lvl="0"/>
            <a:fld id="{DA3B1566-72FC-45C2-9844-5C6ABA6C7440}" type="slidenum">
              <a:t>‹#›</a:t>
            </a:fld>
            <a:endParaRPr lang="en-GB"/>
          </a:p>
        </p:txBody>
      </p:sp>
    </p:spTree>
    <p:extLst>
      <p:ext uri="{BB962C8B-B14F-4D97-AF65-F5344CB8AC3E}">
        <p14:creationId xmlns:p14="http://schemas.microsoft.com/office/powerpoint/2010/main" val="10405362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7854D-6756-44D4-807B-A78BE57D6A0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0687D537-1246-49A0-AE81-CCA624146D01}"/>
              </a:ext>
            </a:extLst>
          </p:cNvPr>
          <p:cNvSpPr txBox="1">
            <a:spLocks noGrp="1"/>
          </p:cNvSpPr>
          <p:nvPr>
            <p:ph type="dt" sz="half" idx="7"/>
          </p:nvPr>
        </p:nvSpPr>
        <p:spPr/>
        <p:txBody>
          <a:bodyPr/>
          <a:lstStyle>
            <a:lvl1pPr>
              <a:defRPr/>
            </a:lvl1pPr>
          </a:lstStyle>
          <a:p>
            <a:pPr lvl="0"/>
            <a:fld id="{89F6387D-2986-44B6-BB2C-3EB6DB7E7DAE}" type="datetime1">
              <a:rPr lang="en-GB"/>
              <a:pPr lvl="0"/>
              <a:t>19/08/2021</a:t>
            </a:fld>
            <a:endParaRPr lang="en-GB"/>
          </a:p>
        </p:txBody>
      </p:sp>
      <p:sp>
        <p:nvSpPr>
          <p:cNvPr id="4" name="Footer Placeholder 3">
            <a:extLst>
              <a:ext uri="{FF2B5EF4-FFF2-40B4-BE49-F238E27FC236}">
                <a16:creationId xmlns:a16="http://schemas.microsoft.com/office/drawing/2014/main" id="{4640B757-D36D-4642-BFBF-6C09E5B1CA6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2ADBAB3-1AB0-4759-9001-3ED8854E2098}"/>
              </a:ext>
            </a:extLst>
          </p:cNvPr>
          <p:cNvSpPr txBox="1">
            <a:spLocks noGrp="1"/>
          </p:cNvSpPr>
          <p:nvPr>
            <p:ph type="sldNum" sz="quarter" idx="8"/>
          </p:nvPr>
        </p:nvSpPr>
        <p:spPr/>
        <p:txBody>
          <a:bodyPr/>
          <a:lstStyle>
            <a:lvl1pPr>
              <a:defRPr/>
            </a:lvl1pPr>
          </a:lstStyle>
          <a:p>
            <a:pPr lvl="0"/>
            <a:fld id="{80310FBC-A996-4BA4-A307-AB159EC3DF4B}" type="slidenum">
              <a:t>‹#›</a:t>
            </a:fld>
            <a:endParaRPr lang="en-GB"/>
          </a:p>
        </p:txBody>
      </p:sp>
    </p:spTree>
    <p:extLst>
      <p:ext uri="{BB962C8B-B14F-4D97-AF65-F5344CB8AC3E}">
        <p14:creationId xmlns:p14="http://schemas.microsoft.com/office/powerpoint/2010/main" val="39200245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90C9AC-8452-4795-A8C5-C5884E20A2B9}"/>
              </a:ext>
            </a:extLst>
          </p:cNvPr>
          <p:cNvSpPr txBox="1">
            <a:spLocks noGrp="1"/>
          </p:cNvSpPr>
          <p:nvPr>
            <p:ph type="dt" sz="half" idx="7"/>
          </p:nvPr>
        </p:nvSpPr>
        <p:spPr/>
        <p:txBody>
          <a:bodyPr/>
          <a:lstStyle>
            <a:lvl1pPr>
              <a:defRPr/>
            </a:lvl1pPr>
          </a:lstStyle>
          <a:p>
            <a:pPr lvl="0"/>
            <a:fld id="{081BDD18-9D3F-458B-96C2-59C7526F783C}" type="datetime1">
              <a:rPr lang="en-GB"/>
              <a:pPr lvl="0"/>
              <a:t>19/08/2021</a:t>
            </a:fld>
            <a:endParaRPr lang="en-GB"/>
          </a:p>
        </p:txBody>
      </p:sp>
      <p:sp>
        <p:nvSpPr>
          <p:cNvPr id="3" name="Footer Placeholder 2">
            <a:extLst>
              <a:ext uri="{FF2B5EF4-FFF2-40B4-BE49-F238E27FC236}">
                <a16:creationId xmlns:a16="http://schemas.microsoft.com/office/drawing/2014/main" id="{B794DA6D-4262-40FB-AE6B-0C35AEE1F71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877B350-64BB-4F97-8762-235AD921DCF0}"/>
              </a:ext>
            </a:extLst>
          </p:cNvPr>
          <p:cNvSpPr txBox="1">
            <a:spLocks noGrp="1"/>
          </p:cNvSpPr>
          <p:nvPr>
            <p:ph type="sldNum" sz="quarter" idx="8"/>
          </p:nvPr>
        </p:nvSpPr>
        <p:spPr/>
        <p:txBody>
          <a:bodyPr/>
          <a:lstStyle>
            <a:lvl1pPr>
              <a:defRPr/>
            </a:lvl1pPr>
          </a:lstStyle>
          <a:p>
            <a:pPr lvl="0"/>
            <a:fld id="{935B929E-C920-41BD-8183-95821D97358B}" type="slidenum">
              <a:t>‹#›</a:t>
            </a:fld>
            <a:endParaRPr lang="en-GB"/>
          </a:p>
        </p:txBody>
      </p:sp>
    </p:spTree>
    <p:extLst>
      <p:ext uri="{BB962C8B-B14F-4D97-AF65-F5344CB8AC3E}">
        <p14:creationId xmlns:p14="http://schemas.microsoft.com/office/powerpoint/2010/main" val="8587166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48E6D-27CC-488A-BC03-C73ACDB62C99}"/>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9AC019F-BA02-49B0-94B8-607697BBDAAE}"/>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D6D7B3-9766-4C25-8AFB-8116ACD0DDD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019CD12-0A22-4F37-AC98-084CAB9F319E}"/>
              </a:ext>
            </a:extLst>
          </p:cNvPr>
          <p:cNvSpPr txBox="1">
            <a:spLocks noGrp="1"/>
          </p:cNvSpPr>
          <p:nvPr>
            <p:ph type="dt" sz="half" idx="7"/>
          </p:nvPr>
        </p:nvSpPr>
        <p:spPr/>
        <p:txBody>
          <a:bodyPr/>
          <a:lstStyle>
            <a:lvl1pPr>
              <a:defRPr/>
            </a:lvl1pPr>
          </a:lstStyle>
          <a:p>
            <a:pPr lvl="0"/>
            <a:fld id="{73B5E1CC-C776-4DDD-BC1E-9A1164E0FD14}" type="datetime1">
              <a:rPr lang="en-GB"/>
              <a:pPr lvl="0"/>
              <a:t>19/08/2021</a:t>
            </a:fld>
            <a:endParaRPr lang="en-GB"/>
          </a:p>
        </p:txBody>
      </p:sp>
      <p:sp>
        <p:nvSpPr>
          <p:cNvPr id="6" name="Footer Placeholder 5">
            <a:extLst>
              <a:ext uri="{FF2B5EF4-FFF2-40B4-BE49-F238E27FC236}">
                <a16:creationId xmlns:a16="http://schemas.microsoft.com/office/drawing/2014/main" id="{CAFF98FF-C0F5-4BDD-9A15-4ED40313028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0C9EAF4-A75E-4E6B-8E6C-81EAA781E349}"/>
              </a:ext>
            </a:extLst>
          </p:cNvPr>
          <p:cNvSpPr txBox="1">
            <a:spLocks noGrp="1"/>
          </p:cNvSpPr>
          <p:nvPr>
            <p:ph type="sldNum" sz="quarter" idx="8"/>
          </p:nvPr>
        </p:nvSpPr>
        <p:spPr/>
        <p:txBody>
          <a:bodyPr/>
          <a:lstStyle>
            <a:lvl1pPr>
              <a:defRPr/>
            </a:lvl1pPr>
          </a:lstStyle>
          <a:p>
            <a:pPr lvl="0"/>
            <a:fld id="{41F03091-7140-4DB7-8F40-0BD4E2857BD5}" type="slidenum">
              <a:t>‹#›</a:t>
            </a:fld>
            <a:endParaRPr lang="en-GB"/>
          </a:p>
        </p:txBody>
      </p:sp>
    </p:spTree>
    <p:extLst>
      <p:ext uri="{BB962C8B-B14F-4D97-AF65-F5344CB8AC3E}">
        <p14:creationId xmlns:p14="http://schemas.microsoft.com/office/powerpoint/2010/main" val="700143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B3A0B-8435-48FA-BBB8-0E088A791C8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1E93FD55-F819-47AC-A119-6131DDC3B812}"/>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36167699-F1C3-4000-97F9-8EFBABFBF91A}"/>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6B83D74-EF5D-481D-B439-02E932C5DE20}"/>
              </a:ext>
            </a:extLst>
          </p:cNvPr>
          <p:cNvSpPr txBox="1">
            <a:spLocks noGrp="1"/>
          </p:cNvSpPr>
          <p:nvPr>
            <p:ph type="dt" sz="half" idx="7"/>
          </p:nvPr>
        </p:nvSpPr>
        <p:spPr/>
        <p:txBody>
          <a:bodyPr/>
          <a:lstStyle>
            <a:lvl1pPr>
              <a:defRPr/>
            </a:lvl1pPr>
          </a:lstStyle>
          <a:p>
            <a:pPr lvl="0"/>
            <a:fld id="{C455657B-A6E8-4009-8642-B490A23F1A78}" type="datetime1">
              <a:rPr lang="en-GB"/>
              <a:pPr lvl="0"/>
              <a:t>19/08/2021</a:t>
            </a:fld>
            <a:endParaRPr lang="en-GB"/>
          </a:p>
        </p:txBody>
      </p:sp>
      <p:sp>
        <p:nvSpPr>
          <p:cNvPr id="6" name="Footer Placeholder 5">
            <a:extLst>
              <a:ext uri="{FF2B5EF4-FFF2-40B4-BE49-F238E27FC236}">
                <a16:creationId xmlns:a16="http://schemas.microsoft.com/office/drawing/2014/main" id="{6D9510D4-41BC-4E32-B924-1B6CD90E2F3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2257A02-3E03-4C5F-A70D-974064BDA302}"/>
              </a:ext>
            </a:extLst>
          </p:cNvPr>
          <p:cNvSpPr txBox="1">
            <a:spLocks noGrp="1"/>
          </p:cNvSpPr>
          <p:nvPr>
            <p:ph type="sldNum" sz="quarter" idx="8"/>
          </p:nvPr>
        </p:nvSpPr>
        <p:spPr/>
        <p:txBody>
          <a:bodyPr/>
          <a:lstStyle>
            <a:lvl1pPr>
              <a:defRPr/>
            </a:lvl1pPr>
          </a:lstStyle>
          <a:p>
            <a:pPr lvl="0"/>
            <a:fld id="{4264AA96-B246-43E1-B201-1CA48DFA784F}" type="slidenum">
              <a:t>‹#›</a:t>
            </a:fld>
            <a:endParaRPr lang="en-GB"/>
          </a:p>
        </p:txBody>
      </p:sp>
    </p:spTree>
    <p:extLst>
      <p:ext uri="{BB962C8B-B14F-4D97-AF65-F5344CB8AC3E}">
        <p14:creationId xmlns:p14="http://schemas.microsoft.com/office/powerpoint/2010/main" val="25008523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BFCB-D34B-4E16-8C81-A1240FDD053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1B509F48-791E-40F8-AA45-8BE6D5E1812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D50E74-A8B1-4964-BD8B-14EB71497DB8}"/>
              </a:ext>
            </a:extLst>
          </p:cNvPr>
          <p:cNvSpPr txBox="1">
            <a:spLocks noGrp="1"/>
          </p:cNvSpPr>
          <p:nvPr>
            <p:ph type="dt" sz="half" idx="7"/>
          </p:nvPr>
        </p:nvSpPr>
        <p:spPr/>
        <p:txBody>
          <a:bodyPr/>
          <a:lstStyle>
            <a:lvl1pPr>
              <a:defRPr/>
            </a:lvl1pPr>
          </a:lstStyle>
          <a:p>
            <a:pPr lvl="0"/>
            <a:fld id="{DA88642E-2B29-4A53-94B7-1355D42F793E}" type="datetime1">
              <a:rPr lang="en-GB"/>
              <a:pPr lvl="0"/>
              <a:t>19/08/2021</a:t>
            </a:fld>
            <a:endParaRPr lang="en-GB"/>
          </a:p>
        </p:txBody>
      </p:sp>
      <p:sp>
        <p:nvSpPr>
          <p:cNvPr id="5" name="Footer Placeholder 4">
            <a:extLst>
              <a:ext uri="{FF2B5EF4-FFF2-40B4-BE49-F238E27FC236}">
                <a16:creationId xmlns:a16="http://schemas.microsoft.com/office/drawing/2014/main" id="{1C95E456-D339-44C5-A346-4EA45035DF8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6842D35-CFDF-4018-B306-5C1411FF6938}"/>
              </a:ext>
            </a:extLst>
          </p:cNvPr>
          <p:cNvSpPr txBox="1">
            <a:spLocks noGrp="1"/>
          </p:cNvSpPr>
          <p:nvPr>
            <p:ph type="sldNum" sz="quarter" idx="8"/>
          </p:nvPr>
        </p:nvSpPr>
        <p:spPr/>
        <p:txBody>
          <a:bodyPr/>
          <a:lstStyle>
            <a:lvl1pPr>
              <a:defRPr/>
            </a:lvl1pPr>
          </a:lstStyle>
          <a:p>
            <a:pPr lvl="0"/>
            <a:fld id="{B7E23014-2747-4E0D-A54D-6CDCCC8D7E88}" type="slidenum">
              <a:t>‹#›</a:t>
            </a:fld>
            <a:endParaRPr lang="en-GB"/>
          </a:p>
        </p:txBody>
      </p:sp>
    </p:spTree>
    <p:extLst>
      <p:ext uri="{BB962C8B-B14F-4D97-AF65-F5344CB8AC3E}">
        <p14:creationId xmlns:p14="http://schemas.microsoft.com/office/powerpoint/2010/main" val="31521365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A2C736-58EC-4BF1-8335-3089CD00EB31}"/>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A44E8DB-44A4-42E1-919E-D78F7EF5DB4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D1B5B4-EF3B-4BF7-A2FB-F41F7A82B1A6}"/>
              </a:ext>
            </a:extLst>
          </p:cNvPr>
          <p:cNvSpPr txBox="1">
            <a:spLocks noGrp="1"/>
          </p:cNvSpPr>
          <p:nvPr>
            <p:ph type="dt" sz="half" idx="7"/>
          </p:nvPr>
        </p:nvSpPr>
        <p:spPr/>
        <p:txBody>
          <a:bodyPr/>
          <a:lstStyle>
            <a:lvl1pPr>
              <a:defRPr/>
            </a:lvl1pPr>
          </a:lstStyle>
          <a:p>
            <a:pPr lvl="0"/>
            <a:fld id="{D30E7879-F5C3-49CA-9C15-A239FFC11FC7}" type="datetime1">
              <a:rPr lang="en-GB"/>
              <a:pPr lvl="0"/>
              <a:t>19/08/2021</a:t>
            </a:fld>
            <a:endParaRPr lang="en-GB"/>
          </a:p>
        </p:txBody>
      </p:sp>
      <p:sp>
        <p:nvSpPr>
          <p:cNvPr id="5" name="Footer Placeholder 4">
            <a:extLst>
              <a:ext uri="{FF2B5EF4-FFF2-40B4-BE49-F238E27FC236}">
                <a16:creationId xmlns:a16="http://schemas.microsoft.com/office/drawing/2014/main" id="{B699E6FB-8782-42E5-B9B3-A6A119CEBFE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7DC4919-F024-4F24-892B-F07F7516282C}"/>
              </a:ext>
            </a:extLst>
          </p:cNvPr>
          <p:cNvSpPr txBox="1">
            <a:spLocks noGrp="1"/>
          </p:cNvSpPr>
          <p:nvPr>
            <p:ph type="sldNum" sz="quarter" idx="8"/>
          </p:nvPr>
        </p:nvSpPr>
        <p:spPr/>
        <p:txBody>
          <a:bodyPr/>
          <a:lstStyle>
            <a:lvl1pPr>
              <a:defRPr/>
            </a:lvl1pPr>
          </a:lstStyle>
          <a:p>
            <a:pPr lvl="0"/>
            <a:fld id="{4DD8702C-0649-4A68-93C7-228F53264D58}" type="slidenum">
              <a:t>‹#›</a:t>
            </a:fld>
            <a:endParaRPr lang="en-GB"/>
          </a:p>
        </p:txBody>
      </p:sp>
    </p:spTree>
    <p:extLst>
      <p:ext uri="{BB962C8B-B14F-4D97-AF65-F5344CB8AC3E}">
        <p14:creationId xmlns:p14="http://schemas.microsoft.com/office/powerpoint/2010/main" val="2936392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747109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740087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741882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442250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21081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403840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9476553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552453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192975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26539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201744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97553-EDA3-4573-934D-3DA491141208}"/>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CC440582-7B24-4AE3-883A-9014A992C47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0A9D3EA8-4579-4FDF-9252-705C55322F92}"/>
              </a:ext>
            </a:extLst>
          </p:cNvPr>
          <p:cNvSpPr txBox="1">
            <a:spLocks noGrp="1"/>
          </p:cNvSpPr>
          <p:nvPr>
            <p:ph type="dt" sz="half" idx="7"/>
          </p:nvPr>
        </p:nvSpPr>
        <p:spPr/>
        <p:txBody>
          <a:bodyPr/>
          <a:lstStyle>
            <a:lvl1pPr>
              <a:defRPr/>
            </a:lvl1pPr>
          </a:lstStyle>
          <a:p>
            <a:pPr lvl="0"/>
            <a:fld id="{E2B84AFB-5E43-4EC9-BC79-14C76A42E898}" type="datetime1">
              <a:rPr lang="en-GB"/>
              <a:pPr lvl="0"/>
              <a:t>19/08/2021</a:t>
            </a:fld>
            <a:endParaRPr lang="en-GB"/>
          </a:p>
        </p:txBody>
      </p:sp>
      <p:sp>
        <p:nvSpPr>
          <p:cNvPr id="5" name="Footer Placeholder 4">
            <a:extLst>
              <a:ext uri="{FF2B5EF4-FFF2-40B4-BE49-F238E27FC236}">
                <a16:creationId xmlns:a16="http://schemas.microsoft.com/office/drawing/2014/main" id="{85752ACA-F760-43A1-B2DD-DE098D93B27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079289D-829C-4CDD-81A7-9424592760A9}"/>
              </a:ext>
            </a:extLst>
          </p:cNvPr>
          <p:cNvSpPr txBox="1">
            <a:spLocks noGrp="1"/>
          </p:cNvSpPr>
          <p:nvPr>
            <p:ph type="sldNum" sz="quarter" idx="8"/>
          </p:nvPr>
        </p:nvSpPr>
        <p:spPr/>
        <p:txBody>
          <a:bodyPr/>
          <a:lstStyle>
            <a:lvl1pPr>
              <a:defRPr/>
            </a:lvl1pPr>
          </a:lstStyle>
          <a:p>
            <a:pPr lvl="0"/>
            <a:fld id="{34D58702-8BC4-424B-BA2F-4FFE227FCA70}" type="slidenum">
              <a:t>‹#›</a:t>
            </a:fld>
            <a:endParaRPr lang="en-GB"/>
          </a:p>
        </p:txBody>
      </p:sp>
    </p:spTree>
    <p:extLst>
      <p:ext uri="{BB962C8B-B14F-4D97-AF65-F5344CB8AC3E}">
        <p14:creationId xmlns:p14="http://schemas.microsoft.com/office/powerpoint/2010/main" val="18944488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745FC-95A6-4F68-8C6A-4EAEAB4C504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B6AB8D5-51CD-4314-92F2-59034655E34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056D43-8EB8-4DD2-9A69-C168DAC5BCB2}"/>
              </a:ext>
            </a:extLst>
          </p:cNvPr>
          <p:cNvSpPr txBox="1">
            <a:spLocks noGrp="1"/>
          </p:cNvSpPr>
          <p:nvPr>
            <p:ph type="dt" sz="half" idx="7"/>
          </p:nvPr>
        </p:nvSpPr>
        <p:spPr/>
        <p:txBody>
          <a:bodyPr/>
          <a:lstStyle>
            <a:lvl1pPr>
              <a:defRPr/>
            </a:lvl1pPr>
          </a:lstStyle>
          <a:p>
            <a:pPr lvl="0"/>
            <a:fld id="{25BFC1F8-E829-48E1-9143-C9B5B3872FB1}" type="datetime1">
              <a:rPr lang="en-GB"/>
              <a:pPr lvl="0"/>
              <a:t>19/08/2021</a:t>
            </a:fld>
            <a:endParaRPr lang="en-GB"/>
          </a:p>
        </p:txBody>
      </p:sp>
      <p:sp>
        <p:nvSpPr>
          <p:cNvPr id="5" name="Footer Placeholder 4">
            <a:extLst>
              <a:ext uri="{FF2B5EF4-FFF2-40B4-BE49-F238E27FC236}">
                <a16:creationId xmlns:a16="http://schemas.microsoft.com/office/drawing/2014/main" id="{28A58BC7-C43D-4512-82DC-593188F675D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C41FF0D-A0B5-4FE1-AB2F-67B9FADE3EDF}"/>
              </a:ext>
            </a:extLst>
          </p:cNvPr>
          <p:cNvSpPr txBox="1">
            <a:spLocks noGrp="1"/>
          </p:cNvSpPr>
          <p:nvPr>
            <p:ph type="sldNum" sz="quarter" idx="8"/>
          </p:nvPr>
        </p:nvSpPr>
        <p:spPr/>
        <p:txBody>
          <a:bodyPr/>
          <a:lstStyle>
            <a:lvl1pPr>
              <a:defRPr/>
            </a:lvl1pPr>
          </a:lstStyle>
          <a:p>
            <a:pPr lvl="0"/>
            <a:fld id="{08259CD1-EF32-41F2-B356-C5317CAB9390}" type="slidenum">
              <a:t>‹#›</a:t>
            </a:fld>
            <a:endParaRPr lang="en-GB"/>
          </a:p>
        </p:txBody>
      </p:sp>
    </p:spTree>
    <p:extLst>
      <p:ext uri="{BB962C8B-B14F-4D97-AF65-F5344CB8AC3E}">
        <p14:creationId xmlns:p14="http://schemas.microsoft.com/office/powerpoint/2010/main" val="12604808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73F41-B443-4ED5-844C-FA4C7C793246}"/>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E6871D9-C1A5-4165-97D9-98ED180BE299}"/>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1D863F1-4839-4814-B13A-37DA394EBF87}"/>
              </a:ext>
            </a:extLst>
          </p:cNvPr>
          <p:cNvSpPr txBox="1">
            <a:spLocks noGrp="1"/>
          </p:cNvSpPr>
          <p:nvPr>
            <p:ph type="dt" sz="half" idx="7"/>
          </p:nvPr>
        </p:nvSpPr>
        <p:spPr/>
        <p:txBody>
          <a:bodyPr/>
          <a:lstStyle>
            <a:lvl1pPr>
              <a:defRPr/>
            </a:lvl1pPr>
          </a:lstStyle>
          <a:p>
            <a:pPr lvl="0"/>
            <a:fld id="{DE0283EB-4BCC-488F-8F7E-D47F6A4E0111}" type="datetime1">
              <a:rPr lang="en-GB"/>
              <a:pPr lvl="0"/>
              <a:t>19/08/2021</a:t>
            </a:fld>
            <a:endParaRPr lang="en-GB"/>
          </a:p>
        </p:txBody>
      </p:sp>
      <p:sp>
        <p:nvSpPr>
          <p:cNvPr id="5" name="Footer Placeholder 4">
            <a:extLst>
              <a:ext uri="{FF2B5EF4-FFF2-40B4-BE49-F238E27FC236}">
                <a16:creationId xmlns:a16="http://schemas.microsoft.com/office/drawing/2014/main" id="{86D86B3B-16FD-409F-BBAF-711E4E4D494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B8E9184-7D92-4DF8-BC8A-CE6E42A164DE}"/>
              </a:ext>
            </a:extLst>
          </p:cNvPr>
          <p:cNvSpPr txBox="1">
            <a:spLocks noGrp="1"/>
          </p:cNvSpPr>
          <p:nvPr>
            <p:ph type="sldNum" sz="quarter" idx="8"/>
          </p:nvPr>
        </p:nvSpPr>
        <p:spPr/>
        <p:txBody>
          <a:bodyPr/>
          <a:lstStyle>
            <a:lvl1pPr>
              <a:defRPr/>
            </a:lvl1pPr>
          </a:lstStyle>
          <a:p>
            <a:pPr lvl="0"/>
            <a:fld id="{F02E88B0-6599-4310-BA77-4F099835F8B9}" type="slidenum">
              <a:t>‹#›</a:t>
            </a:fld>
            <a:endParaRPr lang="en-GB"/>
          </a:p>
        </p:txBody>
      </p:sp>
    </p:spTree>
    <p:extLst>
      <p:ext uri="{BB962C8B-B14F-4D97-AF65-F5344CB8AC3E}">
        <p14:creationId xmlns:p14="http://schemas.microsoft.com/office/powerpoint/2010/main" val="38899697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63916-0BBA-4A72-ACB7-9F7ADEDF976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4A7C868-CE07-4B0E-B085-D3FFD3CD7D4D}"/>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115B61-8C2C-4D38-8532-0CA68F5F20E7}"/>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AA9D61-C583-427C-9658-74AF6EF0772D}"/>
              </a:ext>
            </a:extLst>
          </p:cNvPr>
          <p:cNvSpPr txBox="1">
            <a:spLocks noGrp="1"/>
          </p:cNvSpPr>
          <p:nvPr>
            <p:ph type="dt" sz="half" idx="7"/>
          </p:nvPr>
        </p:nvSpPr>
        <p:spPr/>
        <p:txBody>
          <a:bodyPr/>
          <a:lstStyle>
            <a:lvl1pPr>
              <a:defRPr/>
            </a:lvl1pPr>
          </a:lstStyle>
          <a:p>
            <a:pPr lvl="0"/>
            <a:fld id="{4DDEE6A1-F937-4BAA-896E-A2D912FEF847}" type="datetime1">
              <a:rPr lang="en-GB"/>
              <a:pPr lvl="0"/>
              <a:t>19/08/2021</a:t>
            </a:fld>
            <a:endParaRPr lang="en-GB"/>
          </a:p>
        </p:txBody>
      </p:sp>
      <p:sp>
        <p:nvSpPr>
          <p:cNvPr id="6" name="Footer Placeholder 5">
            <a:extLst>
              <a:ext uri="{FF2B5EF4-FFF2-40B4-BE49-F238E27FC236}">
                <a16:creationId xmlns:a16="http://schemas.microsoft.com/office/drawing/2014/main" id="{7015A768-55D2-4B5B-B646-4BD5CA765AF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8BCEE7D-7C45-40FC-A5F5-C7BFF66AA34C}"/>
              </a:ext>
            </a:extLst>
          </p:cNvPr>
          <p:cNvSpPr txBox="1">
            <a:spLocks noGrp="1"/>
          </p:cNvSpPr>
          <p:nvPr>
            <p:ph type="sldNum" sz="quarter" idx="8"/>
          </p:nvPr>
        </p:nvSpPr>
        <p:spPr/>
        <p:txBody>
          <a:bodyPr/>
          <a:lstStyle>
            <a:lvl1pPr>
              <a:defRPr/>
            </a:lvl1pPr>
          </a:lstStyle>
          <a:p>
            <a:pPr lvl="0"/>
            <a:fld id="{9DCF1F52-2190-4015-AA41-40EA57053E63}" type="slidenum">
              <a:t>‹#›</a:t>
            </a:fld>
            <a:endParaRPr lang="en-GB"/>
          </a:p>
        </p:txBody>
      </p:sp>
    </p:spTree>
    <p:extLst>
      <p:ext uri="{BB962C8B-B14F-4D97-AF65-F5344CB8AC3E}">
        <p14:creationId xmlns:p14="http://schemas.microsoft.com/office/powerpoint/2010/main" val="3830606650"/>
      </p:ext>
    </p:extLst>
  </p:cSld>
  <p:clrMapOvr>
    <a:masterClrMapping/>
  </p:clrMapOvr>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D4C98-443B-45E8-AD7F-B7036EFEF4E0}"/>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6279746-5E69-4D81-8730-31E083B62279}"/>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58F1E3E3-4E1A-4A9D-A055-7D40CB0F5BE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9CB599-237D-4968-A0E5-B11A54D0C20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A8DADF96-10FF-4D45-BF5C-CBB9A6C1C5F4}"/>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FCE894-A3FC-4B26-A4C8-4F9A55AE3A41}"/>
              </a:ext>
            </a:extLst>
          </p:cNvPr>
          <p:cNvSpPr txBox="1">
            <a:spLocks noGrp="1"/>
          </p:cNvSpPr>
          <p:nvPr>
            <p:ph type="dt" sz="half" idx="7"/>
          </p:nvPr>
        </p:nvSpPr>
        <p:spPr/>
        <p:txBody>
          <a:bodyPr/>
          <a:lstStyle>
            <a:lvl1pPr>
              <a:defRPr/>
            </a:lvl1pPr>
          </a:lstStyle>
          <a:p>
            <a:pPr lvl="0"/>
            <a:fld id="{8C856019-4152-4C77-B77F-48DCA191C749}" type="datetime1">
              <a:rPr lang="en-GB"/>
              <a:pPr lvl="0"/>
              <a:t>19/08/2021</a:t>
            </a:fld>
            <a:endParaRPr lang="en-GB"/>
          </a:p>
        </p:txBody>
      </p:sp>
      <p:sp>
        <p:nvSpPr>
          <p:cNvPr id="8" name="Footer Placeholder 7">
            <a:extLst>
              <a:ext uri="{FF2B5EF4-FFF2-40B4-BE49-F238E27FC236}">
                <a16:creationId xmlns:a16="http://schemas.microsoft.com/office/drawing/2014/main" id="{0657DAB2-1DCC-4909-B2B1-21358F71AC7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27700D9-C97E-4D59-B3A6-A42A9555294A}"/>
              </a:ext>
            </a:extLst>
          </p:cNvPr>
          <p:cNvSpPr txBox="1">
            <a:spLocks noGrp="1"/>
          </p:cNvSpPr>
          <p:nvPr>
            <p:ph type="sldNum" sz="quarter" idx="8"/>
          </p:nvPr>
        </p:nvSpPr>
        <p:spPr/>
        <p:txBody>
          <a:bodyPr/>
          <a:lstStyle>
            <a:lvl1pPr>
              <a:defRPr/>
            </a:lvl1pPr>
          </a:lstStyle>
          <a:p>
            <a:pPr lvl="0"/>
            <a:fld id="{DD2712A5-D562-4707-81E2-AD2FD0A370B9}" type="slidenum">
              <a:t>‹#›</a:t>
            </a:fld>
            <a:endParaRPr lang="en-GB"/>
          </a:p>
        </p:txBody>
      </p:sp>
    </p:spTree>
    <p:extLst>
      <p:ext uri="{BB962C8B-B14F-4D97-AF65-F5344CB8AC3E}">
        <p14:creationId xmlns:p14="http://schemas.microsoft.com/office/powerpoint/2010/main" val="36715413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5E3C1-0ACF-4CC6-AB20-F77B41CF8DA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BE9D4A27-89DC-4DEF-BD88-4A207F4F37E5}"/>
              </a:ext>
            </a:extLst>
          </p:cNvPr>
          <p:cNvSpPr txBox="1">
            <a:spLocks noGrp="1"/>
          </p:cNvSpPr>
          <p:nvPr>
            <p:ph type="dt" sz="half" idx="7"/>
          </p:nvPr>
        </p:nvSpPr>
        <p:spPr/>
        <p:txBody>
          <a:bodyPr/>
          <a:lstStyle>
            <a:lvl1pPr>
              <a:defRPr/>
            </a:lvl1pPr>
          </a:lstStyle>
          <a:p>
            <a:pPr lvl="0"/>
            <a:fld id="{314CEA02-C084-4E49-B927-BF6A9138E89E}" type="datetime1">
              <a:rPr lang="en-GB"/>
              <a:pPr lvl="0"/>
              <a:t>19/08/2021</a:t>
            </a:fld>
            <a:endParaRPr lang="en-GB"/>
          </a:p>
        </p:txBody>
      </p:sp>
      <p:sp>
        <p:nvSpPr>
          <p:cNvPr id="4" name="Footer Placeholder 3">
            <a:extLst>
              <a:ext uri="{FF2B5EF4-FFF2-40B4-BE49-F238E27FC236}">
                <a16:creationId xmlns:a16="http://schemas.microsoft.com/office/drawing/2014/main" id="{9F265E11-9348-4866-8480-92505664B664}"/>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B9F8C781-DF14-408E-A63F-8E556F0E0394}"/>
              </a:ext>
            </a:extLst>
          </p:cNvPr>
          <p:cNvSpPr txBox="1">
            <a:spLocks noGrp="1"/>
          </p:cNvSpPr>
          <p:nvPr>
            <p:ph type="sldNum" sz="quarter" idx="8"/>
          </p:nvPr>
        </p:nvSpPr>
        <p:spPr/>
        <p:txBody>
          <a:bodyPr/>
          <a:lstStyle>
            <a:lvl1pPr>
              <a:defRPr/>
            </a:lvl1pPr>
          </a:lstStyle>
          <a:p>
            <a:pPr lvl="0"/>
            <a:fld id="{9BFEE286-968D-4A34-A6AE-4469989D1D14}" type="slidenum">
              <a:t>‹#›</a:t>
            </a:fld>
            <a:endParaRPr lang="en-GB"/>
          </a:p>
        </p:txBody>
      </p:sp>
    </p:spTree>
    <p:extLst>
      <p:ext uri="{BB962C8B-B14F-4D97-AF65-F5344CB8AC3E}">
        <p14:creationId xmlns:p14="http://schemas.microsoft.com/office/powerpoint/2010/main" val="414214589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0FF619-2C8A-4117-BE59-C5E18FC41301}"/>
              </a:ext>
            </a:extLst>
          </p:cNvPr>
          <p:cNvSpPr txBox="1">
            <a:spLocks noGrp="1"/>
          </p:cNvSpPr>
          <p:nvPr>
            <p:ph type="dt" sz="half" idx="7"/>
          </p:nvPr>
        </p:nvSpPr>
        <p:spPr/>
        <p:txBody>
          <a:bodyPr/>
          <a:lstStyle>
            <a:lvl1pPr>
              <a:defRPr/>
            </a:lvl1pPr>
          </a:lstStyle>
          <a:p>
            <a:pPr lvl="0"/>
            <a:fld id="{B40BA1D6-934D-4DAE-B6B0-76544910C319}" type="datetime1">
              <a:rPr lang="en-GB"/>
              <a:pPr lvl="0"/>
              <a:t>19/08/2021</a:t>
            </a:fld>
            <a:endParaRPr lang="en-GB"/>
          </a:p>
        </p:txBody>
      </p:sp>
      <p:sp>
        <p:nvSpPr>
          <p:cNvPr id="3" name="Footer Placeholder 2">
            <a:extLst>
              <a:ext uri="{FF2B5EF4-FFF2-40B4-BE49-F238E27FC236}">
                <a16:creationId xmlns:a16="http://schemas.microsoft.com/office/drawing/2014/main" id="{F76DF81B-91BD-42FB-B8B3-B40325A4EC36}"/>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598BEC0C-FDF4-494F-8AA5-3B034F213B86}"/>
              </a:ext>
            </a:extLst>
          </p:cNvPr>
          <p:cNvSpPr txBox="1">
            <a:spLocks noGrp="1"/>
          </p:cNvSpPr>
          <p:nvPr>
            <p:ph type="sldNum" sz="quarter" idx="8"/>
          </p:nvPr>
        </p:nvSpPr>
        <p:spPr/>
        <p:txBody>
          <a:bodyPr/>
          <a:lstStyle>
            <a:lvl1pPr>
              <a:defRPr/>
            </a:lvl1pPr>
          </a:lstStyle>
          <a:p>
            <a:pPr lvl="0"/>
            <a:fld id="{92897102-2A6D-46A9-85C4-7D08718F9EBB}" type="slidenum">
              <a:t>‹#›</a:t>
            </a:fld>
            <a:endParaRPr lang="en-GB"/>
          </a:p>
        </p:txBody>
      </p:sp>
    </p:spTree>
    <p:extLst>
      <p:ext uri="{BB962C8B-B14F-4D97-AF65-F5344CB8AC3E}">
        <p14:creationId xmlns:p14="http://schemas.microsoft.com/office/powerpoint/2010/main" val="2917164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185A3-64D0-4D80-A14F-F6213FD84F7C}"/>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63F6370-87BA-40A5-BE04-5F4F8E5EFD1B}"/>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56F23C1-5279-4CA9-9A98-E1EB0984061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4FFFBB8-39AA-4E7E-B883-A7931B138367}"/>
              </a:ext>
            </a:extLst>
          </p:cNvPr>
          <p:cNvSpPr txBox="1">
            <a:spLocks noGrp="1"/>
          </p:cNvSpPr>
          <p:nvPr>
            <p:ph type="dt" sz="half" idx="7"/>
          </p:nvPr>
        </p:nvSpPr>
        <p:spPr/>
        <p:txBody>
          <a:bodyPr/>
          <a:lstStyle>
            <a:lvl1pPr>
              <a:defRPr/>
            </a:lvl1pPr>
          </a:lstStyle>
          <a:p>
            <a:pPr lvl="0"/>
            <a:fld id="{291377E8-2153-44AD-B00B-BA45CAD7A785}" type="datetime1">
              <a:rPr lang="en-GB"/>
              <a:pPr lvl="0"/>
              <a:t>19/08/2021</a:t>
            </a:fld>
            <a:endParaRPr lang="en-GB"/>
          </a:p>
        </p:txBody>
      </p:sp>
      <p:sp>
        <p:nvSpPr>
          <p:cNvPr id="6" name="Footer Placeholder 5">
            <a:extLst>
              <a:ext uri="{FF2B5EF4-FFF2-40B4-BE49-F238E27FC236}">
                <a16:creationId xmlns:a16="http://schemas.microsoft.com/office/drawing/2014/main" id="{9F5F9419-E37E-4F14-BF0C-F4A5755670F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7BB547D-028E-4F3B-A175-6D14AFCEE722}"/>
              </a:ext>
            </a:extLst>
          </p:cNvPr>
          <p:cNvSpPr txBox="1">
            <a:spLocks noGrp="1"/>
          </p:cNvSpPr>
          <p:nvPr>
            <p:ph type="sldNum" sz="quarter" idx="8"/>
          </p:nvPr>
        </p:nvSpPr>
        <p:spPr/>
        <p:txBody>
          <a:bodyPr/>
          <a:lstStyle>
            <a:lvl1pPr>
              <a:defRPr/>
            </a:lvl1pPr>
          </a:lstStyle>
          <a:p>
            <a:pPr lvl="0"/>
            <a:fld id="{62F22FA8-D780-4EA1-A5CD-8661CE0A83FF}" type="slidenum">
              <a:t>‹#›</a:t>
            </a:fld>
            <a:endParaRPr lang="en-GB"/>
          </a:p>
        </p:txBody>
      </p:sp>
    </p:spTree>
    <p:extLst>
      <p:ext uri="{BB962C8B-B14F-4D97-AF65-F5344CB8AC3E}">
        <p14:creationId xmlns:p14="http://schemas.microsoft.com/office/powerpoint/2010/main" val="280659444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DD626-BDDA-4A07-A4CD-5354B8B19ADD}"/>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4A5F9C41-C9D4-4CF6-9D4B-DAF27B71952B}"/>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0F714ED0-4D80-4CE0-A8B7-F79349A594C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54993DA-8942-4180-AB22-F9BA96C5BC4C}"/>
              </a:ext>
            </a:extLst>
          </p:cNvPr>
          <p:cNvSpPr txBox="1">
            <a:spLocks noGrp="1"/>
          </p:cNvSpPr>
          <p:nvPr>
            <p:ph type="dt" sz="half" idx="7"/>
          </p:nvPr>
        </p:nvSpPr>
        <p:spPr/>
        <p:txBody>
          <a:bodyPr/>
          <a:lstStyle>
            <a:lvl1pPr>
              <a:defRPr/>
            </a:lvl1pPr>
          </a:lstStyle>
          <a:p>
            <a:pPr lvl="0"/>
            <a:fld id="{D39B92B6-5C6A-4914-9E0E-6FEBC45DCE9E}" type="datetime1">
              <a:rPr lang="en-GB"/>
              <a:pPr lvl="0"/>
              <a:t>19/08/2021</a:t>
            </a:fld>
            <a:endParaRPr lang="en-GB"/>
          </a:p>
        </p:txBody>
      </p:sp>
      <p:sp>
        <p:nvSpPr>
          <p:cNvPr id="6" name="Footer Placeholder 5">
            <a:extLst>
              <a:ext uri="{FF2B5EF4-FFF2-40B4-BE49-F238E27FC236}">
                <a16:creationId xmlns:a16="http://schemas.microsoft.com/office/drawing/2014/main" id="{F44F5ADB-C2D4-4CB5-B189-11EF7A12382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64DE57C-844A-4664-8D0F-C5952759FD0C}"/>
              </a:ext>
            </a:extLst>
          </p:cNvPr>
          <p:cNvSpPr txBox="1">
            <a:spLocks noGrp="1"/>
          </p:cNvSpPr>
          <p:nvPr>
            <p:ph type="sldNum" sz="quarter" idx="8"/>
          </p:nvPr>
        </p:nvSpPr>
        <p:spPr/>
        <p:txBody>
          <a:bodyPr/>
          <a:lstStyle>
            <a:lvl1pPr>
              <a:defRPr/>
            </a:lvl1pPr>
          </a:lstStyle>
          <a:p>
            <a:pPr lvl="0"/>
            <a:fld id="{90D37C01-ACA9-4243-9A9C-80EC8FF316E9}" type="slidenum">
              <a:t>‹#›</a:t>
            </a:fld>
            <a:endParaRPr lang="en-GB"/>
          </a:p>
        </p:txBody>
      </p:sp>
    </p:spTree>
    <p:extLst>
      <p:ext uri="{BB962C8B-B14F-4D97-AF65-F5344CB8AC3E}">
        <p14:creationId xmlns:p14="http://schemas.microsoft.com/office/powerpoint/2010/main" val="237405769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CEB5E-1E1F-4445-A23C-23CCE4B5EC5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691E374-B943-40D7-9959-36B09F484E8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FD0280-FF3E-4B73-A8AB-9D8753C1F616}"/>
              </a:ext>
            </a:extLst>
          </p:cNvPr>
          <p:cNvSpPr txBox="1">
            <a:spLocks noGrp="1"/>
          </p:cNvSpPr>
          <p:nvPr>
            <p:ph type="dt" sz="half" idx="7"/>
          </p:nvPr>
        </p:nvSpPr>
        <p:spPr/>
        <p:txBody>
          <a:bodyPr/>
          <a:lstStyle>
            <a:lvl1pPr>
              <a:defRPr/>
            </a:lvl1pPr>
          </a:lstStyle>
          <a:p>
            <a:pPr lvl="0"/>
            <a:fld id="{1302F6ED-3234-416C-AB2C-095963524B1E}" type="datetime1">
              <a:rPr lang="en-GB"/>
              <a:pPr lvl="0"/>
              <a:t>19/08/2021</a:t>
            </a:fld>
            <a:endParaRPr lang="en-GB"/>
          </a:p>
        </p:txBody>
      </p:sp>
      <p:sp>
        <p:nvSpPr>
          <p:cNvPr id="5" name="Footer Placeholder 4">
            <a:extLst>
              <a:ext uri="{FF2B5EF4-FFF2-40B4-BE49-F238E27FC236}">
                <a16:creationId xmlns:a16="http://schemas.microsoft.com/office/drawing/2014/main" id="{6CA6F97F-F3C3-4DDC-8471-999571906EC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1F4C1DF-CFA8-4F07-91DF-A5A7694A0CB0}"/>
              </a:ext>
            </a:extLst>
          </p:cNvPr>
          <p:cNvSpPr txBox="1">
            <a:spLocks noGrp="1"/>
          </p:cNvSpPr>
          <p:nvPr>
            <p:ph type="sldNum" sz="quarter" idx="8"/>
          </p:nvPr>
        </p:nvSpPr>
        <p:spPr/>
        <p:txBody>
          <a:bodyPr/>
          <a:lstStyle>
            <a:lvl1pPr>
              <a:defRPr/>
            </a:lvl1pPr>
          </a:lstStyle>
          <a:p>
            <a:pPr lvl="0"/>
            <a:fld id="{390CB56D-A0D2-41F1-9D88-B58D88C7DF28}" type="slidenum">
              <a:t>‹#›</a:t>
            </a:fld>
            <a:endParaRPr lang="en-GB"/>
          </a:p>
        </p:txBody>
      </p:sp>
    </p:spTree>
    <p:extLst>
      <p:ext uri="{BB962C8B-B14F-4D97-AF65-F5344CB8AC3E}">
        <p14:creationId xmlns:p14="http://schemas.microsoft.com/office/powerpoint/2010/main" val="184325544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C3BB14-D3E7-4F58-9586-3B9B85F03CE5}"/>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FB3B9F1-3174-4406-A6FF-E530DBCDF0F1}"/>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2AFC98-ACAE-412C-864A-C6B16E27CAF6}"/>
              </a:ext>
            </a:extLst>
          </p:cNvPr>
          <p:cNvSpPr txBox="1">
            <a:spLocks noGrp="1"/>
          </p:cNvSpPr>
          <p:nvPr>
            <p:ph type="dt" sz="half" idx="7"/>
          </p:nvPr>
        </p:nvSpPr>
        <p:spPr/>
        <p:txBody>
          <a:bodyPr/>
          <a:lstStyle>
            <a:lvl1pPr>
              <a:defRPr/>
            </a:lvl1pPr>
          </a:lstStyle>
          <a:p>
            <a:pPr lvl="0"/>
            <a:fld id="{BE73DDE7-06B5-4AE6-8480-4DDBEB7AE5C6}" type="datetime1">
              <a:rPr lang="en-GB"/>
              <a:pPr lvl="0"/>
              <a:t>19/08/2021</a:t>
            </a:fld>
            <a:endParaRPr lang="en-GB"/>
          </a:p>
        </p:txBody>
      </p:sp>
      <p:sp>
        <p:nvSpPr>
          <p:cNvPr id="5" name="Footer Placeholder 4">
            <a:extLst>
              <a:ext uri="{FF2B5EF4-FFF2-40B4-BE49-F238E27FC236}">
                <a16:creationId xmlns:a16="http://schemas.microsoft.com/office/drawing/2014/main" id="{759E6385-DC7F-4757-8DF4-3893A614B19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653B1D8-6E60-4DA1-8DE7-FFC042A2378E}"/>
              </a:ext>
            </a:extLst>
          </p:cNvPr>
          <p:cNvSpPr txBox="1">
            <a:spLocks noGrp="1"/>
          </p:cNvSpPr>
          <p:nvPr>
            <p:ph type="sldNum" sz="quarter" idx="8"/>
          </p:nvPr>
        </p:nvSpPr>
        <p:spPr/>
        <p:txBody>
          <a:bodyPr/>
          <a:lstStyle>
            <a:lvl1pPr>
              <a:defRPr/>
            </a:lvl1pPr>
          </a:lstStyle>
          <a:p>
            <a:pPr lvl="0"/>
            <a:fld id="{8CF9C40C-9A74-416A-8068-4D524B461491}" type="slidenum">
              <a:t>‹#›</a:t>
            </a:fld>
            <a:endParaRPr lang="en-GB"/>
          </a:p>
        </p:txBody>
      </p:sp>
    </p:spTree>
    <p:extLst>
      <p:ext uri="{BB962C8B-B14F-4D97-AF65-F5344CB8AC3E}">
        <p14:creationId xmlns:p14="http://schemas.microsoft.com/office/powerpoint/2010/main" val="3525351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F93C9CCD-CB69-4181-AC5B-F4EEFB353F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u-RU"/>
              <a:t>Образец заголовка</a:t>
            </a:r>
          </a:p>
        </p:txBody>
      </p:sp>
      <p:sp>
        <p:nvSpPr>
          <p:cNvPr id="3" name="Текст 2">
            <a:extLst>
              <a:ext uri="{FF2B5EF4-FFF2-40B4-BE49-F238E27FC236}">
                <a16:creationId xmlns:a16="http://schemas.microsoft.com/office/drawing/2014/main" id="{DD9C3820-7386-43AB-B8BD-A441028631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B87E9EE9-087D-4A65-9002-C9E03222D5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2BB1F0-B022-4134-9362-4F9F6A77A7EA}" type="datetimeFigureOut">
              <a:rPr lang="ru-RU" smtClean="0"/>
              <a:t>19.08.2021</a:t>
            </a:fld>
            <a:endParaRPr lang="ru-RU"/>
          </a:p>
        </p:txBody>
      </p:sp>
      <p:sp>
        <p:nvSpPr>
          <p:cNvPr id="5" name="Нижний колонтитул 4">
            <a:extLst>
              <a:ext uri="{FF2B5EF4-FFF2-40B4-BE49-F238E27FC236}">
                <a16:creationId xmlns:a16="http://schemas.microsoft.com/office/drawing/2014/main" id="{82CA05E8-C884-4ACD-91CF-B2E0DC45F4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u-RU"/>
          </a:p>
        </p:txBody>
      </p:sp>
      <p:sp>
        <p:nvSpPr>
          <p:cNvPr id="6" name="Номер слайда 5">
            <a:extLst>
              <a:ext uri="{FF2B5EF4-FFF2-40B4-BE49-F238E27FC236}">
                <a16:creationId xmlns:a16="http://schemas.microsoft.com/office/drawing/2014/main" id="{E9E57101-DA68-4BF2-8391-BA1AD3B39C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89FE54-96C1-481C-ACDE-483BBD11D84E}" type="slidenum">
              <a:rPr lang="ru-RU" smtClean="0"/>
              <a:t>‹#›</a:t>
            </a:fld>
            <a:endParaRPr lang="ru-RU"/>
          </a:p>
        </p:txBody>
      </p:sp>
    </p:spTree>
    <p:extLst>
      <p:ext uri="{BB962C8B-B14F-4D97-AF65-F5344CB8AC3E}">
        <p14:creationId xmlns:p14="http://schemas.microsoft.com/office/powerpoint/2010/main" val="40511352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D5F703-4E6C-4DF5-931B-008192D9EE6A}"/>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C75E93A-58F9-4649-8514-6F8F5A80C6E1}"/>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A38128-B083-4F7E-A3D1-5897A78BC8F2}"/>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9E5C39D-1E03-426D-A32B-9768C107239B}" type="datetime1">
              <a:rPr lang="en-GB"/>
              <a:pPr lvl="0"/>
              <a:t>19/08/2021</a:t>
            </a:fld>
            <a:endParaRPr lang="en-GB"/>
          </a:p>
        </p:txBody>
      </p:sp>
      <p:sp>
        <p:nvSpPr>
          <p:cNvPr id="5" name="Footer Placeholder 4">
            <a:extLst>
              <a:ext uri="{FF2B5EF4-FFF2-40B4-BE49-F238E27FC236}">
                <a16:creationId xmlns:a16="http://schemas.microsoft.com/office/drawing/2014/main" id="{2846EE11-B064-4119-88F5-CABF4583866A}"/>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A20FCFF3-677D-45F5-91AA-117506D288E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8A885AF8-5A5F-4AAC-ABA4-FF05F0F78832}" type="slidenum">
              <a:t>‹#›</a:t>
            </a:fld>
            <a:endParaRPr lang="en-GB"/>
          </a:p>
        </p:txBody>
      </p:sp>
    </p:spTree>
    <p:extLst>
      <p:ext uri="{BB962C8B-B14F-4D97-AF65-F5344CB8AC3E}">
        <p14:creationId xmlns:p14="http://schemas.microsoft.com/office/powerpoint/2010/main" val="60237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8/19/2021</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40687395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3E7D1E-AD4C-4645-A6F6-5E52D1B943E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F4C1386-B937-4A78-99A9-7E6B6B1C2DF2}"/>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82955F-64ED-4DDF-B72D-E3873D7E7310}"/>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21967E56-A5C0-41B7-BD4F-58BF0BEDE31D}" type="datetime1">
              <a:rPr lang="en-GB"/>
              <a:pPr lvl="0"/>
              <a:t>19/08/2021</a:t>
            </a:fld>
            <a:endParaRPr lang="en-GB"/>
          </a:p>
        </p:txBody>
      </p:sp>
      <p:sp>
        <p:nvSpPr>
          <p:cNvPr id="5" name="Footer Placeholder 4">
            <a:extLst>
              <a:ext uri="{FF2B5EF4-FFF2-40B4-BE49-F238E27FC236}">
                <a16:creationId xmlns:a16="http://schemas.microsoft.com/office/drawing/2014/main" id="{68339243-E266-46B0-931D-AAB227C62471}"/>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9EA012F7-B6C1-444E-A250-206AB152987C}"/>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B74D974D-9FEE-478A-8157-BE3D28370E0A}" type="slidenum">
              <a:t>‹#›</a:t>
            </a:fld>
            <a:endParaRPr lang="en-GB"/>
          </a:p>
        </p:txBody>
      </p:sp>
    </p:spTree>
    <p:extLst>
      <p:ext uri="{BB962C8B-B14F-4D97-AF65-F5344CB8AC3E}">
        <p14:creationId xmlns:p14="http://schemas.microsoft.com/office/powerpoint/2010/main" val="40275750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9.xml"/><Relationship Id="rId5" Type="http://schemas.openxmlformats.org/officeDocument/2006/relationships/image" Target="../media/image9.jpe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n.wikipedia.org/wiki/Siri"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ted.com/talks/raphael_arar_how_we_can_teach_computers_to_make_sense_of_our_emotions/transcript" TargetMode="External"/><Relationship Id="rId3" Type="http://schemas.openxmlformats.org/officeDocument/2006/relationships/hyperlink" Target="https://beebom.com/story-behind-apples-voice-assistant-html/" TargetMode="External"/><Relationship Id="rId7" Type="http://schemas.openxmlformats.org/officeDocument/2006/relationships/hyperlink" Target="https://www.ted.com/talks/margaret_mitchell_how_we_can_build_ai_to_help_humans_not_hurt_us/transcript#t-173822" TargetMode="External"/><Relationship Id="rId12" Type="http://schemas.openxmlformats.org/officeDocument/2006/relationships/hyperlink" Target="https://edition.cnn.com/2016/03/14/health/smartphone-responses-rape-violence/index.html" TargetMode="Externa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hyperlink" Target="https://www.ted.com/talks/sam_harris_can_we_build_ai_without_losing_control_over_it" TargetMode="External"/><Relationship Id="rId11" Type="http://schemas.openxmlformats.org/officeDocument/2006/relationships/hyperlink" Target="https://about.ads.microsoft.com/en-us/blog/post/april-2019/new-report-tackles-tough-questions-on-voice-and-ai" TargetMode="External"/><Relationship Id="rId5" Type="http://schemas.openxmlformats.org/officeDocument/2006/relationships/hyperlink" Target="https://www.ted.com/talks/zeynep_tufekci_we_re_building_a_dystopia_just_to_make_people_click_on_ads/transcript" TargetMode="External"/><Relationship Id="rId10" Type="http://schemas.openxmlformats.org/officeDocument/2006/relationships/hyperlink" Target="https://www.pwc.com/us/en/services/consulting/library/consumer-intelligence-series/voice-assistants.html" TargetMode="External"/><Relationship Id="rId4" Type="http://schemas.openxmlformats.org/officeDocument/2006/relationships/hyperlink" Target="https://www.apple.com/uk/siri/" TargetMode="External"/><Relationship Id="rId9" Type="http://schemas.openxmlformats.org/officeDocument/2006/relationships/hyperlink" Target="https://www.pocket-lint.com/apps/news/apple/112346-what-is-siri-apple-s-personal-voice-assistant-explained"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digitaltrike.com/10-ways-apple-has-changed-the-technology-world/" TargetMode="External"/><Relationship Id="rId3" Type="http://schemas.openxmlformats.org/officeDocument/2006/relationships/image" Target="../media/image21.png"/><Relationship Id="rId7" Type="http://schemas.openxmlformats.org/officeDocument/2006/relationships/hyperlink" Target="https://external-content.duckduckgo.com/iu/?u=https%3A%2F%2Fwww.ept.ca%2Fwp-content%2Fuploads%2F2019%2F10%2FSiri-symbol.jpg&amp;f=1&amp;nofb=1" TargetMode="External"/><Relationship Id="rId12" Type="http://schemas.openxmlformats.org/officeDocument/2006/relationships/hyperlink" Target="https://biztechmagazine.com/article/2012/06/impact-siri-users-smartphone-expectations-infographic"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external-content.duckduckgo.com/iu/?u=https%3A%2F%2Flh5.googleusercontent.com%2Fproxy%2FF4MT-3TWzgMC-f0GL9xTgEaIS0zN06v0t0_qCQbCJ28Mog8G-DmUDzyW25XrwDs8E4LcBjlFraaHb2HW2psGZNjC9whx_GkuSLdxMJ19u7Ic4lr4f1if%3Dw1200-h630-p-k-no-nu&amp;f=1&amp;nofb=1" TargetMode="External"/><Relationship Id="rId11" Type="http://schemas.openxmlformats.org/officeDocument/2006/relationships/hyperlink" Target="https://medium.com/designstudies1/siri-and-alexa-technologies-benefits-and-downsides-in-the-modern-world-fe1ab476da6b" TargetMode="External"/><Relationship Id="rId5" Type="http://schemas.openxmlformats.org/officeDocument/2006/relationships/hyperlink" Target="https://external-content.duckduckgo.com/iu/?u=https%3A%2F%2Ftse4.mm.bing.net%2Fth%3Fid%3DOIP.m1z6WYACr-K7HsV-WSgPuwHaE9%26pid%3DApi&amp;f=1" TargetMode="External"/><Relationship Id="rId10" Type="http://schemas.openxmlformats.org/officeDocument/2006/relationships/hyperlink" Target="https://shopasotv.com/s-siri-an-example-of-ai/" TargetMode="External"/><Relationship Id="rId4" Type="http://schemas.microsoft.com/office/2007/relationships/hdphoto" Target="../media/hdphoto3.wdp"/><Relationship Id="rId9" Type="http://schemas.openxmlformats.org/officeDocument/2006/relationships/hyperlink" Target="https://www.online-sciences.com/technology/apple-siri-features-use-advantages-disadvantages-using-of-siri-for-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rcRect l="5388" t="21575" r="1785" b="126"/>
          <a:stretch>
            <a:fillRect/>
          </a:stretch>
        </a:blipFill>
        <a:effectLst/>
      </p:bgPr>
    </p:bg>
    <p:spTree>
      <p:nvGrpSpPr>
        <p:cNvPr id="1" name=""/>
        <p:cNvGrpSpPr/>
        <p:nvPr/>
      </p:nvGrpSpPr>
      <p:grpSpPr>
        <a:xfrm>
          <a:off x="0" y="0"/>
          <a:ext cx="0" cy="0"/>
          <a:chOff x="0" y="0"/>
          <a:chExt cx="0" cy="0"/>
        </a:xfrm>
      </p:grpSpPr>
      <p:sp>
        <p:nvSpPr>
          <p:cNvPr id="4" name="Content Placeholder 9">
            <a:extLst>
              <a:ext uri="{FF2B5EF4-FFF2-40B4-BE49-F238E27FC236}">
                <a16:creationId xmlns:a16="http://schemas.microsoft.com/office/drawing/2014/main" id="{D6A11F9F-2892-48F1-91CE-6A6705257720}"/>
              </a:ext>
            </a:extLst>
          </p:cNvPr>
          <p:cNvSpPr txBox="1">
            <a:spLocks/>
          </p:cNvSpPr>
          <p:nvPr/>
        </p:nvSpPr>
        <p:spPr>
          <a:xfrm>
            <a:off x="352089" y="218318"/>
            <a:ext cx="9273174" cy="6421364"/>
          </a:xfrm>
          <a:prstGeom prst="rect">
            <a:avLst/>
          </a:prstGeom>
        </p:spPr>
        <p:txBody>
          <a:bodyPr/>
          <a:lst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a:lstStyle>
          <a:p>
            <a:pPr marL="0" indent="0">
              <a:buFont typeface="Arial" pitchFamily="34" charset="0"/>
              <a:buNone/>
            </a:pPr>
            <a:r>
              <a:rPr lang="en-GB" sz="2800" b="1" dirty="0">
                <a:solidFill>
                  <a:srgbClr val="FFFFFF"/>
                </a:solidFill>
                <a:latin typeface="Times New Roman" panose="02020603050405020304" pitchFamily="18" charset="0"/>
                <a:cs typeface="Times New Roman" panose="02020603050405020304" pitchFamily="18" charset="0"/>
              </a:rPr>
              <a:t>Digital Skills And Research Methods  </a:t>
            </a:r>
          </a:p>
          <a:p>
            <a:pPr marL="0" indent="0">
              <a:buFont typeface="Arial" pitchFamily="34" charset="0"/>
              <a:buNone/>
            </a:pPr>
            <a:r>
              <a:rPr lang="en-GB" sz="2800" b="1" dirty="0">
                <a:solidFill>
                  <a:srgbClr val="FFFFFF"/>
                </a:solidFill>
                <a:latin typeface="Times New Roman" panose="02020603050405020304" pitchFamily="18" charset="0"/>
                <a:cs typeface="Times New Roman" panose="02020603050405020304" pitchFamily="18" charset="0"/>
              </a:rPr>
              <a:t>(BMSW4003)</a:t>
            </a:r>
            <a:endParaRPr lang="en-GB" sz="2400" dirty="0">
              <a:solidFill>
                <a:srgbClr val="FFFFFF"/>
              </a:solidFill>
              <a:latin typeface="Times New Roman" panose="02020603050405020304" pitchFamily="18" charset="0"/>
              <a:cs typeface="Times New Roman" panose="02020603050405020304" pitchFamily="18" charset="0"/>
            </a:endParaRPr>
          </a:p>
          <a:p>
            <a:pPr marL="0" indent="0">
              <a:buFont typeface="Arial" pitchFamily="34" charset="0"/>
              <a:buNone/>
            </a:pPr>
            <a:r>
              <a:rPr lang="en-GB" sz="2800" dirty="0">
                <a:solidFill>
                  <a:srgbClr val="FFFFFF"/>
                </a:solidFill>
                <a:latin typeface="Times New Roman" panose="02020603050405020304" pitchFamily="18" charset="0"/>
                <a:cs typeface="Times New Roman" panose="02020603050405020304" pitchFamily="18" charset="0"/>
              </a:rPr>
              <a:t>DSR Assessment 1 </a:t>
            </a:r>
          </a:p>
          <a:p>
            <a:pPr marL="0" indent="0">
              <a:buFont typeface="Arial" pitchFamily="34" charset="0"/>
              <a:buNone/>
            </a:pPr>
            <a:r>
              <a:rPr lang="en-GB" sz="2800" dirty="0">
                <a:solidFill>
                  <a:srgbClr val="FFFFFF"/>
                </a:solidFill>
                <a:latin typeface="Times New Roman" panose="02020603050405020304" pitchFamily="18" charset="0"/>
                <a:cs typeface="Times New Roman" panose="02020603050405020304" pitchFamily="18" charset="0"/>
              </a:rPr>
              <a:t>Online Group Presentation</a:t>
            </a:r>
          </a:p>
          <a:p>
            <a:pPr marL="0" indent="0">
              <a:buFont typeface="Arial" pitchFamily="34" charset="0"/>
              <a:buNone/>
            </a:pPr>
            <a:r>
              <a:rPr lang="en-GB" sz="2400" dirty="0">
                <a:solidFill>
                  <a:srgbClr val="FFFFFF"/>
                </a:solidFill>
                <a:latin typeface="Times New Roman" panose="02020603050405020304" pitchFamily="18" charset="0"/>
                <a:cs typeface="Times New Roman" panose="02020603050405020304" pitchFamily="18" charset="0"/>
              </a:rPr>
              <a:t>Professor: Saqib Shamim</a:t>
            </a:r>
          </a:p>
          <a:p>
            <a:pPr marL="0" indent="0">
              <a:buFont typeface="Arial" pitchFamily="34" charset="0"/>
              <a:buNone/>
            </a:pPr>
            <a:endParaRPr lang="en-GB" dirty="0">
              <a:solidFill>
                <a:srgbClr val="FFFFFF"/>
              </a:solidFill>
              <a:latin typeface="Arial" pitchFamily="34"/>
              <a:cs typeface="Arial" pitchFamily="34"/>
            </a:endParaRPr>
          </a:p>
          <a:p>
            <a:pPr marL="0" indent="0">
              <a:buFont typeface="Arial" pitchFamily="34" charset="0"/>
              <a:buNone/>
            </a:pPr>
            <a:endParaRPr lang="en-GB" dirty="0">
              <a:solidFill>
                <a:srgbClr val="FFFFFF"/>
              </a:solidFill>
              <a:latin typeface="Arial" pitchFamily="34"/>
              <a:cs typeface="Arial" pitchFamily="34"/>
            </a:endParaRPr>
          </a:p>
          <a:p>
            <a:pPr marL="0" indent="0">
              <a:buFont typeface="Arial" pitchFamily="34" charset="0"/>
              <a:buNone/>
            </a:pPr>
            <a:r>
              <a:rPr lang="en-GB" sz="2800" dirty="0">
                <a:solidFill>
                  <a:srgbClr val="FFFFFF"/>
                </a:solidFill>
                <a:latin typeface="Times New Roman" panose="02020603050405020304" pitchFamily="18" charset="0"/>
                <a:cs typeface="Times New Roman" panose="02020603050405020304" pitchFamily="18" charset="0"/>
              </a:rPr>
              <a:t>Presented By:</a:t>
            </a:r>
          </a:p>
          <a:p>
            <a:pPr marL="0" indent="0">
              <a:buFont typeface="Arial" pitchFamily="34" charset="0"/>
              <a:buNone/>
            </a:pPr>
            <a:r>
              <a:rPr lang="en-GB" sz="2800" dirty="0">
                <a:solidFill>
                  <a:srgbClr val="FFFFFF"/>
                </a:solidFill>
                <a:latin typeface="Times New Roman" panose="02020603050405020304" pitchFamily="18" charset="0"/>
                <a:cs typeface="Times New Roman" panose="02020603050405020304" pitchFamily="18" charset="0"/>
              </a:rPr>
              <a:t>Olena Hnativ - 2027454</a:t>
            </a:r>
          </a:p>
          <a:p>
            <a:pPr marL="0" indent="0">
              <a:buFont typeface="Arial" pitchFamily="34" charset="0"/>
              <a:buNone/>
            </a:pPr>
            <a:r>
              <a:rPr lang="en-GB" sz="2800" dirty="0" err="1">
                <a:solidFill>
                  <a:srgbClr val="FFFFFF"/>
                </a:solidFill>
                <a:latin typeface="Times New Roman" panose="02020603050405020304" pitchFamily="18" charset="0"/>
                <a:cs typeface="Times New Roman" panose="02020603050405020304" pitchFamily="18" charset="0"/>
              </a:rPr>
              <a:t>Sajeda</a:t>
            </a:r>
            <a:r>
              <a:rPr lang="en-GB" sz="2800" dirty="0">
                <a:solidFill>
                  <a:srgbClr val="FFFFFF"/>
                </a:solidFill>
                <a:latin typeface="Times New Roman" panose="02020603050405020304" pitchFamily="18" charset="0"/>
                <a:cs typeface="Times New Roman" panose="02020603050405020304" pitchFamily="18" charset="0"/>
              </a:rPr>
              <a:t> </a:t>
            </a:r>
            <a:r>
              <a:rPr lang="en-GB" sz="2800" dirty="0" err="1">
                <a:solidFill>
                  <a:srgbClr val="FFFFFF"/>
                </a:solidFill>
                <a:latin typeface="Times New Roman" panose="02020603050405020304" pitchFamily="18" charset="0"/>
                <a:cs typeface="Times New Roman" panose="02020603050405020304" pitchFamily="18" charset="0"/>
              </a:rPr>
              <a:t>Akter</a:t>
            </a:r>
            <a:r>
              <a:rPr lang="en-GB" sz="2800" dirty="0">
                <a:solidFill>
                  <a:srgbClr val="FFFFFF"/>
                </a:solidFill>
                <a:latin typeface="Times New Roman" panose="02020603050405020304" pitchFamily="18" charset="0"/>
                <a:cs typeface="Times New Roman" panose="02020603050405020304" pitchFamily="18" charset="0"/>
              </a:rPr>
              <a:t> – 2018704</a:t>
            </a:r>
          </a:p>
          <a:p>
            <a:pPr marL="0" indent="0">
              <a:buFont typeface="Arial" pitchFamily="34" charset="0"/>
              <a:buNone/>
            </a:pPr>
            <a:r>
              <a:rPr lang="en-GB" sz="2800" dirty="0">
                <a:solidFill>
                  <a:srgbClr val="FFFFFF"/>
                </a:solidFill>
                <a:latin typeface="Times New Roman" panose="02020603050405020304" pitchFamily="18" charset="0"/>
                <a:cs typeface="Times New Roman" panose="02020603050405020304" pitchFamily="18" charset="0"/>
              </a:rPr>
              <a:t>Diana </a:t>
            </a:r>
            <a:r>
              <a:rPr lang="en-GB" sz="2800" dirty="0" err="1">
                <a:solidFill>
                  <a:srgbClr val="FFFFFF"/>
                </a:solidFill>
                <a:latin typeface="Times New Roman" panose="02020603050405020304" pitchFamily="18" charset="0"/>
                <a:cs typeface="Times New Roman" panose="02020603050405020304" pitchFamily="18" charset="0"/>
              </a:rPr>
              <a:t>Gindu</a:t>
            </a:r>
            <a:r>
              <a:rPr lang="en-GB" sz="2800" dirty="0">
                <a:solidFill>
                  <a:srgbClr val="FFFFFF"/>
                </a:solidFill>
                <a:latin typeface="Times New Roman" panose="02020603050405020304" pitchFamily="18" charset="0"/>
                <a:cs typeface="Times New Roman" panose="02020603050405020304" pitchFamily="18" charset="0"/>
              </a:rPr>
              <a:t> (2025561)</a:t>
            </a:r>
          </a:p>
          <a:p>
            <a:pPr marL="0" indent="0">
              <a:buFont typeface="Arial" pitchFamily="34" charset="0"/>
              <a:buNone/>
            </a:pPr>
            <a:r>
              <a:rPr lang="en-GB" sz="2800" dirty="0" err="1">
                <a:solidFill>
                  <a:srgbClr val="FFFFFF"/>
                </a:solidFill>
                <a:latin typeface="Times New Roman" panose="02020603050405020304" pitchFamily="18" charset="0"/>
                <a:cs typeface="Times New Roman" panose="02020603050405020304" pitchFamily="18" charset="0"/>
              </a:rPr>
              <a:t>Edzhe</a:t>
            </a:r>
            <a:r>
              <a:rPr lang="en-GB" sz="2800" dirty="0">
                <a:solidFill>
                  <a:srgbClr val="FFFFFF"/>
                </a:solidFill>
                <a:latin typeface="Times New Roman" panose="02020603050405020304" pitchFamily="18" charset="0"/>
                <a:cs typeface="Times New Roman" panose="02020603050405020304" pitchFamily="18" charset="0"/>
              </a:rPr>
              <a:t> </a:t>
            </a:r>
            <a:r>
              <a:rPr lang="en-GB" sz="2800" dirty="0" err="1">
                <a:solidFill>
                  <a:srgbClr val="FFFFFF"/>
                </a:solidFill>
                <a:latin typeface="Times New Roman" panose="02020603050405020304" pitchFamily="18" charset="0"/>
                <a:cs typeface="Times New Roman" panose="02020603050405020304" pitchFamily="18" charset="0"/>
              </a:rPr>
              <a:t>Erdal</a:t>
            </a:r>
            <a:r>
              <a:rPr lang="en-GB" sz="2800" dirty="0">
                <a:solidFill>
                  <a:srgbClr val="FFFFFF"/>
                </a:solidFill>
                <a:latin typeface="Times New Roman" panose="02020603050405020304" pitchFamily="18" charset="0"/>
                <a:cs typeface="Times New Roman" panose="02020603050405020304" pitchFamily="18" charset="0"/>
              </a:rPr>
              <a:t> </a:t>
            </a:r>
            <a:r>
              <a:rPr lang="en-GB" sz="2800" dirty="0" err="1">
                <a:solidFill>
                  <a:srgbClr val="FFFFFF"/>
                </a:solidFill>
                <a:latin typeface="Times New Roman" panose="02020603050405020304" pitchFamily="18" charset="0"/>
                <a:cs typeface="Times New Roman" panose="02020603050405020304" pitchFamily="18" charset="0"/>
              </a:rPr>
              <a:t>Veli</a:t>
            </a:r>
            <a:r>
              <a:rPr lang="en-GB" sz="2800" dirty="0">
                <a:solidFill>
                  <a:srgbClr val="FFFFFF"/>
                </a:solidFill>
                <a:latin typeface="Times New Roman" panose="02020603050405020304" pitchFamily="18" charset="0"/>
                <a:cs typeface="Times New Roman" panose="02020603050405020304" pitchFamily="18" charset="0"/>
              </a:rPr>
              <a:t> (2027243)</a:t>
            </a:r>
          </a:p>
          <a:p>
            <a:pPr marL="0" indent="0" algn="ctr">
              <a:buFont typeface="Arial" pitchFamily="34" charset="0"/>
              <a:buNone/>
            </a:pPr>
            <a:endParaRPr lang="en-GB" dirty="0">
              <a:solidFill>
                <a:srgbClr val="FFFFFF"/>
              </a:solidFill>
              <a:latin typeface="Arial" pitchFamily="34"/>
              <a:cs typeface="Arial" pitchFamily="3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Content Placeholder 9">
            <a:extLst>
              <a:ext uri="{FF2B5EF4-FFF2-40B4-BE49-F238E27FC236}">
                <a16:creationId xmlns:a16="http://schemas.microsoft.com/office/drawing/2014/main" id="{7394B7D2-9070-409E-8E67-CFFC9FCBFEBC}"/>
              </a:ext>
            </a:extLst>
          </p:cNvPr>
          <p:cNvSpPr txBox="1">
            <a:spLocks noGrp="1"/>
          </p:cNvSpPr>
          <p:nvPr>
            <p:ph idx="1"/>
          </p:nvPr>
        </p:nvSpPr>
        <p:spPr>
          <a:xfrm>
            <a:off x="1023579" y="129561"/>
            <a:ext cx="10358652" cy="6571491"/>
          </a:xfrm>
        </p:spPr>
        <p:txBody>
          <a:bodyPr/>
          <a:lstStyle/>
          <a:p>
            <a:pPr marL="0" lvl="0" indent="0" algn="ctr">
              <a:buNone/>
            </a:pPr>
            <a:r>
              <a:rPr lang="en-GB">
                <a:solidFill>
                  <a:srgbClr val="FFFFFF"/>
                </a:solidFill>
                <a:latin typeface="Arial" pitchFamily="34"/>
                <a:cs typeface="Arial" pitchFamily="34"/>
              </a:rPr>
              <a:t>Company: Apple Inc</a:t>
            </a:r>
          </a:p>
          <a:p>
            <a:pPr marL="0" lvl="0" indent="0" algn="ctr">
              <a:buNone/>
            </a:pPr>
            <a:endParaRPr lang="en-GB">
              <a:solidFill>
                <a:srgbClr val="FFFFFF"/>
              </a:solidFill>
              <a:latin typeface="Arial" pitchFamily="34"/>
              <a:cs typeface="Arial" pitchFamily="34"/>
            </a:endParaRPr>
          </a:p>
          <a:p>
            <a:pPr marL="0" lvl="0" indent="0" algn="just">
              <a:buNone/>
            </a:pPr>
            <a:r>
              <a:rPr lang="en-GB">
                <a:solidFill>
                  <a:srgbClr val="FFFFFF"/>
                </a:solidFill>
                <a:latin typeface="Arial" pitchFamily="34"/>
                <a:cs typeface="Arial" pitchFamily="34"/>
              </a:rPr>
              <a:t>Profile: apple company is worlds one of the largest and valuable American IT company. In 2020 their revenue was $274.5 billion. As of 2021, Apple is the world’s fourth-largest PC vendor by unit sales and fourth-largest smartphone manufacturer. Along with top giant company Facebook, Microsoft, Google and Amazon, Apple is one of the Big Five American IT company.  </a:t>
            </a:r>
          </a:p>
          <a:p>
            <a:pPr marL="0" lvl="0" indent="0" algn="just">
              <a:buNone/>
            </a:pPr>
            <a:endParaRPr lang="en-GB">
              <a:solidFill>
                <a:srgbClr val="FFFFFF"/>
              </a:solidFill>
              <a:latin typeface="Arial" pitchFamily="34"/>
              <a:cs typeface="Arial" pitchFamily="34"/>
            </a:endParaRPr>
          </a:p>
          <a:p>
            <a:pPr marL="0" lvl="0" indent="0" algn="just">
              <a:buNone/>
            </a:pPr>
            <a:r>
              <a:rPr lang="en-GB">
                <a:solidFill>
                  <a:srgbClr val="FFFFFF"/>
                </a:solidFill>
                <a:latin typeface="Arial" pitchFamily="34"/>
                <a:cs typeface="Arial" pitchFamily="34"/>
              </a:rPr>
              <a:t>Theme of the company:</a:t>
            </a:r>
          </a:p>
          <a:p>
            <a:pPr marL="0" lvl="0" indent="0" algn="just">
              <a:buNone/>
            </a:pPr>
            <a:r>
              <a:rPr lang="en-GB">
                <a:solidFill>
                  <a:srgbClr val="FFFFFF"/>
                </a:solidFill>
                <a:latin typeface="Arial" pitchFamily="34"/>
                <a:cs typeface="Arial" pitchFamily="34"/>
              </a:rPr>
              <a:t>Apple is dedicated to the empowerment of man—to making personal computing accessible to each and every individual so as to help change the way we think, work, learn, and communicate.</a:t>
            </a:r>
          </a:p>
          <a:p>
            <a:pPr marL="0" lvl="0" indent="0" algn="just">
              <a:buNone/>
            </a:pPr>
            <a:endParaRPr lang="en-GB">
              <a:solidFill>
                <a:srgbClr val="FFFFFF"/>
              </a:solidFill>
              <a:latin typeface="Arial" pitchFamily="34"/>
              <a:cs typeface="Arial" pitchFamily="34"/>
            </a:endParaRPr>
          </a:p>
          <a:p>
            <a:pPr marL="0" lvl="0" indent="0" algn="ctr">
              <a:buNone/>
            </a:pPr>
            <a:endParaRPr lang="en-GB">
              <a:solidFill>
                <a:srgbClr val="FFFFFF"/>
              </a:solidFill>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ontent Placeholder 9">
            <a:extLst>
              <a:ext uri="{FF2B5EF4-FFF2-40B4-BE49-F238E27FC236}">
                <a16:creationId xmlns:a16="http://schemas.microsoft.com/office/drawing/2014/main" id="{8AA3EF47-0350-4E01-8F53-885A18FE9635}"/>
              </a:ext>
            </a:extLst>
          </p:cNvPr>
          <p:cNvSpPr txBox="1">
            <a:spLocks noGrp="1"/>
          </p:cNvSpPr>
          <p:nvPr>
            <p:ph idx="1"/>
          </p:nvPr>
        </p:nvSpPr>
        <p:spPr>
          <a:xfrm>
            <a:off x="996284" y="129561"/>
            <a:ext cx="10795378" cy="6571491"/>
          </a:xfrm>
        </p:spPr>
        <p:txBody>
          <a:bodyPr/>
          <a:lstStyle/>
          <a:p>
            <a:pPr marL="0" lvl="0" indent="0" algn="ctr">
              <a:lnSpc>
                <a:spcPct val="70000"/>
              </a:lnSpc>
              <a:buNone/>
            </a:pPr>
            <a:r>
              <a:rPr lang="en-GB" sz="2600" dirty="0">
                <a:solidFill>
                  <a:srgbClr val="FFFFFF"/>
                </a:solidFill>
                <a:latin typeface="Arial" pitchFamily="34"/>
                <a:cs typeface="Arial" pitchFamily="34"/>
              </a:rPr>
              <a:t>Company: Apple Inc</a:t>
            </a:r>
          </a:p>
          <a:p>
            <a:pPr marL="0" lvl="0" indent="0" algn="ctr">
              <a:lnSpc>
                <a:spcPct val="70000"/>
              </a:lnSpc>
              <a:buNone/>
            </a:pPr>
            <a:endParaRPr lang="en-GB" sz="2600" dirty="0">
              <a:solidFill>
                <a:srgbClr val="FFFFFF"/>
              </a:solidFill>
              <a:latin typeface="Arial" pitchFamily="34"/>
              <a:cs typeface="Arial" pitchFamily="34"/>
            </a:endParaRPr>
          </a:p>
          <a:p>
            <a:pPr marL="0" lvl="0" indent="0" algn="just">
              <a:lnSpc>
                <a:spcPct val="70000"/>
              </a:lnSpc>
              <a:buNone/>
            </a:pPr>
            <a:r>
              <a:rPr lang="en-GB" sz="2600" dirty="0">
                <a:solidFill>
                  <a:srgbClr val="FFFFFF"/>
                </a:solidFill>
                <a:latin typeface="Arial" pitchFamily="34"/>
                <a:cs typeface="Arial" pitchFamily="34"/>
              </a:rPr>
              <a:t>Company history: </a:t>
            </a:r>
          </a:p>
          <a:p>
            <a:pPr marL="0" lvl="0" indent="0" algn="just">
              <a:lnSpc>
                <a:spcPct val="70000"/>
              </a:lnSpc>
              <a:buNone/>
            </a:pPr>
            <a:r>
              <a:rPr lang="en-GB" sz="2600" dirty="0">
                <a:solidFill>
                  <a:srgbClr val="FFFFFF"/>
                </a:solidFill>
                <a:latin typeface="Arial" pitchFamily="34"/>
                <a:cs typeface="Arial" pitchFamily="34"/>
              </a:rPr>
              <a:t>Apple Inc. founded on April 1, 1976, by college dropouts Steve Jobs and Steve Wozniak, the first product was Apple TV.</a:t>
            </a:r>
          </a:p>
          <a:p>
            <a:pPr marL="0" lvl="0" indent="0" algn="just">
              <a:lnSpc>
                <a:spcPct val="70000"/>
              </a:lnSpc>
              <a:buNone/>
            </a:pPr>
            <a:r>
              <a:rPr lang="en-GB" sz="2600" dirty="0">
                <a:solidFill>
                  <a:srgbClr val="FFFFFF"/>
                </a:solidFill>
                <a:latin typeface="Arial" pitchFamily="34"/>
                <a:cs typeface="Arial" pitchFamily="34"/>
              </a:rPr>
              <a:t>The most successful products of the company’s are iPhone, iPad, iMac and iTunes music.</a:t>
            </a:r>
          </a:p>
          <a:p>
            <a:pPr marL="0" lvl="0" indent="0" algn="just">
              <a:lnSpc>
                <a:spcPct val="70000"/>
              </a:lnSpc>
              <a:buNone/>
            </a:pPr>
            <a:endParaRPr lang="en-GB" sz="2600" dirty="0">
              <a:solidFill>
                <a:srgbClr val="FFFFFF"/>
              </a:solidFill>
              <a:latin typeface="Arial" pitchFamily="34"/>
              <a:cs typeface="Arial" pitchFamily="34"/>
            </a:endParaRPr>
          </a:p>
          <a:p>
            <a:pPr marL="0" lvl="0" indent="0" algn="just">
              <a:lnSpc>
                <a:spcPct val="70000"/>
              </a:lnSpc>
              <a:buNone/>
            </a:pPr>
            <a:r>
              <a:rPr lang="en-GB" sz="2600" dirty="0">
                <a:solidFill>
                  <a:srgbClr val="FFFFFF"/>
                </a:solidFill>
                <a:latin typeface="Arial" pitchFamily="34"/>
                <a:cs typeface="Arial" pitchFamily="34"/>
              </a:rPr>
              <a:t>In December 1980, Apple went public. In a minutes its sold out all offered share at USD 22.</a:t>
            </a:r>
          </a:p>
          <a:p>
            <a:pPr marL="0" lvl="0" indent="0" algn="just">
              <a:lnSpc>
                <a:spcPct val="70000"/>
              </a:lnSpc>
              <a:buNone/>
            </a:pPr>
            <a:r>
              <a:rPr lang="en-GB" sz="2600" dirty="0">
                <a:solidFill>
                  <a:srgbClr val="FFFFFF"/>
                </a:solidFill>
                <a:latin typeface="Arial" pitchFamily="34"/>
                <a:cs typeface="Arial" pitchFamily="34"/>
              </a:rPr>
              <a:t> </a:t>
            </a:r>
          </a:p>
          <a:p>
            <a:pPr marL="0" lvl="0" indent="0" algn="just">
              <a:lnSpc>
                <a:spcPct val="70000"/>
              </a:lnSpc>
              <a:buNone/>
            </a:pPr>
            <a:r>
              <a:rPr lang="en-GB" sz="2600" dirty="0">
                <a:solidFill>
                  <a:srgbClr val="FFFFFF"/>
                </a:solidFill>
                <a:latin typeface="Arial" pitchFamily="34"/>
                <a:cs typeface="Arial" pitchFamily="34"/>
              </a:rPr>
              <a:t>Market position: </a:t>
            </a:r>
          </a:p>
          <a:p>
            <a:pPr marL="0" lvl="0" indent="0" algn="just">
              <a:lnSpc>
                <a:spcPct val="70000"/>
              </a:lnSpc>
              <a:buNone/>
            </a:pPr>
            <a:r>
              <a:rPr lang="en-GB" sz="2600" dirty="0">
                <a:solidFill>
                  <a:srgbClr val="FFFFFF"/>
                </a:solidFill>
                <a:latin typeface="Arial" pitchFamily="34"/>
                <a:cs typeface="Arial" pitchFamily="34"/>
              </a:rPr>
              <a:t>Market leader since 2010, one of the most valued company in the world.</a:t>
            </a:r>
          </a:p>
          <a:p>
            <a:pPr marL="0" lvl="0" indent="0" algn="just">
              <a:lnSpc>
                <a:spcPct val="70000"/>
              </a:lnSpc>
              <a:buNone/>
            </a:pPr>
            <a:endParaRPr lang="en-GB" sz="2600" dirty="0">
              <a:solidFill>
                <a:srgbClr val="FFFFFF"/>
              </a:solidFill>
              <a:latin typeface="Arial" pitchFamily="34"/>
              <a:cs typeface="Arial" pitchFamily="34"/>
            </a:endParaRPr>
          </a:p>
          <a:p>
            <a:pPr marL="0" lvl="0" indent="0" algn="just">
              <a:lnSpc>
                <a:spcPct val="70000"/>
              </a:lnSpc>
              <a:buNone/>
            </a:pPr>
            <a:r>
              <a:rPr lang="en-GB" sz="2600" dirty="0">
                <a:solidFill>
                  <a:srgbClr val="FFFFFF"/>
                </a:solidFill>
                <a:latin typeface="Arial" pitchFamily="34"/>
                <a:cs typeface="Arial" pitchFamily="34"/>
              </a:rPr>
              <a:t>Most successful product: </a:t>
            </a:r>
            <a:r>
              <a:rPr lang="en-GB" sz="2600" dirty="0" err="1">
                <a:solidFill>
                  <a:srgbClr val="FFFFFF"/>
                </a:solidFill>
                <a:latin typeface="Arial" pitchFamily="34"/>
                <a:cs typeface="Arial" pitchFamily="34"/>
              </a:rPr>
              <a:t>Iphone</a:t>
            </a:r>
            <a:r>
              <a:rPr lang="en-GB" sz="2600" dirty="0">
                <a:solidFill>
                  <a:srgbClr val="FFFFFF"/>
                </a:solidFill>
                <a:latin typeface="Arial" pitchFamily="34"/>
                <a:cs typeface="Arial" pitchFamily="34"/>
              </a:rPr>
              <a:t>,  </a:t>
            </a:r>
            <a:r>
              <a:rPr lang="en-GB" sz="2600" dirty="0" err="1">
                <a:solidFill>
                  <a:srgbClr val="FFFFFF"/>
                </a:solidFill>
                <a:latin typeface="Arial" pitchFamily="34"/>
                <a:cs typeface="Arial" pitchFamily="34"/>
              </a:rPr>
              <a:t>Ipad</a:t>
            </a:r>
            <a:r>
              <a:rPr lang="en-GB" sz="2600" dirty="0">
                <a:solidFill>
                  <a:srgbClr val="FFFFFF"/>
                </a:solidFill>
                <a:latin typeface="Arial" pitchFamily="34"/>
                <a:cs typeface="Arial" pitchFamily="34"/>
              </a:rPr>
              <a:t>, </a:t>
            </a:r>
            <a:r>
              <a:rPr lang="en-GB" sz="2600" dirty="0" err="1">
                <a:solidFill>
                  <a:srgbClr val="FFFFFF"/>
                </a:solidFill>
                <a:latin typeface="Arial" pitchFamily="34"/>
                <a:cs typeface="Arial" pitchFamily="34"/>
              </a:rPr>
              <a:t>Imac</a:t>
            </a:r>
            <a:r>
              <a:rPr lang="en-GB" sz="2600" dirty="0">
                <a:solidFill>
                  <a:srgbClr val="FFFFFF"/>
                </a:solidFill>
                <a:latin typeface="Arial" pitchFamily="34"/>
                <a:cs typeface="Arial" pitchFamily="34"/>
              </a:rPr>
              <a:t>, </a:t>
            </a:r>
            <a:r>
              <a:rPr lang="en-GB" sz="2600" dirty="0" err="1">
                <a:solidFill>
                  <a:srgbClr val="FFFFFF"/>
                </a:solidFill>
                <a:latin typeface="Arial" pitchFamily="34"/>
                <a:cs typeface="Arial" pitchFamily="34"/>
              </a:rPr>
              <a:t>Itune</a:t>
            </a:r>
            <a:r>
              <a:rPr lang="en-GB" sz="2600" dirty="0">
                <a:solidFill>
                  <a:srgbClr val="FFFFFF"/>
                </a:solidFill>
                <a:latin typeface="Arial" pitchFamily="34"/>
                <a:cs typeface="Arial" pitchFamily="34"/>
              </a:rPr>
              <a:t> Music.</a:t>
            </a:r>
          </a:p>
          <a:p>
            <a:pPr marL="0" lvl="0" indent="0" algn="just">
              <a:lnSpc>
                <a:spcPct val="70000"/>
              </a:lnSpc>
              <a:buNone/>
            </a:pPr>
            <a:r>
              <a:rPr lang="en-GB" sz="2600" dirty="0">
                <a:solidFill>
                  <a:srgbClr val="FFFFFF"/>
                </a:solidFill>
                <a:latin typeface="Arial" pitchFamily="34"/>
                <a:cs typeface="Arial" pitchFamily="34"/>
              </a:rPr>
              <a:t>Market Capitalisation: 2.431 Trillion </a:t>
            </a:r>
          </a:p>
          <a:p>
            <a:pPr marL="0" lvl="0" indent="0" algn="just">
              <a:lnSpc>
                <a:spcPct val="70000"/>
              </a:lnSpc>
              <a:buNone/>
            </a:pPr>
            <a:r>
              <a:rPr lang="en-GB" sz="2600" dirty="0">
                <a:solidFill>
                  <a:srgbClr val="FFFFFF"/>
                </a:solidFill>
                <a:latin typeface="Arial" pitchFamily="34"/>
                <a:cs typeface="Arial" pitchFamily="34"/>
              </a:rPr>
              <a:t>Employee: 147,000</a:t>
            </a:r>
          </a:p>
          <a:p>
            <a:pPr marL="0" lvl="0" indent="0" algn="just">
              <a:lnSpc>
                <a:spcPct val="70000"/>
              </a:lnSpc>
              <a:buNone/>
            </a:pPr>
            <a:endParaRPr lang="en-GB" sz="2600" dirty="0">
              <a:solidFill>
                <a:srgbClr val="FFFFFF"/>
              </a:solidFill>
              <a:latin typeface="Arial" pitchFamily="34"/>
              <a:cs typeface="Arial" pitchFamily="34"/>
            </a:endParaRPr>
          </a:p>
          <a:p>
            <a:pPr marL="0" lvl="0" indent="0" algn="ctr">
              <a:lnSpc>
                <a:spcPct val="70000"/>
              </a:lnSpc>
              <a:buNone/>
            </a:pPr>
            <a:endParaRPr lang="en-GB" sz="2600" dirty="0">
              <a:solidFill>
                <a:srgbClr val="FFFFFF"/>
              </a:solidFill>
              <a:latin typeface="Arial" pitchFamily="34"/>
              <a:cs typeface="Arial" pitchFamily="34"/>
            </a:endParaRPr>
          </a:p>
        </p:txBody>
      </p:sp>
    </p:spTree>
    <p:extLst>
      <p:ext uri="{BB962C8B-B14F-4D97-AF65-F5344CB8AC3E}">
        <p14:creationId xmlns:p14="http://schemas.microsoft.com/office/powerpoint/2010/main" val="2504345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A7DFBF1-5F0C-4E22-B760-615005EDBD9D}"/>
              </a:ext>
            </a:extLst>
          </p:cNvPr>
          <p:cNvSpPr>
            <a:spLocks noGrp="1"/>
          </p:cNvSpPr>
          <p:nvPr>
            <p:ph idx="1"/>
          </p:nvPr>
        </p:nvSpPr>
        <p:spPr>
          <a:xfrm>
            <a:off x="562708" y="548639"/>
            <a:ext cx="11029069" cy="5965948"/>
          </a:xfrm>
        </p:spPr>
        <p:txBody>
          <a:bodyPr>
            <a:normAutofit/>
          </a:bodyPr>
          <a:lstStyle/>
          <a:p>
            <a:pPr marL="0" indent="0">
              <a:buNone/>
            </a:pPr>
            <a:r>
              <a:rPr lang="en-GB" sz="4000" dirty="0">
                <a:solidFill>
                  <a:schemeClr val="bg1"/>
                </a:solidFill>
                <a:latin typeface="Arial" panose="020B0604020202020204" pitchFamily="34" charset="0"/>
                <a:cs typeface="Arial" panose="020B0604020202020204" pitchFamily="34" charset="0"/>
              </a:rPr>
              <a:t>Siri</a:t>
            </a:r>
          </a:p>
          <a:p>
            <a:r>
              <a:rPr lang="en-GB" b="0" i="0" dirty="0">
                <a:solidFill>
                  <a:schemeClr val="bg1"/>
                </a:solidFill>
                <a:effectLst/>
                <a:latin typeface="Arial" panose="020B0604020202020204" pitchFamily="34" charset="0"/>
                <a:cs typeface="Arial" panose="020B0604020202020204" pitchFamily="34" charset="0"/>
              </a:rPr>
              <a:t>Siri, the first virtual personal assistant  is the part of Apple Inc.’s device’s operating systems.  Siri was unveiled In October 2011, as an integrated feature of the Apple iPhone 4S.</a:t>
            </a:r>
          </a:p>
          <a:p>
            <a:r>
              <a:rPr lang="en-GB" dirty="0">
                <a:solidFill>
                  <a:schemeClr val="bg1"/>
                </a:solidFill>
                <a:latin typeface="Arial" panose="020B0604020202020204" pitchFamily="34" charset="0"/>
                <a:cs typeface="Arial" panose="020B0604020202020204" pitchFamily="34" charset="0"/>
              </a:rPr>
              <a:t>Voice assistant technology through AI made the revolution and helping to create more and more automated features and devices.</a:t>
            </a:r>
          </a:p>
          <a:p>
            <a:r>
              <a:rPr lang="en-GB" dirty="0">
                <a:solidFill>
                  <a:schemeClr val="bg1"/>
                </a:solidFill>
                <a:latin typeface="Arial" panose="020B0604020202020204" pitchFamily="34" charset="0"/>
                <a:cs typeface="Arial" panose="020B0604020202020204" pitchFamily="34" charset="0"/>
              </a:rPr>
              <a:t>Services that </a:t>
            </a:r>
            <a:r>
              <a:rPr lang="en-GB" dirty="0" err="1">
                <a:solidFill>
                  <a:schemeClr val="bg1"/>
                </a:solidFill>
                <a:latin typeface="Arial" panose="020B0604020202020204" pitchFamily="34" charset="0"/>
                <a:cs typeface="Arial" panose="020B0604020202020204" pitchFamily="34" charset="0"/>
              </a:rPr>
              <a:t>siri</a:t>
            </a:r>
            <a:r>
              <a:rPr lang="en-GB" dirty="0">
                <a:solidFill>
                  <a:schemeClr val="bg1"/>
                </a:solidFill>
                <a:latin typeface="Arial" panose="020B0604020202020204" pitchFamily="34" charset="0"/>
                <a:cs typeface="Arial" panose="020B0604020202020204" pitchFamily="34" charset="0"/>
              </a:rPr>
              <a:t> can do:</a:t>
            </a:r>
          </a:p>
          <a:p>
            <a:r>
              <a:rPr lang="en-GB" dirty="0">
                <a:solidFill>
                  <a:schemeClr val="bg1"/>
                </a:solidFill>
                <a:latin typeface="Arial" panose="020B0604020202020204" pitchFamily="34" charset="0"/>
                <a:cs typeface="Arial" panose="020B0604020202020204" pitchFamily="34" charset="0"/>
              </a:rPr>
              <a:t>Calling someone	Reading text	Setup timer/ reminders</a:t>
            </a:r>
          </a:p>
          <a:p>
            <a:r>
              <a:rPr lang="en-GB" dirty="0">
                <a:solidFill>
                  <a:schemeClr val="bg1"/>
                </a:solidFill>
                <a:latin typeface="Arial" panose="020B0604020202020204" pitchFamily="34" charset="0"/>
                <a:cs typeface="Arial" panose="020B0604020202020204" pitchFamily="34" charset="0"/>
              </a:rPr>
              <a:t>Check basic information			Handle device settings</a:t>
            </a:r>
          </a:p>
          <a:p>
            <a:r>
              <a:rPr lang="en-GB" dirty="0">
                <a:solidFill>
                  <a:schemeClr val="bg1"/>
                </a:solidFill>
                <a:latin typeface="Arial" panose="020B0604020202020204" pitchFamily="34" charset="0"/>
                <a:cs typeface="Arial" panose="020B0604020202020204" pitchFamily="34" charset="0"/>
              </a:rPr>
              <a:t>Internet search					Using navigation</a:t>
            </a:r>
          </a:p>
          <a:p>
            <a:r>
              <a:rPr lang="en-GB" dirty="0">
                <a:solidFill>
                  <a:schemeClr val="bg1"/>
                </a:solidFill>
                <a:latin typeface="Arial" panose="020B0604020202020204" pitchFamily="34" charset="0"/>
                <a:cs typeface="Arial" panose="020B0604020202020204" pitchFamily="34" charset="0"/>
              </a:rPr>
              <a:t>Translate words				Handle payment (</a:t>
            </a:r>
            <a:r>
              <a:rPr lang="en-GB" dirty="0" err="1">
                <a:solidFill>
                  <a:schemeClr val="bg1"/>
                </a:solidFill>
                <a:latin typeface="Arial" panose="020B0604020202020204" pitchFamily="34" charset="0"/>
                <a:cs typeface="Arial" panose="020B0604020202020204" pitchFamily="34" charset="0"/>
              </a:rPr>
              <a:t>applepay</a:t>
            </a:r>
            <a:r>
              <a:rPr lang="en-GB" dirty="0">
                <a:solidFill>
                  <a:schemeClr val="bg1"/>
                </a:solidFill>
                <a:latin typeface="Arial" panose="020B0604020202020204" pitchFamily="34" charset="0"/>
                <a:cs typeface="Arial" panose="020B0604020202020204" pitchFamily="34" charset="0"/>
              </a:rPr>
              <a:t>)</a:t>
            </a:r>
          </a:p>
          <a:p>
            <a:pPr marL="0" indent="0">
              <a:buNone/>
            </a:pPr>
            <a:endParaRPr lang="en-GB" sz="4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0397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EFFFD"/>
        </a:solidFill>
        <a:effectLst/>
      </p:bgPr>
    </p:bg>
    <p:spTree>
      <p:nvGrpSpPr>
        <p:cNvPr id="1" name=""/>
        <p:cNvGrpSpPr/>
        <p:nvPr/>
      </p:nvGrpSpPr>
      <p:grpSpPr>
        <a:xfrm>
          <a:off x="0" y="0"/>
          <a:ext cx="0" cy="0"/>
          <a:chOff x="0" y="0"/>
          <a:chExt cx="0" cy="0"/>
        </a:xfrm>
      </p:grpSpPr>
      <p:grpSp>
        <p:nvGrpSpPr>
          <p:cNvPr id="2" name="Group 2"/>
          <p:cNvGrpSpPr/>
          <p:nvPr/>
        </p:nvGrpSpPr>
        <p:grpSpPr>
          <a:xfrm>
            <a:off x="711200" y="956078"/>
            <a:ext cx="7950200" cy="4945268"/>
            <a:chOff x="0" y="-9525"/>
            <a:chExt cx="15900400" cy="9871887"/>
          </a:xfrm>
        </p:grpSpPr>
        <p:sp>
          <p:nvSpPr>
            <p:cNvPr id="3" name="TextBox 3"/>
            <p:cNvSpPr txBox="1"/>
            <p:nvPr/>
          </p:nvSpPr>
          <p:spPr>
            <a:xfrm>
              <a:off x="0" y="-9525"/>
              <a:ext cx="15900400" cy="2878045"/>
            </a:xfrm>
            <a:prstGeom prst="rect">
              <a:avLst/>
            </a:prstGeom>
          </p:spPr>
          <p:txBody>
            <a:bodyPr wrap="square" lIns="0" tIns="0" rIns="0" bIns="0" rtlCol="0" anchor="t">
              <a:spAutoFit/>
            </a:bodyPr>
            <a:lstStyle/>
            <a:p>
              <a:pPr defTabSz="609630">
                <a:lnSpc>
                  <a:spcPts val="5760"/>
                </a:lnSpc>
              </a:pPr>
              <a:r>
                <a:rPr lang="en-US" sz="4800">
                  <a:solidFill>
                    <a:srgbClr val="101010"/>
                  </a:solidFill>
                  <a:latin typeface="Roboto Bold"/>
                </a:rPr>
                <a:t>Challenges before modern technology</a:t>
              </a:r>
            </a:p>
          </p:txBody>
        </p:sp>
        <p:sp>
          <p:nvSpPr>
            <p:cNvPr id="4" name="TextBox 4"/>
            <p:cNvSpPr txBox="1"/>
            <p:nvPr/>
          </p:nvSpPr>
          <p:spPr>
            <a:xfrm>
              <a:off x="0" y="3412393"/>
              <a:ext cx="14376400" cy="6449969"/>
            </a:xfrm>
            <a:prstGeom prst="rect">
              <a:avLst/>
            </a:prstGeom>
          </p:spPr>
          <p:txBody>
            <a:bodyPr wrap="square" lIns="0" tIns="0" rIns="0" bIns="0" rtlCol="0" anchor="t">
              <a:spAutoFit/>
            </a:bodyPr>
            <a:lstStyle/>
            <a:p>
              <a:pPr marL="228611" indent="-228611" algn="just" defTabSz="609630">
                <a:buFont typeface="Arial" panose="020B0604020202020204" pitchFamily="34" charset="0"/>
                <a:buChar char="•"/>
              </a:pPr>
              <a:r>
                <a:rPr lang="en-GB" sz="2333">
                  <a:solidFill>
                    <a:prstClr val="black"/>
                  </a:solidFill>
                  <a:latin typeface="Calibri" panose="020F0502020204030204" pitchFamily="34" charset="0"/>
                  <a:cs typeface="Calibri" panose="020F0502020204030204" pitchFamily="34" charset="0"/>
                </a:rPr>
                <a:t>During the 45 years of Apple operating in the tech industry, the company has gone through many ups and downs </a:t>
              </a:r>
              <a:r>
                <a:rPr lang="en-BD" sz="2333">
                  <a:solidFill>
                    <a:prstClr val="black"/>
                  </a:solidFill>
                  <a:latin typeface="Calibri" panose="020F0502020204030204" pitchFamily="34" charset="0"/>
                  <a:cs typeface="Calibri" panose="020F0502020204030204" pitchFamily="34" charset="0"/>
                </a:rPr>
                <a:t>(TheStreet, 2021)</a:t>
              </a:r>
              <a:r>
                <a:rPr lang="en-GB" sz="2333">
                  <a:solidFill>
                    <a:prstClr val="black"/>
                  </a:solidFill>
                  <a:latin typeface="Calibri" panose="020F0502020204030204" pitchFamily="34" charset="0"/>
                  <a:cs typeface="Calibri" panose="020F0502020204030204" pitchFamily="34" charset="0"/>
                </a:rPr>
                <a:t>. </a:t>
              </a:r>
            </a:p>
            <a:p>
              <a:pPr marL="228611" indent="-228611" algn="just" defTabSz="609630">
                <a:buFont typeface="Arial" panose="020B0604020202020204" pitchFamily="34" charset="0"/>
                <a:buChar char="•"/>
              </a:pPr>
              <a:r>
                <a:rPr lang="en-GB" sz="2333">
                  <a:solidFill>
                    <a:prstClr val="black"/>
                  </a:solidFill>
                  <a:latin typeface="Calibri" panose="020F0502020204030204" pitchFamily="34" charset="0"/>
                  <a:cs typeface="Calibri" panose="020F0502020204030204" pitchFamily="34" charset="0"/>
                </a:rPr>
                <a:t>The company has been expanding its products line-up year by year, primarily through two annual conferences </a:t>
              </a:r>
              <a:r>
                <a:rPr lang="en-BD" sz="2333">
                  <a:solidFill>
                    <a:prstClr val="black"/>
                  </a:solidFill>
                  <a:latin typeface="Calibri" panose="020F0502020204030204" pitchFamily="34" charset="0"/>
                  <a:cs typeface="Calibri" panose="020F0502020204030204" pitchFamily="34" charset="0"/>
                </a:rPr>
                <a:t>(Analytics Insight, 2021)</a:t>
              </a:r>
              <a:r>
                <a:rPr lang="en-GB" sz="2333">
                  <a:solidFill>
                    <a:prstClr val="black"/>
                  </a:solidFill>
                  <a:latin typeface="Calibri" panose="020F0502020204030204" pitchFamily="34" charset="0"/>
                  <a:cs typeface="Calibri" panose="020F0502020204030204" pitchFamily="34" charset="0"/>
                </a:rPr>
                <a:t>. </a:t>
              </a:r>
            </a:p>
            <a:p>
              <a:pPr marL="228611" indent="-228611" algn="just" defTabSz="609630">
                <a:buFont typeface="Arial" panose="020B0604020202020204" pitchFamily="34" charset="0"/>
                <a:buChar char="•"/>
              </a:pPr>
              <a:r>
                <a:rPr lang="en-GB" sz="2333">
                  <a:solidFill>
                    <a:prstClr val="black"/>
                  </a:solidFill>
                  <a:latin typeface="Calibri" panose="020F0502020204030204" pitchFamily="34" charset="0"/>
                  <a:cs typeface="Calibri" panose="020F0502020204030204" pitchFamily="34" charset="0"/>
                </a:rPr>
                <a:t>However, while the company has been growing steadily in recent years, the scenario was quite different before modern technology was introduced. </a:t>
              </a:r>
              <a:endParaRPr lang="en-BD" sz="2333">
                <a:solidFill>
                  <a:prstClr val="black"/>
                </a:solidFill>
                <a:latin typeface="Calibri" panose="020F0502020204030204" pitchFamily="34" charset="0"/>
                <a:cs typeface="Calibri" panose="020F0502020204030204" pitchFamily="34" charset="0"/>
              </a:endParaRPr>
            </a:p>
          </p:txBody>
        </p:sp>
      </p:grpSp>
      <p:pic>
        <p:nvPicPr>
          <p:cNvPr id="6" name="Picture 5">
            <a:extLst>
              <a:ext uri="{FF2B5EF4-FFF2-40B4-BE49-F238E27FC236}">
                <a16:creationId xmlns:a16="http://schemas.microsoft.com/office/drawing/2014/main" id="{75DE1908-E91C-0340-99FE-5285380F98A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661400" y="2429344"/>
            <a:ext cx="2605117" cy="2972361"/>
          </a:xfrm>
          <a:prstGeom prst="rect">
            <a:avLst/>
          </a:prstGeom>
        </p:spPr>
      </p:pic>
    </p:spTree>
    <p:extLst>
      <p:ext uri="{BB962C8B-B14F-4D97-AF65-F5344CB8AC3E}">
        <p14:creationId xmlns:p14="http://schemas.microsoft.com/office/powerpoint/2010/main" val="467118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0629" r="19592"/>
          <a:stretch>
            <a:fillRect/>
          </a:stretch>
        </p:blipFill>
        <p:spPr>
          <a:xfrm>
            <a:off x="0" y="-3742"/>
            <a:ext cx="3098800" cy="7027519"/>
          </a:xfrm>
          <a:prstGeom prst="rect">
            <a:avLst/>
          </a:prstGeom>
        </p:spPr>
      </p:pic>
      <p:sp>
        <p:nvSpPr>
          <p:cNvPr id="6" name="TextBox 6"/>
          <p:cNvSpPr txBox="1"/>
          <p:nvPr/>
        </p:nvSpPr>
        <p:spPr>
          <a:xfrm>
            <a:off x="3708400" y="635000"/>
            <a:ext cx="7975600" cy="5539978"/>
          </a:xfrm>
          <a:prstGeom prst="rect">
            <a:avLst/>
          </a:prstGeom>
        </p:spPr>
        <p:txBody>
          <a:bodyPr wrap="square" lIns="0" tIns="0" rIns="0" bIns="0" rtlCol="0" anchor="t">
            <a:spAutoFit/>
          </a:bodyPr>
          <a:lstStyle/>
          <a:p>
            <a:pPr marL="228611" indent="-228611" algn="just" defTabSz="609630">
              <a:buFont typeface="Arial" panose="020B0604020202020204" pitchFamily="34" charset="0"/>
              <a:buChar char="•"/>
            </a:pPr>
            <a:r>
              <a:rPr lang="en-GB" sz="2000">
                <a:solidFill>
                  <a:prstClr val="black"/>
                </a:solidFill>
                <a:latin typeface="Calibri" panose="020F0502020204030204" pitchFamily="34" charset="0"/>
                <a:cs typeface="Calibri" panose="020F0502020204030204" pitchFamily="34" charset="0"/>
              </a:rPr>
              <a:t>Apple has garnered widespread attention primarily through its iPhone line-up. </a:t>
            </a:r>
          </a:p>
          <a:p>
            <a:pPr marL="228611" indent="-228611" algn="just" defTabSz="609630">
              <a:buFont typeface="Arial" panose="020B0604020202020204" pitchFamily="34" charset="0"/>
              <a:buChar char="•"/>
            </a:pPr>
            <a:r>
              <a:rPr lang="en-GB" sz="2000">
                <a:solidFill>
                  <a:prstClr val="black"/>
                </a:solidFill>
                <a:latin typeface="Calibri" panose="020F0502020204030204" pitchFamily="34" charset="0"/>
                <a:cs typeface="Calibri" panose="020F0502020204030204" pitchFamily="34" charset="0"/>
              </a:rPr>
              <a:t>However, the iPhone 4s revealed certain issues inherent within the company, relating mostly to innovation. </a:t>
            </a:r>
          </a:p>
          <a:p>
            <a:pPr marL="228611" indent="-228611" algn="just" defTabSz="609630">
              <a:buFont typeface="Arial" panose="020B0604020202020204" pitchFamily="34" charset="0"/>
              <a:buChar char="•"/>
            </a:pPr>
            <a:r>
              <a:rPr lang="en-GB" sz="2000">
                <a:solidFill>
                  <a:prstClr val="black"/>
                </a:solidFill>
                <a:latin typeface="Calibri" panose="020F0502020204030204" pitchFamily="34" charset="0"/>
                <a:cs typeface="Calibri" panose="020F0502020204030204" pitchFamily="34" charset="0"/>
              </a:rPr>
              <a:t>This is because, in comparison to the previous iteration, the product only had marginal improvements technologically </a:t>
            </a:r>
            <a:r>
              <a:rPr lang="en-BD" sz="2000">
                <a:solidFill>
                  <a:prstClr val="black"/>
                </a:solidFill>
                <a:latin typeface="Calibri" panose="020F0502020204030204" pitchFamily="34" charset="0"/>
                <a:cs typeface="Calibri" panose="020F0502020204030204" pitchFamily="34" charset="0"/>
              </a:rPr>
              <a:t>(Forbes, 2021)</a:t>
            </a:r>
            <a:r>
              <a:rPr lang="en-GB" sz="2000">
                <a:solidFill>
                  <a:prstClr val="black"/>
                </a:solidFill>
                <a:latin typeface="Calibri" panose="020F0502020204030204" pitchFamily="34" charset="0"/>
                <a:cs typeface="Calibri" panose="020F0502020204030204" pitchFamily="34" charset="0"/>
              </a:rPr>
              <a:t>. </a:t>
            </a:r>
          </a:p>
          <a:p>
            <a:pPr marL="228611" indent="-228611" algn="just" defTabSz="609630">
              <a:buFont typeface="Arial" panose="020B0604020202020204" pitchFamily="34" charset="0"/>
              <a:buChar char="•"/>
            </a:pPr>
            <a:r>
              <a:rPr lang="en-GB" sz="2000">
                <a:solidFill>
                  <a:prstClr val="black"/>
                </a:solidFill>
                <a:latin typeface="Calibri" panose="020F0502020204030204" pitchFamily="34" charset="0"/>
                <a:cs typeface="Calibri" panose="020F0502020204030204" pitchFamily="34" charset="0"/>
              </a:rPr>
              <a:t>Here, unlike its competitors, Apple rarely took risks to innovate. </a:t>
            </a:r>
          </a:p>
          <a:p>
            <a:pPr marL="228611" indent="-228611" algn="just" defTabSz="609630">
              <a:buFont typeface="Arial" panose="020B0604020202020204" pitchFamily="34" charset="0"/>
              <a:buChar char="•"/>
            </a:pPr>
            <a:r>
              <a:rPr lang="en-GB" sz="2000">
                <a:solidFill>
                  <a:prstClr val="black"/>
                </a:solidFill>
                <a:latin typeface="Calibri" panose="020F0502020204030204" pitchFamily="34" charset="0"/>
                <a:cs typeface="Calibri" panose="020F0502020204030204" pitchFamily="34" charset="0"/>
              </a:rPr>
              <a:t>Historically, the company has rarely been the first to market, often following in the footsteps of other companies </a:t>
            </a:r>
            <a:r>
              <a:rPr lang="en-BD" sz="2000">
                <a:solidFill>
                  <a:prstClr val="black"/>
                </a:solidFill>
                <a:latin typeface="Calibri" panose="020F0502020204030204" pitchFamily="34" charset="0"/>
                <a:cs typeface="Calibri" panose="020F0502020204030204" pitchFamily="34" charset="0"/>
              </a:rPr>
              <a:t>(Business Insider, 2021)</a:t>
            </a:r>
            <a:r>
              <a:rPr lang="en-GB" sz="2000">
                <a:solidFill>
                  <a:prstClr val="black"/>
                </a:solidFill>
                <a:latin typeface="Calibri" panose="020F0502020204030204" pitchFamily="34" charset="0"/>
                <a:cs typeface="Calibri" panose="020F0502020204030204" pitchFamily="34" charset="0"/>
              </a:rPr>
              <a:t>. </a:t>
            </a:r>
          </a:p>
          <a:p>
            <a:pPr marL="228611" indent="-228611" algn="just" defTabSz="609630">
              <a:buFont typeface="Arial" panose="020B0604020202020204" pitchFamily="34" charset="0"/>
              <a:buChar char="•"/>
            </a:pPr>
            <a:r>
              <a:rPr lang="en-GB" sz="2000">
                <a:solidFill>
                  <a:prstClr val="black"/>
                </a:solidFill>
                <a:latin typeface="Calibri" panose="020F0502020204030204" pitchFamily="34" charset="0"/>
                <a:cs typeface="Calibri" panose="020F0502020204030204" pitchFamily="34" charset="0"/>
              </a:rPr>
              <a:t>This can mostly be attributed to the lack of research opportunities and capacity before modern technology.</a:t>
            </a:r>
          </a:p>
          <a:p>
            <a:pPr marL="228611" indent="-228611" algn="just" defTabSz="609630">
              <a:buFont typeface="Arial" panose="020B0604020202020204" pitchFamily="34" charset="0"/>
              <a:buChar char="•"/>
            </a:pPr>
            <a:r>
              <a:rPr lang="en-GB" sz="2000">
                <a:solidFill>
                  <a:prstClr val="black"/>
                </a:solidFill>
                <a:latin typeface="Calibri"/>
              </a:rPr>
              <a:t>One key challenge for the pre-modern technology era is the inaccessibility of important components for computers and other devices usually sold by hardware companies such as Apple </a:t>
            </a:r>
            <a:r>
              <a:rPr lang="en-BD" sz="2000">
                <a:solidFill>
                  <a:prstClr val="black"/>
                </a:solidFill>
                <a:latin typeface="Calibri"/>
              </a:rPr>
              <a:t>(The Nation, 2021)</a:t>
            </a:r>
            <a:r>
              <a:rPr lang="en-GB" sz="2000">
                <a:solidFill>
                  <a:prstClr val="black"/>
                </a:solidFill>
                <a:latin typeface="Calibri"/>
              </a:rPr>
              <a:t>. </a:t>
            </a:r>
          </a:p>
          <a:p>
            <a:pPr marL="228611" indent="-228611" algn="just" defTabSz="609630">
              <a:buFont typeface="Arial" panose="020B0604020202020204" pitchFamily="34" charset="0"/>
              <a:buChar char="•"/>
            </a:pPr>
            <a:r>
              <a:rPr lang="en-GB" sz="2000">
                <a:solidFill>
                  <a:prstClr val="black"/>
                </a:solidFill>
                <a:latin typeface="Calibri"/>
              </a:rPr>
              <a:t>With the focus on earning a maximum profit, the company mostly offered higher-priced products, unlike most other competing companies </a:t>
            </a:r>
            <a:r>
              <a:rPr lang="en-BD" sz="2000">
                <a:solidFill>
                  <a:prstClr val="black"/>
                </a:solidFill>
                <a:latin typeface="Calibri"/>
              </a:rPr>
              <a:t>(Analytics Insight, 2021)</a:t>
            </a:r>
            <a:r>
              <a:rPr lang="en-GB" sz="2000">
                <a:solidFill>
                  <a:prstClr val="black"/>
                </a:solidFill>
                <a:latin typeface="Calibri"/>
              </a:rPr>
              <a:t>.</a:t>
            </a:r>
          </a:p>
          <a:p>
            <a:pPr marL="228611" indent="-228611" algn="just" defTabSz="609630">
              <a:buFont typeface="Arial" panose="020B0604020202020204" pitchFamily="34" charset="0"/>
              <a:buChar char="•"/>
            </a:pPr>
            <a:endParaRPr lang="en-BD" sz="200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95304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rcRect t="7865" b="7865"/>
          <a:stretch>
            <a:fillRect/>
          </a:stretch>
        </a:blipFill>
        <a:effectLst/>
      </p:bgPr>
    </p:bg>
    <p:spTree>
      <p:nvGrpSpPr>
        <p:cNvPr id="1" name=""/>
        <p:cNvGrpSpPr/>
        <p:nvPr/>
      </p:nvGrpSpPr>
      <p:grpSpPr>
        <a:xfrm>
          <a:off x="0" y="0"/>
          <a:ext cx="0" cy="0"/>
          <a:chOff x="0" y="0"/>
          <a:chExt cx="0" cy="0"/>
        </a:xfrm>
      </p:grpSpPr>
      <p:sp>
        <p:nvSpPr>
          <p:cNvPr id="3" name="TextBox 3"/>
          <p:cNvSpPr txBox="1"/>
          <p:nvPr/>
        </p:nvSpPr>
        <p:spPr>
          <a:xfrm>
            <a:off x="669991" y="351234"/>
            <a:ext cx="6604000" cy="6156494"/>
          </a:xfrm>
          <a:prstGeom prst="rect">
            <a:avLst/>
          </a:prstGeom>
        </p:spPr>
        <p:txBody>
          <a:bodyPr wrap="square" lIns="0" tIns="0" rIns="0" bIns="0" rtlCol="0" anchor="t">
            <a:spAutoFit/>
          </a:bodyPr>
          <a:lstStyle/>
          <a:p>
            <a:pPr marL="304815" indent="-304815" algn="just" defTabSz="609630">
              <a:buFont typeface="Arial" panose="020B0604020202020204" pitchFamily="34" charset="0"/>
              <a:buChar char="•"/>
            </a:pPr>
            <a:r>
              <a:rPr lang="en-GB" sz="2667" dirty="0">
                <a:solidFill>
                  <a:prstClr val="white"/>
                </a:solidFill>
                <a:latin typeface="Calibri"/>
              </a:rPr>
              <a:t>Another important challenge for Apple relates to the difference between industry trends and the company’s forward-thinking ideas. </a:t>
            </a:r>
          </a:p>
          <a:p>
            <a:pPr marL="304815" indent="-304815" algn="just" defTabSz="609630">
              <a:buFont typeface="Arial" panose="020B0604020202020204" pitchFamily="34" charset="0"/>
              <a:buChar char="•"/>
            </a:pPr>
            <a:r>
              <a:rPr lang="en-GB" sz="2667" dirty="0">
                <a:solidFill>
                  <a:prstClr val="white"/>
                </a:solidFill>
                <a:latin typeface="Calibri"/>
              </a:rPr>
              <a:t>The company’s G3 computer line-up, which excluded the space for the widely-used floppy disks, is one such example </a:t>
            </a:r>
            <a:r>
              <a:rPr lang="en-BD" sz="2667" dirty="0">
                <a:solidFill>
                  <a:prstClr val="white"/>
                </a:solidFill>
                <a:latin typeface="Calibri"/>
              </a:rPr>
              <a:t>(</a:t>
            </a:r>
            <a:r>
              <a:rPr lang="en-US" sz="2667" dirty="0">
                <a:solidFill>
                  <a:prstClr val="white"/>
                </a:solidFill>
                <a:latin typeface="Calibri"/>
              </a:rPr>
              <a:t>T</a:t>
            </a:r>
            <a:r>
              <a:rPr lang="en-BD" sz="2667" dirty="0">
                <a:solidFill>
                  <a:prstClr val="white"/>
                </a:solidFill>
                <a:latin typeface="Calibri"/>
              </a:rPr>
              <a:t>he Guardian, 2021)</a:t>
            </a:r>
            <a:r>
              <a:rPr lang="en-GB" sz="2667" dirty="0">
                <a:solidFill>
                  <a:prstClr val="white"/>
                </a:solidFill>
                <a:latin typeface="Calibri"/>
              </a:rPr>
              <a:t>. </a:t>
            </a:r>
          </a:p>
          <a:p>
            <a:pPr marL="304815" indent="-304815" algn="just" defTabSz="609630">
              <a:buFont typeface="Arial" panose="020B0604020202020204" pitchFamily="34" charset="0"/>
              <a:buChar char="•"/>
            </a:pPr>
            <a:r>
              <a:rPr lang="en-GB" sz="2667" dirty="0">
                <a:solidFill>
                  <a:prstClr val="white"/>
                </a:solidFill>
                <a:latin typeface="Calibri"/>
              </a:rPr>
              <a:t>The move was adopted by other companies but after a long period. </a:t>
            </a:r>
          </a:p>
          <a:p>
            <a:pPr marL="304815" indent="-304815" algn="just" defTabSz="609630">
              <a:buFont typeface="Arial" panose="020B0604020202020204" pitchFamily="34" charset="0"/>
              <a:buChar char="•"/>
            </a:pPr>
            <a:r>
              <a:rPr lang="en-GB" sz="2667" dirty="0">
                <a:solidFill>
                  <a:prstClr val="white"/>
                </a:solidFill>
                <a:latin typeface="Calibri"/>
              </a:rPr>
              <a:t>This allowed a significant portion of competing companies to introduce their products at the same time, garnering most of the attention of the public and mass media away from Apple.</a:t>
            </a:r>
            <a:endParaRPr lang="en-BD" sz="2667" dirty="0">
              <a:solidFill>
                <a:prstClr val="white"/>
              </a:solidFill>
              <a:latin typeface="Calibri"/>
            </a:endParaRPr>
          </a:p>
        </p:txBody>
      </p:sp>
      <p:pic>
        <p:nvPicPr>
          <p:cNvPr id="6" name="Picture 5">
            <a:extLst>
              <a:ext uri="{FF2B5EF4-FFF2-40B4-BE49-F238E27FC236}">
                <a16:creationId xmlns:a16="http://schemas.microsoft.com/office/drawing/2014/main" id="{5F4CB08E-AEDC-1E4E-80F0-5FA678C60E0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43495" y="371450"/>
            <a:ext cx="3001839" cy="2366566"/>
          </a:xfrm>
          <a:prstGeom prst="rect">
            <a:avLst/>
          </a:prstGeom>
        </p:spPr>
      </p:pic>
      <p:sp>
        <p:nvSpPr>
          <p:cNvPr id="8" name="Rectangle 7">
            <a:extLst>
              <a:ext uri="{FF2B5EF4-FFF2-40B4-BE49-F238E27FC236}">
                <a16:creationId xmlns:a16="http://schemas.microsoft.com/office/drawing/2014/main" id="{EEA306A2-F7FB-EF4C-AC8C-EB34B3A8A4FA}"/>
              </a:ext>
            </a:extLst>
          </p:cNvPr>
          <p:cNvSpPr/>
          <p:nvPr/>
        </p:nvSpPr>
        <p:spPr>
          <a:xfrm>
            <a:off x="8879214" y="2778266"/>
            <a:ext cx="1930400" cy="677237"/>
          </a:xfrm>
          <a:prstGeom prst="rect">
            <a:avLst/>
          </a:prstGeom>
        </p:spPr>
        <p:txBody>
          <a:bodyPr wrap="square">
            <a:spAutoFit/>
          </a:bodyPr>
          <a:lstStyle/>
          <a:p>
            <a:pPr algn="ctr" defTabSz="609630">
              <a:lnSpc>
                <a:spcPct val="150000"/>
              </a:lnSpc>
              <a:spcAft>
                <a:spcPts val="533"/>
              </a:spcAft>
            </a:pPr>
            <a:r>
              <a:rPr lang="en-GB" sz="1200">
                <a:solidFill>
                  <a:prstClr val="white"/>
                </a:solidFill>
                <a:latin typeface="Times New Roman" panose="02020603050405020304" pitchFamily="18" charset="0"/>
                <a:ea typeface="Calibri" panose="020F0502020204030204" pitchFamily="34" charset="0"/>
                <a:cs typeface="Vrinda" panose="020B0502040204020203" pitchFamily="34" charset="0"/>
              </a:rPr>
              <a:t>Figure: iPhone 4s</a:t>
            </a:r>
            <a:endParaRPr lang="en-BD" sz="1200">
              <a:solidFill>
                <a:prstClr val="white"/>
              </a:solidFill>
              <a:latin typeface="Times New Roman" panose="02020603050405020304" pitchFamily="18" charset="0"/>
              <a:ea typeface="Calibri" panose="020F0502020204030204" pitchFamily="34" charset="0"/>
              <a:cs typeface="Vrinda" panose="020B0502040204020203" pitchFamily="34" charset="0"/>
            </a:endParaRPr>
          </a:p>
          <a:p>
            <a:pPr algn="ctr" defTabSz="609630">
              <a:lnSpc>
                <a:spcPct val="150000"/>
              </a:lnSpc>
              <a:spcAft>
                <a:spcPts val="533"/>
              </a:spcAft>
            </a:pPr>
            <a:r>
              <a:rPr lang="en-GB" sz="1200">
                <a:solidFill>
                  <a:prstClr val="white"/>
                </a:solidFill>
                <a:latin typeface="Times New Roman" panose="02020603050405020304" pitchFamily="18" charset="0"/>
                <a:ea typeface="Calibri" panose="020F0502020204030204" pitchFamily="34" charset="0"/>
                <a:cs typeface="Vrinda" panose="020B0502040204020203" pitchFamily="34" charset="0"/>
              </a:rPr>
              <a:t>Source: </a:t>
            </a:r>
            <a:r>
              <a:rPr lang="en-BD" sz="1200">
                <a:solidFill>
                  <a:prstClr val="white"/>
                </a:solidFill>
                <a:latin typeface="Times New Roman" panose="02020603050405020304" pitchFamily="18" charset="0"/>
                <a:ea typeface="Calibri" panose="020F0502020204030204" pitchFamily="34" charset="0"/>
                <a:cs typeface="Vrinda" panose="020B0502040204020203" pitchFamily="34" charset="0"/>
              </a:rPr>
              <a:t>(GSM Arena, 2021)</a:t>
            </a:r>
          </a:p>
        </p:txBody>
      </p:sp>
      <p:pic>
        <p:nvPicPr>
          <p:cNvPr id="12" name="Picture 11">
            <a:extLst>
              <a:ext uri="{FF2B5EF4-FFF2-40B4-BE49-F238E27FC236}">
                <a16:creationId xmlns:a16="http://schemas.microsoft.com/office/drawing/2014/main" id="{8B74AD6A-C255-8149-9441-22FEF9DB9D8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a:stretch/>
        </p:blipFill>
        <p:spPr>
          <a:xfrm>
            <a:off x="8355391" y="3505200"/>
            <a:ext cx="2997200" cy="2510153"/>
          </a:xfrm>
          <a:prstGeom prst="rect">
            <a:avLst/>
          </a:prstGeom>
        </p:spPr>
      </p:pic>
      <p:sp>
        <p:nvSpPr>
          <p:cNvPr id="13" name="Rectangle 12">
            <a:extLst>
              <a:ext uri="{FF2B5EF4-FFF2-40B4-BE49-F238E27FC236}">
                <a16:creationId xmlns:a16="http://schemas.microsoft.com/office/drawing/2014/main" id="{6CFFBFFD-29A6-1845-8FEB-2DE49C0938E0}"/>
              </a:ext>
            </a:extLst>
          </p:cNvPr>
          <p:cNvSpPr/>
          <p:nvPr/>
        </p:nvSpPr>
        <p:spPr>
          <a:xfrm>
            <a:off x="8612514" y="6015353"/>
            <a:ext cx="2463800" cy="677237"/>
          </a:xfrm>
          <a:prstGeom prst="rect">
            <a:avLst/>
          </a:prstGeom>
        </p:spPr>
        <p:txBody>
          <a:bodyPr wrap="square">
            <a:spAutoFit/>
          </a:bodyPr>
          <a:lstStyle/>
          <a:p>
            <a:pPr algn="ctr" defTabSz="609630">
              <a:lnSpc>
                <a:spcPct val="150000"/>
              </a:lnSpc>
              <a:spcAft>
                <a:spcPts val="533"/>
              </a:spcAft>
            </a:pPr>
            <a:r>
              <a:rPr lang="en-GB" sz="1200">
                <a:solidFill>
                  <a:prstClr val="white"/>
                </a:solidFill>
                <a:latin typeface="Times New Roman" panose="02020603050405020304" pitchFamily="18" charset="0"/>
                <a:ea typeface="Calibri" panose="020F0502020204030204" pitchFamily="34" charset="0"/>
                <a:cs typeface="Times New Roman" panose="02020603050405020304" pitchFamily="18" charset="0"/>
              </a:rPr>
              <a:t>Figure: iMac G3</a:t>
            </a:r>
            <a:endParaRPr lang="en-BD" sz="1200">
              <a:solidFill>
                <a:prstClr val="white"/>
              </a:solidFill>
              <a:latin typeface="Times New Roman" panose="02020603050405020304" pitchFamily="18" charset="0"/>
              <a:ea typeface="Calibri" panose="020F0502020204030204" pitchFamily="34" charset="0"/>
              <a:cs typeface="Times New Roman" panose="02020603050405020304" pitchFamily="18" charset="0"/>
            </a:endParaRPr>
          </a:p>
          <a:p>
            <a:pPr algn="ctr" defTabSz="609630">
              <a:lnSpc>
                <a:spcPct val="150000"/>
              </a:lnSpc>
              <a:spcAft>
                <a:spcPts val="533"/>
              </a:spcAft>
            </a:pPr>
            <a:r>
              <a:rPr lang="en-GB" sz="1200">
                <a:solidFill>
                  <a:prstClr val="white"/>
                </a:solidFill>
                <a:latin typeface="Times New Roman" panose="02020603050405020304" pitchFamily="18" charset="0"/>
                <a:ea typeface="Calibri" panose="020F0502020204030204" pitchFamily="34" charset="0"/>
                <a:cs typeface="Times New Roman" panose="02020603050405020304" pitchFamily="18" charset="0"/>
              </a:rPr>
              <a:t>Source: </a:t>
            </a:r>
            <a:r>
              <a:rPr lang="en-BD" sz="1200">
                <a:solidFill>
                  <a:prstClr val="white"/>
                </a:solidFill>
                <a:latin typeface="Times New Roman" panose="02020603050405020304" pitchFamily="18" charset="0"/>
                <a:cs typeface="Times New Roman" panose="02020603050405020304" pitchFamily="18" charset="0"/>
              </a:rPr>
              <a:t>(</a:t>
            </a:r>
            <a:r>
              <a:rPr lang="en-US" sz="1200">
                <a:solidFill>
                  <a:prstClr val="white"/>
                </a:solidFill>
                <a:latin typeface="Times New Roman" panose="02020603050405020304" pitchFamily="18" charset="0"/>
                <a:cs typeface="Times New Roman" panose="02020603050405020304" pitchFamily="18" charset="0"/>
              </a:rPr>
              <a:t>T</a:t>
            </a:r>
            <a:r>
              <a:rPr lang="en-BD" sz="1200">
                <a:solidFill>
                  <a:prstClr val="white"/>
                </a:solidFill>
                <a:latin typeface="Times New Roman" panose="02020603050405020304" pitchFamily="18" charset="0"/>
                <a:cs typeface="Times New Roman" panose="02020603050405020304" pitchFamily="18" charset="0"/>
              </a:rPr>
              <a:t>he Guardian, 2021) </a:t>
            </a:r>
            <a:endParaRPr lang="en-BD" sz="1200">
              <a:solidFill>
                <a:prstClr val="white"/>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83429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3">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оловок 1">
            <a:extLst>
              <a:ext uri="{FF2B5EF4-FFF2-40B4-BE49-F238E27FC236}">
                <a16:creationId xmlns:a16="http://schemas.microsoft.com/office/drawing/2014/main" id="{F0F05813-CAB7-4120-BE6A-754F3210AAA8}"/>
              </a:ext>
            </a:extLst>
          </p:cNvPr>
          <p:cNvSpPr>
            <a:spLocks noGrp="1"/>
          </p:cNvSpPr>
          <p:nvPr>
            <p:ph type="title"/>
          </p:nvPr>
        </p:nvSpPr>
        <p:spPr>
          <a:xfrm>
            <a:off x="630936" y="502920"/>
            <a:ext cx="3419856" cy="1463040"/>
          </a:xfrm>
        </p:spPr>
        <p:txBody>
          <a:bodyPr anchor="ctr">
            <a:normAutofit/>
          </a:bodyPr>
          <a:lstStyle/>
          <a:p>
            <a:r>
              <a:rPr lang="en-GB" sz="4800"/>
              <a:t>Siri Insights</a:t>
            </a:r>
            <a:endParaRPr lang="ru-RU" sz="4800"/>
          </a:p>
        </p:txBody>
      </p:sp>
      <p:sp>
        <p:nvSpPr>
          <p:cNvPr id="19"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Объект 2">
            <a:extLst>
              <a:ext uri="{FF2B5EF4-FFF2-40B4-BE49-F238E27FC236}">
                <a16:creationId xmlns:a16="http://schemas.microsoft.com/office/drawing/2014/main" id="{DC21263C-91CF-45BF-90D7-6CE3B80D763C}"/>
              </a:ext>
            </a:extLst>
          </p:cNvPr>
          <p:cNvSpPr>
            <a:spLocks noGrp="1"/>
          </p:cNvSpPr>
          <p:nvPr>
            <p:ph idx="1"/>
          </p:nvPr>
        </p:nvSpPr>
        <p:spPr>
          <a:xfrm>
            <a:off x="4520091" y="333038"/>
            <a:ext cx="6981724" cy="2258941"/>
          </a:xfrm>
        </p:spPr>
        <p:txBody>
          <a:bodyPr anchor="ctr">
            <a:normAutofit/>
          </a:bodyPr>
          <a:lstStyle/>
          <a:p>
            <a:r>
              <a:rPr lang="en-GB" sz="1400" dirty="0"/>
              <a:t>Apple has been integrating Siri’s intelligence deeper and deeper into the iOS platform, and hovering may provide the surface where that intelligence finally fulfils its potential. This part of presentation </a:t>
            </a:r>
            <a:r>
              <a:rPr lang="en-GB" sz="1400" dirty="0" err="1"/>
              <a:t>invision</a:t>
            </a:r>
            <a:r>
              <a:rPr lang="en-GB" sz="1400" dirty="0"/>
              <a:t> Siri Insights as a layer of iOS that augments whatever’s on screen with the most relevant possible details of interest to the user, pulled from the current context, the user’s interests, and the web at large, to help with making satisfying choices.</a:t>
            </a:r>
          </a:p>
          <a:p>
            <a:r>
              <a:rPr lang="en-GB" sz="1400" dirty="0"/>
              <a:t>Siri Insights are triggered by a moment of hesitation or curiosity — A finger held above the screen, not yet ready to tap. At a distance of perhaps an inch, a hovering finger excites a small, colourful, undulating waveform, indicating Siri has details to share. A closer approach of the finger triggers a full blossom, along with a simple overlaid message:</a:t>
            </a:r>
          </a:p>
          <a:p>
            <a:endParaRPr lang="ru-RU" sz="1000" dirty="0"/>
          </a:p>
        </p:txBody>
      </p:sp>
      <p:pic>
        <p:nvPicPr>
          <p:cNvPr id="7" name="Рисунок 6">
            <a:extLst>
              <a:ext uri="{FF2B5EF4-FFF2-40B4-BE49-F238E27FC236}">
                <a16:creationId xmlns:a16="http://schemas.microsoft.com/office/drawing/2014/main" id="{1365C62A-70F4-4305-BA47-ABF34D1AA2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936" y="2591979"/>
            <a:ext cx="10917936" cy="3357266"/>
          </a:xfrm>
          <a:prstGeom prst="rect">
            <a:avLst/>
          </a:prstGeom>
        </p:spPr>
      </p:pic>
    </p:spTree>
    <p:extLst>
      <p:ext uri="{BB962C8B-B14F-4D97-AF65-F5344CB8AC3E}">
        <p14:creationId xmlns:p14="http://schemas.microsoft.com/office/powerpoint/2010/main" val="27319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1000"/>
            <a:extLst>
              <a:ext uri="{BEBA8EAE-BF5A-486C-A8C5-ECC9F3942E4B}">
                <a14:imgProps xmlns:a14="http://schemas.microsoft.com/office/drawing/2010/main">
                  <a14:imgLayer r:embed="rId3">
                    <a14:imgEffect>
                      <a14:sharpenSoften amount="-25000"/>
                    </a14:imgEffect>
                    <a14:imgEffect>
                      <a14:brightnessContrast bright="-7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2A5B8C16-B00A-41FB-95D3-9DE745E1CB18}"/>
              </a:ext>
            </a:extLst>
          </p:cNvPr>
          <p:cNvSpPr>
            <a:spLocks noGrp="1"/>
          </p:cNvSpPr>
          <p:nvPr>
            <p:ph type="title"/>
          </p:nvPr>
        </p:nvSpPr>
        <p:spPr>
          <a:xfrm>
            <a:off x="1287379" y="28252"/>
            <a:ext cx="9172074" cy="1325563"/>
          </a:xfrm>
        </p:spPr>
        <p:txBody>
          <a:bodyPr>
            <a:normAutofit/>
          </a:bodyPr>
          <a:lstStyle/>
          <a:p>
            <a:pPr algn="ctr"/>
            <a:r>
              <a:rPr lang="en-GB" sz="4000" b="1" i="0" dirty="0">
                <a:solidFill>
                  <a:schemeClr val="bg1"/>
                </a:solidFill>
                <a:effectLst/>
                <a:latin typeface="Times New Roman" panose="02020603050405020304" pitchFamily="18" charset="0"/>
                <a:cs typeface="Times New Roman" panose="02020603050405020304" pitchFamily="18" charset="0"/>
              </a:rPr>
              <a:t>So, how does this look in everyday life?</a:t>
            </a:r>
            <a:endParaRPr lang="ru-RU" sz="4000" b="1" dirty="0">
              <a:solidFill>
                <a:schemeClr val="bg1"/>
              </a:solidFill>
              <a:latin typeface="Times New Roman" panose="02020603050405020304" pitchFamily="18" charset="0"/>
              <a:cs typeface="Times New Roman" panose="02020603050405020304" pitchFamily="18" charset="0"/>
            </a:endParaRPr>
          </a:p>
        </p:txBody>
      </p:sp>
      <p:sp>
        <p:nvSpPr>
          <p:cNvPr id="3" name="Объект 2">
            <a:extLst>
              <a:ext uri="{FF2B5EF4-FFF2-40B4-BE49-F238E27FC236}">
                <a16:creationId xmlns:a16="http://schemas.microsoft.com/office/drawing/2014/main" id="{7AF858A9-62C7-455B-8DB7-534170E1F11E}"/>
              </a:ext>
            </a:extLst>
          </p:cNvPr>
          <p:cNvSpPr>
            <a:spLocks noGrp="1"/>
          </p:cNvSpPr>
          <p:nvPr>
            <p:ph idx="1"/>
          </p:nvPr>
        </p:nvSpPr>
        <p:spPr>
          <a:xfrm>
            <a:off x="488860" y="1350468"/>
            <a:ext cx="5459553" cy="4877144"/>
          </a:xfrm>
        </p:spPr>
        <p:txBody>
          <a:bodyPr>
            <a:normAutofit fontScale="25000" lnSpcReduction="20000"/>
          </a:bodyPr>
          <a:lstStyle/>
          <a:p>
            <a:r>
              <a:rPr lang="en-GB" sz="11200" i="0" dirty="0">
                <a:solidFill>
                  <a:schemeClr val="bg1"/>
                </a:solidFill>
                <a:effectLst/>
                <a:latin typeface="Times New Roman" panose="02020603050405020304" pitchFamily="18" charset="0"/>
                <a:cs typeface="Times New Roman" panose="02020603050405020304" pitchFamily="18" charset="0"/>
              </a:rPr>
              <a:t>Launch an App</a:t>
            </a:r>
          </a:p>
          <a:p>
            <a:pPr algn="l"/>
            <a:r>
              <a:rPr lang="en-GB" sz="11200" i="0" dirty="0">
                <a:solidFill>
                  <a:schemeClr val="bg1"/>
                </a:solidFill>
                <a:effectLst/>
                <a:latin typeface="Times New Roman" panose="02020603050405020304" pitchFamily="18" charset="0"/>
                <a:cs typeface="Times New Roman" panose="02020603050405020304" pitchFamily="18" charset="0"/>
              </a:rPr>
              <a:t>Answer Questions</a:t>
            </a:r>
          </a:p>
          <a:p>
            <a:pPr algn="l"/>
            <a:r>
              <a:rPr lang="en-GB" sz="11200" i="0" dirty="0">
                <a:solidFill>
                  <a:schemeClr val="bg1"/>
                </a:solidFill>
                <a:effectLst/>
                <a:latin typeface="Times New Roman" panose="02020603050405020304" pitchFamily="18" charset="0"/>
                <a:cs typeface="Times New Roman" panose="02020603050405020304" pitchFamily="18" charset="0"/>
              </a:rPr>
              <a:t>Mark an Event or Meeting on Your Calendar</a:t>
            </a:r>
          </a:p>
          <a:p>
            <a:pPr algn="l"/>
            <a:r>
              <a:rPr lang="en-GB" sz="11200" i="0" dirty="0">
                <a:solidFill>
                  <a:schemeClr val="bg1"/>
                </a:solidFill>
                <a:effectLst/>
                <a:latin typeface="Times New Roman" panose="02020603050405020304" pitchFamily="18" charset="0"/>
                <a:cs typeface="Times New Roman" panose="02020603050405020304" pitchFamily="18" charset="0"/>
              </a:rPr>
              <a:t>Set a Reminder</a:t>
            </a:r>
          </a:p>
          <a:p>
            <a:pPr algn="l"/>
            <a:r>
              <a:rPr lang="en-GB" sz="11200" i="0" dirty="0">
                <a:solidFill>
                  <a:schemeClr val="bg1"/>
                </a:solidFill>
                <a:effectLst/>
                <a:latin typeface="Times New Roman" panose="02020603050405020304" pitchFamily="18" charset="0"/>
                <a:cs typeface="Times New Roman" panose="02020603050405020304" pitchFamily="18" charset="0"/>
              </a:rPr>
              <a:t>Initiate a Timer Countdown</a:t>
            </a:r>
          </a:p>
          <a:p>
            <a:pPr algn="l"/>
            <a:r>
              <a:rPr lang="en-GB" sz="11200" i="0" dirty="0">
                <a:solidFill>
                  <a:schemeClr val="bg1"/>
                </a:solidFill>
                <a:effectLst/>
                <a:latin typeface="Times New Roman" panose="02020603050405020304" pitchFamily="18" charset="0"/>
                <a:cs typeface="Times New Roman" panose="02020603050405020304" pitchFamily="18" charset="0"/>
              </a:rPr>
              <a:t>Set an Alarm</a:t>
            </a:r>
          </a:p>
          <a:p>
            <a:pPr algn="l"/>
            <a:r>
              <a:rPr lang="en-GB" sz="11200" i="0" dirty="0">
                <a:solidFill>
                  <a:schemeClr val="bg1"/>
                </a:solidFill>
                <a:effectLst/>
                <a:latin typeface="Times New Roman" panose="02020603050405020304" pitchFamily="18" charset="0"/>
                <a:cs typeface="Times New Roman" panose="02020603050405020304" pitchFamily="18" charset="0"/>
              </a:rPr>
              <a:t>Take a Quick Note</a:t>
            </a:r>
          </a:p>
          <a:p>
            <a:pPr algn="l"/>
            <a:r>
              <a:rPr lang="en-GB" sz="11200" i="0" dirty="0">
                <a:solidFill>
                  <a:schemeClr val="bg1"/>
                </a:solidFill>
                <a:effectLst/>
                <a:latin typeface="Times New Roman" panose="02020603050405020304" pitchFamily="18" charset="0"/>
                <a:cs typeface="Times New Roman" panose="02020603050405020304" pitchFamily="18" charset="0"/>
              </a:rPr>
              <a:t>Make a List</a:t>
            </a:r>
          </a:p>
          <a:p>
            <a:pPr algn="l"/>
            <a:r>
              <a:rPr lang="en-GB" sz="11200" i="0" dirty="0">
                <a:solidFill>
                  <a:schemeClr val="bg1"/>
                </a:solidFill>
                <a:effectLst/>
                <a:latin typeface="Times New Roman" panose="02020603050405020304" pitchFamily="18" charset="0"/>
                <a:cs typeface="Times New Roman" panose="02020603050405020304" pitchFamily="18" charset="0"/>
              </a:rPr>
              <a:t>Use Siri as a Calculator</a:t>
            </a:r>
          </a:p>
          <a:p>
            <a:pPr marL="0" indent="0" algn="l">
              <a:buNone/>
            </a:pPr>
            <a:br>
              <a:rPr lang="en-GB" sz="11200" dirty="0"/>
            </a:br>
            <a:br>
              <a:rPr lang="en-GB" sz="11200" dirty="0"/>
            </a:br>
            <a:br>
              <a:rPr lang="en-GB" sz="11200" dirty="0"/>
            </a:br>
            <a:br>
              <a:rPr lang="en-GB" sz="11200" dirty="0"/>
            </a:br>
            <a:br>
              <a:rPr lang="en-GB" sz="11200" dirty="0"/>
            </a:br>
            <a:br>
              <a:rPr lang="en-GB" dirty="0"/>
            </a:br>
            <a:br>
              <a:rPr lang="en-GB" dirty="0"/>
            </a:br>
            <a:br>
              <a:rPr lang="en-GB" dirty="0"/>
            </a:br>
            <a:br>
              <a:rPr lang="en-GB" dirty="0"/>
            </a:br>
            <a:endParaRPr lang="ru-RU" dirty="0"/>
          </a:p>
        </p:txBody>
      </p:sp>
      <p:sp>
        <p:nvSpPr>
          <p:cNvPr id="6" name="TextBox 5">
            <a:extLst>
              <a:ext uri="{FF2B5EF4-FFF2-40B4-BE49-F238E27FC236}">
                <a16:creationId xmlns:a16="http://schemas.microsoft.com/office/drawing/2014/main" id="{B450491D-36CA-4FBD-BCF6-FED3FA753D1B}"/>
              </a:ext>
            </a:extLst>
          </p:cNvPr>
          <p:cNvSpPr txBox="1"/>
          <p:nvPr/>
        </p:nvSpPr>
        <p:spPr>
          <a:xfrm>
            <a:off x="6746932" y="1350468"/>
            <a:ext cx="5055882" cy="4955203"/>
          </a:xfrm>
          <a:prstGeom prst="rect">
            <a:avLst/>
          </a:prstGeom>
          <a:noFill/>
        </p:spPr>
        <p:txBody>
          <a:bodyPr wrap="square" rtlCol="0">
            <a:spAutoFit/>
          </a:bodyPr>
          <a:lstStyle/>
          <a:p>
            <a:pPr marL="685800" indent="-685800" algn="l">
              <a:buFont typeface="Arial" panose="020B0604020202020204" pitchFamily="34" charset="0"/>
              <a:buChar char="•"/>
            </a:pPr>
            <a:r>
              <a:rPr lang="en-GB" sz="2800" i="0" dirty="0">
                <a:solidFill>
                  <a:schemeClr val="bg1"/>
                </a:solidFill>
                <a:effectLst/>
                <a:latin typeface="Times New Roman" panose="02020603050405020304" pitchFamily="18" charset="0"/>
                <a:cs typeface="Times New Roman" panose="02020603050405020304" pitchFamily="18" charset="0"/>
              </a:rPr>
              <a:t>Siri the Translator</a:t>
            </a:r>
          </a:p>
          <a:p>
            <a:pPr marL="685800" indent="-685800" algn="l">
              <a:buFont typeface="Arial" panose="020B0604020202020204" pitchFamily="34" charset="0"/>
              <a:buChar char="•"/>
            </a:pPr>
            <a:r>
              <a:rPr lang="en-GB" sz="2800" i="0" dirty="0">
                <a:solidFill>
                  <a:schemeClr val="bg1"/>
                </a:solidFill>
                <a:effectLst/>
                <a:latin typeface="Times New Roman" panose="02020603050405020304" pitchFamily="18" charset="0"/>
                <a:cs typeface="Times New Roman" panose="02020603050405020304" pitchFamily="18" charset="0"/>
              </a:rPr>
              <a:t>Location Reminders</a:t>
            </a:r>
          </a:p>
          <a:p>
            <a:pPr marL="685800" indent="-685800" algn="l">
              <a:buFont typeface="Arial" panose="020B0604020202020204" pitchFamily="34" charset="0"/>
              <a:buChar char="•"/>
            </a:pPr>
            <a:r>
              <a:rPr lang="en-GB" sz="2800" i="0" dirty="0">
                <a:solidFill>
                  <a:schemeClr val="bg1"/>
                </a:solidFill>
                <a:effectLst/>
                <a:latin typeface="Times New Roman" panose="02020603050405020304" pitchFamily="18" charset="0"/>
                <a:cs typeface="Times New Roman" panose="02020603050405020304" pitchFamily="18" charset="0"/>
              </a:rPr>
              <a:t>Place Phone Calls and Send</a:t>
            </a:r>
          </a:p>
          <a:p>
            <a:pPr marL="685800" indent="-685800" algn="l">
              <a:buFont typeface="Arial" panose="020B0604020202020204" pitchFamily="34" charset="0"/>
              <a:buChar char="•"/>
            </a:pPr>
            <a:r>
              <a:rPr lang="en-GB" sz="2800" i="0" dirty="0">
                <a:solidFill>
                  <a:schemeClr val="bg1"/>
                </a:solidFill>
                <a:effectLst/>
                <a:latin typeface="Times New Roman" panose="02020603050405020304" pitchFamily="18" charset="0"/>
                <a:cs typeface="Times New Roman" panose="02020603050405020304" pitchFamily="18" charset="0"/>
              </a:rPr>
              <a:t>Text Messages</a:t>
            </a:r>
          </a:p>
          <a:p>
            <a:pPr marL="685800" indent="-685800" algn="l">
              <a:buFont typeface="Arial" panose="020B0604020202020204" pitchFamily="34" charset="0"/>
              <a:buChar char="•"/>
            </a:pPr>
            <a:r>
              <a:rPr lang="en-GB" sz="2800" i="0" dirty="0">
                <a:solidFill>
                  <a:schemeClr val="bg1"/>
                </a:solidFill>
                <a:effectLst/>
                <a:latin typeface="Times New Roman" panose="02020603050405020304" pitchFamily="18" charset="0"/>
                <a:cs typeface="Times New Roman" panose="02020603050405020304" pitchFamily="18" charset="0"/>
              </a:rPr>
              <a:t>Email</a:t>
            </a:r>
          </a:p>
          <a:p>
            <a:pPr marL="685800" indent="-685800" algn="l">
              <a:buFont typeface="Arial" panose="020B0604020202020204" pitchFamily="34" charset="0"/>
              <a:buChar char="•"/>
            </a:pPr>
            <a:r>
              <a:rPr lang="en-GB" sz="2800" i="0" dirty="0">
                <a:solidFill>
                  <a:schemeClr val="bg1"/>
                </a:solidFill>
                <a:effectLst/>
                <a:latin typeface="Times New Roman" panose="02020603050405020304" pitchFamily="18" charset="0"/>
                <a:cs typeface="Times New Roman" panose="02020603050405020304" pitchFamily="18" charset="0"/>
              </a:rPr>
              <a:t>Voice Dictation</a:t>
            </a:r>
          </a:p>
          <a:p>
            <a:pPr marL="685800" indent="-685800" algn="l">
              <a:buFont typeface="Arial" panose="020B0604020202020204" pitchFamily="34" charset="0"/>
              <a:buChar char="•"/>
            </a:pPr>
            <a:r>
              <a:rPr lang="en-GB" sz="2800" i="0" dirty="0">
                <a:solidFill>
                  <a:schemeClr val="bg1"/>
                </a:solidFill>
                <a:effectLst/>
                <a:latin typeface="Times New Roman" panose="02020603050405020304" pitchFamily="18" charset="0"/>
                <a:cs typeface="Times New Roman" panose="02020603050405020304" pitchFamily="18" charset="0"/>
              </a:rPr>
              <a:t>Play Music</a:t>
            </a:r>
          </a:p>
          <a:p>
            <a:pPr marL="685800" indent="-685800" algn="l">
              <a:buFont typeface="Arial" panose="020B0604020202020204" pitchFamily="34" charset="0"/>
              <a:buChar char="•"/>
            </a:pPr>
            <a:r>
              <a:rPr lang="en-GB" sz="2800" i="0" dirty="0">
                <a:solidFill>
                  <a:schemeClr val="bg1"/>
                </a:solidFill>
                <a:effectLst/>
                <a:latin typeface="Times New Roman" panose="02020603050405020304" pitchFamily="18" charset="0"/>
                <a:cs typeface="Times New Roman" panose="02020603050405020304" pitchFamily="18" charset="0"/>
              </a:rPr>
              <a:t>Find a Place to Eat</a:t>
            </a:r>
          </a:p>
          <a:p>
            <a:pPr marL="685800" indent="-685800" algn="l">
              <a:buFont typeface="Arial" panose="020B0604020202020204" pitchFamily="34" charset="0"/>
              <a:buChar char="•"/>
            </a:pPr>
            <a:r>
              <a:rPr lang="en-GB" sz="2800" i="0" dirty="0">
                <a:solidFill>
                  <a:schemeClr val="bg1"/>
                </a:solidFill>
                <a:effectLst/>
                <a:latin typeface="Times New Roman" panose="02020603050405020304" pitchFamily="18" charset="0"/>
                <a:cs typeface="Times New Roman" panose="02020603050405020304" pitchFamily="18" charset="0"/>
              </a:rPr>
              <a:t>Check Nearby Traffic</a:t>
            </a:r>
          </a:p>
          <a:p>
            <a:pPr algn="l"/>
            <a:br>
              <a:rPr lang="en-GB" sz="5400" dirty="0"/>
            </a:br>
            <a:endParaRPr lang="ru-RU" sz="1000" dirty="0"/>
          </a:p>
        </p:txBody>
      </p:sp>
    </p:spTree>
    <p:extLst>
      <p:ext uri="{BB962C8B-B14F-4D97-AF65-F5344CB8AC3E}">
        <p14:creationId xmlns:p14="http://schemas.microsoft.com/office/powerpoint/2010/main" val="1215497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19404BBF-6591-44C1-8758-9638CF79597C}"/>
              </a:ext>
            </a:extLst>
          </p:cNvPr>
          <p:cNvSpPr>
            <a:spLocks noGrp="1"/>
          </p:cNvSpPr>
          <p:nvPr>
            <p:ph type="title"/>
          </p:nvPr>
        </p:nvSpPr>
        <p:spPr>
          <a:xfrm>
            <a:off x="257453" y="744750"/>
            <a:ext cx="3551703" cy="1515941"/>
          </a:xfrm>
        </p:spPr>
        <p:txBody>
          <a:bodyPr>
            <a:noAutofit/>
          </a:bodyPr>
          <a:lstStyle/>
          <a:p>
            <a:r>
              <a:rPr lang="en-GB" sz="3600" dirty="0">
                <a:latin typeface="Times New Roman" panose="02020603050405020304" pitchFamily="18" charset="0"/>
                <a:cs typeface="Times New Roman" panose="02020603050405020304" pitchFamily="18" charset="0"/>
              </a:rPr>
              <a:t>Siri is always learning how </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to be even </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more helpful.</a:t>
            </a:r>
            <a:endParaRPr lang="ru-RU" sz="3600" dirty="0">
              <a:latin typeface="Times New Roman" panose="02020603050405020304" pitchFamily="18" charset="0"/>
              <a:cs typeface="Times New Roman" panose="02020603050405020304" pitchFamily="18" charset="0"/>
            </a:endParaRPr>
          </a:p>
        </p:txBody>
      </p:sp>
      <p:pic>
        <p:nvPicPr>
          <p:cNvPr id="5" name="Объект 4">
            <a:extLst>
              <a:ext uri="{FF2B5EF4-FFF2-40B4-BE49-F238E27FC236}">
                <a16:creationId xmlns:a16="http://schemas.microsoft.com/office/drawing/2014/main" id="{E9C95C4B-46F0-427E-ADE7-F9FEE40A3703}"/>
              </a:ext>
            </a:extLst>
          </p:cNvPr>
          <p:cNvPicPr>
            <a:picLocks noGrp="1" noChangeAspect="1"/>
          </p:cNvPicPr>
          <p:nvPr>
            <p:ph idx="1"/>
          </p:nvPr>
        </p:nvPicPr>
        <p:blipFill>
          <a:blip r:embed="rId2"/>
          <a:stretch>
            <a:fillRect/>
          </a:stretch>
        </p:blipFill>
        <p:spPr>
          <a:xfrm>
            <a:off x="4046579" y="0"/>
            <a:ext cx="8145421" cy="6858000"/>
          </a:xfrm>
        </p:spPr>
      </p:pic>
      <p:sp>
        <p:nvSpPr>
          <p:cNvPr id="6" name="TextBox 5">
            <a:extLst>
              <a:ext uri="{FF2B5EF4-FFF2-40B4-BE49-F238E27FC236}">
                <a16:creationId xmlns:a16="http://schemas.microsoft.com/office/drawing/2014/main" id="{1D770149-3C15-4773-8F5D-479B91B0974C}"/>
              </a:ext>
            </a:extLst>
          </p:cNvPr>
          <p:cNvSpPr txBox="1"/>
          <p:nvPr/>
        </p:nvSpPr>
        <p:spPr>
          <a:xfrm>
            <a:off x="257453" y="2545660"/>
            <a:ext cx="3789126" cy="3477875"/>
          </a:xfrm>
          <a:prstGeom prst="rect">
            <a:avLst/>
          </a:prstGeom>
          <a:noFill/>
        </p:spPr>
        <p:txBody>
          <a:bodyPr wrap="square" rtlCol="0">
            <a:spAutoFit/>
          </a:bodyPr>
          <a:lstStyle/>
          <a:p>
            <a:r>
              <a:rPr lang="en-GB" sz="2200" dirty="0">
                <a:latin typeface="Times New Roman" panose="02020603050405020304" pitchFamily="18" charset="0"/>
                <a:cs typeface="Times New Roman" panose="02020603050405020304" pitchFamily="18" charset="0"/>
              </a:rPr>
              <a:t>Machine learning is constantly making Siri smarter. And you can personalise Siri to make it even more useful. Choose to have Siri speak one of 21 different languages. Teach Siri who your family members are. And spell out unusual words so Siri can recognise them in the future.</a:t>
            </a:r>
            <a:endParaRPr lang="ru-RU"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3222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5404B95C-2DAB-964A-B7F4-CEAEF9E0250A}"/>
              </a:ext>
            </a:extLst>
          </p:cNvPr>
          <p:cNvSpPr>
            <a:spLocks noGrp="1"/>
          </p:cNvSpPr>
          <p:nvPr>
            <p:ph type="ctrTitle"/>
          </p:nvPr>
        </p:nvSpPr>
        <p:spPr>
          <a:xfrm>
            <a:off x="401085" y="623884"/>
            <a:ext cx="8371536" cy="1310505"/>
          </a:xfrm>
        </p:spPr>
        <p:txBody>
          <a:bodyPr>
            <a:normAutofit fontScale="90000"/>
          </a:bodyPr>
          <a:lstStyle/>
          <a:p>
            <a:pPr algn="l"/>
            <a:r>
              <a:rPr lang="tr-GB" dirty="0">
                <a:latin typeface="Times New Roman" panose="02020603050405020304" pitchFamily="18" charset="0"/>
                <a:cs typeface="Times New Roman" panose="02020603050405020304" pitchFamily="18" charset="0"/>
              </a:rPr>
              <a:t>THE IMPACT OF THE TECHNOLOGY</a:t>
            </a:r>
          </a:p>
        </p:txBody>
      </p:sp>
      <p:sp>
        <p:nvSpPr>
          <p:cNvPr id="3" name="Alt Başlık 2">
            <a:extLst>
              <a:ext uri="{FF2B5EF4-FFF2-40B4-BE49-F238E27FC236}">
                <a16:creationId xmlns:a16="http://schemas.microsoft.com/office/drawing/2014/main" id="{D067D085-0241-3A4E-9870-87DBABDB5BEF}"/>
              </a:ext>
            </a:extLst>
          </p:cNvPr>
          <p:cNvSpPr>
            <a:spLocks noGrp="1"/>
          </p:cNvSpPr>
          <p:nvPr>
            <p:ph type="subTitle" idx="1"/>
          </p:nvPr>
        </p:nvSpPr>
        <p:spPr>
          <a:xfrm>
            <a:off x="401085" y="2271014"/>
            <a:ext cx="7391716" cy="4801939"/>
          </a:xfrm>
        </p:spPr>
        <p:txBody>
          <a:bodyPr>
            <a:normAutofit/>
          </a:bodyPr>
          <a:lstStyle/>
          <a:p>
            <a:pPr algn="l"/>
            <a:r>
              <a:rPr lang="tr-GB" i="1" dirty="0">
                <a:latin typeface="Times New Roman" panose="02020603050405020304" pitchFamily="18" charset="0"/>
                <a:cs typeface="Times New Roman" panose="02020603050405020304" pitchFamily="18" charset="0"/>
              </a:rPr>
              <a:t>Apple’s Global Impact</a:t>
            </a:r>
          </a:p>
          <a:p>
            <a:pPr algn="l"/>
            <a:r>
              <a:rPr lang="tr-GB" dirty="0">
                <a:latin typeface="Times New Roman" panose="02020603050405020304" pitchFamily="18" charset="0"/>
                <a:cs typeface="Times New Roman" panose="02020603050405020304" pitchFamily="18" charset="0"/>
              </a:rPr>
              <a:t>How Siri, Converstaional Systems are Changing Business?</a:t>
            </a:r>
          </a:p>
          <a:p>
            <a:pPr algn="l"/>
            <a:endParaRPr lang="tr-GB" dirty="0">
              <a:latin typeface="Times New Roman" panose="02020603050405020304" pitchFamily="18" charset="0"/>
              <a:cs typeface="Times New Roman" panose="02020603050405020304" pitchFamily="18" charset="0"/>
            </a:endParaRPr>
          </a:p>
          <a:p>
            <a:pPr algn="l"/>
            <a:r>
              <a:rPr lang="tr-TR" dirty="0">
                <a:latin typeface="Times New Roman" panose="02020603050405020304" pitchFamily="18" charset="0"/>
                <a:cs typeface="Times New Roman" panose="02020603050405020304" pitchFamily="18" charset="0"/>
              </a:rPr>
              <a:t>Technology is ever-changing and will be for years to come. Conversational voice interfaces are the next wave of the technology. Apple has been a huge game changer if not the biggest contributor to today’s technology.</a:t>
            </a:r>
            <a:endParaRPr lang="tr-GB" dirty="0">
              <a:latin typeface="Times New Roman" panose="02020603050405020304" pitchFamily="18" charset="0"/>
              <a:cs typeface="Times New Roman" panose="02020603050405020304" pitchFamily="18" charset="0"/>
            </a:endParaRPr>
          </a:p>
          <a:p>
            <a:pPr algn="l"/>
            <a:endParaRPr lang="tr-GB" dirty="0"/>
          </a:p>
          <a:p>
            <a:pPr algn="l"/>
            <a:endParaRPr lang="tr-GB" dirty="0"/>
          </a:p>
        </p:txBody>
      </p:sp>
      <p:pic>
        <p:nvPicPr>
          <p:cNvPr id="1026" name="Picture 2" descr="Apple Logosu ve Altın Oran | Matematikciler.com">
            <a:extLst>
              <a:ext uri="{FF2B5EF4-FFF2-40B4-BE49-F238E27FC236}">
                <a16:creationId xmlns:a16="http://schemas.microsoft.com/office/drawing/2014/main" id="{6BCAA27E-BCD0-454F-9FB9-AC80DFE009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12" r="22640" b="3"/>
          <a:stretch/>
        </p:blipFill>
        <p:spPr bwMode="auto">
          <a:xfrm>
            <a:off x="8127534" y="1401029"/>
            <a:ext cx="3830816" cy="3830816"/>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86988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400"/>
                                        <p:tgtEl>
                                          <p:spTgt spid="3">
                                            <p:txEl>
                                              <p:pRg st="3" end="3"/>
                                            </p:txEl>
                                          </p:spTgt>
                                        </p:tgtEl>
                                      </p:cBhvr>
                                    </p:animEffect>
                                  </p:childTnLst>
                                </p:cTn>
                              </p:par>
                              <p:par>
                                <p:cTn id="16" presetID="10" presetClass="entr" presetSubtype="0" fill="hold" grpId="0" nodeType="withEffect">
                                  <p:stCondLst>
                                    <p:cond delay="1000"/>
                                  </p:stCondLst>
                                  <p:iterate type="lt">
                                    <p:tmPct val="10000"/>
                                  </p:iterate>
                                  <p:childTnLst>
                                    <p:set>
                                      <p:cBhvr>
                                        <p:cTn id="17" dur="1" fill="hold">
                                          <p:stCondLst>
                                            <p:cond delay="0"/>
                                          </p:stCondLst>
                                        </p:cTn>
                                        <p:tgtEl>
                                          <p:spTgt spid="2"/>
                                        </p:tgtEl>
                                        <p:attrNameLst>
                                          <p:attrName>style.visibility</p:attrName>
                                        </p:attrNameLst>
                                      </p:cBhvr>
                                      <p:to>
                                        <p:strVal val="visible"/>
                                      </p:to>
                                    </p:set>
                                    <p:animEffect transition="in" filter="fade">
                                      <p:cBhvr>
                                        <p:cTn id="18"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Apple resumes human reviews of Siri audio with iPhone ...">
            <a:extLst>
              <a:ext uri="{FF2B5EF4-FFF2-40B4-BE49-F238E27FC236}">
                <a16:creationId xmlns:a16="http://schemas.microsoft.com/office/drawing/2014/main" id="{04FB6A1E-1FB8-7C4D-BE39-F732F0AC88A4}"/>
              </a:ext>
            </a:extLst>
          </p:cNvPr>
          <p:cNvPicPr preferRelativeResize="0">
            <a:picLocks noChangeAspect="1" noChangeArrowheads="1"/>
          </p:cNvPicPr>
          <p:nvPr/>
        </p:nvPicPr>
        <p:blipFill rotWithShape="1">
          <a:blip r:embed="rId3">
            <a:alphaModFix amt="85000"/>
            <a:extLst>
              <a:ext uri="{BEBA8EAE-BF5A-486C-A8C5-ECC9F3942E4B}">
                <a14:imgProps xmlns:a14="http://schemas.microsoft.com/office/drawing/2010/main">
                  <a14:imgLayer r:embed="rId4">
                    <a14:imgEffect>
                      <a14:sharpenSoften amount="-100000"/>
                    </a14:imgEffect>
                    <a14:imgEffect>
                      <a14:brightnessContrast bright="8000" contrast="-35000"/>
                    </a14:imgEffect>
                  </a14:imgLayer>
                </a14:imgProps>
              </a:ext>
              <a:ext uri="{28A0092B-C50C-407E-A947-70E740481C1C}">
                <a14:useLocalDpi xmlns:a14="http://schemas.microsoft.com/office/drawing/2010/main" val="0"/>
              </a:ext>
            </a:extLst>
          </a:blip>
          <a:srcRect t="4264" r="-1" b="6780"/>
          <a:stretch/>
        </p:blipFill>
        <p:spPr bwMode="auto">
          <a:xfrm>
            <a:off x="-15361" y="-1"/>
            <a:ext cx="12204313" cy="6879673"/>
          </a:xfrm>
          <a:prstGeom prst="rect">
            <a:avLst/>
          </a:prstGeom>
          <a:noFill/>
          <a:extLst>
            <a:ext uri="{909E8E84-426E-40DD-AFC4-6F175D3DCCD1}">
              <a14:hiddenFill xmlns:a14="http://schemas.microsoft.com/office/drawing/2010/main">
                <a:solidFill>
                  <a:srgbClr val="FFFFFF"/>
                </a:solidFill>
              </a14:hiddenFill>
            </a:ext>
          </a:extLst>
        </p:spPr>
      </p:pic>
      <p:sp>
        <p:nvSpPr>
          <p:cNvPr id="2" name="Başlık 1">
            <a:extLst>
              <a:ext uri="{FF2B5EF4-FFF2-40B4-BE49-F238E27FC236}">
                <a16:creationId xmlns:a16="http://schemas.microsoft.com/office/drawing/2014/main" id="{7BEC516A-BAF7-694A-8097-F38130579E9C}"/>
              </a:ext>
            </a:extLst>
          </p:cNvPr>
          <p:cNvSpPr>
            <a:spLocks noGrp="1"/>
          </p:cNvSpPr>
          <p:nvPr>
            <p:ph type="ctrTitle"/>
          </p:nvPr>
        </p:nvSpPr>
        <p:spPr>
          <a:xfrm>
            <a:off x="128211" y="-898214"/>
            <a:ext cx="8708168" cy="2829702"/>
          </a:xfrm>
        </p:spPr>
        <p:txBody>
          <a:bodyPr anchor="b">
            <a:normAutofit/>
          </a:bodyPr>
          <a:lstStyle/>
          <a:p>
            <a:pPr algn="l"/>
            <a:r>
              <a:rPr lang="tr-GB" sz="6000" dirty="0">
                <a:solidFill>
                  <a:srgbClr val="FFFFFF"/>
                </a:solidFill>
                <a:latin typeface="Times New Roman" panose="02020603050405020304" pitchFamily="18" charset="0"/>
                <a:cs typeface="Times New Roman" panose="02020603050405020304" pitchFamily="18" charset="0"/>
              </a:rPr>
              <a:t>The Siri! Your Personal Vocie Assistant</a:t>
            </a:r>
          </a:p>
        </p:txBody>
      </p:sp>
      <p:sp>
        <p:nvSpPr>
          <p:cNvPr id="3" name="Alt Başlık 2">
            <a:extLst>
              <a:ext uri="{FF2B5EF4-FFF2-40B4-BE49-F238E27FC236}">
                <a16:creationId xmlns:a16="http://schemas.microsoft.com/office/drawing/2014/main" id="{84F007BC-1D53-8640-A6CC-4E09097C6CC7}"/>
              </a:ext>
            </a:extLst>
          </p:cNvPr>
          <p:cNvSpPr>
            <a:spLocks noGrp="1"/>
          </p:cNvSpPr>
          <p:nvPr>
            <p:ph type="subTitle" idx="1"/>
          </p:nvPr>
        </p:nvSpPr>
        <p:spPr>
          <a:xfrm>
            <a:off x="3936733" y="1931488"/>
            <a:ext cx="3911487" cy="878457"/>
          </a:xfrm>
        </p:spPr>
        <p:txBody>
          <a:bodyPr anchor="t">
            <a:noAutofit/>
          </a:bodyPr>
          <a:lstStyle/>
          <a:p>
            <a:pPr algn="l"/>
            <a:r>
              <a:rPr lang="tr-GB" sz="3600" dirty="0">
                <a:solidFill>
                  <a:srgbClr val="FFFFFF"/>
                </a:solidFill>
                <a:latin typeface="Times New Roman" panose="02020603050405020304" pitchFamily="18" charset="0"/>
                <a:cs typeface="Times New Roman" panose="02020603050405020304" pitchFamily="18" charset="0"/>
              </a:rPr>
              <a:t>Advantages of Siri</a:t>
            </a:r>
          </a:p>
          <a:p>
            <a:pPr algn="l"/>
            <a:endParaRPr lang="tr-GB" sz="3600" dirty="0">
              <a:solidFill>
                <a:srgbClr val="FFFFFF"/>
              </a:solidFill>
            </a:endParaRPr>
          </a:p>
        </p:txBody>
      </p:sp>
      <p:sp>
        <p:nvSpPr>
          <p:cNvPr id="7" name="Metin kutusu 6">
            <a:extLst>
              <a:ext uri="{FF2B5EF4-FFF2-40B4-BE49-F238E27FC236}">
                <a16:creationId xmlns:a16="http://schemas.microsoft.com/office/drawing/2014/main" id="{5E7385B2-9A73-EA42-956B-01D549487A23}"/>
              </a:ext>
            </a:extLst>
          </p:cNvPr>
          <p:cNvSpPr txBox="1"/>
          <p:nvPr/>
        </p:nvSpPr>
        <p:spPr>
          <a:xfrm>
            <a:off x="1119890" y="2677027"/>
            <a:ext cx="4173472" cy="4001095"/>
          </a:xfrm>
          <a:prstGeom prst="rect">
            <a:avLst/>
          </a:prstGeom>
          <a:noFill/>
        </p:spPr>
        <p:txBody>
          <a:bodyPr wrap="square" rtlCol="0">
            <a:spAutoFit/>
          </a:bodyPr>
          <a:lstStyle/>
          <a:p>
            <a:pPr marL="285750" indent="-285750">
              <a:spcAft>
                <a:spcPts val="600"/>
              </a:spcAft>
              <a:buFont typeface="Wingdings" pitchFamily="2" charset="2"/>
              <a:buChar char="Ø"/>
            </a:pPr>
            <a:r>
              <a:rPr lang="tr-GB" sz="2400" dirty="0">
                <a:solidFill>
                  <a:schemeClr val="bg1"/>
                </a:solidFill>
                <a:latin typeface="Times New Roman" panose="02020603050405020304" pitchFamily="18" charset="0"/>
                <a:cs typeface="Times New Roman" panose="02020603050405020304" pitchFamily="18" charset="0"/>
              </a:rPr>
              <a:t>Siri can reach movie, song lists, store phone numbers and local weathers from internet search.</a:t>
            </a:r>
          </a:p>
          <a:p>
            <a:pPr marL="285750" indent="-285750">
              <a:spcAft>
                <a:spcPts val="600"/>
              </a:spcAft>
              <a:buFont typeface="Wingdings" pitchFamily="2" charset="2"/>
              <a:buChar char="Ø"/>
            </a:pPr>
            <a:r>
              <a:rPr lang="tr-GB" sz="2400" dirty="0">
                <a:solidFill>
                  <a:schemeClr val="bg1"/>
                </a:solidFill>
                <a:latin typeface="Times New Roman" panose="02020603050405020304" pitchFamily="18" charset="0"/>
                <a:cs typeface="Times New Roman" panose="02020603050405020304" pitchFamily="18" charset="0"/>
              </a:rPr>
              <a:t>She can create calender events, set timers and alarms.</a:t>
            </a:r>
          </a:p>
          <a:p>
            <a:pPr marL="285750" indent="-285750">
              <a:spcAft>
                <a:spcPts val="600"/>
              </a:spcAft>
              <a:buFont typeface="Wingdings" pitchFamily="2" charset="2"/>
              <a:buChar char="Ø"/>
            </a:pPr>
            <a:r>
              <a:rPr lang="tr-GB" sz="2400" dirty="0">
                <a:solidFill>
                  <a:schemeClr val="bg1"/>
                </a:solidFill>
                <a:latin typeface="Times New Roman" panose="02020603050405020304" pitchFamily="18" charset="0"/>
                <a:cs typeface="Times New Roman" panose="02020603050405020304" pitchFamily="18" charset="0"/>
              </a:rPr>
              <a:t>She can manage smart home.</a:t>
            </a:r>
          </a:p>
          <a:p>
            <a:pPr marL="285750" indent="-285750">
              <a:spcAft>
                <a:spcPts val="600"/>
              </a:spcAft>
              <a:buFont typeface="Wingdings" pitchFamily="2" charset="2"/>
              <a:buChar char="Ø"/>
            </a:pPr>
            <a:r>
              <a:rPr lang="tr-GB" sz="2400" dirty="0">
                <a:solidFill>
                  <a:schemeClr val="bg1"/>
                </a:solidFill>
                <a:latin typeface="Times New Roman" panose="02020603050405020304" pitchFamily="18" charset="0"/>
                <a:cs typeface="Times New Roman" panose="02020603050405020304" pitchFamily="18" charset="0"/>
              </a:rPr>
              <a:t>You can make a payment from directly from Siri.</a:t>
            </a:r>
          </a:p>
          <a:p>
            <a:pPr marL="285750" indent="-285750">
              <a:spcAft>
                <a:spcPts val="600"/>
              </a:spcAft>
              <a:buFont typeface="Wingdings" pitchFamily="2" charset="2"/>
              <a:buChar char="Ø"/>
            </a:pPr>
            <a:endParaRPr lang="tr-GB" dirty="0"/>
          </a:p>
        </p:txBody>
      </p:sp>
      <p:sp>
        <p:nvSpPr>
          <p:cNvPr id="8" name="Dikdörtgen 7">
            <a:extLst>
              <a:ext uri="{FF2B5EF4-FFF2-40B4-BE49-F238E27FC236}">
                <a16:creationId xmlns:a16="http://schemas.microsoft.com/office/drawing/2014/main" id="{28ECBDA3-EAA5-F04E-8117-353ABE14A305}"/>
              </a:ext>
            </a:extLst>
          </p:cNvPr>
          <p:cNvSpPr/>
          <p:nvPr/>
        </p:nvSpPr>
        <p:spPr>
          <a:xfrm>
            <a:off x="7086452" y="2639197"/>
            <a:ext cx="4006368" cy="3416320"/>
          </a:xfrm>
          <a:prstGeom prst="rect">
            <a:avLst/>
          </a:prstGeom>
        </p:spPr>
        <p:txBody>
          <a:bodyPr wrap="square">
            <a:spAutoFit/>
          </a:bodyPr>
          <a:lstStyle/>
          <a:p>
            <a:pPr marL="285750" indent="-285750">
              <a:buFont typeface="Wingdings" pitchFamily="2" charset="2"/>
              <a:buChar char="Ø"/>
            </a:pPr>
            <a:r>
              <a:rPr lang="tr-GB" sz="2400" dirty="0">
                <a:solidFill>
                  <a:schemeClr val="bg1"/>
                </a:solidFill>
                <a:latin typeface="Times New Roman" panose="02020603050405020304" pitchFamily="18" charset="0"/>
                <a:cs typeface="Times New Roman" panose="02020603050405020304" pitchFamily="18" charset="0"/>
              </a:rPr>
              <a:t>The Siri interface could create a direct sale chanel that’s vital for your business.</a:t>
            </a:r>
          </a:p>
          <a:p>
            <a:pPr marL="285750" indent="-285750">
              <a:buFont typeface="Wingdings" pitchFamily="2" charset="2"/>
              <a:buChar char="Ø"/>
            </a:pPr>
            <a:r>
              <a:rPr lang="tr-GB" sz="2400" dirty="0">
                <a:solidFill>
                  <a:schemeClr val="bg1"/>
                </a:solidFill>
                <a:latin typeface="Times New Roman" panose="02020603050405020304" pitchFamily="18" charset="0"/>
                <a:cs typeface="Times New Roman" panose="02020603050405020304" pitchFamily="18" charset="0"/>
              </a:rPr>
              <a:t>There are tons of voice imitatorts already beginning to release products.</a:t>
            </a:r>
          </a:p>
          <a:p>
            <a:pPr marL="285750" indent="-285750">
              <a:buFont typeface="Wingdings" pitchFamily="2" charset="2"/>
              <a:buChar char="Ø"/>
            </a:pPr>
            <a:r>
              <a:rPr lang="tr-GB" sz="2400" dirty="0">
                <a:solidFill>
                  <a:schemeClr val="bg1"/>
                </a:solidFill>
                <a:latin typeface="Times New Roman" panose="02020603050405020304" pitchFamily="18" charset="0"/>
                <a:cs typeface="Times New Roman" panose="02020603050405020304" pitchFamily="18" charset="0"/>
              </a:rPr>
              <a:t>Siri will order an Uber for you. Also can order foods and goods</a:t>
            </a:r>
            <a:r>
              <a:rPr lang="tr-GB" dirty="0">
                <a:solidFill>
                  <a:schemeClr val="bg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33766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utorial] How to Use Siri With Typing Instead Of Voice On ...">
            <a:extLst>
              <a:ext uri="{FF2B5EF4-FFF2-40B4-BE49-F238E27FC236}">
                <a16:creationId xmlns:a16="http://schemas.microsoft.com/office/drawing/2014/main" id="{07A92602-00F8-A548-9859-43676BEC1AE4}"/>
              </a:ext>
            </a:extLst>
          </p:cNvPr>
          <p:cNvPicPr>
            <a:picLocks noGrp="1" noChangeAspect="1" noChangeArrowheads="1"/>
          </p:cNvPicPr>
          <p:nvPr>
            <p:ph idx="1"/>
          </p:nvPr>
        </p:nvPicPr>
        <p:blipFill rotWithShape="1">
          <a:blip r:embed="rId3">
            <a:alphaModFix amt="40000"/>
            <a:extLst>
              <a:ext uri="{28A0092B-C50C-407E-A947-70E740481C1C}">
                <a14:useLocalDpi xmlns:a14="http://schemas.microsoft.com/office/drawing/2010/main" val="0"/>
              </a:ext>
            </a:extLst>
          </a:blip>
          <a:srcRect l="259"/>
          <a:stretch/>
        </p:blipFill>
        <p:spPr bwMode="auto">
          <a:xfrm>
            <a:off x="3049" y="10"/>
            <a:ext cx="1218895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Başlık 1">
            <a:extLst>
              <a:ext uri="{FF2B5EF4-FFF2-40B4-BE49-F238E27FC236}">
                <a16:creationId xmlns:a16="http://schemas.microsoft.com/office/drawing/2014/main" id="{14F56760-2F6A-5C49-A744-113A3090E335}"/>
              </a:ext>
            </a:extLst>
          </p:cNvPr>
          <p:cNvSpPr>
            <a:spLocks noGrp="1"/>
          </p:cNvSpPr>
          <p:nvPr>
            <p:ph type="title"/>
          </p:nvPr>
        </p:nvSpPr>
        <p:spPr>
          <a:xfrm>
            <a:off x="380519" y="-182138"/>
            <a:ext cx="4769527" cy="2149290"/>
          </a:xfrm>
        </p:spPr>
        <p:txBody>
          <a:bodyPr vert="horz" lIns="91440" tIns="45720" rIns="91440" bIns="45720" rtlCol="0" anchor="b">
            <a:normAutofit/>
          </a:bodyPr>
          <a:lstStyle/>
          <a:p>
            <a:pPr algn="ctr"/>
            <a:r>
              <a:rPr lang="en-US" dirty="0">
                <a:latin typeface="Times New Roman" panose="02020603050405020304" pitchFamily="18" charset="0"/>
                <a:cs typeface="Times New Roman" panose="02020603050405020304" pitchFamily="18" charset="0"/>
              </a:rPr>
              <a:t>How Siri Impact the Technology?</a:t>
            </a:r>
          </a:p>
        </p:txBody>
      </p:sp>
      <p:sp>
        <p:nvSpPr>
          <p:cNvPr id="5" name="Metin kutusu 4">
            <a:extLst>
              <a:ext uri="{FF2B5EF4-FFF2-40B4-BE49-F238E27FC236}">
                <a16:creationId xmlns:a16="http://schemas.microsoft.com/office/drawing/2014/main" id="{47F0496B-2126-C14A-88ED-2107067FCF8A}"/>
              </a:ext>
            </a:extLst>
          </p:cNvPr>
          <p:cNvSpPr txBox="1"/>
          <p:nvPr/>
        </p:nvSpPr>
        <p:spPr>
          <a:xfrm>
            <a:off x="819926" y="2653382"/>
            <a:ext cx="3890714" cy="3046988"/>
          </a:xfrm>
          <a:prstGeom prst="rect">
            <a:avLst/>
          </a:prstGeom>
          <a:noFill/>
        </p:spPr>
        <p:txBody>
          <a:bodyPr wrap="square" rtlCol="0">
            <a:spAutoFit/>
          </a:bodyPr>
          <a:lstStyle/>
          <a:p>
            <a:pPr marL="342900" indent="-342900">
              <a:buFont typeface="Wingdings" pitchFamily="2" charset="2"/>
              <a:buChar char="Ø"/>
            </a:pPr>
            <a:r>
              <a:rPr lang="tr-TR" sz="2400" dirty="0">
                <a:latin typeface="Times New Roman" panose="02020603050405020304" pitchFamily="18" charset="0"/>
                <a:cs typeface="Times New Roman" panose="02020603050405020304" pitchFamily="18" charset="0"/>
              </a:rPr>
              <a:t>Voice commands will be the future of how people “interface” with technology, and you need to use this technology now and continue to evolve with it to stay on top of the wave and make money.</a:t>
            </a:r>
            <a:endParaRPr lang="tr-GB" sz="2400" dirty="0">
              <a:latin typeface="Times New Roman" panose="02020603050405020304" pitchFamily="18" charset="0"/>
              <a:cs typeface="Times New Roman" panose="02020603050405020304" pitchFamily="18" charset="0"/>
            </a:endParaRPr>
          </a:p>
        </p:txBody>
      </p:sp>
      <p:sp>
        <p:nvSpPr>
          <p:cNvPr id="6" name="Metin kutusu 5">
            <a:extLst>
              <a:ext uri="{FF2B5EF4-FFF2-40B4-BE49-F238E27FC236}">
                <a16:creationId xmlns:a16="http://schemas.microsoft.com/office/drawing/2014/main" id="{173E825B-0BFE-6E45-8E6C-43E1B5F62EFF}"/>
              </a:ext>
            </a:extLst>
          </p:cNvPr>
          <p:cNvSpPr txBox="1"/>
          <p:nvPr/>
        </p:nvSpPr>
        <p:spPr>
          <a:xfrm>
            <a:off x="6304754" y="2616366"/>
            <a:ext cx="5419036" cy="2677656"/>
          </a:xfrm>
          <a:prstGeom prst="rect">
            <a:avLst/>
          </a:prstGeom>
          <a:noFill/>
        </p:spPr>
        <p:txBody>
          <a:bodyPr wrap="square" rtlCol="0">
            <a:spAutoFit/>
          </a:bodyPr>
          <a:lstStyle/>
          <a:p>
            <a:pPr marL="285750" indent="-285750">
              <a:buFont typeface="Wingdings" pitchFamily="2" charset="2"/>
              <a:buChar char="Ø"/>
            </a:pPr>
            <a:r>
              <a:rPr lang="tr-TR" sz="2400" dirty="0">
                <a:latin typeface="Times New Roman" panose="02020603050405020304" pitchFamily="18" charset="0"/>
                <a:cs typeface="Times New Roman" panose="02020603050405020304" pitchFamily="18" charset="0"/>
              </a:rPr>
              <a:t>Today’s biggest technology companies are already laying the building blocks towards that future. Those firms already focused on voice-only interfaces will have a big head start, because that kind of computing requires a total rethink on how we interact with our devices.</a:t>
            </a:r>
          </a:p>
        </p:txBody>
      </p:sp>
    </p:spTree>
    <p:extLst>
      <p:ext uri="{BB962C8B-B14F-4D97-AF65-F5344CB8AC3E}">
        <p14:creationId xmlns:p14="http://schemas.microsoft.com/office/powerpoint/2010/main" val="30493924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pple Reveals How Siri Learns New Languages to Take On ...">
            <a:extLst>
              <a:ext uri="{FF2B5EF4-FFF2-40B4-BE49-F238E27FC236}">
                <a16:creationId xmlns:a16="http://schemas.microsoft.com/office/drawing/2014/main" id="{58F5672E-01CE-A349-B29E-91C1A7CFF4FC}"/>
              </a:ext>
            </a:extLst>
          </p:cNvPr>
          <p:cNvPicPr>
            <a:picLocks noGrp="1" noChangeAspect="1" noChangeArrowheads="1"/>
          </p:cNvPicPr>
          <p:nvPr>
            <p:ph idx="1"/>
          </p:nvPr>
        </p:nvPicPr>
        <p:blipFill rotWithShape="1">
          <a:blip r:embed="rId3">
            <a:alphaModFix/>
            <a:extLst>
              <a:ext uri="{28A0092B-C50C-407E-A947-70E740481C1C}">
                <a14:useLocalDpi xmlns:a14="http://schemas.microsoft.com/office/drawing/2010/main" val="0"/>
              </a:ext>
            </a:extLst>
          </a:blip>
          <a:srcRect t="21865"/>
          <a:stretch/>
        </p:blipFill>
        <p:spPr bwMode="auto">
          <a:xfrm>
            <a:off x="0" y="0"/>
            <a:ext cx="12249983" cy="6891478"/>
          </a:xfrm>
          <a:prstGeom prst="rect">
            <a:avLst/>
          </a:prstGeom>
          <a:noFill/>
          <a:extLst>
            <a:ext uri="{909E8E84-426E-40DD-AFC4-6F175D3DCCD1}">
              <a14:hiddenFill xmlns:a14="http://schemas.microsoft.com/office/drawing/2010/main">
                <a:solidFill>
                  <a:srgbClr val="FFFFFF"/>
                </a:solidFill>
              </a14:hiddenFill>
            </a:ext>
          </a:extLst>
        </p:spPr>
      </p:pic>
      <p:sp>
        <p:nvSpPr>
          <p:cNvPr id="2" name="Başlık 1">
            <a:extLst>
              <a:ext uri="{FF2B5EF4-FFF2-40B4-BE49-F238E27FC236}">
                <a16:creationId xmlns:a16="http://schemas.microsoft.com/office/drawing/2014/main" id="{497930A2-5AE7-0244-BF14-B7C15359397C}"/>
              </a:ext>
            </a:extLst>
          </p:cNvPr>
          <p:cNvSpPr>
            <a:spLocks noGrp="1"/>
          </p:cNvSpPr>
          <p:nvPr>
            <p:ph type="title"/>
          </p:nvPr>
        </p:nvSpPr>
        <p:spPr>
          <a:xfrm>
            <a:off x="150184" y="194959"/>
            <a:ext cx="9923708" cy="1020188"/>
          </a:xfrm>
        </p:spPr>
        <p:txBody>
          <a:bodyPr vert="horz" lIns="91440" tIns="45720" rIns="91440" bIns="45720" rtlCol="0" anchor="t">
            <a:normAutofit/>
          </a:bodyPr>
          <a:lstStyle/>
          <a:p>
            <a:r>
              <a:rPr lang="en-US" sz="3300" dirty="0">
                <a:solidFill>
                  <a:srgbClr val="FFFFFF"/>
                </a:solidFill>
                <a:latin typeface="Times New Roman" panose="02020603050405020304" pitchFamily="18" charset="0"/>
                <a:cs typeface="Times New Roman" panose="02020603050405020304" pitchFamily="18" charset="0"/>
              </a:rPr>
              <a:t>Facts About The Siri! How Technology is Can be Dangerous?</a:t>
            </a:r>
          </a:p>
        </p:txBody>
      </p:sp>
      <p:sp>
        <p:nvSpPr>
          <p:cNvPr id="7" name="Metin kutusu 6">
            <a:extLst>
              <a:ext uri="{FF2B5EF4-FFF2-40B4-BE49-F238E27FC236}">
                <a16:creationId xmlns:a16="http://schemas.microsoft.com/office/drawing/2014/main" id="{060E8FA7-D299-ED4C-ADD6-AAFA69CE38A0}"/>
              </a:ext>
            </a:extLst>
          </p:cNvPr>
          <p:cNvSpPr txBox="1"/>
          <p:nvPr/>
        </p:nvSpPr>
        <p:spPr>
          <a:xfrm>
            <a:off x="121278" y="1339525"/>
            <a:ext cx="6908800" cy="4801314"/>
          </a:xfrm>
          <a:prstGeom prst="rect">
            <a:avLst/>
          </a:prstGeom>
          <a:noFill/>
        </p:spPr>
        <p:txBody>
          <a:bodyPr wrap="square" rtlCol="0">
            <a:spAutoFit/>
          </a:bodyPr>
          <a:lstStyle/>
          <a:p>
            <a:pPr marL="285750" indent="-285750">
              <a:buFont typeface="Wingdings" pitchFamily="2" charset="2"/>
              <a:buChar char="Ø"/>
            </a:pPr>
            <a:r>
              <a:rPr lang="tr-TR" sz="2400" dirty="0">
                <a:solidFill>
                  <a:schemeClr val="bg1"/>
                </a:solidFill>
                <a:latin typeface="Times New Roman" panose="02020603050405020304" pitchFamily="18" charset="0"/>
                <a:cs typeface="Times New Roman" panose="02020603050405020304" pitchFamily="18" charset="0"/>
              </a:rPr>
              <a:t>Siri may not understand jokes and may use your personal data against you </a:t>
            </a:r>
          </a:p>
          <a:p>
            <a:pPr marL="285750" indent="-285750">
              <a:buFont typeface="Wingdings" pitchFamily="2" charset="2"/>
              <a:buChar char="Ø"/>
            </a:pPr>
            <a:endParaRPr lang="tr-TR" sz="2400" dirty="0">
              <a:solidFill>
                <a:schemeClr val="bg1"/>
              </a:solidFill>
              <a:latin typeface="Times New Roman" panose="02020603050405020304" pitchFamily="18" charset="0"/>
              <a:cs typeface="Times New Roman" panose="02020603050405020304" pitchFamily="18" charset="0"/>
            </a:endParaRPr>
          </a:p>
          <a:p>
            <a:pPr marL="285750" indent="-285750">
              <a:buFont typeface="Wingdings" pitchFamily="2" charset="2"/>
              <a:buChar char="Ø"/>
            </a:pPr>
            <a:r>
              <a:rPr lang="tr-TR" sz="2400" dirty="0">
                <a:solidFill>
                  <a:schemeClr val="bg1"/>
                </a:solidFill>
                <a:latin typeface="Times New Roman" panose="02020603050405020304" pitchFamily="18" charset="0"/>
                <a:cs typeface="Times New Roman" panose="02020603050405020304" pitchFamily="18" charset="0"/>
              </a:rPr>
              <a:t>If you ask Siri about plants and mushrooms, you are likely to be poisoned because Siri can confuse them</a:t>
            </a:r>
          </a:p>
          <a:p>
            <a:r>
              <a:rPr lang="tr-TR" sz="2400" dirty="0">
                <a:solidFill>
                  <a:schemeClr val="bg1"/>
                </a:solidFill>
                <a:latin typeface="Times New Roman" panose="02020603050405020304" pitchFamily="18" charset="0"/>
                <a:cs typeface="Times New Roman" panose="02020603050405020304" pitchFamily="18" charset="0"/>
              </a:rPr>
              <a:t> </a:t>
            </a:r>
          </a:p>
          <a:p>
            <a:pPr marL="285750" indent="-285750">
              <a:buFont typeface="Wingdings" pitchFamily="2" charset="2"/>
              <a:buChar char="Ø"/>
            </a:pPr>
            <a:r>
              <a:rPr lang="tr-TR" sz="2400" dirty="0">
                <a:solidFill>
                  <a:schemeClr val="bg1"/>
                </a:solidFill>
                <a:latin typeface="Times New Roman" panose="02020603050405020304" pitchFamily="18" charset="0"/>
                <a:cs typeface="Times New Roman" panose="02020603050405020304" pitchFamily="18" charset="0"/>
              </a:rPr>
              <a:t>If you want to learn the ambulance number from Siri, she can call directly</a:t>
            </a:r>
          </a:p>
          <a:p>
            <a:pPr marL="285750" indent="-285750">
              <a:buFont typeface="Wingdings" pitchFamily="2" charset="2"/>
              <a:buChar char="Ø"/>
            </a:pPr>
            <a:endParaRPr lang="tr-TR" sz="2400" dirty="0">
              <a:solidFill>
                <a:schemeClr val="bg1"/>
              </a:solidFill>
              <a:latin typeface="Times New Roman" panose="02020603050405020304" pitchFamily="18" charset="0"/>
              <a:cs typeface="Times New Roman" panose="02020603050405020304" pitchFamily="18" charset="0"/>
            </a:endParaRPr>
          </a:p>
          <a:p>
            <a:pPr marL="285750" indent="-285750">
              <a:buFont typeface="Wingdings" pitchFamily="2" charset="2"/>
              <a:buChar char="Ø"/>
            </a:pPr>
            <a:r>
              <a:rPr lang="tr-TR" sz="2400" dirty="0">
                <a:solidFill>
                  <a:schemeClr val="bg1"/>
                </a:solidFill>
                <a:latin typeface="Times New Roman" panose="02020603050405020304" pitchFamily="18" charset="0"/>
                <a:cs typeface="Times New Roman" panose="02020603050405020304" pitchFamily="18" charset="0"/>
              </a:rPr>
              <a:t>Siri records all conversations and sends them to a private database</a:t>
            </a:r>
          </a:p>
          <a:p>
            <a:pPr marL="285750" indent="-285750">
              <a:buFont typeface="Wingdings" pitchFamily="2" charset="2"/>
              <a:buChar char="Ø"/>
            </a:pPr>
            <a:endParaRPr lang="tr-TR" sz="2400" dirty="0">
              <a:solidFill>
                <a:schemeClr val="bg1"/>
              </a:solidFill>
            </a:endParaRPr>
          </a:p>
          <a:p>
            <a:r>
              <a:rPr lang="tr-GB" dirty="0">
                <a:solidFill>
                  <a:schemeClr val="bg1"/>
                </a:solidFill>
              </a:rPr>
              <a:t> </a:t>
            </a:r>
          </a:p>
        </p:txBody>
      </p:sp>
      <p:sp>
        <p:nvSpPr>
          <p:cNvPr id="8" name="Metin kutusu 7">
            <a:extLst>
              <a:ext uri="{FF2B5EF4-FFF2-40B4-BE49-F238E27FC236}">
                <a16:creationId xmlns:a16="http://schemas.microsoft.com/office/drawing/2014/main" id="{2086AFC0-F6B8-0841-9063-FE730CF9471A}"/>
              </a:ext>
            </a:extLst>
          </p:cNvPr>
          <p:cNvSpPr txBox="1"/>
          <p:nvPr/>
        </p:nvSpPr>
        <p:spPr>
          <a:xfrm>
            <a:off x="8940107" y="1112762"/>
            <a:ext cx="2596723" cy="1569660"/>
          </a:xfrm>
          <a:prstGeom prst="rect">
            <a:avLst/>
          </a:prstGeom>
          <a:noFill/>
        </p:spPr>
        <p:txBody>
          <a:bodyPr wrap="square" rtlCol="0">
            <a:spAutoFit/>
          </a:bodyPr>
          <a:lstStyle/>
          <a:p>
            <a:r>
              <a:rPr lang="tr-TR" sz="3200" i="1" dirty="0">
                <a:solidFill>
                  <a:schemeClr val="bg1"/>
                </a:solidFill>
                <a:latin typeface="Times New Roman" panose="02020603050405020304" pitchFamily="18" charset="0"/>
                <a:cs typeface="Times New Roman" panose="02020603050405020304" pitchFamily="18" charset="0"/>
              </a:rPr>
              <a:t>The woman who gave the voice of Siri</a:t>
            </a:r>
          </a:p>
        </p:txBody>
      </p:sp>
      <p:pic>
        <p:nvPicPr>
          <p:cNvPr id="11" name="Picture 10" descr="Her voice Siri reveals new details during her work at Apple">
            <a:extLst>
              <a:ext uri="{FF2B5EF4-FFF2-40B4-BE49-F238E27FC236}">
                <a16:creationId xmlns:a16="http://schemas.microsoft.com/office/drawing/2014/main" id="{A2974971-C1A2-0445-98D6-F9F1D604E1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18685" y="2887986"/>
            <a:ext cx="4094405" cy="2188586"/>
          </a:xfrm>
          <a:prstGeom prst="rect">
            <a:avLst/>
          </a:prstGeom>
          <a:noFill/>
          <a:extLst>
            <a:ext uri="{909E8E84-426E-40DD-AFC4-6F175D3DCCD1}">
              <a14:hiddenFill xmlns:a14="http://schemas.microsoft.com/office/drawing/2010/main">
                <a:solidFill>
                  <a:srgbClr val="FFFFFF"/>
                </a:solidFill>
              </a14:hiddenFill>
            </a:ext>
          </a:extLst>
        </p:spPr>
      </p:pic>
      <p:sp>
        <p:nvSpPr>
          <p:cNvPr id="12" name="Metin kutusu 11">
            <a:extLst>
              <a:ext uri="{FF2B5EF4-FFF2-40B4-BE49-F238E27FC236}">
                <a16:creationId xmlns:a16="http://schemas.microsoft.com/office/drawing/2014/main" id="{8C4E8136-6AC8-9146-9033-E6F7B62313F9}"/>
              </a:ext>
            </a:extLst>
          </p:cNvPr>
          <p:cNvSpPr txBox="1"/>
          <p:nvPr/>
        </p:nvSpPr>
        <p:spPr>
          <a:xfrm>
            <a:off x="10472011" y="5058685"/>
            <a:ext cx="2554090" cy="369332"/>
          </a:xfrm>
          <a:prstGeom prst="rect">
            <a:avLst/>
          </a:prstGeom>
          <a:noFill/>
        </p:spPr>
        <p:txBody>
          <a:bodyPr wrap="square" rtlCol="0">
            <a:spAutoFit/>
          </a:bodyPr>
          <a:lstStyle/>
          <a:p>
            <a:r>
              <a:rPr lang="tr-GB" b="1" i="1">
                <a:solidFill>
                  <a:schemeClr val="bg1"/>
                </a:solidFill>
              </a:rPr>
              <a:t>Susan Bennett</a:t>
            </a:r>
          </a:p>
        </p:txBody>
      </p:sp>
    </p:spTree>
    <p:extLst>
      <p:ext uri="{BB962C8B-B14F-4D97-AF65-F5344CB8AC3E}">
        <p14:creationId xmlns:p14="http://schemas.microsoft.com/office/powerpoint/2010/main" val="39613427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Рисунок 4">
            <a:extLst>
              <a:ext uri="{FF2B5EF4-FFF2-40B4-BE49-F238E27FC236}">
                <a16:creationId xmlns:a16="http://schemas.microsoft.com/office/drawing/2014/main" id="{1C65903E-96CA-42B4-9A98-E1EB003101A2}"/>
              </a:ext>
            </a:extLst>
          </p:cNvPr>
          <p:cNvPicPr>
            <a:picLocks noChangeAspect="1"/>
          </p:cNvPicPr>
          <p:nvPr/>
        </p:nvPicPr>
        <p:blipFill rotWithShape="1">
          <a:blip r:embed="rId2">
            <a:extLst>
              <a:ext uri="{28A0092B-C50C-407E-A947-70E740481C1C}">
                <a14:useLocalDpi xmlns:a14="http://schemas.microsoft.com/office/drawing/2010/main" val="0"/>
              </a:ext>
            </a:extLst>
          </a:blip>
          <a:srcRect l="10162" r="10527"/>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Объект 2">
            <a:extLst>
              <a:ext uri="{FF2B5EF4-FFF2-40B4-BE49-F238E27FC236}">
                <a16:creationId xmlns:a16="http://schemas.microsoft.com/office/drawing/2014/main" id="{5452FA35-10F3-4CCB-AA21-29BC03BB1F37}"/>
              </a:ext>
            </a:extLst>
          </p:cNvPr>
          <p:cNvSpPr>
            <a:spLocks noGrp="1"/>
          </p:cNvSpPr>
          <p:nvPr>
            <p:ph idx="1"/>
          </p:nvPr>
        </p:nvSpPr>
        <p:spPr>
          <a:xfrm>
            <a:off x="405166" y="1189724"/>
            <a:ext cx="4231330" cy="4478552"/>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With the constant development of the technology we can get to the point where we lose the sense of what is ethically right. With the fast-growing development of AI rises the threat of manipulation and the low quality of human interaction. </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Stephen Hawking once said that “Artificial Intelligence could end mankind”. However, it is essential to remember that the development of it resides in people’s hands. It depends on us how the AI employed in, for instance, the voice assistants will look like in the future. We can protect ourselves from unfavourable consequences and use the technology to expand our experience in many profound ways.</a:t>
            </a:r>
            <a:endParaRPr lang="ru-RU"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7723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iri - Apple (IN)">
            <a:extLst>
              <a:ext uri="{FF2B5EF4-FFF2-40B4-BE49-F238E27FC236}">
                <a16:creationId xmlns:a16="http://schemas.microsoft.com/office/drawing/2014/main" id="{99926A6E-C4CA-784D-A8B8-244ECCB8AA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285" r="15484"/>
          <a:stretch/>
        </p:blipFill>
        <p:spPr bwMode="auto">
          <a:xfrm>
            <a:off x="19" y="585526"/>
            <a:ext cx="5718616" cy="5509675"/>
          </a:xfrm>
          <a:custGeom>
            <a:avLst/>
            <a:gdLst/>
            <a:ahLst/>
            <a:cxnLst/>
            <a:rect l="l" t="t" r="r" b="b"/>
            <a:pathLst>
              <a:path w="5718636" h="5509675">
                <a:moveTo>
                  <a:pt x="0" y="0"/>
                </a:moveTo>
                <a:lnTo>
                  <a:pt x="2672821" y="0"/>
                </a:lnTo>
                <a:lnTo>
                  <a:pt x="2673116" y="639"/>
                </a:lnTo>
                <a:lnTo>
                  <a:pt x="3175662" y="639"/>
                </a:lnTo>
                <a:lnTo>
                  <a:pt x="5718636" y="5509675"/>
                </a:lnTo>
                <a:lnTo>
                  <a:pt x="502842" y="5509675"/>
                </a:lnTo>
                <a:lnTo>
                  <a:pt x="502842" y="5509036"/>
                </a:lnTo>
                <a:lnTo>
                  <a:pt x="0" y="5509036"/>
                </a:lnTo>
                <a:close/>
              </a:path>
            </a:pathLst>
          </a:custGeom>
          <a:noFill/>
          <a:extLst>
            <a:ext uri="{909E8E84-426E-40DD-AFC4-6F175D3DCCD1}">
              <a14:hiddenFill xmlns:a14="http://schemas.microsoft.com/office/drawing/2010/main">
                <a:solidFill>
                  <a:srgbClr val="FFFFFF"/>
                </a:solidFill>
              </a14:hiddenFill>
            </a:ext>
          </a:extLst>
        </p:spPr>
      </p:pic>
      <p:sp>
        <p:nvSpPr>
          <p:cNvPr id="71" name="Freeform: Shape 70">
            <a:extLst>
              <a:ext uri="{FF2B5EF4-FFF2-40B4-BE49-F238E27FC236}">
                <a16:creationId xmlns:a16="http://schemas.microsoft.com/office/drawing/2014/main" id="{17CDB40A-75BB-4498-A20B-59C3984A3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2619" y="585526"/>
            <a:ext cx="8349381" cy="5509038"/>
          </a:xfrm>
          <a:custGeom>
            <a:avLst/>
            <a:gdLst>
              <a:gd name="connsiteX0" fmla="*/ 0 w 8349381"/>
              <a:gd name="connsiteY0" fmla="*/ 0 h 5509038"/>
              <a:gd name="connsiteX1" fmla="*/ 8349381 w 8349381"/>
              <a:gd name="connsiteY1" fmla="*/ 0 h 5509038"/>
              <a:gd name="connsiteX2" fmla="*/ 5806407 w 8349381"/>
              <a:gd name="connsiteY2" fmla="*/ 5509038 h 5509038"/>
              <a:gd name="connsiteX3" fmla="*/ 0 w 8349381"/>
              <a:gd name="connsiteY3" fmla="*/ 5509038 h 5509038"/>
            </a:gdLst>
            <a:ahLst/>
            <a:cxnLst>
              <a:cxn ang="0">
                <a:pos x="connsiteX0" y="connsiteY0"/>
              </a:cxn>
              <a:cxn ang="0">
                <a:pos x="connsiteX1" y="connsiteY1"/>
              </a:cxn>
              <a:cxn ang="0">
                <a:pos x="connsiteX2" y="connsiteY2"/>
              </a:cxn>
              <a:cxn ang="0">
                <a:pos x="connsiteX3" y="connsiteY3"/>
              </a:cxn>
            </a:cxnLst>
            <a:rect l="l" t="t" r="r" b="b"/>
            <a:pathLst>
              <a:path w="8349381" h="5509038">
                <a:moveTo>
                  <a:pt x="0" y="0"/>
                </a:moveTo>
                <a:lnTo>
                  <a:pt x="8349381" y="0"/>
                </a:lnTo>
                <a:lnTo>
                  <a:pt x="5806407" y="5509038"/>
                </a:lnTo>
                <a:lnTo>
                  <a:pt x="0" y="5509038"/>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3" name="Alt Başlık 2">
            <a:extLst>
              <a:ext uri="{FF2B5EF4-FFF2-40B4-BE49-F238E27FC236}">
                <a16:creationId xmlns:a16="http://schemas.microsoft.com/office/drawing/2014/main" id="{4A360F6C-7780-FD4A-A6BB-C1F779E96349}"/>
              </a:ext>
            </a:extLst>
          </p:cNvPr>
          <p:cNvSpPr>
            <a:spLocks noGrp="1"/>
          </p:cNvSpPr>
          <p:nvPr>
            <p:ph type="subTitle" idx="1"/>
          </p:nvPr>
        </p:nvSpPr>
        <p:spPr>
          <a:xfrm>
            <a:off x="6381041" y="1397638"/>
            <a:ext cx="5148553" cy="4062724"/>
          </a:xfrm>
        </p:spPr>
        <p:txBody>
          <a:bodyPr>
            <a:normAutofit/>
          </a:bodyPr>
          <a:lstStyle/>
          <a:p>
            <a:pPr algn="l"/>
            <a:r>
              <a:rPr lang="tr-TR" sz="3000" dirty="0">
                <a:solidFill>
                  <a:srgbClr val="FFFFFF"/>
                </a:solidFill>
                <a:latin typeface="Times New Roman" panose="02020603050405020304" pitchFamily="18" charset="0"/>
                <a:cs typeface="Times New Roman" panose="02020603050405020304" pitchFamily="18" charset="0"/>
              </a:rPr>
              <a:t>Voice technology is poised to be the business revolution of 2017. For consumers, the barriers to entry are low because new devices are inexpensive and voice assistants are a part of almost every new mobile interface. It’s time for your business to get on board.</a:t>
            </a:r>
          </a:p>
          <a:p>
            <a:pPr algn="l"/>
            <a:endParaRPr lang="tr-GB" sz="1400" dirty="0">
              <a:solidFill>
                <a:srgbClr val="FFFFFF"/>
              </a:solidFill>
            </a:endParaRPr>
          </a:p>
        </p:txBody>
      </p:sp>
    </p:spTree>
    <p:extLst>
      <p:ext uri="{BB962C8B-B14F-4D97-AF65-F5344CB8AC3E}">
        <p14:creationId xmlns:p14="http://schemas.microsoft.com/office/powerpoint/2010/main" val="27492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Рисунок 4" descr="Изображение выглядит как текст, iPod, электроника, мобильный телефон&#10;&#10;Автоматически созданное описание">
            <a:extLst>
              <a:ext uri="{FF2B5EF4-FFF2-40B4-BE49-F238E27FC236}">
                <a16:creationId xmlns:a16="http://schemas.microsoft.com/office/drawing/2014/main" id="{81FC3D38-D7FA-45A4-BBDC-A9AC139077BA}"/>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Заголовок 1">
            <a:extLst>
              <a:ext uri="{FF2B5EF4-FFF2-40B4-BE49-F238E27FC236}">
                <a16:creationId xmlns:a16="http://schemas.microsoft.com/office/drawing/2014/main" id="{5E22A9F3-BE1D-483C-A14B-05DB3ECF09AB}"/>
              </a:ext>
            </a:extLst>
          </p:cNvPr>
          <p:cNvSpPr>
            <a:spLocks noGrp="1"/>
          </p:cNvSpPr>
          <p:nvPr>
            <p:ph type="title"/>
          </p:nvPr>
        </p:nvSpPr>
        <p:spPr>
          <a:xfrm>
            <a:off x="0" y="0"/>
            <a:ext cx="10515600" cy="1325563"/>
          </a:xfrm>
        </p:spPr>
        <p:txBody>
          <a:bodyPr>
            <a:normAutofit/>
          </a:bodyPr>
          <a:lstStyle/>
          <a:p>
            <a:r>
              <a:rPr lang="en-GB" sz="4000" dirty="0">
                <a:solidFill>
                  <a:srgbClr val="FFFFFF"/>
                </a:solidFill>
                <a:latin typeface="Times New Roman" panose="02020603050405020304" pitchFamily="18" charset="0"/>
                <a:cs typeface="Times New Roman" panose="02020603050405020304" pitchFamily="18" charset="0"/>
              </a:rPr>
              <a:t>Reference list</a:t>
            </a:r>
            <a:endParaRPr lang="ru-RU" sz="4000" dirty="0">
              <a:solidFill>
                <a:srgbClr val="FFFFFF"/>
              </a:solidFill>
              <a:latin typeface="Times New Roman" panose="02020603050405020304" pitchFamily="18" charset="0"/>
              <a:cs typeface="Times New Roman" panose="02020603050405020304" pitchFamily="18" charset="0"/>
            </a:endParaRPr>
          </a:p>
        </p:txBody>
      </p:sp>
      <p:sp>
        <p:nvSpPr>
          <p:cNvPr id="3" name="Объект 2">
            <a:extLst>
              <a:ext uri="{FF2B5EF4-FFF2-40B4-BE49-F238E27FC236}">
                <a16:creationId xmlns:a16="http://schemas.microsoft.com/office/drawing/2014/main" id="{82AC227D-8241-48B1-AAF8-315F41411111}"/>
              </a:ext>
            </a:extLst>
          </p:cNvPr>
          <p:cNvSpPr>
            <a:spLocks noGrp="1"/>
          </p:cNvSpPr>
          <p:nvPr>
            <p:ph idx="1"/>
          </p:nvPr>
        </p:nvSpPr>
        <p:spPr>
          <a:xfrm>
            <a:off x="0" y="1366786"/>
            <a:ext cx="12192000" cy="5491203"/>
          </a:xfrm>
        </p:spPr>
        <p:txBody>
          <a:bodyPr>
            <a:normAutofit/>
          </a:bodyPr>
          <a:lstStyle/>
          <a:p>
            <a:pPr marL="342900" indent="-342900">
              <a:buFont typeface="Arial" panose="020B0604020202020204" pitchFamily="34" charset="0"/>
              <a:buChar char="•"/>
            </a:pPr>
            <a:r>
              <a:rPr lang="en-BD" sz="1800" dirty="0">
                <a:solidFill>
                  <a:srgbClr val="FFFFFF"/>
                </a:solidFill>
                <a:latin typeface="Times New Roman" panose="02020603050405020304" pitchFamily="18" charset="0"/>
                <a:cs typeface="Times New Roman" panose="02020603050405020304" pitchFamily="18" charset="0"/>
              </a:rPr>
              <a:t>Analytics Insight. 2021. </a:t>
            </a:r>
            <a:r>
              <a:rPr lang="en-BD" sz="1800" i="1" dirty="0">
                <a:solidFill>
                  <a:srgbClr val="FFFFFF"/>
                </a:solidFill>
                <a:latin typeface="Times New Roman" panose="02020603050405020304" pitchFamily="18" charset="0"/>
                <a:cs typeface="Times New Roman" panose="02020603050405020304" pitchFamily="18" charset="0"/>
              </a:rPr>
              <a:t>Apple's Growth Strategy: How it Reached US$2 Trillion in Market Value</a:t>
            </a:r>
            <a:r>
              <a:rPr lang="en-BD" sz="1800" dirty="0">
                <a:solidFill>
                  <a:srgbClr val="FFFFFF"/>
                </a:solidFill>
                <a:latin typeface="Times New Roman" panose="02020603050405020304" pitchFamily="18" charset="0"/>
                <a:cs typeface="Times New Roman" panose="02020603050405020304" pitchFamily="18" charset="0"/>
              </a:rPr>
              <a:t>. [online] Available at: &lt;https://www.analyticsinsight.net/apples-growth-strategy-how-it-reached-us2-trillion-in-market-value/&gt; [Accessed 4 August 2021].</a:t>
            </a:r>
          </a:p>
          <a:p>
            <a:pPr marL="342900" indent="-342900">
              <a:buFont typeface="Arial" panose="020B0604020202020204" pitchFamily="34" charset="0"/>
              <a:buChar char="•"/>
            </a:pPr>
            <a:r>
              <a:rPr lang="en-BD" sz="1800" dirty="0">
                <a:solidFill>
                  <a:srgbClr val="FFFFFF"/>
                </a:solidFill>
                <a:latin typeface="Times New Roman" panose="02020603050405020304" pitchFamily="18" charset="0"/>
                <a:cs typeface="Times New Roman" panose="02020603050405020304" pitchFamily="18" charset="0"/>
              </a:rPr>
              <a:t>Business Insider. 2021. </a:t>
            </a:r>
            <a:r>
              <a:rPr lang="en-BD" sz="1800" i="1" dirty="0">
                <a:solidFill>
                  <a:srgbClr val="FFFFFF"/>
                </a:solidFill>
                <a:latin typeface="Times New Roman" panose="02020603050405020304" pitchFamily="18" charset="0"/>
                <a:cs typeface="Times New Roman" panose="02020603050405020304" pitchFamily="18" charset="0"/>
              </a:rPr>
              <a:t>It's Time For Apple To Take A Cue From How Other Companies Innovate</a:t>
            </a:r>
            <a:r>
              <a:rPr lang="en-BD" sz="1800" dirty="0">
                <a:solidFill>
                  <a:srgbClr val="FFFFFF"/>
                </a:solidFill>
                <a:latin typeface="Times New Roman" panose="02020603050405020304" pitchFamily="18" charset="0"/>
                <a:cs typeface="Times New Roman" panose="02020603050405020304" pitchFamily="18" charset="0"/>
              </a:rPr>
              <a:t>. [online] Available at: &lt;https://www.businessinsider.com/apples-innovation-problem-2013-4&gt; [Accessed 4 August 2021].</a:t>
            </a:r>
          </a:p>
          <a:p>
            <a:pPr marL="342900" indent="-342900">
              <a:buFont typeface="Arial" panose="020B0604020202020204" pitchFamily="34" charset="0"/>
              <a:buChar char="•"/>
            </a:pPr>
            <a:r>
              <a:rPr lang="en-BD" sz="1800" dirty="0">
                <a:solidFill>
                  <a:srgbClr val="FFFFFF"/>
                </a:solidFill>
                <a:latin typeface="Times New Roman" panose="02020603050405020304" pitchFamily="18" charset="0"/>
                <a:cs typeface="Times New Roman" panose="02020603050405020304" pitchFamily="18" charset="0"/>
              </a:rPr>
              <a:t>CNN Business. 2021. </a:t>
            </a:r>
            <a:r>
              <a:rPr lang="en-BD" sz="1800" i="1" dirty="0">
                <a:solidFill>
                  <a:srgbClr val="FFFFFF"/>
                </a:solidFill>
                <a:latin typeface="Times New Roman" panose="02020603050405020304" pitchFamily="18" charset="0"/>
                <a:cs typeface="Times New Roman" panose="02020603050405020304" pitchFamily="18" charset="0"/>
              </a:rPr>
              <a:t>Apple's innovation problem is real</a:t>
            </a:r>
            <a:r>
              <a:rPr lang="en-BD" sz="1800" dirty="0">
                <a:solidFill>
                  <a:srgbClr val="FFFFFF"/>
                </a:solidFill>
                <a:latin typeface="Times New Roman" panose="02020603050405020304" pitchFamily="18" charset="0"/>
                <a:cs typeface="Times New Roman" panose="02020603050405020304" pitchFamily="18" charset="0"/>
              </a:rPr>
              <a:t>. [online] Available at: &lt;https://money.cnn.com/2013/09/08/technology/innovation/apple-innovation/index.html&gt; [Accessed 4 August 2021].</a:t>
            </a:r>
          </a:p>
          <a:p>
            <a:pPr marL="342900" indent="-342900">
              <a:buFont typeface="Arial" panose="020B0604020202020204" pitchFamily="34" charset="0"/>
              <a:buChar char="•"/>
            </a:pPr>
            <a:r>
              <a:rPr lang="en-BD" sz="1800" dirty="0">
                <a:solidFill>
                  <a:srgbClr val="FFFFFF"/>
                </a:solidFill>
                <a:latin typeface="Times New Roman" panose="02020603050405020304" pitchFamily="18" charset="0"/>
                <a:cs typeface="Times New Roman" panose="02020603050405020304" pitchFamily="18" charset="0"/>
              </a:rPr>
              <a:t>Forbes. 2021. </a:t>
            </a:r>
            <a:r>
              <a:rPr lang="en-BD" sz="1800" i="1" dirty="0">
                <a:solidFill>
                  <a:srgbClr val="FFFFFF"/>
                </a:solidFill>
                <a:latin typeface="Times New Roman" panose="02020603050405020304" pitchFamily="18" charset="0"/>
                <a:cs typeface="Times New Roman" panose="02020603050405020304" pitchFamily="18" charset="0"/>
              </a:rPr>
              <a:t>Apple's four challenges</a:t>
            </a:r>
            <a:r>
              <a:rPr lang="en-BD" sz="1800" dirty="0">
                <a:solidFill>
                  <a:srgbClr val="FFFFFF"/>
                </a:solidFill>
                <a:latin typeface="Times New Roman" panose="02020603050405020304" pitchFamily="18" charset="0"/>
                <a:cs typeface="Times New Roman" panose="02020603050405020304" pitchFamily="18" charset="0"/>
              </a:rPr>
              <a:t>. [online] Available at: &lt;https://www.forbes.com/sites/panosmourdoukoutas/2011/10/05/apples-four-challenges/?sh=4d1b6dca149e&gt; [Accessed 4 August 2021].</a:t>
            </a:r>
          </a:p>
          <a:p>
            <a:pPr marL="342900" indent="-342900">
              <a:buFont typeface="Arial" panose="020B0604020202020204" pitchFamily="34" charset="0"/>
              <a:buChar char="•"/>
            </a:pPr>
            <a:r>
              <a:rPr lang="en-BD" sz="1800" dirty="0">
                <a:solidFill>
                  <a:srgbClr val="FFFFFF"/>
                </a:solidFill>
                <a:latin typeface="Times New Roman" panose="02020603050405020304" pitchFamily="18" charset="0"/>
                <a:cs typeface="Times New Roman" panose="02020603050405020304" pitchFamily="18" charset="0"/>
              </a:rPr>
              <a:t>GSM Arena. 2021. </a:t>
            </a:r>
            <a:r>
              <a:rPr lang="en-BD" sz="1800" i="1" dirty="0">
                <a:solidFill>
                  <a:srgbClr val="FFFFFF"/>
                </a:solidFill>
                <a:latin typeface="Times New Roman" panose="02020603050405020304" pitchFamily="18" charset="0"/>
                <a:cs typeface="Times New Roman" panose="02020603050405020304" pitchFamily="18" charset="0"/>
              </a:rPr>
              <a:t>Apple iPhone 4s - Full phone specifications</a:t>
            </a:r>
            <a:r>
              <a:rPr lang="en-BD" sz="1800" dirty="0">
                <a:solidFill>
                  <a:srgbClr val="FFFFFF"/>
                </a:solidFill>
                <a:latin typeface="Times New Roman" panose="02020603050405020304" pitchFamily="18" charset="0"/>
                <a:cs typeface="Times New Roman" panose="02020603050405020304" pitchFamily="18" charset="0"/>
              </a:rPr>
              <a:t>. [online] Available at: &lt;https://www.gsmarena.com/apple_iphone_4s-4212.php&gt; [Accessed 4 August 2021].</a:t>
            </a:r>
          </a:p>
          <a:p>
            <a:pPr marL="342900" indent="-342900">
              <a:buFont typeface="Arial" panose="020B0604020202020204" pitchFamily="34" charset="0"/>
              <a:buChar char="•"/>
            </a:pPr>
            <a:r>
              <a:rPr lang="en-US" sz="1800" dirty="0">
                <a:solidFill>
                  <a:srgbClr val="FFFFFF"/>
                </a:solidFill>
                <a:latin typeface="Times New Roman" panose="02020603050405020304" pitchFamily="18" charset="0"/>
                <a:cs typeface="Times New Roman" panose="02020603050405020304" pitchFamily="18" charset="0"/>
              </a:rPr>
              <a:t>T</a:t>
            </a:r>
            <a:r>
              <a:rPr lang="en-BD" sz="1800" dirty="0">
                <a:solidFill>
                  <a:srgbClr val="FFFFFF"/>
                </a:solidFill>
                <a:latin typeface="Times New Roman" panose="02020603050405020304" pitchFamily="18" charset="0"/>
                <a:cs typeface="Times New Roman" panose="02020603050405020304" pitchFamily="18" charset="0"/>
              </a:rPr>
              <a:t>he Guardian. 2021. </a:t>
            </a:r>
            <a:r>
              <a:rPr lang="en-BD" sz="1800" i="1" dirty="0">
                <a:solidFill>
                  <a:srgbClr val="FFFFFF"/>
                </a:solidFill>
                <a:latin typeface="Times New Roman" panose="02020603050405020304" pitchFamily="18" charset="0"/>
                <a:cs typeface="Times New Roman" panose="02020603050405020304" pitchFamily="18" charset="0"/>
              </a:rPr>
              <a:t>40 years of Apple - in pictures</a:t>
            </a:r>
            <a:r>
              <a:rPr lang="en-BD" sz="1800" dirty="0">
                <a:solidFill>
                  <a:srgbClr val="FFFFFF"/>
                </a:solidFill>
                <a:latin typeface="Times New Roman" panose="02020603050405020304" pitchFamily="18" charset="0"/>
                <a:cs typeface="Times New Roman" panose="02020603050405020304" pitchFamily="18" charset="0"/>
              </a:rPr>
              <a:t>. [online] Available at: &lt;https://www.theguardian.com/technology/gallery/2016/apr/01/40-years-of-apple-in-pictures&gt; [Accessed 4 August 2021].</a:t>
            </a:r>
          </a:p>
          <a:p>
            <a:pPr marL="342900" indent="-342900">
              <a:buFont typeface="Arial" panose="020B0604020202020204" pitchFamily="34" charset="0"/>
              <a:buChar char="•"/>
            </a:pPr>
            <a:r>
              <a:rPr lang="en-BD" sz="1800" dirty="0">
                <a:solidFill>
                  <a:srgbClr val="FFFFFF"/>
                </a:solidFill>
                <a:latin typeface="Times New Roman" panose="02020603050405020304" pitchFamily="18" charset="0"/>
                <a:cs typeface="Times New Roman" panose="02020603050405020304" pitchFamily="18" charset="0"/>
              </a:rPr>
              <a:t>The Nation. 2021. </a:t>
            </a:r>
            <a:r>
              <a:rPr lang="en-BD" sz="1800" i="1" dirty="0">
                <a:solidFill>
                  <a:srgbClr val="FFFFFF"/>
                </a:solidFill>
                <a:latin typeface="Times New Roman" panose="02020603050405020304" pitchFamily="18" charset="0"/>
                <a:cs typeface="Times New Roman" panose="02020603050405020304" pitchFamily="18" charset="0"/>
              </a:rPr>
              <a:t>History and evolution of technology</a:t>
            </a:r>
            <a:r>
              <a:rPr lang="en-BD" sz="1800" dirty="0">
                <a:solidFill>
                  <a:srgbClr val="FFFFFF"/>
                </a:solidFill>
                <a:latin typeface="Times New Roman" panose="02020603050405020304" pitchFamily="18" charset="0"/>
                <a:cs typeface="Times New Roman" panose="02020603050405020304" pitchFamily="18" charset="0"/>
              </a:rPr>
              <a:t>. [online] Available at: &lt;https://nation.com.pk/23-Jul-2018/history-and-evolution-of-technology&gt; [Accessed 4 August 2021].</a:t>
            </a:r>
          </a:p>
          <a:p>
            <a:pPr marL="342900" indent="-342900">
              <a:buFont typeface="Arial" panose="020B0604020202020204" pitchFamily="34" charset="0"/>
              <a:buChar char="•"/>
            </a:pPr>
            <a:r>
              <a:rPr lang="en-BD" sz="1800" dirty="0">
                <a:solidFill>
                  <a:srgbClr val="FFFFFF"/>
                </a:solidFill>
                <a:latin typeface="Times New Roman" panose="02020603050405020304" pitchFamily="18" charset="0"/>
                <a:cs typeface="Times New Roman" panose="02020603050405020304" pitchFamily="18" charset="0"/>
              </a:rPr>
              <a:t>TheStreet. 2021. </a:t>
            </a:r>
            <a:r>
              <a:rPr lang="en-BD" sz="1800" i="1" dirty="0">
                <a:solidFill>
                  <a:srgbClr val="FFFFFF"/>
                </a:solidFill>
                <a:latin typeface="Times New Roman" panose="02020603050405020304" pitchFamily="18" charset="0"/>
                <a:cs typeface="Times New Roman" panose="02020603050405020304" pitchFamily="18" charset="0"/>
              </a:rPr>
              <a:t>History of Apple: Facts and Latest Developments</a:t>
            </a:r>
            <a:r>
              <a:rPr lang="en-BD" sz="1800" dirty="0">
                <a:solidFill>
                  <a:srgbClr val="FFFFFF"/>
                </a:solidFill>
                <a:latin typeface="Times New Roman" panose="02020603050405020304" pitchFamily="18" charset="0"/>
                <a:cs typeface="Times New Roman" panose="02020603050405020304" pitchFamily="18" charset="0"/>
              </a:rPr>
              <a:t>. [online] Available at: &lt;https://www.thestreet.com/technology/history-of-apple-14752747&gt; [Accessed 4 August 2021].</a:t>
            </a:r>
          </a:p>
          <a:p>
            <a:endParaRPr lang="ru-RU" sz="1300" dirty="0">
              <a:solidFill>
                <a:srgbClr val="FFFFFF"/>
              </a:solidFill>
            </a:endParaRPr>
          </a:p>
        </p:txBody>
      </p:sp>
    </p:spTree>
    <p:extLst>
      <p:ext uri="{BB962C8B-B14F-4D97-AF65-F5344CB8AC3E}">
        <p14:creationId xmlns:p14="http://schemas.microsoft.com/office/powerpoint/2010/main" val="380141719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Рисунок 4" descr="Изображение выглядит как текст, iPod, электроника, мобильный телефон&#10;&#10;Автоматически созданное описание">
            <a:extLst>
              <a:ext uri="{FF2B5EF4-FFF2-40B4-BE49-F238E27FC236}">
                <a16:creationId xmlns:a16="http://schemas.microsoft.com/office/drawing/2014/main" id="{DEFE495F-7409-410F-BC25-467962C1A9F3}"/>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Заголовок 1">
            <a:extLst>
              <a:ext uri="{FF2B5EF4-FFF2-40B4-BE49-F238E27FC236}">
                <a16:creationId xmlns:a16="http://schemas.microsoft.com/office/drawing/2014/main" id="{F87EDFE1-E1E6-4532-A68F-D47215A1FBED}"/>
              </a:ext>
            </a:extLst>
          </p:cNvPr>
          <p:cNvSpPr>
            <a:spLocks noGrp="1"/>
          </p:cNvSpPr>
          <p:nvPr>
            <p:ph type="title"/>
          </p:nvPr>
        </p:nvSpPr>
        <p:spPr>
          <a:xfrm>
            <a:off x="-20" y="0"/>
            <a:ext cx="10515600" cy="1325563"/>
          </a:xfrm>
        </p:spPr>
        <p:txBody>
          <a:bodyPr>
            <a:normAutofit/>
          </a:bodyPr>
          <a:lstStyle/>
          <a:p>
            <a:r>
              <a:rPr lang="en-GB" sz="4000" dirty="0">
                <a:solidFill>
                  <a:srgbClr val="FFFFFF"/>
                </a:solidFill>
                <a:latin typeface="Times New Roman" panose="02020603050405020304" pitchFamily="18" charset="0"/>
                <a:cs typeface="Times New Roman" panose="02020603050405020304" pitchFamily="18" charset="0"/>
              </a:rPr>
              <a:t>Reference list</a:t>
            </a:r>
            <a:endParaRPr lang="ru-RU" sz="4000" dirty="0">
              <a:solidFill>
                <a:srgbClr val="FFFFFF"/>
              </a:solidFill>
              <a:latin typeface="Times New Roman" panose="02020603050405020304" pitchFamily="18" charset="0"/>
              <a:cs typeface="Times New Roman" panose="02020603050405020304" pitchFamily="18" charset="0"/>
            </a:endParaRPr>
          </a:p>
        </p:txBody>
      </p:sp>
      <p:sp>
        <p:nvSpPr>
          <p:cNvPr id="3" name="Объект 2">
            <a:extLst>
              <a:ext uri="{FF2B5EF4-FFF2-40B4-BE49-F238E27FC236}">
                <a16:creationId xmlns:a16="http://schemas.microsoft.com/office/drawing/2014/main" id="{AEA1E1E9-8B4A-401F-9E1E-931B03FCA1D0}"/>
              </a:ext>
            </a:extLst>
          </p:cNvPr>
          <p:cNvSpPr>
            <a:spLocks noGrp="1"/>
          </p:cNvSpPr>
          <p:nvPr>
            <p:ph idx="1"/>
          </p:nvPr>
        </p:nvSpPr>
        <p:spPr>
          <a:xfrm>
            <a:off x="0" y="1251284"/>
            <a:ext cx="12191980" cy="5606706"/>
          </a:xfrm>
        </p:spPr>
        <p:txBody>
          <a:bodyPr>
            <a:normAutofit/>
          </a:bodyPr>
          <a:lstStyle/>
          <a:p>
            <a:r>
              <a:rPr lang="en-GB" sz="1800" dirty="0">
                <a:solidFill>
                  <a:srgbClr val="FFFFFF"/>
                </a:solidFill>
                <a:latin typeface="Times New Roman" panose="02020603050405020304" pitchFamily="18" charset="0"/>
                <a:cs typeface="Times New Roman" panose="02020603050405020304" pitchFamily="18" charset="0"/>
              </a:rPr>
              <a:t>Brief about apple; (online)</a:t>
            </a:r>
          </a:p>
          <a:p>
            <a:r>
              <a:rPr lang="en-GB" sz="1800" dirty="0">
                <a:solidFill>
                  <a:srgbClr val="FFFFFF"/>
                </a:solidFill>
                <a:latin typeface="Times New Roman" panose="02020603050405020304" pitchFamily="18" charset="0"/>
                <a:cs typeface="Times New Roman" panose="02020603050405020304" pitchFamily="18" charset="0"/>
              </a:rPr>
              <a:t>https://www.thebalanceeveryday.com/apple-mission-statement-4068547 (accessed on 05.08.2021)</a:t>
            </a:r>
          </a:p>
          <a:p>
            <a:r>
              <a:rPr lang="en-GB" sz="1800" dirty="0">
                <a:solidFill>
                  <a:srgbClr val="FFFFFF"/>
                </a:solidFill>
                <a:latin typeface="Times New Roman" panose="02020603050405020304" pitchFamily="18" charset="0"/>
                <a:cs typeface="Times New Roman" panose="02020603050405020304" pitchFamily="18" charset="0"/>
              </a:rPr>
              <a:t>Background of apple; (online) </a:t>
            </a:r>
          </a:p>
          <a:p>
            <a:r>
              <a:rPr lang="en-GB" sz="1800" dirty="0">
                <a:solidFill>
                  <a:srgbClr val="FFFFFF"/>
                </a:solidFill>
                <a:latin typeface="Times New Roman" panose="02020603050405020304" pitchFamily="18" charset="0"/>
                <a:cs typeface="Times New Roman" panose="02020603050405020304" pitchFamily="18" charset="0"/>
              </a:rPr>
              <a:t>https://en.wikipedia.org/wiki/Apple_Inc. (accessed on 05.08.2021)</a:t>
            </a:r>
          </a:p>
          <a:p>
            <a:r>
              <a:rPr lang="en-GB" sz="1800" dirty="0">
                <a:solidFill>
                  <a:srgbClr val="FFFFFF"/>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https://en.wikipedia.org/wiki/Siri</a:t>
            </a:r>
            <a:r>
              <a:rPr lang="en-GB" sz="1800" dirty="0">
                <a:solidFill>
                  <a:srgbClr val="FFFFFF"/>
                </a:solidFill>
                <a:latin typeface="Times New Roman" panose="02020603050405020304" pitchFamily="18" charset="0"/>
                <a:cs typeface="Times New Roman" panose="02020603050405020304" pitchFamily="18" charset="0"/>
              </a:rPr>
              <a:t> (accessed on 18.08.2021)</a:t>
            </a:r>
          </a:p>
          <a:p>
            <a:r>
              <a:rPr lang="en-GB" sz="1800" b="0" i="0" dirty="0">
                <a:solidFill>
                  <a:srgbClr val="FFFFFF"/>
                </a:solidFill>
                <a:effectLst/>
                <a:latin typeface="Times New Roman" panose="02020603050405020304" pitchFamily="18" charset="0"/>
                <a:cs typeface="Times New Roman" panose="02020603050405020304" pitchFamily="18" charset="0"/>
              </a:rPr>
              <a:t>International, S., 2020. </a:t>
            </a:r>
            <a:r>
              <a:rPr lang="en-GB" sz="1800" b="0" i="1" dirty="0">
                <a:solidFill>
                  <a:srgbClr val="FFFFFF"/>
                </a:solidFill>
                <a:effectLst/>
                <a:latin typeface="Times New Roman" panose="02020603050405020304" pitchFamily="18" charset="0"/>
                <a:cs typeface="Times New Roman" panose="02020603050405020304" pitchFamily="18" charset="0"/>
              </a:rPr>
              <a:t>75 Years of Innovation: Siri</a:t>
            </a:r>
            <a:r>
              <a:rPr lang="en-GB" sz="1800" b="0" i="0" dirty="0">
                <a:solidFill>
                  <a:srgbClr val="FFFFFF"/>
                </a:solidFill>
                <a:effectLst/>
                <a:latin typeface="Times New Roman" panose="02020603050405020304" pitchFamily="18" charset="0"/>
                <a:cs typeface="Times New Roman" panose="02020603050405020304" pitchFamily="18" charset="0"/>
              </a:rPr>
              <a:t>. [online] Medium. Available at: &lt;https://medium.com/dish/75-years-of-innovation-siri-75244a25c741&gt; [Accessed 30 April 2020].</a:t>
            </a:r>
          </a:p>
          <a:p>
            <a:r>
              <a:rPr lang="en-GB" sz="1800" b="0" i="0" dirty="0" err="1">
                <a:solidFill>
                  <a:srgbClr val="FFFFFF"/>
                </a:solidFill>
                <a:effectLst/>
                <a:latin typeface="Times New Roman" panose="02020603050405020304" pitchFamily="18" charset="0"/>
                <a:cs typeface="Times New Roman" panose="02020603050405020304" pitchFamily="18" charset="0"/>
              </a:rPr>
              <a:t>Pohorecka</a:t>
            </a:r>
            <a:r>
              <a:rPr lang="en-GB" sz="1800" b="0" i="0" dirty="0">
                <a:solidFill>
                  <a:srgbClr val="FFFFFF"/>
                </a:solidFill>
                <a:effectLst/>
                <a:latin typeface="Times New Roman" panose="02020603050405020304" pitchFamily="18" charset="0"/>
                <a:cs typeface="Times New Roman" panose="02020603050405020304" pitchFamily="18" charset="0"/>
              </a:rPr>
              <a:t>, K., 2019. </a:t>
            </a:r>
            <a:r>
              <a:rPr lang="en-GB" sz="1800" b="0" i="1" dirty="0">
                <a:solidFill>
                  <a:srgbClr val="FFFFFF"/>
                </a:solidFill>
                <a:effectLst/>
                <a:latin typeface="Times New Roman" panose="02020603050405020304" pitchFamily="18" charset="0"/>
                <a:cs typeface="Times New Roman" panose="02020603050405020304" pitchFamily="18" charset="0"/>
              </a:rPr>
              <a:t>SIRI and Alexa technologies: benefits and downsides in the modern world</a:t>
            </a:r>
            <a:r>
              <a:rPr lang="en-GB" sz="1800" b="0" i="0" dirty="0">
                <a:solidFill>
                  <a:srgbClr val="FFFFFF"/>
                </a:solidFill>
                <a:effectLst/>
                <a:latin typeface="Times New Roman" panose="02020603050405020304" pitchFamily="18" charset="0"/>
                <a:cs typeface="Times New Roman" panose="02020603050405020304" pitchFamily="18" charset="0"/>
              </a:rPr>
              <a:t>. [online] Medium. Available at: &lt;https://medium.com/designstudies1/siri-and-alexa-technologies-benefits-and-downsides-in-the-modern-world-fe1ab476da6b&gt; [Accessed 17 July 2019].</a:t>
            </a:r>
            <a:endParaRPr lang="ru-RU" sz="1800" dirty="0">
              <a:solidFill>
                <a:srgbClr val="FFFFFF"/>
              </a:solidFill>
              <a:latin typeface="Times New Roman" panose="02020603050405020304" pitchFamily="18" charset="0"/>
              <a:cs typeface="Times New Roman" panose="02020603050405020304" pitchFamily="18" charset="0"/>
            </a:endParaRPr>
          </a:p>
          <a:p>
            <a:endParaRPr lang="en-GB" sz="2000" dirty="0">
              <a:solidFill>
                <a:srgbClr val="FFFFFF"/>
              </a:solidFill>
              <a:latin typeface="Times New Roman" panose="02020603050405020304" pitchFamily="18" charset="0"/>
              <a:cs typeface="Times New Roman" panose="02020603050405020304" pitchFamily="18" charset="0"/>
            </a:endParaRPr>
          </a:p>
          <a:p>
            <a:endParaRPr lang="en-GB" sz="2000" dirty="0">
              <a:solidFill>
                <a:srgbClr val="FFFFFF"/>
              </a:solidFill>
            </a:endParaRPr>
          </a:p>
          <a:p>
            <a:endParaRPr lang="ru-RU" sz="2000" dirty="0">
              <a:solidFill>
                <a:srgbClr val="FFFFFF"/>
              </a:solidFill>
            </a:endParaRPr>
          </a:p>
        </p:txBody>
      </p:sp>
    </p:spTree>
    <p:extLst>
      <p:ext uri="{BB962C8B-B14F-4D97-AF65-F5344CB8AC3E}">
        <p14:creationId xmlns:p14="http://schemas.microsoft.com/office/powerpoint/2010/main" val="71780771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Рисунок 4" descr="Изображение выглядит как текст, iPod, электроника, мобильный телефон&#10;&#10;Автоматически созданное описание">
            <a:extLst>
              <a:ext uri="{FF2B5EF4-FFF2-40B4-BE49-F238E27FC236}">
                <a16:creationId xmlns:a16="http://schemas.microsoft.com/office/drawing/2014/main" id="{64FFCB20-BE5B-4BA9-9C9B-A779B085F6FF}"/>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Заголовок 1">
            <a:extLst>
              <a:ext uri="{FF2B5EF4-FFF2-40B4-BE49-F238E27FC236}">
                <a16:creationId xmlns:a16="http://schemas.microsoft.com/office/drawing/2014/main" id="{FA9F3569-1B30-4C22-9F2B-F90A6B2DF5B2}"/>
              </a:ext>
            </a:extLst>
          </p:cNvPr>
          <p:cNvSpPr>
            <a:spLocks noGrp="1"/>
          </p:cNvSpPr>
          <p:nvPr>
            <p:ph type="title"/>
          </p:nvPr>
        </p:nvSpPr>
        <p:spPr>
          <a:xfrm>
            <a:off x="0" y="0"/>
            <a:ext cx="10515600" cy="1325563"/>
          </a:xfrm>
        </p:spPr>
        <p:txBody>
          <a:bodyPr>
            <a:normAutofit/>
          </a:bodyPr>
          <a:lstStyle/>
          <a:p>
            <a:r>
              <a:rPr lang="en-GB" sz="4000" dirty="0">
                <a:solidFill>
                  <a:srgbClr val="FFFFFF"/>
                </a:solidFill>
                <a:latin typeface="Times New Roman" panose="02020603050405020304" pitchFamily="18" charset="0"/>
                <a:cs typeface="Times New Roman" panose="02020603050405020304" pitchFamily="18" charset="0"/>
              </a:rPr>
              <a:t>Reference list</a:t>
            </a:r>
            <a:endParaRPr lang="ru-RU" sz="4000" dirty="0">
              <a:solidFill>
                <a:srgbClr val="FFFFFF"/>
              </a:solidFill>
              <a:latin typeface="Times New Roman" panose="02020603050405020304" pitchFamily="18" charset="0"/>
              <a:cs typeface="Times New Roman" panose="02020603050405020304" pitchFamily="18" charset="0"/>
            </a:endParaRPr>
          </a:p>
        </p:txBody>
      </p:sp>
      <p:sp>
        <p:nvSpPr>
          <p:cNvPr id="3" name="Объект 2">
            <a:extLst>
              <a:ext uri="{FF2B5EF4-FFF2-40B4-BE49-F238E27FC236}">
                <a16:creationId xmlns:a16="http://schemas.microsoft.com/office/drawing/2014/main" id="{1374D769-3DB0-4C9B-A197-310E6A413012}"/>
              </a:ext>
            </a:extLst>
          </p:cNvPr>
          <p:cNvSpPr>
            <a:spLocks noGrp="1"/>
          </p:cNvSpPr>
          <p:nvPr>
            <p:ph idx="1"/>
          </p:nvPr>
        </p:nvSpPr>
        <p:spPr>
          <a:xfrm>
            <a:off x="0" y="1109218"/>
            <a:ext cx="11219046" cy="5261000"/>
          </a:xfrm>
        </p:spPr>
        <p:txBody>
          <a:bodyPr>
            <a:noAutofit/>
          </a:bodyPr>
          <a:lstStyle/>
          <a:p>
            <a:pPr algn="l"/>
            <a:r>
              <a:rPr lang="en-GB" sz="1600" b="0" i="0" dirty="0" err="1">
                <a:effectLst/>
                <a:latin typeface="Times New Roman" panose="02020603050405020304" pitchFamily="18" charset="0"/>
                <a:cs typeface="Times New Roman" panose="02020603050405020304" pitchFamily="18" charset="0"/>
              </a:rPr>
              <a:t>Beebom</a:t>
            </a:r>
            <a:r>
              <a:rPr lang="en-GB" sz="1600" b="0" i="0" dirty="0">
                <a:effectLst/>
                <a:latin typeface="Times New Roman" panose="02020603050405020304" pitchFamily="18" charset="0"/>
                <a:cs typeface="Times New Roman" panose="02020603050405020304" pitchFamily="18" charset="0"/>
              </a:rPr>
              <a:t>. (February 2014). </a:t>
            </a:r>
            <a:r>
              <a:rPr lang="en-GB" sz="1600" b="0" i="1" dirty="0">
                <a:effectLst/>
                <a:latin typeface="Times New Roman" panose="02020603050405020304" pitchFamily="18" charset="0"/>
                <a:cs typeface="Times New Roman" panose="02020603050405020304" pitchFamily="18" charset="0"/>
              </a:rPr>
              <a:t>The Story Behind Apple’s Voice Assistant Siri. </a:t>
            </a:r>
            <a:r>
              <a:rPr lang="en-GB" sz="1600" b="0" i="0" u="sng" dirty="0">
                <a:solidFill>
                  <a:srgbClr val="0070C0"/>
                </a:solidFill>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https://beebom.com/story-behind-apples-voice-assistant-html/</a:t>
            </a:r>
            <a:endParaRPr lang="en-GB" sz="1600" b="0" i="0" dirty="0">
              <a:solidFill>
                <a:srgbClr val="0070C0"/>
              </a:solidFill>
              <a:effectLst/>
              <a:latin typeface="Times New Roman" panose="02020603050405020304" pitchFamily="18" charset="0"/>
              <a:cs typeface="Times New Roman" panose="02020603050405020304" pitchFamily="18" charset="0"/>
            </a:endParaRPr>
          </a:p>
          <a:p>
            <a:pPr algn="l"/>
            <a:r>
              <a:rPr lang="en-GB" sz="1600" b="0" i="0" dirty="0">
                <a:effectLst/>
                <a:latin typeface="Times New Roman" panose="02020603050405020304" pitchFamily="18" charset="0"/>
                <a:cs typeface="Times New Roman" panose="02020603050405020304" pitchFamily="18" charset="0"/>
              </a:rPr>
              <a:t>Apple. </a:t>
            </a:r>
            <a:r>
              <a:rPr lang="en-GB" sz="1600" b="0" i="1" dirty="0">
                <a:effectLst/>
                <a:latin typeface="Times New Roman" panose="02020603050405020304" pitchFamily="18" charset="0"/>
                <a:cs typeface="Times New Roman" panose="02020603050405020304" pitchFamily="18" charset="0"/>
              </a:rPr>
              <a:t>Siri. </a:t>
            </a:r>
            <a:r>
              <a:rPr lang="en-GB" sz="1600" b="0" i="0" u="sng" dirty="0">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https://www.apple.com/uk/siri/</a:t>
            </a:r>
            <a:endParaRPr lang="en-GB" sz="1600" b="0" i="0" u="sng" dirty="0">
              <a:effectLst/>
              <a:latin typeface="Times New Roman" panose="02020603050405020304" pitchFamily="18" charset="0"/>
              <a:cs typeface="Times New Roman" panose="02020603050405020304" pitchFamily="18" charset="0"/>
            </a:endParaRPr>
          </a:p>
          <a:p>
            <a:pPr algn="l"/>
            <a:r>
              <a:rPr lang="en-GB" sz="1600" b="0" i="0" dirty="0">
                <a:effectLst/>
                <a:latin typeface="Times New Roman" panose="02020603050405020304" pitchFamily="18" charset="0"/>
                <a:cs typeface="Times New Roman" panose="02020603050405020304" pitchFamily="18" charset="0"/>
              </a:rPr>
              <a:t>TED. Zeynep </a:t>
            </a:r>
            <a:r>
              <a:rPr lang="en-GB" sz="1600" b="0" i="0" dirty="0" err="1">
                <a:effectLst/>
                <a:latin typeface="Times New Roman" panose="02020603050405020304" pitchFamily="18" charset="0"/>
                <a:cs typeface="Times New Roman" panose="02020603050405020304" pitchFamily="18" charset="0"/>
              </a:rPr>
              <a:t>Tufekci</a:t>
            </a:r>
            <a:r>
              <a:rPr lang="en-GB" sz="1600" b="0" i="0" dirty="0">
                <a:effectLst/>
                <a:latin typeface="Times New Roman" panose="02020603050405020304" pitchFamily="18" charset="0"/>
                <a:cs typeface="Times New Roman" panose="02020603050405020304" pitchFamily="18" charset="0"/>
              </a:rPr>
              <a:t>. (September 2017). </a:t>
            </a:r>
            <a:r>
              <a:rPr lang="en-GB" sz="1600" b="0" i="1" dirty="0">
                <a:effectLst/>
                <a:latin typeface="Times New Roman" panose="02020603050405020304" pitchFamily="18" charset="0"/>
                <a:cs typeface="Times New Roman" panose="02020603050405020304" pitchFamily="18" charset="0"/>
              </a:rPr>
              <a:t>We are building a dystopia just to make people click on ads. </a:t>
            </a:r>
            <a:r>
              <a:rPr lang="en-GB" sz="1600" b="0" i="0" u="sng" dirty="0">
                <a:solidFill>
                  <a:srgbClr val="0070C0"/>
                </a:solidFill>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https://www.ted.com/talks/zeynep_tufekci_we_re_building_a_dystopia_just_to_make_people_click_on_ads/transcript</a:t>
            </a:r>
            <a:endParaRPr lang="en-GB" sz="1600" b="0" i="0" dirty="0">
              <a:solidFill>
                <a:srgbClr val="0070C0"/>
              </a:solidFill>
              <a:effectLst/>
              <a:latin typeface="Times New Roman" panose="02020603050405020304" pitchFamily="18" charset="0"/>
              <a:cs typeface="Times New Roman" panose="02020603050405020304" pitchFamily="18" charset="0"/>
            </a:endParaRPr>
          </a:p>
          <a:p>
            <a:pPr algn="l"/>
            <a:r>
              <a:rPr lang="en-GB" sz="1600" b="0" i="0" dirty="0">
                <a:effectLst/>
                <a:latin typeface="Times New Roman" panose="02020603050405020304" pitchFamily="18" charset="0"/>
                <a:cs typeface="Times New Roman" panose="02020603050405020304" pitchFamily="18" charset="0"/>
              </a:rPr>
              <a:t>TED. Sam Harris. (June 2016). </a:t>
            </a:r>
            <a:r>
              <a:rPr lang="en-GB" sz="1600" b="0" i="1" dirty="0">
                <a:effectLst/>
                <a:latin typeface="Times New Roman" panose="02020603050405020304" pitchFamily="18" charset="0"/>
                <a:cs typeface="Times New Roman" panose="02020603050405020304" pitchFamily="18" charset="0"/>
              </a:rPr>
              <a:t>Can we build AI without losing control over </a:t>
            </a:r>
            <a:r>
              <a:rPr lang="en-GB" sz="1600" b="0" i="1" dirty="0" err="1">
                <a:effectLst/>
                <a:latin typeface="Times New Roman" panose="02020603050405020304" pitchFamily="18" charset="0"/>
                <a:cs typeface="Times New Roman" panose="02020603050405020304" pitchFamily="18" charset="0"/>
              </a:rPr>
              <a:t>it?</a:t>
            </a:r>
            <a:r>
              <a:rPr lang="en-GB" sz="1600" b="0" i="0" u="sng" dirty="0" err="1">
                <a:solidFill>
                  <a:srgbClr val="0070C0"/>
                </a:solidFill>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a:t>
            </a:r>
            <a:r>
              <a:rPr lang="en-GB" sz="1600" b="0" i="0" u="sng" dirty="0">
                <a:solidFill>
                  <a:srgbClr val="0070C0"/>
                </a:solidFill>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://www.ted.com/talks/sam_harris_can_we_build_ai_without_losing_control_over_it</a:t>
            </a:r>
            <a:endParaRPr lang="en-GB" sz="1600" b="0" i="0" dirty="0">
              <a:solidFill>
                <a:srgbClr val="0070C0"/>
              </a:solidFill>
              <a:effectLst/>
              <a:latin typeface="Times New Roman" panose="02020603050405020304" pitchFamily="18" charset="0"/>
              <a:cs typeface="Times New Roman" panose="02020603050405020304" pitchFamily="18" charset="0"/>
            </a:endParaRPr>
          </a:p>
          <a:p>
            <a:pPr algn="l"/>
            <a:r>
              <a:rPr lang="en-GB" sz="1600" b="0" i="0" dirty="0">
                <a:effectLst/>
                <a:latin typeface="Times New Roman" panose="02020603050405020304" pitchFamily="18" charset="0"/>
                <a:cs typeface="Times New Roman" panose="02020603050405020304" pitchFamily="18" charset="0"/>
              </a:rPr>
              <a:t>TED. Margaret Mitchell. (October 2017)</a:t>
            </a:r>
            <a:r>
              <a:rPr lang="en-GB" sz="1600" b="0" i="1" dirty="0">
                <a:effectLst/>
                <a:latin typeface="Times New Roman" panose="02020603050405020304" pitchFamily="18" charset="0"/>
                <a:cs typeface="Times New Roman" panose="02020603050405020304" pitchFamily="18" charset="0"/>
              </a:rPr>
              <a:t>. How we can build AI to help humans not hurt us. </a:t>
            </a:r>
            <a:r>
              <a:rPr lang="en-GB" sz="1600" b="0" i="0" u="sng" dirty="0">
                <a:solidFill>
                  <a:srgbClr val="0070C0"/>
                </a:solidFill>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https://www.ted.com/talks/margaret_mitchell_how_we_can_build_ai_to_help_humans_not_hurt_us/transcript#t-173822</a:t>
            </a:r>
            <a:endParaRPr lang="en-GB" sz="1600" b="0" i="0" dirty="0">
              <a:solidFill>
                <a:srgbClr val="0070C0"/>
              </a:solidFill>
              <a:effectLst/>
              <a:latin typeface="Times New Roman" panose="02020603050405020304" pitchFamily="18" charset="0"/>
              <a:cs typeface="Times New Roman" panose="02020603050405020304" pitchFamily="18" charset="0"/>
            </a:endParaRPr>
          </a:p>
          <a:p>
            <a:pPr algn="l"/>
            <a:r>
              <a:rPr lang="en-GB" sz="1600" b="0" i="0" dirty="0">
                <a:effectLst/>
                <a:latin typeface="Times New Roman" panose="02020603050405020304" pitchFamily="18" charset="0"/>
                <a:cs typeface="Times New Roman" panose="02020603050405020304" pitchFamily="18" charset="0"/>
              </a:rPr>
              <a:t>TED. Raphael Arar. (December 2017). </a:t>
            </a:r>
            <a:r>
              <a:rPr lang="en-GB" sz="1600" b="0" i="1" dirty="0">
                <a:effectLst/>
                <a:latin typeface="Times New Roman" panose="02020603050405020304" pitchFamily="18" charset="0"/>
                <a:cs typeface="Times New Roman" panose="02020603050405020304" pitchFamily="18" charset="0"/>
              </a:rPr>
              <a:t>How we can teach computers to make sense of our </a:t>
            </a:r>
            <a:r>
              <a:rPr lang="en-GB" sz="1600" b="0" i="1" dirty="0" err="1">
                <a:effectLst/>
                <a:latin typeface="Times New Roman" panose="02020603050405020304" pitchFamily="18" charset="0"/>
                <a:cs typeface="Times New Roman" panose="02020603050405020304" pitchFamily="18" charset="0"/>
              </a:rPr>
              <a:t>emotions?</a:t>
            </a:r>
            <a:r>
              <a:rPr lang="en-GB" sz="1600" b="0" i="0" u="sng" dirty="0" err="1">
                <a:solidFill>
                  <a:srgbClr val="0070C0"/>
                </a:solidFill>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a:t>
            </a:r>
            <a:r>
              <a:rPr lang="en-GB" sz="1600" b="0" i="0" u="sng" dirty="0">
                <a:solidFill>
                  <a:srgbClr val="0070C0"/>
                </a:solidFill>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://www.ted.com/talks/raphael_arar_how_we_can_teach_computers_to_make_sense_of_our_emotions/transcript</a:t>
            </a:r>
            <a:endParaRPr lang="en-GB" sz="1600" b="0" i="0" dirty="0">
              <a:solidFill>
                <a:srgbClr val="0070C0"/>
              </a:solidFill>
              <a:effectLst/>
              <a:latin typeface="Times New Roman" panose="02020603050405020304" pitchFamily="18" charset="0"/>
              <a:cs typeface="Times New Roman" panose="02020603050405020304" pitchFamily="18" charset="0"/>
            </a:endParaRPr>
          </a:p>
          <a:p>
            <a:pPr algn="l"/>
            <a:r>
              <a:rPr lang="en-GB" sz="1600" b="0" i="0" dirty="0">
                <a:effectLst/>
                <a:latin typeface="Times New Roman" panose="02020603050405020304" pitchFamily="18" charset="0"/>
                <a:cs typeface="Times New Roman" panose="02020603050405020304" pitchFamily="18" charset="0"/>
              </a:rPr>
              <a:t>Pocket-lint. Britta O’Boyle. (December 2018). </a:t>
            </a:r>
            <a:r>
              <a:rPr lang="en-GB" sz="1600" b="0" i="1" dirty="0">
                <a:effectLst/>
                <a:latin typeface="Times New Roman" panose="02020603050405020304" pitchFamily="18" charset="0"/>
                <a:cs typeface="Times New Roman" panose="02020603050405020304" pitchFamily="18" charset="0"/>
              </a:rPr>
              <a:t>What is Siri and how does Siri work? </a:t>
            </a:r>
            <a:r>
              <a:rPr lang="en-GB" sz="1600" b="0" i="0" u="sng" dirty="0">
                <a:solidFill>
                  <a:srgbClr val="0070C0"/>
                </a:solidFill>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https://www.pocket-lint.com/apps/news/apple/112346-what-is-siri-apple-s-personal-voice-assistant-explained</a:t>
            </a:r>
            <a:endParaRPr lang="en-GB" sz="1600" b="0" i="0" dirty="0">
              <a:solidFill>
                <a:srgbClr val="0070C0"/>
              </a:solidFill>
              <a:effectLst/>
              <a:latin typeface="Times New Roman" panose="02020603050405020304" pitchFamily="18" charset="0"/>
              <a:cs typeface="Times New Roman" panose="02020603050405020304" pitchFamily="18" charset="0"/>
            </a:endParaRPr>
          </a:p>
          <a:p>
            <a:pPr algn="l"/>
            <a:r>
              <a:rPr lang="en-GB" sz="1600" b="0" i="0" dirty="0">
                <a:effectLst/>
                <a:latin typeface="Times New Roman" panose="02020603050405020304" pitchFamily="18" charset="0"/>
                <a:cs typeface="Times New Roman" panose="02020603050405020304" pitchFamily="18" charset="0"/>
              </a:rPr>
              <a:t>PwC. </a:t>
            </a:r>
            <a:r>
              <a:rPr lang="en-GB" sz="1600" b="0" i="1" dirty="0">
                <a:effectLst/>
                <a:latin typeface="Times New Roman" panose="02020603050405020304" pitchFamily="18" charset="0"/>
                <a:cs typeface="Times New Roman" panose="02020603050405020304" pitchFamily="18" charset="0"/>
              </a:rPr>
              <a:t>Prepare for the voice revolution. </a:t>
            </a:r>
            <a:r>
              <a:rPr lang="en-GB" sz="1600" b="0" i="0" u="sng" dirty="0">
                <a:solidFill>
                  <a:srgbClr val="0070C0"/>
                </a:solidFill>
                <a:effectLst/>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https://www.pwc.com/us/en/services/consulting/library/consumer-intelligence-series/voice-assistants.html</a:t>
            </a:r>
            <a:endParaRPr lang="en-GB" sz="1600" b="0" i="0" dirty="0">
              <a:solidFill>
                <a:srgbClr val="0070C0"/>
              </a:solidFill>
              <a:effectLst/>
              <a:latin typeface="Times New Roman" panose="02020603050405020304" pitchFamily="18" charset="0"/>
              <a:cs typeface="Times New Roman" panose="02020603050405020304" pitchFamily="18" charset="0"/>
            </a:endParaRPr>
          </a:p>
          <a:p>
            <a:pPr algn="l"/>
            <a:r>
              <a:rPr lang="en-GB" sz="1600" b="0" i="0" dirty="0">
                <a:effectLst/>
                <a:latin typeface="Times New Roman" panose="02020603050405020304" pitchFamily="18" charset="0"/>
                <a:cs typeface="Times New Roman" panose="02020603050405020304" pitchFamily="18" charset="0"/>
              </a:rPr>
              <a:t>Microsoft. Christi Olson. (April 2019). </a:t>
            </a:r>
            <a:r>
              <a:rPr lang="en-GB" sz="1600" b="0" i="1" dirty="0">
                <a:effectLst/>
                <a:latin typeface="Times New Roman" panose="02020603050405020304" pitchFamily="18" charset="0"/>
                <a:cs typeface="Times New Roman" panose="02020603050405020304" pitchFamily="18" charset="0"/>
              </a:rPr>
              <a:t>New report tackles tough questions on voice and AI. </a:t>
            </a:r>
            <a:r>
              <a:rPr lang="en-GB" sz="1600" b="0" i="0" u="sng" dirty="0">
                <a:solidFill>
                  <a:srgbClr val="0070C0"/>
                </a:solidFill>
                <a:effectLst/>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https://about.ads.microsoft.com/en-us/blog/post/april-2019/new-report-tackles-tough-questions-on-voice-and-ai</a:t>
            </a:r>
            <a:endParaRPr lang="en-GB" sz="1600" b="0" i="0" dirty="0">
              <a:solidFill>
                <a:srgbClr val="0070C0"/>
              </a:solidFill>
              <a:effectLst/>
              <a:latin typeface="Times New Roman" panose="02020603050405020304" pitchFamily="18" charset="0"/>
              <a:cs typeface="Times New Roman" panose="02020603050405020304" pitchFamily="18" charset="0"/>
            </a:endParaRPr>
          </a:p>
          <a:p>
            <a:pPr algn="l"/>
            <a:r>
              <a:rPr lang="en-GB" sz="1600" b="0" i="0" dirty="0">
                <a:effectLst/>
                <a:latin typeface="Times New Roman" panose="02020603050405020304" pitchFamily="18" charset="0"/>
                <a:cs typeface="Times New Roman" panose="02020603050405020304" pitchFamily="18" charset="0"/>
              </a:rPr>
              <a:t>CNN. </a:t>
            </a:r>
            <a:r>
              <a:rPr lang="en-GB" sz="1600" b="0" i="0" dirty="0" err="1">
                <a:effectLst/>
                <a:latin typeface="Times New Roman" panose="02020603050405020304" pitchFamily="18" charset="0"/>
                <a:cs typeface="Times New Roman" panose="02020603050405020304" pitchFamily="18" charset="0"/>
              </a:rPr>
              <a:t>Emanuella</a:t>
            </a:r>
            <a:r>
              <a:rPr lang="en-GB" sz="1600" b="0" i="0" dirty="0">
                <a:effectLst/>
                <a:latin typeface="Times New Roman" panose="02020603050405020304" pitchFamily="18" charset="0"/>
                <a:cs typeface="Times New Roman" panose="02020603050405020304" pitchFamily="18" charset="0"/>
              </a:rPr>
              <a:t> Grinberg. (March 2016). </a:t>
            </a:r>
            <a:r>
              <a:rPr lang="en-GB" sz="1600" b="0" i="1" dirty="0">
                <a:effectLst/>
                <a:latin typeface="Times New Roman" panose="02020603050405020304" pitchFamily="18" charset="0"/>
                <a:cs typeface="Times New Roman" panose="02020603050405020304" pitchFamily="18" charset="0"/>
              </a:rPr>
              <a:t>‘Siri, I was raped’: Study compares smartphone responses in crises. </a:t>
            </a:r>
            <a:r>
              <a:rPr lang="en-GB" sz="1600" b="0" i="0" u="sng" dirty="0">
                <a:solidFill>
                  <a:srgbClr val="0070C0"/>
                </a:solidFill>
                <a:effectLst/>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https://edition.cnn.com/2016/03/14/health/smartphone-responses-rape-violence/index.html</a:t>
            </a:r>
            <a:endParaRPr lang="en-GB" sz="1600" b="0" i="0" dirty="0">
              <a:solidFill>
                <a:srgbClr val="0070C0"/>
              </a:solidFill>
              <a:effectLst/>
              <a:latin typeface="Times New Roman" panose="02020603050405020304" pitchFamily="18" charset="0"/>
              <a:cs typeface="Times New Roman" panose="02020603050405020304" pitchFamily="18" charset="0"/>
            </a:endParaRPr>
          </a:p>
          <a:p>
            <a:endParaRPr lang="ru-RU" sz="18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5362289"/>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Рисунок 6" descr="Изображение выглядит как текст, iPod, электроника, мобильный телефон&#10;&#10;Автоматически созданное описание">
            <a:extLst>
              <a:ext uri="{FF2B5EF4-FFF2-40B4-BE49-F238E27FC236}">
                <a16:creationId xmlns:a16="http://schemas.microsoft.com/office/drawing/2014/main" id="{32E52FBA-A715-4CC4-A644-CEF3585C870F}"/>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74000"/>
                    </a14:imgEffect>
                  </a14:imgLayer>
                </a14:imgProps>
              </a:ext>
              <a:ext uri="{28A0092B-C50C-407E-A947-70E740481C1C}">
                <a14:useLocalDpi xmlns:a14="http://schemas.microsoft.com/office/drawing/2010/main" val="0"/>
              </a:ext>
            </a:extLst>
          </a:blip>
          <a:stretch>
            <a:fillRect/>
          </a:stretch>
        </p:blipFill>
        <p:spPr>
          <a:xfrm>
            <a:off x="0" y="0"/>
            <a:ext cx="12192000" cy="6858001"/>
          </a:xfrm>
          <a:prstGeom prst="rect">
            <a:avLst/>
          </a:prstGeom>
        </p:spPr>
      </p:pic>
      <p:sp>
        <p:nvSpPr>
          <p:cNvPr id="2" name="Başlık 1">
            <a:extLst>
              <a:ext uri="{FF2B5EF4-FFF2-40B4-BE49-F238E27FC236}">
                <a16:creationId xmlns:a16="http://schemas.microsoft.com/office/drawing/2014/main" id="{76D18ADA-9939-654D-8D02-9AD00056C123}"/>
              </a:ext>
            </a:extLst>
          </p:cNvPr>
          <p:cNvSpPr>
            <a:spLocks noGrp="1"/>
          </p:cNvSpPr>
          <p:nvPr>
            <p:ph type="title"/>
          </p:nvPr>
        </p:nvSpPr>
        <p:spPr>
          <a:xfrm>
            <a:off x="0" y="0"/>
            <a:ext cx="7063739" cy="993292"/>
          </a:xfrm>
        </p:spPr>
        <p:txBody>
          <a:bodyPr vert="horz" lIns="91440" tIns="45720" rIns="91440" bIns="45720" rtlCol="0" anchor="b">
            <a:normAutofit/>
          </a:bodyPr>
          <a:lstStyle/>
          <a:p>
            <a:r>
              <a:rPr lang="en-US" sz="4000" dirty="0">
                <a:solidFill>
                  <a:srgbClr val="FFFFFF"/>
                </a:solidFill>
                <a:latin typeface="Times New Roman" panose="02020603050405020304" pitchFamily="18" charset="0"/>
                <a:cs typeface="Times New Roman" panose="02020603050405020304" pitchFamily="18" charset="0"/>
              </a:rPr>
              <a:t>Reference list</a:t>
            </a:r>
          </a:p>
        </p:txBody>
      </p:sp>
      <p:sp>
        <p:nvSpPr>
          <p:cNvPr id="4" name="Metin kutusu 3">
            <a:extLst>
              <a:ext uri="{FF2B5EF4-FFF2-40B4-BE49-F238E27FC236}">
                <a16:creationId xmlns:a16="http://schemas.microsoft.com/office/drawing/2014/main" id="{044F8B60-1774-5C4F-8E0F-D1217D1A2210}"/>
              </a:ext>
            </a:extLst>
          </p:cNvPr>
          <p:cNvSpPr txBox="1"/>
          <p:nvPr/>
        </p:nvSpPr>
        <p:spPr>
          <a:xfrm>
            <a:off x="0" y="4279817"/>
            <a:ext cx="11642079" cy="2369880"/>
          </a:xfrm>
          <a:prstGeom prst="rect">
            <a:avLst/>
          </a:prstGeom>
          <a:noFill/>
        </p:spPr>
        <p:txBody>
          <a:bodyPr wrap="square" rtlCol="0">
            <a:spAutoFit/>
          </a:bodyPr>
          <a:lstStyle/>
          <a:p>
            <a:pPr marL="285750" indent="-285750">
              <a:buFont typeface="Arial" panose="020B0604020202020204" pitchFamily="34" charset="0"/>
              <a:buChar char="•"/>
            </a:pPr>
            <a:r>
              <a:rPr lang="tr-TR" sz="1400" dirty="0">
                <a:solidFill>
                  <a:schemeClr val="bg1"/>
                </a:solidFill>
                <a:hlinkClick r:id="rId5"/>
              </a:rPr>
              <a:t>https://external-content.duckduckgo.com/iu/?u=https%3A%2F%2Ftse4.mm.bing.net%2Fth%3Fid%3DOIP.m1z6WYACr-K7HsV-WSgPuwHaE9%26pid%3DApi&amp;f=1</a:t>
            </a:r>
            <a:endParaRPr lang="tr-TR" sz="1400" dirty="0">
              <a:solidFill>
                <a:schemeClr val="bg1"/>
              </a:solidFill>
            </a:endParaRPr>
          </a:p>
          <a:p>
            <a:pPr marL="285750" indent="-285750">
              <a:buFont typeface="Arial" panose="020B0604020202020204" pitchFamily="34" charset="0"/>
              <a:buChar char="•"/>
            </a:pPr>
            <a:r>
              <a:rPr lang="tr-TR" sz="1400" dirty="0">
                <a:solidFill>
                  <a:schemeClr val="bg1"/>
                </a:solidFill>
                <a:hlinkClick r:id="rId6"/>
              </a:rPr>
              <a:t>https://external-content.duckduckgo.com/iu/?u=https%3A%2F%2Flh5.googleusercontent.com%2Fproxy%2FF4MT-3TWzgMC-f0GL9xTgEaIS0zN06v0t0_qCQbCJ28Mog8G-DmUDzyW25XrwDs8E4LcBjlFraaHb2HW2psGZNjC9whx_GkuSLdxMJ19u7Ic4lr4f1if%3Dw1200-h630-p-k-no-nu&amp;f=1&amp;nofb=1</a:t>
            </a:r>
            <a:endParaRPr lang="tr-TR" sz="1400" dirty="0">
              <a:solidFill>
                <a:schemeClr val="bg1"/>
              </a:solidFill>
            </a:endParaRPr>
          </a:p>
          <a:p>
            <a:pPr marL="285750" indent="-285750">
              <a:buFont typeface="Arial" panose="020B0604020202020204" pitchFamily="34" charset="0"/>
              <a:buChar char="•"/>
            </a:pPr>
            <a:r>
              <a:rPr lang="tr-TR" sz="1400" dirty="0">
                <a:solidFill>
                  <a:schemeClr val="bg1"/>
                </a:solidFill>
                <a:hlinkClick r:id="rId7"/>
              </a:rPr>
              <a:t>https://external-content.duckduckgo.com/iu/?u=https%3A%2F%2Fwww.ept.ca%2Fwp-content%2Fuploads%2F2019%2F10%2FSiri-symbol.jpg&amp;f=1&amp;nofb=1</a:t>
            </a:r>
            <a:endParaRPr lang="tr-TR" sz="1400" dirty="0">
              <a:solidFill>
                <a:schemeClr val="bg1"/>
              </a:solidFill>
            </a:endParaRPr>
          </a:p>
          <a:p>
            <a:pPr marL="285750" indent="-285750">
              <a:buFont typeface="Arial" panose="020B0604020202020204" pitchFamily="34" charset="0"/>
              <a:buChar char="•"/>
            </a:pPr>
            <a:r>
              <a:rPr lang="tr-TR" sz="1400" dirty="0">
                <a:solidFill>
                  <a:schemeClr val="bg1"/>
                </a:solidFill>
              </a:rPr>
              <a:t>https://external-content.duckduckgo.com/iu/?u=https%3A%2F%2Fwww.matematikciler.com%2Fwp-content%2Fuploads%2FApple.jpg&amp;f=1&amp;nofb=1</a:t>
            </a:r>
          </a:p>
          <a:p>
            <a:endParaRPr lang="tr-TR" dirty="0">
              <a:solidFill>
                <a:schemeClr val="bg1"/>
              </a:solidFill>
            </a:endParaRPr>
          </a:p>
          <a:p>
            <a:endParaRPr lang="tr-GB" dirty="0">
              <a:solidFill>
                <a:schemeClr val="bg1"/>
              </a:solidFill>
            </a:endParaRPr>
          </a:p>
        </p:txBody>
      </p:sp>
      <p:sp>
        <p:nvSpPr>
          <p:cNvPr id="6" name="Metin kutusu 5">
            <a:extLst>
              <a:ext uri="{FF2B5EF4-FFF2-40B4-BE49-F238E27FC236}">
                <a16:creationId xmlns:a16="http://schemas.microsoft.com/office/drawing/2014/main" id="{8387EEAE-A344-E845-B701-FC6537596AF0}"/>
              </a:ext>
            </a:extLst>
          </p:cNvPr>
          <p:cNvSpPr txBox="1"/>
          <p:nvPr/>
        </p:nvSpPr>
        <p:spPr>
          <a:xfrm>
            <a:off x="0" y="1120047"/>
            <a:ext cx="11862227" cy="3539430"/>
          </a:xfrm>
          <a:prstGeom prst="rect">
            <a:avLst/>
          </a:prstGeom>
          <a:noFill/>
        </p:spPr>
        <p:txBody>
          <a:bodyPr wrap="square" rtlCol="0">
            <a:spAutoFit/>
          </a:bodyPr>
          <a:lstStyle/>
          <a:p>
            <a:pPr marL="285750" indent="-285750">
              <a:buFont typeface="Arial" panose="020B0604020202020204" pitchFamily="34" charset="0"/>
              <a:buChar char="•"/>
            </a:pPr>
            <a:r>
              <a:rPr lang="tr-TR" sz="1400" dirty="0">
                <a:solidFill>
                  <a:schemeClr val="bg1"/>
                </a:solidFill>
                <a:latin typeface="Times New Roman" panose="02020603050405020304" pitchFamily="18" charset="0"/>
                <a:cs typeface="Times New Roman" panose="02020603050405020304" pitchFamily="18" charset="0"/>
              </a:rPr>
              <a:t>Digital Trike (2020) </a:t>
            </a:r>
            <a:r>
              <a:rPr lang="tr-TR" sz="1400" i="1" dirty="0">
                <a:solidFill>
                  <a:schemeClr val="bg1"/>
                </a:solidFill>
                <a:latin typeface="Times New Roman" panose="02020603050405020304" pitchFamily="18" charset="0"/>
                <a:cs typeface="Times New Roman" panose="02020603050405020304" pitchFamily="18" charset="0"/>
              </a:rPr>
              <a:t>10 Ways Apple Has Changed The Technology World </a:t>
            </a:r>
            <a:r>
              <a:rPr lang="tr-TR" sz="1400" dirty="0">
                <a:solidFill>
                  <a:schemeClr val="bg1"/>
                </a:solidFill>
                <a:latin typeface="Times New Roman" panose="02020603050405020304" pitchFamily="18" charset="0"/>
                <a:cs typeface="Times New Roman" panose="02020603050405020304" pitchFamily="18" charset="0"/>
              </a:rPr>
              <a:t>Avaliable at:</a:t>
            </a:r>
            <a:r>
              <a:rPr lang="tr-TR" sz="1400" i="1" dirty="0">
                <a:solidFill>
                  <a:schemeClr val="bg1"/>
                </a:solidFill>
                <a:latin typeface="Times New Roman" panose="02020603050405020304" pitchFamily="18" charset="0"/>
                <a:cs typeface="Times New Roman" panose="02020603050405020304" pitchFamily="18" charset="0"/>
              </a:rPr>
              <a:t> </a:t>
            </a:r>
            <a:r>
              <a:rPr lang="tr-TR" sz="1400" dirty="0">
                <a:solidFill>
                  <a:schemeClr val="bg1"/>
                </a:solidFill>
                <a:latin typeface="Times New Roman" panose="02020603050405020304" pitchFamily="18" charset="0"/>
                <a:cs typeface="Times New Roman" panose="02020603050405020304" pitchFamily="18" charset="0"/>
                <a:hlinkClick r:id="rId8"/>
              </a:rPr>
              <a:t>https://www.digitaltrike.com/10-ways-apple-has-changed-the-technology-world/</a:t>
            </a:r>
            <a:endParaRPr lang="tr-TR" sz="1400"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tr-TR" sz="1400" dirty="0">
                <a:solidFill>
                  <a:schemeClr val="bg1"/>
                </a:solidFill>
                <a:latin typeface="Times New Roman" panose="02020603050405020304" pitchFamily="18" charset="0"/>
                <a:cs typeface="Times New Roman" panose="02020603050405020304" pitchFamily="18" charset="0"/>
              </a:rPr>
              <a:t>(Accessed at: 18 August 2021)</a:t>
            </a:r>
            <a:r>
              <a:rPr lang="tr-GB" sz="1400" dirty="0">
                <a:solidFill>
                  <a:schemeClr val="bg1"/>
                </a:solidFill>
                <a:latin typeface="Times New Roman" panose="02020603050405020304" pitchFamily="18" charset="0"/>
                <a:cs typeface="Times New Roman" panose="02020603050405020304" pitchFamily="18" charset="0"/>
              </a:rPr>
              <a:t>.</a:t>
            </a:r>
            <a:endParaRPr lang="tr-TR" sz="1400" dirty="0">
              <a:solidFill>
                <a:schemeClr val="bg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endParaRPr>
          </a:p>
          <a:p>
            <a:pPr marL="285750" indent="-285750">
              <a:buFont typeface="Arial" panose="020B0604020202020204" pitchFamily="34" charset="0"/>
              <a:buChar char="•"/>
            </a:pPr>
            <a:r>
              <a:rPr lang="tr-TR" sz="1400" dirty="0">
                <a:solidFill>
                  <a:schemeClr val="bg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Jain, (2021) </a:t>
            </a:r>
            <a:r>
              <a:rPr lang="tr-TR" sz="1400" i="1" dirty="0">
                <a:solidFill>
                  <a:schemeClr val="bg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The Impact of Artificial Intelligence on People</a:t>
            </a:r>
            <a:r>
              <a:rPr lang="tr-TR" sz="1400" dirty="0">
                <a:solidFill>
                  <a:schemeClr val="bg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 Avaliable at: </a:t>
            </a:r>
            <a:r>
              <a:rPr lang="tr-TR" sz="1400" dirty="0">
                <a:solidFill>
                  <a:srgbClr val="F55D5D"/>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https://shopasotv.com/s-siri-an-example-of-ai/</a:t>
            </a:r>
            <a:endParaRPr lang="tr-TR" sz="1400"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tr-TR" sz="1400" dirty="0">
                <a:solidFill>
                  <a:schemeClr val="bg1"/>
                </a:solidFill>
                <a:latin typeface="Times New Roman" panose="02020603050405020304" pitchFamily="18" charset="0"/>
                <a:cs typeface="Times New Roman" panose="02020603050405020304" pitchFamily="18" charset="0"/>
              </a:rPr>
              <a:t>(Accessed at: 18 August 2021)</a:t>
            </a:r>
            <a:endParaRPr lang="tr-TR" sz="1400" dirty="0">
              <a:solidFill>
                <a:schemeClr val="bg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endParaRPr>
          </a:p>
          <a:p>
            <a:pPr marL="285750" indent="-285750">
              <a:buFont typeface="Arial" panose="020B0604020202020204" pitchFamily="34" charset="0"/>
              <a:buChar char="•"/>
            </a:pPr>
            <a:r>
              <a:rPr lang="tr-TR" sz="1400" dirty="0">
                <a:solidFill>
                  <a:schemeClr val="bg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Pohorecka, (2019) </a:t>
            </a:r>
            <a:r>
              <a:rPr lang="tr-TR" sz="1400" i="1" dirty="0">
                <a:solidFill>
                  <a:schemeClr val="bg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Exploring Siri Technology as Artificial Intelligenceand Its Impact of People, </a:t>
            </a:r>
            <a:r>
              <a:rPr lang="tr-TR" sz="1400" dirty="0">
                <a:solidFill>
                  <a:schemeClr val="bg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Avaliable at: </a:t>
            </a:r>
            <a:r>
              <a:rPr lang="tr-TR" sz="1400" dirty="0">
                <a:solidFill>
                  <a:srgbClr val="F55D5D"/>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https://medium.com/designstudies1/siri-and-alexa-technologies-benefits-and-downsides-in-the-modern-world-fe1ab476da6b</a:t>
            </a:r>
            <a:r>
              <a:rPr lang="tr-TR" sz="1400" dirty="0">
                <a:solidFill>
                  <a:schemeClr val="bg1"/>
                </a:solidFill>
                <a:latin typeface="Times New Roman" panose="02020603050405020304" pitchFamily="18" charset="0"/>
                <a:cs typeface="Times New Roman" panose="02020603050405020304" pitchFamily="18" charset="0"/>
              </a:rPr>
              <a:t> </a:t>
            </a:r>
          </a:p>
          <a:p>
            <a:pPr marL="285750" indent="-285750">
              <a:buFont typeface="Arial" panose="020B0604020202020204" pitchFamily="34" charset="0"/>
              <a:buChar char="•"/>
            </a:pPr>
            <a:r>
              <a:rPr lang="tr-TR" sz="1400" dirty="0">
                <a:solidFill>
                  <a:schemeClr val="bg1"/>
                </a:solidFill>
                <a:latin typeface="Times New Roman" panose="02020603050405020304" pitchFamily="18" charset="0"/>
                <a:cs typeface="Times New Roman" panose="02020603050405020304" pitchFamily="18" charset="0"/>
              </a:rPr>
              <a:t>(Accessed at: 18 August 2021)</a:t>
            </a:r>
          </a:p>
          <a:p>
            <a:pPr marL="285750" indent="-285750">
              <a:buFont typeface="Arial" panose="020B0604020202020204" pitchFamily="34" charset="0"/>
              <a:buChar char="•"/>
            </a:pPr>
            <a:r>
              <a:rPr lang="tr-TR" sz="1400" dirty="0">
                <a:solidFill>
                  <a:schemeClr val="bg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Riberio, (2012) </a:t>
            </a:r>
            <a:r>
              <a:rPr lang="tr-TR" sz="1400" i="1" dirty="0">
                <a:solidFill>
                  <a:schemeClr val="bg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The Impact of Siri Users’ Smartphone Expectations </a:t>
            </a:r>
            <a:r>
              <a:rPr lang="tr-TR" sz="1400" dirty="0">
                <a:solidFill>
                  <a:schemeClr val="bg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Avaliable at:</a:t>
            </a:r>
            <a:r>
              <a:rPr lang="tr-TR" sz="1400" i="1" dirty="0">
                <a:solidFill>
                  <a:srgbClr val="F55D5D"/>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 </a:t>
            </a:r>
            <a:r>
              <a:rPr lang="tr-TR" sz="1400" dirty="0">
                <a:solidFill>
                  <a:srgbClr val="F55D5D"/>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https://biztechmagazine.com/article/2012/06/impact-siri-users-smartphone-expectations-infographic</a:t>
            </a:r>
            <a:endParaRPr lang="tr-TR" sz="1400" dirty="0">
              <a:solidFill>
                <a:srgbClr val="F55D5D"/>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tr-TR" sz="1400" dirty="0">
                <a:solidFill>
                  <a:schemeClr val="bg1"/>
                </a:solidFill>
                <a:latin typeface="Times New Roman" panose="02020603050405020304" pitchFamily="18" charset="0"/>
                <a:cs typeface="Times New Roman" panose="02020603050405020304" pitchFamily="18" charset="0"/>
              </a:rPr>
              <a:t>(Accessed at: 18 August 2021)</a:t>
            </a:r>
          </a:p>
          <a:p>
            <a:pPr marL="285750" indent="-285750">
              <a:buFont typeface="Arial" panose="020B0604020202020204" pitchFamily="34" charset="0"/>
              <a:buChar char="•"/>
            </a:pPr>
            <a:r>
              <a:rPr lang="tr-TR" sz="1400" dirty="0">
                <a:solidFill>
                  <a:schemeClr val="bg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Soffar, (2019) </a:t>
            </a:r>
            <a:r>
              <a:rPr lang="tr-TR" sz="1400" i="1" dirty="0">
                <a:solidFill>
                  <a:schemeClr val="bg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Apple Siri features, Use, Advantages,using of Siri For Learning </a:t>
            </a:r>
            <a:r>
              <a:rPr lang="tr-TR" sz="1400" dirty="0">
                <a:solidFill>
                  <a:schemeClr val="bg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Avaliable at</a:t>
            </a:r>
            <a:r>
              <a:rPr lang="tr-TR" sz="1400" dirty="0">
                <a:solidFill>
                  <a:srgbClr val="F55D5D"/>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 https://www.online-sciences.com/technology/apple-siri-features-use-advantages-disadvantages-using-of-siri-for-learning/</a:t>
            </a:r>
            <a:endParaRPr lang="tr-TR" sz="1400" dirty="0">
              <a:solidFill>
                <a:srgbClr val="F55D5D"/>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tr-TR" sz="1400" dirty="0">
                <a:solidFill>
                  <a:schemeClr val="bg1"/>
                </a:solidFill>
                <a:latin typeface="Times New Roman" panose="02020603050405020304" pitchFamily="18" charset="0"/>
                <a:cs typeface="Times New Roman" panose="02020603050405020304" pitchFamily="18" charset="0"/>
              </a:rPr>
              <a:t>(Accessed at: 18 August 2021)</a:t>
            </a:r>
          </a:p>
          <a:p>
            <a:endParaRPr lang="tr-TR" sz="1400" dirty="0">
              <a:solidFill>
                <a:schemeClr val="bg1"/>
              </a:solidFill>
            </a:endParaRPr>
          </a:p>
          <a:p>
            <a:endParaRPr lang="tr-TR" sz="1400" dirty="0">
              <a:solidFill>
                <a:schemeClr val="bg1"/>
              </a:solidFill>
            </a:endParaRPr>
          </a:p>
        </p:txBody>
      </p:sp>
    </p:spTree>
    <p:extLst>
      <p:ext uri="{BB962C8B-B14F-4D97-AF65-F5344CB8AC3E}">
        <p14:creationId xmlns:p14="http://schemas.microsoft.com/office/powerpoint/2010/main" val="3462810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9" ma:contentTypeDescription="Create a new document." ma:contentTypeScope="" ma:versionID="e5cb6b1ad25a9764e0cdc24430b30ed5">
  <xsd:schema xmlns:xsd="http://www.w3.org/2001/XMLSchema" xmlns:xs="http://www.w3.org/2001/XMLSchema" xmlns:p="http://schemas.microsoft.com/office/2006/metadata/properties" xmlns:ns3="0c664b51-63af-4b9d-8d70-3880ca420fc4" xmlns:ns4="d1ca41dc-05f3-4340-86ae-42a3158c68b4" targetNamespace="http://schemas.microsoft.com/office/2006/metadata/properties" ma:root="true" ma:fieldsID="cf7914d314ab51fed8b10d9431d4308c" ns3:_="" ns4:_="">
    <xsd:import namespace="0c664b51-63af-4b9d-8d70-3880ca420fc4"/>
    <xsd:import namespace="d1ca41dc-05f3-4340-86ae-42a3158c68b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1ca41dc-05f3-4340-86ae-42a3158c68b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E870BEB-941D-4EDF-936A-2FFF882965F0}">
  <ds:schemaRefs>
    <ds:schemaRef ds:uri="0c664b51-63af-4b9d-8d70-3880ca420fc4"/>
    <ds:schemaRef ds:uri="http://purl.org/dc/elements/1.1/"/>
    <ds:schemaRef ds:uri="http://schemas.openxmlformats.org/package/2006/metadata/core-properties"/>
    <ds:schemaRef ds:uri="http://schemas.microsoft.com/office/2006/documentManagement/types"/>
    <ds:schemaRef ds:uri="http://purl.org/dc/dcmitype/"/>
    <ds:schemaRef ds:uri="http://www.w3.org/XML/1998/namespace"/>
    <ds:schemaRef ds:uri="http://purl.org/dc/terms/"/>
    <ds:schemaRef ds:uri="http://schemas.microsoft.com/office/infopath/2007/PartnerControls"/>
    <ds:schemaRef ds:uri="d1ca41dc-05f3-4340-86ae-42a3158c68b4"/>
    <ds:schemaRef ds:uri="http://schemas.microsoft.com/office/2006/metadata/properties"/>
  </ds:schemaRefs>
</ds:datastoreItem>
</file>

<file path=customXml/itemProps2.xml><?xml version="1.0" encoding="utf-8"?>
<ds:datastoreItem xmlns:ds="http://schemas.openxmlformats.org/officeDocument/2006/customXml" ds:itemID="{AB40B6D9-C9C3-4A0C-A285-A087476E22DC}">
  <ds:schemaRefs>
    <ds:schemaRef ds:uri="0c664b51-63af-4b9d-8d70-3880ca420fc4"/>
    <ds:schemaRef ds:uri="d1ca41dc-05f3-4340-86ae-42a3158c68b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17623DA-1C04-49DD-B065-6163B63381B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3095</TotalTime>
  <Words>3354</Words>
  <Application>Microsoft Office PowerPoint</Application>
  <PresentationFormat>Широкоэкранный</PresentationFormat>
  <Paragraphs>172</Paragraphs>
  <Slides>20</Slides>
  <Notes>7</Notes>
  <HiddenSlides>0</HiddenSlides>
  <MMClips>0</MMClips>
  <ScaleCrop>false</ScaleCrop>
  <HeadingPairs>
    <vt:vector size="6" baseType="variant">
      <vt:variant>
        <vt:lpstr>Использованные шрифты</vt:lpstr>
      </vt:variant>
      <vt:variant>
        <vt:i4>7</vt:i4>
      </vt:variant>
      <vt:variant>
        <vt:lpstr>Тема</vt:lpstr>
      </vt:variant>
      <vt:variant>
        <vt:i4>4</vt:i4>
      </vt:variant>
      <vt:variant>
        <vt:lpstr>Заголовки слайдов</vt:lpstr>
      </vt:variant>
      <vt:variant>
        <vt:i4>20</vt:i4>
      </vt:variant>
    </vt:vector>
  </HeadingPairs>
  <TitlesOfParts>
    <vt:vector size="31" baseType="lpstr">
      <vt:lpstr>Arial</vt:lpstr>
      <vt:lpstr>Calibri</vt:lpstr>
      <vt:lpstr>Calibri Light</vt:lpstr>
      <vt:lpstr>Muna</vt:lpstr>
      <vt:lpstr>Roboto Bold</vt:lpstr>
      <vt:lpstr>Times New Roman</vt:lpstr>
      <vt:lpstr>Wingdings</vt:lpstr>
      <vt:lpstr>Тема Office</vt:lpstr>
      <vt:lpstr>Office Theme</vt:lpstr>
      <vt:lpstr>1_Office Theme</vt:lpstr>
      <vt:lpstr>2_Office Theme</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Презентация PowerPoint</vt:lpstr>
      <vt:lpstr>Siri Insights</vt:lpstr>
      <vt:lpstr>So, how does this look in everyday life?</vt:lpstr>
      <vt:lpstr>Siri is always learning how  to be even  more helpful.</vt:lpstr>
      <vt:lpstr>THE IMPACT OF THE TECHNOLOGY</vt:lpstr>
      <vt:lpstr>The Siri! Your Personal Vocie Assistant</vt:lpstr>
      <vt:lpstr>How Siri Impact the Technology?</vt:lpstr>
      <vt:lpstr>Facts About The Siri! How Technology is Can be Dangerous?</vt:lpstr>
      <vt:lpstr>Презентация PowerPoint</vt:lpstr>
      <vt:lpstr>Презентация PowerPoint</vt:lpstr>
      <vt:lpstr>Reference list</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Olena Hnativ</dc:creator>
  <cp:lastModifiedBy>Olena Hnativ</cp:lastModifiedBy>
  <cp:revision>4</cp:revision>
  <dcterms:created xsi:type="dcterms:W3CDTF">2021-08-17T11:43:58Z</dcterms:created>
  <dcterms:modified xsi:type="dcterms:W3CDTF">2021-08-21T14:18:50Z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