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0"/>
    <p:restoredTop sz="94665"/>
  </p:normalViewPr>
  <p:slideViewPr>
    <p:cSldViewPr snapToGrid="0">
      <p:cViewPr varScale="1">
        <p:scale>
          <a:sx n="120" d="100"/>
          <a:sy n="120" d="100"/>
        </p:scale>
        <p:origin x="800" y="192"/>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10CF92-47EB-A948-BD89-E7B761DAAD0D}" type="datetimeFigureOut">
              <a:rPr lang="en-US" smtClean="0"/>
              <a:t>2/13/26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D7F4A-2B25-A049-B4FC-FBE4FE29E1C8}" type="slidenum">
              <a:rPr lang="en-US" smtClean="0"/>
              <a:t>‹#›</a:t>
            </a:fld>
            <a:endParaRPr lang="en-US"/>
          </a:p>
        </p:txBody>
      </p:sp>
    </p:spTree>
    <p:extLst>
      <p:ext uri="{BB962C8B-B14F-4D97-AF65-F5344CB8AC3E}">
        <p14:creationId xmlns:p14="http://schemas.microsoft.com/office/powerpoint/2010/main" val="917650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CAD7F4A-2B25-A049-B4FC-FBE4FE29E1C8}" type="slidenum">
              <a:rPr lang="en-US" smtClean="0"/>
              <a:t>2</a:t>
            </a:fld>
            <a:endParaRPr lang="en-US"/>
          </a:p>
        </p:txBody>
      </p:sp>
    </p:spTree>
    <p:extLst>
      <p:ext uri="{BB962C8B-B14F-4D97-AF65-F5344CB8AC3E}">
        <p14:creationId xmlns:p14="http://schemas.microsoft.com/office/powerpoint/2010/main" val="1841961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F70D-F3D9-6CE6-0CB2-2863F154E2A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28AB91E-5CBD-E6B7-2C31-1B6B5E8BC2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C633A6-7B06-D261-702E-9B827816D3CE}"/>
              </a:ext>
            </a:extLst>
          </p:cNvPr>
          <p:cNvSpPr>
            <a:spLocks noGrp="1"/>
          </p:cNvSpPr>
          <p:nvPr>
            <p:ph type="dt" sz="half" idx="10"/>
          </p:nvPr>
        </p:nvSpPr>
        <p:spPr/>
        <p:txBody>
          <a:bodyPr/>
          <a:lstStyle/>
          <a:p>
            <a:fld id="{94B2492E-AB90-1143-A5ED-C199B65DD97A}" type="datetime1">
              <a:rPr lang="en-GB" smtClean="0"/>
              <a:t>13/02/2026</a:t>
            </a:fld>
            <a:endParaRPr lang="en-US"/>
          </a:p>
        </p:txBody>
      </p:sp>
      <p:sp>
        <p:nvSpPr>
          <p:cNvPr id="5" name="Footer Placeholder 4">
            <a:extLst>
              <a:ext uri="{FF2B5EF4-FFF2-40B4-BE49-F238E27FC236}">
                <a16:creationId xmlns:a16="http://schemas.microsoft.com/office/drawing/2014/main" id="{F5DD7D16-5702-ED0A-5FBC-92706B7670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E92F6A-2364-46E1-26D7-D44D27FA372E}"/>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56217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BCEED-EE90-44E4-8422-AA46BD256F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BF8C8E-7B1D-2098-8D2B-FDA2057949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B266C7-9CB5-1ED6-44CE-B541CD3B46BC}"/>
              </a:ext>
            </a:extLst>
          </p:cNvPr>
          <p:cNvSpPr>
            <a:spLocks noGrp="1"/>
          </p:cNvSpPr>
          <p:nvPr>
            <p:ph type="dt" sz="half" idx="10"/>
          </p:nvPr>
        </p:nvSpPr>
        <p:spPr/>
        <p:txBody>
          <a:bodyPr/>
          <a:lstStyle/>
          <a:p>
            <a:fld id="{94F52314-56BE-9A44-BD8C-E1025517EE1A}" type="datetime1">
              <a:rPr lang="en-GB" smtClean="0"/>
              <a:t>13/02/2026</a:t>
            </a:fld>
            <a:endParaRPr lang="en-US"/>
          </a:p>
        </p:txBody>
      </p:sp>
      <p:sp>
        <p:nvSpPr>
          <p:cNvPr id="5" name="Footer Placeholder 4">
            <a:extLst>
              <a:ext uri="{FF2B5EF4-FFF2-40B4-BE49-F238E27FC236}">
                <a16:creationId xmlns:a16="http://schemas.microsoft.com/office/drawing/2014/main" id="{A94CEF64-FDD8-ACBD-B1EB-D88025AD9C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05962E-FFDE-5F47-7B22-D586452EA68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3083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CC90-A222-8DBC-275C-982598D17A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66A0152-F9C0-68A9-1F5E-B5EA26AC8C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13A350-AC02-B4D3-81E0-86B7CF758857}"/>
              </a:ext>
            </a:extLst>
          </p:cNvPr>
          <p:cNvSpPr>
            <a:spLocks noGrp="1"/>
          </p:cNvSpPr>
          <p:nvPr>
            <p:ph type="dt" sz="half" idx="10"/>
          </p:nvPr>
        </p:nvSpPr>
        <p:spPr/>
        <p:txBody>
          <a:bodyPr/>
          <a:lstStyle/>
          <a:p>
            <a:fld id="{5B049061-F79A-8E42-9D04-C944A58D2E8D}" type="datetime1">
              <a:rPr lang="en-GB" smtClean="0"/>
              <a:t>13/02/2026</a:t>
            </a:fld>
            <a:endParaRPr lang="en-US"/>
          </a:p>
        </p:txBody>
      </p:sp>
      <p:sp>
        <p:nvSpPr>
          <p:cNvPr id="5" name="Footer Placeholder 4">
            <a:extLst>
              <a:ext uri="{FF2B5EF4-FFF2-40B4-BE49-F238E27FC236}">
                <a16:creationId xmlns:a16="http://schemas.microsoft.com/office/drawing/2014/main" id="{FF9557BD-7CC6-34D4-81B2-EFB645FF6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CACB05-0BFC-CA8D-CC86-651B60F5F5AC}"/>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2900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CE751-AD44-250B-B9A3-7853C95088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EF81F0-3827-B5C5-6F57-729263047E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006F50-175F-8B17-3973-D6284D2E094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A0AFE0-DD6A-8138-DDFD-BABB5E7E090C}"/>
              </a:ext>
            </a:extLst>
          </p:cNvPr>
          <p:cNvSpPr>
            <a:spLocks noGrp="1"/>
          </p:cNvSpPr>
          <p:nvPr>
            <p:ph type="dt" sz="half" idx="10"/>
          </p:nvPr>
        </p:nvSpPr>
        <p:spPr/>
        <p:txBody>
          <a:bodyPr/>
          <a:lstStyle/>
          <a:p>
            <a:fld id="{EDBE839D-B0E4-C742-BF4B-E0BE4FC900CF}" type="datetime1">
              <a:rPr lang="en-GB" smtClean="0"/>
              <a:t>13/02/2026</a:t>
            </a:fld>
            <a:endParaRPr lang="en-US"/>
          </a:p>
        </p:txBody>
      </p:sp>
      <p:sp>
        <p:nvSpPr>
          <p:cNvPr id="6" name="Footer Placeholder 5">
            <a:extLst>
              <a:ext uri="{FF2B5EF4-FFF2-40B4-BE49-F238E27FC236}">
                <a16:creationId xmlns:a16="http://schemas.microsoft.com/office/drawing/2014/main" id="{5EC6BFEF-F7C9-D712-B101-E039F2E13D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FC9251-6AC2-7E63-3B31-45EC03A749E2}"/>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160468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FAB61-086F-EDB5-7D19-E14C3B8646C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B0EE07-6D4E-6971-10D7-69F790BC30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7E4261-A020-7E10-F755-B5FDA8492D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1EC7C2B-B9DB-43E6-1B36-60FCFC313B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75D8C1-05A5-277B-0B2C-699BA22E3A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7C2046-348D-E632-37C9-DDA3BB5B7EED}"/>
              </a:ext>
            </a:extLst>
          </p:cNvPr>
          <p:cNvSpPr>
            <a:spLocks noGrp="1"/>
          </p:cNvSpPr>
          <p:nvPr>
            <p:ph type="dt" sz="half" idx="10"/>
          </p:nvPr>
        </p:nvSpPr>
        <p:spPr/>
        <p:txBody>
          <a:bodyPr/>
          <a:lstStyle/>
          <a:p>
            <a:fld id="{78D528B2-C1FB-5145-AD5C-3C583CC6A137}" type="datetime1">
              <a:rPr lang="en-GB" smtClean="0"/>
              <a:t>13/02/2026</a:t>
            </a:fld>
            <a:endParaRPr lang="en-US"/>
          </a:p>
        </p:txBody>
      </p:sp>
      <p:sp>
        <p:nvSpPr>
          <p:cNvPr id="8" name="Footer Placeholder 7">
            <a:extLst>
              <a:ext uri="{FF2B5EF4-FFF2-40B4-BE49-F238E27FC236}">
                <a16:creationId xmlns:a16="http://schemas.microsoft.com/office/drawing/2014/main" id="{74D2D898-BE0F-1ACE-3BA4-76BEFAAE7C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3448B8-42DB-D8E1-CFAB-707330749E0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2325653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922E-ADA7-2C52-5038-50E17B062C3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3894121-BD86-286A-9874-9A8FA5E56E41}"/>
              </a:ext>
            </a:extLst>
          </p:cNvPr>
          <p:cNvSpPr>
            <a:spLocks noGrp="1"/>
          </p:cNvSpPr>
          <p:nvPr>
            <p:ph type="dt" sz="half" idx="10"/>
          </p:nvPr>
        </p:nvSpPr>
        <p:spPr/>
        <p:txBody>
          <a:bodyPr/>
          <a:lstStyle/>
          <a:p>
            <a:fld id="{AC193575-A0C7-2D4D-9E18-0C788AA45522}" type="datetime1">
              <a:rPr lang="en-GB" smtClean="0"/>
              <a:t>13/02/2026</a:t>
            </a:fld>
            <a:endParaRPr lang="en-US"/>
          </a:p>
        </p:txBody>
      </p:sp>
      <p:sp>
        <p:nvSpPr>
          <p:cNvPr id="4" name="Footer Placeholder 3">
            <a:extLst>
              <a:ext uri="{FF2B5EF4-FFF2-40B4-BE49-F238E27FC236}">
                <a16:creationId xmlns:a16="http://schemas.microsoft.com/office/drawing/2014/main" id="{1A16ECC7-6C13-F96A-1C84-FF877BE2F0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865183-80B0-C7CE-F53C-2A432BB4F3D0}"/>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59313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64CEB3-F533-9890-F707-9EF170CAE183}"/>
              </a:ext>
            </a:extLst>
          </p:cNvPr>
          <p:cNvSpPr>
            <a:spLocks noGrp="1"/>
          </p:cNvSpPr>
          <p:nvPr>
            <p:ph type="dt" sz="half" idx="10"/>
          </p:nvPr>
        </p:nvSpPr>
        <p:spPr/>
        <p:txBody>
          <a:bodyPr/>
          <a:lstStyle/>
          <a:p>
            <a:fld id="{76E32FE1-6E7B-9F4E-BE81-FF36AC72960B}" type="datetime1">
              <a:rPr lang="en-GB" smtClean="0"/>
              <a:t>13/02/2026</a:t>
            </a:fld>
            <a:endParaRPr lang="en-US"/>
          </a:p>
        </p:txBody>
      </p:sp>
      <p:sp>
        <p:nvSpPr>
          <p:cNvPr id="3" name="Footer Placeholder 2">
            <a:extLst>
              <a:ext uri="{FF2B5EF4-FFF2-40B4-BE49-F238E27FC236}">
                <a16:creationId xmlns:a16="http://schemas.microsoft.com/office/drawing/2014/main" id="{9C937580-FAEF-E0E7-6A88-5D4C751F63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882FF8-2C1B-0B1F-968D-A2A88DAC3194}"/>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038689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BF3D-D0B1-0E3E-8AC0-89A11FF4BE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28A0C2-924A-99A2-272C-745C912AD5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51232E-F19B-ADB3-5C11-D2590F5E2A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509E7D-62F7-70FF-8F50-9AE461CB809E}"/>
              </a:ext>
            </a:extLst>
          </p:cNvPr>
          <p:cNvSpPr>
            <a:spLocks noGrp="1"/>
          </p:cNvSpPr>
          <p:nvPr>
            <p:ph type="dt" sz="half" idx="10"/>
          </p:nvPr>
        </p:nvSpPr>
        <p:spPr/>
        <p:txBody>
          <a:bodyPr/>
          <a:lstStyle/>
          <a:p>
            <a:fld id="{B26ED700-0F88-7244-AE2F-D653AAEE5103}" type="datetime1">
              <a:rPr lang="en-GB" smtClean="0"/>
              <a:t>13/02/2026</a:t>
            </a:fld>
            <a:endParaRPr lang="en-US"/>
          </a:p>
        </p:txBody>
      </p:sp>
      <p:sp>
        <p:nvSpPr>
          <p:cNvPr id="6" name="Footer Placeholder 5">
            <a:extLst>
              <a:ext uri="{FF2B5EF4-FFF2-40B4-BE49-F238E27FC236}">
                <a16:creationId xmlns:a16="http://schemas.microsoft.com/office/drawing/2014/main" id="{8477373D-5540-37EF-940E-D215D7B374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C546C8-CE88-A066-4701-71985D68025A}"/>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28459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05662-09D3-841D-778E-7D448C18A9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F4657D-8CBE-7EBA-DD5B-9679F9A923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BDD02F-DF18-070A-B1A1-071BCEE76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52B7FA-A12C-FBC2-54A9-130BC0307DCB}"/>
              </a:ext>
            </a:extLst>
          </p:cNvPr>
          <p:cNvSpPr>
            <a:spLocks noGrp="1"/>
          </p:cNvSpPr>
          <p:nvPr>
            <p:ph type="dt" sz="half" idx="10"/>
          </p:nvPr>
        </p:nvSpPr>
        <p:spPr/>
        <p:txBody>
          <a:bodyPr/>
          <a:lstStyle/>
          <a:p>
            <a:fld id="{87DBA46D-3A22-174C-AA08-B620629C290D}" type="datetime1">
              <a:rPr lang="en-GB" smtClean="0"/>
              <a:t>13/02/2026</a:t>
            </a:fld>
            <a:endParaRPr lang="en-US"/>
          </a:p>
        </p:txBody>
      </p:sp>
      <p:sp>
        <p:nvSpPr>
          <p:cNvPr id="6" name="Footer Placeholder 5">
            <a:extLst>
              <a:ext uri="{FF2B5EF4-FFF2-40B4-BE49-F238E27FC236}">
                <a16:creationId xmlns:a16="http://schemas.microsoft.com/office/drawing/2014/main" id="{519D63CD-B005-0B2F-1E4D-C3C25F30DC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C48FA1-ACEA-4E24-F239-8D50A889ADE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040764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D6852-BF67-41E1-F703-89E18DF177F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ED8C07-C920-FF56-B455-E7CF1FDFCB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D434DD-82E0-AD0A-4F22-1869A8EFB72F}"/>
              </a:ext>
            </a:extLst>
          </p:cNvPr>
          <p:cNvSpPr>
            <a:spLocks noGrp="1"/>
          </p:cNvSpPr>
          <p:nvPr>
            <p:ph type="dt" sz="half" idx="10"/>
          </p:nvPr>
        </p:nvSpPr>
        <p:spPr/>
        <p:txBody>
          <a:bodyPr/>
          <a:lstStyle/>
          <a:p>
            <a:fld id="{BD151A5E-453E-AB49-B9A8-8AE9670F4577}" type="datetime1">
              <a:rPr lang="en-GB" smtClean="0"/>
              <a:t>13/02/2026</a:t>
            </a:fld>
            <a:endParaRPr lang="en-US"/>
          </a:p>
        </p:txBody>
      </p:sp>
      <p:sp>
        <p:nvSpPr>
          <p:cNvPr id="5" name="Footer Placeholder 4">
            <a:extLst>
              <a:ext uri="{FF2B5EF4-FFF2-40B4-BE49-F238E27FC236}">
                <a16:creationId xmlns:a16="http://schemas.microsoft.com/office/drawing/2014/main" id="{C2A82FB5-DD4F-0345-52CC-00942B45D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C62AEB-5AE8-5445-F09C-8898D0D42541}"/>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95058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A6FCE0-43ED-52CE-3D7F-183DB84F8E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22EC67-FF6A-8C45-7122-946B4A01F8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29D4ED-61F9-3EA9-94F4-B9A43E20F470}"/>
              </a:ext>
            </a:extLst>
          </p:cNvPr>
          <p:cNvSpPr>
            <a:spLocks noGrp="1"/>
          </p:cNvSpPr>
          <p:nvPr>
            <p:ph type="dt" sz="half" idx="10"/>
          </p:nvPr>
        </p:nvSpPr>
        <p:spPr/>
        <p:txBody>
          <a:bodyPr/>
          <a:lstStyle/>
          <a:p>
            <a:fld id="{85217843-E88F-4F4E-A9DD-4FC150E27324}" type="datetime1">
              <a:rPr lang="en-GB" smtClean="0"/>
              <a:t>13/02/2026</a:t>
            </a:fld>
            <a:endParaRPr lang="en-US"/>
          </a:p>
        </p:txBody>
      </p:sp>
      <p:sp>
        <p:nvSpPr>
          <p:cNvPr id="5" name="Footer Placeholder 4">
            <a:extLst>
              <a:ext uri="{FF2B5EF4-FFF2-40B4-BE49-F238E27FC236}">
                <a16:creationId xmlns:a16="http://schemas.microsoft.com/office/drawing/2014/main" id="{50BE2D5E-1042-E44F-3039-80DD6C50C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DBC53C-8ADC-16E7-05A2-250B51A79A7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172010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3F1C29-460C-85D0-304F-0EF83D03B8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8E41B-945F-5FEF-7D20-21F4540C44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DDAD3B-83D6-3056-FE65-C493EDA282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A1F159-3156-564C-A82F-E0E7506C8C9E}" type="datetime1">
              <a:rPr lang="en-GB" smtClean="0"/>
              <a:t>13/02/2026</a:t>
            </a:fld>
            <a:endParaRPr lang="en-US"/>
          </a:p>
        </p:txBody>
      </p:sp>
      <p:sp>
        <p:nvSpPr>
          <p:cNvPr id="5" name="Footer Placeholder 4">
            <a:extLst>
              <a:ext uri="{FF2B5EF4-FFF2-40B4-BE49-F238E27FC236}">
                <a16:creationId xmlns:a16="http://schemas.microsoft.com/office/drawing/2014/main" id="{5A4622E0-6C0A-B39F-5F51-91FE6BD3A5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9F317F-E886-9936-A20B-C90414F49F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8BE503-B575-0A44-A99C-8BFD3D5191DD}" type="slidenum">
              <a:rPr lang="en-US" smtClean="0"/>
              <a:t>‹#›</a:t>
            </a:fld>
            <a:endParaRPr lang="en-US"/>
          </a:p>
        </p:txBody>
      </p:sp>
    </p:spTree>
    <p:extLst>
      <p:ext uri="{BB962C8B-B14F-4D97-AF65-F5344CB8AC3E}">
        <p14:creationId xmlns:p14="http://schemas.microsoft.com/office/powerpoint/2010/main" val="2031028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4" Type="http://schemas.openxmlformats.org/officeDocument/2006/relationships/hyperlink" Target="NUL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143B4-C62E-79DC-CCAE-E69D091FE6D9}"/>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96F15210-0916-154A-624E-3C4FF32C1262}"/>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Kenneth Andal ( 2407398 )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44F0FD9E-CD03-E015-E148-5A1A0806AD61}"/>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1854258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652C7-CA16-A555-4E5C-48F468285AD0}"/>
              </a:ext>
            </a:extLst>
          </p:cNvPr>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Slides</a:t>
            </a:r>
          </a:p>
        </p:txBody>
      </p:sp>
      <p:sp>
        <p:nvSpPr>
          <p:cNvPr id="3" name="Content Placeholder 2">
            <a:extLst>
              <a:ext uri="{FF2B5EF4-FFF2-40B4-BE49-F238E27FC236}">
                <a16:creationId xmlns:a16="http://schemas.microsoft.com/office/drawing/2014/main" id="{B44D8CD9-8FAF-8E18-B1D1-929124565E31}"/>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Modernizing Business Information Systems:					3 </a:t>
            </a:r>
          </a:p>
          <a:p>
            <a:pPr marL="0" indent="0">
              <a:buNone/>
            </a:pPr>
            <a:r>
              <a:rPr lang="en-GB" sz="2000" b="1" dirty="0">
                <a:latin typeface="Arial" panose="020B0604020202020204" pitchFamily="34" charset="0"/>
                <a:cs typeface="Arial" panose="020B0604020202020204" pitchFamily="34" charset="0"/>
              </a:rPr>
              <a:t>Enhancing Efficiency, Decision-Making, and Customer Experience</a:t>
            </a:r>
          </a:p>
          <a:p>
            <a:pPr marL="0" indent="0">
              <a:buNone/>
            </a:pPr>
            <a:r>
              <a:rPr lang="en-GB" sz="2000" b="1" dirty="0">
                <a:latin typeface="Arial" panose="020B0604020202020204" pitchFamily="34" charset="0"/>
                <a:cs typeface="Arial" panose="020B0604020202020204" pitchFamily="34" charset="0"/>
              </a:rPr>
              <a:t>Overview of Information Systems Types and Their Impact			4</a:t>
            </a:r>
          </a:p>
          <a:p>
            <a:pPr marL="0" indent="0">
              <a:buNone/>
            </a:pPr>
            <a:r>
              <a:rPr lang="en-GB" sz="2000" b="1" dirty="0">
                <a:latin typeface="Arial" panose="020B0604020202020204" pitchFamily="34" charset="0"/>
                <a:cs typeface="Arial" panose="020B0604020202020204" pitchFamily="34" charset="0"/>
              </a:rPr>
              <a:t>Analysis and Comparison of Three Key Information Systems			5</a:t>
            </a:r>
          </a:p>
          <a:p>
            <a:pPr marL="0" indent="0">
              <a:buNone/>
            </a:pPr>
            <a:r>
              <a:rPr lang="en-GB" sz="2000" b="1" dirty="0">
                <a:latin typeface="Arial" panose="020B0604020202020204" pitchFamily="34" charset="0"/>
                <a:cs typeface="Arial" panose="020B0604020202020204" pitchFamily="34" charset="0"/>
              </a:rPr>
              <a:t>Ethical Considerations in Information Systems				6</a:t>
            </a:r>
          </a:p>
          <a:p>
            <a:pPr marL="0" indent="0">
              <a:buNone/>
            </a:pPr>
            <a:r>
              <a:rPr lang="en-GB" sz="2000" b="1" dirty="0">
                <a:latin typeface="Arial" panose="020B0604020202020204" pitchFamily="34" charset="0"/>
                <a:cs typeface="Arial" panose="020B0604020202020204" pitchFamily="34" charset="0"/>
              </a:rPr>
              <a:t>Real-World Case Studies							7</a:t>
            </a:r>
          </a:p>
          <a:p>
            <a:pPr marL="0" indent="0">
              <a:buNone/>
            </a:pPr>
            <a:r>
              <a:rPr lang="en-GB" sz="2000" b="1" dirty="0">
                <a:latin typeface="Arial" panose="020B0604020202020204" pitchFamily="34" charset="0"/>
                <a:cs typeface="Arial" panose="020B0604020202020204" pitchFamily="34" charset="0"/>
              </a:rPr>
              <a:t>Recommendations								8</a:t>
            </a:r>
          </a:p>
          <a:p>
            <a:pPr marL="0" indent="0">
              <a:buNone/>
            </a:pPr>
            <a:r>
              <a:rPr lang="en-GB" sz="2000" b="1" dirty="0">
                <a:latin typeface="Arial" panose="020B0604020202020204" pitchFamily="34" charset="0"/>
                <a:cs typeface="Arial" panose="020B0604020202020204" pitchFamily="34" charset="0"/>
              </a:rPr>
              <a:t>References									9</a:t>
            </a:r>
            <a:br>
              <a:rPr lang="en-GB" sz="2000" dirty="0">
                <a:latin typeface="Arial" panose="020B0604020202020204" pitchFamily="34" charset="0"/>
                <a:cs typeface="Arial" panose="020B0604020202020204" pitchFamily="34" charset="0"/>
              </a:rPr>
            </a:br>
            <a:br>
              <a:rPr lang="en-GB" sz="2000" dirty="0"/>
            </a:br>
            <a:br>
              <a:rPr lang="en-GB" sz="2000" dirty="0"/>
            </a:br>
            <a:br>
              <a:rPr lang="en-GB" sz="2000" dirty="0">
                <a:latin typeface="Arial" panose="020B0604020202020204" pitchFamily="34" charset="0"/>
                <a:cs typeface="Arial" panose="020B0604020202020204" pitchFamily="34" charset="0"/>
              </a:rPr>
            </a:br>
            <a:endParaRPr lang="en-US" sz="2000" dirty="0"/>
          </a:p>
        </p:txBody>
      </p:sp>
    </p:spTree>
    <p:extLst>
      <p:ext uri="{BB962C8B-B14F-4D97-AF65-F5344CB8AC3E}">
        <p14:creationId xmlns:p14="http://schemas.microsoft.com/office/powerpoint/2010/main" val="2594507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BE5F-438F-F9CA-DF29-F928618094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Modernizing Business Information Systems: Enhancing Efficiency, Decision-Making, and Customer Experience</a:t>
            </a:r>
            <a:br>
              <a:rPr lang="en-GB" sz="22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B7D5EAC-0236-43E9-A456-EA55898F3769}"/>
              </a:ext>
            </a:extLst>
          </p:cNvPr>
          <p:cNvSpPr>
            <a:spLocks noGrp="1"/>
          </p:cNvSpPr>
          <p:nvPr>
            <p:ph idx="1"/>
          </p:nvPr>
        </p:nvSpPr>
        <p:spPr>
          <a:xfrm>
            <a:off x="838200" y="1499191"/>
            <a:ext cx="10515600" cy="4677772"/>
          </a:xfrm>
        </p:spPr>
        <p:txBody>
          <a:bodyPr/>
          <a:lstStyle/>
          <a:p>
            <a:pPr marL="0" indent="0">
              <a:buNone/>
            </a:pPr>
            <a:r>
              <a:rPr lang="en-GB" sz="2000" b="1" dirty="0">
                <a:latin typeface="Arial" panose="020B0604020202020204" pitchFamily="34" charset="0"/>
                <a:cs typeface="Arial" panose="020B0604020202020204" pitchFamily="34" charset="0"/>
              </a:rPr>
              <a:t>Introduction: The Role of Information Systems in Business</a:t>
            </a:r>
          </a:p>
          <a:p>
            <a:pPr marL="0" indent="0">
              <a:buNone/>
            </a:pPr>
            <a:br>
              <a:rPr lang="en-GB" dirty="0"/>
            </a:br>
            <a:r>
              <a:rPr lang="en-GB" sz="2000" i="1" dirty="0">
                <a:latin typeface="Arial" panose="020B0604020202020204" pitchFamily="34" charset="0"/>
                <a:cs typeface="Arial" panose="020B0604020202020204" pitchFamily="34" charset="0"/>
              </a:rPr>
              <a:t>Information systems (IS) are integral to modern business operations, serving as the backbone for processing data, supporting decision-making, and fostering competitive advantage. By integrating hardware, software, people, and processes, information systems enable organizations to streamline workflows, improve efficiency, and enhance the customer experience. As businesses expand, leveraging the right information systems becomes essential for maintaining agility and sustaining growth in a competitive landscape (</a:t>
            </a:r>
            <a:r>
              <a:rPr lang="en-GB" sz="2000" i="1" dirty="0">
                <a:latin typeface="Arial" panose="020B0604020202020204" pitchFamily="34" charset="0"/>
                <a:cs typeface="Arial" panose="020B0604020202020204" pitchFamily="34" charset="0"/>
                <a:hlinkClick r:id="rId2" invalidUrl="http://#references"/>
              </a:rPr>
              <a:t>Laudon &amp; Laudon, 2022</a:t>
            </a:r>
            <a:r>
              <a:rPr lang="en-GB" sz="2000" i="1" dirty="0">
                <a:latin typeface="Arial" panose="020B0604020202020204" pitchFamily="34" charset="0"/>
                <a:cs typeface="Arial" panose="020B0604020202020204" pitchFamily="34" charset="0"/>
              </a:rPr>
              <a:t>).</a:t>
            </a:r>
          </a:p>
          <a:p>
            <a:pPr marL="0" indent="0">
              <a:buNone/>
            </a:pPr>
            <a:endParaRPr lang="en-US" i="1" dirty="0"/>
          </a:p>
          <a:p>
            <a:pPr marL="0" indent="0">
              <a:buNone/>
            </a:pPr>
            <a:endParaRPr lang="en-US" dirty="0"/>
          </a:p>
        </p:txBody>
      </p:sp>
      <p:sp>
        <p:nvSpPr>
          <p:cNvPr id="10" name="Footer Placeholder 9">
            <a:extLst>
              <a:ext uri="{FF2B5EF4-FFF2-40B4-BE49-F238E27FC236}">
                <a16:creationId xmlns:a16="http://schemas.microsoft.com/office/drawing/2014/main" id="{66456AA5-D732-8E7D-A460-20F14E1E3FE7}"/>
              </a:ext>
            </a:extLst>
          </p:cNvPr>
          <p:cNvSpPr>
            <a:spLocks noGrp="1"/>
          </p:cNvSpPr>
          <p:nvPr>
            <p:ph type="ftr" sz="quarter" idx="11"/>
          </p:nvPr>
        </p:nvSpPr>
        <p:spPr/>
        <p:txBody>
          <a:bodyPr/>
          <a:lstStyle/>
          <a:p>
            <a:r>
              <a:rPr lang="en-US"/>
              <a:t>3</a:t>
            </a:r>
          </a:p>
        </p:txBody>
      </p:sp>
    </p:spTree>
    <p:extLst>
      <p:ext uri="{BB962C8B-B14F-4D97-AF65-F5344CB8AC3E}">
        <p14:creationId xmlns:p14="http://schemas.microsoft.com/office/powerpoint/2010/main" val="40304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1BF8-AC9E-B428-99DD-EE93844A3C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Overview of Information Systems Types and Their Impact</a:t>
            </a:r>
            <a:br>
              <a:rPr lang="en-GB" dirty="0"/>
            </a:br>
            <a:endParaRPr lang="en-US" dirty="0"/>
          </a:p>
        </p:txBody>
      </p:sp>
      <p:sp>
        <p:nvSpPr>
          <p:cNvPr id="3" name="Content Placeholder 2">
            <a:extLst>
              <a:ext uri="{FF2B5EF4-FFF2-40B4-BE49-F238E27FC236}">
                <a16:creationId xmlns:a16="http://schemas.microsoft.com/office/drawing/2014/main" id="{F8B4FA63-F6E2-1E3A-F536-9EAB6DDEEA35}"/>
              </a:ext>
            </a:extLst>
          </p:cNvPr>
          <p:cNvSpPr>
            <a:spLocks noGrp="1"/>
          </p:cNvSpPr>
          <p:nvPr>
            <p:ph idx="1"/>
          </p:nvPr>
        </p:nvSpPr>
        <p:spPr/>
        <p:txBody>
          <a:bodyPr>
            <a:normAutofit fontScale="55000" lnSpcReduction="20000"/>
          </a:bodyPr>
          <a:lstStyle/>
          <a:p>
            <a:pPr marL="0" indent="0">
              <a:buNone/>
            </a:pPr>
            <a:r>
              <a:rPr lang="en-GB" sz="3200" dirty="0">
                <a:latin typeface="Arial" panose="020B0604020202020204" pitchFamily="34" charset="0"/>
                <a:cs typeface="Arial" panose="020B0604020202020204" pitchFamily="34" charset="0"/>
              </a:rPr>
              <a:t>There are several types of business information systems, each designed to meet specific organizational needs and goals:</a:t>
            </a:r>
          </a:p>
          <a:p>
            <a:pPr lvl="0"/>
            <a:r>
              <a:rPr lang="en-GB" sz="3200" b="1" dirty="0">
                <a:latin typeface="Arial" panose="020B0604020202020204" pitchFamily="34" charset="0"/>
                <a:cs typeface="Arial" panose="020B0604020202020204" pitchFamily="34" charset="0"/>
              </a:rPr>
              <a:t>Transaction Processing Systems (TPS):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Automate routine, day-to-day transactions (e.g., sales, payroll), ensuring accuracy and speed.</a:t>
            </a:r>
          </a:p>
          <a:p>
            <a:pPr lvl="0"/>
            <a:r>
              <a:rPr lang="en-GB" sz="3200" b="1" dirty="0">
                <a:latin typeface="Arial" panose="020B0604020202020204" pitchFamily="34" charset="0"/>
                <a:cs typeface="Arial" panose="020B0604020202020204" pitchFamily="34" charset="0"/>
              </a:rPr>
              <a:t>Management Information Systems (MIS):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Aggregate and summarize data from TPS to support mid-level management decision-making.</a:t>
            </a:r>
          </a:p>
          <a:p>
            <a:pPr lvl="0"/>
            <a:r>
              <a:rPr lang="en-GB" sz="3200" b="1" dirty="0">
                <a:latin typeface="Arial" panose="020B0604020202020204" pitchFamily="34" charset="0"/>
                <a:cs typeface="Arial" panose="020B0604020202020204" pitchFamily="34" charset="0"/>
              </a:rPr>
              <a:t>Decision Support Systems (DSS):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Provide analytical tools and models to assist in complex, non-routine decisions.</a:t>
            </a:r>
          </a:p>
          <a:p>
            <a:pPr lvl="0"/>
            <a:r>
              <a:rPr lang="en-GB" sz="3200" b="1" dirty="0">
                <a:latin typeface="Arial" panose="020B0604020202020204" pitchFamily="34" charset="0"/>
                <a:cs typeface="Arial" panose="020B0604020202020204" pitchFamily="34" charset="0"/>
              </a:rPr>
              <a:t>Customer Relationship Management (CRM):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Streamline customer interactions, improve marketing, and boost sales.</a:t>
            </a:r>
          </a:p>
          <a:p>
            <a:pPr lvl="0"/>
            <a:r>
              <a:rPr lang="en-GB" sz="3200" b="1" dirty="0">
                <a:latin typeface="Arial" panose="020B0604020202020204" pitchFamily="34" charset="0"/>
                <a:cs typeface="Arial" panose="020B0604020202020204" pitchFamily="34" charset="0"/>
              </a:rPr>
              <a:t>Enterprise Resource Planning (ERP):</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Integrate core business processes (finance, HR, supply chain) into a unified platform.</a:t>
            </a:r>
          </a:p>
          <a:p>
            <a:pPr lvl="0"/>
            <a:r>
              <a:rPr lang="en-GB" sz="3200" b="1" dirty="0">
                <a:latin typeface="Arial" panose="020B0604020202020204" pitchFamily="34" charset="0"/>
                <a:cs typeface="Arial" panose="020B0604020202020204" pitchFamily="34" charset="0"/>
              </a:rPr>
              <a:t>Supply Chain Management (SCM):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Optimize the flow of goods, information, and finances across the supply chain.</a:t>
            </a:r>
          </a:p>
          <a:p>
            <a:r>
              <a:rPr lang="en-GB" sz="3200" i="1" dirty="0">
                <a:latin typeface="Arial" panose="020B0604020202020204" pitchFamily="34" charset="0"/>
                <a:cs typeface="Arial" panose="020B0604020202020204" pitchFamily="34" charset="0"/>
              </a:rPr>
              <a:t>Each system impacts efficiency, data-driven decision-making, and the ability to adapt to market changes (</a:t>
            </a:r>
            <a:r>
              <a:rPr lang="en-GB" sz="3200" i="1" dirty="0">
                <a:latin typeface="Arial" panose="020B0604020202020204" pitchFamily="34" charset="0"/>
                <a:cs typeface="Arial" panose="020B0604020202020204" pitchFamily="34" charset="0"/>
                <a:hlinkClick r:id="rId2" invalidUrl="http://#references"/>
              </a:rPr>
              <a:t>O’Brien &amp; Marakas, 2019</a:t>
            </a:r>
            <a:r>
              <a:rPr lang="en-GB" sz="3200" i="1"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3D436D73-CB21-3A71-40D2-838AC19230EA}"/>
              </a:ext>
            </a:extLst>
          </p:cNvPr>
          <p:cNvSpPr>
            <a:spLocks noGrp="1"/>
          </p:cNvSpPr>
          <p:nvPr>
            <p:ph type="ftr" sz="quarter" idx="11"/>
          </p:nvPr>
        </p:nvSpPr>
        <p:spPr/>
        <p:txBody>
          <a:bodyPr/>
          <a:lstStyle/>
          <a:p>
            <a:r>
              <a:rPr lang="en-US" dirty="0"/>
              <a:t>4</a:t>
            </a:r>
          </a:p>
        </p:txBody>
      </p:sp>
    </p:spTree>
    <p:extLst>
      <p:ext uri="{BB962C8B-B14F-4D97-AF65-F5344CB8AC3E}">
        <p14:creationId xmlns:p14="http://schemas.microsoft.com/office/powerpoint/2010/main" val="1892649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2CF0-CFDF-B346-18CF-E7A5A2C08733}"/>
              </a:ext>
            </a:extLst>
          </p:cNvPr>
          <p:cNvSpPr>
            <a:spLocks noGrp="1"/>
          </p:cNvSpPr>
          <p:nvPr>
            <p:ph type="title"/>
          </p:nvPr>
        </p:nvSpPr>
        <p:spPr>
          <a:xfrm>
            <a:off x="838200" y="397023"/>
            <a:ext cx="10515600" cy="1325563"/>
          </a:xfrm>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Analysis and Comparison of Three Key Information Systems</a:t>
            </a:r>
            <a:br>
              <a:rPr lang="en-GB" dirty="0"/>
            </a:br>
            <a:endParaRPr lang="en-US" dirty="0"/>
          </a:p>
        </p:txBody>
      </p:sp>
      <p:sp>
        <p:nvSpPr>
          <p:cNvPr id="3" name="Content Placeholder 2">
            <a:extLst>
              <a:ext uri="{FF2B5EF4-FFF2-40B4-BE49-F238E27FC236}">
                <a16:creationId xmlns:a16="http://schemas.microsoft.com/office/drawing/2014/main" id="{F6535F2A-8C02-8355-71C9-95C8429CCABA}"/>
              </a:ext>
            </a:extLst>
          </p:cNvPr>
          <p:cNvSpPr>
            <a:spLocks noGrp="1"/>
          </p:cNvSpPr>
          <p:nvPr>
            <p:ph idx="1"/>
          </p:nvPr>
        </p:nvSpPr>
        <p:spPr/>
        <p:txBody>
          <a:bodyPr>
            <a:normAutofit fontScale="47500" lnSpcReduction="20000"/>
          </a:bodyPr>
          <a:lstStyle/>
          <a:p>
            <a:pPr marL="0" indent="0">
              <a:buNone/>
            </a:pPr>
            <a:r>
              <a:rPr lang="en-GB" sz="3600" b="1" dirty="0">
                <a:latin typeface="Arial" panose="020B0604020202020204" pitchFamily="34" charset="0"/>
                <a:cs typeface="Arial" panose="020B0604020202020204" pitchFamily="34" charset="0"/>
              </a:rPr>
              <a:t>1. Transaction Processing Systems (TPS)</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Automate and record daily transactions (e.g., order entry, billing).</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Reliability, speed, accuracy, and scalability for routine operations.</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Limited analytical capability; focus is on operational efficiency rather than strategic insights.</a:t>
            </a:r>
          </a:p>
          <a:p>
            <a:pPr marL="0" indent="0">
              <a:buNone/>
            </a:pPr>
            <a:r>
              <a:rPr lang="en-GB" sz="3600" b="1" dirty="0">
                <a:latin typeface="Arial" panose="020B0604020202020204" pitchFamily="34" charset="0"/>
                <a:cs typeface="Arial" panose="020B0604020202020204" pitchFamily="34" charset="0"/>
              </a:rPr>
              <a:t>2. Customer Relationship Management (CRM)</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Manage customer data, track interactions, support marketing/sales campaigns.</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Enhanced customer experience, personalized service, improved retention and sales growth.</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Data integration challenges, requires cultural change, potential privacy concerns.</a:t>
            </a:r>
          </a:p>
          <a:p>
            <a:pPr marL="0" indent="0">
              <a:buNone/>
            </a:pPr>
            <a:r>
              <a:rPr lang="en-GB" sz="3600" b="1" dirty="0">
                <a:latin typeface="Arial" panose="020B0604020202020204" pitchFamily="34" charset="0"/>
                <a:cs typeface="Arial" panose="020B0604020202020204" pitchFamily="34" charset="0"/>
              </a:rPr>
              <a:t>3. Enterprise Resource Planning (ERP)</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Integrate various business processes (finance, HR, production) into a single system.</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Real-time data visibility, improved coordination, reduced redundancy, supports strategic planning.</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High implementation costs, significant change management, complexity (</a:t>
            </a:r>
            <a:r>
              <a:rPr lang="en-GB" sz="3600" i="1" dirty="0">
                <a:latin typeface="Arial" panose="020B0604020202020204" pitchFamily="34" charset="0"/>
                <a:cs typeface="Arial" panose="020B0604020202020204" pitchFamily="34" charset="0"/>
                <a:hlinkClick r:id="rId2" invalidUrl="http://#references"/>
              </a:rPr>
              <a:t>Kumar &amp; Van Hillegersberg, 2000</a:t>
            </a:r>
            <a:r>
              <a:rPr lang="en-GB" sz="3600" i="1" dirty="0">
                <a:latin typeface="Arial" panose="020B0604020202020204" pitchFamily="34" charset="0"/>
                <a:cs typeface="Arial" panose="020B0604020202020204" pitchFamily="34" charset="0"/>
              </a:rPr>
              <a:t>)</a:t>
            </a:r>
            <a:r>
              <a:rPr lang="en-GB" sz="3600"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7A7619A8-C102-201B-1F97-8EDA65E209B2}"/>
              </a:ext>
            </a:extLst>
          </p:cNvPr>
          <p:cNvSpPr>
            <a:spLocks noGrp="1"/>
          </p:cNvSpPr>
          <p:nvPr>
            <p:ph type="ftr" sz="quarter" idx="11"/>
          </p:nvPr>
        </p:nvSpPr>
        <p:spPr/>
        <p:txBody>
          <a:bodyPr/>
          <a:lstStyle/>
          <a:p>
            <a:r>
              <a:rPr lang="en-US"/>
              <a:t>5</a:t>
            </a:r>
          </a:p>
        </p:txBody>
      </p:sp>
    </p:spTree>
    <p:extLst>
      <p:ext uri="{BB962C8B-B14F-4D97-AF65-F5344CB8AC3E}">
        <p14:creationId xmlns:p14="http://schemas.microsoft.com/office/powerpoint/2010/main" val="1324647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3991-8200-CCE4-0CEE-2F68C1E0724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Ethical Considerations in Information Systems</a:t>
            </a:r>
            <a:br>
              <a:rPr lang="en-GB" dirty="0"/>
            </a:br>
            <a:endParaRPr lang="en-US" dirty="0"/>
          </a:p>
        </p:txBody>
      </p:sp>
      <p:sp>
        <p:nvSpPr>
          <p:cNvPr id="3" name="Content Placeholder 2">
            <a:extLst>
              <a:ext uri="{FF2B5EF4-FFF2-40B4-BE49-F238E27FC236}">
                <a16:creationId xmlns:a16="http://schemas.microsoft.com/office/drawing/2014/main" id="{7A6B1B9C-9D88-2972-A52B-11D50D12CD58}"/>
              </a:ext>
            </a:extLst>
          </p:cNvPr>
          <p:cNvSpPr>
            <a:spLocks noGrp="1"/>
          </p:cNvSpPr>
          <p:nvPr>
            <p:ph idx="1"/>
          </p:nvPr>
        </p:nvSpPr>
        <p:spPr/>
        <p:txBody>
          <a:bodyPr>
            <a:normAutofit fontScale="70000" lnSpcReduction="20000"/>
          </a:bodyPr>
          <a:lstStyle/>
          <a:p>
            <a:pPr lvl="0"/>
            <a:r>
              <a:rPr lang="en-GB" b="1" dirty="0">
                <a:latin typeface="Arial" panose="020B0604020202020204" pitchFamily="34" charset="0"/>
                <a:cs typeface="Arial" panose="020B0604020202020204" pitchFamily="34" charset="0"/>
              </a:rPr>
              <a:t>Data Privacy: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Safeguarding customer and employee information is critical. Regulations like GDPR mandate responsible data handling (</a:t>
            </a:r>
            <a:r>
              <a:rPr lang="en-GB" i="1" dirty="0">
                <a:latin typeface="Arial" panose="020B0604020202020204" pitchFamily="34" charset="0"/>
                <a:cs typeface="Arial" panose="020B0604020202020204" pitchFamily="34" charset="0"/>
                <a:hlinkClick r:id="rId2" invalidUrl="http://#references"/>
              </a:rPr>
              <a:t>Voigt &amp; Von dem Bussche, 2017</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Security: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Increasing cyber threats demand robust security measures (encryption, access controls).</a:t>
            </a:r>
          </a:p>
          <a:p>
            <a:pPr lvl="0"/>
            <a:r>
              <a:rPr lang="en-GB" b="1" dirty="0">
                <a:latin typeface="Arial" panose="020B0604020202020204" pitchFamily="34" charset="0"/>
                <a:cs typeface="Arial" panose="020B0604020202020204" pitchFamily="34" charset="0"/>
              </a:rPr>
              <a:t>AI Decision-Making: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Risk of bias, lack of transparency, and accountability concerns. Bias in algorithms can perpetuate discrimination (</a:t>
            </a:r>
            <a:r>
              <a:rPr lang="en-GB" i="1" dirty="0">
                <a:latin typeface="Arial" panose="020B0604020202020204" pitchFamily="34" charset="0"/>
                <a:cs typeface="Arial" panose="020B0604020202020204" pitchFamily="34" charset="0"/>
                <a:hlinkClick r:id="rId3" invalidUrl="http://#references"/>
              </a:rPr>
              <a:t>O’Neil, 2016</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Employee Monitoring: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Balancing productivity and privacy. Over-monitoring may erode trust and morale.</a:t>
            </a:r>
          </a:p>
          <a:p>
            <a:r>
              <a:rPr lang="en-GB" b="1" dirty="0">
                <a:latin typeface="Arial" panose="020B0604020202020204" pitchFamily="34" charset="0"/>
                <a:cs typeface="Arial" panose="020B0604020202020204" pitchFamily="34" charset="0"/>
              </a:rPr>
              <a:t>Mitigation Strategies:</a:t>
            </a:r>
            <a:endParaRPr lang="en-GB" dirty="0">
              <a:latin typeface="Arial" panose="020B0604020202020204" pitchFamily="34" charset="0"/>
              <a:cs typeface="Arial" panose="020B0604020202020204" pitchFamily="34" charset="0"/>
            </a:endParaRPr>
          </a:p>
          <a:p>
            <a:pPr lvl="0"/>
            <a:r>
              <a:rPr lang="en-GB" i="1" dirty="0">
                <a:latin typeface="Arial" panose="020B0604020202020204" pitchFamily="34" charset="0"/>
                <a:cs typeface="Arial" panose="020B0604020202020204" pitchFamily="34" charset="0"/>
              </a:rPr>
              <a:t>Implement clear data governance policies</a:t>
            </a:r>
          </a:p>
          <a:p>
            <a:pPr lvl="0"/>
            <a:r>
              <a:rPr lang="en-GB" i="1" dirty="0">
                <a:latin typeface="Arial" panose="020B0604020202020204" pitchFamily="34" charset="0"/>
                <a:cs typeface="Arial" panose="020B0604020202020204" pitchFamily="34" charset="0"/>
              </a:rPr>
              <a:t>Regularly audit algorithms for bias</a:t>
            </a:r>
          </a:p>
          <a:p>
            <a:pPr lvl="0"/>
            <a:r>
              <a:rPr lang="en-GB" i="1" dirty="0">
                <a:latin typeface="Arial" panose="020B0604020202020204" pitchFamily="34" charset="0"/>
                <a:cs typeface="Arial" panose="020B0604020202020204" pitchFamily="34" charset="0"/>
              </a:rPr>
              <a:t>Foster transparency and accountability</a:t>
            </a:r>
          </a:p>
          <a:p>
            <a:pPr lvl="0"/>
            <a:r>
              <a:rPr lang="en-GB" i="1" dirty="0">
                <a:latin typeface="Arial" panose="020B0604020202020204" pitchFamily="34" charset="0"/>
                <a:cs typeface="Arial" panose="020B0604020202020204" pitchFamily="34" charset="0"/>
              </a:rPr>
              <a:t>Educate employees on data ethics and security</a:t>
            </a:r>
          </a:p>
          <a:p>
            <a:endParaRPr lang="en-US" dirty="0"/>
          </a:p>
        </p:txBody>
      </p:sp>
      <p:sp>
        <p:nvSpPr>
          <p:cNvPr id="9" name="Footer Placeholder 8">
            <a:extLst>
              <a:ext uri="{FF2B5EF4-FFF2-40B4-BE49-F238E27FC236}">
                <a16:creationId xmlns:a16="http://schemas.microsoft.com/office/drawing/2014/main" id="{0FFC8EF5-4CEE-DAE0-D2E4-EBA6929FEBD3}"/>
              </a:ext>
            </a:extLst>
          </p:cNvPr>
          <p:cNvSpPr>
            <a:spLocks noGrp="1"/>
          </p:cNvSpPr>
          <p:nvPr>
            <p:ph type="ftr" sz="quarter" idx="11"/>
          </p:nvPr>
        </p:nvSpPr>
        <p:spPr/>
        <p:txBody>
          <a:bodyPr/>
          <a:lstStyle/>
          <a:p>
            <a:r>
              <a:rPr lang="en-US"/>
              <a:t>6</a:t>
            </a:r>
          </a:p>
        </p:txBody>
      </p:sp>
    </p:spTree>
    <p:extLst>
      <p:ext uri="{BB962C8B-B14F-4D97-AF65-F5344CB8AC3E}">
        <p14:creationId xmlns:p14="http://schemas.microsoft.com/office/powerpoint/2010/main" val="2861082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85F2-7AEF-11A6-CB75-24619FBA0A05}"/>
              </a:ext>
            </a:extLst>
          </p:cNvPr>
          <p:cNvSpPr>
            <a:spLocks noGrp="1"/>
          </p:cNvSpPr>
          <p:nvPr>
            <p:ph type="title"/>
          </p:nvPr>
        </p:nvSpPr>
        <p:spPr>
          <a:xfrm>
            <a:off x="838200" y="148856"/>
            <a:ext cx="10515600" cy="1095153"/>
          </a:xfrm>
        </p:spPr>
        <p:txBody>
          <a:bodyPr>
            <a:normAutofit/>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Real-World Case Studies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3B2883-E755-B3C3-7676-4ADBEFFAC618}"/>
              </a:ext>
            </a:extLst>
          </p:cNvPr>
          <p:cNvSpPr>
            <a:spLocks noGrp="1"/>
          </p:cNvSpPr>
          <p:nvPr>
            <p:ph idx="1"/>
          </p:nvPr>
        </p:nvSpPr>
        <p:spPr>
          <a:xfrm>
            <a:off x="838200" y="1158949"/>
            <a:ext cx="10515600" cy="5018014"/>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Case Study 1: Walmart (TPS/ERP)</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Handling vast transaction volumes and complex supply chains.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Advanced TPS and ERP systems integrated inventory, sales, and logistics.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Data privacy, vendor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Reduced costs, faster restocking, improved customer satisfaction (</a:t>
            </a:r>
            <a:r>
              <a:rPr lang="en-GB" sz="8000" i="1" dirty="0">
                <a:latin typeface="Arial" panose="020B0604020202020204" pitchFamily="34" charset="0"/>
                <a:cs typeface="Arial" panose="020B0604020202020204" pitchFamily="34" charset="0"/>
                <a:hlinkClick r:id="rId2" invalidUrl="http://#references"/>
              </a:rPr>
              <a:t>Traub,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2: Salesforce (CRM)</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Businesses needed to nurture customer relationships at scale.</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Salesforce’s CRM platform centralized customer data and automated outreach.</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Ensuring customer data privacy and compliance.</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Higher sales productivity, stronger customer loyalty (</a:t>
            </a:r>
            <a:r>
              <a:rPr lang="en-GB" sz="8000" i="1" dirty="0">
                <a:latin typeface="Arial" panose="020B0604020202020204" pitchFamily="34" charset="0"/>
                <a:cs typeface="Arial" panose="020B0604020202020204" pitchFamily="34" charset="0"/>
                <a:hlinkClick r:id="rId3" invalidUrl="http://#references"/>
              </a:rPr>
              <a:t>Buttle &amp; Maklan,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3: Netflix (DSS/AI)</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Personalizing content recommendations.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AI-driven DSS </a:t>
            </a:r>
            <a:r>
              <a:rPr lang="en-GB" sz="8000" i="1" dirty="0" err="1">
                <a:latin typeface="Arial" panose="020B0604020202020204" pitchFamily="34" charset="0"/>
                <a:cs typeface="Arial" panose="020B0604020202020204" pitchFamily="34" charset="0"/>
              </a:rPr>
              <a:t>analyzed</a:t>
            </a:r>
            <a:r>
              <a:rPr lang="en-GB" sz="8000" i="1" dirty="0">
                <a:latin typeface="Arial" panose="020B0604020202020204" pitchFamily="34" charset="0"/>
                <a:cs typeface="Arial" panose="020B0604020202020204" pitchFamily="34" charset="0"/>
              </a:rPr>
              <a:t> viewing patterns for tailored suggestions.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Algorithmic bias, data security,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Enhanced user engagement, increased retention (</a:t>
            </a:r>
            <a:r>
              <a:rPr lang="en-GB" sz="8000" i="1" dirty="0">
                <a:latin typeface="Arial" panose="020B0604020202020204" pitchFamily="34" charset="0"/>
                <a:cs typeface="Arial" panose="020B0604020202020204" pitchFamily="34" charset="0"/>
                <a:hlinkClick r:id="rId4" invalidUrl="http://#references"/>
              </a:rPr>
              <a:t>Gomez-Uribe &amp; Hunt, 2015</a:t>
            </a:r>
            <a:r>
              <a:rPr lang="en-GB" sz="8000" i="1"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1DA67622-F650-0DF3-AD37-91B1117714F3}"/>
              </a:ext>
            </a:extLst>
          </p:cNvPr>
          <p:cNvSpPr>
            <a:spLocks noGrp="1"/>
          </p:cNvSpPr>
          <p:nvPr>
            <p:ph type="ftr" sz="quarter" idx="11"/>
          </p:nvPr>
        </p:nvSpPr>
        <p:spPr/>
        <p:txBody>
          <a:bodyPr/>
          <a:lstStyle/>
          <a:p>
            <a:r>
              <a:rPr lang="en-US"/>
              <a:t>7</a:t>
            </a:r>
          </a:p>
        </p:txBody>
      </p:sp>
    </p:spTree>
    <p:extLst>
      <p:ext uri="{BB962C8B-B14F-4D97-AF65-F5344CB8AC3E}">
        <p14:creationId xmlns:p14="http://schemas.microsoft.com/office/powerpoint/2010/main" val="1142540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D265-D572-F9C0-8983-2B78D5FD1F9F}"/>
              </a:ext>
            </a:extLst>
          </p:cNvPr>
          <p:cNvSpPr>
            <a:spLocks noGrp="1"/>
          </p:cNvSpPr>
          <p:nvPr>
            <p:ph type="title"/>
          </p:nvPr>
        </p:nvSpPr>
        <p:spPr/>
        <p:txBody>
          <a:bodyPr>
            <a:normAutofit/>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Recommendations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A6B638-BF49-14C3-A9ED-110FA1B91AE5}"/>
              </a:ext>
            </a:extLst>
          </p:cNvPr>
          <p:cNvSpPr>
            <a:spLocks noGrp="1"/>
          </p:cNvSpPr>
          <p:nvPr>
            <p:ph idx="1"/>
          </p:nvPr>
        </p:nvSpPr>
        <p:spPr/>
        <p:txBody>
          <a:bodyPr/>
          <a:lstStyle/>
          <a:p>
            <a:pPr lvl="0"/>
            <a:r>
              <a:rPr lang="en-GB" sz="2000" b="1" dirty="0">
                <a:latin typeface="Arial" panose="020B0604020202020204" pitchFamily="34" charset="0"/>
                <a:cs typeface="Arial" panose="020B0604020202020204" pitchFamily="34" charset="0"/>
              </a:rPr>
              <a:t>Adopt Modular ERP and CRM solutions: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To integrate core operations and enhance customer interactions.</a:t>
            </a:r>
          </a:p>
          <a:p>
            <a:pPr lvl="0"/>
            <a:r>
              <a:rPr lang="en-GB" sz="2000" b="1" dirty="0">
                <a:latin typeface="Arial" panose="020B0604020202020204" pitchFamily="34" charset="0"/>
                <a:cs typeface="Arial" panose="020B0604020202020204" pitchFamily="34" charset="0"/>
              </a:rPr>
              <a:t>Prioritize Data Privacy and Ethics: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Establish clear policies and invest in security technologies.</a:t>
            </a:r>
          </a:p>
          <a:p>
            <a:pPr lvl="0"/>
            <a:r>
              <a:rPr lang="en-GB" sz="2000" b="1" dirty="0">
                <a:latin typeface="Arial" panose="020B0604020202020204" pitchFamily="34" charset="0"/>
                <a:cs typeface="Arial" panose="020B0604020202020204" pitchFamily="34" charset="0"/>
              </a:rPr>
              <a:t>Leverage AI Responsibly:</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Regularly review algorithms for fairness and explainability.</a:t>
            </a:r>
          </a:p>
          <a:p>
            <a:pPr lvl="0"/>
            <a:r>
              <a:rPr lang="en-GB" sz="2000" b="1" dirty="0">
                <a:latin typeface="Arial" panose="020B0604020202020204" pitchFamily="34" charset="0"/>
                <a:cs typeface="Arial" panose="020B0604020202020204" pitchFamily="34" charset="0"/>
              </a:rPr>
              <a:t>Continuous Training: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Educate staff on best practices for system use and data handling</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endParaRPr lang="en-US" dirty="0"/>
          </a:p>
        </p:txBody>
      </p:sp>
      <p:sp>
        <p:nvSpPr>
          <p:cNvPr id="9" name="Footer Placeholder 8">
            <a:extLst>
              <a:ext uri="{FF2B5EF4-FFF2-40B4-BE49-F238E27FC236}">
                <a16:creationId xmlns:a16="http://schemas.microsoft.com/office/drawing/2014/main" id="{510F63F5-5F14-CF2B-352D-59BD3F1ABE08}"/>
              </a:ext>
            </a:extLst>
          </p:cNvPr>
          <p:cNvSpPr>
            <a:spLocks noGrp="1"/>
          </p:cNvSpPr>
          <p:nvPr>
            <p:ph type="ftr" sz="quarter" idx="11"/>
          </p:nvPr>
        </p:nvSpPr>
        <p:spPr/>
        <p:txBody>
          <a:bodyPr/>
          <a:lstStyle/>
          <a:p>
            <a:r>
              <a:rPr lang="en-US"/>
              <a:t>8</a:t>
            </a:r>
          </a:p>
        </p:txBody>
      </p:sp>
    </p:spTree>
    <p:extLst>
      <p:ext uri="{BB962C8B-B14F-4D97-AF65-F5344CB8AC3E}">
        <p14:creationId xmlns:p14="http://schemas.microsoft.com/office/powerpoint/2010/main" val="396598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B331-FE2E-7C8C-F6A6-4A90437D478C}"/>
              </a:ext>
            </a:extLst>
          </p:cNvPr>
          <p:cNvSpPr>
            <a:spLocks noGrp="1"/>
          </p:cNvSpPr>
          <p:nvPr>
            <p:ph type="title"/>
          </p:nvPr>
        </p:nvSpPr>
        <p:spPr/>
        <p:txBody>
          <a:bodyPr>
            <a:normAutofit fontScale="90000"/>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References</a:t>
            </a:r>
            <a:br>
              <a:rPr lang="en-GB" dirty="0"/>
            </a:br>
            <a:endParaRPr lang="en-US" dirty="0"/>
          </a:p>
        </p:txBody>
      </p:sp>
      <p:sp>
        <p:nvSpPr>
          <p:cNvPr id="3" name="Content Placeholder 2">
            <a:extLst>
              <a:ext uri="{FF2B5EF4-FFF2-40B4-BE49-F238E27FC236}">
                <a16:creationId xmlns:a16="http://schemas.microsoft.com/office/drawing/2014/main" id="{99E0A6F5-5820-2190-6DF7-DA64C4A99D27}"/>
              </a:ext>
            </a:extLst>
          </p:cNvPr>
          <p:cNvSpPr>
            <a:spLocks noGrp="1"/>
          </p:cNvSpPr>
          <p:nvPr>
            <p:ph idx="1"/>
          </p:nvPr>
        </p:nvSpPr>
        <p:spPr/>
        <p:txBody>
          <a:bodyPr>
            <a:normAutofit fontScale="70000" lnSpcReduction="20000"/>
          </a:bodyPr>
          <a:lstStyle/>
          <a:p>
            <a:pPr lvl="0"/>
            <a:r>
              <a:rPr lang="en-GB" dirty="0">
                <a:latin typeface="Arial" panose="020B0604020202020204" pitchFamily="34" charset="0"/>
                <a:cs typeface="Arial" panose="020B0604020202020204" pitchFamily="34" charset="0"/>
              </a:rPr>
              <a:t>Laudon, K. C., &amp; Laudon, J. P. (2022). </a:t>
            </a:r>
            <a:r>
              <a:rPr lang="en-GB" i="1" dirty="0">
                <a:latin typeface="Arial" panose="020B0604020202020204" pitchFamily="34" charset="0"/>
                <a:cs typeface="Arial" panose="020B0604020202020204" pitchFamily="34" charset="0"/>
              </a:rPr>
              <a:t>Essentials of Management Information Systems</a:t>
            </a:r>
            <a:r>
              <a:rPr lang="en-GB" dirty="0">
                <a:latin typeface="Arial" panose="020B0604020202020204" pitchFamily="34" charset="0"/>
                <a:cs typeface="Arial" panose="020B0604020202020204" pitchFamily="34" charset="0"/>
              </a:rPr>
              <a:t>. Pearson.</a:t>
            </a:r>
          </a:p>
          <a:p>
            <a:pPr lvl="0"/>
            <a:r>
              <a:rPr lang="en-GB" dirty="0">
                <a:latin typeface="Arial" panose="020B0604020202020204" pitchFamily="34" charset="0"/>
                <a:cs typeface="Arial" panose="020B0604020202020204" pitchFamily="34" charset="0"/>
              </a:rPr>
              <a:t>O’Brien, J. A., &amp; </a:t>
            </a:r>
            <a:r>
              <a:rPr lang="en-GB" dirty="0" err="1">
                <a:latin typeface="Arial" panose="020B0604020202020204" pitchFamily="34" charset="0"/>
                <a:cs typeface="Arial" panose="020B0604020202020204" pitchFamily="34" charset="0"/>
              </a:rPr>
              <a:t>Marakas</a:t>
            </a:r>
            <a:r>
              <a:rPr lang="en-GB" dirty="0">
                <a:latin typeface="Arial" panose="020B0604020202020204" pitchFamily="34" charset="0"/>
                <a:cs typeface="Arial" panose="020B0604020202020204" pitchFamily="34" charset="0"/>
              </a:rPr>
              <a:t>, G. M. (2019). </a:t>
            </a:r>
            <a:r>
              <a:rPr lang="en-GB" i="1" dirty="0">
                <a:latin typeface="Arial" panose="020B0604020202020204" pitchFamily="34" charset="0"/>
                <a:cs typeface="Arial" panose="020B0604020202020204" pitchFamily="34" charset="0"/>
              </a:rPr>
              <a:t>Management Information Systems</a:t>
            </a:r>
            <a:r>
              <a:rPr lang="en-GB" dirty="0">
                <a:latin typeface="Arial" panose="020B0604020202020204" pitchFamily="34" charset="0"/>
                <a:cs typeface="Arial" panose="020B0604020202020204" pitchFamily="34" charset="0"/>
              </a:rPr>
              <a:t>. McGraw-Hill.</a:t>
            </a:r>
          </a:p>
          <a:p>
            <a:pPr lvl="0"/>
            <a:r>
              <a:rPr lang="en-GB" dirty="0">
                <a:latin typeface="Arial" panose="020B0604020202020204" pitchFamily="34" charset="0"/>
                <a:cs typeface="Arial" panose="020B0604020202020204" pitchFamily="34" charset="0"/>
              </a:rPr>
              <a:t>Kumar, K., &amp; Van </a:t>
            </a:r>
            <a:r>
              <a:rPr lang="en-GB" dirty="0" err="1">
                <a:latin typeface="Arial" panose="020B0604020202020204" pitchFamily="34" charset="0"/>
                <a:cs typeface="Arial" panose="020B0604020202020204" pitchFamily="34" charset="0"/>
              </a:rPr>
              <a:t>Hillegersberg</a:t>
            </a:r>
            <a:r>
              <a:rPr lang="en-GB" dirty="0">
                <a:latin typeface="Arial" panose="020B0604020202020204" pitchFamily="34" charset="0"/>
                <a:cs typeface="Arial" panose="020B0604020202020204" pitchFamily="34" charset="0"/>
              </a:rPr>
              <a:t>, J. (2000). ERP experiences and evolution. </a:t>
            </a:r>
            <a:r>
              <a:rPr lang="en-GB" i="1" dirty="0">
                <a:latin typeface="Arial" panose="020B0604020202020204" pitchFamily="34" charset="0"/>
                <a:cs typeface="Arial" panose="020B0604020202020204" pitchFamily="34" charset="0"/>
              </a:rPr>
              <a:t>Communications of the ACM</a:t>
            </a:r>
            <a:r>
              <a:rPr lang="en-GB" dirty="0">
                <a:latin typeface="Arial" panose="020B0604020202020204" pitchFamily="34" charset="0"/>
                <a:cs typeface="Arial" panose="020B0604020202020204" pitchFamily="34" charset="0"/>
              </a:rPr>
              <a:t>, 43(4), 23-26.</a:t>
            </a:r>
          </a:p>
          <a:p>
            <a:pPr lvl="0"/>
            <a:r>
              <a:rPr lang="en-GB" dirty="0">
                <a:latin typeface="Arial" panose="020B0604020202020204" pitchFamily="34" charset="0"/>
                <a:cs typeface="Arial" panose="020B0604020202020204" pitchFamily="34" charset="0"/>
              </a:rPr>
              <a:t>Voigt, P., &amp; Von </a:t>
            </a:r>
            <a:r>
              <a:rPr lang="en-GB" dirty="0" err="1">
                <a:latin typeface="Arial" panose="020B0604020202020204" pitchFamily="34" charset="0"/>
                <a:cs typeface="Arial" panose="020B0604020202020204" pitchFamily="34" charset="0"/>
              </a:rPr>
              <a:t>dem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Bussche</a:t>
            </a:r>
            <a:r>
              <a:rPr lang="en-GB" dirty="0">
                <a:latin typeface="Arial" panose="020B0604020202020204" pitchFamily="34" charset="0"/>
                <a:cs typeface="Arial" panose="020B0604020202020204" pitchFamily="34" charset="0"/>
              </a:rPr>
              <a:t>, A. (2017). </a:t>
            </a:r>
            <a:r>
              <a:rPr lang="en-GB" i="1" dirty="0">
                <a:latin typeface="Arial" panose="020B0604020202020204" pitchFamily="34" charset="0"/>
                <a:cs typeface="Arial" panose="020B0604020202020204" pitchFamily="34" charset="0"/>
              </a:rPr>
              <a:t>The EU General Data Protection Regulation (GDPR)</a:t>
            </a:r>
            <a:r>
              <a:rPr lang="en-GB" dirty="0">
                <a:latin typeface="Arial" panose="020B0604020202020204" pitchFamily="34" charset="0"/>
                <a:cs typeface="Arial" panose="020B0604020202020204" pitchFamily="34" charset="0"/>
              </a:rPr>
              <a:t>. Springer.</a:t>
            </a:r>
          </a:p>
          <a:p>
            <a:pPr lvl="0"/>
            <a:r>
              <a:rPr lang="en-GB" dirty="0">
                <a:latin typeface="Arial" panose="020B0604020202020204" pitchFamily="34" charset="0"/>
                <a:cs typeface="Arial" panose="020B0604020202020204" pitchFamily="34" charset="0"/>
              </a:rPr>
              <a:t>O’Neil, C. (2016). </a:t>
            </a:r>
            <a:r>
              <a:rPr lang="en-GB" i="1" dirty="0">
                <a:latin typeface="Arial" panose="020B0604020202020204" pitchFamily="34" charset="0"/>
                <a:cs typeface="Arial" panose="020B0604020202020204" pitchFamily="34" charset="0"/>
              </a:rPr>
              <a:t>Weapons of Math Destruction: How Big Data Increases Inequality and Threatens Democracy</a:t>
            </a:r>
            <a:r>
              <a:rPr lang="en-GB" dirty="0">
                <a:latin typeface="Arial" panose="020B0604020202020204" pitchFamily="34" charset="0"/>
                <a:cs typeface="Arial" panose="020B0604020202020204" pitchFamily="34" charset="0"/>
              </a:rPr>
              <a:t>. Crown.</a:t>
            </a:r>
          </a:p>
          <a:p>
            <a:pPr lvl="0"/>
            <a:r>
              <a:rPr lang="en-GB" dirty="0">
                <a:latin typeface="Arial" panose="020B0604020202020204" pitchFamily="34" charset="0"/>
                <a:cs typeface="Arial" panose="020B0604020202020204" pitchFamily="34" charset="0"/>
              </a:rPr>
              <a:t>Traub, J. (2019). How Walmart became a supply chain leader. </a:t>
            </a:r>
            <a:r>
              <a:rPr lang="en-GB" i="1" dirty="0">
                <a:latin typeface="Arial" panose="020B0604020202020204" pitchFamily="34" charset="0"/>
                <a:cs typeface="Arial" panose="020B0604020202020204" pitchFamily="34" charset="0"/>
              </a:rPr>
              <a:t>Harvard Business Review</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Buttle, F., &amp; </a:t>
            </a:r>
            <a:r>
              <a:rPr lang="en-GB" dirty="0" err="1">
                <a:latin typeface="Arial" panose="020B0604020202020204" pitchFamily="34" charset="0"/>
                <a:cs typeface="Arial" panose="020B0604020202020204" pitchFamily="34" charset="0"/>
              </a:rPr>
              <a:t>Maklan</a:t>
            </a:r>
            <a:r>
              <a:rPr lang="en-GB" dirty="0">
                <a:latin typeface="Arial" panose="020B0604020202020204" pitchFamily="34" charset="0"/>
                <a:cs typeface="Arial" panose="020B0604020202020204" pitchFamily="34" charset="0"/>
              </a:rPr>
              <a:t>, S. (2019). </a:t>
            </a:r>
            <a:r>
              <a:rPr lang="en-GB" i="1" dirty="0">
                <a:latin typeface="Arial" panose="020B0604020202020204" pitchFamily="34" charset="0"/>
                <a:cs typeface="Arial" panose="020B0604020202020204" pitchFamily="34" charset="0"/>
              </a:rPr>
              <a:t>Customer Relationship Management: Concepts and Technologies</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Gomez-Uribe, C. A., &amp; Hunt, N. (2015). The Netflix Recommender System: Algorithms, Business Value, and Innovation. </a:t>
            </a:r>
            <a:r>
              <a:rPr lang="en-GB" i="1" dirty="0">
                <a:latin typeface="Arial" panose="020B0604020202020204" pitchFamily="34" charset="0"/>
                <a:cs typeface="Arial" panose="020B0604020202020204" pitchFamily="34" charset="0"/>
              </a:rPr>
              <a:t>ACM Transactions on Management Information Systems</a:t>
            </a:r>
            <a:r>
              <a:rPr lang="en-GB" dirty="0">
                <a:latin typeface="Arial" panose="020B0604020202020204" pitchFamily="34" charset="0"/>
                <a:cs typeface="Arial" panose="020B0604020202020204" pitchFamily="34" charset="0"/>
              </a:rPr>
              <a:t>, 6(4), 1-19.</a:t>
            </a:r>
          </a:p>
          <a:p>
            <a:endParaRPr lang="en-US" dirty="0">
              <a:latin typeface="Arial" panose="020B0604020202020204" pitchFamily="34" charset="0"/>
              <a:cs typeface="Arial" panose="020B0604020202020204" pitchFamily="34" charset="0"/>
            </a:endParaRPr>
          </a:p>
        </p:txBody>
      </p:sp>
      <p:sp>
        <p:nvSpPr>
          <p:cNvPr id="9" name="Footer Placeholder 8">
            <a:extLst>
              <a:ext uri="{FF2B5EF4-FFF2-40B4-BE49-F238E27FC236}">
                <a16:creationId xmlns:a16="http://schemas.microsoft.com/office/drawing/2014/main" id="{CBF45B8D-E895-8BD9-DF56-1EAFA11674ED}"/>
              </a:ext>
            </a:extLst>
          </p:cNvPr>
          <p:cNvSpPr>
            <a:spLocks noGrp="1"/>
          </p:cNvSpPr>
          <p:nvPr>
            <p:ph type="ftr" sz="quarter" idx="11"/>
          </p:nvPr>
        </p:nvSpPr>
        <p:spPr/>
        <p:txBody>
          <a:bodyPr/>
          <a:lstStyle/>
          <a:p>
            <a:r>
              <a:rPr lang="en-US"/>
              <a:t>9</a:t>
            </a:r>
          </a:p>
        </p:txBody>
      </p:sp>
    </p:spTree>
    <p:extLst>
      <p:ext uri="{BB962C8B-B14F-4D97-AF65-F5344CB8AC3E}">
        <p14:creationId xmlns:p14="http://schemas.microsoft.com/office/powerpoint/2010/main" val="338775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TotalTime>
  <Words>1193</Words>
  <Application>Microsoft Macintosh PowerPoint</Application>
  <PresentationFormat>Widescreen</PresentationFormat>
  <Paragraphs>90</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       </vt:lpstr>
      <vt:lpstr>Slides</vt:lpstr>
      <vt:lpstr>  Modernizing Business Information Systems: Enhancing Efficiency, Decision-Making, and Customer Experience </vt:lpstr>
      <vt:lpstr>  Overview of Information Systems Types and Their Impact </vt:lpstr>
      <vt:lpstr>  Analysis and Comparison of Three Key Information Systems </vt:lpstr>
      <vt:lpstr>  Ethical Considerations in Information Systems </vt:lpstr>
      <vt:lpstr> Real-World Case Studies </vt:lpstr>
      <vt:lpstr>  Recommendations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KENNETH ANDAL</dc:creator>
  <cp:lastModifiedBy>KENNETH ANDAL</cp:lastModifiedBy>
  <cp:revision>8</cp:revision>
  <dcterms:created xsi:type="dcterms:W3CDTF">2026-02-09T22:46:58Z</dcterms:created>
  <dcterms:modified xsi:type="dcterms:W3CDTF">2026-02-13T21:25:02Z</dcterms:modified>
</cp:coreProperties>
</file>