
<file path=[Content_Types].xml><?xml version="1.0" encoding="utf-8"?>
<Types xmlns="http://schemas.openxmlformats.org/package/2006/content-types">
  <Default Extension="jfif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257" r:id="rId5"/>
    <p:sldId id="790" r:id="rId6"/>
    <p:sldId id="772" r:id="rId7"/>
    <p:sldId id="273" r:id="rId8"/>
    <p:sldId id="777" r:id="rId9"/>
    <p:sldId id="778" r:id="rId10"/>
    <p:sldId id="773" r:id="rId11"/>
    <p:sldId id="745" r:id="rId12"/>
    <p:sldId id="774" r:id="rId13"/>
    <p:sldId id="775" r:id="rId14"/>
    <p:sldId id="776" r:id="rId15"/>
    <p:sldId id="769" r:id="rId16"/>
    <p:sldId id="779" r:id="rId17"/>
    <p:sldId id="780" r:id="rId18"/>
    <p:sldId id="771" r:id="rId19"/>
    <p:sldId id="743" r:id="rId20"/>
    <p:sldId id="781" r:id="rId21"/>
    <p:sldId id="789" r:id="rId22"/>
    <p:sldId id="783" r:id="rId23"/>
    <p:sldId id="784" r:id="rId24"/>
    <p:sldId id="785" r:id="rId25"/>
    <p:sldId id="782" r:id="rId26"/>
    <p:sldId id="786" r:id="rId27"/>
    <p:sldId id="787" r:id="rId28"/>
    <p:sldId id="788" r:id="rId29"/>
    <p:sldId id="791" r:id="rId30"/>
    <p:sldId id="792" r:id="rId31"/>
    <p:sldId id="793" r:id="rId32"/>
    <p:sldId id="794" r:id="rId33"/>
    <p:sldId id="795" r:id="rId34"/>
    <p:sldId id="796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97" d="100"/>
          <a:sy n="97" d="100"/>
        </p:scale>
        <p:origin x="96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5" d="100"/>
          <a:sy n="95" d="100"/>
        </p:scale>
        <p:origin x="358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BE2AAA-2CC7-4F9C-A8C6-8B9F2A3E9EF0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AD62A-9EE1-43E3-A7E5-D268F71DF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4482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7ADBA-1AC7-4CD6-8AFF-4E8087BA5487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34C2EF-8A97-4DAF-B099-E56788364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4" r="323" b="422"/>
          <a:stretch/>
        </p:blipFill>
        <p:spPr>
          <a:xfrm>
            <a:off x="1524" y="1"/>
            <a:ext cx="1218895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533400"/>
            <a:ext cx="8458200" cy="1828800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2438400"/>
            <a:ext cx="7086600" cy="914400"/>
          </a:xfrm>
        </p:spPr>
        <p:txBody>
          <a:bodyPr>
            <a:normAutofit/>
          </a:bodyPr>
          <a:lstStyle>
            <a:lvl1pPr marL="0" indent="0" algn="l">
              <a:spcBef>
                <a:spcPts val="1200"/>
              </a:spcBef>
              <a:buNone/>
              <a:defRPr sz="240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45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73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" t="422"/>
          <a:stretch/>
        </p:blipFill>
        <p:spPr>
          <a:xfrm>
            <a:off x="0" y="0"/>
            <a:ext cx="12188952" cy="68571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533400"/>
            <a:ext cx="7315200" cy="18288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800" y="2438400"/>
            <a:ext cx="5486400" cy="9144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4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950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0" y="1825625"/>
            <a:ext cx="4389120" cy="34747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1825625"/>
            <a:ext cx="4389120" cy="34747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30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4389120" cy="79586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4000" y="2624666"/>
            <a:ext cx="4389120" cy="267546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1828799"/>
            <a:ext cx="4389120" cy="795867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400" b="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624666"/>
            <a:ext cx="4389120" cy="267546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086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02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07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0" y="1828800"/>
            <a:ext cx="5943600" cy="3476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3999" y="1828800"/>
            <a:ext cx="2926080" cy="3476625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354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/>
          <p:cNvSpPr>
            <a:spLocks/>
          </p:cNvSpPr>
          <p:nvPr/>
        </p:nvSpPr>
        <p:spPr bwMode="gray">
          <a:xfrm>
            <a:off x="804333" y="1695450"/>
            <a:ext cx="5596467" cy="3295650"/>
          </a:xfrm>
          <a:custGeom>
            <a:avLst/>
            <a:gdLst>
              <a:gd name="T0" fmla="*/ 1279 w 1347"/>
              <a:gd name="T1" fmla="*/ 919 h 986"/>
              <a:gd name="T2" fmla="*/ 65 w 1347"/>
              <a:gd name="T3" fmla="*/ 919 h 986"/>
              <a:gd name="T4" fmla="*/ 65 w 1347"/>
              <a:gd name="T5" fmla="*/ 64 h 986"/>
              <a:gd name="T6" fmla="*/ 1279 w 1347"/>
              <a:gd name="T7" fmla="*/ 64 h 986"/>
              <a:gd name="T8" fmla="*/ 1279 w 1347"/>
              <a:gd name="T9" fmla="*/ 919 h 98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47" h="986">
                <a:moveTo>
                  <a:pt x="1279" y="919"/>
                </a:moveTo>
                <a:cubicBezTo>
                  <a:pt x="1211" y="986"/>
                  <a:pt x="121" y="974"/>
                  <a:pt x="65" y="919"/>
                </a:cubicBezTo>
                <a:cubicBezTo>
                  <a:pt x="9" y="863"/>
                  <a:pt x="0" y="128"/>
                  <a:pt x="65" y="64"/>
                </a:cubicBezTo>
                <a:cubicBezTo>
                  <a:pt x="130" y="0"/>
                  <a:pt x="1217" y="3"/>
                  <a:pt x="1279" y="64"/>
                </a:cubicBezTo>
                <a:cubicBezTo>
                  <a:pt x="1341" y="125"/>
                  <a:pt x="1347" y="852"/>
                  <a:pt x="1279" y="91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1006022" y="1874520"/>
            <a:ext cx="5193089" cy="2937510"/>
          </a:xfrm>
          <a:custGeom>
            <a:avLst/>
            <a:gdLst>
              <a:gd name="connsiteX0" fmla="*/ 2531359 w 5066932"/>
              <a:gd name="connsiteY0" fmla="*/ 21 h 2945784"/>
              <a:gd name="connsiteX1" fmla="*/ 4878015 w 5066932"/>
              <a:gd name="connsiteY1" fmla="*/ 145719 h 2945784"/>
              <a:gd name="connsiteX2" fmla="*/ 4878015 w 5066932"/>
              <a:gd name="connsiteY2" fmla="*/ 2803241 h 2945784"/>
              <a:gd name="connsiteX3" fmla="*/ 175988 w 5066932"/>
              <a:gd name="connsiteY3" fmla="*/ 2803241 h 2945784"/>
              <a:gd name="connsiteX4" fmla="*/ 175988 w 5066932"/>
              <a:gd name="connsiteY4" fmla="*/ 145719 h 2945784"/>
              <a:gd name="connsiteX5" fmla="*/ 2531359 w 5066932"/>
              <a:gd name="connsiteY5" fmla="*/ 21 h 2945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66932" h="2945784">
                <a:moveTo>
                  <a:pt x="2531359" y="21"/>
                </a:moveTo>
                <a:cubicBezTo>
                  <a:pt x="3645379" y="1187"/>
                  <a:pt x="4757946" y="50918"/>
                  <a:pt x="4878015" y="145719"/>
                </a:cubicBezTo>
                <a:cubicBezTo>
                  <a:pt x="5118151" y="335320"/>
                  <a:pt x="5141390" y="2594991"/>
                  <a:pt x="4878015" y="2803241"/>
                </a:cubicBezTo>
                <a:cubicBezTo>
                  <a:pt x="4614639" y="3011491"/>
                  <a:pt x="392886" y="2974193"/>
                  <a:pt x="175988" y="2803241"/>
                </a:cubicBezTo>
                <a:cubicBezTo>
                  <a:pt x="-40909" y="2629181"/>
                  <a:pt x="-75768" y="344644"/>
                  <a:pt x="175988" y="145719"/>
                </a:cubicBezTo>
                <a:cubicBezTo>
                  <a:pt x="301866" y="46256"/>
                  <a:pt x="1417339" y="-1144"/>
                  <a:pt x="2531359" y="21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10400" y="2245995"/>
            <a:ext cx="3657600" cy="219456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31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7772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305424"/>
            <a:ext cx="8104083" cy="57992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53340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1888" y="1113022"/>
            <a:ext cx="4874224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6323873" y="967316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6506025" y="1109743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6323873" y="3060954"/>
            <a:ext cx="2990942" cy="1934384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6506025" y="3203381"/>
            <a:ext cx="2626638" cy="1649530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919255"/>
            <a:ext cx="8104082" cy="49742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7792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ve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reeform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Picture Placeholder 8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Freeform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Picture Placeholder 10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Freeform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Freeform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Picture Placeholder 20" descr="An empty placeholder to add an image. Click on the placeholder and select the image that you wish to add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6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6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365125"/>
            <a:ext cx="1828799" cy="4940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0" y="365125"/>
            <a:ext cx="6858000" cy="49403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11/23/2019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244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9829800" cy="10826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800"/>
            <a:ext cx="91440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09800" y="6416675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16675"/>
            <a:ext cx="1371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7FC8593D-7C47-471E-A8DF-97AC4FFD13F5}" type="datetimeFigureOut">
              <a:rPr lang="en-US" smtClean="0"/>
              <a:pPr/>
              <a:t>11/23/2019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838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289D71E3-7D81-4C24-B9D8-6B108755C6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54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2" r:id="rId11"/>
    <p:sldLayoutId id="2147483661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f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f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kFslyO8DP8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4624"/>
            <a:ext cx="8458200" cy="1828800"/>
          </a:xfrm>
        </p:spPr>
        <p:txBody>
          <a:bodyPr>
            <a:normAutofit/>
          </a:bodyPr>
          <a:lstStyle/>
          <a:p>
            <a:r>
              <a:rPr lang="en-US" sz="5400" b="1" dirty="0">
                <a:solidFill>
                  <a:srgbClr val="0070C0"/>
                </a:solidFill>
              </a:rPr>
              <a:t>Pinyin-3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1744" y="1124744"/>
            <a:ext cx="4464496" cy="4512004"/>
          </a:xfrm>
        </p:spPr>
        <p:txBody>
          <a:bodyPr>
            <a:normAutofit/>
          </a:bodyPr>
          <a:lstStyle/>
          <a:p>
            <a:r>
              <a:rPr lang="en-US" sz="5400" dirty="0"/>
              <a:t>j                </a:t>
            </a:r>
            <a:r>
              <a:rPr lang="en-US" sz="5400" dirty="0" err="1">
                <a:solidFill>
                  <a:srgbClr val="FF0000"/>
                </a:solidFill>
              </a:rPr>
              <a:t>iu</a:t>
            </a:r>
            <a:endParaRPr lang="en-US" sz="5400" dirty="0">
              <a:solidFill>
                <a:srgbClr val="FF0000"/>
              </a:solidFill>
            </a:endParaRPr>
          </a:p>
          <a:p>
            <a:r>
              <a:rPr lang="en-US" sz="5400" dirty="0"/>
              <a:t>q               </a:t>
            </a:r>
            <a:r>
              <a:rPr lang="en-US" sz="5400" dirty="0" err="1">
                <a:solidFill>
                  <a:srgbClr val="FF0000"/>
                </a:solidFill>
              </a:rPr>
              <a:t>ie</a:t>
            </a:r>
            <a:endParaRPr lang="en-US" sz="5400" dirty="0">
              <a:solidFill>
                <a:srgbClr val="FF0000"/>
              </a:solidFill>
            </a:endParaRPr>
          </a:p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5400" dirty="0"/>
              <a:t>               </a:t>
            </a:r>
            <a:r>
              <a:rPr lang="en-US" sz="5400" dirty="0" err="1">
                <a:solidFill>
                  <a:srgbClr val="FF0000"/>
                </a:solidFill>
              </a:rPr>
              <a:t>ue</a:t>
            </a:r>
            <a:endParaRPr lang="en-US" sz="5400" dirty="0">
              <a:solidFill>
                <a:srgbClr val="FF0000"/>
              </a:solidFill>
            </a:endParaRPr>
          </a:p>
          <a:p>
            <a:r>
              <a:rPr lang="en-US" sz="5400" dirty="0"/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27980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3392" y="692696"/>
            <a:ext cx="7086600" cy="2664296"/>
          </a:xfrm>
        </p:spPr>
        <p:txBody>
          <a:bodyPr>
            <a:normAutofit/>
          </a:bodyPr>
          <a:lstStyle/>
          <a:p>
            <a:r>
              <a:rPr lang="en-US" sz="3600" dirty="0"/>
              <a:t>Where should I put the tones?</a:t>
            </a:r>
          </a:p>
          <a:p>
            <a:endParaRPr lang="en-US" sz="3600" dirty="0"/>
          </a:p>
          <a:p>
            <a:r>
              <a:rPr lang="en-US" sz="3600" dirty="0"/>
              <a:t>1:Finals</a:t>
            </a:r>
          </a:p>
          <a:p>
            <a:r>
              <a:rPr lang="en-US" sz="3600" dirty="0"/>
              <a:t>2:a  o  e  </a:t>
            </a:r>
            <a:r>
              <a:rPr lang="en-US" sz="3600" dirty="0" err="1"/>
              <a:t>i</a:t>
            </a:r>
            <a:r>
              <a:rPr lang="en-US" sz="3600" dirty="0"/>
              <a:t>  u  </a:t>
            </a:r>
            <a:r>
              <a:rPr lang="en-GB" sz="3600" dirty="0"/>
              <a:t>ǘ</a:t>
            </a:r>
          </a:p>
        </p:txBody>
      </p:sp>
    </p:spTree>
    <p:extLst>
      <p:ext uri="{BB962C8B-B14F-4D97-AF65-F5344CB8AC3E}">
        <p14:creationId xmlns:p14="http://schemas.microsoft.com/office/powerpoint/2010/main" val="2380877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B608693-7DBD-445D-B770-214D3FEFCD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648" y="1196752"/>
            <a:ext cx="5616624" cy="4207047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81224093-98BC-41A3-90DD-C1A4CDFECC2F}"/>
              </a:ext>
            </a:extLst>
          </p:cNvPr>
          <p:cNvSpPr/>
          <p:nvPr/>
        </p:nvSpPr>
        <p:spPr>
          <a:xfrm>
            <a:off x="2783632" y="5733256"/>
            <a:ext cx="47372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http://www.boosj.com/drama_55322_12.html</a:t>
            </a:r>
          </a:p>
        </p:txBody>
      </p:sp>
    </p:spTree>
    <p:extLst>
      <p:ext uri="{BB962C8B-B14F-4D97-AF65-F5344CB8AC3E}">
        <p14:creationId xmlns:p14="http://schemas.microsoft.com/office/powerpoint/2010/main" val="246194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B1D852-93C3-4F2E-A800-EEF866EA4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512" y="908719"/>
            <a:ext cx="7992888" cy="4476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01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B2DA9F-081B-4A42-B5AD-8165BBE442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864" y="188640"/>
            <a:ext cx="5120000" cy="5120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87C3DAE-CCB8-4F25-B6FB-B7740470C511}"/>
              </a:ext>
            </a:extLst>
          </p:cNvPr>
          <p:cNvSpPr/>
          <p:nvPr/>
        </p:nvSpPr>
        <p:spPr>
          <a:xfrm>
            <a:off x="6960096" y="1988840"/>
            <a:ext cx="25922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iǎo</a:t>
            </a:r>
            <a:r>
              <a:rPr lang="en-GB" sz="6600" dirty="0">
                <a:latin typeface="Roboto"/>
              </a:rPr>
              <a:t> </a:t>
            </a:r>
            <a:r>
              <a:rPr lang="en-GB" sz="6600" dirty="0" err="1">
                <a:latin typeface="Roboto"/>
              </a:rPr>
              <a:t>j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endParaRPr lang="en-GB" sz="6600" dirty="0">
              <a:solidFill>
                <a:srgbClr val="FF0000"/>
              </a:solidFill>
            </a:endParaRPr>
          </a:p>
          <a:p>
            <a:pPr lvl="0"/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Chick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53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417FF5-4A3C-4FD3-96B3-9EA936E5AB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416" y="980728"/>
            <a:ext cx="5715000" cy="321945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DE968965-ECE5-435C-B937-67A32D9DC820}"/>
              </a:ext>
            </a:extLst>
          </p:cNvPr>
          <p:cNvSpPr/>
          <p:nvPr/>
        </p:nvSpPr>
        <p:spPr>
          <a:xfrm>
            <a:off x="6960096" y="1988840"/>
            <a:ext cx="259228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j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r>
              <a:rPr lang="en-GB" sz="6600" dirty="0">
                <a:solidFill>
                  <a:srgbClr val="FF0000"/>
                </a:solidFill>
                <a:latin typeface="Roboto"/>
              </a:rPr>
              <a:t> </a:t>
            </a:r>
            <a:r>
              <a:rPr lang="en-GB" sz="6600" dirty="0" err="1">
                <a:latin typeface="Roboto"/>
              </a:rPr>
              <a:t>d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àn</a:t>
            </a:r>
            <a:endParaRPr lang="en-GB" sz="6600" dirty="0">
              <a:solidFill>
                <a:srgbClr val="FF0000"/>
              </a:solidFill>
            </a:endParaRPr>
          </a:p>
          <a:p>
            <a:pPr lvl="0"/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Egg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2969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B8D794-D13A-4CBC-A84B-5D4B6D07C2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1584" y="880918"/>
            <a:ext cx="6768752" cy="5096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744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336" y="1151793"/>
            <a:ext cx="4194583" cy="38422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800" dirty="0" err="1">
                <a:latin typeface="Comic Sans MS" pitchFamily="66" charset="0"/>
                <a:ea typeface="幼圆" pitchFamily="49" charset="-122"/>
              </a:rPr>
              <a:t>q</a:t>
            </a:r>
            <a:r>
              <a:rPr lang="en-US" altLang="zh-CN" sz="13800" dirty="0" err="1">
                <a:solidFill>
                  <a:srgbClr val="7030A0"/>
                </a:solidFill>
                <a:latin typeface="Comic Sans MS" pitchFamily="66" charset="0"/>
                <a:ea typeface="幼圆" pitchFamily="49" charset="-122"/>
              </a:rPr>
              <a:t>ī</a:t>
            </a:r>
            <a:endParaRPr lang="en-US" altLang="zh-CN" sz="13800" dirty="0">
              <a:solidFill>
                <a:srgbClr val="7030A0"/>
              </a:solidFill>
              <a:latin typeface="Comic Sans MS" pitchFamily="66" charset="0"/>
              <a:ea typeface="幼圆" pitchFamily="49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783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88A4E3F-F3A6-4215-BA30-631C8DF25F9F}"/>
              </a:ext>
            </a:extLst>
          </p:cNvPr>
          <p:cNvSpPr/>
          <p:nvPr/>
        </p:nvSpPr>
        <p:spPr>
          <a:xfrm>
            <a:off x="6960096" y="1916832"/>
            <a:ext cx="331236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q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ì</a:t>
            </a:r>
            <a:r>
              <a:rPr lang="en-GB" sz="6600" dirty="0" err="1">
                <a:latin typeface="Roboto"/>
              </a:rPr>
              <a:t>q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iú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 err="1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ballon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E4DB66-0EEA-451B-8E49-E69A574192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051"/>
          <a:stretch/>
        </p:blipFill>
        <p:spPr>
          <a:xfrm>
            <a:off x="479376" y="260648"/>
            <a:ext cx="5146288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71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F7D568-61B4-41AC-9C7A-512A390BB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624" y="908720"/>
            <a:ext cx="6264696" cy="4698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083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C204C73-B99F-4CC8-BF06-821F1B539713}"/>
              </a:ext>
            </a:extLst>
          </p:cNvPr>
          <p:cNvSpPr/>
          <p:nvPr/>
        </p:nvSpPr>
        <p:spPr>
          <a:xfrm>
            <a:off x="6791400" y="1988840"/>
            <a:ext cx="540060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solidFill>
                  <a:schemeClr val="tx2"/>
                </a:solidFill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r>
              <a:rPr lang="en-GB" sz="6600" dirty="0" err="1">
                <a:latin typeface="Roboto"/>
              </a:rPr>
              <a:t>g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uā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Watermelon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5F1983-87E6-4A68-8937-8A06198113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464" y="620688"/>
            <a:ext cx="4752528" cy="447925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66594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159896" y="159076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sh</a:t>
            </a:r>
            <a:r>
              <a:rPr lang="en-GB" sz="7200" dirty="0" err="1">
                <a:solidFill>
                  <a:srgbClr val="FF0000"/>
                </a:solidFill>
              </a:rPr>
              <a:t>ǒu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Hands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70" y="980728"/>
            <a:ext cx="507022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014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03598E-388E-4100-976C-45274BFB1DCA}"/>
              </a:ext>
            </a:extLst>
          </p:cNvPr>
          <p:cNvSpPr/>
          <p:nvPr/>
        </p:nvSpPr>
        <p:spPr>
          <a:xfrm>
            <a:off x="6096000" y="2132856"/>
            <a:ext cx="57606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ǐ</a:t>
            </a:r>
            <a:r>
              <a:rPr lang="en-GB" sz="6600" dirty="0" err="1">
                <a:latin typeface="Roboto"/>
              </a:rPr>
              <a:t>sh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ǒu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66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Wash hands</a:t>
            </a:r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57872A-EE55-4486-9D21-46CECE01C6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564" y="1016511"/>
            <a:ext cx="466725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85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9ADAA4-E3CB-4BA4-8FEC-5519D71DE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440" y="908720"/>
            <a:ext cx="2143125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C51EF2-51E3-43AB-AB36-A2C3E00F0D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1704" y="1969951"/>
            <a:ext cx="5856651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6993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824192" y="2348879"/>
            <a:ext cx="3177084" cy="2123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b="1" dirty="0" err="1">
                <a:latin typeface="GB Pinyinok-D" pitchFamily="2" charset="-122"/>
                <a:ea typeface="GB Pinyinok-D" pitchFamily="2" charset="-122"/>
              </a:rPr>
              <a:t>r</a:t>
            </a:r>
            <a:r>
              <a:rPr lang="en-US" altLang="zh-CN" sz="6600" b="1" dirty="0" err="1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</a:rPr>
              <a:t>è</a:t>
            </a:r>
            <a:endParaRPr lang="en-US" altLang="zh-CN" sz="66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6600" b="1" dirty="0">
                <a:latin typeface="GB Pinyinok-D" pitchFamily="2" charset="-122"/>
                <a:ea typeface="GB Pinyinok-D" pitchFamily="2" charset="-122"/>
              </a:rPr>
              <a:t>Hot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/>
              <a:t> </a:t>
            </a:r>
            <a:endParaRPr lang="zh-CN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8B70FF-55D5-42D8-92ED-CA414942E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908720"/>
            <a:ext cx="5537200" cy="466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298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39616" y="2852936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https://www.youtube.com/watch?v=CkFslyO8DP8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245936" y="1196752"/>
            <a:ext cx="15696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zh-CN" altLang="en-US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儿歌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2E0EE473-B171-4DA5-88EE-2BF69B019E71}"/>
              </a:ext>
            </a:extLst>
          </p:cNvPr>
          <p:cNvSpPr txBox="1"/>
          <p:nvPr/>
        </p:nvSpPr>
        <p:spPr>
          <a:xfrm>
            <a:off x="2639616" y="3745551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一二三四五，上山打老虎。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75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9616" y="764704"/>
            <a:ext cx="6120680" cy="4506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86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90" y="1195755"/>
            <a:ext cx="4204183" cy="38510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/>
          <p:cNvSpPr txBox="1"/>
          <p:nvPr/>
        </p:nvSpPr>
        <p:spPr>
          <a:xfrm>
            <a:off x="7215554" y="1995854"/>
            <a:ext cx="34583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40404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l</a:t>
            </a:r>
            <a:r>
              <a:rPr kumimoji="0" lang="en-US" altLang="zh-CN" sz="13800" b="0" i="0" u="none" strike="noStrike" kern="1200" cap="none" spc="0" normalizeH="0" baseline="0" noProof="0" dirty="0" err="1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Comic Sans MS" pitchFamily="66" charset="0"/>
                <a:ea typeface="幼圆" pitchFamily="49" charset="-122"/>
                <a:cs typeface="+mn-cs"/>
              </a:rPr>
              <a:t>iù</a:t>
            </a: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CN" sz="13800" b="0" i="0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Comic Sans MS" pitchFamily="66" charset="0"/>
              <a:ea typeface="幼圆" pitchFamily="49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40404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5426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16" y="1052736"/>
            <a:ext cx="5256584" cy="350302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672064" y="1650084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ǎi</a:t>
            </a:r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iú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 err="1">
                <a:solidFill>
                  <a:schemeClr val="accent2">
                    <a:lumMod val="75000"/>
                  </a:schemeClr>
                </a:solidFill>
              </a:rPr>
              <a:t>milkcow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4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1052736"/>
            <a:ext cx="4896544" cy="367784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168008" y="1737498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iú</a:t>
            </a:r>
            <a:r>
              <a:rPr lang="en-GB" sz="7200" dirty="0" err="1"/>
              <a:t>n</a:t>
            </a:r>
            <a:r>
              <a:rPr lang="en-GB" sz="7200" dirty="0" err="1">
                <a:solidFill>
                  <a:srgbClr val="FF0000"/>
                </a:solidFill>
              </a:rPr>
              <a:t>ǎi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milk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28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1124744"/>
            <a:ext cx="4752528" cy="341901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84032" y="1680088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q</a:t>
            </a:r>
            <a:r>
              <a:rPr lang="en-GB" sz="7200" dirty="0" err="1">
                <a:solidFill>
                  <a:srgbClr val="FF0000"/>
                </a:solidFill>
              </a:rPr>
              <a:t>iū</a:t>
            </a:r>
            <a:r>
              <a:rPr lang="en-GB" sz="7200" dirty="0" err="1"/>
              <a:t>t</a:t>
            </a:r>
            <a:r>
              <a:rPr lang="en-GB" sz="7200" dirty="0" err="1">
                <a:solidFill>
                  <a:srgbClr val="FF0000"/>
                </a:solidFill>
              </a:rPr>
              <a:t>iān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Fall/Autumn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079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35" b="14005"/>
          <a:stretch/>
        </p:blipFill>
        <p:spPr>
          <a:xfrm>
            <a:off x="119336" y="898679"/>
            <a:ext cx="7210425" cy="410445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112224" y="1484784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Kitten loves eating fish,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8112224" y="2689632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puppy loves eating meat,</a:t>
            </a: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8184232" y="3894480"/>
            <a:ext cx="4007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Pony and calf loves eating grass.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44585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1325" y="1162050"/>
            <a:ext cx="6229350" cy="453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646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352" y="145727"/>
            <a:ext cx="7558257" cy="424847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75520" y="4394199"/>
            <a:ext cx="92890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g</a:t>
            </a:r>
            <a:r>
              <a:rPr lang="en-GB" sz="7200" dirty="0" err="1">
                <a:solidFill>
                  <a:srgbClr val="FF0000"/>
                </a:solidFill>
              </a:rPr>
              <a:t>āo</a:t>
            </a:r>
            <a:r>
              <a:rPr lang="en-GB" sz="7200" dirty="0" err="1"/>
              <a:t>t</a:t>
            </a:r>
            <a:r>
              <a:rPr lang="en-GB" sz="7200" dirty="0" err="1">
                <a:solidFill>
                  <a:srgbClr val="FF0000"/>
                </a:solidFill>
              </a:rPr>
              <a:t>iě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High speed railway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977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664" y="836712"/>
            <a:ext cx="5328592" cy="5238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6506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4" y="404664"/>
            <a:ext cx="6536251" cy="427620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320136" y="1628800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y</a:t>
            </a:r>
            <a:r>
              <a:rPr lang="en-GB" sz="7200" dirty="0" err="1">
                <a:solidFill>
                  <a:srgbClr val="FF0000"/>
                </a:solidFill>
              </a:rPr>
              <a:t>uè</a:t>
            </a:r>
            <a:r>
              <a:rPr lang="en-GB" sz="7200" dirty="0" err="1"/>
              <a:t>l</a:t>
            </a:r>
            <a:r>
              <a:rPr lang="en-GB" sz="7200" dirty="0" err="1">
                <a:solidFill>
                  <a:srgbClr val="FF0000"/>
                </a:solidFill>
              </a:rPr>
              <a:t>iàng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The moon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A9DC202C-ADAC-4F60-A4E9-D76EF4E7A796}"/>
              </a:ext>
            </a:extLst>
          </p:cNvPr>
          <p:cNvSpPr/>
          <p:nvPr/>
        </p:nvSpPr>
        <p:spPr>
          <a:xfrm>
            <a:off x="1559496" y="587727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https://tv.sohu.com/v/dXMvMjg5MTEyMTgzLzgzMTY5NzgyLnNodG1s.html?src=pl</a:t>
            </a:r>
          </a:p>
        </p:txBody>
      </p:sp>
    </p:spTree>
    <p:extLst>
      <p:ext uri="{BB962C8B-B14F-4D97-AF65-F5344CB8AC3E}">
        <p14:creationId xmlns:p14="http://schemas.microsoft.com/office/powerpoint/2010/main" val="86431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432" y="476672"/>
            <a:ext cx="5691725" cy="432048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92144" y="1556792"/>
            <a:ext cx="50405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x</a:t>
            </a:r>
            <a:r>
              <a:rPr lang="en-GB" sz="7200" dirty="0" err="1">
                <a:solidFill>
                  <a:srgbClr val="FF0000"/>
                </a:solidFill>
              </a:rPr>
              <a:t>uě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snow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08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5520" y="188640"/>
            <a:ext cx="5301208" cy="530120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680176" y="1685082"/>
            <a:ext cx="41044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 err="1"/>
              <a:t>x</a:t>
            </a:r>
            <a:r>
              <a:rPr lang="en-GB" sz="7200" dirty="0" err="1">
                <a:solidFill>
                  <a:srgbClr val="FF0000"/>
                </a:solidFill>
              </a:rPr>
              <a:t>uě</a:t>
            </a:r>
            <a:r>
              <a:rPr lang="en-GB" sz="7200" dirty="0" err="1"/>
              <a:t>r</a:t>
            </a:r>
            <a:r>
              <a:rPr lang="en-GB" sz="7200" dirty="0" err="1">
                <a:solidFill>
                  <a:srgbClr val="FF0000"/>
                </a:solidFill>
              </a:rPr>
              <a:t>én</a:t>
            </a:r>
            <a:endParaRPr lang="en-GB" sz="7200" dirty="0">
              <a:solidFill>
                <a:srgbClr val="FF0000"/>
              </a:solidFill>
            </a:endParaRPr>
          </a:p>
          <a:p>
            <a:r>
              <a:rPr lang="en-US" sz="7200" dirty="0">
                <a:solidFill>
                  <a:schemeClr val="accent2">
                    <a:lumMod val="75000"/>
                  </a:schemeClr>
                </a:solidFill>
              </a:rPr>
              <a:t>snowman</a:t>
            </a:r>
            <a:endParaRPr lang="en-GB" sz="7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CE96907C-A173-4713-A6A1-77A25E3C424F}"/>
              </a:ext>
            </a:extLst>
          </p:cNvPr>
          <p:cNvSpPr/>
          <p:nvPr/>
        </p:nvSpPr>
        <p:spPr>
          <a:xfrm>
            <a:off x="1991544" y="5949280"/>
            <a:ext cx="51925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https://www.youtube.com/watch?v=R6HD6lz_ICk</a:t>
            </a:r>
          </a:p>
        </p:txBody>
      </p:sp>
    </p:spTree>
    <p:extLst>
      <p:ext uri="{BB962C8B-B14F-4D97-AF65-F5344CB8AC3E}">
        <p14:creationId xmlns:p14="http://schemas.microsoft.com/office/powerpoint/2010/main" val="3444827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30445F6C-BF56-4E15-A203-9230E1EAEC9D}"/>
              </a:ext>
            </a:extLst>
          </p:cNvPr>
          <p:cNvSpPr txBox="1"/>
          <p:nvPr/>
        </p:nvSpPr>
        <p:spPr>
          <a:xfrm rot="10800000" flipH="1" flipV="1">
            <a:off x="335360" y="255713"/>
            <a:ext cx="12504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chemeClr val="accent2">
                    <a:lumMod val="75000"/>
                  </a:schemeClr>
                </a:solidFill>
              </a:rPr>
              <a:t>拍苍蝇</a:t>
            </a:r>
            <a:endParaRPr lang="en-US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7395C2E-952C-4728-97D1-996D6DFEEA01}"/>
              </a:ext>
            </a:extLst>
          </p:cNvPr>
          <p:cNvSpPr/>
          <p:nvPr/>
        </p:nvSpPr>
        <p:spPr>
          <a:xfrm>
            <a:off x="839416" y="4005064"/>
            <a:ext cx="2592288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iǎo</a:t>
            </a:r>
            <a:r>
              <a:rPr lang="en-GB" sz="6600" dirty="0">
                <a:latin typeface="Roboto"/>
              </a:rPr>
              <a:t> </a:t>
            </a:r>
            <a:r>
              <a:rPr lang="en-GB" sz="6600" dirty="0" err="1">
                <a:latin typeface="Roboto"/>
              </a:rPr>
              <a:t>j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endParaRPr lang="en-GB" sz="6600" dirty="0">
              <a:solidFill>
                <a:srgbClr val="FF0000"/>
              </a:solidFill>
            </a:endParaRPr>
          </a:p>
          <a:p>
            <a:pPr lvl="0"/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96AC720-8B2F-4237-B8A5-08C0F5DF3368}"/>
              </a:ext>
            </a:extLst>
          </p:cNvPr>
          <p:cNvSpPr/>
          <p:nvPr/>
        </p:nvSpPr>
        <p:spPr>
          <a:xfrm>
            <a:off x="3863752" y="2466181"/>
            <a:ext cx="3312368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latin typeface="Roboto"/>
              </a:rPr>
              <a:t>q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ì</a:t>
            </a:r>
            <a:r>
              <a:rPr lang="en-GB" sz="6600" dirty="0" err="1">
                <a:latin typeface="Roboto"/>
              </a:rPr>
              <a:t>q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iú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C352ED32-1B5A-4262-8945-819CBB2157A6}"/>
              </a:ext>
            </a:extLst>
          </p:cNvPr>
          <p:cNvSpPr/>
          <p:nvPr/>
        </p:nvSpPr>
        <p:spPr>
          <a:xfrm>
            <a:off x="4007768" y="5157192"/>
            <a:ext cx="2257349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6600" dirty="0" err="1">
                <a:solidFill>
                  <a:srgbClr val="000000"/>
                </a:solidFill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r>
              <a:rPr lang="en-GB" sz="6600" dirty="0" err="1">
                <a:solidFill>
                  <a:srgbClr val="404040"/>
                </a:solidFill>
                <a:latin typeface="Roboto"/>
              </a:rPr>
              <a:t>g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uā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FD76B504-0C52-4E09-A33D-DCF6DB86BF69}"/>
              </a:ext>
            </a:extLst>
          </p:cNvPr>
          <p:cNvSpPr txBox="1"/>
          <p:nvPr/>
        </p:nvSpPr>
        <p:spPr>
          <a:xfrm>
            <a:off x="7133791" y="3284984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/>
              <a:t>sh</a:t>
            </a:r>
            <a:r>
              <a:rPr lang="en-GB" sz="7200" dirty="0" err="1">
                <a:solidFill>
                  <a:srgbClr val="FF0000"/>
                </a:solidFill>
              </a:rPr>
              <a:t>ǒu</a:t>
            </a:r>
            <a:endParaRPr lang="en-GB" sz="7200" dirty="0">
              <a:solidFill>
                <a:srgbClr val="FF0000"/>
              </a:solidFill>
            </a:endParaRP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18774244-7AFC-4F24-877E-69C2C1F5F50D}"/>
              </a:ext>
            </a:extLst>
          </p:cNvPr>
          <p:cNvSpPr/>
          <p:nvPr/>
        </p:nvSpPr>
        <p:spPr>
          <a:xfrm>
            <a:off x="7392144" y="5373216"/>
            <a:ext cx="4608512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 dirty="0" err="1">
                <a:solidFill>
                  <a:schemeClr val="tx2"/>
                </a:solidFill>
                <a:latin typeface="Roboto"/>
              </a:rPr>
              <a:t>x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ī</a:t>
            </a:r>
            <a:r>
              <a:rPr lang="en-GB" sz="6600" dirty="0" err="1">
                <a:latin typeface="Roboto"/>
              </a:rPr>
              <a:t>g</a:t>
            </a:r>
            <a:r>
              <a:rPr lang="en-GB" sz="6600" dirty="0" err="1">
                <a:solidFill>
                  <a:srgbClr val="FF0000"/>
                </a:solidFill>
                <a:latin typeface="Roboto"/>
              </a:rPr>
              <a:t>uā</a:t>
            </a:r>
            <a:endParaRPr lang="en-GB" sz="6600" dirty="0">
              <a:solidFill>
                <a:srgbClr val="FF0000"/>
              </a:solidFill>
              <a:latin typeface="Roboto"/>
            </a:endParaRPr>
          </a:p>
          <a:p>
            <a:r>
              <a:rPr lang="en-US" altLang="zh-CN" sz="2800" b="1" dirty="0">
                <a:solidFill>
                  <a:srgbClr val="40404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dirty="0">
                <a:solidFill>
                  <a:srgbClr val="404040"/>
                </a:solidFill>
              </a:rPr>
              <a:t> </a:t>
            </a:r>
            <a:endParaRPr lang="zh-CN" alt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458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DFAA2785-1E6E-42B4-A7F2-070EA8AD9AB4}"/>
              </a:ext>
            </a:extLst>
          </p:cNvPr>
          <p:cNvSpPr/>
          <p:nvPr/>
        </p:nvSpPr>
        <p:spPr>
          <a:xfrm>
            <a:off x="3829994" y="2967335"/>
            <a:ext cx="4532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Magic gloves</a:t>
            </a:r>
            <a:endParaRPr lang="zh-CN" alt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60145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0E8B6B5D-E802-4DA3-8E55-2C1EA14DE0E8}"/>
              </a:ext>
            </a:extLst>
          </p:cNvPr>
          <p:cNvSpPr/>
          <p:nvPr/>
        </p:nvSpPr>
        <p:spPr>
          <a:xfrm>
            <a:off x="2098753" y="2136338"/>
            <a:ext cx="7994496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What time is it?</a:t>
            </a:r>
          </a:p>
          <a:p>
            <a:pPr algn="ctr"/>
            <a:endParaRPr lang="en-US" altLang="zh-CN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L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</a:rPr>
              <a:t>ǎo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sh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</a:rPr>
              <a:t>ī</a:t>
            </a:r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l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</a:rPr>
              <a:t>ǎo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sh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</a:rPr>
              <a:t>ī</a:t>
            </a:r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j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</a:rPr>
              <a:t>ǐ</a:t>
            </a:r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d</a:t>
            </a:r>
            <a:r>
              <a:rPr lang="en-US" altLang="zh-CN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</a:rPr>
              <a:t>iǎn</a:t>
            </a:r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l</a:t>
            </a:r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</a:rPr>
              <a:t>e</a:t>
            </a:r>
            <a:r>
              <a:rPr lang="en-US" altLang="zh-CN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?</a:t>
            </a:r>
            <a:endParaRPr lang="zh-CN" alt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55321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hildren Friends 16x9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hoolyard kids education presentation, album (widescreen).potx" id="{B61009BD-7448-452D-9EB3-A92629EDAAF7}" vid="{D5A61431-CA5A-45CA-9A81-30AAFC8F1B2C}"/>
    </a:ext>
  </a:extLst>
</a:theme>
</file>

<file path=ppt/theme/theme2.xml><?xml version="1.0" encoding="utf-8"?>
<a:theme xmlns:a="http://schemas.openxmlformats.org/drawingml/2006/main" name="Office Theme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DF6667-B669-49A4-BBE6-2132BA71C0C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DA15C6C-6BB6-4DB6-B7D6-7F14EAB2CC5C}">
  <ds:schemaRefs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40262f94-9f35-4ac3-9a90-690165a166b7"/>
    <ds:schemaRef ds:uri="a4f35948-e619-41b3-aa29-22878b09cfd2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A369AEE-D726-45B1-ACA9-0D6048C368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Schoolyard kids education presentation, album (widescreen)</Template>
  <TotalTime>108</TotalTime>
  <Words>171</Words>
  <Application>Microsoft Office PowerPoint</Application>
  <PresentationFormat>宽屏</PresentationFormat>
  <Paragraphs>61</Paragraphs>
  <Slides>31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31</vt:i4>
      </vt:variant>
    </vt:vector>
  </HeadingPairs>
  <TitlesOfParts>
    <vt:vector size="37" baseType="lpstr">
      <vt:lpstr>GB Pinyinok-D</vt:lpstr>
      <vt:lpstr>Roboto</vt:lpstr>
      <vt:lpstr>Arial</vt:lpstr>
      <vt:lpstr>Comic Sans MS</vt:lpstr>
      <vt:lpstr>Times New Roman</vt:lpstr>
      <vt:lpstr>Children Friends 16x9</vt:lpstr>
      <vt:lpstr>Pinyin-3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Pinyin-3</dc:title>
  <dc:creator>Yue Luan</dc:creator>
  <cp:keywords/>
  <cp:lastModifiedBy>越 栾</cp:lastModifiedBy>
  <cp:revision>13</cp:revision>
  <dcterms:created xsi:type="dcterms:W3CDTF">2019-11-17T15:39:34Z</dcterms:created>
  <dcterms:modified xsi:type="dcterms:W3CDTF">2019-11-23T11:53:21Z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TC038961019991</vt:lpwstr>
  </property>
  <property fmtid="{D5CDD505-2E9C-101B-9397-08002B2CF9AE}" pid="3" name="ContentTypeId">
    <vt:lpwstr>0x010100AA3F7D94069FF64A86F7DFF56D60E3BE</vt:lpwstr>
  </property>
</Properties>
</file>