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256" r:id="rId2"/>
    <p:sldId id="257" r:id="rId3"/>
    <p:sldId id="258" r:id="rId4"/>
    <p:sldId id="273" r:id="rId5"/>
    <p:sldId id="294" r:id="rId6"/>
    <p:sldId id="295" r:id="rId7"/>
    <p:sldId id="296" r:id="rId8"/>
    <p:sldId id="279" r:id="rId9"/>
    <p:sldId id="297" r:id="rId10"/>
    <p:sldId id="298" r:id="rId11"/>
    <p:sldId id="299" r:id="rId12"/>
    <p:sldId id="300" r:id="rId13"/>
    <p:sldId id="259" r:id="rId14"/>
    <p:sldId id="306" r:id="rId15"/>
    <p:sldId id="287" r:id="rId16"/>
    <p:sldId id="307" r:id="rId17"/>
    <p:sldId id="301" r:id="rId18"/>
    <p:sldId id="308" r:id="rId19"/>
    <p:sldId id="302" r:id="rId20"/>
    <p:sldId id="303" r:id="rId21"/>
    <p:sldId id="309" r:id="rId22"/>
    <p:sldId id="310" r:id="rId23"/>
    <p:sldId id="311" r:id="rId24"/>
    <p:sldId id="305" r:id="rId25"/>
    <p:sldId id="264" r:id="rId26"/>
    <p:sldId id="312" r:id="rId27"/>
  </p:sldIdLst>
  <p:sldSz cx="9144000" cy="6858000" type="screen4x3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 pos="288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0" autoAdjust="0"/>
    <p:restoredTop sz="94660"/>
  </p:normalViewPr>
  <p:slideViewPr>
    <p:cSldViewPr snapToGrid="0" snapToObjects="1">
      <p:cViewPr varScale="1">
        <p:scale>
          <a:sx n="112" d="100"/>
          <a:sy n="112" d="100"/>
        </p:scale>
        <p:origin x="1392" y="96"/>
      </p:cViewPr>
      <p:guideLst>
        <p:guide orient="horz"/>
        <p:guide pos="288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0EF74E1-D4CA-4F08-86D2-6018B25BE67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B248977-AC8F-4DAF-9B66-B118B67B7B2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C7490A3-582C-4786-B929-DB8BAFB3A18F}" type="datetimeFigureOut">
              <a:rPr lang="en-US"/>
              <a:pPr>
                <a:defRPr/>
              </a:pPr>
              <a:t>10/19/26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6A0838-A7F8-4A6A-BAE0-DF8680C5466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7EBC4D-902A-4232-AF24-A2ABD5783F4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FE81FD0A-B917-4F41-90BB-A6EA5E84086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DC90BAF-FDF0-4CF8-8D92-7921B82D9DC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AE36FB8-76AA-4FCE-BD01-FE80ACF01E0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46E9D49-D209-4186-AB36-3DA78F7FA6B0}" type="datetimeFigureOut">
              <a:rPr lang="en-US"/>
              <a:pPr>
                <a:defRPr/>
              </a:pPr>
              <a:t>10/19/26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83FA8AE-A4B6-4317-ADF8-4390DDD9EBF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BA0FCBC3-7419-4C4B-95CC-B053000816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9150D2-563F-46DC-AEB4-21E2352E9F7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16FB14-4673-4835-82BA-7F0ECB4B21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4DF43022-4499-4BE2-9CEA-D0541B405D30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>
            <a:extLst>
              <a:ext uri="{FF2B5EF4-FFF2-40B4-BE49-F238E27FC236}">
                <a16:creationId xmlns:a16="http://schemas.microsoft.com/office/drawing/2014/main" id="{6A6AB3D0-AA60-36A6-64DE-2A5F080207E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>
            <a:extLst>
              <a:ext uri="{FF2B5EF4-FFF2-40B4-BE49-F238E27FC236}">
                <a16:creationId xmlns:a16="http://schemas.microsoft.com/office/drawing/2014/main" id="{640C7525-3A26-8631-8F7E-098BC6A935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7172" name="Slide Number Placeholder 3">
            <a:extLst>
              <a:ext uri="{FF2B5EF4-FFF2-40B4-BE49-F238E27FC236}">
                <a16:creationId xmlns:a16="http://schemas.microsoft.com/office/drawing/2014/main" id="{1D659649-EB5D-B98B-7072-CDDB76B3ACE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D907D4EE-4922-4F21-9466-825BC7CDC2D7}" type="slidenum">
              <a:rPr lang="en-US" altLang="en-US"/>
              <a:pPr/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765D950-DBF3-ECE6-7192-302231D34105}"/>
              </a:ext>
            </a:extLst>
          </p:cNvPr>
          <p:cNvSpPr txBox="1">
            <a:spLocks/>
          </p:cNvSpPr>
          <p:nvPr userDrawn="1"/>
        </p:nvSpPr>
        <p:spPr>
          <a:xfrm>
            <a:off x="2743200" y="6508750"/>
            <a:ext cx="3962400" cy="36512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ctr" defTabSz="457200" rtl="0" eaLnBrk="1" latinLnBrk="0" hangingPunct="1">
              <a:defRPr sz="900" b="0" i="0" kern="1200">
                <a:solidFill>
                  <a:schemeClr val="tx1">
                    <a:tint val="75000"/>
                  </a:schemeClr>
                </a:solidFill>
                <a:latin typeface="Trebuchet MS"/>
                <a:ea typeface="+mn-ea"/>
                <a:cs typeface="Trebuchet M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Copyright © 2014 Wolters Kluwer • All Rights Reserved</a:t>
            </a:r>
          </a:p>
        </p:txBody>
      </p:sp>
      <p:pic>
        <p:nvPicPr>
          <p:cNvPr id="5" name="Picture 6" descr="ppt_opener.jpg">
            <a:extLst>
              <a:ext uri="{FF2B5EF4-FFF2-40B4-BE49-F238E27FC236}">
                <a16:creationId xmlns:a16="http://schemas.microsoft.com/office/drawing/2014/main" id="{A93F787C-3BC3-752E-D1DA-4DA88DCB6FD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5288"/>
            <a:ext cx="9144000" cy="647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>
            <a:extLst>
              <a:ext uri="{FF2B5EF4-FFF2-40B4-BE49-F238E27FC236}">
                <a16:creationId xmlns:a16="http://schemas.microsoft.com/office/drawing/2014/main" id="{3BE6D57D-6822-B537-B983-DD5DFBBB4D3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2163" y="322263"/>
            <a:ext cx="3100387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 b="1" i="0">
                <a:latin typeface="Trebuchet MS"/>
                <a:cs typeface="Trebuchet MS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0" i="0">
                <a:solidFill>
                  <a:schemeClr val="tx1">
                    <a:tint val="75000"/>
                  </a:schemeClr>
                </a:solidFill>
                <a:latin typeface="Trebuchet MS"/>
                <a:cs typeface="Trebuchet M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EBD4077-2F80-3897-DF72-7CDA504E69D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71A817D-7FEE-45BB-9FFB-5B662B8EC90C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E9D8642E-484A-31E6-617A-4ED17A06A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900" b="0" i="0">
                <a:solidFill>
                  <a:schemeClr val="tx1">
                    <a:tint val="75000"/>
                  </a:schemeClr>
                </a:solidFill>
                <a:latin typeface="Trebuchet MS"/>
                <a:cs typeface="Trebuchet MS"/>
              </a:defRPr>
            </a:lvl1pPr>
          </a:lstStyle>
          <a:p>
            <a:pPr>
              <a:defRPr/>
            </a:pPr>
            <a:r>
              <a:rPr lang="en-US"/>
              <a:t>Copyright © 2017 Wolters Kluwer •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1427490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WK_CMYK.jpg">
            <a:extLst>
              <a:ext uri="{FF2B5EF4-FFF2-40B4-BE49-F238E27FC236}">
                <a16:creationId xmlns:a16="http://schemas.microsoft.com/office/drawing/2014/main" id="{4336F3D9-4C38-8048-836A-D5DD7B942A8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430963"/>
            <a:ext cx="1317625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0432753-3F4A-88A6-F750-0D47220A52A2}"/>
              </a:ext>
            </a:extLst>
          </p:cNvPr>
          <p:cNvSpPr txBox="1">
            <a:spLocks/>
          </p:cNvSpPr>
          <p:nvPr userDrawn="1"/>
        </p:nvSpPr>
        <p:spPr>
          <a:xfrm>
            <a:off x="2743200" y="6364288"/>
            <a:ext cx="3962400" cy="36512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algn="ctr" defTabSz="457200" rtl="0" eaLnBrk="1" fontAlgn="auto" hangingPunct="1">
              <a:spcBef>
                <a:spcPts val="0"/>
              </a:spcBef>
              <a:spcAft>
                <a:spcPts val="0"/>
              </a:spcAft>
              <a:defRPr sz="900" b="0" i="0" kern="1200">
                <a:solidFill>
                  <a:schemeClr val="tx1">
                    <a:tint val="75000"/>
                  </a:schemeClr>
                </a:solidFill>
                <a:latin typeface="Trebuchet MS"/>
                <a:ea typeface="+mn-ea"/>
                <a:cs typeface="Trebuchet MS"/>
              </a:defRPr>
            </a:lvl1pPr>
            <a:lvl2pPr marL="4572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/>
              <a:t>Copyright © 2018 ACSM • All Rights Reserved</a:t>
            </a:r>
            <a:endParaRPr 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4928CF8-32F6-2DA3-BEB7-2C4BA3C7D0B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62C1781-6294-4560-9A78-749CFA269A2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57825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29EB7E-78EA-47D6-9D44-6580E849BE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16440E9D-B1A9-4453-969F-7F7185AC03C1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AA4EB503-8683-4871-926E-8D47EFF9ED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590800" y="6356350"/>
            <a:ext cx="396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 b="0" i="0">
                <a:solidFill>
                  <a:schemeClr val="tx1">
                    <a:tint val="75000"/>
                  </a:schemeClr>
                </a:solidFill>
                <a:latin typeface="Trebuchet MS"/>
                <a:cs typeface="Trebuchet MS"/>
              </a:defRPr>
            </a:lvl1pPr>
          </a:lstStyle>
          <a:p>
            <a:pPr>
              <a:defRPr/>
            </a:pPr>
            <a:r>
              <a:rPr lang="en-US"/>
              <a:t>Copyright © 2017 Wolters Kluwer • All Rights Reserved</a:t>
            </a:r>
          </a:p>
        </p:txBody>
      </p:sp>
      <p:pic>
        <p:nvPicPr>
          <p:cNvPr id="1028" name="Picture 3">
            <a:extLst>
              <a:ext uri="{FF2B5EF4-FFF2-40B4-BE49-F238E27FC236}">
                <a16:creationId xmlns:a16="http://schemas.microsoft.com/office/drawing/2014/main" id="{72A9011E-6E1A-BB59-0D63-626EC86B1CD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6346825"/>
            <a:ext cx="15509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</p:sldLayoutIdLst>
  <p:hf sldNum="0" hd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algn="ctr" defTabSz="457200" rtl="0" eaLnBrk="0" fontAlgn="base" hangingPunct="0">
        <a:spcBef>
          <a:spcPct val="20000"/>
        </a:spcBef>
        <a:spcAft>
          <a:spcPct val="0"/>
        </a:spcAft>
        <a:defRPr sz="3200" b="1" kern="1200">
          <a:solidFill>
            <a:schemeClr val="tx1"/>
          </a:solidFill>
          <a:latin typeface="Trebuchet MS"/>
          <a:ea typeface="Trebuchet MS" panose="020B0603020202020204" pitchFamily="34" charset="0"/>
          <a:cs typeface="Trebuchet M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Trebuchet MS" panose="020B0603020202020204" pitchFamily="34" charset="0"/>
          <a:cs typeface="Trebuchet MS" panose="020B0603020202020204" pitchFamily="34" charset="0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Trebuchet MS" panose="020B0603020202020204" pitchFamily="34" charset="0"/>
          <a:cs typeface="Trebuchet MS" panose="020B0603020202020204" pitchFamily="34" charset="0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Trebuchet MS" panose="020B0603020202020204" pitchFamily="34" charset="0"/>
          <a:cs typeface="Trebuchet MS" panose="020B0603020202020204" pitchFamily="34" charset="0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Trebuchet MS" panose="020B0603020202020204" pitchFamily="34" charset="0"/>
          <a:cs typeface="Trebuchet MS" panose="020B0603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92A404-6B83-4CAD-A1C5-18DD570F67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413" y="3405188"/>
            <a:ext cx="6386512" cy="1282700"/>
          </a:xfr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Chapter 3: Preparticipation Screening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AC68F6AB-6D19-3DC7-A337-6E39435C986C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107950"/>
            <a:ext cx="8229600" cy="41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Introduction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FA2B651A-945C-60B1-ACAB-C1539E0FB4AF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457200" y="928688"/>
            <a:ext cx="8229600" cy="5338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Previous preparticipation screening guidelines focused on risk classification based on the following: </a:t>
            </a:r>
          </a:p>
          <a:p>
            <a:pPr marL="1028700" lvl="1" eaLnBrk="1" hangingPunct="1">
              <a:buFontTx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CVD risk factors</a:t>
            </a:r>
          </a:p>
          <a:p>
            <a:pPr marL="1028700" lvl="1" eaLnBrk="1" hangingPunct="1">
              <a:buFontTx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Signs and/or symptoms of CVD, metabolic disease, and pulmonary disease</a:t>
            </a:r>
          </a:p>
          <a:p>
            <a:pPr marL="1028700" lvl="1" eaLnBrk="1" hangingPunct="1">
              <a:buFontTx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Known CVD, metabolic disease, and pulmonary disease</a:t>
            </a:r>
          </a:p>
          <a:p>
            <a:pPr marL="285750" indent="-285750" algn="l" eaLnBrk="1" hangingPunct="1">
              <a:buFontTx/>
              <a:buChar char="•"/>
            </a:pPr>
            <a:endParaRPr lang="en-US" altLang="en-US" sz="2200" b="0">
              <a:latin typeface="Trebuchet MS" panose="020B0603020202020204" pitchFamily="34" charset="0"/>
              <a:cs typeface="Trebuchet MS" panose="020B0603020202020204" pitchFamily="34" charset="0"/>
            </a:endParaRPr>
          </a:p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Recent evidence suggests this type of screening may erroneously over-refer individuals to seek medical clearance prior to exercise.</a:t>
            </a:r>
          </a:p>
          <a:p>
            <a:pPr marL="285750" indent="-285750" algn="l" eaLnBrk="1" hangingPunct="1">
              <a:buFontTx/>
              <a:buChar char="•"/>
            </a:pPr>
            <a:endParaRPr lang="en-US" altLang="en-US" sz="2200" b="0">
              <a:latin typeface="Trebuchet MS" panose="020B0603020202020204" pitchFamily="34" charset="0"/>
              <a:cs typeface="Trebuchet MS" panose="020B0603020202020204" pitchFamily="34" charset="0"/>
            </a:endParaRPr>
          </a:p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A new paradigm has been created to encourage physical activity, while minimizing barriers, and still ensure client safety.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37B8BE9-A971-47E7-9CFD-68C65A5EAF59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78C5E189-8F7A-7995-15E7-4BCDC894969D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120650"/>
            <a:ext cx="8229600" cy="41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Preparticipation Health Screening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B2B9F10A-7A2D-39FA-5F34-3ECBD725569F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457200" y="968375"/>
            <a:ext cx="8229600" cy="5338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Goals for preparticipation screening 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To identify those who should receive medical clearance prior to initiating or progressing an exercise program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To identify those with clinically significant disease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To identify those with medical conditions who should be restricted from exercise participation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endParaRPr lang="en-US" altLang="en-US" sz="1800">
              <a:latin typeface="Trebuchet MS" panose="020B0603020202020204" pitchFamily="34" charset="0"/>
            </a:endParaRP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This will be accomplished by collecting: </a:t>
            </a:r>
          </a:p>
          <a:p>
            <a:pPr marL="1428750" lvl="2" eaLnBrk="1" hangingPunct="1"/>
            <a:r>
              <a:rPr lang="en-US" altLang="en-US" sz="1800">
                <a:latin typeface="Trebuchet MS" panose="020B0603020202020204" pitchFamily="34" charset="0"/>
              </a:rPr>
              <a:t>Individual’s current physical activity level</a:t>
            </a:r>
          </a:p>
          <a:p>
            <a:pPr marL="1428750" lvl="2" eaLnBrk="1" hangingPunct="1"/>
            <a:r>
              <a:rPr lang="en-US" altLang="en-US" sz="1800">
                <a:latin typeface="Trebuchet MS" panose="020B0603020202020204" pitchFamily="34" charset="0"/>
              </a:rPr>
              <a:t>Individuals with signs and symptoms of CVD, metabolic disease, and renal disease</a:t>
            </a:r>
          </a:p>
          <a:p>
            <a:pPr marL="1428750" lvl="2" eaLnBrk="1" hangingPunct="1"/>
            <a:r>
              <a:rPr lang="en-US" altLang="en-US" sz="1800">
                <a:latin typeface="Trebuchet MS" panose="020B0603020202020204" pitchFamily="34" charset="0"/>
              </a:rPr>
              <a:t>Individuals with diagnosed CVD, metabolic disease, and renal disease</a:t>
            </a:r>
          </a:p>
          <a:p>
            <a:pPr marL="1428750" lvl="2" eaLnBrk="1" hangingPunct="1"/>
            <a:r>
              <a:rPr lang="en-US" altLang="en-US" sz="1800">
                <a:latin typeface="Trebuchet MS" panose="020B0603020202020204" pitchFamily="34" charset="0"/>
              </a:rPr>
              <a:t>Individual’s desired exercise program intensity</a:t>
            </a:r>
            <a:endParaRPr lang="en-US" altLang="en-US" sz="2200">
              <a:latin typeface="Trebuchet MS" panose="020B0603020202020204" pitchFamily="34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DB75CA5-9CB6-491D-BBF6-554C35AEC7AE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7AFFE09C-20DA-12B9-1E37-F903C76D4FAC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-12700"/>
            <a:ext cx="8229600" cy="41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 eaLnBrk="1" hangingPunct="1"/>
            <a:r>
              <a:rPr lang="en-US" altLang="en-US" sz="22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Preparticipation Health Screening: ACSM Preparticipation Screening Algorithm (Fig. 3.1)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63B188F8-7962-4487-9062-9418969067E5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457200" y="968375"/>
            <a:ext cx="8229600" cy="533876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5750" indent="-285750" algn="l" eaLnBrk="1" hangingPunct="1">
              <a:buFontTx/>
              <a:buChar char="•"/>
              <a:defRPr/>
            </a:pPr>
            <a:r>
              <a:rPr lang="en-US" altLang="en-US" sz="2200" b="0" dirty="0">
                <a:latin typeface="Trebuchet MS" panose="020B0603020202020204" pitchFamily="34" charset="0"/>
                <a:cs typeface="Trebuchet MS" panose="020B0603020202020204" pitchFamily="34" charset="0"/>
              </a:rPr>
              <a:t>The algorithm follows these steps to determine if an individual should seek medical clearance prior to exercise:</a:t>
            </a:r>
          </a:p>
          <a:p>
            <a:pPr lvl="1" indent="0" eaLnBrk="1" hangingPunct="1">
              <a:buFont typeface="Arial" panose="020B0604020202020204" pitchFamily="34" charset="0"/>
              <a:buNone/>
              <a:defRPr/>
            </a:pPr>
            <a:r>
              <a:rPr lang="en-US" altLang="en-US" sz="2200" dirty="0">
                <a:latin typeface="Trebuchet MS" panose="020B0603020202020204" pitchFamily="34" charset="0"/>
              </a:rPr>
              <a:t>1) Identify if the individual currently participates in regular exercise.</a:t>
            </a:r>
          </a:p>
          <a:p>
            <a:pPr marL="1428750" lvl="2" eaLnBrk="1" hangingPunct="1">
              <a:defRPr/>
            </a:pPr>
            <a:r>
              <a:rPr lang="en-US" altLang="en-US" sz="1800" dirty="0">
                <a:latin typeface="Trebuchet MS" panose="020B0603020202020204" pitchFamily="34" charset="0"/>
              </a:rPr>
              <a:t>Exercising at least 30 minutes on 3 or more days per week at a moderate intensity for at least 3 months.</a:t>
            </a:r>
          </a:p>
          <a:p>
            <a:pPr marL="1428750" lvl="2" eaLnBrk="1" hangingPunct="1">
              <a:defRPr/>
            </a:pPr>
            <a:endParaRPr lang="en-US" altLang="en-US" sz="1800" dirty="0">
              <a:latin typeface="Trebuchet MS" panose="020B0603020202020204" pitchFamily="34" charset="0"/>
            </a:endParaRPr>
          </a:p>
          <a:p>
            <a:pPr lvl="1" indent="0" eaLnBrk="1" hangingPunct="1">
              <a:buFont typeface="Arial" panose="020B0604020202020204" pitchFamily="34" charset="0"/>
              <a:buNone/>
              <a:defRPr/>
            </a:pPr>
            <a:r>
              <a:rPr lang="en-US" altLang="en-US" sz="2200" dirty="0">
                <a:latin typeface="Trebuchet MS" panose="020B0603020202020204" pitchFamily="34" charset="0"/>
              </a:rPr>
              <a:t>2) Identify if the individual has been diagnosed with CVD, metabolic disease, or renal disease.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  <a:defRPr/>
            </a:pPr>
            <a:endParaRPr lang="en-US" altLang="en-US" sz="2200" dirty="0">
              <a:latin typeface="Trebuchet MS" panose="020B0603020202020204" pitchFamily="34" charset="0"/>
            </a:endParaRPr>
          </a:p>
          <a:p>
            <a:pPr lvl="1" indent="0" eaLnBrk="1" hangingPunct="1">
              <a:buFont typeface="Arial" panose="020B0604020202020204" pitchFamily="34" charset="0"/>
              <a:buNone/>
              <a:defRPr/>
            </a:pPr>
            <a:r>
              <a:rPr lang="en-US" altLang="en-US" sz="2200" dirty="0">
                <a:latin typeface="Trebuchet MS" panose="020B0603020202020204" pitchFamily="34" charset="0"/>
              </a:rPr>
              <a:t>3) Identify if the individual has any signs or symptoms suggestive of the same diseases (Table 3.1).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  <a:defRPr/>
            </a:pPr>
            <a:endParaRPr lang="en-US" altLang="en-US" sz="2200" dirty="0">
              <a:latin typeface="Trebuchet MS" panose="020B0603020202020204" pitchFamily="34" charset="0"/>
            </a:endParaRPr>
          </a:p>
          <a:p>
            <a:pPr lvl="1" indent="0" eaLnBrk="1" hangingPunct="1">
              <a:buFont typeface="Arial" panose="020B0604020202020204" pitchFamily="34" charset="0"/>
              <a:buNone/>
              <a:defRPr/>
            </a:pPr>
            <a:r>
              <a:rPr lang="en-US" altLang="en-US" sz="2200" dirty="0">
                <a:latin typeface="Trebuchet MS" panose="020B0603020202020204" pitchFamily="34" charset="0"/>
              </a:rPr>
              <a:t>4) Identify the individual’s desired exercise program intensity.</a:t>
            </a:r>
          </a:p>
          <a:p>
            <a:pPr algn="l" eaLnBrk="1" hangingPunct="1">
              <a:defRPr/>
            </a:pPr>
            <a:endParaRPr lang="en-US" altLang="en-US" sz="2200" b="0" dirty="0">
              <a:latin typeface="Trebuchet MS" panose="020B0603020202020204" pitchFamily="34" charset="0"/>
              <a:cs typeface="Trebuchet MS" panose="020B0603020202020204" pitchFamily="34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0041DD9-5E95-4D68-8063-3708FCBCF695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705FDDB-DBA9-4A57-919C-20E2E25F8B37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267" name="Title 1">
            <a:extLst>
              <a:ext uri="{FF2B5EF4-FFF2-40B4-BE49-F238E27FC236}">
                <a16:creationId xmlns:a16="http://schemas.microsoft.com/office/drawing/2014/main" id="{4895FFDA-9844-3198-17A6-127C52896F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46050"/>
            <a:ext cx="82296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8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ACSM Preparticipation Screening Algorithm</a:t>
            </a:r>
          </a:p>
        </p:txBody>
      </p:sp>
      <p:pic>
        <p:nvPicPr>
          <p:cNvPr id="11268" name="Picture 6" descr="L:\jobs_LWW\InDesign\WKH-17-206 (ACSM-Bayles)\Ancillaries\00_Original Files\Links\Ch_3_Figure_3.1.jpg">
            <a:extLst>
              <a:ext uri="{FF2B5EF4-FFF2-40B4-BE49-F238E27FC236}">
                <a16:creationId xmlns:a16="http://schemas.microsoft.com/office/drawing/2014/main" id="{F9F4789C-ED70-57C9-3E2E-EC0CB6E4B2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8163" y="935038"/>
            <a:ext cx="5202237" cy="529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3B2B4D2-AC04-48FD-809C-D7D474EC1D7A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291" name="Title 1">
            <a:extLst>
              <a:ext uri="{FF2B5EF4-FFF2-40B4-BE49-F238E27FC236}">
                <a16:creationId xmlns:a16="http://schemas.microsoft.com/office/drawing/2014/main" id="{6E7D3275-4B44-2AD2-A9A8-5BD8366FDF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71450"/>
            <a:ext cx="82296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8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Preparticipation Health Screening—(cont.)</a:t>
            </a:r>
          </a:p>
        </p:txBody>
      </p:sp>
      <p:pic>
        <p:nvPicPr>
          <p:cNvPr id="12292" name="Picture 6" descr="L:\jobs_LWW\InDesign\WKH-17-206 (ACSM-Bayles)\Ancillaries\00_Original Files\Links\Ch_3_Table_3.1a.jpg">
            <a:extLst>
              <a:ext uri="{FF2B5EF4-FFF2-40B4-BE49-F238E27FC236}">
                <a16:creationId xmlns:a16="http://schemas.microsoft.com/office/drawing/2014/main" id="{054A6152-95EA-BD90-5C06-DB3E1A240D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6338" y="779463"/>
            <a:ext cx="4251325" cy="567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9CBA5E6-66FB-4558-9C9E-B4EE9CC8115A}"/>
              </a:ext>
            </a:extLst>
          </p:cNvPr>
          <p:cNvCxnSpPr/>
          <p:nvPr/>
        </p:nvCxnSpPr>
        <p:spPr>
          <a:xfrm>
            <a:off x="0" y="7397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315" name="Title 1">
            <a:extLst>
              <a:ext uri="{FF2B5EF4-FFF2-40B4-BE49-F238E27FC236}">
                <a16:creationId xmlns:a16="http://schemas.microsoft.com/office/drawing/2014/main" id="{B0DE1EA9-19F5-D92D-0F33-1504B73D93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71450"/>
            <a:ext cx="82296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8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Preparticipation Health Screening—(cont.)</a:t>
            </a:r>
          </a:p>
        </p:txBody>
      </p:sp>
      <p:pic>
        <p:nvPicPr>
          <p:cNvPr id="13316" name="Picture 6" descr="L:\jobs_LWW\InDesign\WKH-17-206 (ACSM-Bayles)\Ancillaries\00_Original Files\Links\Ch_3_Table_3.1b.jpg">
            <a:extLst>
              <a:ext uri="{FF2B5EF4-FFF2-40B4-BE49-F238E27FC236}">
                <a16:creationId xmlns:a16="http://schemas.microsoft.com/office/drawing/2014/main" id="{D365FF3F-B4B6-A111-1F61-98EE29DCE4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050" y="949325"/>
            <a:ext cx="6311900" cy="518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7FFAC480-6033-EEA0-9F0C-FD97293349C8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341313" y="195263"/>
            <a:ext cx="8229600" cy="41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 eaLnBrk="1" hangingPunct="1"/>
            <a:r>
              <a:rPr lang="en-US" altLang="en-US" sz="24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Preparticipation Health Screening: Self-Guided Methods</a:t>
            </a:r>
          </a:p>
        </p:txBody>
      </p:sp>
      <p:sp>
        <p:nvSpPr>
          <p:cNvPr id="14339" name="Content Placeholder 2">
            <a:extLst>
              <a:ext uri="{FF2B5EF4-FFF2-40B4-BE49-F238E27FC236}">
                <a16:creationId xmlns:a16="http://schemas.microsoft.com/office/drawing/2014/main" id="{1A013F60-7CCB-A228-BE0E-B12493AF6685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457200" y="1135063"/>
            <a:ext cx="8229600" cy="5338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The most common self-guided screening form is the Physical Activity Readiness Questionnaire for Everyone (PAR-Q+).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A recent update to the traditional PAR-Q, which now includes several follow-up questions.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endParaRPr lang="en-US" altLang="en-US" sz="2200">
              <a:latin typeface="Trebuchet MS" panose="020B0603020202020204" pitchFamily="34" charset="0"/>
            </a:endParaRP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The updated form was created to reduce barriers to exercise and the number of false positive screenings.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endParaRPr lang="en-US" altLang="en-US" sz="2200">
              <a:latin typeface="Trebuchet MS" panose="020B0603020202020204" pitchFamily="34" charset="0"/>
            </a:endParaRP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It will also allow the exercise professional to better tailor an exercise prescription (ExR</a:t>
            </a:r>
            <a:r>
              <a:rPr lang="en-US" altLang="en-US" sz="2200" baseline="-25000">
                <a:latin typeface="Trebuchet MS" panose="020B0603020202020204" pitchFamily="34" charset="0"/>
              </a:rPr>
              <a:t>x</a:t>
            </a:r>
            <a:r>
              <a:rPr lang="en-US" altLang="en-US" sz="2200">
                <a:latin typeface="Trebuchet MS" panose="020B0603020202020204" pitchFamily="34" charset="0"/>
              </a:rPr>
              <a:t>) based on the individual’s medical history.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B9F2F86-0095-40B8-8FB4-36C34AE467F0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BD80102-36CD-4F19-B66D-37DD372484E8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363" name="Title 1">
            <a:extLst>
              <a:ext uri="{FF2B5EF4-FFF2-40B4-BE49-F238E27FC236}">
                <a16:creationId xmlns:a16="http://schemas.microsoft.com/office/drawing/2014/main" id="{B09E566F-923F-CC07-7482-140364EA9E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313" y="195263"/>
            <a:ext cx="8802687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2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Physical Activity Readiness Questionnaire for Everyone</a:t>
            </a:r>
          </a:p>
        </p:txBody>
      </p:sp>
      <p:pic>
        <p:nvPicPr>
          <p:cNvPr id="15364" name="Picture 6" descr="L:\jobs_LWW\InDesign\WKH-17-206 (ACSM-Bayles)\Ancillaries\00_Original Files\Links\Ch_3_Figure_3.3a.jpg">
            <a:extLst>
              <a:ext uri="{FF2B5EF4-FFF2-40B4-BE49-F238E27FC236}">
                <a16:creationId xmlns:a16="http://schemas.microsoft.com/office/drawing/2014/main" id="{3BFBB985-28C2-8778-33AE-F83869D833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7925" y="744538"/>
            <a:ext cx="4248150" cy="569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135A14-639F-40A6-B366-C8A3603C1093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387" name="Title 1">
            <a:extLst>
              <a:ext uri="{FF2B5EF4-FFF2-40B4-BE49-F238E27FC236}">
                <a16:creationId xmlns:a16="http://schemas.microsoft.com/office/drawing/2014/main" id="{357981EC-6E4E-6294-B1E8-E8A670687D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313" y="195263"/>
            <a:ext cx="8802687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2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Physical Activity Readiness Questionnaire for Everyone—(cont.)</a:t>
            </a:r>
          </a:p>
        </p:txBody>
      </p:sp>
      <p:pic>
        <p:nvPicPr>
          <p:cNvPr id="16388" name="Picture 6" descr="L:\jobs_LWW\InDesign\WKH-17-206 (ACSM-Bayles)\Ancillaries\00_Original Files\Links\Ch_3_Figure_3.3b.jpg">
            <a:extLst>
              <a:ext uri="{FF2B5EF4-FFF2-40B4-BE49-F238E27FC236}">
                <a16:creationId xmlns:a16="http://schemas.microsoft.com/office/drawing/2014/main" id="{11D7A6E9-9461-923B-8702-74EE8EC4EB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7450" y="752475"/>
            <a:ext cx="4229100" cy="569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D5BADFC-C076-41BB-894E-4F1E3678B37D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411" name="Title 1">
            <a:extLst>
              <a:ext uri="{FF2B5EF4-FFF2-40B4-BE49-F238E27FC236}">
                <a16:creationId xmlns:a16="http://schemas.microsoft.com/office/drawing/2014/main" id="{A797125F-504D-0055-E82F-20FA29D3B8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313" y="195263"/>
            <a:ext cx="8802687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2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Physical Activity Readiness Questionnaire for Everyone—(cont.)</a:t>
            </a:r>
          </a:p>
        </p:txBody>
      </p:sp>
      <p:pic>
        <p:nvPicPr>
          <p:cNvPr id="17412" name="Picture 6" descr="L:\jobs_LWW\InDesign\WKH-17-206 (ACSM-Bayles)\Ancillaries\00_Original Files\Links\Ch_3_Figure_3.3c.jpg">
            <a:extLst>
              <a:ext uri="{FF2B5EF4-FFF2-40B4-BE49-F238E27FC236}">
                <a16:creationId xmlns:a16="http://schemas.microsoft.com/office/drawing/2014/main" id="{7944C4C2-B819-FD33-9FC3-AB48F9AA8F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625" y="744538"/>
            <a:ext cx="4222750" cy="568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5741017-A9D0-4477-8876-A32B0AD60020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435" name="Title 1">
            <a:extLst>
              <a:ext uri="{FF2B5EF4-FFF2-40B4-BE49-F238E27FC236}">
                <a16:creationId xmlns:a16="http://schemas.microsoft.com/office/drawing/2014/main" id="{B3D5AAD5-2CA6-73C1-B798-52826779B1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313" y="195263"/>
            <a:ext cx="8802687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2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Physical Activity Readiness Questionnaire for Everyone—(cont.)</a:t>
            </a:r>
          </a:p>
        </p:txBody>
      </p:sp>
      <p:pic>
        <p:nvPicPr>
          <p:cNvPr id="18436" name="Picture 6" descr="L:\jobs_LWW\InDesign\WKH-17-206 (ACSM-Bayles)\Ancillaries\00_Original Files\Links\Ch_3_Figure_3.3d.jpg">
            <a:extLst>
              <a:ext uri="{FF2B5EF4-FFF2-40B4-BE49-F238E27FC236}">
                <a16:creationId xmlns:a16="http://schemas.microsoft.com/office/drawing/2014/main" id="{52763B11-3749-327E-F28E-9A0A415132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688" y="744538"/>
            <a:ext cx="4238625" cy="568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AC694EC3-B0F0-8B58-78C2-1C9F4821D112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344488" y="11113"/>
            <a:ext cx="8229600" cy="41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 eaLnBrk="1" hangingPunct="1"/>
            <a:r>
              <a:rPr lang="en-US" altLang="en-US" sz="22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 Stratification for Those in Cardiac Rehabilitation and/or Medical Fitness Facilities</a:t>
            </a: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BC28536B-2CA7-7E3F-1E0B-D683B0553CD3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457200" y="1031875"/>
            <a:ext cx="8229600" cy="5338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A more in-depth screening process is needed for individuals in cardiac rehabilitation or medical fitness facilities. </a:t>
            </a:r>
          </a:p>
          <a:p>
            <a:pPr marL="285750" indent="-285750" algn="l" eaLnBrk="1" hangingPunct="1">
              <a:buFontTx/>
              <a:buChar char="•"/>
            </a:pPr>
            <a:endParaRPr lang="en-US" altLang="en-US" sz="1800" b="0">
              <a:latin typeface="Trebuchet MS" panose="020B0603020202020204" pitchFamily="34" charset="0"/>
              <a:cs typeface="Trebuchet MS" panose="020B0603020202020204" pitchFamily="34" charset="0"/>
            </a:endParaRP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Risk stratification criteria outlined in Box 3.1 from the American Association of Cardiovascular and Pulmonary Rehabilitation (AACVPR).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endParaRPr lang="en-US" altLang="en-US" sz="2200">
              <a:latin typeface="Trebuchet MS" panose="020B0603020202020204" pitchFamily="34" charset="0"/>
            </a:endParaRPr>
          </a:p>
          <a:p>
            <a:pPr marL="1428750" lvl="2" eaLnBrk="1" hangingPunct="1"/>
            <a:r>
              <a:rPr lang="en-US" altLang="en-US" sz="1800">
                <a:latin typeface="Trebuchet MS" panose="020B0603020202020204" pitchFamily="34" charset="0"/>
              </a:rPr>
              <a:t>Provides telemetry monitoring and exercise supervision recommendations</a:t>
            </a:r>
          </a:p>
          <a:p>
            <a:pPr marL="1428750" lvl="2" eaLnBrk="1" hangingPunct="1"/>
            <a:endParaRPr lang="en-US" altLang="en-US" sz="1800">
              <a:latin typeface="Trebuchet MS" panose="020B0603020202020204" pitchFamily="34" charset="0"/>
            </a:endParaRPr>
          </a:p>
          <a:p>
            <a:pPr marL="1428750" lvl="2" eaLnBrk="1" hangingPunct="1"/>
            <a:r>
              <a:rPr lang="en-US" altLang="en-US" sz="1800">
                <a:latin typeface="Trebuchet MS" panose="020B0603020202020204" pitchFamily="34" charset="0"/>
              </a:rPr>
              <a:t>Recommendations do not take into account the comorbidities. 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5B300BD-98D9-412A-B317-5D815EC9A6EC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C517093-0BC1-46FF-B13A-176E2BDAC86D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483" name="Title 1">
            <a:extLst>
              <a:ext uri="{FF2B5EF4-FFF2-40B4-BE49-F238E27FC236}">
                <a16:creationId xmlns:a16="http://schemas.microsoft.com/office/drawing/2014/main" id="{3DA1B2CD-0A10-9FDC-0EAF-0FC40F0CDE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488" y="-1588"/>
            <a:ext cx="8229600" cy="415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2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 Stratification for Those in Cardiac Rehabilitation and/or Medical Fitness Facilities—(cont.)</a:t>
            </a:r>
          </a:p>
        </p:txBody>
      </p:sp>
      <p:pic>
        <p:nvPicPr>
          <p:cNvPr id="20484" name="Picture 6" descr="L:\jobs_LWW\InDesign\WKH-17-206 (ACSM-Bayles)\Ancillaries\00_Original Files\Links\Ch_3_Box_3.1.jpg">
            <a:extLst>
              <a:ext uri="{FF2B5EF4-FFF2-40B4-BE49-F238E27FC236}">
                <a16:creationId xmlns:a16="http://schemas.microsoft.com/office/drawing/2014/main" id="{35C0C26C-4D43-F6FF-59BD-43525CA54C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858838"/>
            <a:ext cx="4581525" cy="555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25479454-1FEC-054D-2547-3AC7522A216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344488" y="141288"/>
            <a:ext cx="8229600" cy="41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Pre-exercise Evaluation: Informed Consent</a:t>
            </a:r>
          </a:p>
        </p:txBody>
      </p:sp>
      <p:sp>
        <p:nvSpPr>
          <p:cNvPr id="21507" name="Content Placeholder 2">
            <a:extLst>
              <a:ext uri="{FF2B5EF4-FFF2-40B4-BE49-F238E27FC236}">
                <a16:creationId xmlns:a16="http://schemas.microsoft.com/office/drawing/2014/main" id="{015238AA-E30F-F421-8313-E28DDAB4413D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457200" y="877888"/>
            <a:ext cx="8229600" cy="5338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The informed consent should include the following: 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Comprehensive explanation of the risks and benefits associated with exercise testing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Indication that the participant is free to withdraw without consequence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Statement that “emergency procedures and equipment are available”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endParaRPr lang="en-US" altLang="en-US" sz="2200">
              <a:latin typeface="Trebuchet MS" panose="020B0603020202020204" pitchFamily="34" charset="0"/>
            </a:endParaRPr>
          </a:p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The form should be explained verbally.</a:t>
            </a:r>
          </a:p>
          <a:p>
            <a:pPr marL="285750" indent="-285750" algn="l" eaLnBrk="1" hangingPunct="1">
              <a:buFontTx/>
              <a:buChar char="•"/>
            </a:pPr>
            <a:endParaRPr lang="en-US" altLang="en-US" sz="2200" b="0">
              <a:latin typeface="Trebuchet MS" panose="020B0603020202020204" pitchFamily="34" charset="0"/>
              <a:cs typeface="Trebuchet MS" panose="020B0603020202020204" pitchFamily="34" charset="0"/>
            </a:endParaRPr>
          </a:p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The individual should be given time to ask questions.</a:t>
            </a:r>
          </a:p>
          <a:p>
            <a:pPr marL="285750" indent="-285750" algn="l" eaLnBrk="1" hangingPunct="1">
              <a:buFontTx/>
              <a:buChar char="•"/>
            </a:pPr>
            <a:endParaRPr lang="en-US" altLang="en-US" sz="2200" b="0">
              <a:latin typeface="Trebuchet MS" panose="020B0603020202020204" pitchFamily="34" charset="0"/>
              <a:cs typeface="Trebuchet MS" panose="020B0603020202020204" pitchFamily="34" charset="0"/>
            </a:endParaRPr>
          </a:p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If the participant is a minor, the parent or legal guardian provides consent, whereas the minor provides assent.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0A96D74-EB43-4605-9150-5ED699FE7FC7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8AE26B1-BED1-4143-9AB2-B987884199F9}"/>
              </a:ext>
            </a:extLst>
          </p:cNvPr>
          <p:cNvCxnSpPr/>
          <p:nvPr/>
        </p:nvCxnSpPr>
        <p:spPr>
          <a:xfrm>
            <a:off x="0" y="7143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531" name="Title 1">
            <a:extLst>
              <a:ext uri="{FF2B5EF4-FFF2-40B4-BE49-F238E27FC236}">
                <a16:creationId xmlns:a16="http://schemas.microsoft.com/office/drawing/2014/main" id="{30444F8D-7DFB-8086-A37F-9C40EAB7F5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488" y="141288"/>
            <a:ext cx="82296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8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Informed Consent Sample</a:t>
            </a:r>
          </a:p>
        </p:txBody>
      </p:sp>
      <p:pic>
        <p:nvPicPr>
          <p:cNvPr id="22532" name="Picture 6" descr="L:\jobs_LWW\InDesign\WKH-17-206 (ACSM-Bayles)\Ancillaries\00_Original Files\Links\Ch_3_Figure_3.4.jpg">
            <a:extLst>
              <a:ext uri="{FF2B5EF4-FFF2-40B4-BE49-F238E27FC236}">
                <a16:creationId xmlns:a16="http://schemas.microsoft.com/office/drawing/2014/main" id="{3639936C-A4AB-D6D8-B986-97BDC8151F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300" y="852488"/>
            <a:ext cx="3581400" cy="554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2CD974D8-250F-1382-F533-3A34A081B60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203200" y="28575"/>
            <a:ext cx="8229600" cy="41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 eaLnBrk="1" hangingPunct="1"/>
            <a:r>
              <a:rPr lang="en-US" altLang="en-US" sz="22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Pre-exercise Evaluation: Medical History and CVD Risk Factor Assessment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937033DD-705D-48A4-970B-AF07C7ED2BC3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457200" y="793750"/>
            <a:ext cx="8229600" cy="533876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5750" indent="-285750" algn="l" eaLnBrk="1" hangingPunct="1">
              <a:buFontTx/>
              <a:buChar char="•"/>
              <a:defRPr/>
            </a:pPr>
            <a:r>
              <a:rPr lang="en-US" altLang="en-US" sz="2200" b="0" dirty="0">
                <a:latin typeface="Trebuchet MS" panose="020B0603020202020204" pitchFamily="34" charset="0"/>
                <a:cs typeface="Trebuchet MS" panose="020B0603020202020204" pitchFamily="34" charset="0"/>
              </a:rPr>
              <a:t>CVD risk factors should be identified and controlled to/for: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sz="2200" dirty="0">
                <a:latin typeface="Trebuchet MS" panose="020B0603020202020204" pitchFamily="34" charset="0"/>
              </a:rPr>
              <a:t>Aid in development of individual’s ExR</a:t>
            </a:r>
            <a:r>
              <a:rPr lang="en-US" altLang="en-US" sz="2200" baseline="-25000" dirty="0">
                <a:latin typeface="Trebuchet MS" panose="020B0603020202020204" pitchFamily="34" charset="0"/>
              </a:rPr>
              <a:t>x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sz="2200" dirty="0">
                <a:latin typeface="Trebuchet MS" panose="020B0603020202020204" pitchFamily="34" charset="0"/>
              </a:rPr>
              <a:t>Lifestyle modification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sz="2200" dirty="0">
                <a:latin typeface="Trebuchet MS" panose="020B0603020202020204" pitchFamily="34" charset="0"/>
              </a:rPr>
              <a:t>Disease prevention and management</a:t>
            </a:r>
          </a:p>
          <a:p>
            <a:pPr marL="1428750" lvl="2" eaLnBrk="1" hangingPunct="1">
              <a:defRPr/>
            </a:pPr>
            <a:endParaRPr lang="en-US" altLang="en-US" sz="1800" dirty="0">
              <a:latin typeface="Trebuchet MS" panose="020B0603020202020204" pitchFamily="34" charset="0"/>
            </a:endParaRPr>
          </a:p>
          <a:p>
            <a:pPr marL="285750" indent="-285750" algn="l" eaLnBrk="1" hangingPunct="1">
              <a:buFontTx/>
              <a:buChar char="•"/>
              <a:defRPr/>
            </a:pPr>
            <a:r>
              <a:rPr lang="en-US" altLang="en-US" sz="2200" b="0" dirty="0">
                <a:latin typeface="Trebuchet MS" panose="020B0603020202020204" pitchFamily="34" charset="0"/>
                <a:cs typeface="Trebuchet MS" panose="020B0603020202020204" pitchFamily="34" charset="0"/>
              </a:rPr>
              <a:t>The following steps should be followed:</a:t>
            </a:r>
          </a:p>
          <a:p>
            <a:pPr lvl="1" indent="0" eaLnBrk="1" hangingPunct="1">
              <a:buFont typeface="Arial" panose="020B0604020202020204" pitchFamily="34" charset="0"/>
              <a:buNone/>
              <a:defRPr/>
            </a:pPr>
            <a:r>
              <a:rPr lang="en-US" altLang="en-US" sz="2200" dirty="0">
                <a:latin typeface="Trebuchet MS" panose="020B0603020202020204" pitchFamily="34" charset="0"/>
              </a:rPr>
              <a:t>1) Determine if patient meets any positive risk factors from Table 3.2.</a:t>
            </a:r>
          </a:p>
          <a:p>
            <a:pPr marL="1428750" lvl="2" eaLnBrk="1" hangingPunct="1">
              <a:defRPr/>
            </a:pPr>
            <a:r>
              <a:rPr lang="en-US" altLang="en-US" sz="1800" dirty="0">
                <a:latin typeface="Trebuchet MS" panose="020B0603020202020204" pitchFamily="34" charset="0"/>
              </a:rPr>
              <a:t>If patient does not know if he or she meets the criteria for a risk factor, it should be counted.</a:t>
            </a:r>
          </a:p>
          <a:p>
            <a:pPr marL="1428750" lvl="2" eaLnBrk="1" hangingPunct="1">
              <a:defRPr/>
            </a:pPr>
            <a:endParaRPr lang="en-US" altLang="en-US" sz="1800" dirty="0">
              <a:latin typeface="Trebuchet MS" panose="020B0603020202020204" pitchFamily="34" charset="0"/>
            </a:endParaRPr>
          </a:p>
          <a:p>
            <a:pPr lvl="1" indent="0" eaLnBrk="1" hangingPunct="1">
              <a:buFont typeface="Arial" panose="020B0604020202020204" pitchFamily="34" charset="0"/>
              <a:buNone/>
              <a:defRPr/>
            </a:pPr>
            <a:r>
              <a:rPr lang="en-US" altLang="en-US" sz="2200" dirty="0">
                <a:latin typeface="Trebuchet MS" panose="020B0603020202020204" pitchFamily="34" charset="0"/>
              </a:rPr>
              <a:t>2) Sum the positive risk factors.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  <a:defRPr/>
            </a:pPr>
            <a:endParaRPr lang="en-US" altLang="en-US" sz="2200" dirty="0">
              <a:latin typeface="Trebuchet MS" panose="020B0603020202020204" pitchFamily="34" charset="0"/>
            </a:endParaRPr>
          </a:p>
          <a:p>
            <a:pPr lvl="1" indent="0" eaLnBrk="1" hangingPunct="1">
              <a:buFont typeface="Arial" panose="020B0604020202020204" pitchFamily="34" charset="0"/>
              <a:buNone/>
              <a:defRPr/>
            </a:pPr>
            <a:r>
              <a:rPr lang="en-US" altLang="en-US" sz="2200" dirty="0">
                <a:latin typeface="Trebuchet MS" panose="020B0603020202020204" pitchFamily="34" charset="0"/>
              </a:rPr>
              <a:t>3) If client meets negative risk factor from Table 3.2, subtract one from the total of positive risk factors.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A56DAF4-A81B-41A1-8273-3E4AB377B4D9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E33C195-8C74-4D28-BBAB-1EEB1E1CB053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579" name="Title 1">
            <a:extLst>
              <a:ext uri="{FF2B5EF4-FFF2-40B4-BE49-F238E27FC236}">
                <a16:creationId xmlns:a16="http://schemas.microsoft.com/office/drawing/2014/main" id="{225DE6B6-E849-9200-A7B0-9112BCF15E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200" y="3175"/>
            <a:ext cx="82296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2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Pre-exercise Evaluation: Medical History and CVD Risk Factor Assessment—(cont.)</a:t>
            </a:r>
          </a:p>
        </p:txBody>
      </p:sp>
      <p:pic>
        <p:nvPicPr>
          <p:cNvPr id="24580" name="Picture 6" descr="L:\jobs_LWW\InDesign\WKH-17-206 (ACSM-Bayles)\Ancillaries\00_Original Files\Links\Ch_3_Table_3.2.jpg">
            <a:extLst>
              <a:ext uri="{FF2B5EF4-FFF2-40B4-BE49-F238E27FC236}">
                <a16:creationId xmlns:a16="http://schemas.microsoft.com/office/drawing/2014/main" id="{2B93192E-01A6-3D3E-ECC7-022949B162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313" y="735013"/>
            <a:ext cx="5651500" cy="562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685CC4C9-0FF8-9A5C-A26A-BCA7B6FCCA3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203200" y="180975"/>
            <a:ext cx="8229600" cy="41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Pre-exercise Evaluation: Blood Pressure</a:t>
            </a:r>
          </a:p>
        </p:txBody>
      </p:sp>
      <p:sp>
        <p:nvSpPr>
          <p:cNvPr id="25603" name="Content Placeholder 2">
            <a:extLst>
              <a:ext uri="{FF2B5EF4-FFF2-40B4-BE49-F238E27FC236}">
                <a16:creationId xmlns:a16="http://schemas.microsoft.com/office/drawing/2014/main" id="{157CD851-5665-3AEC-23B1-71FCD5039EB8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457200" y="993775"/>
            <a:ext cx="8229600" cy="5338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A resting blood pressure (BP) measurement is a vital component of any prescreening evaluation.</a:t>
            </a:r>
          </a:p>
          <a:p>
            <a:pPr marL="285750" indent="-285750" algn="l" eaLnBrk="1" hangingPunct="1">
              <a:buFontTx/>
              <a:buChar char="•"/>
            </a:pPr>
            <a:endParaRPr lang="en-US" altLang="en-US" sz="2200" b="0">
              <a:latin typeface="Trebuchet MS" panose="020B0603020202020204" pitchFamily="34" charset="0"/>
              <a:cs typeface="Trebuchet MS" panose="020B0603020202020204" pitchFamily="34" charset="0"/>
            </a:endParaRPr>
          </a:p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BP is typically classified as follows: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Normal BP = &lt;120 systolic blood pressure (SBP) and &lt;80 diastolic blood pressure (DBP)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endParaRPr lang="en-US" altLang="en-US" sz="2200">
              <a:latin typeface="Trebuchet MS" panose="020B0603020202020204" pitchFamily="34" charset="0"/>
            </a:endParaRP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Prehypertension = 120–139 SBP or 80–89 DBP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endParaRPr lang="en-US" altLang="en-US" sz="2200">
              <a:latin typeface="Trebuchet MS" panose="020B0603020202020204" pitchFamily="34" charset="0"/>
            </a:endParaRP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Stage 1 hypertension = 140–159 SBP or 90–99 DBP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339D7B4-2CA4-43EC-8BA0-FD043E77D07D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B928A6C2-2530-8FB1-12F4-6CB52DD1633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203200" y="180975"/>
            <a:ext cx="8229600" cy="41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Pre-exercise Evaluation: Blood Pressure—(cont.)</a:t>
            </a:r>
          </a:p>
        </p:txBody>
      </p: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id="{44FE78C8-63BA-6FFD-06A0-28A50D6C92B2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457200" y="852488"/>
            <a:ext cx="7975600" cy="498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Blood pressure is typically measured using </a:t>
            </a:r>
            <a:r>
              <a:rPr lang="en-US" altLang="en-US" sz="2200" b="0" i="1">
                <a:latin typeface="Trebuchet MS" panose="020B0603020202020204" pitchFamily="34" charset="0"/>
                <a:cs typeface="Trebuchet MS" panose="020B0603020202020204" pitchFamily="34" charset="0"/>
              </a:rPr>
              <a:t>auscultation</a:t>
            </a: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.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Exercise professional listens for the sounds of Korotkoff.</a:t>
            </a:r>
          </a:p>
          <a:p>
            <a:pPr marL="1428750" lvl="2" eaLnBrk="1" hangingPunct="1"/>
            <a:r>
              <a:rPr lang="en-US" altLang="en-US" sz="1800">
                <a:latin typeface="Trebuchet MS" panose="020B0603020202020204" pitchFamily="34" charset="0"/>
              </a:rPr>
              <a:t>BP cuff is inflated to a suprasystolic pressure, which occludes the brachial artery.</a:t>
            </a:r>
          </a:p>
          <a:p>
            <a:pPr marL="1428750" lvl="2" eaLnBrk="1" hangingPunct="1"/>
            <a:r>
              <a:rPr lang="en-US" altLang="en-US" sz="1800">
                <a:latin typeface="Trebuchet MS" panose="020B0603020202020204" pitchFamily="34" charset="0"/>
              </a:rPr>
              <a:t>As cuff is deflated, pulsatile flow is reestablished and is accompanied by sounds, which can be heard with a stethoscope.</a:t>
            </a:r>
          </a:p>
          <a:p>
            <a:pPr marL="1428750" lvl="2" eaLnBrk="1" hangingPunct="1"/>
            <a:r>
              <a:rPr lang="en-US" altLang="en-US" sz="1800">
                <a:latin typeface="Trebuchet MS" panose="020B0603020202020204" pitchFamily="34" charset="0"/>
              </a:rPr>
              <a:t>Typically, five Korotkoff sounds can be heard (Box 3.2).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In order to avoid BP assessment errors, all of the following should be considered:</a:t>
            </a:r>
          </a:p>
          <a:p>
            <a:pPr marL="1428750" lvl="2" eaLnBrk="1" hangingPunct="1"/>
            <a:r>
              <a:rPr lang="en-US" altLang="en-US" sz="1800">
                <a:latin typeface="Trebuchet MS" panose="020B0603020202020204" pitchFamily="34" charset="0"/>
              </a:rPr>
              <a:t>Appropriate testing procedures (Box 3.3)</a:t>
            </a:r>
          </a:p>
          <a:p>
            <a:pPr marL="1428750" lvl="2" eaLnBrk="1" hangingPunct="1"/>
            <a:r>
              <a:rPr lang="en-US" altLang="en-US" sz="1800">
                <a:latin typeface="Trebuchet MS" panose="020B0603020202020204" pitchFamily="34" charset="0"/>
              </a:rPr>
              <a:t>Type of instrument used</a:t>
            </a:r>
          </a:p>
          <a:p>
            <a:pPr marL="1885950" lvl="3" eaLnBrk="1" hangingPunct="1"/>
            <a:r>
              <a:rPr lang="en-US" altLang="en-US" sz="1400">
                <a:latin typeface="Trebuchet MS" panose="020B0603020202020204" pitchFamily="34" charset="0"/>
              </a:rPr>
              <a:t>Ausculatory or oscillometric </a:t>
            </a:r>
          </a:p>
          <a:p>
            <a:pPr marL="1428750" lvl="2" eaLnBrk="1" hangingPunct="1"/>
            <a:r>
              <a:rPr lang="en-US" altLang="en-US" sz="1800">
                <a:latin typeface="Trebuchet MS" panose="020B0603020202020204" pitchFamily="34" charset="0"/>
              </a:rPr>
              <a:t>Posture of subject</a:t>
            </a:r>
          </a:p>
          <a:p>
            <a:pPr marL="1885950" lvl="3" eaLnBrk="1" hangingPunct="1"/>
            <a:r>
              <a:rPr lang="en-US" altLang="en-US" sz="1400">
                <a:latin typeface="Trebuchet MS" panose="020B0603020202020204" pitchFamily="34" charset="0"/>
              </a:rPr>
              <a:t>Supine, seated or standing</a:t>
            </a:r>
          </a:p>
          <a:p>
            <a:pPr marL="1428750" lvl="2" eaLnBrk="1" hangingPunct="1"/>
            <a:r>
              <a:rPr lang="en-US" altLang="en-US" sz="1800">
                <a:latin typeface="Trebuchet MS" panose="020B0603020202020204" pitchFamily="34" charset="0"/>
              </a:rPr>
              <a:t>Common sources of assessment error (Box 3.4)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85D4B51-63C0-4282-B0E6-E9A078E7D242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4EAE993-B04A-49BD-A977-308175DCADC1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651" name="Title 1">
            <a:extLst>
              <a:ext uri="{FF2B5EF4-FFF2-40B4-BE49-F238E27FC236}">
                <a16:creationId xmlns:a16="http://schemas.microsoft.com/office/drawing/2014/main" id="{F87E712E-C253-D147-C215-BF12B899AD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200" y="180975"/>
            <a:ext cx="82296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8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Pre-exercise Evaluation: Blood Pressure—(cont.)</a:t>
            </a:r>
          </a:p>
        </p:txBody>
      </p:sp>
      <p:pic>
        <p:nvPicPr>
          <p:cNvPr id="27652" name="Picture 6" descr="L:\jobs_LWW\InDesign\WKH-17-206 (ACSM-Bayles)\Ancillaries\00_Original Files\Links\Ch_3_Box_3.2.jpg">
            <a:extLst>
              <a:ext uri="{FF2B5EF4-FFF2-40B4-BE49-F238E27FC236}">
                <a16:creationId xmlns:a16="http://schemas.microsoft.com/office/drawing/2014/main" id="{682A2482-CD77-7AFE-9825-7C2B471961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1009650"/>
            <a:ext cx="8004175" cy="425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4FEDE00-5235-4425-A1B4-FFAAB7FD03F8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675" name="Title 1">
            <a:extLst>
              <a:ext uri="{FF2B5EF4-FFF2-40B4-BE49-F238E27FC236}">
                <a16:creationId xmlns:a16="http://schemas.microsoft.com/office/drawing/2014/main" id="{A7F7FC4F-0273-09B7-E225-97ECD6FA8C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200" y="180975"/>
            <a:ext cx="82296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8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Pre-exercise Evaluation: Blood Pressure—(cont.)</a:t>
            </a:r>
          </a:p>
        </p:txBody>
      </p:sp>
      <p:pic>
        <p:nvPicPr>
          <p:cNvPr id="28676" name="Picture 6" descr="L:\jobs_LWW\InDesign\WKH-17-206 (ACSM-Bayles)\Ancillaries\00_Original Files\Links\Ch_3_Box_3.3.jpg">
            <a:extLst>
              <a:ext uri="{FF2B5EF4-FFF2-40B4-BE49-F238E27FC236}">
                <a16:creationId xmlns:a16="http://schemas.microsoft.com/office/drawing/2014/main" id="{79FD6D4D-DBA7-EE55-B710-737395951E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5963" y="785813"/>
            <a:ext cx="5172075" cy="565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9E40F97-A553-4C7D-877D-A7875E529758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699" name="Title 1">
            <a:extLst>
              <a:ext uri="{FF2B5EF4-FFF2-40B4-BE49-F238E27FC236}">
                <a16:creationId xmlns:a16="http://schemas.microsoft.com/office/drawing/2014/main" id="{F8580E99-3A7C-586C-E936-68C776B406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200" y="180975"/>
            <a:ext cx="82296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4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Pre-exercise Evaluation: Blood Pressure—(cont.)</a:t>
            </a:r>
          </a:p>
        </p:txBody>
      </p:sp>
      <p:pic>
        <p:nvPicPr>
          <p:cNvPr id="29700" name="Picture 6" descr="L:\jobs_LWW\InDesign\WKH-17-206 (ACSM-Bayles)\Ancillaries\00_Original Files\Links\Ch_3_Box_3.4.jpg">
            <a:extLst>
              <a:ext uri="{FF2B5EF4-FFF2-40B4-BE49-F238E27FC236}">
                <a16:creationId xmlns:a16="http://schemas.microsoft.com/office/drawing/2014/main" id="{B54E8E87-AB26-E2BA-B4FA-3E4FB391D3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849313"/>
            <a:ext cx="7839075" cy="494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2624AB93-D993-0E9C-3883-F437966099D5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203200" y="180975"/>
            <a:ext cx="8229600" cy="41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 eaLnBrk="1" hangingPunct="1"/>
            <a:r>
              <a:rPr lang="en-US" altLang="en-US" sz="24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Pre-exercise Evaluation: Patient Participation</a:t>
            </a:r>
          </a:p>
        </p:txBody>
      </p:sp>
      <p:sp>
        <p:nvSpPr>
          <p:cNvPr id="30723" name="Content Placeholder 2">
            <a:extLst>
              <a:ext uri="{FF2B5EF4-FFF2-40B4-BE49-F238E27FC236}">
                <a16:creationId xmlns:a16="http://schemas.microsoft.com/office/drawing/2014/main" id="{3B3C145E-E378-BF6C-2EAF-FE727ADFD278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457200" y="787400"/>
            <a:ext cx="8229600" cy="5338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Detailed instructions should be provided to participants prior to exercise testing.</a:t>
            </a:r>
            <a:endParaRPr lang="en-US" altLang="en-US" sz="1400" b="0">
              <a:latin typeface="Trebuchet MS" panose="020B0603020202020204" pitchFamily="34" charset="0"/>
              <a:cs typeface="Trebuchet MS" panose="020B0603020202020204" pitchFamily="34" charset="0"/>
            </a:endParaRP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Instructions should include the following:</a:t>
            </a:r>
          </a:p>
          <a:p>
            <a:pPr marL="1428750" lvl="2" eaLnBrk="1" hangingPunct="1"/>
            <a:r>
              <a:rPr lang="en-US" altLang="en-US" sz="1800">
                <a:latin typeface="Trebuchet MS" panose="020B0603020202020204" pitchFamily="34" charset="0"/>
              </a:rPr>
              <a:t>Avoid eating and smoking 3 hours prior to testing.</a:t>
            </a:r>
          </a:p>
          <a:p>
            <a:pPr marL="1428750" lvl="2" eaLnBrk="1" hangingPunct="1"/>
            <a:r>
              <a:rPr lang="en-US" altLang="en-US" sz="1800">
                <a:latin typeface="Trebuchet MS" panose="020B0603020202020204" pitchFamily="34" charset="0"/>
              </a:rPr>
              <a:t>Wear comfortable footwear and loose-fitting clothing.</a:t>
            </a:r>
          </a:p>
          <a:p>
            <a:pPr marL="1428750" lvl="2" eaLnBrk="1" hangingPunct="1"/>
            <a:r>
              <a:rPr lang="en-US" altLang="en-US" sz="1800">
                <a:latin typeface="Trebuchet MS" panose="020B0603020202020204" pitchFamily="34" charset="0"/>
              </a:rPr>
              <a:t>Directions for medication usage prior to testing</a:t>
            </a:r>
          </a:p>
          <a:p>
            <a:pPr marL="1428750" lvl="2" eaLnBrk="1" hangingPunct="1"/>
            <a:r>
              <a:rPr lang="en-US" altLang="en-US" sz="1800">
                <a:latin typeface="Trebuchet MS" panose="020B0603020202020204" pitchFamily="34" charset="0"/>
              </a:rPr>
              <a:t>Avoid unusual physical efforts for 12 hours prior to testing.</a:t>
            </a:r>
          </a:p>
          <a:p>
            <a:pPr marL="1428750" lvl="2" eaLnBrk="1" hangingPunct="1"/>
            <a:endParaRPr lang="en-US" altLang="en-US" sz="1800">
              <a:latin typeface="Trebuchet MS" panose="020B0603020202020204" pitchFamily="34" charset="0"/>
            </a:endParaRPr>
          </a:p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Preparticipation screening and physical exam should be completed.</a:t>
            </a:r>
          </a:p>
          <a:p>
            <a:pPr marL="285750" indent="-285750" algn="l" eaLnBrk="1" hangingPunct="1">
              <a:buFontTx/>
              <a:buChar char="•"/>
            </a:pPr>
            <a:endParaRPr lang="en-US" altLang="en-US" sz="2200" b="0">
              <a:latin typeface="Trebuchet MS" panose="020B0603020202020204" pitchFamily="34" charset="0"/>
              <a:cs typeface="Trebuchet MS" panose="020B0603020202020204" pitchFamily="34" charset="0"/>
            </a:endParaRPr>
          </a:p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Contraindications to exercise testing should be determined (see Chapter 4, Box 4.1).</a:t>
            </a:r>
          </a:p>
          <a:p>
            <a:pPr marL="285750" indent="-285750" algn="l" eaLnBrk="1" hangingPunct="1">
              <a:buFontTx/>
              <a:buChar char="•"/>
            </a:pPr>
            <a:endParaRPr lang="en-US" altLang="en-US" sz="2200" b="0">
              <a:latin typeface="Trebuchet MS" panose="020B0603020202020204" pitchFamily="34" charset="0"/>
              <a:cs typeface="Trebuchet MS" panose="020B0603020202020204" pitchFamily="34" charset="0"/>
            </a:endParaRPr>
          </a:p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Informed consent should be reviewed and signed.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endParaRPr lang="en-US" altLang="en-US" sz="2200">
              <a:latin typeface="Trebuchet MS" panose="020B0603020202020204" pitchFamily="34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CA6D5FD-FAE1-4330-A2AC-4302414906EC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>
            <a:extLst>
              <a:ext uri="{FF2B5EF4-FFF2-40B4-BE49-F238E27FC236}">
                <a16:creationId xmlns:a16="http://schemas.microsoft.com/office/drawing/2014/main" id="{E96B4AB9-8C1C-B1F3-A273-4F4286F530C6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146050"/>
            <a:ext cx="8229600" cy="41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Summary</a:t>
            </a:r>
          </a:p>
        </p:txBody>
      </p:sp>
      <p:sp>
        <p:nvSpPr>
          <p:cNvPr id="31747" name="Content Placeholder 2">
            <a:extLst>
              <a:ext uri="{FF2B5EF4-FFF2-40B4-BE49-F238E27FC236}">
                <a16:creationId xmlns:a16="http://schemas.microsoft.com/office/drawing/2014/main" id="{DC4E071A-07A5-4E23-CCD2-BBAA784A572E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457200" y="928688"/>
            <a:ext cx="8229600" cy="5338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Preparticipation  screening is used to identify individuals who are at risk to experience an adverse exercise-related event.</a:t>
            </a:r>
          </a:p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The new screening algorithm is based on:</a:t>
            </a:r>
          </a:p>
          <a:p>
            <a:pPr marL="1028700" lvl="1" eaLnBrk="1" hangingPunct="1">
              <a:buFontTx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Low risk of CV events with the adoption of new exercise programs</a:t>
            </a:r>
          </a:p>
          <a:p>
            <a:pPr marL="1028700" lvl="1" eaLnBrk="1" hangingPunct="1">
              <a:buFontTx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Risk associated with vigorous exercise can be mitigated if the individual begins at a lower intensity and progresses over time.</a:t>
            </a:r>
          </a:p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In addition to preparticipation screening, the exercise professional should administer a medical history and CVD risk factor assessment.</a:t>
            </a:r>
          </a:p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Once through the screening process, an appropriate exercise mode and protocol should be chosen to assess any or all of the health-related components of fitness.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48E4B86-93AA-4393-9041-ACCDA4AA551F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AD6CC65-01C3-896E-F680-7933D813D8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0222" y="1397000"/>
            <a:ext cx="2723555" cy="40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7930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3679</TotalTime>
  <Words>1107</Words>
  <Application>Microsoft Office PowerPoint</Application>
  <PresentationFormat>On-screen Show (4:3)</PresentationFormat>
  <Paragraphs>126</Paragraphs>
  <Slides>26</Slides>
  <Notes>1</Notes>
  <HiddenSlides>5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Chapter 3: Preparticipation Screening</vt:lpstr>
      <vt:lpstr>Introduction</vt:lpstr>
      <vt:lpstr>Preparticipation Health Screening</vt:lpstr>
      <vt:lpstr>Preparticipation Health Screening: ACSM Preparticipation Screening Algorithm (Fig. 3.1)</vt:lpstr>
      <vt:lpstr>PowerPoint Presentation</vt:lpstr>
      <vt:lpstr>PowerPoint Presentation</vt:lpstr>
      <vt:lpstr>PowerPoint Presentation</vt:lpstr>
      <vt:lpstr>Preparticipation Health Screening: Self-Guided Methods</vt:lpstr>
      <vt:lpstr>PowerPoint Presentation</vt:lpstr>
      <vt:lpstr>PowerPoint Presentation</vt:lpstr>
      <vt:lpstr>PowerPoint Presentation</vt:lpstr>
      <vt:lpstr>PowerPoint Presentation</vt:lpstr>
      <vt:lpstr>Risk Stratification for Those in Cardiac Rehabilitation and/or Medical Fitness Facilities</vt:lpstr>
      <vt:lpstr>PowerPoint Presentation</vt:lpstr>
      <vt:lpstr>Pre-exercise Evaluation: Informed Consent</vt:lpstr>
      <vt:lpstr>PowerPoint Presentation</vt:lpstr>
      <vt:lpstr>Pre-exercise Evaluation: Medical History and CVD Risk Factor Assessment</vt:lpstr>
      <vt:lpstr>PowerPoint Presentation</vt:lpstr>
      <vt:lpstr>Pre-exercise Evaluation: Blood Pressure</vt:lpstr>
      <vt:lpstr>Pre-exercise Evaluation: Blood Pressure—(cont.)</vt:lpstr>
      <vt:lpstr>PowerPoint Presentation</vt:lpstr>
      <vt:lpstr>PowerPoint Presentation</vt:lpstr>
      <vt:lpstr>PowerPoint Presentation</vt:lpstr>
      <vt:lpstr>Pre-exercise Evaluation: Patient Participation</vt:lpstr>
      <vt:lpstr>Summary</vt:lpstr>
      <vt:lpstr>PowerPoint Presentation</vt:lpstr>
    </vt:vector>
  </TitlesOfParts>
  <Company>LWW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doug smock</dc:creator>
  <cp:lastModifiedBy>Geraint Forster</cp:lastModifiedBy>
  <cp:revision>98</cp:revision>
  <dcterms:created xsi:type="dcterms:W3CDTF">2014-03-13T13:46:35Z</dcterms:created>
  <dcterms:modified xsi:type="dcterms:W3CDTF">2026-10-19T05:48:12Z</dcterms:modified>
</cp:coreProperties>
</file>