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8" r:id="rId2"/>
    <p:sldId id="286" r:id="rId3"/>
    <p:sldId id="264" r:id="rId4"/>
    <p:sldId id="257" r:id="rId5"/>
    <p:sldId id="285" r:id="rId6"/>
    <p:sldId id="293" r:id="rId7"/>
    <p:sldId id="259" r:id="rId8"/>
    <p:sldId id="282" r:id="rId9"/>
    <p:sldId id="290" r:id="rId10"/>
    <p:sldId id="294" r:id="rId11"/>
    <p:sldId id="287" r:id="rId12"/>
    <p:sldId id="283" r:id="rId13"/>
    <p:sldId id="295" r:id="rId14"/>
    <p:sldId id="296" r:id="rId15"/>
    <p:sldId id="297" r:id="rId16"/>
    <p:sldId id="298" r:id="rId17"/>
    <p:sldId id="284" r:id="rId18"/>
    <p:sldId id="288" r:id="rId19"/>
    <p:sldId id="291" r:id="rId20"/>
    <p:sldId id="28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/>
    <p:restoredTop sz="96291"/>
  </p:normalViewPr>
  <p:slideViewPr>
    <p:cSldViewPr snapToGrid="0" snapToObjects="1">
      <p:cViewPr>
        <p:scale>
          <a:sx n="127" d="100"/>
          <a:sy n="127" d="100"/>
        </p:scale>
        <p:origin x="-11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0D8565-4137-4B4A-9A16-D3842C828705}" type="datetimeFigureOut">
              <a:rPr lang="en-US" smtClean="0"/>
              <a:t>10/3/17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A65FD0-89F8-B643-8978-4196AE3E61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502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8FDB18B6-5FDC-E24B-866B-9D96EA9BC775}" type="slidenum">
              <a:rPr lang="en-US" altLang="en-US" sz="1200"/>
              <a:pPr/>
              <a:t>1</a:t>
            </a:fld>
            <a:endParaRPr lang="en-US" altLang="en-US" sz="1200"/>
          </a:p>
        </p:txBody>
      </p:sp>
      <p:sp>
        <p:nvSpPr>
          <p:cNvPr id="125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6529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B14C73-CEB5-AF49-9422-305BAE6E1FFF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9674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A65FD0-89F8-B643-8978-4196AE3E611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7543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A65FD0-89F8-B643-8978-4196AE3E611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191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charset="-128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976FE15D-6E7A-3543-83D2-B1650E2364CF}" type="slidenum">
              <a:rPr lang="en-AU" altLang="en-US"/>
              <a:pPr eaLnBrk="1" hangingPunct="1"/>
              <a:t>10</a:t>
            </a:fld>
            <a:endParaRPr lang="en-AU" altLang="en-US"/>
          </a:p>
        </p:txBody>
      </p:sp>
    </p:spTree>
    <p:extLst>
      <p:ext uri="{BB962C8B-B14F-4D97-AF65-F5344CB8AC3E}">
        <p14:creationId xmlns:p14="http://schemas.microsoft.com/office/powerpoint/2010/main" val="7572379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Focus on achievement, attendance and student engagement with the view towards longer term, sustainable improvements in data.</a:t>
            </a:r>
          </a:p>
          <a:p>
            <a:r>
              <a:rPr lang="en-US" dirty="0"/>
              <a:t>Focus on equity </a:t>
            </a:r>
            <a:r>
              <a:rPr lang="mr-IN" dirty="0"/>
              <a:t>–</a:t>
            </a:r>
            <a:r>
              <a:rPr lang="en-US" dirty="0"/>
              <a:t>for example, supporting homeless students, students living in shelters and so on </a:t>
            </a:r>
            <a:r>
              <a:rPr lang="mr-IN" dirty="0"/>
              <a:t>–</a:t>
            </a:r>
            <a:r>
              <a:rPr lang="en-US" dirty="0"/>
              <a:t> sometimes at the expense of whole-school data. In other words, finding ways to retain a social justice focus.</a:t>
            </a:r>
          </a:p>
          <a:p>
            <a:endParaRPr lang="en-US" dirty="0"/>
          </a:p>
          <a:p>
            <a:r>
              <a:rPr lang="en-US" dirty="0"/>
              <a:t>Focus on equity </a:t>
            </a:r>
            <a:r>
              <a:rPr lang="mr-IN" dirty="0"/>
              <a:t>–</a:t>
            </a:r>
            <a:r>
              <a:rPr lang="en-US" dirty="0"/>
              <a:t> drilling down into data to consider issues of equity.  E.g., Year 10 student disengagement (achievement, student satisfaction and attendance data).  This data became the basis for numerous teacher-led inquiries </a:t>
            </a:r>
            <a:r>
              <a:rPr lang="mr-IN" dirty="0"/>
              <a:t>–</a:t>
            </a:r>
            <a:r>
              <a:rPr lang="en-US" dirty="0"/>
              <a:t> from restructuring school timetables and subjects to improve student engagement; to individual teachers’ negotiating curriculum, pedagogy and assessment with year 10 students.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95BECC-26CF-5841-B526-E74FA979473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380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95BECC-26CF-5841-B526-E74FA979473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3297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95BECC-26CF-5841-B526-E74FA979473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0890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A65FD0-89F8-B643-8978-4196AE3E611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759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005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017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751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07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625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648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620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665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042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45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398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01F6B92-65FC-1B48-94E4-5A29EC0873E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835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A6246-4D6A-5244-B314-57EF911331A0}" type="datetimeFigureOut">
              <a:rPr lang="en-US" smtClean="0"/>
              <a:t>10/3/17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6C5890-D987-E041-81F4-EEB5FF27E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878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nchester.ac.uk/education/CentreforEquityinEducation" TargetMode="External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4.tiff"/><Relationship Id="rId3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1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5619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1800" b="1" dirty="0">
                <a:solidFill>
                  <a:srgbClr val="777777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rebuchet MS" charset="0"/>
              </a:rPr>
              <a:t>Centre for Equity in Education</a:t>
            </a:r>
            <a:br>
              <a:rPr lang="en-US" sz="1800" b="1" dirty="0">
                <a:solidFill>
                  <a:srgbClr val="777777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rebuchet MS" charset="0"/>
              </a:rPr>
            </a:br>
            <a:endParaRPr lang="en-US" sz="1800" dirty="0">
              <a:solidFill>
                <a:srgbClr val="777777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Trebuchet MS" charset="0"/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46567" y="1052514"/>
            <a:ext cx="11259880" cy="5576887"/>
          </a:xfrm>
          <a:ln w="76200">
            <a:solidFill>
              <a:srgbClr val="0000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CC99FF">
                    <a:alpha val="20000"/>
                  </a:srgbClr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zh-TW" altLang="en-GB" sz="2000" b="1" i="1" dirty="0">
              <a:effectLst>
                <a:outerShdw blurRad="38100" dist="38100" dir="2700000" algn="tl">
                  <a:srgbClr val="DDDDDD"/>
                </a:outerShdw>
              </a:effectLst>
              <a:ea typeface="新細明體" charset="0"/>
              <a:cs typeface="新細明體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zh-TW" altLang="en-GB" sz="3200" b="1" i="1" u="sng" dirty="0" smtClean="0">
              <a:effectLst>
                <a:outerShdw blurRad="38100" dist="38100" dir="2700000" algn="tl">
                  <a:srgbClr val="DDDDDD"/>
                </a:outerShdw>
              </a:effectLst>
              <a:latin typeface="Trebuchet MS" charset="0"/>
              <a:ea typeface="新細明體" charset="0"/>
              <a:cs typeface="新細明體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zh-TW" sz="4400" b="1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  <a:ea typeface="Arial" charset="0"/>
                <a:cs typeface="Arial" charset="0"/>
              </a:rPr>
              <a:t>Carrying out research with </a:t>
            </a:r>
            <a:r>
              <a:rPr lang="en-GB" altLang="zh-TW" sz="4400" b="1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  <a:ea typeface="Arial" charset="0"/>
                <a:cs typeface="Arial" charset="0"/>
              </a:rPr>
              <a:t>schools: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zh-TW" sz="4400" b="1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  <a:ea typeface="Arial" charset="0"/>
                <a:cs typeface="Arial" charset="0"/>
              </a:rPr>
              <a:t>Possibilities </a:t>
            </a:r>
            <a:r>
              <a:rPr lang="en-GB" altLang="zh-TW" sz="4400" b="1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  <a:ea typeface="Arial" charset="0"/>
                <a:cs typeface="Arial" charset="0"/>
              </a:rPr>
              <a:t>and challenges</a:t>
            </a:r>
            <a:endParaRPr lang="en-GB" altLang="zh-TW" sz="4400" b="1" dirty="0" smtClean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  <a:ea typeface="Arial" charset="0"/>
              <a:cs typeface="Arial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en-GB" altLang="zh-TW" sz="4000" b="1" dirty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  <a:ea typeface="Arial" charset="0"/>
              <a:cs typeface="Arial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zh-TW" sz="4000" b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  <a:ea typeface="Arial" charset="0"/>
                <a:cs typeface="Arial" charset="0"/>
              </a:rPr>
              <a:t>  Mel </a:t>
            </a:r>
            <a:r>
              <a:rPr lang="en-GB" altLang="zh-TW" sz="4000" b="1" dirty="0" err="1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  <a:ea typeface="Arial" charset="0"/>
                <a:cs typeface="Arial" charset="0"/>
              </a:rPr>
              <a:t>Ainscow</a:t>
            </a:r>
            <a:endParaRPr lang="en-GB" altLang="zh-TW" sz="4000" b="1" dirty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  <a:ea typeface="Arial" charset="0"/>
              <a:cs typeface="Arial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en-GB" altLang="zh-TW" sz="3600" b="1" dirty="0">
              <a:effectLst>
                <a:outerShdw blurRad="38100" dist="38100" dir="2700000" algn="tl">
                  <a:srgbClr val="DDDDDD"/>
                </a:outerShdw>
              </a:effectLst>
              <a:latin typeface="Trebuchet MS" charset="0"/>
              <a:ea typeface="新細明體" charset="0"/>
              <a:cs typeface="新細明體" charset="0"/>
              <a:hlinkClick r:id="rId3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zh-TW" sz="1800" b="1" i="1" dirty="0">
                <a:effectLst>
                  <a:outerShdw blurRad="38100" dist="38100" dir="2700000" algn="tl">
                    <a:srgbClr val="DDDDDD"/>
                  </a:outerShdw>
                </a:effectLst>
                <a:ea typeface="新細明體" charset="0"/>
                <a:cs typeface="新細明體" charset="0"/>
              </a:rPr>
              <a:t>	</a:t>
            </a:r>
            <a:endParaRPr lang="en-US" sz="1800" b="1" i="1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sp>
        <p:nvSpPr>
          <p:cNvPr id="124932" name="Text Box 4"/>
          <p:cNvSpPr txBox="1">
            <a:spLocks noChangeArrowheads="1"/>
          </p:cNvSpPr>
          <p:nvPr/>
        </p:nvSpPr>
        <p:spPr bwMode="auto">
          <a:xfrm>
            <a:off x="3230563" y="7223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endParaRPr lang="zh-TW" altLang="en-US">
              <a:ea typeface="新細明體" charset="0"/>
              <a:cs typeface="新細明體" charset="0"/>
            </a:endParaRPr>
          </a:p>
        </p:txBody>
      </p:sp>
      <p:pic>
        <p:nvPicPr>
          <p:cNvPr id="124933" name="Picture 5" descr="New Logo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530" y="274639"/>
            <a:ext cx="1895475" cy="666750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43935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 smtClean="0">
                <a:latin typeface="Arial" charset="0"/>
                <a:ea typeface="Arial" charset="0"/>
                <a:cs typeface="Arial" charset="0"/>
              </a:rPr>
              <a:t>The agenda</a:t>
            </a:r>
            <a:endParaRPr lang="en-US" sz="40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37684" y="1600201"/>
            <a:ext cx="9898911" cy="4789966"/>
          </a:xfrm>
        </p:spPr>
        <p:txBody>
          <a:bodyPr/>
          <a:lstStyle/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How should </a:t>
            </a:r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researchers </a:t>
            </a:r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position themselves when doing research with schools?</a:t>
            </a: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What sorts of research methodology are appropriate?</a:t>
            </a: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What strategies can help to generate relevant data?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42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charset="0"/>
                <a:ea typeface="Arial" charset="0"/>
                <a:cs typeface="Arial" charset="0"/>
              </a:rPr>
              <a:t>P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ossible stances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599" y="1669312"/>
            <a:ext cx="10831033" cy="4965404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latin typeface="Arial" charset="0"/>
                <a:ea typeface="Arial" charset="0"/>
                <a:cs typeface="Arial" charset="0"/>
              </a:rPr>
              <a:t>Research</a:t>
            </a:r>
            <a:r>
              <a:rPr lang="en-GB" sz="32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3200" b="1" dirty="0" smtClean="0">
                <a:latin typeface="Arial" charset="0"/>
                <a:ea typeface="Arial" charset="0"/>
                <a:cs typeface="Arial" charset="0"/>
              </a:rPr>
              <a:t>in </a:t>
            </a:r>
            <a:r>
              <a:rPr lang="en-GB" sz="3200" b="1" dirty="0">
                <a:latin typeface="Arial" charset="0"/>
                <a:ea typeface="Arial" charset="0"/>
                <a:cs typeface="Arial" charset="0"/>
              </a:rPr>
              <a:t>relation to the agendas of </a:t>
            </a:r>
            <a:r>
              <a:rPr lang="en-GB" sz="3200" b="1" dirty="0" smtClean="0">
                <a:latin typeface="Arial" charset="0"/>
                <a:ea typeface="Arial" charset="0"/>
                <a:cs typeface="Arial" charset="0"/>
              </a:rPr>
              <a:t>practitioners</a:t>
            </a:r>
            <a:endParaRPr lang="en-GB" sz="3200" dirty="0">
              <a:latin typeface="Arial" charset="0"/>
              <a:ea typeface="Arial" charset="0"/>
              <a:cs typeface="Arial" charset="0"/>
            </a:endParaRPr>
          </a:p>
          <a:p>
            <a:endParaRPr lang="en-GB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3200" b="1" dirty="0" smtClean="0">
                <a:latin typeface="Arial" charset="0"/>
                <a:ea typeface="Arial" charset="0"/>
                <a:cs typeface="Arial" charset="0"/>
              </a:rPr>
              <a:t>Research </a:t>
            </a:r>
            <a:r>
              <a:rPr lang="en-GB" sz="3200" b="1" dirty="0">
                <a:latin typeface="Arial" charset="0"/>
                <a:ea typeface="Arial" charset="0"/>
                <a:cs typeface="Arial" charset="0"/>
              </a:rPr>
              <a:t>into school practices </a:t>
            </a:r>
            <a:r>
              <a:rPr lang="en-GB" sz="3200" b="1" dirty="0" smtClean="0">
                <a:latin typeface="Arial" charset="0"/>
                <a:ea typeface="Arial" charset="0"/>
                <a:cs typeface="Arial" charset="0"/>
              </a:rPr>
              <a:t>(and </a:t>
            </a:r>
            <a:r>
              <a:rPr lang="en-GB" sz="3200" b="1" dirty="0">
                <a:latin typeface="Arial" charset="0"/>
                <a:ea typeface="Arial" charset="0"/>
                <a:cs typeface="Arial" charset="0"/>
              </a:rPr>
              <a:t>the practices of </a:t>
            </a:r>
            <a:r>
              <a:rPr lang="en-GB" sz="3200" b="1" dirty="0" smtClean="0">
                <a:latin typeface="Arial" charset="0"/>
                <a:ea typeface="Arial" charset="0"/>
                <a:cs typeface="Arial" charset="0"/>
              </a:rPr>
              <a:t>researchers) </a:t>
            </a:r>
            <a:r>
              <a:rPr lang="en-GB" sz="3200" b="1" dirty="0">
                <a:latin typeface="Arial" charset="0"/>
                <a:ea typeface="Arial" charset="0"/>
                <a:cs typeface="Arial" charset="0"/>
              </a:rPr>
              <a:t>in relation to the agendas of practitioners and </a:t>
            </a:r>
            <a:r>
              <a:rPr lang="en-GB" sz="3200" b="1" dirty="0" smtClean="0">
                <a:latin typeface="Arial" charset="0"/>
                <a:ea typeface="Arial" charset="0"/>
                <a:cs typeface="Arial" charset="0"/>
              </a:rPr>
              <a:t>researchers</a:t>
            </a:r>
            <a:r>
              <a:rPr lang="en-GB" sz="3200" dirty="0" smtClean="0"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endParaRPr lang="en-GB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3200" b="1" dirty="0" smtClean="0">
                <a:latin typeface="Arial" charset="0"/>
                <a:ea typeface="Arial" charset="0"/>
                <a:cs typeface="Arial" charset="0"/>
              </a:rPr>
              <a:t>Research </a:t>
            </a:r>
            <a:r>
              <a:rPr lang="en-GB" sz="3200" b="1" dirty="0">
                <a:latin typeface="Arial" charset="0"/>
                <a:ea typeface="Arial" charset="0"/>
                <a:cs typeface="Arial" charset="0"/>
              </a:rPr>
              <a:t>into school practices in relation to the agendas of </a:t>
            </a:r>
            <a:r>
              <a:rPr lang="en-GB" sz="3200" b="1" dirty="0" smtClean="0">
                <a:latin typeface="Arial" charset="0"/>
                <a:ea typeface="Arial" charset="0"/>
                <a:cs typeface="Arial" charset="0"/>
              </a:rPr>
              <a:t>researchers</a:t>
            </a:r>
            <a:endParaRPr lang="en-GB" sz="32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62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40"/>
            <a:ext cx="8229600" cy="448842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3200" dirty="0" smtClean="0">
                <a:latin typeface="Arial" charset="0"/>
                <a:ea typeface="Arial" charset="0"/>
                <a:cs typeface="Arial" charset="0"/>
              </a:rPr>
              <a:t>Watching</a:t>
            </a:r>
            <a:endParaRPr lang="en-GB" altLang="en-US" sz="32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1268413"/>
            <a:ext cx="4038600" cy="4525962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/>
              <a:t>     </a:t>
            </a:r>
            <a:endParaRPr lang="pt-BR" altLang="en-US" sz="2400"/>
          </a:p>
        </p:txBody>
      </p:sp>
      <p:pic>
        <p:nvPicPr>
          <p:cNvPr id="17412" name="Picture 4" descr="PICT030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86188" y="923847"/>
            <a:ext cx="9636370" cy="5627678"/>
          </a:xfrm>
        </p:spPr>
      </p:pic>
    </p:spTree>
    <p:extLst>
      <p:ext uri="{BB962C8B-B14F-4D97-AF65-F5344CB8AC3E}">
        <p14:creationId xmlns:p14="http://schemas.microsoft.com/office/powerpoint/2010/main" val="98906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80440"/>
          </a:xfrm>
        </p:spPr>
        <p:txBody>
          <a:bodyPr>
            <a:normAutofit/>
          </a:bodyPr>
          <a:lstStyle/>
          <a:p>
            <a:pPr algn="ctr"/>
            <a:r>
              <a:rPr lang="en-US" sz="2800" b="1" smtClean="0">
                <a:latin typeface="Arial" charset="0"/>
                <a:ea typeface="Arial" charset="0"/>
                <a:cs typeface="Arial" charset="0"/>
              </a:rPr>
              <a:t>Listening</a:t>
            </a:r>
            <a:endParaRPr lang="en-US" sz="2800" b="1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852" y="954812"/>
            <a:ext cx="10068448" cy="552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727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844062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 smtClean="0">
                <a:latin typeface="Arial" charset="0"/>
                <a:ea typeface="Arial" charset="0"/>
                <a:cs typeface="Arial" charset="0"/>
              </a:rPr>
              <a:t>Exploring meanings</a:t>
            </a:r>
            <a:endParaRPr lang="en-US" sz="2400" b="1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7500" y="1841500"/>
            <a:ext cx="3924300" cy="3175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7500" y="1841500"/>
            <a:ext cx="3924300" cy="3175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599" y="994787"/>
            <a:ext cx="11066585" cy="5335675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7" name="Picture 4" descr="formação de professores-worksho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73" y="683288"/>
            <a:ext cx="10467034" cy="590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68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41644"/>
            <a:ext cx="10972800" cy="643094"/>
          </a:xfrm>
        </p:spPr>
        <p:txBody>
          <a:bodyPr>
            <a:noAutofit/>
          </a:bodyPr>
          <a:lstStyle/>
          <a:p>
            <a:pPr algn="ctr"/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Different types of knowledge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386673"/>
            <a:ext cx="10972800" cy="5471326"/>
          </a:xfrm>
        </p:spPr>
        <p:txBody>
          <a:bodyPr>
            <a:normAutofit fontScale="92500" lnSpcReduction="10000"/>
          </a:bodyPr>
          <a:lstStyle/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3400" b="1" dirty="0" smtClean="0">
                <a:latin typeface="Arial" charset="0"/>
                <a:ea typeface="Arial" charset="0"/>
                <a:cs typeface="Arial" charset="0"/>
              </a:rPr>
              <a:t>The professional knowledge of practitioners: some of which is not </a:t>
            </a:r>
            <a:r>
              <a:rPr lang="en-US" sz="3400" b="1" dirty="0">
                <a:latin typeface="Arial" charset="0"/>
                <a:ea typeface="Arial" charset="0"/>
                <a:cs typeface="Arial" charset="0"/>
              </a:rPr>
              <a:t>a</a:t>
            </a:r>
            <a:r>
              <a:rPr lang="en-US" sz="3400" b="1" dirty="0" smtClean="0">
                <a:latin typeface="Arial" charset="0"/>
                <a:ea typeface="Arial" charset="0"/>
                <a:cs typeface="Arial" charset="0"/>
              </a:rPr>
              <a:t>rticulated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400" b="1" dirty="0">
              <a:latin typeface="Arial" charset="0"/>
              <a:ea typeface="Arial" charset="0"/>
              <a:cs typeface="Arial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400" b="1" dirty="0" smtClean="0">
              <a:latin typeface="Arial" charset="0"/>
              <a:ea typeface="Arial" charset="0"/>
              <a:cs typeface="Arial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400" b="1" dirty="0" smtClean="0">
                <a:latin typeface="Arial" charset="0"/>
                <a:ea typeface="Arial" charset="0"/>
                <a:cs typeface="Arial" charset="0"/>
              </a:rPr>
              <a:t>2. The academic knowledge of researchers, including:</a:t>
            </a:r>
          </a:p>
          <a:p>
            <a:pPr marL="0" indent="0">
              <a:buNone/>
            </a:pPr>
            <a:endParaRPr lang="en-GB" sz="3400" b="1" dirty="0" smtClean="0">
              <a:latin typeface="Arial"/>
              <a:cs typeface="Arial"/>
            </a:endParaRPr>
          </a:p>
          <a:p>
            <a:r>
              <a:rPr lang="en-GB" sz="2900" b="1" i="1" dirty="0" smtClean="0">
                <a:latin typeface="Arial"/>
                <a:cs typeface="Arial"/>
              </a:rPr>
              <a:t>K</a:t>
            </a:r>
            <a:r>
              <a:rPr lang="en-US" sz="2900" b="1" i="1" dirty="0" err="1" smtClean="0">
                <a:latin typeface="Arial"/>
                <a:cs typeface="Arial"/>
              </a:rPr>
              <a:t>nowledge</a:t>
            </a:r>
            <a:r>
              <a:rPr lang="en-US" sz="2900" b="1" i="1" dirty="0" smtClean="0">
                <a:latin typeface="Arial"/>
                <a:cs typeface="Arial"/>
              </a:rPr>
              <a:t> of disciplined inquiry methods </a:t>
            </a:r>
          </a:p>
          <a:p>
            <a:endParaRPr lang="en-US" sz="2900" b="1" i="1" dirty="0" smtClean="0">
              <a:latin typeface="Arial"/>
              <a:cs typeface="Arial"/>
            </a:endParaRPr>
          </a:p>
          <a:p>
            <a:r>
              <a:rPr lang="en-US" sz="2900" b="1" i="1" dirty="0" smtClean="0">
                <a:latin typeface="Arial"/>
                <a:cs typeface="Arial"/>
              </a:rPr>
              <a:t>Evidence from more formal research regarding the themes with which schools are engaged </a:t>
            </a:r>
          </a:p>
          <a:p>
            <a:endParaRPr lang="en-US" sz="2900" b="1" i="1" dirty="0" smtClean="0">
              <a:latin typeface="Arial"/>
              <a:cs typeface="Arial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900" b="1" i="1" dirty="0" smtClean="0">
                <a:latin typeface="Arial" charset="0"/>
                <a:ea typeface="Arial" charset="0"/>
                <a:cs typeface="Arial" charset="0"/>
              </a:rPr>
              <a:t> </a:t>
            </a:r>
            <a:endParaRPr lang="en-US" sz="2900" b="1" i="1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587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66048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100" dirty="0" smtClean="0"/>
              <a:t/>
            </a:r>
            <a:br>
              <a:rPr lang="en-US" sz="3100" dirty="0" smtClean="0"/>
            </a:br>
            <a:r>
              <a:rPr lang="en-US" sz="3100" dirty="0" smtClean="0"/>
              <a:t/>
            </a:r>
            <a:br>
              <a:rPr lang="en-US" sz="3100" dirty="0" smtClean="0"/>
            </a:br>
            <a:r>
              <a:rPr lang="en-US" sz="3100" dirty="0"/>
              <a:t/>
            </a:r>
            <a:br>
              <a:rPr lang="en-US" sz="3100" dirty="0"/>
            </a:br>
            <a:r>
              <a:rPr lang="en-US" sz="3100" b="1" dirty="0" smtClean="0">
                <a:latin typeface="Arial" charset="0"/>
                <a:ea typeface="Arial" charset="0"/>
                <a:cs typeface="Arial" charset="0"/>
              </a:rPr>
              <a:t>An example from Queensland Australia</a:t>
            </a:r>
            <a:br>
              <a:rPr lang="en-US" sz="3100" b="1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3100" b="1" dirty="0" smtClean="0"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sz="3100" b="1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3100" b="1" dirty="0" smtClean="0">
                <a:latin typeface="Arial" charset="0"/>
                <a:ea typeface="Arial" charset="0"/>
                <a:cs typeface="Arial" charset="0"/>
              </a:rPr>
              <a:t>‘Promoting </a:t>
            </a:r>
            <a:r>
              <a:rPr lang="en-US" sz="3100" b="1" dirty="0">
                <a:latin typeface="Arial" charset="0"/>
                <a:ea typeface="Arial" charset="0"/>
                <a:cs typeface="Arial" charset="0"/>
              </a:rPr>
              <a:t>equity in schools: collaboration, inquiry and ethical </a:t>
            </a:r>
            <a:r>
              <a:rPr lang="en-US" sz="3100" b="1" dirty="0" smtClean="0">
                <a:latin typeface="Arial" charset="0"/>
                <a:ea typeface="Arial" charset="0"/>
                <a:cs typeface="Arial" charset="0"/>
              </a:rPr>
              <a:t>leadership’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07805" y="2126511"/>
            <a:ext cx="10398641" cy="448693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>
              <a:latin typeface="Arial" charset="0"/>
              <a:ea typeface="Arial" charset="0"/>
              <a:cs typeface="Arial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 cstate="print"/>
          <a:srcRect l="11067" t="48242" r="45752" b="18294"/>
          <a:stretch>
            <a:fillRect/>
          </a:stretch>
        </p:blipFill>
        <p:spPr bwMode="auto">
          <a:xfrm>
            <a:off x="1412683" y="3440495"/>
            <a:ext cx="4626375" cy="2809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Marcador de Posição de Conteúdo 3" descr="P1180467.JP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5375868" y="2126511"/>
            <a:ext cx="4510929" cy="3115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950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Features of the study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05802" y="1336431"/>
            <a:ext cx="9535886" cy="507441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Building on lessons from earlier Manchester research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Involving a network of schools, with support from eight university researchers, over three years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Regular school visits and occasional workshops for teachers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Meetings of school directors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The production of accounts of practice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71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Rectangle 348"/>
          <p:cNvSpPr/>
          <p:nvPr/>
        </p:nvSpPr>
        <p:spPr bwMode="auto">
          <a:xfrm>
            <a:off x="2351584" y="908720"/>
            <a:ext cx="7560000" cy="7920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ts val="1200"/>
              </a:spcBef>
              <a:defRPr/>
            </a:pPr>
            <a:r>
              <a:rPr lang="en-AU" sz="2000" b="1" kern="0" dirty="0" smtClean="0">
                <a:solidFill>
                  <a:prstClr val="white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A </a:t>
            </a:r>
            <a:r>
              <a:rPr lang="en-AU" sz="2000" b="1" kern="0" dirty="0">
                <a:solidFill>
                  <a:prstClr val="white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Collaborative Investigation of </a:t>
            </a:r>
            <a:br>
              <a:rPr lang="en-AU" sz="2000" b="1" kern="0" dirty="0">
                <a:solidFill>
                  <a:prstClr val="white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</a:br>
            <a:r>
              <a:rPr lang="en-AU" sz="2000" b="1" kern="0" dirty="0">
                <a:solidFill>
                  <a:prstClr val="white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Equity-Driven Evidence-Based School Reform</a:t>
            </a:r>
            <a:endParaRPr lang="en-AU" sz="2000" b="1" kern="0" dirty="0">
              <a:ln w="18415" cmpd="sng">
                <a:noFill/>
                <a:prstDash val="solid"/>
              </a:ln>
              <a:solidFill>
                <a:prstClr val="white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  <p:sp>
        <p:nvSpPr>
          <p:cNvPr id="340" name="Rectangle 339"/>
          <p:cNvSpPr/>
          <p:nvPr/>
        </p:nvSpPr>
        <p:spPr bwMode="auto">
          <a:xfrm>
            <a:off x="2349435" y="1628329"/>
            <a:ext cx="3780000" cy="792000"/>
          </a:xfrm>
          <a:prstGeom prst="rect">
            <a:avLst/>
          </a:prstGeom>
          <a:gradFill rotWithShape="1">
            <a:gsLst>
              <a:gs pos="0">
                <a:srgbClr val="F79646">
                  <a:shade val="51000"/>
                  <a:satMod val="130000"/>
                </a:srgbClr>
              </a:gs>
              <a:gs pos="80000">
                <a:srgbClr val="F79646">
                  <a:shade val="93000"/>
                  <a:satMod val="130000"/>
                </a:srgbClr>
              </a:gs>
              <a:gs pos="100000">
                <a:srgbClr val="F79646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AU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Strand 1: Practice</a:t>
            </a:r>
            <a:endParaRPr lang="en-AU" sz="2800" b="1" dirty="0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341" name="Rectangle 340"/>
          <p:cNvSpPr/>
          <p:nvPr/>
        </p:nvSpPr>
        <p:spPr bwMode="auto">
          <a:xfrm>
            <a:off x="2872360" y="2492896"/>
            <a:ext cx="2734153" cy="792088"/>
          </a:xfrm>
          <a:prstGeom prst="rect">
            <a:avLst/>
          </a:prstGeom>
          <a:gradFill rotWithShape="1">
            <a:gsLst>
              <a:gs pos="0">
                <a:srgbClr val="F79646">
                  <a:shade val="51000"/>
                  <a:satMod val="130000"/>
                </a:srgbClr>
              </a:gs>
              <a:gs pos="80000">
                <a:srgbClr val="F79646">
                  <a:shade val="93000"/>
                  <a:satMod val="130000"/>
                </a:srgbClr>
              </a:gs>
              <a:gs pos="100000">
                <a:srgbClr val="F79646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AU" sz="20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On-going School Development</a:t>
            </a:r>
          </a:p>
        </p:txBody>
      </p:sp>
      <p:sp>
        <p:nvSpPr>
          <p:cNvPr id="342" name="Rectangle 341"/>
          <p:cNvSpPr/>
          <p:nvPr/>
        </p:nvSpPr>
        <p:spPr bwMode="auto">
          <a:xfrm>
            <a:off x="2872360" y="3356993"/>
            <a:ext cx="2734153" cy="1388033"/>
          </a:xfrm>
          <a:prstGeom prst="rect">
            <a:avLst/>
          </a:prstGeom>
          <a:gradFill rotWithShape="1">
            <a:gsLst>
              <a:gs pos="0">
                <a:srgbClr val="CC6600"/>
              </a:gs>
              <a:gs pos="80000">
                <a:srgbClr val="F79646">
                  <a:shade val="93000"/>
                  <a:satMod val="130000"/>
                </a:srgbClr>
              </a:gs>
              <a:gs pos="100000">
                <a:srgbClr val="F79646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AU" sz="20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Planning</a:t>
            </a:r>
          </a:p>
          <a:p>
            <a:pPr algn="ctr" eaLnBrk="1" hangingPunct="1">
              <a:defRPr/>
            </a:pPr>
            <a:r>
              <a:rPr lang="en-AU" sz="20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Acting</a:t>
            </a:r>
          </a:p>
          <a:p>
            <a:pPr algn="ctr" eaLnBrk="1" hangingPunct="1">
              <a:defRPr/>
            </a:pPr>
            <a:r>
              <a:rPr lang="en-AU" sz="20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Observing</a:t>
            </a:r>
          </a:p>
          <a:p>
            <a:pPr algn="ctr" eaLnBrk="1" hangingPunct="1">
              <a:defRPr/>
            </a:pPr>
            <a:r>
              <a:rPr lang="en-AU" sz="20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Reflecting</a:t>
            </a:r>
          </a:p>
        </p:txBody>
      </p:sp>
      <p:sp>
        <p:nvSpPr>
          <p:cNvPr id="343" name="Rectangle 342"/>
          <p:cNvSpPr/>
          <p:nvPr/>
        </p:nvSpPr>
        <p:spPr bwMode="auto">
          <a:xfrm>
            <a:off x="2872360" y="4797152"/>
            <a:ext cx="2734153" cy="1008062"/>
          </a:xfrm>
          <a:prstGeom prst="rect">
            <a:avLst/>
          </a:prstGeom>
          <a:gradFill rotWithShape="1">
            <a:gsLst>
              <a:gs pos="0">
                <a:srgbClr val="F79646">
                  <a:shade val="51000"/>
                  <a:satMod val="130000"/>
                  <a:lumMod val="50000"/>
                </a:srgbClr>
              </a:gs>
              <a:gs pos="80000">
                <a:srgbClr val="F79646">
                  <a:shade val="93000"/>
                  <a:satMod val="130000"/>
                  <a:lumMod val="50000"/>
                </a:srgbClr>
              </a:gs>
              <a:gs pos="100000">
                <a:srgbClr val="F79646">
                  <a:shade val="94000"/>
                  <a:satMod val="135000"/>
                  <a:lumMod val="60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AU" sz="20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Improvements in Knowledge, Practice and Outcomes</a:t>
            </a:r>
          </a:p>
        </p:txBody>
      </p:sp>
      <p:sp>
        <p:nvSpPr>
          <p:cNvPr id="344" name="Rectangle 343"/>
          <p:cNvSpPr/>
          <p:nvPr/>
        </p:nvSpPr>
        <p:spPr bwMode="auto">
          <a:xfrm>
            <a:off x="6131584" y="1628329"/>
            <a:ext cx="3780000" cy="792000"/>
          </a:xfrm>
          <a:prstGeom prst="rect">
            <a:avLst/>
          </a:prstGeom>
          <a:gradFill rotWithShape="1">
            <a:gsLst>
              <a:gs pos="0">
                <a:srgbClr val="C0504D">
                  <a:shade val="51000"/>
                  <a:satMod val="130000"/>
                </a:srgbClr>
              </a:gs>
              <a:gs pos="80000">
                <a:srgbClr val="C0504D">
                  <a:shade val="93000"/>
                  <a:satMod val="130000"/>
                </a:srgbClr>
              </a:gs>
              <a:gs pos="100000">
                <a:srgbClr val="C0504D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AU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Strand 2: Understanding</a:t>
            </a:r>
            <a:endParaRPr lang="en-AU" sz="2800" b="1" dirty="0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345" name="Rectangle 344"/>
          <p:cNvSpPr/>
          <p:nvPr/>
        </p:nvSpPr>
        <p:spPr bwMode="auto">
          <a:xfrm>
            <a:off x="6644041" y="2492897"/>
            <a:ext cx="2755086" cy="679449"/>
          </a:xfrm>
          <a:prstGeom prst="rect">
            <a:avLst/>
          </a:prstGeom>
          <a:gradFill rotWithShape="1">
            <a:gsLst>
              <a:gs pos="0">
                <a:srgbClr val="C0504D">
                  <a:shade val="51000"/>
                  <a:satMod val="130000"/>
                </a:srgbClr>
              </a:gs>
              <a:gs pos="80000">
                <a:srgbClr val="C0504D">
                  <a:shade val="93000"/>
                  <a:satMod val="130000"/>
                </a:srgbClr>
              </a:gs>
              <a:gs pos="100000">
                <a:srgbClr val="C0504D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AU" sz="20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Research </a:t>
            </a:r>
            <a:r>
              <a:rPr lang="en-A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Questions</a:t>
            </a:r>
          </a:p>
        </p:txBody>
      </p:sp>
      <p:sp>
        <p:nvSpPr>
          <p:cNvPr id="346" name="Rectangle 345"/>
          <p:cNvSpPr/>
          <p:nvPr/>
        </p:nvSpPr>
        <p:spPr bwMode="auto">
          <a:xfrm>
            <a:off x="6654509" y="4797152"/>
            <a:ext cx="2734153" cy="1008062"/>
          </a:xfrm>
          <a:prstGeom prst="rect">
            <a:avLst/>
          </a:prstGeom>
          <a:gradFill rotWithShape="1">
            <a:gsLst>
              <a:gs pos="0">
                <a:srgbClr val="C0504D">
                  <a:shade val="51000"/>
                  <a:satMod val="130000"/>
                  <a:lumMod val="60000"/>
                </a:srgbClr>
              </a:gs>
              <a:gs pos="80000">
                <a:srgbClr val="C0504D">
                  <a:shade val="93000"/>
                  <a:satMod val="130000"/>
                  <a:lumMod val="60000"/>
                </a:srgbClr>
              </a:gs>
              <a:gs pos="100000">
                <a:srgbClr val="C0504D">
                  <a:shade val="94000"/>
                  <a:satMod val="135000"/>
                  <a:lumMod val="60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AU" sz="20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Contributions </a:t>
            </a:r>
            <a:r>
              <a:rPr lang="en-AU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to knowledge</a:t>
            </a:r>
          </a:p>
        </p:txBody>
      </p:sp>
      <p:sp>
        <p:nvSpPr>
          <p:cNvPr id="347" name="Rectangle 346"/>
          <p:cNvSpPr/>
          <p:nvPr/>
        </p:nvSpPr>
        <p:spPr bwMode="auto">
          <a:xfrm>
            <a:off x="6644041" y="3253608"/>
            <a:ext cx="2755086" cy="679449"/>
          </a:xfrm>
          <a:prstGeom prst="rect">
            <a:avLst/>
          </a:prstGeom>
          <a:gradFill rotWithShape="1">
            <a:gsLst>
              <a:gs pos="0">
                <a:srgbClr val="C0504D">
                  <a:shade val="51000"/>
                  <a:satMod val="130000"/>
                </a:srgbClr>
              </a:gs>
              <a:gs pos="80000">
                <a:srgbClr val="C0504D">
                  <a:shade val="93000"/>
                  <a:satMod val="130000"/>
                </a:srgbClr>
              </a:gs>
              <a:gs pos="100000">
                <a:srgbClr val="C0504D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AU" sz="20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Evidence</a:t>
            </a:r>
          </a:p>
        </p:txBody>
      </p:sp>
      <p:sp>
        <p:nvSpPr>
          <p:cNvPr id="348" name="Rectangle 347"/>
          <p:cNvSpPr/>
          <p:nvPr/>
        </p:nvSpPr>
        <p:spPr bwMode="auto">
          <a:xfrm>
            <a:off x="6644041" y="4005065"/>
            <a:ext cx="2755086" cy="679449"/>
          </a:xfrm>
          <a:prstGeom prst="rect">
            <a:avLst/>
          </a:prstGeom>
          <a:gradFill rotWithShape="1">
            <a:gsLst>
              <a:gs pos="0">
                <a:srgbClr val="C0504D">
                  <a:shade val="51000"/>
                  <a:satMod val="130000"/>
                </a:srgbClr>
              </a:gs>
              <a:gs pos="80000">
                <a:srgbClr val="C0504D">
                  <a:shade val="93000"/>
                  <a:satMod val="130000"/>
                </a:srgbClr>
              </a:gs>
              <a:gs pos="100000">
                <a:srgbClr val="C0504D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AU" sz="2000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  <a:cs typeface="Arial" pitchFamily="34" charset="0"/>
              </a:rPr>
              <a:t>Accounts &amp; Analysis</a:t>
            </a:r>
          </a:p>
        </p:txBody>
      </p:sp>
      <p:sp>
        <p:nvSpPr>
          <p:cNvPr id="350" name="Left-Right Arrow 349"/>
          <p:cNvSpPr/>
          <p:nvPr/>
        </p:nvSpPr>
        <p:spPr>
          <a:xfrm>
            <a:off x="5769395" y="4162797"/>
            <a:ext cx="720080" cy="368374"/>
          </a:xfrm>
          <a:prstGeom prst="leftRightArrow">
            <a:avLst/>
          </a:prstGeom>
          <a:gradFill rotWithShape="1">
            <a:gsLst>
              <a:gs pos="0">
                <a:srgbClr val="4F81BD">
                  <a:shade val="51000"/>
                  <a:satMod val="130000"/>
                </a:srgbClr>
              </a:gs>
              <a:gs pos="80000">
                <a:srgbClr val="4F81BD">
                  <a:shade val="93000"/>
                  <a:satMod val="130000"/>
                </a:srgbClr>
              </a:gs>
              <a:gs pos="100000">
                <a:srgbClr val="4F81BD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anchor="ctr"/>
          <a:lstStyle/>
          <a:p>
            <a:pPr algn="ctr">
              <a:defRPr/>
            </a:pPr>
            <a:endParaRPr lang="en-US" kern="0">
              <a:solidFill>
                <a:prstClr val="white"/>
              </a:solidFill>
              <a:latin typeface="Calibri"/>
              <a:cs typeface="Arial" charset="0"/>
            </a:endParaRPr>
          </a:p>
        </p:txBody>
      </p:sp>
      <p:sp>
        <p:nvSpPr>
          <p:cNvPr id="13347" name="TextBox 350"/>
          <p:cNvSpPr txBox="1">
            <a:spLocks noChangeArrowheads="1"/>
          </p:cNvSpPr>
          <p:nvPr/>
        </p:nvSpPr>
        <p:spPr bwMode="auto">
          <a:xfrm>
            <a:off x="5626100" y="3500438"/>
            <a:ext cx="10302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/>
            <a:r>
              <a:rPr lang="en-AU" altLang="en-US">
                <a:solidFill>
                  <a:srgbClr val="000000"/>
                </a:solidFill>
                <a:latin typeface="Calibri" charset="0"/>
              </a:rPr>
              <a:t>Multiple </a:t>
            </a:r>
          </a:p>
          <a:p>
            <a:pPr algn="ctr" eaLnBrk="1" hangingPunct="1"/>
            <a:r>
              <a:rPr lang="en-AU" altLang="en-US">
                <a:solidFill>
                  <a:srgbClr val="000000"/>
                </a:solidFill>
                <a:latin typeface="Calibri" charset="0"/>
              </a:rPr>
              <a:t>Links</a:t>
            </a:r>
            <a:endParaRPr lang="en-US" altLang="en-US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2063750" y="188913"/>
            <a:ext cx="8147050" cy="101441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03566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03566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03566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03566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03566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03566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03566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03566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03566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AU" altLang="en-US" kern="0" dirty="0" smtClean="0">
                <a:solidFill>
                  <a:schemeClr val="tx1"/>
                </a:solidFill>
                <a:latin typeface="Arial Narrow" pitchFamily="34" charset="0"/>
              </a:rPr>
              <a:t>The research design</a:t>
            </a:r>
            <a:endParaRPr lang="en-AU" altLang="en-US" kern="0" dirty="0">
              <a:solidFill>
                <a:schemeClr val="tx1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72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8224"/>
            <a:ext cx="10515600" cy="978196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Strand 1: focusing on practice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16420"/>
            <a:ext cx="10515600" cy="5316277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Involvement of staff research teams</a:t>
            </a: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Starting with an analysis of school performance data</a:t>
            </a: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Focused on research questions developed within each school</a:t>
            </a: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Collection of evidence to address the research questions</a:t>
            </a: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Leading to actions to improve practice within the school</a:t>
            </a: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Drawing out implications for future practice</a:t>
            </a:r>
          </a:p>
        </p:txBody>
      </p:sp>
    </p:spTree>
    <p:extLst>
      <p:ext uri="{BB962C8B-B14F-4D97-AF65-F5344CB8AC3E}">
        <p14:creationId xmlns:p14="http://schemas.microsoft.com/office/powerpoint/2010/main" val="80032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1387"/>
            <a:ext cx="10515600" cy="116958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Some strategies teachers used to generate evidence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3470" y="1594884"/>
            <a:ext cx="9110330" cy="5156790"/>
          </a:xfrm>
        </p:spPr>
        <p:txBody>
          <a:bodyPr>
            <a:normAutofit fontScale="77500" lnSpcReduction="20000"/>
          </a:bodyPr>
          <a:lstStyle/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Questionnaires</a:t>
            </a: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Learning walks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Looking at examples of students’ work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Observing lessons, including video recordings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Engaging with the views of students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Visual images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0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/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 bwMode="ltGray">
          <a:xfrm>
            <a:off x="336884" y="321176"/>
            <a:ext cx="5735590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805" y="640263"/>
            <a:ext cx="5221266" cy="1344975"/>
          </a:xfrm>
        </p:spPr>
        <p:txBody>
          <a:bodyPr>
            <a:normAutofit/>
          </a:bodyPr>
          <a:lstStyle/>
          <a:p>
            <a:r>
              <a:rPr lang="en-US" sz="4000" dirty="0" err="1"/>
              <a:t>Edenbridge</a:t>
            </a:r>
            <a:r>
              <a:rPr lang="en-US" sz="4000" dirty="0"/>
              <a:t> Secondary </a:t>
            </a:r>
            <a:r>
              <a:rPr lang="en-US" sz="4000" dirty="0" smtClean="0"/>
              <a:t>School</a:t>
            </a:r>
            <a:endParaRPr lang="en-US" sz="40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110" y="2121763"/>
            <a:ext cx="5235490" cy="377301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endParaRPr lang="en-US" sz="2200" dirty="0"/>
          </a:p>
          <a:p>
            <a:pPr>
              <a:lnSpc>
                <a:spcPct val="80000"/>
              </a:lnSpc>
            </a:pPr>
            <a:r>
              <a:rPr lang="en-US" sz="2200" dirty="0"/>
              <a:t>Regional school </a:t>
            </a:r>
            <a:r>
              <a:rPr lang="en-US" sz="2200" dirty="0" smtClean="0"/>
              <a:t>- below </a:t>
            </a:r>
            <a:r>
              <a:rPr lang="en-US" sz="2200" dirty="0"/>
              <a:t>average socio-economic area</a:t>
            </a:r>
            <a:br>
              <a:rPr lang="en-US" sz="2200" dirty="0"/>
            </a:br>
            <a:endParaRPr lang="en-US" sz="2200" dirty="0"/>
          </a:p>
          <a:p>
            <a:pPr>
              <a:lnSpc>
                <a:spcPct val="80000"/>
              </a:lnSpc>
            </a:pPr>
            <a:r>
              <a:rPr lang="en-US" sz="2200" dirty="0"/>
              <a:t>School under pressure to improve school results</a:t>
            </a:r>
            <a:br>
              <a:rPr lang="en-US" sz="2200" dirty="0"/>
            </a:br>
            <a:endParaRPr lang="en-US" sz="2200" dirty="0"/>
          </a:p>
          <a:p>
            <a:pPr>
              <a:lnSpc>
                <a:spcPct val="80000"/>
              </a:lnSpc>
            </a:pPr>
            <a:r>
              <a:rPr lang="en-US" sz="2200" dirty="0"/>
              <a:t>Long standing principal committed to social </a:t>
            </a:r>
            <a:r>
              <a:rPr lang="en-US" sz="2200" dirty="0" smtClean="0"/>
              <a:t>justice and fairness. </a:t>
            </a:r>
          </a:p>
          <a:p>
            <a:pPr>
              <a:lnSpc>
                <a:spcPct val="80000"/>
              </a:lnSpc>
            </a:pPr>
            <a:endParaRPr lang="en-US" sz="2200" dirty="0" smtClean="0"/>
          </a:p>
          <a:p>
            <a:pPr>
              <a:lnSpc>
                <a:spcPct val="80000"/>
              </a:lnSpc>
            </a:pPr>
            <a:r>
              <a:rPr lang="en-US" sz="2200" dirty="0" smtClean="0"/>
              <a:t>He </a:t>
            </a:r>
            <a:r>
              <a:rPr lang="en-US" sz="2200" dirty="0"/>
              <a:t>held a strong desire to change the culture across the </a:t>
            </a:r>
            <a:r>
              <a:rPr lang="en-US" sz="2200" dirty="0" smtClean="0"/>
              <a:t>school, to involve staff in inquiry and </a:t>
            </a:r>
            <a:r>
              <a:rPr lang="en-US" sz="2200" dirty="0"/>
              <a:t>increase student engagement in learning</a:t>
            </a:r>
          </a:p>
        </p:txBody>
      </p:sp>
    </p:spTree>
    <p:extLst>
      <p:ext uri="{BB962C8B-B14F-4D97-AF65-F5344CB8AC3E}">
        <p14:creationId xmlns:p14="http://schemas.microsoft.com/office/powerpoint/2010/main" val="168320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 b="-1"/>
          <a:stretch/>
        </p:blipFill>
        <p:spPr>
          <a:xfrm>
            <a:off x="20" y="10"/>
            <a:ext cx="4639713" cy="6857990"/>
          </a:xfrm>
          <a:prstGeom prst="rect">
            <a:avLst/>
          </a:prstGeom>
        </p:spPr>
      </p:pic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 bwMode="white">
          <a:xfrm>
            <a:off x="4639733" y="0"/>
            <a:ext cx="755226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9940" y="365124"/>
            <a:ext cx="6172200" cy="1828800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Edenbridge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9940" y="2193924"/>
            <a:ext cx="6172200" cy="398742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chemeClr val="bg1"/>
                </a:solidFill>
              </a:rPr>
              <a:t>Focus </a:t>
            </a:r>
            <a:r>
              <a:rPr lang="en-US" dirty="0">
                <a:solidFill>
                  <a:schemeClr val="bg1"/>
                </a:solidFill>
              </a:rPr>
              <a:t>on equity </a:t>
            </a:r>
            <a:r>
              <a:rPr lang="mr-IN" dirty="0">
                <a:solidFill>
                  <a:schemeClr val="bg1"/>
                </a:solidFill>
              </a:rPr>
              <a:t>–</a:t>
            </a:r>
            <a:r>
              <a:rPr lang="en-US" dirty="0">
                <a:solidFill>
                  <a:schemeClr val="bg1"/>
                </a:solidFill>
              </a:rPr>
              <a:t> drilling down into data to consider issues of </a:t>
            </a:r>
            <a:r>
              <a:rPr lang="en-US" dirty="0" smtClean="0">
                <a:solidFill>
                  <a:schemeClr val="bg1"/>
                </a:solidFill>
              </a:rPr>
              <a:t>equity, e.g</a:t>
            </a:r>
            <a:r>
              <a:rPr lang="en-US" dirty="0">
                <a:solidFill>
                  <a:schemeClr val="bg1"/>
                </a:solidFill>
              </a:rPr>
              <a:t>., Year 10 student disengagement (achievement, student satisfaction and attendance data).  </a:t>
            </a:r>
            <a:endParaRPr lang="en-US" dirty="0" smtClean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endParaRPr lang="en-US" dirty="0" smtClean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endParaRPr lang="en-US" dirty="0" smtClean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en-US" dirty="0" smtClean="0">
                <a:solidFill>
                  <a:schemeClr val="bg1"/>
                </a:solidFill>
              </a:rPr>
              <a:t>This combination of data </a:t>
            </a:r>
            <a:r>
              <a:rPr lang="en-US" dirty="0">
                <a:solidFill>
                  <a:schemeClr val="bg1"/>
                </a:solidFill>
              </a:rPr>
              <a:t>became the basis for numerous teacher-led </a:t>
            </a:r>
            <a:r>
              <a:rPr lang="en-US" dirty="0" smtClean="0">
                <a:solidFill>
                  <a:schemeClr val="bg1"/>
                </a:solidFill>
              </a:rPr>
              <a:t>inquiries</a:t>
            </a:r>
          </a:p>
          <a:p>
            <a:pPr>
              <a:lnSpc>
                <a:spcPct val="80000"/>
              </a:lnSpc>
            </a:pPr>
            <a:endParaRPr lang="en-US" sz="2400" dirty="0" smtClean="0">
              <a:solidFill>
                <a:schemeClr val="bg1"/>
              </a:solidFill>
            </a:endParaRPr>
          </a:p>
          <a:p>
            <a:pPr lvl="1">
              <a:lnSpc>
                <a:spcPct val="80000"/>
              </a:lnSpc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75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/>
          <p:cNvSpPr>
            <a:spLocks noGrp="1" noRot="1" noChangeAspect="1" noMove="1" noResize="1" noEditPoints="1" noAdjustHandles="1" noChangeArrowheads="1" noChangeShapeType="1" noTextEdit="1"/>
          </p:cNvSpPr>
          <p:nvPr>
            <p:extLst/>
          </p:nvPr>
        </p:nvSpPr>
        <p:spPr bwMode="ltGray">
          <a:xfrm>
            <a:off x="336884" y="321176"/>
            <a:ext cx="5735590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805" y="640263"/>
            <a:ext cx="5221266" cy="1344975"/>
          </a:xfrm>
        </p:spPr>
        <p:txBody>
          <a:bodyPr>
            <a:normAutofit/>
          </a:bodyPr>
          <a:lstStyle/>
          <a:p>
            <a:r>
              <a:rPr lang="en-US" sz="4000" dirty="0"/>
              <a:t>Green Point Secondary </a:t>
            </a:r>
            <a:r>
              <a:rPr lang="en-US" sz="4000" dirty="0" smtClean="0"/>
              <a:t>school</a:t>
            </a:r>
            <a:endParaRPr lang="en-US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110" y="1985238"/>
            <a:ext cx="5235490" cy="3958361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en-US" sz="2400" dirty="0"/>
          </a:p>
          <a:p>
            <a:pPr>
              <a:lnSpc>
                <a:spcPct val="80000"/>
              </a:lnSpc>
            </a:pPr>
            <a:r>
              <a:rPr lang="en-US" sz="2400" dirty="0" smtClean="0"/>
              <a:t>School under pressure </a:t>
            </a:r>
            <a:r>
              <a:rPr lang="en-US" sz="2400" dirty="0"/>
              <a:t>to improve </a:t>
            </a:r>
            <a:r>
              <a:rPr lang="en-US" sz="2400" dirty="0" smtClean="0"/>
              <a:t>performance</a:t>
            </a:r>
            <a:endParaRPr lang="en-US" sz="2400" dirty="0"/>
          </a:p>
          <a:p>
            <a:pPr>
              <a:lnSpc>
                <a:spcPct val="80000"/>
              </a:lnSpc>
            </a:pPr>
            <a:endParaRPr lang="en-US" sz="2400" dirty="0"/>
          </a:p>
          <a:p>
            <a:pPr>
              <a:lnSpc>
                <a:spcPct val="80000"/>
              </a:lnSpc>
            </a:pPr>
            <a:r>
              <a:rPr lang="en-US" sz="2400" dirty="0"/>
              <a:t>Long standing principal willing to invest in the research process</a:t>
            </a:r>
          </a:p>
          <a:p>
            <a:pPr>
              <a:lnSpc>
                <a:spcPct val="80000"/>
              </a:lnSpc>
            </a:pPr>
            <a:endParaRPr lang="en-US" sz="2400" dirty="0"/>
          </a:p>
          <a:p>
            <a:pPr>
              <a:lnSpc>
                <a:spcPct val="80000"/>
              </a:lnSpc>
            </a:pPr>
            <a:r>
              <a:rPr lang="en-US" sz="2400" dirty="0"/>
              <a:t>Substantial interest from disciplinary teams, which reduced over time to extended collaborative research by one team</a:t>
            </a:r>
          </a:p>
          <a:p>
            <a:pPr>
              <a:lnSpc>
                <a:spcPct val="80000"/>
              </a:lnSpc>
            </a:pPr>
            <a:endParaRPr lang="en-US" sz="2200" dirty="0"/>
          </a:p>
        </p:txBody>
      </p:sp>
      <p:sp>
        <p:nvSpPr>
          <p:cNvPr id="5" name="Rectangle 4"/>
          <p:cNvSpPr/>
          <p:nvPr/>
        </p:nvSpPr>
        <p:spPr>
          <a:xfrm>
            <a:off x="7264400" y="3657600"/>
            <a:ext cx="829733" cy="203200"/>
          </a:xfrm>
          <a:prstGeom prst="rect">
            <a:avLst/>
          </a:prstGeom>
          <a:solidFill>
            <a:srgbClr val="8D887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9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4668233" cy="6857990"/>
          </a:xfrm>
          <a:prstGeom prst="rect">
            <a:avLst/>
          </a:prstGeom>
        </p:spPr>
      </p:pic>
      <p:grpSp>
        <p:nvGrpSpPr>
          <p:cNvPr id="9" name="Group 8"/>
          <p:cNvGrpSpPr>
            <a:grpSpLocks noGrp="1" noUngrp="1" noRot="1" noChangeAspect="1" noMove="1" noResize="1"/>
          </p:cNvGrpSpPr>
          <p:nvPr>
            <p:extLst/>
          </p:nvPr>
        </p:nvGrpSpPr>
        <p:grpSpPr>
          <a:xfrm flipH="1" flipV="1">
            <a:off x="973338" y="0"/>
            <a:ext cx="11218662" cy="6858000"/>
            <a:chOff x="0" y="0"/>
            <a:chExt cx="11218662" cy="6858000"/>
          </a:xfrm>
        </p:grpSpPr>
        <p:sp>
          <p:nvSpPr>
            <p:cNvPr id="10" name="Freeform 28"/>
            <p:cNvSpPr/>
            <p:nvPr>
              <p:extLst/>
            </p:nvPr>
          </p:nvSpPr>
          <p:spPr>
            <a:xfrm>
              <a:off x="1" y="0"/>
              <a:ext cx="11218661" cy="6858000"/>
            </a:xfrm>
            <a:custGeom>
              <a:avLst/>
              <a:gdLst>
                <a:gd name="connsiteX0" fmla="*/ 0 w 11218661"/>
                <a:gd name="connsiteY0" fmla="*/ 0 h 6858000"/>
                <a:gd name="connsiteX1" fmla="*/ 8042507 w 11218661"/>
                <a:gd name="connsiteY1" fmla="*/ 0 h 6858000"/>
                <a:gd name="connsiteX2" fmla="*/ 11218661 w 11218661"/>
                <a:gd name="connsiteY2" fmla="*/ 6858000 h 6858000"/>
                <a:gd name="connsiteX3" fmla="*/ 0 w 11218661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18661" h="6858000">
                  <a:moveTo>
                    <a:pt x="0" y="0"/>
                  </a:moveTo>
                  <a:lnTo>
                    <a:pt x="8042507" y="0"/>
                  </a:lnTo>
                  <a:lnTo>
                    <a:pt x="11218661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26"/>
            <p:cNvSpPr/>
            <p:nvPr>
              <p:extLst/>
            </p:nvPr>
          </p:nvSpPr>
          <p:spPr>
            <a:xfrm>
              <a:off x="0" y="0"/>
              <a:ext cx="10771752" cy="6858000"/>
            </a:xfrm>
            <a:custGeom>
              <a:avLst/>
              <a:gdLst>
                <a:gd name="connsiteX0" fmla="*/ 0 w 10771752"/>
                <a:gd name="connsiteY0" fmla="*/ 0 h 6858000"/>
                <a:gd name="connsiteX1" fmla="*/ 7595598 w 10771752"/>
                <a:gd name="connsiteY1" fmla="*/ 0 h 6858000"/>
                <a:gd name="connsiteX2" fmla="*/ 10771752 w 10771752"/>
                <a:gd name="connsiteY2" fmla="*/ 6858000 h 6858000"/>
                <a:gd name="connsiteX3" fmla="*/ 0 w 10771752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771752" h="6858000">
                  <a:moveTo>
                    <a:pt x="0" y="0"/>
                  </a:moveTo>
                  <a:lnTo>
                    <a:pt x="7595598" y="0"/>
                  </a:lnTo>
                  <a:lnTo>
                    <a:pt x="10771752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0572" y="161925"/>
            <a:ext cx="7164493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Green 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1867" y="1487489"/>
            <a:ext cx="7196666" cy="4947178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Performance data </a:t>
            </a:r>
            <a:r>
              <a:rPr lang="en-US" sz="2400" dirty="0">
                <a:solidFill>
                  <a:schemeClr val="bg1"/>
                </a:solidFill>
              </a:rPr>
              <a:t>used as </a:t>
            </a:r>
            <a:r>
              <a:rPr lang="en-US" sz="2400" dirty="0" smtClean="0">
                <a:solidFill>
                  <a:schemeClr val="bg1"/>
                </a:solidFill>
              </a:rPr>
              <a:t>a catalyst</a:t>
            </a:r>
            <a:r>
              <a:rPr lang="en-US" sz="2400" dirty="0">
                <a:solidFill>
                  <a:schemeClr val="bg1"/>
                </a:solidFill>
              </a:rPr>
              <a:t>, but quickly became a conversation between researchers and teachers in the </a:t>
            </a:r>
            <a:r>
              <a:rPr lang="en-US" sz="2400" dirty="0" smtClean="0">
                <a:solidFill>
                  <a:schemeClr val="bg1"/>
                </a:solidFill>
              </a:rPr>
              <a:t>English </a:t>
            </a:r>
            <a:r>
              <a:rPr lang="en-US" sz="2400" dirty="0">
                <a:solidFill>
                  <a:schemeClr val="bg1"/>
                </a:solidFill>
              </a:rPr>
              <a:t>faculty</a:t>
            </a:r>
            <a:r>
              <a:rPr lang="en-US" sz="2400" dirty="0" smtClean="0">
                <a:solidFill>
                  <a:schemeClr val="bg1"/>
                </a:solidFill>
              </a:rPr>
              <a:t>.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Teachers shared their “hunches” that students lacked confidence in writing, and that their reluctance to write was impeding their learning and assessment results</a:t>
            </a:r>
            <a:r>
              <a:rPr lang="en-US" sz="2400" dirty="0" smtClean="0">
                <a:solidFill>
                  <a:schemeClr val="bg1"/>
                </a:solidFill>
              </a:rPr>
              <a:t>.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A group of </a:t>
            </a:r>
            <a:r>
              <a:rPr lang="en-US" sz="2400" dirty="0" smtClean="0">
                <a:solidFill>
                  <a:schemeClr val="bg1"/>
                </a:solidFill>
              </a:rPr>
              <a:t>enthusiastic </a:t>
            </a:r>
            <a:r>
              <a:rPr lang="en-US" sz="2400" dirty="0">
                <a:solidFill>
                  <a:schemeClr val="bg1"/>
                </a:solidFill>
              </a:rPr>
              <a:t>volunteer teachers worked together to investigate further and trial different strategies to turn around student confidence</a:t>
            </a:r>
            <a:r>
              <a:rPr lang="en-US" sz="2400" dirty="0" smtClean="0">
                <a:solidFill>
                  <a:schemeClr val="bg1"/>
                </a:solidFill>
              </a:rPr>
              <a:t>.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148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16958"/>
            <a:ext cx="10515600" cy="669851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Strand 2: focusing on understanding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84522"/>
            <a:ext cx="10515600" cy="5560828"/>
          </a:xfrm>
        </p:spPr>
        <p:txBody>
          <a:bodyPr>
            <a:normAutofit fontScale="92500" lnSpcReduction="10000"/>
          </a:bodyPr>
          <a:lstStyle/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How </a:t>
            </a:r>
            <a:r>
              <a:rPr lang="en-US" sz="3200" b="1" dirty="0">
                <a:latin typeface="Arial" charset="0"/>
                <a:ea typeface="Arial" charset="0"/>
                <a:cs typeface="Arial" charset="0"/>
              </a:rPr>
              <a:t>can an evidence-based inquiry approach be used to support efforts to achieve equity within schools</a:t>
            </a:r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?</a:t>
            </a:r>
          </a:p>
          <a:p>
            <a:endParaRPr lang="en-GB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What </a:t>
            </a:r>
            <a:r>
              <a:rPr lang="en-US" sz="3200" b="1" dirty="0">
                <a:latin typeface="Arial" charset="0"/>
                <a:ea typeface="Arial" charset="0"/>
                <a:cs typeface="Arial" charset="0"/>
              </a:rPr>
              <a:t>forms of leadership are needed to support such developments?</a:t>
            </a:r>
            <a:endParaRPr lang="en-GB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How </a:t>
            </a:r>
            <a:r>
              <a:rPr lang="en-US" sz="3200" b="1" dirty="0">
                <a:latin typeface="Arial" charset="0"/>
                <a:ea typeface="Arial" charset="0"/>
                <a:cs typeface="Arial" charset="0"/>
              </a:rPr>
              <a:t>can networking allow educators to examine expectations and achievement, and take action to improve student learning?</a:t>
            </a:r>
            <a:endParaRPr lang="en-GB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How </a:t>
            </a:r>
            <a:r>
              <a:rPr lang="en-US" sz="3200" b="1" dirty="0">
                <a:latin typeface="Arial" charset="0"/>
                <a:ea typeface="Arial" charset="0"/>
                <a:cs typeface="Arial" charset="0"/>
              </a:rPr>
              <a:t>can all of this be achieved in the context of high-stakes accountability policies?</a:t>
            </a:r>
            <a:endParaRPr lang="en-GB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8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80754"/>
            <a:ext cx="10515600" cy="97819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Strategies used by researchers to generate evidence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5516" y="1386673"/>
            <a:ext cx="9748284" cy="5365819"/>
          </a:xfrm>
        </p:spPr>
        <p:txBody>
          <a:bodyPr/>
          <a:lstStyle/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Observations and interviews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Focus group discussions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Records of meetings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Timeline of change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Discussion of accounts of practice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12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000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Some challenges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7880" y="1426866"/>
            <a:ext cx="9715919" cy="5124659"/>
          </a:xfrm>
        </p:spPr>
        <p:txBody>
          <a:bodyPr/>
          <a:lstStyle/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Finding time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Establishing relationships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Determining trustworthiness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Making sense of the evidence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Ethical issues</a:t>
            </a:r>
          </a:p>
          <a:p>
            <a:endParaRPr lang="en-US" b="1" dirty="0">
              <a:latin typeface="Arial" charset="0"/>
              <a:ea typeface="Arial" charset="0"/>
              <a:cs typeface="Arial" charset="0"/>
            </a:endParaRPr>
          </a:p>
          <a:p>
            <a:endParaRPr lang="en-US" b="1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534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1387"/>
            <a:ext cx="10515600" cy="66985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Some further reading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114097"/>
            <a:ext cx="11070021" cy="5570481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Ainscow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M., Booth, T., Dyson, A., with Farrell, P., </a:t>
            </a: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Frankham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J., </a:t>
            </a: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Gallannaugh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F., Howes, A.</a:t>
            </a:r>
            <a:r>
              <a:rPr lang="en-US" b="1" u="sng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and Smith, R. (2006) </a:t>
            </a:r>
            <a:r>
              <a:rPr lang="en-US" b="1" i="1" dirty="0">
                <a:latin typeface="Arial" charset="0"/>
                <a:ea typeface="Arial" charset="0"/>
                <a:cs typeface="Arial" charset="0"/>
              </a:rPr>
              <a:t>Improving </a:t>
            </a:r>
            <a:r>
              <a:rPr lang="en-US" b="1" i="1" dirty="0" smtClean="0">
                <a:latin typeface="Arial" charset="0"/>
                <a:ea typeface="Arial" charset="0"/>
                <a:cs typeface="Arial" charset="0"/>
              </a:rPr>
              <a:t>schools</a:t>
            </a:r>
            <a:r>
              <a:rPr lang="en-US" b="1" i="1" dirty="0"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US" b="1" i="1" dirty="0" smtClean="0">
                <a:latin typeface="Arial" charset="0"/>
                <a:ea typeface="Arial" charset="0"/>
                <a:cs typeface="Arial" charset="0"/>
              </a:rPr>
              <a:t>developing inclusion</a:t>
            </a:r>
            <a:r>
              <a:rPr lang="en-US" b="1" i="1" dirty="0">
                <a:latin typeface="Arial" charset="0"/>
                <a:ea typeface="Arial" charset="0"/>
                <a:cs typeface="Arial" charset="0"/>
              </a:rPr>
              <a:t>. 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London: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Routledge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b="1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Ainscow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M., Dyson, A., </a:t>
            </a: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Goldrick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S. and West, M. (2016) Using collaborative inquiry to foster equity within school systems: opportunities and barriers.  </a:t>
            </a:r>
            <a:r>
              <a:rPr lang="en-US" b="1" i="1" dirty="0">
                <a:latin typeface="Arial" charset="0"/>
                <a:ea typeface="Arial" charset="0"/>
                <a:cs typeface="Arial" charset="0"/>
              </a:rPr>
              <a:t>School Effectiveness and School Improvement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27(1), 7-23</a:t>
            </a:r>
            <a:endParaRPr lang="en-GB" b="1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Ainscow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M., Dyson, A., </a:t>
            </a: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Goldrick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S. and West, M. (2012) </a:t>
            </a:r>
            <a:r>
              <a:rPr lang="en-US" b="1" i="1" dirty="0">
                <a:latin typeface="Arial" charset="0"/>
                <a:ea typeface="Arial" charset="0"/>
                <a:cs typeface="Arial" charset="0"/>
              </a:rPr>
              <a:t>Developing </a:t>
            </a:r>
            <a:r>
              <a:rPr lang="en-US" b="1" i="1" dirty="0" smtClean="0">
                <a:latin typeface="Arial" charset="0"/>
                <a:ea typeface="Arial" charset="0"/>
                <a:cs typeface="Arial" charset="0"/>
              </a:rPr>
              <a:t>equitable education systems</a:t>
            </a:r>
            <a:r>
              <a:rPr lang="en-US" b="1" i="1" dirty="0">
                <a:latin typeface="Arial" charset="0"/>
                <a:ea typeface="Arial" charset="0"/>
                <a:cs typeface="Arial" charset="0"/>
              </a:rPr>
              <a:t>. 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London: Routledge</a:t>
            </a:r>
            <a:endParaRPr lang="en-GB" b="1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b="1" dirty="0">
                <a:latin typeface="Arial" charset="0"/>
                <a:ea typeface="Arial" charset="0"/>
                <a:cs typeface="Arial" charset="0"/>
              </a:rPr>
              <a:t>Harris, J., Carrington, S. and </a:t>
            </a: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Ainscow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M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.,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with Comber,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B., </a:t>
            </a: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Ehrich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L., </a:t>
            </a: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Klenowski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V., </a:t>
            </a:r>
            <a:r>
              <a:rPr lang="en-US" b="1" dirty="0" err="1">
                <a:latin typeface="Arial" charset="0"/>
                <a:ea typeface="Arial" charset="0"/>
                <a:cs typeface="Arial" charset="0"/>
              </a:rPr>
              <a:t>Smeed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J. and Spina, J. (2017) </a:t>
            </a:r>
            <a:r>
              <a:rPr lang="en-US" b="1" i="1" dirty="0">
                <a:latin typeface="Arial" charset="0"/>
                <a:ea typeface="Arial" charset="0"/>
                <a:cs typeface="Arial" charset="0"/>
              </a:rPr>
              <a:t>Promoting equity in schools: collaboration, inquiry and ethical leadership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. 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Melbourne: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Routledge</a:t>
            </a:r>
            <a:endParaRPr lang="en-GB" b="1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 smtClean="0"/>
              <a:t> </a:t>
            </a:r>
            <a:endParaRPr lang="en-GB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627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878</Words>
  <Application>Microsoft Macintosh PowerPoint</Application>
  <PresentationFormat>Widescreen</PresentationFormat>
  <Paragraphs>158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 Narrow</vt:lpstr>
      <vt:lpstr>Calibri</vt:lpstr>
      <vt:lpstr>Calibri Light</vt:lpstr>
      <vt:lpstr>Mangal</vt:lpstr>
      <vt:lpstr>ＭＳ Ｐゴシック</vt:lpstr>
      <vt:lpstr>Trebuchet MS</vt:lpstr>
      <vt:lpstr>新細明體</vt:lpstr>
      <vt:lpstr>Arial</vt:lpstr>
      <vt:lpstr>Office Theme</vt:lpstr>
      <vt:lpstr>Centre for Equity in Education </vt:lpstr>
      <vt:lpstr>The agenda</vt:lpstr>
      <vt:lpstr>Possible stances</vt:lpstr>
      <vt:lpstr>Watching</vt:lpstr>
      <vt:lpstr>Listening</vt:lpstr>
      <vt:lpstr>Exploring meanings</vt:lpstr>
      <vt:lpstr>Different types of knowledge</vt:lpstr>
      <vt:lpstr>   An example from Queensland Australia  ‘Promoting equity in schools: collaboration, inquiry and ethical leadership’  </vt:lpstr>
      <vt:lpstr>Features of the study</vt:lpstr>
      <vt:lpstr>PowerPoint Presentation</vt:lpstr>
      <vt:lpstr>Strand 1: focusing on practice</vt:lpstr>
      <vt:lpstr>Some strategies teachers used to generate evidence</vt:lpstr>
      <vt:lpstr>Edenbridge Secondary School</vt:lpstr>
      <vt:lpstr>Edenbridge</vt:lpstr>
      <vt:lpstr>Green Point Secondary school</vt:lpstr>
      <vt:lpstr>Green Point</vt:lpstr>
      <vt:lpstr>Strand 2: focusing on understanding</vt:lpstr>
      <vt:lpstr>Strategies used by researchers to generate evidence</vt:lpstr>
      <vt:lpstr>Some challenges</vt:lpstr>
      <vt:lpstr>Some further reading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 Ainscow</dc:creator>
  <cp:lastModifiedBy>Mel Ainscow</cp:lastModifiedBy>
  <cp:revision>46</cp:revision>
  <dcterms:created xsi:type="dcterms:W3CDTF">2017-01-16T08:43:30Z</dcterms:created>
  <dcterms:modified xsi:type="dcterms:W3CDTF">2017-10-03T08:36:05Z</dcterms:modified>
</cp:coreProperties>
</file>